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167"/>
  </p:notesMasterIdLst>
  <p:sldIdLst>
    <p:sldId id="257" r:id="rId2"/>
    <p:sldId id="258" r:id="rId3"/>
    <p:sldId id="259" r:id="rId4"/>
    <p:sldId id="261" r:id="rId5"/>
    <p:sldId id="264" r:id="rId6"/>
    <p:sldId id="266" r:id="rId7"/>
    <p:sldId id="267" r:id="rId8"/>
    <p:sldId id="269" r:id="rId9"/>
    <p:sldId id="270" r:id="rId10"/>
    <p:sldId id="271" r:id="rId11"/>
    <p:sldId id="273" r:id="rId12"/>
    <p:sldId id="274"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1" r:id="rId77"/>
    <p:sldId id="342" r:id="rId78"/>
    <p:sldId id="343" r:id="rId79"/>
    <p:sldId id="344" r:id="rId80"/>
    <p:sldId id="345" r:id="rId81"/>
    <p:sldId id="346" r:id="rId82"/>
    <p:sldId id="347" r:id="rId83"/>
    <p:sldId id="348" r:id="rId84"/>
    <p:sldId id="349" r:id="rId85"/>
    <p:sldId id="350" r:id="rId86"/>
    <p:sldId id="351" r:id="rId87"/>
    <p:sldId id="352" r:id="rId88"/>
    <p:sldId id="353" r:id="rId89"/>
    <p:sldId id="354" r:id="rId90"/>
    <p:sldId id="355" r:id="rId91"/>
    <p:sldId id="356" r:id="rId92"/>
    <p:sldId id="358" r:id="rId93"/>
    <p:sldId id="359" r:id="rId94"/>
    <p:sldId id="360" r:id="rId95"/>
    <p:sldId id="368" r:id="rId96"/>
    <p:sldId id="369" r:id="rId97"/>
    <p:sldId id="370" r:id="rId98"/>
    <p:sldId id="371" r:id="rId99"/>
    <p:sldId id="372" r:id="rId100"/>
    <p:sldId id="373" r:id="rId101"/>
    <p:sldId id="374" r:id="rId102"/>
    <p:sldId id="375" r:id="rId103"/>
    <p:sldId id="376" r:id="rId104"/>
    <p:sldId id="377" r:id="rId105"/>
    <p:sldId id="379" r:id="rId106"/>
    <p:sldId id="380" r:id="rId107"/>
    <p:sldId id="381" r:id="rId108"/>
    <p:sldId id="382" r:id="rId109"/>
    <p:sldId id="383" r:id="rId110"/>
    <p:sldId id="384" r:id="rId111"/>
    <p:sldId id="385" r:id="rId112"/>
    <p:sldId id="386" r:id="rId113"/>
    <p:sldId id="387" r:id="rId114"/>
    <p:sldId id="400" r:id="rId115"/>
    <p:sldId id="401" r:id="rId116"/>
    <p:sldId id="402" r:id="rId117"/>
    <p:sldId id="403" r:id="rId118"/>
    <p:sldId id="404" r:id="rId119"/>
    <p:sldId id="406" r:id="rId120"/>
    <p:sldId id="407" r:id="rId121"/>
    <p:sldId id="408" r:id="rId122"/>
    <p:sldId id="409" r:id="rId123"/>
    <p:sldId id="410" r:id="rId124"/>
    <p:sldId id="480" r:id="rId125"/>
    <p:sldId id="412" r:id="rId126"/>
    <p:sldId id="413" r:id="rId127"/>
    <p:sldId id="414" r:id="rId128"/>
    <p:sldId id="415" r:id="rId129"/>
    <p:sldId id="416" r:id="rId130"/>
    <p:sldId id="417" r:id="rId131"/>
    <p:sldId id="418" r:id="rId132"/>
    <p:sldId id="419" r:id="rId133"/>
    <p:sldId id="420" r:id="rId134"/>
    <p:sldId id="421" r:id="rId135"/>
    <p:sldId id="422" r:id="rId136"/>
    <p:sldId id="423" r:id="rId137"/>
    <p:sldId id="424" r:id="rId138"/>
    <p:sldId id="425" r:id="rId139"/>
    <p:sldId id="426" r:id="rId140"/>
    <p:sldId id="427" r:id="rId141"/>
    <p:sldId id="428" r:id="rId142"/>
    <p:sldId id="429" r:id="rId143"/>
    <p:sldId id="430" r:id="rId144"/>
    <p:sldId id="432" r:id="rId145"/>
    <p:sldId id="433" r:id="rId146"/>
    <p:sldId id="434" r:id="rId147"/>
    <p:sldId id="435" r:id="rId148"/>
    <p:sldId id="436" r:id="rId149"/>
    <p:sldId id="437" r:id="rId150"/>
    <p:sldId id="438" r:id="rId151"/>
    <p:sldId id="439" r:id="rId152"/>
    <p:sldId id="440" r:id="rId153"/>
    <p:sldId id="441" r:id="rId154"/>
    <p:sldId id="442" r:id="rId155"/>
    <p:sldId id="443" r:id="rId156"/>
    <p:sldId id="444" r:id="rId157"/>
    <p:sldId id="445" r:id="rId158"/>
    <p:sldId id="446" r:id="rId159"/>
    <p:sldId id="447" r:id="rId160"/>
    <p:sldId id="448" r:id="rId161"/>
    <p:sldId id="449" r:id="rId162"/>
    <p:sldId id="450" r:id="rId163"/>
    <p:sldId id="451" r:id="rId164"/>
    <p:sldId id="452" r:id="rId165"/>
    <p:sldId id="399" r:id="rId1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8" autoAdjust="0"/>
    <p:restoredTop sz="98824" autoAdjust="0"/>
  </p:normalViewPr>
  <p:slideViewPr>
    <p:cSldViewPr>
      <p:cViewPr varScale="1">
        <p:scale>
          <a:sx n="77" d="100"/>
          <a:sy n="77" d="100"/>
        </p:scale>
        <p:origin x="-972"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AD53B5-BA9F-421E-9047-DE3B52D3F3DC}" type="datetimeFigureOut">
              <a:rPr lang="en-US" smtClean="0"/>
              <a:t>6/7/2012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FDB71E-E95D-4517-8687-7628E8024F5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FDB71E-E95D-4517-8687-7628E8024F5B}" type="slidenum">
              <a:rPr lang="en-US" smtClean="0"/>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r>
              <a:rPr lang="en-US" dirty="0" smtClean="0"/>
              <a:t>The MHA-TP and TPHA tests detect antibodies to the bacteria that cause syphilis and can be used to detect syphilis in all stages, except during the first 3 to 4 weeks when antibody levels are too low.</a:t>
            </a:r>
            <a:endParaRPr lang="el-GR" dirty="0" smtClean="0"/>
          </a:p>
          <a:p>
            <a:endParaRPr lang="el-GR" dirty="0" smtClean="0"/>
          </a:p>
          <a:p>
            <a:r>
              <a:rPr lang="en-US" dirty="0" smtClean="0"/>
              <a:t>In the assay, avian or ovine erythrocytes are coated with antigens from </a:t>
            </a:r>
            <a:r>
              <a:rPr lang="en-US" i="1" dirty="0" smtClean="0"/>
              <a:t>T. </a:t>
            </a:r>
            <a:r>
              <a:rPr lang="en-US" i="1" dirty="0" err="1" smtClean="0"/>
              <a:t>pallidum</a:t>
            </a:r>
            <a:r>
              <a:rPr lang="en-US" dirty="0" smtClean="0"/>
              <a:t>. In the presence of syphilitic positive serum, the erythrocytes aggregate to form characteristic patterns on the surface of the </a:t>
            </a:r>
            <a:r>
              <a:rPr lang="en-US" dirty="0" err="1" smtClean="0"/>
              <a:t>microplate</a:t>
            </a:r>
            <a:r>
              <a:rPr lang="en-US" dirty="0" smtClean="0"/>
              <a:t> wells</a:t>
            </a:r>
            <a:r>
              <a:rPr lang="en-US" dirty="0" smtClean="0"/>
              <a:t>.</a:t>
            </a:r>
            <a:endParaRPr lang="el-GR" dirty="0" smtClean="0"/>
          </a:p>
          <a:p>
            <a:endParaRPr lang="el-GR" dirty="0" smtClean="0"/>
          </a:p>
          <a:p>
            <a:r>
              <a:rPr lang="en-US" dirty="0" smtClean="0"/>
              <a:t>A test for syphilis in which an antibody other than Wassermann antibody is present in the serum of a syphilitic patient; in the presence of complement, the patient's serum causes the immobilization of actively motile </a:t>
            </a:r>
            <a:r>
              <a:rPr lang="en-US" i="1" dirty="0" err="1" smtClean="0"/>
              <a:t>Treponema</a:t>
            </a:r>
            <a:r>
              <a:rPr lang="en-US" i="1" dirty="0" smtClean="0"/>
              <a:t> </a:t>
            </a:r>
            <a:r>
              <a:rPr lang="en-US" i="1" dirty="0" err="1" smtClean="0"/>
              <a:t>pallidum</a:t>
            </a:r>
            <a:r>
              <a:rPr lang="en-US" dirty="0" smtClean="0"/>
              <a:t> obtained from testes of a rabbit infected with syphilis. Also called </a:t>
            </a:r>
            <a:r>
              <a:rPr lang="en-US" i="1" dirty="0" smtClean="0"/>
              <a:t>TPI test</a:t>
            </a:r>
            <a:r>
              <a:rPr lang="en-US" dirty="0" smtClean="0"/>
              <a:t>.</a:t>
            </a:r>
            <a:endParaRPr lang="en-US" dirty="0" smtClean="0"/>
          </a:p>
        </p:txBody>
      </p:sp>
      <p:sp>
        <p:nvSpPr>
          <p:cNvPr id="153604" name="Slide Number Placeholder 3"/>
          <p:cNvSpPr>
            <a:spLocks noGrp="1"/>
          </p:cNvSpPr>
          <p:nvPr>
            <p:ph type="sldNum" sz="quarter" idx="5"/>
          </p:nvPr>
        </p:nvSpPr>
        <p:spPr>
          <a:noFill/>
        </p:spPr>
        <p:txBody>
          <a:bodyPr/>
          <a:lstStyle/>
          <a:p>
            <a:fld id="{50E5E499-B10C-48A7-A3C1-44315549F095}" type="slidenum">
              <a:rPr lang="el-GR" smtClean="0"/>
              <a:pPr/>
              <a:t>48</a:t>
            </a:fld>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r>
              <a:rPr lang="en-US" smtClean="0"/>
              <a:t>Unlike non-treponemal tests, which show a decline in titers or become nonreactive with effective treatment, most treponema-specific tests usually remain reactive for life. Because of the persistence of reactivity, possibly for the life of the patient, treponemal tests are of no value to the clinician in determining relapse, reinfection, or treatment efficacy</a:t>
            </a:r>
            <a:r>
              <a:rPr lang="el-GR" smtClean="0"/>
              <a:t>.</a:t>
            </a:r>
            <a:r>
              <a:rPr lang="en-US" smtClean="0"/>
              <a:t>Therefore, a reactive treponemal test result only indicates exposure to </a:t>
            </a:r>
            <a:r>
              <a:rPr lang="en-US" i="1" smtClean="0"/>
              <a:t>T. pallidum</a:t>
            </a:r>
            <a:r>
              <a:rPr lang="en-US" smtClean="0"/>
              <a:t> at some time during a person’s life. It does not indicate that the person currently has an active syphilis infection.</a:t>
            </a:r>
          </a:p>
          <a:p>
            <a:r>
              <a:rPr lang="en-US" smtClean="0"/>
              <a:t>For this reason, a positive treponemal test result should be confirmed with a non-treponemal test. </a:t>
            </a:r>
          </a:p>
          <a:p>
            <a:endParaRPr lang="en-US" smtClean="0"/>
          </a:p>
        </p:txBody>
      </p:sp>
      <p:sp>
        <p:nvSpPr>
          <p:cNvPr id="154628" name="Slide Number Placeholder 3"/>
          <p:cNvSpPr>
            <a:spLocks noGrp="1"/>
          </p:cNvSpPr>
          <p:nvPr>
            <p:ph type="sldNum" sz="quarter" idx="5"/>
          </p:nvPr>
        </p:nvSpPr>
        <p:spPr>
          <a:noFill/>
        </p:spPr>
        <p:txBody>
          <a:bodyPr/>
          <a:lstStyle/>
          <a:p>
            <a:fld id="{40419B2F-69E2-4612-B605-F649107D5D99}" type="slidenum">
              <a:rPr lang="el-GR" smtClean="0"/>
              <a:pPr/>
              <a:t>50</a:t>
            </a:fld>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FDB71E-E95D-4517-8687-7628E8024F5B}" type="slidenum">
              <a:rPr lang="en-US" smtClean="0"/>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FDB71E-E95D-4517-8687-7628E8024F5B}" type="slidenum">
              <a:rPr lang="en-US" smtClean="0"/>
              <a:t>114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CC0A97FB-5E5D-43BD-A5CB-095689CE1F9A}" type="datetimeFigureOut">
              <a:rPr lang="en-US" smtClean="0"/>
              <a:t>6/7/2012</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2766469-78DD-4CD4-9827-D1DFA232137B}" type="slidenum">
              <a:rPr lang="en-US" smtClean="0"/>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0A97FB-5E5D-43BD-A5CB-095689CE1F9A}" type="datetimeFigureOut">
              <a:rPr lang="en-US" smtClean="0"/>
              <a:t>6/7/2012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66469-78DD-4CD4-9827-D1DFA232137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0A97FB-5E5D-43BD-A5CB-095689CE1F9A}" type="datetimeFigureOut">
              <a:rPr lang="en-US" smtClean="0"/>
              <a:t>6/7/2012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66469-78DD-4CD4-9827-D1DFA232137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l-GR"/>
          </a:p>
        </p:txBody>
      </p:sp>
      <p:sp>
        <p:nvSpPr>
          <p:cNvPr id="6" name="Footer Placeholder 2"/>
          <p:cNvSpPr>
            <a:spLocks noGrp="1"/>
          </p:cNvSpPr>
          <p:nvPr>
            <p:ph type="ftr" sz="quarter" idx="11"/>
          </p:nvPr>
        </p:nvSpPr>
        <p:spPr/>
        <p:txBody>
          <a:bodyPr/>
          <a:lstStyle>
            <a:lvl1pPr>
              <a:defRPr/>
            </a:lvl1pPr>
          </a:lstStyle>
          <a:p>
            <a:pPr>
              <a:defRPr/>
            </a:pPr>
            <a:endParaRPr lang="el-GR"/>
          </a:p>
        </p:txBody>
      </p:sp>
      <p:sp>
        <p:nvSpPr>
          <p:cNvPr id="7" name="Slide Number Placeholder 22"/>
          <p:cNvSpPr>
            <a:spLocks noGrp="1"/>
          </p:cNvSpPr>
          <p:nvPr>
            <p:ph type="sldNum" sz="quarter" idx="12"/>
          </p:nvPr>
        </p:nvSpPr>
        <p:spPr/>
        <p:txBody>
          <a:bodyPr/>
          <a:lstStyle>
            <a:lvl1pPr>
              <a:defRPr/>
            </a:lvl1pPr>
          </a:lstStyle>
          <a:p>
            <a:pPr>
              <a:defRPr/>
            </a:pPr>
            <a:fld id="{0576776F-F375-4997-8F2F-FA0E8E7D3F40}" type="slidenum">
              <a:rPr lang="el-GR"/>
              <a:pPr>
                <a:defRP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114800"/>
          </a:xfrm>
        </p:spPr>
        <p:txBody>
          <a:bodyPr>
            <a:normAutofit/>
          </a:bodyPr>
          <a:lstStyle/>
          <a:p>
            <a:pPr lvl="0"/>
            <a:endParaRPr lang="en-US" noProof="0" smtClean="0"/>
          </a:p>
        </p:txBody>
      </p:sp>
      <p:sp>
        <p:nvSpPr>
          <p:cNvPr id="4" name="Date Placeholder 13"/>
          <p:cNvSpPr>
            <a:spLocks noGrp="1"/>
          </p:cNvSpPr>
          <p:nvPr>
            <p:ph type="dt" sz="half" idx="10"/>
          </p:nvPr>
        </p:nvSpPr>
        <p:spPr/>
        <p:txBody>
          <a:bodyPr/>
          <a:lstStyle>
            <a:lvl1pPr>
              <a:defRPr/>
            </a:lvl1pPr>
          </a:lstStyle>
          <a:p>
            <a:pPr>
              <a:defRPr/>
            </a:pPr>
            <a:endParaRPr lang="el-GR"/>
          </a:p>
        </p:txBody>
      </p:sp>
      <p:sp>
        <p:nvSpPr>
          <p:cNvPr id="5" name="Footer Placeholder 2"/>
          <p:cNvSpPr>
            <a:spLocks noGrp="1"/>
          </p:cNvSpPr>
          <p:nvPr>
            <p:ph type="ftr" sz="quarter" idx="11"/>
          </p:nvPr>
        </p:nvSpPr>
        <p:spPr/>
        <p:txBody>
          <a:bodyPr/>
          <a:lstStyle>
            <a:lvl1pPr>
              <a:defRPr/>
            </a:lvl1pPr>
          </a:lstStyle>
          <a:p>
            <a:pPr>
              <a:defRPr/>
            </a:pPr>
            <a:endParaRPr lang="el-GR"/>
          </a:p>
        </p:txBody>
      </p:sp>
      <p:sp>
        <p:nvSpPr>
          <p:cNvPr id="6" name="Slide Number Placeholder 22"/>
          <p:cNvSpPr>
            <a:spLocks noGrp="1"/>
          </p:cNvSpPr>
          <p:nvPr>
            <p:ph type="sldNum" sz="quarter" idx="12"/>
          </p:nvPr>
        </p:nvSpPr>
        <p:spPr/>
        <p:txBody>
          <a:bodyPr/>
          <a:lstStyle>
            <a:lvl1pPr>
              <a:defRPr/>
            </a:lvl1pPr>
          </a:lstStyle>
          <a:p>
            <a:pPr>
              <a:defRPr/>
            </a:pPr>
            <a:fld id="{3CCCF082-DA24-4EE6-AE0C-CCD4DCA6EE7A}" type="slidenum">
              <a:rPr lang="el-GR"/>
              <a:pPr>
                <a:defRPr/>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676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810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10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l-GR"/>
          </a:p>
        </p:txBody>
      </p:sp>
      <p:sp>
        <p:nvSpPr>
          <p:cNvPr id="8" name="Footer Placeholder 2"/>
          <p:cNvSpPr>
            <a:spLocks noGrp="1"/>
          </p:cNvSpPr>
          <p:nvPr>
            <p:ph type="ftr" sz="quarter" idx="11"/>
          </p:nvPr>
        </p:nvSpPr>
        <p:spPr/>
        <p:txBody>
          <a:bodyPr/>
          <a:lstStyle>
            <a:lvl1pPr>
              <a:defRPr/>
            </a:lvl1pPr>
          </a:lstStyle>
          <a:p>
            <a:pPr>
              <a:defRPr/>
            </a:pPr>
            <a:endParaRPr lang="el-GR"/>
          </a:p>
        </p:txBody>
      </p:sp>
      <p:sp>
        <p:nvSpPr>
          <p:cNvPr id="9" name="Slide Number Placeholder 22"/>
          <p:cNvSpPr>
            <a:spLocks noGrp="1"/>
          </p:cNvSpPr>
          <p:nvPr>
            <p:ph type="sldNum" sz="quarter" idx="12"/>
          </p:nvPr>
        </p:nvSpPr>
        <p:spPr/>
        <p:txBody>
          <a:bodyPr/>
          <a:lstStyle>
            <a:lvl1pPr>
              <a:defRPr/>
            </a:lvl1pPr>
          </a:lstStyle>
          <a:p>
            <a:pPr>
              <a:defRPr/>
            </a:pPr>
            <a:fld id="{000E1098-CC88-4C73-87B9-AAA8DC6F6A8F}" type="slidenum">
              <a:rPr lang="el-GR"/>
              <a:pPr>
                <a:defRPr/>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13"/>
          <p:cNvSpPr>
            <a:spLocks noGrp="1"/>
          </p:cNvSpPr>
          <p:nvPr>
            <p:ph type="dt" sz="half" idx="10"/>
          </p:nvPr>
        </p:nvSpPr>
        <p:spPr/>
        <p:txBody>
          <a:bodyPr/>
          <a:lstStyle>
            <a:lvl1pPr>
              <a:defRPr/>
            </a:lvl1pPr>
          </a:lstStyle>
          <a:p>
            <a:pPr>
              <a:defRPr/>
            </a:pPr>
            <a:endParaRPr lang="el-GR"/>
          </a:p>
        </p:txBody>
      </p:sp>
      <p:sp>
        <p:nvSpPr>
          <p:cNvPr id="7" name="Footer Placeholder 2"/>
          <p:cNvSpPr>
            <a:spLocks noGrp="1"/>
          </p:cNvSpPr>
          <p:nvPr>
            <p:ph type="ftr" sz="quarter" idx="11"/>
          </p:nvPr>
        </p:nvSpPr>
        <p:spPr/>
        <p:txBody>
          <a:bodyPr/>
          <a:lstStyle>
            <a:lvl1pPr>
              <a:defRPr/>
            </a:lvl1pPr>
          </a:lstStyle>
          <a:p>
            <a:pPr>
              <a:defRPr/>
            </a:pPr>
            <a:endParaRPr lang="el-GR"/>
          </a:p>
        </p:txBody>
      </p:sp>
      <p:sp>
        <p:nvSpPr>
          <p:cNvPr id="8" name="Slide Number Placeholder 22"/>
          <p:cNvSpPr>
            <a:spLocks noGrp="1"/>
          </p:cNvSpPr>
          <p:nvPr>
            <p:ph type="sldNum" sz="quarter" idx="12"/>
          </p:nvPr>
        </p:nvSpPr>
        <p:spPr/>
        <p:txBody>
          <a:bodyPr/>
          <a:lstStyle>
            <a:lvl1pPr>
              <a:defRPr/>
            </a:lvl1pPr>
          </a:lstStyle>
          <a:p>
            <a:pPr>
              <a:defRPr/>
            </a:pPr>
            <a:fld id="{35644CD4-32C0-40C8-9DEE-69F11C93C497}" type="slidenum">
              <a:rPr lang="el-GR"/>
              <a:pPr>
                <a:defRPr/>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13"/>
          <p:cNvSpPr>
            <a:spLocks noGrp="1"/>
          </p:cNvSpPr>
          <p:nvPr>
            <p:ph type="dt" sz="half" idx="10"/>
          </p:nvPr>
        </p:nvSpPr>
        <p:spPr/>
        <p:txBody>
          <a:bodyPr/>
          <a:lstStyle>
            <a:lvl1pPr>
              <a:defRPr/>
            </a:lvl1pPr>
          </a:lstStyle>
          <a:p>
            <a:pPr>
              <a:defRPr/>
            </a:pPr>
            <a:endParaRPr lang="el-GR"/>
          </a:p>
        </p:txBody>
      </p:sp>
      <p:sp>
        <p:nvSpPr>
          <p:cNvPr id="7" name="Footer Placeholder 2"/>
          <p:cNvSpPr>
            <a:spLocks noGrp="1"/>
          </p:cNvSpPr>
          <p:nvPr>
            <p:ph type="ftr" sz="quarter" idx="11"/>
          </p:nvPr>
        </p:nvSpPr>
        <p:spPr/>
        <p:txBody>
          <a:bodyPr/>
          <a:lstStyle>
            <a:lvl1pPr>
              <a:defRPr/>
            </a:lvl1pPr>
          </a:lstStyle>
          <a:p>
            <a:pPr>
              <a:defRPr/>
            </a:pPr>
            <a:endParaRPr lang="el-GR"/>
          </a:p>
        </p:txBody>
      </p:sp>
      <p:sp>
        <p:nvSpPr>
          <p:cNvPr id="8" name="Slide Number Placeholder 22"/>
          <p:cNvSpPr>
            <a:spLocks noGrp="1"/>
          </p:cNvSpPr>
          <p:nvPr>
            <p:ph type="sldNum" sz="quarter" idx="12"/>
          </p:nvPr>
        </p:nvSpPr>
        <p:spPr/>
        <p:txBody>
          <a:bodyPr/>
          <a:lstStyle>
            <a:lvl1pPr>
              <a:defRPr/>
            </a:lvl1pPr>
          </a:lstStyle>
          <a:p>
            <a:pPr>
              <a:defRPr/>
            </a:pPr>
            <a:fld id="{33C21FC6-DDA3-45B2-B2DF-B08EBB3C1831}" type="slidenum">
              <a:rPr lang="el-GR"/>
              <a:pPr>
                <a:defRPr/>
              </a:pPr>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l-G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l-G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D90E92C2-A5F8-4D8B-8268-41367696C041}"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C0A97FB-5E5D-43BD-A5CB-095689CE1F9A}" type="datetimeFigureOut">
              <a:rPr lang="en-US" smtClean="0"/>
              <a:t>6/7/2012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66469-78DD-4CD4-9827-D1DFA232137B}" type="slidenum">
              <a:rPr lang="en-US" smtClean="0"/>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C0A97FB-5E5D-43BD-A5CB-095689CE1F9A}" type="datetimeFigureOut">
              <a:rPr lang="en-US" smtClean="0"/>
              <a:t>6/7/2012</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2766469-78DD-4CD4-9827-D1DFA232137B}"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C0A97FB-5E5D-43BD-A5CB-095689CE1F9A}" type="datetimeFigureOut">
              <a:rPr lang="en-US" smtClean="0"/>
              <a:t>6/7/2012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66469-78DD-4CD4-9827-D1DFA232137B}" type="slidenum">
              <a:rPr lang="en-US" smtClean="0"/>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CC0A97FB-5E5D-43BD-A5CB-095689CE1F9A}" type="datetimeFigureOut">
              <a:rPr lang="en-US" smtClean="0"/>
              <a:t>6/7/2012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766469-78DD-4CD4-9827-D1DFA232137B}" type="slidenum">
              <a:rPr lang="en-US" smtClean="0"/>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C0A97FB-5E5D-43BD-A5CB-095689CE1F9A}" type="datetimeFigureOut">
              <a:rPr lang="en-US" smtClean="0"/>
              <a:t>6/7/2012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766469-78DD-4CD4-9827-D1DFA232137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0A97FB-5E5D-43BD-A5CB-095689CE1F9A}" type="datetimeFigureOut">
              <a:rPr lang="en-US" smtClean="0"/>
              <a:t>6/7/2012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766469-78DD-4CD4-9827-D1DFA232137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C0A97FB-5E5D-43BD-A5CB-095689CE1F9A}" type="datetimeFigureOut">
              <a:rPr lang="en-US" smtClean="0"/>
              <a:t>6/7/2012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66469-78DD-4CD4-9827-D1DFA232137B}" type="slidenum">
              <a:rPr lang="en-US" smtClean="0"/>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C0A97FB-5E5D-43BD-A5CB-095689CE1F9A}" type="datetimeFigureOut">
              <a:rPr lang="en-US" smtClean="0"/>
              <a:t>6/7/2012</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2766469-78DD-4CD4-9827-D1DFA232137B}" type="slidenum">
              <a:rPr lang="en-US" smtClean="0"/>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CC0A97FB-5E5D-43BD-A5CB-095689CE1F9A}" type="datetimeFigureOut">
              <a:rPr lang="en-US" smtClean="0"/>
              <a:t>6/7/2012</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2766469-78DD-4CD4-9827-D1DFA232137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vpitiriga@med.uoa.gr" TargetMode="Externa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4.xml"/><Relationship Id="rId1" Type="http://schemas.openxmlformats.org/officeDocument/2006/relationships/vmlDrawing" Target="../drawings/vmlDrawing1.v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2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2195736" y="3356992"/>
            <a:ext cx="4348163" cy="1371600"/>
          </a:xfrm>
        </p:spPr>
        <p:txBody>
          <a:bodyPr>
            <a:normAutofit/>
          </a:bodyPr>
          <a:lstStyle/>
          <a:p>
            <a:pPr eaLnBrk="1" fontAlgn="auto" hangingPunct="1">
              <a:spcBef>
                <a:spcPts val="580"/>
              </a:spcBef>
              <a:spcAft>
                <a:spcPts val="0"/>
              </a:spcAft>
              <a:buFont typeface="Wingdings 2"/>
              <a:buNone/>
              <a:defRPr/>
            </a:pPr>
            <a:r>
              <a:rPr lang="el-GR" sz="2400" b="1" dirty="0" smtClean="0">
                <a:solidFill>
                  <a:schemeClr val="tx2">
                    <a:lumMod val="75000"/>
                  </a:schemeClr>
                </a:solidFill>
                <a:latin typeface="Book Antiqua" pitchFamily="18" charset="0"/>
                <a:ea typeface="MS Mincho" pitchFamily="49" charset="-128"/>
              </a:rPr>
              <a:t>ΒΑΣΙΛΙΚΗ ΠΙΤΥΡΙΓΚΑ-</a:t>
            </a:r>
            <a:br>
              <a:rPr lang="el-GR" sz="2400" b="1" dirty="0" smtClean="0">
                <a:solidFill>
                  <a:schemeClr val="tx2">
                    <a:lumMod val="75000"/>
                  </a:schemeClr>
                </a:solidFill>
                <a:latin typeface="Book Antiqua" pitchFamily="18" charset="0"/>
                <a:ea typeface="MS Mincho" pitchFamily="49" charset="-128"/>
              </a:rPr>
            </a:br>
            <a:r>
              <a:rPr lang="el-GR" sz="1600" b="1" dirty="0" smtClean="0">
                <a:solidFill>
                  <a:schemeClr val="tx2">
                    <a:lumMod val="75000"/>
                  </a:schemeClr>
                </a:solidFill>
                <a:latin typeface="Book Antiqua" pitchFamily="18" charset="0"/>
                <a:ea typeface="MS Mincho" pitchFamily="49" charset="-128"/>
              </a:rPr>
              <a:t>ΛΕΚΤΟΡΑΣ ΜΙΚΡΟΒΙΟΛΟΓΙΑΣ </a:t>
            </a:r>
            <a:br>
              <a:rPr lang="el-GR" sz="1600" b="1" dirty="0" smtClean="0">
                <a:solidFill>
                  <a:schemeClr val="tx2">
                    <a:lumMod val="75000"/>
                  </a:schemeClr>
                </a:solidFill>
                <a:latin typeface="Book Antiqua" pitchFamily="18" charset="0"/>
                <a:ea typeface="MS Mincho" pitchFamily="49" charset="-128"/>
              </a:rPr>
            </a:br>
            <a:r>
              <a:rPr lang="el-GR" sz="1600" b="1" dirty="0" smtClean="0">
                <a:solidFill>
                  <a:schemeClr val="tx2">
                    <a:lumMod val="75000"/>
                  </a:schemeClr>
                </a:solidFill>
                <a:latin typeface="Book Antiqua" pitchFamily="18" charset="0"/>
                <a:ea typeface="MS Mincho" pitchFamily="49" charset="-128"/>
              </a:rPr>
              <a:t>ΙΑΤΡΙΚΗΣ ΣΧΟΛΗΣ Ε.Κ.Π.Α. </a:t>
            </a:r>
            <a:r>
              <a:rPr lang="el-GR" sz="2400" b="1" dirty="0" smtClean="0">
                <a:solidFill>
                  <a:schemeClr val="tx2">
                    <a:lumMod val="75000"/>
                  </a:schemeClr>
                </a:solidFill>
                <a:latin typeface="Book Antiqua" pitchFamily="18" charset="0"/>
                <a:ea typeface="MS Mincho" pitchFamily="49" charset="-128"/>
              </a:rPr>
              <a:t/>
            </a:r>
            <a:br>
              <a:rPr lang="el-GR" sz="2400" b="1" dirty="0" smtClean="0">
                <a:solidFill>
                  <a:schemeClr val="tx2">
                    <a:lumMod val="75000"/>
                  </a:schemeClr>
                </a:solidFill>
                <a:latin typeface="Book Antiqua" pitchFamily="18" charset="0"/>
                <a:ea typeface="MS Mincho" pitchFamily="49" charset="-128"/>
              </a:rPr>
            </a:br>
            <a:r>
              <a:rPr lang="en-GB" sz="1600" b="1" dirty="0" smtClean="0">
                <a:solidFill>
                  <a:schemeClr val="tx2">
                    <a:lumMod val="75000"/>
                  </a:schemeClr>
                </a:solidFill>
                <a:latin typeface="Bell MT" pitchFamily="18" charset="0"/>
                <a:ea typeface="MS Mincho" pitchFamily="49" charset="-128"/>
              </a:rPr>
              <a:t>Email.: </a:t>
            </a:r>
            <a:r>
              <a:rPr lang="en-GB" sz="1600" b="1" dirty="0" smtClean="0">
                <a:solidFill>
                  <a:schemeClr val="tx2">
                    <a:lumMod val="75000"/>
                  </a:schemeClr>
                </a:solidFill>
                <a:latin typeface="Bell MT" pitchFamily="18" charset="0"/>
                <a:ea typeface="MS Mincho" pitchFamily="49" charset="-128"/>
                <a:hlinkClick r:id="rId2"/>
              </a:rPr>
              <a:t>vpitiriga@med.uoa.gr</a:t>
            </a:r>
            <a:endParaRPr lang="en-US" dirty="0"/>
          </a:p>
        </p:txBody>
      </p:sp>
      <p:sp>
        <p:nvSpPr>
          <p:cNvPr id="3074" name="Rectangle 5"/>
          <p:cNvSpPr>
            <a:spLocks noGrp="1" noChangeArrowheads="1"/>
          </p:cNvSpPr>
          <p:nvPr>
            <p:ph type="ctrTitle"/>
          </p:nvPr>
        </p:nvSpPr>
        <p:spPr>
          <a:xfrm>
            <a:off x="395288" y="1628775"/>
            <a:ext cx="8229600" cy="1470025"/>
          </a:xfrm>
        </p:spPr>
        <p:txBody>
          <a:bodyPr>
            <a:normAutofit fontScale="90000"/>
          </a:bodyPr>
          <a:lstStyle/>
          <a:p>
            <a:pPr eaLnBrk="1" fontAlgn="auto" hangingPunct="1">
              <a:spcAft>
                <a:spcPts val="0"/>
              </a:spcAft>
              <a:defRPr/>
            </a:pPr>
            <a:r>
              <a:rPr lang="en-GB" sz="3900" dirty="0" smtClean="0"/>
              <a:t/>
            </a:r>
            <a:br>
              <a:rPr lang="en-GB" sz="3900" dirty="0" smtClean="0"/>
            </a:br>
            <a:r>
              <a:rPr lang="en-GB" sz="3900" dirty="0" smtClean="0"/>
              <a:t/>
            </a:r>
            <a:br>
              <a:rPr lang="en-GB" sz="3900" dirty="0" smtClean="0"/>
            </a:br>
            <a:r>
              <a:rPr lang="el-GR" dirty="0" smtClean="0">
                <a:solidFill>
                  <a:schemeClr val="bg1">
                    <a:lumMod val="75000"/>
                  </a:schemeClr>
                </a:solidFill>
                <a:effectLst>
                  <a:outerShdw blurRad="38100" dist="38100" dir="2700000" algn="tl">
                    <a:srgbClr val="000000">
                      <a:alpha val="43137"/>
                    </a:srgbClr>
                  </a:outerShdw>
                </a:effectLst>
              </a:rPr>
              <a:t>ΛΟΙΜΩΞΕΙΣ ΟΥΡΟΠΟΙΗΤΙΚΟΥ –ΓΕΝΝΗΤΙΚΟΥ ΣΥΣΤΗΜΑΤΟΣ</a:t>
            </a:r>
            <a:r>
              <a:rPr sz="4900" dirty="0" smtClean="0">
                <a:solidFill>
                  <a:schemeClr val="accent2"/>
                </a:solidFill>
                <a:effectLst>
                  <a:outerShdw blurRad="38100" dist="38100" dir="2700000" algn="tl">
                    <a:srgbClr val="000000">
                      <a:alpha val="43137"/>
                    </a:srgbClr>
                  </a:outerShdw>
                </a:effectLst>
              </a:rPr>
              <a:t/>
            </a:r>
            <a:br>
              <a:rPr sz="4900" dirty="0" smtClean="0">
                <a:solidFill>
                  <a:schemeClr val="accent2"/>
                </a:solidFill>
                <a:effectLst>
                  <a:outerShdw blurRad="38100" dist="38100" dir="2700000" algn="tl">
                    <a:srgbClr val="000000">
                      <a:alpha val="43137"/>
                    </a:srgbClr>
                  </a:outerShdw>
                </a:effectLst>
              </a:rPr>
            </a:br>
            <a:r>
              <a:rPr sz="4900" dirty="0" smtClean="0">
                <a:solidFill>
                  <a:schemeClr val="accent2"/>
                </a:solidFill>
                <a:effectLst>
                  <a:outerShdw blurRad="38100" dist="38100" dir="2700000" algn="tl">
                    <a:srgbClr val="000000">
                      <a:alpha val="43137"/>
                    </a:srgbClr>
                  </a:outerShdw>
                </a:effectLst>
              </a:rPr>
              <a:t/>
            </a:r>
            <a:br>
              <a:rPr sz="4900" dirty="0" smtClean="0">
                <a:solidFill>
                  <a:schemeClr val="accent2"/>
                </a:solidFill>
                <a:effectLst>
                  <a:outerShdw blurRad="38100" dist="38100" dir="2700000" algn="tl">
                    <a:srgbClr val="000000">
                      <a:alpha val="43137"/>
                    </a:srgbClr>
                  </a:outerShdw>
                </a:effectLst>
              </a:rPr>
            </a:br>
            <a:endParaRPr lang="el-GR" sz="3100" b="1" dirty="0" smtClean="0">
              <a:solidFill>
                <a:schemeClr val="tx2">
                  <a:lumMod val="75000"/>
                </a:schemeClr>
              </a:solidFill>
              <a:latin typeface="Book Antiqua" pitchFamily="18" charset="0"/>
              <a:ea typeface="MS Mincho" pitchFamily="49" charset="-128"/>
            </a:endParaRPr>
          </a:p>
        </p:txBody>
      </p:sp>
      <p:pic>
        <p:nvPicPr>
          <p:cNvPr id="6151" name="Picture 10"/>
          <p:cNvPicPr>
            <a:picLocks noChangeAspect="1" noChangeArrowheads="1"/>
          </p:cNvPicPr>
          <p:nvPr/>
        </p:nvPicPr>
        <p:blipFill>
          <a:blip r:embed="rId3" cstate="print"/>
          <a:srcRect/>
          <a:stretch>
            <a:fillRect/>
          </a:stretch>
        </p:blipFill>
        <p:spPr bwMode="auto">
          <a:xfrm>
            <a:off x="6804248" y="188640"/>
            <a:ext cx="1898650" cy="1089025"/>
          </a:xfrm>
          <a:prstGeom prst="rect">
            <a:avLst/>
          </a:prstGeom>
          <a:noFill/>
          <a:ln w="9525">
            <a:noFill/>
            <a:miter lim="800000"/>
            <a:headEnd/>
            <a:tailEnd/>
          </a:ln>
        </p:spPr>
      </p:pic>
      <p:pic>
        <p:nvPicPr>
          <p:cNvPr id="195586" name="Picture 2" descr="http://www.centurahealthinfo.org/graphics/images/en/19094.jpg"/>
          <p:cNvPicPr>
            <a:picLocks noChangeAspect="1" noChangeArrowheads="1"/>
          </p:cNvPicPr>
          <p:nvPr/>
        </p:nvPicPr>
        <p:blipFill>
          <a:blip r:embed="rId4" cstate="print"/>
          <a:srcRect/>
          <a:stretch>
            <a:fillRect/>
          </a:stretch>
        </p:blipFill>
        <p:spPr bwMode="auto">
          <a:xfrm>
            <a:off x="179512" y="4221088"/>
            <a:ext cx="2592288" cy="2073831"/>
          </a:xfrm>
          <a:prstGeom prst="rect">
            <a:avLst/>
          </a:prstGeom>
          <a:noFill/>
        </p:spPr>
      </p:pic>
      <p:pic>
        <p:nvPicPr>
          <p:cNvPr id="195588" name="Picture 4" descr="http://www.fitness-and-health.biz/wp-content/uploads/2012/04/Urinary-Tract-Infection.jpg"/>
          <p:cNvPicPr>
            <a:picLocks noChangeAspect="1" noChangeArrowheads="1"/>
          </p:cNvPicPr>
          <p:nvPr/>
        </p:nvPicPr>
        <p:blipFill>
          <a:blip r:embed="rId5" cstate="print"/>
          <a:srcRect/>
          <a:stretch>
            <a:fillRect/>
          </a:stretch>
        </p:blipFill>
        <p:spPr bwMode="auto">
          <a:xfrm>
            <a:off x="6228184" y="3933056"/>
            <a:ext cx="2523778" cy="194843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smtClean="0"/>
          </a:p>
        </p:txBody>
      </p:sp>
      <p:pic>
        <p:nvPicPr>
          <p:cNvPr id="20483" name="Picture 2"/>
          <p:cNvPicPr>
            <a:picLocks noGrp="1" noChangeAspect="1" noChangeArrowheads="1"/>
          </p:cNvPicPr>
          <p:nvPr>
            <p:ph sz="quarter" idx="1"/>
          </p:nvPr>
        </p:nvPicPr>
        <p:blipFill>
          <a:blip r:embed="rId2" cstate="print"/>
          <a:srcRect/>
          <a:stretch>
            <a:fillRect/>
          </a:stretch>
        </p:blipFill>
        <p:spPr>
          <a:xfrm>
            <a:off x="0" y="0"/>
            <a:ext cx="9144000" cy="6864350"/>
          </a:xfr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6"/>
          <p:cNvPicPr>
            <a:picLocks noChangeAspect="1" noChangeArrowheads="1"/>
          </p:cNvPicPr>
          <p:nvPr/>
        </p:nvPicPr>
        <p:blipFill>
          <a:blip r:embed="rId2" cstate="print"/>
          <a:srcRect/>
          <a:stretch>
            <a:fillRect/>
          </a:stretch>
        </p:blipFill>
        <p:spPr bwMode="auto">
          <a:xfrm>
            <a:off x="900113" y="0"/>
            <a:ext cx="75596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3"/>
          <p:cNvSpPr>
            <a:spLocks noGrp="1"/>
          </p:cNvSpPr>
          <p:nvPr>
            <p:ph type="title"/>
          </p:nvPr>
        </p:nvSpPr>
        <p:spPr>
          <a:xfrm>
            <a:off x="914400" y="692150"/>
            <a:ext cx="7772400" cy="725488"/>
          </a:xfrm>
        </p:spPr>
        <p:txBody>
          <a:bodyPr>
            <a:normAutofit fontScale="90000"/>
          </a:bodyPr>
          <a:lstStyle/>
          <a:p>
            <a:r>
              <a:rPr lang="el-GR" smtClean="0"/>
              <a:t> Μετάδοση</a:t>
            </a:r>
            <a:endParaRPr lang="en-US" smtClean="0"/>
          </a:p>
        </p:txBody>
      </p:sp>
      <p:sp>
        <p:nvSpPr>
          <p:cNvPr id="125955" name="Content Placeholder 4"/>
          <p:cNvSpPr>
            <a:spLocks noGrp="1"/>
          </p:cNvSpPr>
          <p:nvPr>
            <p:ph sz="quarter" idx="1"/>
          </p:nvPr>
        </p:nvSpPr>
        <p:spPr/>
        <p:txBody>
          <a:bodyPr/>
          <a:lstStyle/>
          <a:p>
            <a:endParaRPr lang="el-GR" smtClean="0"/>
          </a:p>
          <a:p>
            <a:r>
              <a:rPr lang="el-GR" smtClean="0"/>
              <a:t> είναι μέλη της ΦΧ της γυναίκας </a:t>
            </a:r>
          </a:p>
          <a:p>
            <a:r>
              <a:rPr lang="el-GR" smtClean="0"/>
              <a:t> μέσω σεξουαλικής επαφής  </a:t>
            </a:r>
          </a:p>
          <a:p>
            <a:r>
              <a:rPr lang="el-GR" smtClean="0"/>
              <a:t> κάθετα από τη μητέρα, τόσο ενδομήτρια, όσο και </a:t>
            </a:r>
          </a:p>
          <a:p>
            <a:pPr>
              <a:buFont typeface="Wingdings 2" pitchFamily="18" charset="2"/>
              <a:buNone/>
            </a:pPr>
            <a:r>
              <a:rPr lang="el-GR" smtClean="0"/>
              <a:t>     στη γέννα </a:t>
            </a:r>
          </a:p>
          <a:p>
            <a:r>
              <a:rPr lang="el-GR" smtClean="0"/>
              <a:t> έχουν συνδυαστεί με την HIV λοίμωξη </a:t>
            </a:r>
            <a:endParaRPr lang="en-US" smtClean="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642938" y="357188"/>
            <a:ext cx="7772400" cy="449262"/>
          </a:xfrm>
        </p:spPr>
        <p:txBody>
          <a:bodyPr>
            <a:normAutofit fontScale="90000"/>
          </a:bodyPr>
          <a:lstStyle/>
          <a:p>
            <a:pPr eaLnBrk="1" hangingPunct="1">
              <a:defRPr/>
            </a:pPr>
            <a:r>
              <a:rPr lang="el-GR" sz="4400" dirty="0" smtClean="0"/>
              <a:t>Κλινική εικόνα</a:t>
            </a:r>
            <a:endParaRPr lang="el-GR" sz="3600" dirty="0" smtClean="0"/>
          </a:p>
        </p:txBody>
      </p:sp>
      <p:graphicFrame>
        <p:nvGraphicFramePr>
          <p:cNvPr id="53296" name="Group 48"/>
          <p:cNvGraphicFramePr>
            <a:graphicFrameLocks noGrp="1"/>
          </p:cNvGraphicFramePr>
          <p:nvPr>
            <p:ph type="tbl" idx="1"/>
          </p:nvPr>
        </p:nvGraphicFramePr>
        <p:xfrm>
          <a:off x="457200" y="908050"/>
          <a:ext cx="8291513" cy="5689601"/>
        </p:xfrm>
        <a:graphic>
          <a:graphicData uri="http://schemas.openxmlformats.org/drawingml/2006/table">
            <a:tbl>
              <a:tblPr/>
              <a:tblGrid>
                <a:gridCol w="2763838"/>
                <a:gridCol w="2763837"/>
                <a:gridCol w="2763838"/>
              </a:tblGrid>
              <a:tr h="490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dirty="0" smtClean="0">
                          <a:ln>
                            <a:noFill/>
                          </a:ln>
                          <a:solidFill>
                            <a:schemeClr val="tx1"/>
                          </a:solidFill>
                          <a:effectLst/>
                          <a:latin typeface="Comic Sans MS" pitchFamily="66" charset="0"/>
                        </a:rPr>
                        <a:t>Γένος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dirty="0" smtClean="0">
                          <a:ln>
                            <a:noFill/>
                          </a:ln>
                          <a:solidFill>
                            <a:schemeClr val="tx1"/>
                          </a:solidFill>
                          <a:effectLst/>
                          <a:latin typeface="Comic Sans MS" pitchFamily="66" charset="0"/>
                        </a:rPr>
                        <a:t>Είδος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smtClean="0">
                          <a:ln>
                            <a:noFill/>
                          </a:ln>
                          <a:solidFill>
                            <a:schemeClr val="tx1"/>
                          </a:solidFill>
                          <a:effectLst/>
                          <a:latin typeface="Comic Sans MS" pitchFamily="66" charset="0"/>
                        </a:rPr>
                        <a:t>Νόσος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46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smtClean="0">
                          <a:ln>
                            <a:noFill/>
                          </a:ln>
                          <a:solidFill>
                            <a:schemeClr val="tx1"/>
                          </a:solidFill>
                          <a:effectLst/>
                          <a:latin typeface="Comic Sans MS" pitchFamily="66" charset="0"/>
                        </a:rPr>
                        <a:t>Ureaplasma</a:t>
                      </a:r>
                      <a:endParaRPr kumimoji="0" lang="el-GR" sz="2400" b="0" i="1" u="none" strike="noStrike" cap="none" normalizeH="0" baseline="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0" i="0" u="none" strike="noStrike" cap="none" normalizeH="0" baseline="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smtClean="0">
                          <a:ln>
                            <a:noFill/>
                          </a:ln>
                          <a:solidFill>
                            <a:schemeClr val="tx1"/>
                          </a:solidFill>
                          <a:effectLst/>
                          <a:latin typeface="Comic Sans MS" pitchFamily="66" charset="0"/>
                        </a:rPr>
                        <a:t>urealyticum</a:t>
                      </a:r>
                      <a:endParaRPr kumimoji="0" lang="el-GR" sz="2400" b="0" i="1" u="none" strike="noStrike" cap="none" normalizeH="0" baseline="0" smtClean="0">
                        <a:ln>
                          <a:noFill/>
                        </a:ln>
                        <a:solidFill>
                          <a:schemeClr val="tx1"/>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Comic Sans MS" pitchFamily="66" charset="0"/>
                        </a:rPr>
                        <a:t>Μη γονοκοκκική ουρηθρίτιδα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err="1" smtClean="0">
                          <a:ln>
                            <a:noFill/>
                          </a:ln>
                          <a:solidFill>
                            <a:schemeClr val="tx1"/>
                          </a:solidFill>
                          <a:effectLst/>
                          <a:latin typeface="Comic Sans MS" pitchFamily="66" charset="0"/>
                        </a:rPr>
                        <a:t>Επιδιδυμοορχίτιδα</a:t>
                      </a:r>
                      <a:r>
                        <a:rPr kumimoji="0" lang="el-GR" sz="1800" b="0" i="0" u="none" strike="noStrike" cap="none" normalizeH="0" baseline="0" dirty="0" smtClean="0">
                          <a:ln>
                            <a:noFill/>
                          </a:ln>
                          <a:solidFill>
                            <a:schemeClr val="tx1"/>
                          </a:solidFill>
                          <a:effectLst/>
                          <a:latin typeface="Comic Sans MS" pitchFamily="66"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Comic Sans MS" pitchFamily="66" charset="0"/>
                        </a:rPr>
                        <a:t>Προστατίτιδα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Comic Sans MS" pitchFamily="66" charset="0"/>
                        </a:rPr>
                        <a:t>Ουρηθρικό σύνδρομο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52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dirty="0" err="1" smtClean="0">
                          <a:ln>
                            <a:noFill/>
                          </a:ln>
                          <a:solidFill>
                            <a:schemeClr val="tx1"/>
                          </a:solidFill>
                          <a:effectLst/>
                          <a:latin typeface="Comic Sans MS" pitchFamily="66" charset="0"/>
                        </a:rPr>
                        <a:t>Mycoplasma</a:t>
                      </a:r>
                      <a:r>
                        <a:rPr kumimoji="0" lang="en-US" sz="2400" b="0" i="0" u="none" strike="noStrike" cap="none" normalizeH="0" baseline="0" dirty="0" smtClean="0">
                          <a:ln>
                            <a:noFill/>
                          </a:ln>
                          <a:solidFill>
                            <a:schemeClr val="tx1"/>
                          </a:solidFill>
                          <a:effectLst/>
                          <a:latin typeface="Comic Sans MS" pitchFamily="66" charset="0"/>
                        </a:rPr>
                        <a:t> </a:t>
                      </a:r>
                      <a:endParaRPr kumimoji="0" lang="el-GR" sz="2400" b="0" i="0" u="none" strike="noStrike" cap="none" normalizeH="0" baseline="0" dirty="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smtClean="0">
                          <a:ln>
                            <a:noFill/>
                          </a:ln>
                          <a:solidFill>
                            <a:schemeClr val="tx1"/>
                          </a:solidFill>
                          <a:effectLst/>
                          <a:latin typeface="Comic Sans MS" pitchFamily="66" charset="0"/>
                        </a:rPr>
                        <a:t>hominis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0" i="1" u="none" strike="noStrike" cap="none" normalizeH="0" baseline="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0" i="1" u="none" strike="noStrike" cap="none" normalizeH="0" baseline="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0" i="1" u="none" strike="noStrike" cap="none" normalizeH="0" baseline="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0" i="1" u="none" strike="noStrike" cap="none" normalizeH="0" baseline="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smtClean="0">
                          <a:ln>
                            <a:noFill/>
                          </a:ln>
                          <a:solidFill>
                            <a:schemeClr val="tx1"/>
                          </a:solidFill>
                          <a:effectLst/>
                          <a:latin typeface="Comic Sans MS" pitchFamily="66" charset="0"/>
                        </a:rPr>
                        <a:t>genitalium</a:t>
                      </a:r>
                      <a:endParaRPr kumimoji="0" lang="el-GR" sz="2400" b="0" i="1" u="none" strike="noStrike" cap="none" normalizeH="0" baseline="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1" u="none" strike="noStrike" cap="none" normalizeH="0" baseline="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smtClean="0">
                          <a:ln>
                            <a:noFill/>
                          </a:ln>
                          <a:solidFill>
                            <a:schemeClr val="tx1"/>
                          </a:solidFill>
                          <a:effectLst/>
                          <a:latin typeface="Comic Sans MS" pitchFamily="66" charset="0"/>
                        </a:rPr>
                        <a:t>pneumoniae</a:t>
                      </a:r>
                      <a:endParaRPr kumimoji="0" lang="el-GR" sz="2400" b="0" i="1" u="none" strike="noStrike" cap="none" normalizeH="0" baseline="0" smtClean="0">
                        <a:ln>
                          <a:noFill/>
                        </a:ln>
                        <a:solidFill>
                          <a:schemeClr val="tx1"/>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Comic Sans MS" pitchFamily="66" charset="0"/>
                        </a:rPr>
                        <a:t>5% οξείας </a:t>
                      </a:r>
                      <a:r>
                        <a:rPr kumimoji="0" lang="el-GR" sz="1800" b="0" i="0" u="none" strike="noStrike" cap="none" normalizeH="0" baseline="0" dirty="0" err="1" smtClean="0">
                          <a:ln>
                            <a:noFill/>
                          </a:ln>
                          <a:solidFill>
                            <a:schemeClr val="tx1"/>
                          </a:solidFill>
                          <a:effectLst/>
                          <a:latin typeface="Comic Sans MS" pitchFamily="66" charset="0"/>
                        </a:rPr>
                        <a:t>πυελονεφρίτιδας</a:t>
                      </a:r>
                      <a:endParaRPr kumimoji="0" lang="el-GR" sz="1800" b="0" i="0" u="none" strike="noStrike" cap="none" normalizeH="0" baseline="0" dirty="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Comic Sans MS" pitchFamily="66" charset="0"/>
                        </a:rPr>
                        <a:t>Φλεγμονώδης νόσος πυέλου, πυρετός μετά τοκετό/αποβολή</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Comic Sans MS" pitchFamily="66" charset="0"/>
                        </a:rPr>
                        <a:t>Φλεγμονώδης νόσος πυέλου</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Comic Sans MS" pitchFamily="66" charset="0"/>
                        </a:rPr>
                        <a:t>Πνευμονία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l-GR" smtClean="0"/>
              <a:t>Μυκοπλάσματα και σπέρμα </a:t>
            </a:r>
            <a:endParaRPr lang="en-US" smtClean="0"/>
          </a:p>
        </p:txBody>
      </p:sp>
      <p:sp>
        <p:nvSpPr>
          <p:cNvPr id="128003" name="Content Placeholder 5"/>
          <p:cNvSpPr>
            <a:spLocks noGrp="1"/>
          </p:cNvSpPr>
          <p:nvPr>
            <p:ph sz="quarter" idx="1"/>
          </p:nvPr>
        </p:nvSpPr>
        <p:spPr/>
        <p:txBody>
          <a:bodyPr/>
          <a:lstStyle/>
          <a:p>
            <a:r>
              <a:rPr lang="el-GR" smtClean="0"/>
              <a:t>Κινητικότητα των σπερματοζωαρίων </a:t>
            </a:r>
          </a:p>
          <a:p>
            <a:r>
              <a:rPr lang="el-GR" smtClean="0"/>
              <a:t>Διαταραχές στο ακρόσωμα </a:t>
            </a:r>
          </a:p>
          <a:p>
            <a:r>
              <a:rPr lang="el-GR" smtClean="0"/>
              <a:t>Προκαλούν βλάβες στο </a:t>
            </a:r>
            <a:r>
              <a:rPr lang="en-US" smtClean="0"/>
              <a:t>DNA </a:t>
            </a:r>
          </a:p>
          <a:p>
            <a:r>
              <a:rPr lang="el-GR" smtClean="0"/>
              <a:t>Απόπτωση στα σπερματοζωάρια </a:t>
            </a:r>
          </a:p>
          <a:p>
            <a:r>
              <a:rPr lang="el-GR" smtClean="0"/>
              <a:t>Μορφολογικές ανωμαλίες των σπερματοζωαρίων </a:t>
            </a:r>
          </a:p>
          <a:p>
            <a:endParaRPr lang="el-GR" smtClean="0"/>
          </a:p>
          <a:p>
            <a:endParaRPr lang="en-US" smtClean="0"/>
          </a:p>
        </p:txBody>
      </p:sp>
      <p:sp>
        <p:nvSpPr>
          <p:cNvPr id="128004" name="Rectangle 3"/>
          <p:cNvSpPr>
            <a:spLocks noChangeArrowheads="1"/>
          </p:cNvSpPr>
          <p:nvPr/>
        </p:nvSpPr>
        <p:spPr bwMode="auto">
          <a:xfrm>
            <a:off x="4572000" y="4508500"/>
            <a:ext cx="4572000" cy="647700"/>
          </a:xfrm>
          <a:prstGeom prst="rect">
            <a:avLst/>
          </a:prstGeom>
          <a:noFill/>
          <a:ln w="9525">
            <a:noFill/>
            <a:miter lim="800000"/>
            <a:headEnd/>
            <a:tailEnd/>
          </a:ln>
        </p:spPr>
        <p:txBody>
          <a:bodyPr>
            <a:spAutoFit/>
          </a:bodyPr>
          <a:lstStyle/>
          <a:p>
            <a:endParaRPr lang="el-GR"/>
          </a:p>
          <a:p>
            <a:r>
              <a:rPr lang="el-GR"/>
              <a: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l-GR" smtClean="0"/>
              <a:t>Διάγνωση </a:t>
            </a:r>
          </a:p>
        </p:txBody>
      </p:sp>
      <p:sp>
        <p:nvSpPr>
          <p:cNvPr id="129027" name="Rectangle 3"/>
          <p:cNvSpPr>
            <a:spLocks noGrp="1" noChangeArrowheads="1"/>
          </p:cNvSpPr>
          <p:nvPr>
            <p:ph sz="quarter" idx="1"/>
          </p:nvPr>
        </p:nvSpPr>
        <p:spPr/>
        <p:txBody>
          <a:bodyPr/>
          <a:lstStyle/>
          <a:p>
            <a:pPr eaLnBrk="1" hangingPunct="1"/>
            <a:r>
              <a:rPr lang="el-GR" smtClean="0"/>
              <a:t>Δείγματα : ούρα, ουρηθρικό επίχρισμα, σπέρμα, κολπικό υγρό, τραχηλικό υγρό, αμνιακό υγρό, βιοψία πλακούντα, ουρόλιθοι</a:t>
            </a:r>
          </a:p>
          <a:p>
            <a:pPr eaLnBrk="1" hangingPunct="1">
              <a:buFontTx/>
              <a:buNone/>
            </a:pPr>
            <a:endParaRPr lang="el-GR" smtClean="0"/>
          </a:p>
        </p:txBody>
      </p:sp>
      <p:sp>
        <p:nvSpPr>
          <p:cNvPr id="5" name="4 - Έλλειψη"/>
          <p:cNvSpPr/>
          <p:nvPr/>
        </p:nvSpPr>
        <p:spPr>
          <a:xfrm>
            <a:off x="1258888" y="3357563"/>
            <a:ext cx="6429375" cy="2232025"/>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el-GR" sz="2800" dirty="0">
                <a:solidFill>
                  <a:schemeClr val="bg1">
                    <a:lumMod val="95000"/>
                  </a:schemeClr>
                </a:solidFill>
              </a:rPr>
              <a:t>Δε βάφονται κατά </a:t>
            </a:r>
            <a:r>
              <a:rPr lang="en-US" sz="2800" dirty="0">
                <a:solidFill>
                  <a:schemeClr val="bg1">
                    <a:lumMod val="95000"/>
                  </a:schemeClr>
                </a:solidFill>
              </a:rPr>
              <a:t>Gram </a:t>
            </a:r>
            <a:r>
              <a:rPr lang="el-GR" sz="2800" dirty="0">
                <a:solidFill>
                  <a:schemeClr val="bg1">
                    <a:lumMod val="95000"/>
                  </a:schemeClr>
                </a:solidFill>
              </a:rPr>
              <a:t>γιατί δεν έχουν κυτταρικό τοίχωμα</a:t>
            </a:r>
            <a:endParaRPr lang="el-GR"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r>
              <a:rPr lang="el-GR" smtClean="0"/>
              <a:t>Εργαστηριακή διάγνωση </a:t>
            </a:r>
            <a:endParaRPr lang="en-US" smtClean="0"/>
          </a:p>
        </p:txBody>
      </p:sp>
      <p:sp>
        <p:nvSpPr>
          <p:cNvPr id="131075" name="Content Placeholder 2"/>
          <p:cNvSpPr>
            <a:spLocks noGrp="1"/>
          </p:cNvSpPr>
          <p:nvPr>
            <p:ph sz="quarter" idx="1"/>
          </p:nvPr>
        </p:nvSpPr>
        <p:spPr/>
        <p:txBody>
          <a:bodyPr>
            <a:normAutofit/>
          </a:bodyPr>
          <a:lstStyle/>
          <a:p>
            <a:pPr>
              <a:buFont typeface="Wingdings 2" pitchFamily="18" charset="2"/>
              <a:buNone/>
            </a:pPr>
            <a:r>
              <a:rPr lang="el-GR" dirty="0" smtClean="0"/>
              <a:t>Για το</a:t>
            </a:r>
            <a:r>
              <a:rPr lang="en-US" dirty="0" err="1" smtClean="0"/>
              <a:t>Uu</a:t>
            </a:r>
            <a:r>
              <a:rPr lang="el-GR" dirty="0" smtClean="0"/>
              <a:t> τα υλικά πρέπει να περιέχουν ουρία και για το </a:t>
            </a:r>
            <a:r>
              <a:rPr lang="en-US" dirty="0" err="1" smtClean="0"/>
              <a:t>Mh</a:t>
            </a:r>
            <a:r>
              <a:rPr lang="en-US" dirty="0" smtClean="0"/>
              <a:t>, </a:t>
            </a:r>
            <a:r>
              <a:rPr lang="el-GR" dirty="0" err="1" smtClean="0"/>
              <a:t>αργινίνη</a:t>
            </a:r>
            <a:r>
              <a:rPr lang="el-GR" dirty="0" smtClean="0"/>
              <a:t>. </a:t>
            </a:r>
          </a:p>
          <a:p>
            <a:pPr>
              <a:buFont typeface="Wingdings 2" pitchFamily="18" charset="2"/>
              <a:buNone/>
            </a:pPr>
            <a:r>
              <a:rPr lang="el-GR" dirty="0" smtClean="0"/>
              <a:t>Καλλιέργειες : σε 2 είδη θρεπτικών υλικών: </a:t>
            </a:r>
          </a:p>
          <a:p>
            <a:pPr>
              <a:buFont typeface="Wingdings 2" pitchFamily="18" charset="2"/>
              <a:buNone/>
            </a:pPr>
            <a:r>
              <a:rPr lang="el-GR" dirty="0" smtClean="0"/>
              <a:t>   –  στερεό: </a:t>
            </a:r>
            <a:endParaRPr lang="el-GR" dirty="0" smtClean="0"/>
          </a:p>
          <a:p>
            <a:pPr>
              <a:buFont typeface="Wingdings 2" pitchFamily="18" charset="2"/>
              <a:buNone/>
            </a:pPr>
            <a:r>
              <a:rPr lang="el-GR" dirty="0" smtClean="0"/>
              <a:t>       </a:t>
            </a:r>
            <a:r>
              <a:rPr lang="en-US" dirty="0" smtClean="0"/>
              <a:t>PPLO </a:t>
            </a:r>
            <a:r>
              <a:rPr lang="el-GR" dirty="0" err="1" smtClean="0"/>
              <a:t>άγαρ</a:t>
            </a:r>
            <a:r>
              <a:rPr lang="el-GR" dirty="0" smtClean="0"/>
              <a:t>: </a:t>
            </a:r>
            <a:r>
              <a:rPr lang="el-GR" dirty="0" smtClean="0"/>
              <a:t>για την κ/α του </a:t>
            </a:r>
            <a:r>
              <a:rPr lang="en-US" dirty="0" err="1" smtClean="0"/>
              <a:t>Mh</a:t>
            </a:r>
            <a:r>
              <a:rPr lang="en-US" dirty="0" smtClean="0"/>
              <a:t> </a:t>
            </a:r>
            <a:r>
              <a:rPr lang="el-GR" dirty="0" smtClean="0"/>
              <a:t>ή </a:t>
            </a:r>
            <a:endParaRPr lang="el-GR" dirty="0" smtClean="0"/>
          </a:p>
          <a:p>
            <a:pPr>
              <a:buFont typeface="Wingdings 2" pitchFamily="18" charset="2"/>
              <a:buNone/>
            </a:pPr>
            <a:r>
              <a:rPr lang="el-GR" dirty="0" smtClean="0"/>
              <a:t> </a:t>
            </a:r>
            <a:r>
              <a:rPr lang="el-GR" dirty="0" smtClean="0"/>
              <a:t>      Α7: </a:t>
            </a:r>
            <a:r>
              <a:rPr lang="en-US" dirty="0" err="1" smtClean="0"/>
              <a:t>Mh</a:t>
            </a:r>
            <a:r>
              <a:rPr lang="en-US" dirty="0" smtClean="0"/>
              <a:t> </a:t>
            </a:r>
            <a:r>
              <a:rPr lang="el-GR" dirty="0" smtClean="0"/>
              <a:t>και</a:t>
            </a:r>
            <a:r>
              <a:rPr lang="en-US" dirty="0" err="1" smtClean="0"/>
              <a:t>Uu</a:t>
            </a:r>
            <a:r>
              <a:rPr lang="en-US" dirty="0" smtClean="0"/>
              <a:t> </a:t>
            </a:r>
          </a:p>
          <a:p>
            <a:pPr>
              <a:buFont typeface="Wingdings 2" pitchFamily="18" charset="2"/>
              <a:buNone/>
            </a:pPr>
            <a:r>
              <a:rPr lang="el-GR" dirty="0" smtClean="0"/>
              <a:t> </a:t>
            </a:r>
            <a:r>
              <a:rPr lang="en-US" dirty="0" smtClean="0"/>
              <a:t>  –  </a:t>
            </a:r>
            <a:r>
              <a:rPr lang="el-GR" dirty="0" smtClean="0"/>
              <a:t>υγρό: στο υλικό </a:t>
            </a:r>
            <a:r>
              <a:rPr lang="en-US" dirty="0" smtClean="0"/>
              <a:t>Hanks</a:t>
            </a:r>
            <a:endParaRPr lang="en-US" dirty="0" smtClean="0"/>
          </a:p>
          <a:p>
            <a:endParaRPr lang="el-GR" dirty="0" smtClean="0"/>
          </a:p>
          <a:p>
            <a:endParaRPr lang="en-US" dirty="0" smtClean="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5"/>
          <p:cNvSpPr>
            <a:spLocks noGrp="1" noChangeArrowheads="1"/>
          </p:cNvSpPr>
          <p:nvPr>
            <p:ph type="title"/>
          </p:nvPr>
        </p:nvSpPr>
        <p:spPr>
          <a:xfrm>
            <a:off x="914400" y="274638"/>
            <a:ext cx="7772400" cy="725487"/>
          </a:xfrm>
        </p:spPr>
        <p:txBody>
          <a:bodyPr>
            <a:normAutofit fontScale="90000"/>
          </a:bodyPr>
          <a:lstStyle/>
          <a:p>
            <a:pPr eaLnBrk="1" hangingPunct="1">
              <a:defRPr/>
            </a:pPr>
            <a:r>
              <a:rPr lang="el-GR" dirty="0" smtClean="0"/>
              <a:t>Αποικίες </a:t>
            </a:r>
            <a:r>
              <a:rPr lang="en-US" i="1" dirty="0" smtClean="0"/>
              <a:t>M </a:t>
            </a:r>
            <a:r>
              <a:rPr lang="en-US" i="1" dirty="0" err="1" smtClean="0"/>
              <a:t>hominis</a:t>
            </a:r>
            <a:endParaRPr lang="el-GR" i="1" dirty="0" smtClean="0"/>
          </a:p>
        </p:txBody>
      </p:sp>
      <p:pic>
        <p:nvPicPr>
          <p:cNvPr id="132099" name="Picture 8" descr="m hominis"/>
          <p:cNvPicPr>
            <a:picLocks noGrp="1" noChangeAspect="1" noChangeArrowheads="1"/>
          </p:cNvPicPr>
          <p:nvPr>
            <p:ph sz="quarter" idx="1"/>
          </p:nvPr>
        </p:nvPicPr>
        <p:blipFill>
          <a:blip r:embed="rId2" cstate="print"/>
          <a:srcRect/>
          <a:stretch>
            <a:fillRect/>
          </a:stretch>
        </p:blipFill>
        <p:spPr>
          <a:xfrm>
            <a:off x="857250" y="1000125"/>
            <a:ext cx="7358063" cy="5464175"/>
          </a:xfr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pPr eaLnBrk="1" hangingPunct="1"/>
            <a:endParaRPr lang="en-US" smtClean="0"/>
          </a:p>
        </p:txBody>
      </p:sp>
      <p:pic>
        <p:nvPicPr>
          <p:cNvPr id="133123" name="Picture 2"/>
          <p:cNvPicPr>
            <a:picLocks noGrp="1" noChangeAspect="1" noChangeArrowheads="1"/>
          </p:cNvPicPr>
          <p:nvPr>
            <p:ph sz="quarter" idx="1"/>
          </p:nvPr>
        </p:nvPicPr>
        <p:blipFill>
          <a:blip r:embed="rId2" cstate="print"/>
          <a:srcRect/>
          <a:stretch>
            <a:fillRect/>
          </a:stretch>
        </p:blipFill>
        <p:spPr>
          <a:xfrm>
            <a:off x="0" y="0"/>
            <a:ext cx="9150350" cy="6096000"/>
          </a:xfr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5"/>
          <p:cNvSpPr>
            <a:spLocks noGrp="1" noChangeArrowheads="1"/>
          </p:cNvSpPr>
          <p:nvPr>
            <p:ph type="title"/>
          </p:nvPr>
        </p:nvSpPr>
        <p:spPr/>
        <p:txBody>
          <a:bodyPr/>
          <a:lstStyle/>
          <a:p>
            <a:pPr eaLnBrk="1" hangingPunct="1"/>
            <a:endParaRPr lang="en-US" smtClean="0"/>
          </a:p>
        </p:txBody>
      </p:sp>
      <p:pic>
        <p:nvPicPr>
          <p:cNvPr id="134147" name="Picture 4" descr="Mycoplasma"/>
          <p:cNvPicPr>
            <a:picLocks noGrp="1" noChangeAspect="1" noChangeArrowheads="1"/>
          </p:cNvPicPr>
          <p:nvPr>
            <p:ph sz="quarter" idx="1"/>
          </p:nvPr>
        </p:nvPicPr>
        <p:blipFill>
          <a:blip r:embed="rId2" cstate="print"/>
          <a:srcRect/>
          <a:stretch>
            <a:fillRect/>
          </a:stretch>
        </p:blipFill>
        <p:spPr>
          <a:xfrm>
            <a:off x="0" y="333375"/>
            <a:ext cx="9144000" cy="5708650"/>
          </a:xfr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4 - Τίτλος"/>
          <p:cNvSpPr>
            <a:spLocks noGrp="1"/>
          </p:cNvSpPr>
          <p:nvPr>
            <p:ph type="title"/>
          </p:nvPr>
        </p:nvSpPr>
        <p:spPr>
          <a:xfrm>
            <a:off x="0" y="714375"/>
            <a:ext cx="6329363" cy="560388"/>
          </a:xfrm>
        </p:spPr>
        <p:txBody>
          <a:bodyPr>
            <a:normAutofit fontScale="90000"/>
          </a:bodyPr>
          <a:lstStyle/>
          <a:p>
            <a:r>
              <a:rPr lang="en-US" sz="2800" b="1" smtClean="0">
                <a:solidFill>
                  <a:srgbClr val="002060"/>
                </a:solidFill>
              </a:rPr>
              <a:t>UREOPLASMA UREALYTICUM</a:t>
            </a:r>
            <a:endParaRPr lang="el-GR" sz="2800" b="1" smtClean="0">
              <a:solidFill>
                <a:srgbClr val="002060"/>
              </a:solidFill>
            </a:endParaRPr>
          </a:p>
        </p:txBody>
      </p:sp>
      <p:pic>
        <p:nvPicPr>
          <p:cNvPr id="135170" name="Picture 2"/>
          <p:cNvPicPr>
            <a:picLocks noGrp="1" noChangeAspect="1" noChangeArrowheads="1"/>
          </p:cNvPicPr>
          <p:nvPr>
            <p:ph sz="quarter" idx="1"/>
          </p:nvPr>
        </p:nvPicPr>
        <p:blipFill>
          <a:blip r:embed="rId2" cstate="print"/>
          <a:srcRect/>
          <a:stretch>
            <a:fillRect/>
          </a:stretch>
        </p:blipFill>
        <p:spPr>
          <a:xfrm>
            <a:off x="-214313" y="142875"/>
            <a:ext cx="9358313" cy="6429375"/>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55650" y="620713"/>
            <a:ext cx="7772400" cy="565150"/>
          </a:xfrm>
        </p:spPr>
        <p:txBody>
          <a:bodyPr>
            <a:normAutofit fontScale="90000"/>
          </a:bodyPr>
          <a:lstStyle/>
          <a:p>
            <a:pPr eaLnBrk="1" hangingPunct="1"/>
            <a:r>
              <a:rPr lang="el-GR" smtClean="0"/>
              <a:t>Διάγνωση ΣΜΝ</a:t>
            </a:r>
          </a:p>
        </p:txBody>
      </p:sp>
      <p:sp>
        <p:nvSpPr>
          <p:cNvPr id="11268" name="Rectangle 3"/>
          <p:cNvSpPr>
            <a:spLocks noGrp="1" noChangeArrowheads="1"/>
          </p:cNvSpPr>
          <p:nvPr>
            <p:ph sz="quarter" idx="1"/>
          </p:nvPr>
        </p:nvSpPr>
        <p:spPr>
          <a:xfrm>
            <a:off x="250825" y="1500188"/>
            <a:ext cx="6192838" cy="4881562"/>
          </a:xfrm>
        </p:spPr>
        <p:txBody>
          <a:bodyPr/>
          <a:lstStyle/>
          <a:p>
            <a:pPr eaLnBrk="1" hangingPunct="1"/>
            <a:r>
              <a:rPr lang="el-GR" smtClean="0"/>
              <a:t>Δείγματα από το γεννητικό σύστημα:</a:t>
            </a:r>
          </a:p>
          <a:p>
            <a:pPr lvl="1" eaLnBrk="1" hangingPunct="1"/>
            <a:r>
              <a:rPr lang="el-GR" smtClean="0"/>
              <a:t>Κολπικό υγρό</a:t>
            </a:r>
          </a:p>
          <a:p>
            <a:pPr lvl="1" eaLnBrk="1" hangingPunct="1"/>
            <a:r>
              <a:rPr lang="el-GR" smtClean="0"/>
              <a:t>Υλικό από έλκος ή έκκριμα</a:t>
            </a:r>
          </a:p>
          <a:p>
            <a:pPr lvl="1" eaLnBrk="1" hangingPunct="1"/>
            <a:r>
              <a:rPr lang="el-GR" smtClean="0"/>
              <a:t>Τραχηλικό υγρό</a:t>
            </a:r>
          </a:p>
          <a:p>
            <a:pPr lvl="1" eaLnBrk="1" hangingPunct="1"/>
            <a:r>
              <a:rPr lang="el-GR" smtClean="0"/>
              <a:t>Ουρηθρικό επίχρισμα</a:t>
            </a:r>
          </a:p>
          <a:p>
            <a:pPr lvl="1" eaLnBrk="1" hangingPunct="1"/>
            <a:r>
              <a:rPr lang="el-GR" smtClean="0"/>
              <a:t>Ούρα</a:t>
            </a:r>
          </a:p>
          <a:p>
            <a:pPr lvl="1" eaLnBrk="1" hangingPunct="1"/>
            <a:r>
              <a:rPr lang="el-GR" smtClean="0"/>
              <a:t>Σπέρμα </a:t>
            </a:r>
          </a:p>
          <a:p>
            <a:pPr lvl="1" eaLnBrk="1" hangingPunct="1"/>
            <a:endParaRPr lang="el-GR"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8">
                                            <p:txEl>
                                              <p:pRg st="5" end="5"/>
                                            </p:txEl>
                                          </p:spTgt>
                                        </p:tgtEl>
                                        <p:attrNameLst>
                                          <p:attrName>style.visibility</p:attrName>
                                        </p:attrNameLst>
                                      </p:cBhvr>
                                      <p:to>
                                        <p:strVal val="visible"/>
                                      </p:to>
                                    </p:set>
                                    <p:animEffect transition="in" filter="blinds(horizontal)">
                                      <p:cBhvr>
                                        <p:cTn id="7" dur="500"/>
                                        <p:tgtEl>
                                          <p:spTgt spid="11268">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8">
                                            <p:txEl>
                                              <p:pRg st="4" end="4"/>
                                            </p:txEl>
                                          </p:spTgt>
                                        </p:tgtEl>
                                        <p:attrNameLst>
                                          <p:attrName>style.visibility</p:attrName>
                                        </p:attrNameLst>
                                      </p:cBhvr>
                                      <p:to>
                                        <p:strVal val="visible"/>
                                      </p:to>
                                    </p:set>
                                    <p:animEffect transition="in" filter="blinds(horizontal)">
                                      <p:cBhvr>
                                        <p:cTn id="12" dur="500"/>
                                        <p:tgtEl>
                                          <p:spTgt spid="1126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268">
                                            <p:txEl>
                                              <p:pRg st="3" end="3"/>
                                            </p:txEl>
                                          </p:spTgt>
                                        </p:tgtEl>
                                        <p:attrNameLst>
                                          <p:attrName>style.visibility</p:attrName>
                                        </p:attrNameLst>
                                      </p:cBhvr>
                                      <p:to>
                                        <p:strVal val="visible"/>
                                      </p:to>
                                    </p:set>
                                    <p:animEffect transition="in" filter="blinds(horizontal)">
                                      <p:cBhvr>
                                        <p:cTn id="17" dur="500"/>
                                        <p:tgtEl>
                                          <p:spTgt spid="1126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268">
                                            <p:txEl>
                                              <p:pRg st="2" end="2"/>
                                            </p:txEl>
                                          </p:spTgt>
                                        </p:tgtEl>
                                        <p:attrNameLst>
                                          <p:attrName>style.visibility</p:attrName>
                                        </p:attrNameLst>
                                      </p:cBhvr>
                                      <p:to>
                                        <p:strVal val="visible"/>
                                      </p:to>
                                    </p:set>
                                    <p:animEffect transition="in" filter="blinds(horizontal)">
                                      <p:cBhvr>
                                        <p:cTn id="22" dur="500"/>
                                        <p:tgtEl>
                                          <p:spTgt spid="112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268">
                                            <p:txEl>
                                              <p:pRg st="1" end="1"/>
                                            </p:txEl>
                                          </p:spTgt>
                                        </p:tgtEl>
                                        <p:attrNameLst>
                                          <p:attrName>style.visibility</p:attrName>
                                        </p:attrNameLst>
                                      </p:cBhvr>
                                      <p:to>
                                        <p:strVal val="visible"/>
                                      </p:to>
                                    </p:set>
                                    <p:animEffect transition="in" filter="blinds(horizontal)">
                                      <p:cBhvr>
                                        <p:cTn id="27" dur="500"/>
                                        <p:tgtEl>
                                          <p:spTgt spid="11268">
                                            <p:txEl>
                                              <p:pRg st="1" end="1"/>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1268">
                                            <p:txEl>
                                              <p:pRg st="6" end="6"/>
                                            </p:txEl>
                                          </p:spTgt>
                                        </p:tgtEl>
                                        <p:attrNameLst>
                                          <p:attrName>style.visibility</p:attrName>
                                        </p:attrNameLst>
                                      </p:cBhvr>
                                      <p:to>
                                        <p:strVal val="visible"/>
                                      </p:to>
                                    </p:set>
                                    <p:animEffect transition="in" filter="blinds(horizontal)">
                                      <p:cBhvr>
                                        <p:cTn id="30" dur="500"/>
                                        <p:tgtEl>
                                          <p:spTgt spid="1126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1 - Τίτλος"/>
          <p:cNvSpPr>
            <a:spLocks noGrp="1"/>
          </p:cNvSpPr>
          <p:nvPr>
            <p:ph type="title"/>
          </p:nvPr>
        </p:nvSpPr>
        <p:spPr/>
        <p:txBody>
          <a:bodyPr/>
          <a:lstStyle/>
          <a:p>
            <a:endParaRPr lang="en-US" smtClean="0"/>
          </a:p>
        </p:txBody>
      </p:sp>
      <p:pic>
        <p:nvPicPr>
          <p:cNvPr id="136195" name="Picture 3"/>
          <p:cNvPicPr>
            <a:picLocks noGrp="1" noChangeAspect="1" noChangeArrowheads="1"/>
          </p:cNvPicPr>
          <p:nvPr>
            <p:ph sz="quarter" idx="1"/>
          </p:nvPr>
        </p:nvPicPr>
        <p:blipFill>
          <a:blip r:embed="rId2" cstate="print"/>
          <a:srcRect/>
          <a:stretch>
            <a:fillRect/>
          </a:stretch>
        </p:blipFill>
        <p:spPr>
          <a:xfrm>
            <a:off x="0" y="0"/>
            <a:ext cx="9144000" cy="6858000"/>
          </a:xfrm>
          <a:noFill/>
        </p:spPr>
      </p:pic>
      <p:sp>
        <p:nvSpPr>
          <p:cNvPr id="5" name="Title 1"/>
          <p:cNvSpPr txBox="1">
            <a:spLocks/>
          </p:cNvSpPr>
          <p:nvPr/>
        </p:nvSpPr>
        <p:spPr>
          <a:xfrm>
            <a:off x="428625" y="571500"/>
            <a:ext cx="7772400" cy="571500"/>
          </a:xfrm>
          <a:prstGeom prst="rect">
            <a:avLst/>
          </a:prstGeom>
        </p:spPr>
        <p:txBody>
          <a:bodyPr bIns="91440" anchor="b">
            <a:normAutofit fontScale="82500" lnSpcReduction="20000"/>
          </a:bodyPr>
          <a:lstStyle/>
          <a:p>
            <a:pPr fontAlgn="auto">
              <a:spcAft>
                <a:spcPts val="0"/>
              </a:spcAft>
              <a:defRPr/>
            </a:pPr>
            <a:r>
              <a:rPr lang="en-US" sz="4000" dirty="0">
                <a:solidFill>
                  <a:schemeClr val="tx2"/>
                </a:solidFill>
                <a:latin typeface="+mj-lt"/>
                <a:ea typeface="+mj-ea"/>
                <a:cs typeface="+mj-cs"/>
              </a:rPr>
              <a:t>UREOPLASMA-MYCOPLASMA</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642938" y="285750"/>
            <a:ext cx="7772400" cy="914400"/>
          </a:xfrm>
        </p:spPr>
        <p:txBody>
          <a:bodyPr/>
          <a:lstStyle/>
          <a:p>
            <a:pPr eaLnBrk="1" hangingPunct="1"/>
            <a:r>
              <a:rPr lang="el-GR" u="sng" smtClean="0"/>
              <a:t>Διάγνωση</a:t>
            </a:r>
          </a:p>
        </p:txBody>
      </p:sp>
      <p:sp>
        <p:nvSpPr>
          <p:cNvPr id="137219" name="Rectangle 3"/>
          <p:cNvSpPr>
            <a:spLocks noGrp="1" noChangeArrowheads="1"/>
          </p:cNvSpPr>
          <p:nvPr>
            <p:ph type="body" sz="half" idx="1"/>
          </p:nvPr>
        </p:nvSpPr>
        <p:spPr>
          <a:xfrm>
            <a:off x="468313" y="1268413"/>
            <a:ext cx="4032250" cy="5329237"/>
          </a:xfrm>
        </p:spPr>
        <p:txBody>
          <a:bodyPr/>
          <a:lstStyle/>
          <a:p>
            <a:pPr eaLnBrk="1" hangingPunct="1">
              <a:buFontTx/>
              <a:buNone/>
            </a:pPr>
            <a:r>
              <a:rPr lang="el-GR" sz="2800" smtClean="0"/>
              <a:t>Ταυτοποίηση</a:t>
            </a:r>
          </a:p>
          <a:p>
            <a:pPr eaLnBrk="1" hangingPunct="1"/>
            <a:r>
              <a:rPr lang="el-GR" sz="2800" smtClean="0"/>
              <a:t>Βιοχημική</a:t>
            </a:r>
          </a:p>
          <a:p>
            <a:pPr lvl="1" eaLnBrk="1" hangingPunct="1"/>
            <a:r>
              <a:rPr lang="el-GR" smtClean="0"/>
              <a:t>Παραγωγή ουρεάσης </a:t>
            </a:r>
            <a:r>
              <a:rPr lang="el-GR" smtClean="0">
                <a:sym typeface="Wingdings" pitchFamily="2" charset="2"/>
              </a:rPr>
              <a:t> </a:t>
            </a:r>
            <a:r>
              <a:rPr lang="en-US" smtClean="0">
                <a:sym typeface="Wingdings" pitchFamily="2" charset="2"/>
              </a:rPr>
              <a:t>Ureaplasma</a:t>
            </a:r>
            <a:endParaRPr lang="el-GR" smtClean="0">
              <a:sym typeface="Wingdings" pitchFamily="2" charset="2"/>
            </a:endParaRPr>
          </a:p>
          <a:p>
            <a:pPr lvl="1" eaLnBrk="1" hangingPunct="1"/>
            <a:r>
              <a:rPr lang="el-GR" smtClean="0">
                <a:sym typeface="Wingdings" pitchFamily="2" charset="2"/>
              </a:rPr>
              <a:t>Διάσπαση αργινίνης </a:t>
            </a:r>
            <a:r>
              <a:rPr lang="en-US" smtClean="0">
                <a:sym typeface="Wingdings" pitchFamily="2" charset="2"/>
              </a:rPr>
              <a:t>Mycoplasma</a:t>
            </a:r>
            <a:endParaRPr lang="el-GR" smtClean="0"/>
          </a:p>
          <a:p>
            <a:pPr eaLnBrk="1" hangingPunct="1"/>
            <a:r>
              <a:rPr lang="el-GR" sz="2800" smtClean="0"/>
              <a:t>Ανοσοφθορισμός </a:t>
            </a:r>
          </a:p>
          <a:p>
            <a:pPr eaLnBrk="1" hangingPunct="1"/>
            <a:r>
              <a:rPr lang="el-GR" sz="2800" smtClean="0"/>
              <a:t>Μοριακή (</a:t>
            </a:r>
            <a:r>
              <a:rPr lang="en-GB" sz="2800" smtClean="0"/>
              <a:t>PCR)</a:t>
            </a:r>
            <a:endParaRPr lang="el-GR" sz="2800" smtClean="0"/>
          </a:p>
          <a:p>
            <a:pPr eaLnBrk="1" hangingPunct="1">
              <a:buFontTx/>
              <a:buNone/>
            </a:pPr>
            <a:r>
              <a:rPr lang="el-GR" sz="2800" smtClean="0"/>
              <a:t> </a:t>
            </a:r>
          </a:p>
          <a:p>
            <a:pPr lvl="1" eaLnBrk="1" hangingPunct="1"/>
            <a:endParaRPr lang="el-GR" smtClean="0"/>
          </a:p>
          <a:p>
            <a:pPr eaLnBrk="1" hangingPunct="1"/>
            <a:endParaRPr lang="el-GR" sz="2800" smtClean="0"/>
          </a:p>
        </p:txBody>
      </p:sp>
      <p:pic>
        <p:nvPicPr>
          <p:cNvPr id="137220" name="Picture 10" descr="urea arg"/>
          <p:cNvPicPr>
            <a:picLocks noGrp="1" noChangeAspect="1" noChangeArrowheads="1"/>
          </p:cNvPicPr>
          <p:nvPr>
            <p:ph sz="quarter" idx="2"/>
          </p:nvPr>
        </p:nvPicPr>
        <p:blipFill>
          <a:blip r:embed="rId2" cstate="print"/>
          <a:stretch>
            <a:fillRect/>
          </a:stretch>
        </p:blipFill>
        <p:spPr>
          <a:xfrm>
            <a:off x="5022850" y="1847850"/>
            <a:ext cx="3060700" cy="1638300"/>
          </a:xfr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5"/>
          <p:cNvSpPr>
            <a:spLocks noGrp="1" noChangeArrowheads="1"/>
          </p:cNvSpPr>
          <p:nvPr>
            <p:ph type="title"/>
          </p:nvPr>
        </p:nvSpPr>
        <p:spPr/>
        <p:txBody>
          <a:bodyPr/>
          <a:lstStyle/>
          <a:p>
            <a:pPr eaLnBrk="1" hangingPunct="1"/>
            <a:r>
              <a:rPr lang="el-GR" smtClean="0"/>
              <a:t>Έλεγχος ευαισθησίας </a:t>
            </a:r>
          </a:p>
        </p:txBody>
      </p:sp>
      <p:pic>
        <p:nvPicPr>
          <p:cNvPr id="138243" name="Picture 4" descr="test euaisthisias"/>
          <p:cNvPicPr>
            <a:picLocks noGrp="1" noChangeAspect="1" noChangeArrowheads="1"/>
          </p:cNvPicPr>
          <p:nvPr>
            <p:ph sz="quarter" idx="1"/>
          </p:nvPr>
        </p:nvPicPr>
        <p:blipFill>
          <a:blip r:embed="rId2" cstate="print"/>
          <a:stretch>
            <a:fillRect/>
          </a:stretch>
        </p:blipFill>
        <p:spPr>
          <a:xfrm>
            <a:off x="251520" y="1412776"/>
            <a:ext cx="8208912" cy="2681578"/>
          </a:xfrm>
          <a:noFill/>
        </p:spPr>
      </p:pic>
      <p:sp>
        <p:nvSpPr>
          <p:cNvPr id="138244" name="Rectangle 7"/>
          <p:cNvSpPr>
            <a:spLocks noGrp="1" noChangeArrowheads="1"/>
          </p:cNvSpPr>
          <p:nvPr>
            <p:ph type="body" idx="4294967295"/>
          </p:nvPr>
        </p:nvSpPr>
        <p:spPr>
          <a:xfrm>
            <a:off x="971600" y="3861047"/>
            <a:ext cx="6900813" cy="2088233"/>
          </a:xfrm>
        </p:spPr>
        <p:txBody>
          <a:bodyPr>
            <a:normAutofit/>
          </a:bodyPr>
          <a:lstStyle/>
          <a:p>
            <a:pPr eaLnBrk="1" hangingPunct="1">
              <a:lnSpc>
                <a:spcPct val="90000"/>
              </a:lnSpc>
            </a:pPr>
            <a:endParaRPr lang="en-US" dirty="0" smtClean="0"/>
          </a:p>
          <a:p>
            <a:pPr eaLnBrk="1" hangingPunct="1">
              <a:lnSpc>
                <a:spcPct val="90000"/>
              </a:lnSpc>
            </a:pPr>
            <a:r>
              <a:rPr lang="el-GR" dirty="0" err="1" smtClean="0"/>
              <a:t>Τετρακυκλίνη</a:t>
            </a:r>
            <a:r>
              <a:rPr lang="el-GR" dirty="0" smtClean="0"/>
              <a:t> </a:t>
            </a:r>
            <a:r>
              <a:rPr lang="el-GR" dirty="0" smtClean="0"/>
              <a:t>– </a:t>
            </a:r>
            <a:r>
              <a:rPr lang="el-GR" dirty="0" err="1" smtClean="0"/>
              <a:t>δοξυκυκλίνη</a:t>
            </a:r>
            <a:r>
              <a:rPr lang="el-GR" dirty="0" smtClean="0"/>
              <a:t> </a:t>
            </a:r>
          </a:p>
          <a:p>
            <a:pPr eaLnBrk="1" hangingPunct="1">
              <a:lnSpc>
                <a:spcPct val="90000"/>
              </a:lnSpc>
            </a:pPr>
            <a:r>
              <a:rPr lang="el-GR" dirty="0" err="1" smtClean="0"/>
              <a:t>Ερυθρομυκίνη</a:t>
            </a:r>
            <a:endParaRPr lang="el-GR" dirty="0" smtClean="0"/>
          </a:p>
          <a:p>
            <a:pPr eaLnBrk="1" hangingPunct="1">
              <a:lnSpc>
                <a:spcPct val="90000"/>
              </a:lnSpc>
            </a:pPr>
            <a:r>
              <a:rPr lang="el-GR" dirty="0" err="1" smtClean="0"/>
              <a:t>Κινολόνες</a:t>
            </a:r>
            <a:r>
              <a:rPr lang="el-GR" dirty="0" smtClean="0"/>
              <a:t> (</a:t>
            </a:r>
            <a:r>
              <a:rPr lang="el-GR" dirty="0" err="1" smtClean="0"/>
              <a:t>οφλοξασίνη</a:t>
            </a:r>
            <a:r>
              <a:rPr lang="el-GR" dirty="0" smtClean="0"/>
              <a:t>, </a:t>
            </a:r>
            <a:r>
              <a:rPr lang="el-GR" dirty="0" err="1" smtClean="0"/>
              <a:t>σιπροφλοξασίνη</a:t>
            </a:r>
            <a:r>
              <a:rPr lang="el-GR" dirty="0" smtClean="0"/>
              <a:t>)</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a:xfrm>
            <a:off x="827088" y="404813"/>
            <a:ext cx="7772400" cy="854075"/>
          </a:xfrm>
        </p:spPr>
        <p:txBody>
          <a:bodyPr/>
          <a:lstStyle/>
          <a:p>
            <a:r>
              <a:rPr lang="el-GR" smtClean="0"/>
              <a:t>Θεραπεία</a:t>
            </a:r>
            <a:endParaRPr lang="en-US" smtClean="0"/>
          </a:p>
        </p:txBody>
      </p:sp>
      <p:sp>
        <p:nvSpPr>
          <p:cNvPr id="139267" name="Content Placeholder 2"/>
          <p:cNvSpPr>
            <a:spLocks noGrp="1"/>
          </p:cNvSpPr>
          <p:nvPr>
            <p:ph sz="quarter" idx="1"/>
          </p:nvPr>
        </p:nvSpPr>
        <p:spPr/>
        <p:txBody>
          <a:bodyPr/>
          <a:lstStyle/>
          <a:p>
            <a:r>
              <a:rPr lang="en-US" b="1" smtClean="0"/>
              <a:t>Uu: </a:t>
            </a:r>
            <a:r>
              <a:rPr lang="el-GR" smtClean="0"/>
              <a:t>τετρακυκλίνη, ερυθρομυκίνη,</a:t>
            </a:r>
            <a:r>
              <a:rPr lang="en-GB" smtClean="0"/>
              <a:t> </a:t>
            </a:r>
            <a:r>
              <a:rPr lang="el-GR" smtClean="0"/>
              <a:t>κλαριθρομυκίνη, φλουοροκινολόνες.</a:t>
            </a:r>
          </a:p>
          <a:p>
            <a:r>
              <a:rPr lang="en-US" b="1" smtClean="0"/>
              <a:t>Mh: </a:t>
            </a:r>
            <a:r>
              <a:rPr lang="el-GR" smtClean="0"/>
              <a:t>τετρακυκλίνη, κλινταμυκίνη, λίνκομυκίνη, σιπροφλοξασίνη.</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43" name="Rectangle 11"/>
          <p:cNvSpPr>
            <a:spLocks noGrp="1" noChangeArrowheads="1"/>
          </p:cNvSpPr>
          <p:nvPr>
            <p:ph type="subTitle" idx="1"/>
          </p:nvPr>
        </p:nvSpPr>
        <p:spPr/>
        <p:txBody>
          <a:bodyPr>
            <a:normAutofit/>
          </a:bodyPr>
          <a:lstStyle/>
          <a:p>
            <a:pPr>
              <a:buFontTx/>
              <a:buNone/>
            </a:pPr>
            <a:r>
              <a:rPr lang="el-GR" sz="2800" dirty="0"/>
              <a:t>   </a:t>
            </a:r>
            <a:endParaRPr lang="el-GR" sz="2800" b="1" i="1" dirty="0" smtClean="0"/>
          </a:p>
          <a:p>
            <a:pPr>
              <a:buFontTx/>
              <a:buNone/>
            </a:pPr>
            <a:endParaRPr lang="el-GR" sz="2800" b="1" i="1" dirty="0" smtClean="0"/>
          </a:p>
          <a:p>
            <a:pPr>
              <a:buFontTx/>
              <a:buNone/>
            </a:pPr>
            <a:endParaRPr lang="el-GR" sz="2800" b="1" i="1" dirty="0"/>
          </a:p>
          <a:p>
            <a:pPr>
              <a:buFontTx/>
              <a:buNone/>
            </a:pPr>
            <a:endParaRPr lang="el-GR" sz="2800" b="1" i="1" dirty="0"/>
          </a:p>
          <a:p>
            <a:pPr>
              <a:buFontTx/>
              <a:buNone/>
            </a:pPr>
            <a:endParaRPr lang="el-GR" sz="2800" b="1" i="1" dirty="0"/>
          </a:p>
          <a:p>
            <a:pPr>
              <a:buFontTx/>
              <a:buNone/>
            </a:pPr>
            <a:endParaRPr lang="el-GR" sz="2800" b="1" i="1" dirty="0"/>
          </a:p>
          <a:p>
            <a:pPr>
              <a:buFontTx/>
              <a:buNone/>
            </a:pPr>
            <a:endParaRPr lang="el-GR" sz="2800" b="1" i="1" dirty="0"/>
          </a:p>
        </p:txBody>
      </p:sp>
      <p:sp>
        <p:nvSpPr>
          <p:cNvPr id="5" name="Title 4"/>
          <p:cNvSpPr>
            <a:spLocks noGrp="1"/>
          </p:cNvSpPr>
          <p:nvPr>
            <p:ph type="ctrTitle"/>
          </p:nvPr>
        </p:nvSpPr>
        <p:spPr/>
        <p:txBody>
          <a:bodyPr/>
          <a:lstStyle/>
          <a:p>
            <a:r>
              <a:rPr lang="el-GR" i="1" dirty="0" smtClean="0"/>
              <a:t>«</a:t>
            </a:r>
            <a:r>
              <a:rPr lang="el-GR" b="1" i="1" dirty="0" smtClean="0"/>
              <a:t>ΛΟΙΜΩΞΕΙΣ ΟΥΡΟΠΟΙΗΤΙΚΟΥ ΣΥΣΤΗΜΑΤΟΣ»</a:t>
            </a:r>
            <a:r>
              <a:rPr lang="el-GR" sz="4400" b="1" i="1" dirty="0" smtClean="0"/>
              <a:t> </a:t>
            </a:r>
            <a:endParaRPr lang="en-US" dirty="0"/>
          </a:p>
        </p:txBody>
      </p:sp>
      <p:pic>
        <p:nvPicPr>
          <p:cNvPr id="300041" name="Picture 9" descr="Picture1b"/>
          <p:cNvPicPr>
            <a:picLocks noGrp="1" noChangeAspect="1" noChangeArrowheads="1"/>
          </p:cNvPicPr>
          <p:nvPr>
            <p:ph sz="half" idx="4294967295"/>
          </p:nvPr>
        </p:nvPicPr>
        <p:blipFill>
          <a:blip r:embed="rId3" cstate="print"/>
          <a:srcRect/>
          <a:stretch>
            <a:fillRect/>
          </a:stretch>
        </p:blipFill>
        <p:spPr>
          <a:xfrm>
            <a:off x="467544" y="3212976"/>
            <a:ext cx="4273550" cy="3384550"/>
          </a:xfrm>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l-GR" dirty="0" smtClean="0">
                <a:solidFill>
                  <a:srgbClr val="660033"/>
                </a:solidFill>
              </a:rPr>
              <a:t>ΕΠΙΔΗΜΙΟΛΟΓΙΑ</a:t>
            </a:r>
            <a:r>
              <a:rPr lang="el-GR" b="1" dirty="0" smtClean="0">
                <a:solidFill>
                  <a:srgbClr val="660033"/>
                </a:solidFill>
              </a:rPr>
              <a:t> </a:t>
            </a:r>
            <a:r>
              <a:rPr lang="el-GR" dirty="0" smtClean="0"/>
              <a:t> </a:t>
            </a:r>
            <a:endParaRPr lang="el-GR" dirty="0"/>
          </a:p>
        </p:txBody>
      </p:sp>
      <p:sp>
        <p:nvSpPr>
          <p:cNvPr id="10243" name="Rectangle 3"/>
          <p:cNvSpPr>
            <a:spLocks noGrp="1" noChangeArrowheads="1"/>
          </p:cNvSpPr>
          <p:nvPr>
            <p:ph idx="1"/>
          </p:nvPr>
        </p:nvSpPr>
        <p:spPr>
          <a:xfrm>
            <a:off x="457200" y="1268760"/>
            <a:ext cx="8229600" cy="4104928"/>
          </a:xfrm>
        </p:spPr>
        <p:txBody>
          <a:bodyPr/>
          <a:lstStyle/>
          <a:p>
            <a:pPr>
              <a:lnSpc>
                <a:spcPct val="90000"/>
              </a:lnSpc>
            </a:pPr>
            <a:r>
              <a:rPr lang="el-GR" sz="2800" dirty="0"/>
              <a:t>14</a:t>
            </a:r>
            <a:r>
              <a:rPr lang="en-US" sz="2800" dirty="0"/>
              <a:t>x </a:t>
            </a:r>
            <a:r>
              <a:rPr lang="el-GR" sz="2800" dirty="0"/>
              <a:t>συχνότερες στις γυναίκες</a:t>
            </a:r>
          </a:p>
          <a:p>
            <a:pPr>
              <a:lnSpc>
                <a:spcPct val="90000"/>
              </a:lnSpc>
            </a:pPr>
            <a:r>
              <a:rPr lang="el-GR" sz="2800" dirty="0"/>
              <a:t>Τουλάχιστον 20% των γυναικών έχουν </a:t>
            </a:r>
          </a:p>
          <a:p>
            <a:pPr>
              <a:lnSpc>
                <a:spcPct val="90000"/>
              </a:lnSpc>
              <a:buFontTx/>
              <a:buNone/>
            </a:pPr>
            <a:r>
              <a:rPr lang="el-GR" sz="2800" dirty="0"/>
              <a:t>   τουλάχιστον μια ουρολοίμωξη στη ζωή τους</a:t>
            </a:r>
          </a:p>
          <a:p>
            <a:pPr>
              <a:lnSpc>
                <a:spcPct val="90000"/>
              </a:lnSpc>
              <a:buNone/>
            </a:pPr>
            <a:r>
              <a:rPr lang="el-GR" sz="2800" dirty="0" smtClean="0"/>
              <a:t>Γιατί?</a:t>
            </a:r>
          </a:p>
          <a:p>
            <a:pPr lvl="1">
              <a:lnSpc>
                <a:spcPct val="90000"/>
              </a:lnSpc>
              <a:buFont typeface="Wingdings" pitchFamily="2" charset="2"/>
              <a:buChar char="v"/>
            </a:pPr>
            <a:r>
              <a:rPr lang="el-GR" sz="2400" dirty="0" smtClean="0"/>
              <a:t>Μικρό μήκος ουρήθρας </a:t>
            </a:r>
            <a:r>
              <a:rPr lang="el-GR" sz="2400" dirty="0" smtClean="0"/>
              <a:t>(επιμόλυνση </a:t>
            </a:r>
            <a:r>
              <a:rPr lang="el-GR" sz="2400" dirty="0" smtClean="0"/>
              <a:t>από το </a:t>
            </a:r>
            <a:r>
              <a:rPr lang="el-GR" sz="2400" dirty="0" smtClean="0"/>
              <a:t>περίνεο</a:t>
            </a:r>
            <a:endParaRPr lang="el-GR" sz="2400" dirty="0" smtClean="0"/>
          </a:p>
          <a:p>
            <a:pPr lvl="1">
              <a:lnSpc>
                <a:spcPct val="90000"/>
              </a:lnSpc>
              <a:buFont typeface="Wingdings" pitchFamily="2" charset="2"/>
              <a:buChar char="v"/>
            </a:pPr>
            <a:r>
              <a:rPr lang="el-GR" sz="2400" dirty="0" smtClean="0"/>
              <a:t>Εγκυμοσύνη (ορμονικές ανατομικές μεταβολές)</a:t>
            </a:r>
          </a:p>
          <a:p>
            <a:pPr lvl="1">
              <a:lnSpc>
                <a:spcPct val="90000"/>
              </a:lnSpc>
              <a:buFont typeface="Wingdings" pitchFamily="2" charset="2"/>
              <a:buChar char="v"/>
            </a:pPr>
            <a:r>
              <a:rPr lang="el-GR" sz="2400" dirty="0" smtClean="0"/>
              <a:t>Εμμηνόπαυση (μεταβολή επιθηλίου)</a:t>
            </a:r>
          </a:p>
          <a:p>
            <a:pPr lvl="1">
              <a:lnSpc>
                <a:spcPct val="90000"/>
              </a:lnSpc>
              <a:buFont typeface="Wingdings" pitchFamily="2" charset="2"/>
              <a:buChar char="v"/>
            </a:pPr>
            <a:r>
              <a:rPr lang="el-GR" sz="2400" dirty="0" smtClean="0"/>
              <a:t>Σεξουαλική δραστηριότητα</a:t>
            </a:r>
          </a:p>
          <a:p>
            <a:pPr>
              <a:lnSpc>
                <a:spcPct val="90000"/>
              </a:lnSpc>
            </a:pPr>
            <a:r>
              <a:rPr lang="el-GR" sz="2800" dirty="0" smtClean="0"/>
              <a:t>Η </a:t>
            </a:r>
            <a:r>
              <a:rPr lang="el-GR" sz="2800" dirty="0"/>
              <a:t>συχνότερη νοσοκομειακή λοίμωξη (40</a:t>
            </a:r>
            <a:r>
              <a:rPr lang="el-GR" sz="2800" dirty="0" smtClean="0"/>
              <a:t>%)</a:t>
            </a:r>
          </a:p>
          <a:p>
            <a:pPr>
              <a:lnSpc>
                <a:spcPct val="90000"/>
              </a:lnSpc>
            </a:pPr>
            <a:endParaRPr lang="el-GR" sz="2800" dirty="0" smtClean="0"/>
          </a:p>
          <a:p>
            <a:pPr>
              <a:lnSpc>
                <a:spcPct val="90000"/>
              </a:lnSpc>
            </a:pPr>
            <a:endParaRPr lang="el-GR" sz="2800" dirty="0" smtClean="0"/>
          </a:p>
          <a:p>
            <a:pPr>
              <a:lnSpc>
                <a:spcPct val="90000"/>
              </a:lnSpc>
            </a:pPr>
            <a:endParaRPr lang="el-GR" sz="2800" dirty="0"/>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91513" cy="1354137"/>
          </a:xfrm>
        </p:spPr>
        <p:txBody>
          <a:bodyPr>
            <a:normAutofit fontScale="90000"/>
          </a:bodyPr>
          <a:lstStyle/>
          <a:p>
            <a:r>
              <a:rPr lang="el-GR" sz="3600" b="1">
                <a:solidFill>
                  <a:schemeClr val="tx1"/>
                </a:solidFill>
              </a:rPr>
              <a:t>Αιτιολογία</a:t>
            </a:r>
            <a:br>
              <a:rPr lang="el-GR" sz="3600" b="1">
                <a:solidFill>
                  <a:schemeClr val="tx1"/>
                </a:solidFill>
              </a:rPr>
            </a:br>
            <a:r>
              <a:rPr lang="en-US" sz="3600" b="1">
                <a:solidFill>
                  <a:srgbClr val="FF0000"/>
                </a:solidFill>
              </a:rPr>
              <a:t>Gram (-) </a:t>
            </a:r>
            <a:r>
              <a:rPr lang="el-GR" sz="3600" b="1">
                <a:solidFill>
                  <a:srgbClr val="FF0000"/>
                </a:solidFill>
              </a:rPr>
              <a:t>βακτηρίδια</a:t>
            </a:r>
            <a:r>
              <a:rPr lang="en-US" sz="3600" b="1">
                <a:solidFill>
                  <a:srgbClr val="FF0000"/>
                </a:solidFill>
              </a:rPr>
              <a:t/>
            </a:r>
            <a:br>
              <a:rPr lang="en-US" sz="3600" b="1">
                <a:solidFill>
                  <a:srgbClr val="FF0000"/>
                </a:solidFill>
              </a:rPr>
            </a:br>
            <a:endParaRPr lang="el-GR" sz="3600" b="1">
              <a:solidFill>
                <a:srgbClr val="FF0000"/>
              </a:solidFill>
            </a:endParaRPr>
          </a:p>
        </p:txBody>
      </p:sp>
      <p:graphicFrame>
        <p:nvGraphicFramePr>
          <p:cNvPr id="3104" name="Group 32"/>
          <p:cNvGraphicFramePr>
            <a:graphicFrameLocks noGrp="1"/>
          </p:cNvGraphicFramePr>
          <p:nvPr>
            <p:ph type="tbl" idx="1"/>
          </p:nvPr>
        </p:nvGraphicFramePr>
        <p:xfrm>
          <a:off x="457200" y="1600200"/>
          <a:ext cx="8229600" cy="4420744"/>
        </p:xfrm>
        <a:graphic>
          <a:graphicData uri="http://schemas.openxmlformats.org/drawingml/2006/table">
            <a:tbl>
              <a:tblPr/>
              <a:tblGrid>
                <a:gridCol w="4114800"/>
                <a:gridCol w="4114800"/>
              </a:tblGrid>
              <a:tr h="966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1" u="none" strike="noStrike" cap="none" normalizeH="0" baseline="0" dirty="0" smtClean="0">
                          <a:ln>
                            <a:noFill/>
                          </a:ln>
                          <a:solidFill>
                            <a:srgbClr val="800080"/>
                          </a:solidFill>
                          <a:effectLst/>
                          <a:latin typeface="Century Gothic" pitchFamily="34" charset="0"/>
                        </a:rPr>
                        <a:t>Escherichia coli</a:t>
                      </a:r>
                      <a:r>
                        <a:rPr kumimoji="0" lang="el-GR" sz="3200" b="1" i="1" u="none" strike="noStrike" cap="none" normalizeH="0" baseline="0" dirty="0" smtClean="0">
                          <a:ln>
                            <a:noFill/>
                          </a:ln>
                          <a:solidFill>
                            <a:srgbClr val="800080"/>
                          </a:solidFill>
                          <a:effectLst/>
                          <a:latin typeface="Century Gothic" pitchFamily="34" charset="0"/>
                        </a:rPr>
                        <a:t>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smtClean="0">
                          <a:ln>
                            <a:noFill/>
                          </a:ln>
                          <a:solidFill>
                            <a:srgbClr val="800080"/>
                          </a:solidFill>
                          <a:effectLst/>
                          <a:latin typeface="Century Gothic" pitchFamily="34" charset="0"/>
                        </a:rPr>
                        <a:t>το συνηθέστερο αίτιο ουρολοίμωξης</a:t>
                      </a:r>
                      <a:endParaRPr kumimoji="0" lang="el-GR" sz="2800" b="0" i="0" u="none" strike="noStrike" cap="none" normalizeH="0" baseline="0" smtClean="0">
                        <a:ln>
                          <a:noFill/>
                        </a:ln>
                        <a:solidFill>
                          <a:schemeClr val="tx1"/>
                        </a:solidFill>
                        <a:effectLst/>
                        <a:latin typeface="Century Gothic"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2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smtClean="0">
                          <a:ln>
                            <a:noFill/>
                          </a:ln>
                          <a:solidFill>
                            <a:srgbClr val="CC0099"/>
                          </a:solidFill>
                          <a:effectLst/>
                          <a:latin typeface="Century Gothic" pitchFamily="34" charset="0"/>
                        </a:rPr>
                        <a:t>Proteus</a:t>
                      </a:r>
                      <a:r>
                        <a:rPr kumimoji="0" lang="el-GR" sz="2800" b="1" i="1" u="none" strike="noStrike" cap="none" normalizeH="0" baseline="0" smtClean="0">
                          <a:ln>
                            <a:noFill/>
                          </a:ln>
                          <a:solidFill>
                            <a:srgbClr val="CC0099"/>
                          </a:solidFill>
                          <a:effectLst/>
                          <a:latin typeface="Century Gothic" pitchFamily="34" charset="0"/>
                        </a:rPr>
                        <a:t> </a:t>
                      </a:r>
                      <a:r>
                        <a:rPr kumimoji="0" lang="en-US" sz="2800" b="1" i="1" u="none" strike="noStrike" cap="none" normalizeH="0" baseline="0" smtClean="0">
                          <a:ln>
                            <a:noFill/>
                          </a:ln>
                          <a:solidFill>
                            <a:srgbClr val="CC0099"/>
                          </a:solidFill>
                          <a:effectLst/>
                          <a:latin typeface="Century Gothic" pitchFamily="34" charset="0"/>
                        </a:rPr>
                        <a:t>sp.</a:t>
                      </a:r>
                      <a:endParaRPr kumimoji="0" lang="el-GR" sz="2800" b="1" i="1" u="none" strike="noStrike" cap="none" normalizeH="0" baseline="0" smtClean="0">
                        <a:ln>
                          <a:noFill/>
                        </a:ln>
                        <a:solidFill>
                          <a:srgbClr val="CC0099"/>
                        </a:solidFill>
                        <a:effectLst/>
                        <a:latin typeface="Century Gothic"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smtClean="0">
                          <a:ln>
                            <a:noFill/>
                          </a:ln>
                          <a:solidFill>
                            <a:srgbClr val="CC0099"/>
                          </a:solidFill>
                          <a:effectLst/>
                          <a:latin typeface="Century Gothic" pitchFamily="34" charset="0"/>
                        </a:rPr>
                        <a:t>συχνά συνυπάρχουν λίθοι</a:t>
                      </a:r>
                      <a:endParaRPr kumimoji="0" lang="el-GR" sz="2800" b="0" i="0" u="none" strike="noStrike" cap="none" normalizeH="0" baseline="0" smtClean="0">
                        <a:ln>
                          <a:noFill/>
                        </a:ln>
                        <a:solidFill>
                          <a:schemeClr val="tx1"/>
                        </a:solidFill>
                        <a:effectLst/>
                        <a:latin typeface="Century Gothic"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0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err="1" smtClean="0">
                          <a:ln>
                            <a:noFill/>
                          </a:ln>
                          <a:solidFill>
                            <a:schemeClr val="accent1">
                              <a:lumMod val="75000"/>
                            </a:schemeClr>
                          </a:solidFill>
                          <a:effectLst/>
                          <a:latin typeface="Century Gothic" pitchFamily="34" charset="0"/>
                        </a:rPr>
                        <a:t>Klebsiella</a:t>
                      </a:r>
                      <a:endParaRPr kumimoji="0" lang="en-US" sz="2800" b="1" i="1" u="none" strike="noStrike" cap="none" normalizeH="0" baseline="0" dirty="0" smtClean="0">
                        <a:ln>
                          <a:noFill/>
                        </a:ln>
                        <a:solidFill>
                          <a:schemeClr val="accent1">
                            <a:lumMod val="75000"/>
                          </a:schemeClr>
                        </a:solidFill>
                        <a:effectLst/>
                        <a:latin typeface="Century Gothic"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err="1" smtClean="0">
                          <a:ln>
                            <a:noFill/>
                          </a:ln>
                          <a:solidFill>
                            <a:schemeClr val="accent1">
                              <a:lumMod val="75000"/>
                            </a:schemeClr>
                          </a:solidFill>
                          <a:effectLst/>
                          <a:latin typeface="Century Gothic" pitchFamily="34" charset="0"/>
                        </a:rPr>
                        <a:t>Enterobacter</a:t>
                      </a:r>
                      <a:r>
                        <a:rPr kumimoji="0" lang="el-GR" sz="2800" b="1" i="1" u="none" strike="noStrike" cap="none" normalizeH="0" baseline="0" dirty="0" smtClean="0">
                          <a:ln>
                            <a:noFill/>
                          </a:ln>
                          <a:solidFill>
                            <a:schemeClr val="accent1">
                              <a:lumMod val="75000"/>
                            </a:schemeClr>
                          </a:solidFill>
                          <a:effectLst/>
                          <a:latin typeface="Century Gothic" pitchFamily="34"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err="1" smtClean="0">
                          <a:ln>
                            <a:noFill/>
                          </a:ln>
                          <a:solidFill>
                            <a:schemeClr val="accent1">
                              <a:lumMod val="75000"/>
                            </a:schemeClr>
                          </a:solidFill>
                          <a:effectLst/>
                          <a:latin typeface="Century Gothic" pitchFamily="34" charset="0"/>
                        </a:rPr>
                        <a:t>Serratia</a:t>
                      </a:r>
                      <a:endParaRPr kumimoji="0" lang="el-GR" sz="2800" b="1" i="1" u="none" strike="noStrike" cap="none" normalizeH="0" baseline="0" dirty="0" smtClean="0">
                        <a:ln>
                          <a:noFill/>
                        </a:ln>
                        <a:solidFill>
                          <a:schemeClr val="accent1">
                            <a:lumMod val="75000"/>
                          </a:schemeClr>
                        </a:solidFill>
                        <a:effectLst/>
                        <a:latin typeface="Century Gothic"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accent1">
                              <a:lumMod val="75000"/>
                            </a:schemeClr>
                          </a:solidFill>
                          <a:effectLst/>
                          <a:latin typeface="Century Gothic" pitchFamily="34" charset="0"/>
                        </a:rPr>
                        <a:t>Νοσοκομειακές</a:t>
                      </a:r>
                      <a:r>
                        <a:rPr kumimoji="0" lang="en-GB" sz="2800" b="0" i="0" u="none" strike="noStrike" cap="none" normalizeH="0" baseline="0" dirty="0" smtClean="0">
                          <a:ln>
                            <a:noFill/>
                          </a:ln>
                          <a:solidFill>
                            <a:schemeClr val="accent1">
                              <a:lumMod val="75000"/>
                            </a:schemeClr>
                          </a:solidFill>
                          <a:effectLst/>
                          <a:latin typeface="Century Gothic" pitchFamily="34" charset="0"/>
                        </a:rPr>
                        <a:t> </a:t>
                      </a:r>
                      <a:endParaRPr kumimoji="0" lang="el-GR" sz="2800" b="0" i="0" u="none" strike="noStrike" cap="none" normalizeH="0" baseline="0" dirty="0" smtClean="0">
                        <a:ln>
                          <a:noFill/>
                        </a:ln>
                        <a:solidFill>
                          <a:schemeClr val="accent1">
                            <a:lumMod val="75000"/>
                          </a:schemeClr>
                        </a:solidFill>
                        <a:effectLst/>
                        <a:latin typeface="Century Gothic"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6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smtClean="0">
                          <a:ln>
                            <a:noFill/>
                          </a:ln>
                          <a:solidFill>
                            <a:schemeClr val="tx1"/>
                          </a:solidFill>
                          <a:effectLst/>
                          <a:latin typeface="Century Gothic" pitchFamily="34" charset="0"/>
                        </a:rPr>
                        <a:t>Pseudomonas aeruginosa</a:t>
                      </a:r>
                      <a:endParaRPr kumimoji="0" lang="el-GR" sz="2800" b="1" i="0" u="none" strike="noStrike" cap="none" normalizeH="0" baseline="0" smtClean="0">
                        <a:ln>
                          <a:noFill/>
                        </a:ln>
                        <a:solidFill>
                          <a:schemeClr val="tx1"/>
                        </a:solidFill>
                        <a:effectLst/>
                        <a:latin typeface="Century Gothic"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smtClean="0">
                          <a:ln>
                            <a:noFill/>
                          </a:ln>
                          <a:solidFill>
                            <a:schemeClr val="tx1"/>
                          </a:solidFill>
                          <a:effectLst/>
                          <a:latin typeface="Century Gothic" pitchFamily="34" charset="0"/>
                        </a:rPr>
                        <a:t>Υποκείμενη παθολογία</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484313"/>
          </a:xfrm>
        </p:spPr>
        <p:txBody>
          <a:bodyPr/>
          <a:lstStyle/>
          <a:p>
            <a:r>
              <a:rPr lang="el-GR" sz="3600" b="1">
                <a:solidFill>
                  <a:schemeClr val="tx1"/>
                </a:solidFill>
              </a:rPr>
              <a:t>Αιτιολογία </a:t>
            </a:r>
            <a:br>
              <a:rPr lang="el-GR" sz="3600" b="1">
                <a:solidFill>
                  <a:schemeClr val="tx1"/>
                </a:solidFill>
              </a:rPr>
            </a:br>
            <a:r>
              <a:rPr lang="en-US" sz="3600" b="1">
                <a:solidFill>
                  <a:srgbClr val="6600CC"/>
                </a:solidFill>
              </a:rPr>
              <a:t>Gram (+) </a:t>
            </a:r>
            <a:r>
              <a:rPr lang="el-GR" sz="3600" b="1">
                <a:solidFill>
                  <a:srgbClr val="6600CC"/>
                </a:solidFill>
              </a:rPr>
              <a:t>κόκκοι</a:t>
            </a:r>
            <a:endParaRPr lang="el-GR" sz="3600" i="1">
              <a:solidFill>
                <a:srgbClr val="6600CC"/>
              </a:solidFill>
            </a:endParaRPr>
          </a:p>
        </p:txBody>
      </p:sp>
      <p:graphicFrame>
        <p:nvGraphicFramePr>
          <p:cNvPr id="12335" name="Group 47"/>
          <p:cNvGraphicFramePr>
            <a:graphicFrameLocks noGrp="1"/>
          </p:cNvGraphicFramePr>
          <p:nvPr>
            <p:ph idx="1"/>
          </p:nvPr>
        </p:nvGraphicFramePr>
        <p:xfrm>
          <a:off x="468313" y="1773238"/>
          <a:ext cx="8207375" cy="4281488"/>
        </p:xfrm>
        <a:graphic>
          <a:graphicData uri="http://schemas.openxmlformats.org/drawingml/2006/table">
            <a:tbl>
              <a:tblPr/>
              <a:tblGrid>
                <a:gridCol w="4551362"/>
                <a:gridCol w="3656013"/>
              </a:tblGrid>
              <a:tr h="935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smtClean="0">
                          <a:ln>
                            <a:noFill/>
                          </a:ln>
                          <a:solidFill>
                            <a:srgbClr val="800080"/>
                          </a:solidFill>
                          <a:effectLst/>
                          <a:latin typeface="Century Gothic" pitchFamily="34" charset="0"/>
                        </a:rPr>
                        <a:t>Staph </a:t>
                      </a:r>
                      <a:r>
                        <a:rPr kumimoji="0" lang="en-US" sz="2800" b="1" i="1" u="none" strike="noStrike" cap="none" normalizeH="0" baseline="0" dirty="0" err="1" smtClean="0">
                          <a:ln>
                            <a:noFill/>
                          </a:ln>
                          <a:solidFill>
                            <a:srgbClr val="800080"/>
                          </a:solidFill>
                          <a:effectLst/>
                          <a:latin typeface="Century Gothic" pitchFamily="34" charset="0"/>
                        </a:rPr>
                        <a:t>saprophyticus</a:t>
                      </a:r>
                      <a:r>
                        <a:rPr kumimoji="0" lang="el-GR" sz="2800" b="1" i="1" u="none" strike="noStrike" cap="none" normalizeH="0" baseline="0" dirty="0" smtClean="0">
                          <a:ln>
                            <a:noFill/>
                          </a:ln>
                          <a:solidFill>
                            <a:srgbClr val="800080"/>
                          </a:solidFill>
                          <a:effectLst/>
                          <a:latin typeface="Century Gothic" pitchFamily="34" charset="0"/>
                        </a:rPr>
                        <a:t> 	</a:t>
                      </a:r>
                      <a:endParaRPr kumimoji="0" lang="el-GR" sz="2800" b="1" i="0" u="none" strike="noStrike" cap="none" normalizeH="0" baseline="0" dirty="0" smtClean="0">
                        <a:ln>
                          <a:noFill/>
                        </a:ln>
                        <a:solidFill>
                          <a:schemeClr val="tx1"/>
                        </a:solidFill>
                        <a:effectLst/>
                        <a:latin typeface="Century Gothic"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smtClean="0">
                          <a:ln>
                            <a:noFill/>
                          </a:ln>
                          <a:solidFill>
                            <a:srgbClr val="800080"/>
                          </a:solidFill>
                          <a:effectLst/>
                          <a:latin typeface="Century Gothic" pitchFamily="34" charset="0"/>
                        </a:rPr>
                        <a:t>νεαρές γυναίκες</a:t>
                      </a:r>
                      <a:endParaRPr kumimoji="0" lang="el-GR" sz="2800" b="0" i="0" u="none" strike="noStrike" cap="none" normalizeH="0" baseline="0" smtClean="0">
                        <a:ln>
                          <a:noFill/>
                        </a:ln>
                        <a:solidFill>
                          <a:schemeClr val="tx1"/>
                        </a:solidFill>
                        <a:effectLst/>
                        <a:latin typeface="Century Gothic"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7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smtClean="0">
                          <a:ln>
                            <a:noFill/>
                          </a:ln>
                          <a:solidFill>
                            <a:srgbClr val="D60093"/>
                          </a:solidFill>
                          <a:effectLst/>
                          <a:latin typeface="Century Gothic" pitchFamily="34" charset="0"/>
                        </a:rPr>
                        <a:t>Enterococcus sp</a:t>
                      </a:r>
                      <a:endParaRPr kumimoji="0" lang="en-US" sz="2800" b="1" i="1" u="none" strike="noStrike" cap="none" normalizeH="0" baseline="0" smtClean="0">
                        <a:ln>
                          <a:noFill/>
                        </a:ln>
                        <a:solidFill>
                          <a:schemeClr val="tx1"/>
                        </a:solidFill>
                        <a:effectLst/>
                        <a:latin typeface="Century Gothic"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smtClean="0">
                        <a:ln>
                          <a:noFill/>
                        </a:ln>
                        <a:solidFill>
                          <a:schemeClr val="tx1"/>
                        </a:solidFill>
                        <a:effectLst/>
                        <a:latin typeface="Century Gothic"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smtClean="0">
                          <a:ln>
                            <a:noFill/>
                          </a:ln>
                          <a:solidFill>
                            <a:srgbClr val="D60093"/>
                          </a:solidFill>
                          <a:effectLst/>
                          <a:latin typeface="Century Gothic" pitchFamily="34" charset="0"/>
                        </a:rPr>
                        <a:t>Χαμηλή   λοιμογονικότητα</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28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smtClean="0">
                          <a:ln>
                            <a:noFill/>
                          </a:ln>
                          <a:solidFill>
                            <a:schemeClr val="tx1"/>
                          </a:solidFill>
                          <a:effectLst/>
                          <a:latin typeface="Century Gothic" pitchFamily="34" charset="0"/>
                        </a:rPr>
                        <a:t>Staphylococcus</a:t>
                      </a:r>
                      <a:endParaRPr kumimoji="0" lang="el-GR" sz="2800" b="1" i="1" u="none" strike="noStrike" cap="none" normalizeH="0" baseline="0" dirty="0" smtClean="0">
                        <a:ln>
                          <a:noFill/>
                        </a:ln>
                        <a:solidFill>
                          <a:schemeClr val="tx1"/>
                        </a:solidFill>
                        <a:effectLst/>
                        <a:latin typeface="Century Gothic"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800" b="1" i="1" u="none" strike="noStrike" cap="none" normalizeH="0" baseline="0" dirty="0" err="1" smtClean="0">
                          <a:ln>
                            <a:noFill/>
                          </a:ln>
                          <a:solidFill>
                            <a:schemeClr val="tx1"/>
                          </a:solidFill>
                          <a:effectLst/>
                          <a:latin typeface="Century Gothic" pitchFamily="34" charset="0"/>
                        </a:rPr>
                        <a:t>epidermidis</a:t>
                      </a:r>
                      <a:endParaRPr kumimoji="0" lang="el-GR" sz="2800" b="1" i="1" u="none" strike="noStrike" cap="none" normalizeH="0" baseline="0" dirty="0" smtClean="0">
                        <a:ln>
                          <a:noFill/>
                        </a:ln>
                        <a:solidFill>
                          <a:schemeClr val="tx1"/>
                        </a:solidFill>
                        <a:effectLst/>
                        <a:latin typeface="Century Gothic"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800" b="1" i="1" u="none" strike="noStrike" cap="none" normalizeH="0" baseline="0" dirty="0" err="1" smtClean="0">
                          <a:ln>
                            <a:noFill/>
                          </a:ln>
                          <a:solidFill>
                            <a:schemeClr val="tx1"/>
                          </a:solidFill>
                          <a:effectLst/>
                          <a:latin typeface="Century Gothic" pitchFamily="34" charset="0"/>
                        </a:rPr>
                        <a:t>aureus</a:t>
                      </a:r>
                      <a:endParaRPr kumimoji="0" lang="el-GR" sz="2800" b="1" i="0" u="none" strike="noStrike" cap="none" normalizeH="0" baseline="0" dirty="0" smtClean="0">
                        <a:ln>
                          <a:noFill/>
                        </a:ln>
                        <a:solidFill>
                          <a:schemeClr val="tx1"/>
                        </a:solidFill>
                        <a:effectLst/>
                        <a:latin typeface="Century Gothic"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Century Gothic" pitchFamily="34" charset="0"/>
                        </a:rPr>
                        <a:t>Νοσοκομειακές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Century Gothic" pitchFamily="34" charset="0"/>
                        </a:rPr>
                        <a:t>Καθετήρες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Century Gothic" pitchFamily="34" charset="0"/>
                        </a:rPr>
                        <a:t>Βακτηριαιμίες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l-GR" b="1">
                <a:solidFill>
                  <a:srgbClr val="660033"/>
                </a:solidFill>
              </a:rPr>
              <a:t>Αιτιολογία</a:t>
            </a:r>
            <a:r>
              <a:rPr lang="en-US" b="1">
                <a:solidFill>
                  <a:srgbClr val="660033"/>
                </a:solidFill>
              </a:rPr>
              <a:t> (</a:t>
            </a:r>
            <a:r>
              <a:rPr lang="el-GR" b="1">
                <a:solidFill>
                  <a:srgbClr val="660033"/>
                </a:solidFill>
              </a:rPr>
              <a:t>σπάνια)</a:t>
            </a:r>
          </a:p>
        </p:txBody>
      </p:sp>
      <p:sp>
        <p:nvSpPr>
          <p:cNvPr id="13315" name="Rectangle 3"/>
          <p:cNvSpPr>
            <a:spLocks noGrp="1" noChangeArrowheads="1"/>
          </p:cNvSpPr>
          <p:nvPr>
            <p:ph idx="1"/>
          </p:nvPr>
        </p:nvSpPr>
        <p:spPr>
          <a:xfrm>
            <a:off x="539750" y="1484313"/>
            <a:ext cx="7931150" cy="4679950"/>
          </a:xfrm>
        </p:spPr>
        <p:txBody>
          <a:bodyPr/>
          <a:lstStyle/>
          <a:p>
            <a:pPr>
              <a:lnSpc>
                <a:spcPct val="90000"/>
              </a:lnSpc>
              <a:buFontTx/>
              <a:buNone/>
            </a:pPr>
            <a:r>
              <a:rPr lang="el-GR" sz="2800" b="1">
                <a:solidFill>
                  <a:srgbClr val="CC0099"/>
                </a:solidFill>
              </a:rPr>
              <a:t>Ιοί</a:t>
            </a:r>
            <a:r>
              <a:rPr lang="el-GR" sz="2800" b="1"/>
              <a:t> </a:t>
            </a:r>
            <a:endParaRPr lang="en-US" sz="2800" b="1"/>
          </a:p>
          <a:p>
            <a:pPr>
              <a:lnSpc>
                <a:spcPct val="90000"/>
              </a:lnSpc>
            </a:pPr>
            <a:r>
              <a:rPr lang="en-US" sz="2800"/>
              <a:t>Adenovirus (</a:t>
            </a:r>
            <a:r>
              <a:rPr lang="el-GR" sz="2800"/>
              <a:t>αιμορραγική κυστίτιδα</a:t>
            </a:r>
            <a:r>
              <a:rPr lang="en-US" sz="2800"/>
              <a:t>)</a:t>
            </a:r>
          </a:p>
          <a:p>
            <a:pPr>
              <a:lnSpc>
                <a:spcPct val="90000"/>
              </a:lnSpc>
            </a:pPr>
            <a:r>
              <a:rPr lang="en-US" sz="2800"/>
              <a:t>CMV</a:t>
            </a:r>
          </a:p>
          <a:p>
            <a:pPr lvl="1">
              <a:lnSpc>
                <a:spcPct val="90000"/>
              </a:lnSpc>
            </a:pPr>
            <a:endParaRPr lang="en-US" sz="2400"/>
          </a:p>
          <a:p>
            <a:pPr>
              <a:lnSpc>
                <a:spcPct val="90000"/>
              </a:lnSpc>
              <a:buFontTx/>
              <a:buNone/>
            </a:pPr>
            <a:r>
              <a:rPr lang="el-GR" sz="2800" b="1">
                <a:solidFill>
                  <a:srgbClr val="CC0099"/>
                </a:solidFill>
              </a:rPr>
              <a:t>Μύκητες (ΣΔ, καθετήρες)</a:t>
            </a:r>
            <a:endParaRPr lang="en-US" sz="2800" b="1">
              <a:solidFill>
                <a:srgbClr val="CC0099"/>
              </a:solidFill>
            </a:endParaRPr>
          </a:p>
          <a:p>
            <a:pPr>
              <a:lnSpc>
                <a:spcPct val="90000"/>
              </a:lnSpc>
            </a:pPr>
            <a:r>
              <a:rPr lang="en-US" sz="2800" i="1"/>
              <a:t>Candida</a:t>
            </a:r>
          </a:p>
          <a:p>
            <a:pPr lvl="1">
              <a:lnSpc>
                <a:spcPct val="90000"/>
              </a:lnSpc>
              <a:buFontTx/>
              <a:buNone/>
            </a:pPr>
            <a:endParaRPr lang="el-GR" sz="2400" i="1"/>
          </a:p>
          <a:p>
            <a:pPr>
              <a:lnSpc>
                <a:spcPct val="90000"/>
              </a:lnSpc>
              <a:buFontTx/>
              <a:buNone/>
            </a:pPr>
            <a:r>
              <a:rPr lang="el-GR" sz="2800" b="1">
                <a:solidFill>
                  <a:srgbClr val="CC0099"/>
                </a:solidFill>
              </a:rPr>
              <a:t>Παράσιτα</a:t>
            </a:r>
            <a:r>
              <a:rPr lang="el-GR" sz="2800">
                <a:solidFill>
                  <a:srgbClr val="CC0099"/>
                </a:solidFill>
              </a:rPr>
              <a:t> </a:t>
            </a:r>
            <a:endParaRPr lang="en-US" sz="2800">
              <a:solidFill>
                <a:srgbClr val="CC0099"/>
              </a:solidFill>
            </a:endParaRPr>
          </a:p>
          <a:p>
            <a:pPr>
              <a:lnSpc>
                <a:spcPct val="90000"/>
              </a:lnSpc>
            </a:pPr>
            <a:r>
              <a:rPr lang="en-US" sz="2800" i="1"/>
              <a:t>Trichomonas vaginalis</a:t>
            </a:r>
          </a:p>
          <a:p>
            <a:pPr>
              <a:lnSpc>
                <a:spcPct val="90000"/>
              </a:lnSpc>
            </a:pPr>
            <a:r>
              <a:rPr lang="en-US" sz="2800" i="1"/>
              <a:t>Schistosoma haematobium</a:t>
            </a:r>
            <a:endParaRPr lang="el-GR" sz="2800" i="1"/>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21" name="Object 9"/>
          <p:cNvGraphicFramePr>
            <a:graphicFrameLocks noChangeAspect="1"/>
          </p:cNvGraphicFramePr>
          <p:nvPr>
            <p:ph sz="half" idx="1"/>
          </p:nvPr>
        </p:nvGraphicFramePr>
        <p:xfrm>
          <a:off x="0" y="333375"/>
          <a:ext cx="9144000" cy="5978525"/>
        </p:xfrm>
        <a:graphic>
          <a:graphicData uri="http://schemas.openxmlformats.org/presentationml/2006/ole">
            <p:oleObj spid="_x0000_s1026" name="Chart" r:id="rId3" imgW="3686138" imgH="2409692" progId="Excel.Sheet.8">
              <p:embed/>
            </p:oleObj>
          </a:graphicData>
        </a:graphic>
      </p:graphicFrame>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2" cstate="print"/>
          <a:srcRect/>
          <a:stretch>
            <a:fillRect/>
          </a:stretch>
        </p:blipFill>
        <p:spPr bwMode="auto">
          <a:xfrm>
            <a:off x="179388" y="333375"/>
            <a:ext cx="8723312" cy="5688013"/>
          </a:xfrm>
          <a:prstGeom prst="rect">
            <a:avLst/>
          </a:prstGeom>
          <a:noFill/>
          <a:ln w="9525">
            <a:noFill/>
            <a:miter lim="800000"/>
            <a:headEnd/>
            <a:tailEnd/>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1364" name="Object 4"/>
          <p:cNvGraphicFramePr>
            <a:graphicFrameLocks noChangeAspect="1"/>
          </p:cNvGraphicFramePr>
          <p:nvPr>
            <p:ph idx="1"/>
          </p:nvPr>
        </p:nvGraphicFramePr>
        <p:xfrm>
          <a:off x="20638" y="836613"/>
          <a:ext cx="9101137" cy="5527675"/>
        </p:xfrm>
        <a:graphic>
          <a:graphicData uri="http://schemas.openxmlformats.org/presentationml/2006/ole">
            <p:oleObj spid="_x0000_s2050" name="Worksheet" r:id="rId3" imgW="5191099" imgH="3152851" progId="Excel.Sheet.8">
              <p:embed/>
            </p:oleObj>
          </a:graphicData>
        </a:graphic>
      </p:graphicFrame>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77875"/>
          </a:xfrm>
        </p:spPr>
        <p:txBody>
          <a:bodyPr/>
          <a:lstStyle/>
          <a:p>
            <a:r>
              <a:rPr lang="el-GR" b="1">
                <a:solidFill>
                  <a:srgbClr val="660033"/>
                </a:solidFill>
              </a:rPr>
              <a:t>Οδός</a:t>
            </a:r>
            <a:r>
              <a:rPr lang="el-GR"/>
              <a:t> </a:t>
            </a:r>
            <a:r>
              <a:rPr lang="el-GR" b="1">
                <a:solidFill>
                  <a:srgbClr val="660033"/>
                </a:solidFill>
              </a:rPr>
              <a:t>μετάδοσης</a:t>
            </a:r>
          </a:p>
        </p:txBody>
      </p:sp>
      <p:sp>
        <p:nvSpPr>
          <p:cNvPr id="11267" name="Rectangle 3"/>
          <p:cNvSpPr>
            <a:spLocks noGrp="1" noChangeArrowheads="1"/>
          </p:cNvSpPr>
          <p:nvPr>
            <p:ph idx="1"/>
          </p:nvPr>
        </p:nvSpPr>
        <p:spPr>
          <a:xfrm>
            <a:off x="539750" y="1125538"/>
            <a:ext cx="8229600" cy="3887787"/>
          </a:xfrm>
        </p:spPr>
        <p:txBody>
          <a:bodyPr/>
          <a:lstStyle/>
          <a:p>
            <a:r>
              <a:rPr lang="el-GR"/>
              <a:t>Το ουροποιητικό σύστημα συνήθως προσβάλλεται </a:t>
            </a:r>
            <a:r>
              <a:rPr lang="el-GR" b="1">
                <a:solidFill>
                  <a:srgbClr val="CC0099"/>
                </a:solidFill>
              </a:rPr>
              <a:t>ανιόντως</a:t>
            </a:r>
            <a:r>
              <a:rPr lang="el-GR"/>
              <a:t> από την ουρήθρα</a:t>
            </a:r>
          </a:p>
          <a:p>
            <a:r>
              <a:rPr lang="el-GR"/>
              <a:t>Σπάνια προσβάλλονται </a:t>
            </a:r>
            <a:r>
              <a:rPr lang="el-GR">
                <a:solidFill>
                  <a:srgbClr val="CC0099"/>
                </a:solidFill>
              </a:rPr>
              <a:t>αιματογενώς</a:t>
            </a:r>
            <a:r>
              <a:rPr lang="el-GR"/>
              <a:t> οι νεφροί </a:t>
            </a:r>
          </a:p>
          <a:p>
            <a:pPr>
              <a:buFontTx/>
              <a:buNone/>
            </a:pPr>
            <a:endParaRPr lang="el-GR"/>
          </a:p>
        </p:txBody>
      </p:sp>
      <p:pic>
        <p:nvPicPr>
          <p:cNvPr id="11268" name="Picture 4" descr="si55550954"/>
          <p:cNvPicPr>
            <a:picLocks noChangeAspect="1" noChangeArrowheads="1"/>
          </p:cNvPicPr>
          <p:nvPr/>
        </p:nvPicPr>
        <p:blipFill>
          <a:blip r:embed="rId2" cstate="print"/>
          <a:srcRect/>
          <a:stretch>
            <a:fillRect/>
          </a:stretch>
        </p:blipFill>
        <p:spPr bwMode="auto">
          <a:xfrm>
            <a:off x="2411413" y="3357563"/>
            <a:ext cx="4967287" cy="3240087"/>
          </a:xfrm>
          <a:prstGeom prst="rect">
            <a:avLst/>
          </a:prstGeom>
          <a:noFill/>
        </p:spPr>
      </p:pic>
      <p:sp>
        <p:nvSpPr>
          <p:cNvPr id="11269" name="AutoShape 5"/>
          <p:cNvSpPr>
            <a:spLocks noChangeArrowheads="1"/>
          </p:cNvSpPr>
          <p:nvPr/>
        </p:nvSpPr>
        <p:spPr bwMode="auto">
          <a:xfrm>
            <a:off x="7524750" y="4437063"/>
            <a:ext cx="1079500" cy="1773237"/>
          </a:xfrm>
          <a:prstGeom prst="upArrow">
            <a:avLst>
              <a:gd name="adj1" fmla="val 50000"/>
              <a:gd name="adj2" fmla="val 41066"/>
            </a:avLst>
          </a:prstGeom>
          <a:solidFill>
            <a:srgbClr val="D60093">
              <a:alpha val="39999"/>
            </a:srgbClr>
          </a:solidFill>
          <a:ln w="9525">
            <a:solidFill>
              <a:schemeClr val="tx1"/>
            </a:solidFill>
            <a:miter lim="800000"/>
            <a:headEnd/>
            <a:tailEnd/>
          </a:ln>
          <a:effectLst/>
        </p:spPr>
        <p:txBody>
          <a:bodyPr vert="eaVert" wrap="none" anchor="ctr"/>
          <a:lstStyle/>
          <a:p>
            <a:endParaRPr lang="en-US"/>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67544" y="188913"/>
            <a:ext cx="8676456" cy="936625"/>
          </a:xfrm>
        </p:spPr>
        <p:txBody>
          <a:bodyPr/>
          <a:lstStyle/>
          <a:p>
            <a:r>
              <a:rPr lang="el-GR" b="1" dirty="0">
                <a:solidFill>
                  <a:srgbClr val="6600CC"/>
                </a:solidFill>
              </a:rPr>
              <a:t>Παθογένεια 1</a:t>
            </a:r>
          </a:p>
        </p:txBody>
      </p:sp>
      <p:sp>
        <p:nvSpPr>
          <p:cNvPr id="19459" name="Rectangle 3"/>
          <p:cNvSpPr>
            <a:spLocks noGrp="1" noChangeArrowheads="1"/>
          </p:cNvSpPr>
          <p:nvPr>
            <p:ph idx="1"/>
          </p:nvPr>
        </p:nvSpPr>
        <p:spPr>
          <a:xfrm>
            <a:off x="457200" y="1196975"/>
            <a:ext cx="8229600" cy="5256213"/>
          </a:xfrm>
        </p:spPr>
        <p:txBody>
          <a:bodyPr/>
          <a:lstStyle/>
          <a:p>
            <a:pPr marL="609600" indent="-609600">
              <a:buFontTx/>
              <a:buNone/>
            </a:pPr>
            <a:r>
              <a:rPr lang="el-GR" sz="3600" dirty="0">
                <a:solidFill>
                  <a:srgbClr val="CC0099"/>
                </a:solidFill>
              </a:rPr>
              <a:t>Αμυντικοί παράγοντες ξενιστή</a:t>
            </a:r>
            <a:endParaRPr lang="en-US" sz="3600" dirty="0">
              <a:solidFill>
                <a:srgbClr val="CC0099"/>
              </a:solidFill>
            </a:endParaRPr>
          </a:p>
          <a:p>
            <a:pPr marL="609600" indent="-609600"/>
            <a:r>
              <a:rPr lang="el-GR" dirty="0"/>
              <a:t>Διαρκές ξέπλυμα του ουροποιητικού με τα ούρα (κάθε λίγες ώρες)</a:t>
            </a:r>
          </a:p>
          <a:p>
            <a:pPr marL="609600" indent="-609600"/>
            <a:r>
              <a:rPr lang="el-GR" dirty="0"/>
              <a:t>Η ουροδόχος κύστη δεν αποθηκεύει απλά τα ούρα, αλλά διαθέτει αμυντικούς μηχανισμούς</a:t>
            </a:r>
          </a:p>
          <a:p>
            <a:pPr marL="990600" lvl="1" indent="-533400"/>
            <a:r>
              <a:rPr lang="el-GR" dirty="0"/>
              <a:t>Στρώμα </a:t>
            </a:r>
            <a:r>
              <a:rPr lang="el-GR" dirty="0" err="1"/>
              <a:t>βλέννης</a:t>
            </a:r>
            <a:endParaRPr lang="el-GR" dirty="0"/>
          </a:p>
          <a:p>
            <a:pPr marL="990600" lvl="1" indent="-533400"/>
            <a:r>
              <a:rPr lang="el-GR" dirty="0"/>
              <a:t>Ικανότητα φλεγμονώδους απάντησης (κύτταρα και αντισώματα)</a:t>
            </a: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11560" y="188913"/>
            <a:ext cx="8532440" cy="792162"/>
          </a:xfrm>
        </p:spPr>
        <p:txBody>
          <a:bodyPr/>
          <a:lstStyle/>
          <a:p>
            <a:r>
              <a:rPr lang="el-GR" sz="3600" b="1" dirty="0">
                <a:solidFill>
                  <a:srgbClr val="6600CC"/>
                </a:solidFill>
              </a:rPr>
              <a:t>Παθογένεια 2</a:t>
            </a:r>
          </a:p>
        </p:txBody>
      </p:sp>
      <p:sp>
        <p:nvSpPr>
          <p:cNvPr id="20483" name="Rectangle 3"/>
          <p:cNvSpPr>
            <a:spLocks noGrp="1" noChangeArrowheads="1"/>
          </p:cNvSpPr>
          <p:nvPr>
            <p:ph idx="1"/>
          </p:nvPr>
        </p:nvSpPr>
        <p:spPr>
          <a:xfrm>
            <a:off x="457200" y="1052513"/>
            <a:ext cx="8362950" cy="5400675"/>
          </a:xfrm>
        </p:spPr>
        <p:txBody>
          <a:bodyPr/>
          <a:lstStyle/>
          <a:p>
            <a:pPr marL="609600" indent="-609600">
              <a:buFontTx/>
              <a:buNone/>
            </a:pPr>
            <a:r>
              <a:rPr lang="el-GR" sz="3600" dirty="0">
                <a:solidFill>
                  <a:srgbClr val="CC0099"/>
                </a:solidFill>
              </a:rPr>
              <a:t>     Προδιαθεσικοί παράγοντες</a:t>
            </a:r>
            <a:r>
              <a:rPr lang="el-GR" sz="3600" dirty="0"/>
              <a:t>...οτιδήποτε</a:t>
            </a:r>
          </a:p>
          <a:p>
            <a:pPr marL="609600" indent="-609600">
              <a:buFontTx/>
              <a:buAutoNum type="arabicPeriod"/>
            </a:pPr>
            <a:r>
              <a:rPr lang="el-GR" b="1" dirty="0"/>
              <a:t>Εμποδίζει τη φυσιολογική ροή</a:t>
            </a:r>
            <a:r>
              <a:rPr lang="el-GR" dirty="0"/>
              <a:t> των ούρων ή την πλήρη </a:t>
            </a:r>
            <a:r>
              <a:rPr lang="el-GR" b="1" dirty="0"/>
              <a:t>κένωση</a:t>
            </a:r>
            <a:r>
              <a:rPr lang="el-GR" dirty="0"/>
              <a:t> της ουροδόχου κύστης (</a:t>
            </a:r>
            <a:r>
              <a:rPr lang="el-GR" b="1" dirty="0"/>
              <a:t>ανατομική</a:t>
            </a:r>
            <a:r>
              <a:rPr lang="el-GR" dirty="0"/>
              <a:t> ή </a:t>
            </a:r>
            <a:r>
              <a:rPr lang="el-GR" b="1" dirty="0"/>
              <a:t>λειτουργική</a:t>
            </a:r>
            <a:r>
              <a:rPr lang="el-GR" dirty="0"/>
              <a:t> απόφραξη του ουροποιητικού)</a:t>
            </a:r>
          </a:p>
          <a:p>
            <a:pPr marL="609600" indent="-609600">
              <a:buFontTx/>
              <a:buAutoNum type="arabicPeriod"/>
            </a:pPr>
            <a:r>
              <a:rPr lang="el-GR" dirty="0"/>
              <a:t>Διευκολύνει την πρόσβαση των μικροβίων στην κύστη</a:t>
            </a:r>
            <a:r>
              <a:rPr lang="el-GR" b="1" dirty="0"/>
              <a:t> </a:t>
            </a:r>
          </a:p>
          <a:p>
            <a:pPr marL="609600" indent="-609600"/>
            <a:endParaRPr lang="el-GR" dirty="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4" name="WordArt 16"/>
          <p:cNvSpPr>
            <a:spLocks noChangeArrowheads="1" noChangeShapeType="1" noTextEdit="1"/>
          </p:cNvSpPr>
          <p:nvPr/>
        </p:nvSpPr>
        <p:spPr bwMode="auto">
          <a:xfrm>
            <a:off x="755576" y="188640"/>
            <a:ext cx="7451725" cy="1125538"/>
          </a:xfrm>
          <a:prstGeom prst="rect">
            <a:avLst/>
          </a:prstGeom>
        </p:spPr>
        <p:txBody>
          <a:bodyPr wrap="none" fromWordArt="1">
            <a:prstTxWarp prst="textPlain">
              <a:avLst>
                <a:gd name="adj" fmla="val 50000"/>
              </a:avLst>
            </a:prstTxWarp>
          </a:bodyPr>
          <a:lstStyle/>
          <a:p>
            <a:pPr algn="r"/>
            <a:r>
              <a:rPr lang="el-GR" sz="3600" kern="10" dirty="0">
                <a:ln w="9525">
                  <a:solidFill>
                    <a:srgbClr val="000000"/>
                  </a:solidFill>
                  <a:round/>
                  <a:headEnd/>
                  <a:tailEnd/>
                </a:ln>
                <a:solidFill>
                  <a:srgbClr val="FFFF00"/>
                </a:solidFill>
                <a:latin typeface="Arial Black"/>
              </a:rPr>
              <a:t>1. Τί εμποδίζει τη φυσιολογική ροή ούρων </a:t>
            </a:r>
          </a:p>
          <a:p>
            <a:pPr algn="r"/>
            <a:r>
              <a:rPr lang="el-GR" sz="3600" kern="10" dirty="0">
                <a:ln w="9525">
                  <a:solidFill>
                    <a:srgbClr val="000000"/>
                  </a:solidFill>
                  <a:round/>
                  <a:headEnd/>
                  <a:tailEnd/>
                </a:ln>
                <a:solidFill>
                  <a:srgbClr val="FFFF00"/>
                </a:solidFill>
                <a:latin typeface="Arial Black"/>
              </a:rPr>
              <a:t>ή την πλήρη κένωση της κύστης ;</a:t>
            </a:r>
            <a:endParaRPr lang="en-US" sz="3600" kern="10" dirty="0">
              <a:ln w="9525">
                <a:solidFill>
                  <a:srgbClr val="000000"/>
                </a:solidFill>
                <a:round/>
                <a:headEnd/>
                <a:tailEnd/>
              </a:ln>
              <a:solidFill>
                <a:srgbClr val="FFFF00"/>
              </a:solidFill>
              <a:latin typeface="Arial Black"/>
            </a:endParaRPr>
          </a:p>
        </p:txBody>
      </p:sp>
      <p:sp>
        <p:nvSpPr>
          <p:cNvPr id="8" name="Rectangle 7"/>
          <p:cNvSpPr/>
          <p:nvPr/>
        </p:nvSpPr>
        <p:spPr>
          <a:xfrm>
            <a:off x="395536" y="1412776"/>
            <a:ext cx="2286000" cy="830997"/>
          </a:xfrm>
          <a:prstGeom prst="rect">
            <a:avLst/>
          </a:prstGeom>
        </p:spPr>
        <p:txBody>
          <a:bodyPr>
            <a:spAutoFit/>
          </a:bodyPr>
          <a:lstStyle/>
          <a:p>
            <a:pPr lvl="0"/>
            <a:r>
              <a:rPr lang="el-GR" sz="2400" dirty="0">
                <a:solidFill>
                  <a:prstClr val="black"/>
                </a:solidFill>
              </a:rPr>
              <a:t>Υπερτροφία προστάτη</a:t>
            </a:r>
            <a:endParaRPr lang="el-GR" sz="2400" dirty="0">
              <a:solidFill>
                <a:prstClr val="black"/>
              </a:solidFill>
            </a:endParaRPr>
          </a:p>
        </p:txBody>
      </p:sp>
      <p:sp>
        <p:nvSpPr>
          <p:cNvPr id="9" name="Rectangle 8"/>
          <p:cNvSpPr/>
          <p:nvPr/>
        </p:nvSpPr>
        <p:spPr>
          <a:xfrm>
            <a:off x="467544" y="2780928"/>
            <a:ext cx="2286000" cy="830997"/>
          </a:xfrm>
          <a:prstGeom prst="rect">
            <a:avLst/>
          </a:prstGeom>
        </p:spPr>
        <p:txBody>
          <a:bodyPr>
            <a:spAutoFit/>
          </a:bodyPr>
          <a:lstStyle/>
          <a:p>
            <a:pPr lvl="0"/>
            <a:r>
              <a:rPr lang="el-GR" sz="2400" dirty="0">
                <a:solidFill>
                  <a:prstClr val="black"/>
                </a:solidFill>
              </a:rPr>
              <a:t>Στενώματα ουρήθρας</a:t>
            </a:r>
            <a:endParaRPr lang="el-GR" sz="2400" dirty="0">
              <a:solidFill>
                <a:prstClr val="black"/>
              </a:solidFill>
            </a:endParaRPr>
          </a:p>
        </p:txBody>
      </p:sp>
      <p:sp>
        <p:nvSpPr>
          <p:cNvPr id="10" name="Rectangle 9"/>
          <p:cNvSpPr/>
          <p:nvPr/>
        </p:nvSpPr>
        <p:spPr>
          <a:xfrm>
            <a:off x="6516517" y="2752696"/>
            <a:ext cx="902042" cy="400110"/>
          </a:xfrm>
          <a:prstGeom prst="rect">
            <a:avLst/>
          </a:prstGeom>
        </p:spPr>
        <p:txBody>
          <a:bodyPr wrap="none">
            <a:spAutoFit/>
          </a:bodyPr>
          <a:lstStyle/>
          <a:p>
            <a:pPr lvl="0"/>
            <a:r>
              <a:rPr lang="el-GR" sz="2000" dirty="0">
                <a:solidFill>
                  <a:prstClr val="black"/>
                </a:solidFill>
              </a:rPr>
              <a:t>Κύηση</a:t>
            </a:r>
            <a:endParaRPr lang="el-GR" sz="2000" dirty="0">
              <a:solidFill>
                <a:prstClr val="black"/>
              </a:solidFill>
            </a:endParaRPr>
          </a:p>
        </p:txBody>
      </p:sp>
      <p:sp>
        <p:nvSpPr>
          <p:cNvPr id="11" name="Rectangle 10"/>
          <p:cNvSpPr/>
          <p:nvPr/>
        </p:nvSpPr>
        <p:spPr>
          <a:xfrm>
            <a:off x="5868144" y="3789040"/>
            <a:ext cx="2286000" cy="1938992"/>
          </a:xfrm>
          <a:prstGeom prst="rect">
            <a:avLst/>
          </a:prstGeom>
        </p:spPr>
        <p:txBody>
          <a:bodyPr>
            <a:spAutoFit/>
          </a:bodyPr>
          <a:lstStyle/>
          <a:p>
            <a:pPr lvl="0"/>
            <a:r>
              <a:rPr lang="el-GR" sz="2000" dirty="0">
                <a:solidFill>
                  <a:prstClr val="black"/>
                </a:solidFill>
              </a:rPr>
              <a:t>Απώλεια νευρολογικού ελέγχου της κύστεως (παραπληγία, ΣΚΠ)</a:t>
            </a:r>
            <a:endParaRPr lang="el-GR" sz="2000" dirty="0">
              <a:solidFill>
                <a:prstClr val="black"/>
              </a:solidFill>
            </a:endParaRPr>
          </a:p>
        </p:txBody>
      </p:sp>
      <p:sp>
        <p:nvSpPr>
          <p:cNvPr id="12" name="Rectangle 11"/>
          <p:cNvSpPr/>
          <p:nvPr/>
        </p:nvSpPr>
        <p:spPr>
          <a:xfrm>
            <a:off x="3275856" y="1556792"/>
            <a:ext cx="2286000" cy="707886"/>
          </a:xfrm>
          <a:prstGeom prst="rect">
            <a:avLst/>
          </a:prstGeom>
        </p:spPr>
        <p:txBody>
          <a:bodyPr>
            <a:spAutoFit/>
          </a:bodyPr>
          <a:lstStyle/>
          <a:p>
            <a:pPr lvl="0"/>
            <a:r>
              <a:rPr lang="el-GR" sz="2000" dirty="0" err="1">
                <a:solidFill>
                  <a:prstClr val="black"/>
                </a:solidFill>
              </a:rPr>
              <a:t>Κυστεοουρητηρική</a:t>
            </a:r>
            <a:r>
              <a:rPr lang="el-GR" sz="2000" dirty="0">
                <a:solidFill>
                  <a:prstClr val="black"/>
                </a:solidFill>
              </a:rPr>
              <a:t> παλινδρόμηση</a:t>
            </a:r>
            <a:endParaRPr lang="el-GR" sz="2000" dirty="0">
              <a:solidFill>
                <a:prstClr val="black"/>
              </a:solidFill>
            </a:endParaRPr>
          </a:p>
        </p:txBody>
      </p:sp>
      <p:sp>
        <p:nvSpPr>
          <p:cNvPr id="13" name="Rectangle 12"/>
          <p:cNvSpPr/>
          <p:nvPr/>
        </p:nvSpPr>
        <p:spPr>
          <a:xfrm>
            <a:off x="395536" y="3861048"/>
            <a:ext cx="2286000" cy="1938992"/>
          </a:xfrm>
          <a:prstGeom prst="rect">
            <a:avLst/>
          </a:prstGeom>
        </p:spPr>
        <p:txBody>
          <a:bodyPr>
            <a:spAutoFit/>
          </a:bodyPr>
          <a:lstStyle/>
          <a:p>
            <a:pPr lvl="0"/>
            <a:r>
              <a:rPr lang="el-GR" sz="2400" dirty="0">
                <a:solidFill>
                  <a:prstClr val="black"/>
                </a:solidFill>
              </a:rPr>
              <a:t>Λιθίαση</a:t>
            </a:r>
          </a:p>
          <a:p>
            <a:pPr lvl="0"/>
            <a:endParaRPr lang="el-GR" sz="2400" dirty="0">
              <a:solidFill>
                <a:prstClr val="black"/>
              </a:solidFill>
            </a:endParaRPr>
          </a:p>
          <a:p>
            <a:pPr lvl="0"/>
            <a:r>
              <a:rPr lang="el-GR" sz="2400" dirty="0">
                <a:solidFill>
                  <a:prstClr val="black"/>
                </a:solidFill>
              </a:rPr>
              <a:t>Όγκοι</a:t>
            </a:r>
          </a:p>
          <a:p>
            <a:pPr lvl="0"/>
            <a:endParaRPr lang="el-GR" sz="2400" dirty="0">
              <a:solidFill>
                <a:prstClr val="black"/>
              </a:solidFill>
            </a:endParaRPr>
          </a:p>
          <a:p>
            <a:pPr lvl="0"/>
            <a:r>
              <a:rPr lang="el-GR" sz="2400" dirty="0">
                <a:solidFill>
                  <a:prstClr val="black"/>
                </a:solidFill>
              </a:rPr>
              <a:t>Στενώματα</a:t>
            </a:r>
            <a:endParaRPr lang="el-GR" sz="2400" dirty="0">
              <a:solidFill>
                <a:prstClr val="black"/>
              </a:solidFill>
            </a:endParaRP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ctrTitle"/>
          </p:nvPr>
        </p:nvSpPr>
        <p:spPr>
          <a:xfrm>
            <a:off x="755650" y="1484784"/>
            <a:ext cx="7772400" cy="1368152"/>
          </a:xfrm>
        </p:spPr>
        <p:style>
          <a:lnRef idx="1">
            <a:schemeClr val="accent5"/>
          </a:lnRef>
          <a:fillRef idx="2">
            <a:schemeClr val="accent5"/>
          </a:fillRef>
          <a:effectRef idx="1">
            <a:schemeClr val="accent5"/>
          </a:effectRef>
          <a:fontRef idx="minor">
            <a:schemeClr val="dk1"/>
          </a:fontRef>
        </p:style>
        <p:txBody>
          <a:bodyPr/>
          <a:lstStyle/>
          <a:p>
            <a:r>
              <a:rPr lang="el-GR" sz="5400" dirty="0">
                <a:solidFill>
                  <a:srgbClr val="800080"/>
                </a:solidFill>
              </a:rPr>
              <a:t>Αποτέλεσμα :</a:t>
            </a:r>
          </a:p>
        </p:txBody>
      </p:sp>
      <p:sp>
        <p:nvSpPr>
          <p:cNvPr id="22533" name="Rectangle 5"/>
          <p:cNvSpPr>
            <a:spLocks noGrp="1" noChangeArrowheads="1"/>
          </p:cNvSpPr>
          <p:nvPr>
            <p:ph type="subTitle" idx="1"/>
          </p:nvPr>
        </p:nvSpPr>
        <p:spPr>
          <a:xfrm>
            <a:off x="1331913" y="3284538"/>
            <a:ext cx="6911975" cy="2376487"/>
          </a:xfrm>
        </p:spPr>
        <p:txBody>
          <a:bodyPr/>
          <a:lstStyle/>
          <a:p>
            <a:r>
              <a:rPr lang="el-GR" sz="4400">
                <a:solidFill>
                  <a:srgbClr val="D60093"/>
                </a:solidFill>
              </a:rPr>
              <a:t>Υπόλειμμα ούρων στην ουροδόχο κύστη </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457200" y="692150"/>
            <a:ext cx="8229600" cy="5832475"/>
          </a:xfrm>
        </p:spPr>
        <p:txBody>
          <a:bodyPr/>
          <a:lstStyle/>
          <a:p>
            <a:pPr>
              <a:buFontTx/>
              <a:buNone/>
            </a:pPr>
            <a:r>
              <a:rPr lang="el-GR" sz="2800" b="1"/>
              <a:t>	</a:t>
            </a:r>
            <a:r>
              <a:rPr lang="en-US">
                <a:solidFill>
                  <a:srgbClr val="6600CC"/>
                </a:solidFill>
              </a:rPr>
              <a:t> </a:t>
            </a:r>
            <a:r>
              <a:rPr lang="el-GR">
                <a:solidFill>
                  <a:srgbClr val="6600CC"/>
                </a:solidFill>
              </a:rPr>
              <a:t>2. ΤΙ διευκολύνει την πρόσβαση των μικροβίων στην κύστη ;</a:t>
            </a:r>
            <a:endParaRPr lang="en-US">
              <a:solidFill>
                <a:srgbClr val="6600CC"/>
              </a:solidFill>
            </a:endParaRPr>
          </a:p>
          <a:p>
            <a:pPr>
              <a:buFontTx/>
              <a:buNone/>
            </a:pPr>
            <a:endParaRPr lang="el-GR">
              <a:solidFill>
                <a:srgbClr val="6600CC"/>
              </a:solidFill>
            </a:endParaRPr>
          </a:p>
          <a:p>
            <a:r>
              <a:rPr lang="el-GR" sz="2800"/>
              <a:t>Γυναικεία ουρήθρα</a:t>
            </a:r>
          </a:p>
          <a:p>
            <a:pPr lvl="1"/>
            <a:r>
              <a:rPr lang="el-GR" sz="2400" b="1">
                <a:solidFill>
                  <a:srgbClr val="CC0099"/>
                </a:solidFill>
              </a:rPr>
              <a:t>Μικρό μήκος</a:t>
            </a:r>
            <a:r>
              <a:rPr lang="el-GR" sz="2400"/>
              <a:t> (περίπου 5 </a:t>
            </a:r>
            <a:r>
              <a:rPr lang="en-US" sz="2400"/>
              <a:t>cm</a:t>
            </a:r>
            <a:r>
              <a:rPr lang="el-GR" sz="2400"/>
              <a:t>)</a:t>
            </a:r>
          </a:p>
          <a:p>
            <a:pPr lvl="1"/>
            <a:r>
              <a:rPr lang="el-GR" sz="2400" b="1">
                <a:solidFill>
                  <a:srgbClr val="CC0099"/>
                </a:solidFill>
              </a:rPr>
              <a:t>Ατυχής τοπογραφία</a:t>
            </a:r>
            <a:r>
              <a:rPr lang="el-GR" sz="2400"/>
              <a:t> (επικίνδυνα κοντινή γειτνίαση με το ορθό)</a:t>
            </a:r>
          </a:p>
          <a:p>
            <a:r>
              <a:rPr lang="el-GR" sz="2800"/>
              <a:t>Αποικισμός περινέου, στομίου ουρήθρας</a:t>
            </a:r>
          </a:p>
          <a:p>
            <a:r>
              <a:rPr lang="el-GR" sz="2800"/>
              <a:t>Σεξουαλική επαφή (μηχανική παραμόρφωση)</a:t>
            </a:r>
          </a:p>
          <a:p>
            <a:r>
              <a:rPr lang="el-GR" sz="2800" b="1"/>
              <a:t>Καθετηριασμός</a:t>
            </a:r>
            <a:r>
              <a:rPr lang="el-GR" sz="2800"/>
              <a:t> </a:t>
            </a:r>
          </a:p>
          <a:p>
            <a:endParaRPr lang="el-GR" sz="2800"/>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2" name="Picture 6"/>
          <p:cNvPicPr>
            <a:picLocks noChangeAspect="1" noChangeArrowheads="1"/>
          </p:cNvPicPr>
          <p:nvPr/>
        </p:nvPicPr>
        <p:blipFill>
          <a:blip r:embed="rId2" cstate="print"/>
          <a:srcRect/>
          <a:stretch>
            <a:fillRect/>
          </a:stretch>
        </p:blipFill>
        <p:spPr bwMode="auto">
          <a:xfrm>
            <a:off x="827088" y="188913"/>
            <a:ext cx="7704137" cy="6284912"/>
          </a:xfrm>
          <a:prstGeom prst="rect">
            <a:avLst/>
          </a:prstGeom>
          <a:noFill/>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8" name="Picture 8"/>
          <p:cNvPicPr>
            <a:picLocks noGrp="1" noChangeAspect="1" noChangeArrowheads="1"/>
          </p:cNvPicPr>
          <p:nvPr>
            <p:ph idx="1"/>
          </p:nvPr>
        </p:nvPicPr>
        <p:blipFill>
          <a:blip r:embed="rId2" cstate="print"/>
          <a:srcRect/>
          <a:stretch>
            <a:fillRect/>
          </a:stretch>
        </p:blipFill>
        <p:spPr>
          <a:xfrm>
            <a:off x="684213" y="404813"/>
            <a:ext cx="7380287" cy="6100762"/>
          </a:xfrm>
        </p:spPr>
      </p:pic>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95536" y="476672"/>
            <a:ext cx="7632848" cy="576262"/>
          </a:xfrm>
        </p:spPr>
        <p:txBody>
          <a:bodyPr>
            <a:normAutofit fontScale="90000"/>
          </a:bodyPr>
          <a:lstStyle/>
          <a:p>
            <a:r>
              <a:rPr lang="el-GR" sz="3600" b="1" dirty="0">
                <a:solidFill>
                  <a:srgbClr val="6600CC"/>
                </a:solidFill>
              </a:rPr>
              <a:t>Παθογένεια 3</a:t>
            </a:r>
          </a:p>
        </p:txBody>
      </p:sp>
      <p:sp>
        <p:nvSpPr>
          <p:cNvPr id="18435" name="Rectangle 3"/>
          <p:cNvSpPr>
            <a:spLocks noGrp="1" noChangeArrowheads="1"/>
          </p:cNvSpPr>
          <p:nvPr>
            <p:ph idx="1"/>
          </p:nvPr>
        </p:nvSpPr>
        <p:spPr>
          <a:xfrm>
            <a:off x="539750" y="1268413"/>
            <a:ext cx="8147050" cy="4897437"/>
          </a:xfrm>
        </p:spPr>
        <p:txBody>
          <a:bodyPr/>
          <a:lstStyle/>
          <a:p>
            <a:pPr>
              <a:buFontTx/>
              <a:buNone/>
            </a:pPr>
            <a:r>
              <a:rPr lang="el-GR" dirty="0" err="1">
                <a:solidFill>
                  <a:srgbClr val="CC0099"/>
                </a:solidFill>
              </a:rPr>
              <a:t>Βακτηριακοί</a:t>
            </a:r>
            <a:r>
              <a:rPr lang="el-GR" dirty="0">
                <a:solidFill>
                  <a:srgbClr val="CC0099"/>
                </a:solidFill>
              </a:rPr>
              <a:t> λοιμογόνοι παράγοντες</a:t>
            </a:r>
          </a:p>
          <a:p>
            <a:r>
              <a:rPr lang="el-GR" sz="2800" dirty="0">
                <a:solidFill>
                  <a:srgbClr val="6600CC"/>
                </a:solidFill>
              </a:rPr>
              <a:t>Αποικισμός</a:t>
            </a:r>
            <a:r>
              <a:rPr lang="el-GR" sz="2800" dirty="0"/>
              <a:t> της περιοχής γύρω από το στόμιο της ουρήθρας </a:t>
            </a:r>
            <a:endParaRPr lang="en-US" sz="2800" dirty="0"/>
          </a:p>
          <a:p>
            <a:r>
              <a:rPr lang="el-GR" sz="2800" dirty="0">
                <a:solidFill>
                  <a:srgbClr val="6600CC"/>
                </a:solidFill>
              </a:rPr>
              <a:t>Προσκόλληση </a:t>
            </a:r>
            <a:r>
              <a:rPr lang="el-GR" sz="2800" dirty="0"/>
              <a:t>στα επιθήλια της ουρήθρας </a:t>
            </a:r>
          </a:p>
          <a:p>
            <a:pPr lvl="1"/>
            <a:r>
              <a:rPr lang="el-GR" sz="2400" dirty="0"/>
              <a:t>ινίδια (</a:t>
            </a:r>
            <a:r>
              <a:rPr lang="en-US" sz="2400" dirty="0" err="1"/>
              <a:t>pili</a:t>
            </a:r>
            <a:r>
              <a:rPr lang="el-GR" sz="2400" dirty="0"/>
              <a:t>)</a:t>
            </a:r>
            <a:r>
              <a:rPr lang="el-GR" sz="2400" dirty="0">
                <a:sym typeface="Wingdings" pitchFamily="2" charset="2"/>
              </a:rPr>
              <a:t> πεπτίδια (</a:t>
            </a:r>
            <a:r>
              <a:rPr lang="en-US" sz="2400" dirty="0" err="1">
                <a:sym typeface="Wingdings" pitchFamily="2" charset="2"/>
              </a:rPr>
              <a:t>adhesins</a:t>
            </a:r>
            <a:r>
              <a:rPr lang="el-GR" sz="2400" dirty="0">
                <a:sym typeface="Wingdings" pitchFamily="2" charset="2"/>
              </a:rPr>
              <a:t>)</a:t>
            </a:r>
          </a:p>
          <a:p>
            <a:r>
              <a:rPr lang="el-GR" sz="2800" dirty="0">
                <a:solidFill>
                  <a:srgbClr val="6600CC"/>
                </a:solidFill>
                <a:sym typeface="Wingdings" pitchFamily="2" charset="2"/>
              </a:rPr>
              <a:t>Αναστολή φαγοκυττάρωσης</a:t>
            </a:r>
            <a:r>
              <a:rPr lang="el-GR" sz="2800" dirty="0">
                <a:sym typeface="Wingdings" pitchFamily="2" charset="2"/>
              </a:rPr>
              <a:t> </a:t>
            </a:r>
          </a:p>
          <a:p>
            <a:pPr lvl="1"/>
            <a:r>
              <a:rPr lang="el-GR" sz="2400" dirty="0" smtClean="0">
                <a:sym typeface="Wingdings" pitchFamily="2" charset="2"/>
              </a:rPr>
              <a:t>όξινος </a:t>
            </a:r>
            <a:r>
              <a:rPr lang="el-GR" sz="2400" dirty="0">
                <a:sym typeface="Wingdings" pitchFamily="2" charset="2"/>
              </a:rPr>
              <a:t>πολυσακχαρίτης της κάψας (Κ</a:t>
            </a:r>
            <a:r>
              <a:rPr lang="el-GR" sz="2400" dirty="0" smtClean="0">
                <a:sym typeface="Wingdings" pitchFamily="2" charset="2"/>
              </a:rPr>
              <a:t>)</a:t>
            </a:r>
            <a:endParaRPr lang="el-GR" sz="2400" dirty="0">
              <a:sym typeface="Wingdings" pitchFamily="2" charset="2"/>
            </a:endParaRPr>
          </a:p>
          <a:p>
            <a:r>
              <a:rPr lang="el-GR" sz="2800" dirty="0">
                <a:solidFill>
                  <a:srgbClr val="6600CC"/>
                </a:solidFill>
                <a:sym typeface="Wingdings" pitchFamily="2" charset="2"/>
              </a:rPr>
              <a:t>Βλάβες κυττάρων</a:t>
            </a:r>
            <a:endParaRPr lang="el-GR" sz="2800" dirty="0">
              <a:sym typeface="Wingdings" pitchFamily="2" charset="2"/>
            </a:endParaRPr>
          </a:p>
          <a:p>
            <a:pPr lvl="1"/>
            <a:r>
              <a:rPr lang="el-GR" sz="2400" dirty="0">
                <a:sym typeface="Wingdings" pitchFamily="2" charset="2"/>
              </a:rPr>
              <a:t>Παραγωγή </a:t>
            </a:r>
            <a:r>
              <a:rPr lang="el-GR" sz="2400" dirty="0" err="1">
                <a:sym typeface="Wingdings" pitchFamily="2" charset="2"/>
              </a:rPr>
              <a:t>αιμολυσίνης</a:t>
            </a:r>
            <a:r>
              <a:rPr lang="el-GR" sz="2400" dirty="0">
                <a:sym typeface="Wingdings" pitchFamily="2" charset="2"/>
              </a:rPr>
              <a:t> </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cstate="print"/>
          <a:srcRect/>
          <a:stretch>
            <a:fillRect/>
          </a:stretch>
        </p:blipFill>
        <p:spPr bwMode="auto">
          <a:xfrm>
            <a:off x="755650" y="1844675"/>
            <a:ext cx="2894013" cy="4367213"/>
          </a:xfrm>
          <a:prstGeom prst="rect">
            <a:avLst/>
          </a:prstGeom>
          <a:noFill/>
          <a:ln w="9525">
            <a:noFill/>
            <a:miter lim="800000"/>
            <a:headEnd/>
            <a:tailEnd/>
          </a:ln>
        </p:spPr>
      </p:pic>
      <p:pic>
        <p:nvPicPr>
          <p:cNvPr id="25603" name="Picture 5"/>
          <p:cNvPicPr>
            <a:picLocks noChangeAspect="1" noChangeArrowheads="1"/>
          </p:cNvPicPr>
          <p:nvPr/>
        </p:nvPicPr>
        <p:blipFill>
          <a:blip r:embed="rId3" cstate="print"/>
          <a:srcRect/>
          <a:stretch>
            <a:fillRect/>
          </a:stretch>
        </p:blipFill>
        <p:spPr bwMode="auto">
          <a:xfrm rot="2723832">
            <a:off x="1982787" y="2559050"/>
            <a:ext cx="7800976" cy="1466850"/>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04664"/>
            <a:ext cx="9144000" cy="762000"/>
          </a:xfrm>
        </p:spPr>
        <p:txBody>
          <a:bodyPr>
            <a:normAutofit fontScale="90000"/>
          </a:bodyPr>
          <a:lstStyle/>
          <a:p>
            <a:r>
              <a:rPr lang="el-GR" sz="3200" dirty="0" smtClean="0"/>
              <a:t>Παράγοντες που προδιαθέτουν στην ανάπτυξη ουρολοιμώξεων είναι…</a:t>
            </a:r>
            <a:endParaRPr lang="en-US" dirty="0"/>
          </a:p>
        </p:txBody>
      </p:sp>
      <p:sp>
        <p:nvSpPr>
          <p:cNvPr id="6" name="Content Placeholder 5"/>
          <p:cNvSpPr>
            <a:spLocks noGrp="1"/>
          </p:cNvSpPr>
          <p:nvPr>
            <p:ph idx="1"/>
          </p:nvPr>
        </p:nvSpPr>
        <p:spPr>
          <a:xfrm>
            <a:off x="285720" y="1285860"/>
            <a:ext cx="4745044" cy="5112866"/>
          </a:xfrm>
        </p:spPr>
        <p:txBody>
          <a:bodyPr/>
          <a:lstStyle/>
          <a:p>
            <a:r>
              <a:rPr lang="el-GR" sz="2000" dirty="0" smtClean="0"/>
              <a:t>η κατάχρηση αντιβιοτικών, </a:t>
            </a:r>
          </a:p>
          <a:p>
            <a:r>
              <a:rPr lang="el-GR" sz="2000" dirty="0" smtClean="0"/>
              <a:t>η χρήση τοπικών αντισυλληπτικών όπως </a:t>
            </a:r>
            <a:r>
              <a:rPr lang="el-GR" sz="2000" dirty="0" err="1" smtClean="0"/>
              <a:t>σπερματοκτόνων</a:t>
            </a:r>
            <a:r>
              <a:rPr lang="el-GR" sz="2000" dirty="0" smtClean="0"/>
              <a:t> και διαφραγμάτων, </a:t>
            </a:r>
          </a:p>
          <a:p>
            <a:r>
              <a:rPr lang="el-GR" sz="2000" dirty="0" smtClean="0"/>
              <a:t>η κύηση, </a:t>
            </a:r>
          </a:p>
          <a:p>
            <a:r>
              <a:rPr lang="el-GR" sz="2000" dirty="0" smtClean="0"/>
              <a:t>οι λίθοι, </a:t>
            </a:r>
          </a:p>
          <a:p>
            <a:r>
              <a:rPr lang="el-GR" sz="2000" dirty="0" smtClean="0"/>
              <a:t>ουρολογικές παθήσεις </a:t>
            </a:r>
          </a:p>
          <a:p>
            <a:r>
              <a:rPr lang="el-GR" sz="2000" dirty="0" smtClean="0"/>
              <a:t>οι παθήσεις του νωτιαίου μυελού, </a:t>
            </a:r>
          </a:p>
          <a:p>
            <a:r>
              <a:rPr lang="el-GR" sz="2000" dirty="0" smtClean="0"/>
              <a:t>η σκλήρυνση κατά πλάκας, </a:t>
            </a:r>
          </a:p>
          <a:p>
            <a:r>
              <a:rPr lang="el-GR" sz="2000" dirty="0" smtClean="0"/>
              <a:t>ο διαβήτης, </a:t>
            </a:r>
          </a:p>
          <a:p>
            <a:r>
              <a:rPr lang="el-GR" sz="2000" dirty="0" smtClean="0"/>
              <a:t>γενετικές προδιαθέσεις,</a:t>
            </a:r>
          </a:p>
          <a:p>
            <a:r>
              <a:rPr lang="el-GR" sz="2000" dirty="0" smtClean="0"/>
              <a:t>ιατρικοί χειρισμοί, </a:t>
            </a:r>
          </a:p>
          <a:p>
            <a:r>
              <a:rPr lang="el-GR" sz="2000" dirty="0" smtClean="0"/>
              <a:t>η καταστολή του </a:t>
            </a:r>
            <a:r>
              <a:rPr lang="el-GR" sz="2000" dirty="0" smtClean="0"/>
              <a:t>ανοσοποιητικού</a:t>
            </a:r>
            <a:endParaRPr lang="en-US" sz="2000" dirty="0"/>
          </a:p>
        </p:txBody>
      </p:sp>
      <p:pic>
        <p:nvPicPr>
          <p:cNvPr id="292866" name="Picture 2" descr="G:\snookie_cures_my_ocd-460x307.jpg.png"/>
          <p:cNvPicPr>
            <a:picLocks noChangeAspect="1" noChangeArrowheads="1"/>
          </p:cNvPicPr>
          <p:nvPr/>
        </p:nvPicPr>
        <p:blipFill>
          <a:blip r:embed="rId2" cstate="print"/>
          <a:srcRect/>
          <a:stretch>
            <a:fillRect/>
          </a:stretch>
        </p:blipFill>
        <p:spPr bwMode="auto">
          <a:xfrm>
            <a:off x="5000628" y="2143116"/>
            <a:ext cx="3632215" cy="2424109"/>
          </a:xfrm>
          <a:prstGeom prst="rect">
            <a:avLst/>
          </a:prstGeom>
          <a:noFill/>
        </p:spPr>
      </p:pic>
      <p:sp>
        <p:nvSpPr>
          <p:cNvPr id="7" name="Rectangle 6"/>
          <p:cNvSpPr/>
          <p:nvPr/>
        </p:nvSpPr>
        <p:spPr>
          <a:xfrm>
            <a:off x="4786314" y="4643446"/>
            <a:ext cx="3786214" cy="646331"/>
          </a:xfrm>
          <a:prstGeom prst="rect">
            <a:avLst/>
          </a:prstGeom>
        </p:spPr>
        <p:txBody>
          <a:bodyPr wrap="square">
            <a:spAutoFit/>
          </a:bodyPr>
          <a:lstStyle/>
          <a:p>
            <a:pPr algn="ctr"/>
            <a:r>
              <a:rPr lang="el-GR" dirty="0" smtClean="0"/>
              <a:t>οι κακές συνθήκες σεξουαλικής ή ατομικής υγιεινής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ΚΛΙΝΙΚΕΣ ΜΟΡΦΕΣ ΟΥΡΟΛΟΙΜΩΞΗΣ</a:t>
            </a:r>
            <a:endParaRPr lang="en-US" dirty="0"/>
          </a:p>
        </p:txBody>
      </p:sp>
      <p:sp>
        <p:nvSpPr>
          <p:cNvPr id="3" name="Content Placeholder 2"/>
          <p:cNvSpPr>
            <a:spLocks noGrp="1"/>
          </p:cNvSpPr>
          <p:nvPr>
            <p:ph idx="1"/>
          </p:nvPr>
        </p:nvSpPr>
        <p:spPr/>
        <p:txBody>
          <a:bodyPr/>
          <a:lstStyle/>
          <a:p>
            <a:r>
              <a:rPr lang="el-GR" dirty="0" smtClean="0"/>
              <a:t>Κυστίτιδα</a:t>
            </a:r>
          </a:p>
          <a:p>
            <a:r>
              <a:rPr lang="el-GR" dirty="0" smtClean="0"/>
              <a:t>Προστατίτιδα                                               συχνές </a:t>
            </a:r>
            <a:endParaRPr lang="el-GR" dirty="0" smtClean="0"/>
          </a:p>
          <a:p>
            <a:r>
              <a:rPr lang="el-GR" dirty="0" smtClean="0"/>
              <a:t>Οξύ ουρηθρικό </a:t>
            </a:r>
          </a:p>
          <a:p>
            <a:pPr>
              <a:buNone/>
            </a:pPr>
            <a:r>
              <a:rPr lang="el-GR" dirty="0" smtClean="0"/>
              <a:t>    σύνδρομο</a:t>
            </a:r>
          </a:p>
          <a:p>
            <a:r>
              <a:rPr lang="el-GR" dirty="0" smtClean="0"/>
              <a:t>Ουρηθρίτιδα</a:t>
            </a:r>
          </a:p>
          <a:p>
            <a:r>
              <a:rPr lang="el-GR" dirty="0" err="1" smtClean="0"/>
              <a:t>Πυελονεφρίτιδα</a:t>
            </a:r>
            <a:endParaRPr lang="el-GR" dirty="0" smtClean="0"/>
          </a:p>
          <a:p>
            <a:r>
              <a:rPr lang="el-GR" dirty="0" err="1" smtClean="0"/>
              <a:t>Περινεφρικο</a:t>
            </a:r>
            <a:r>
              <a:rPr lang="el-GR" dirty="0" smtClean="0"/>
              <a:t> </a:t>
            </a:r>
            <a:r>
              <a:rPr lang="el-GR" dirty="0" err="1" smtClean="0"/>
              <a:t>αποστημα</a:t>
            </a:r>
            <a:r>
              <a:rPr lang="el-GR" dirty="0" smtClean="0"/>
              <a:t> </a:t>
            </a:r>
          </a:p>
          <a:p>
            <a:r>
              <a:rPr lang="el-GR" dirty="0" smtClean="0"/>
              <a:t>Πυελίτιδα</a:t>
            </a:r>
          </a:p>
          <a:p>
            <a:endParaRPr lang="el-GR" dirty="0" smtClean="0"/>
          </a:p>
          <a:p>
            <a:pPr>
              <a:buNone/>
            </a:pPr>
            <a:endParaRPr lang="el-GR" dirty="0" smtClean="0"/>
          </a:p>
          <a:p>
            <a:endParaRPr lang="en-US" dirty="0"/>
          </a:p>
        </p:txBody>
      </p:sp>
      <p:sp>
        <p:nvSpPr>
          <p:cNvPr id="4" name="Right Brace 3"/>
          <p:cNvSpPr/>
          <p:nvPr/>
        </p:nvSpPr>
        <p:spPr>
          <a:xfrm>
            <a:off x="4932040" y="1484784"/>
            <a:ext cx="1152128" cy="2088232"/>
          </a:xfrm>
          <a:prstGeom prst="rightBrace">
            <a:avLst>
              <a:gd name="adj1" fmla="val 8333"/>
              <a:gd name="adj2" fmla="val 3748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Ουρολοίμωξη </a:t>
            </a:r>
            <a:endParaRPr lang="en-US" dirty="0"/>
          </a:p>
        </p:txBody>
      </p:sp>
      <p:sp>
        <p:nvSpPr>
          <p:cNvPr id="3" name="Content Placeholder 2"/>
          <p:cNvSpPr>
            <a:spLocks noGrp="1"/>
          </p:cNvSpPr>
          <p:nvPr>
            <p:ph idx="1"/>
          </p:nvPr>
        </p:nvSpPr>
        <p:spPr>
          <a:xfrm>
            <a:off x="395536" y="1556792"/>
            <a:ext cx="8748464" cy="5040858"/>
          </a:xfrm>
        </p:spPr>
        <p:txBody>
          <a:bodyPr/>
          <a:lstStyle/>
          <a:p>
            <a:r>
              <a:rPr lang="el-GR" b="1" dirty="0" smtClean="0"/>
              <a:t>Υποτροπιάζουσα </a:t>
            </a:r>
          </a:p>
          <a:p>
            <a:pPr lvl="1"/>
            <a:r>
              <a:rPr lang="el-GR" dirty="0" smtClean="0"/>
              <a:t>Μέσα σε 2 εβδομάδες από τη λήξη της αγωγής </a:t>
            </a:r>
          </a:p>
          <a:p>
            <a:pPr lvl="1"/>
            <a:r>
              <a:rPr lang="el-GR" dirty="0" smtClean="0"/>
              <a:t>Ίδιο μικρόβιο</a:t>
            </a:r>
          </a:p>
          <a:p>
            <a:r>
              <a:rPr lang="el-GR" b="1" dirty="0" err="1" smtClean="0"/>
              <a:t>Επαναλοίμωξη</a:t>
            </a:r>
            <a:r>
              <a:rPr lang="el-GR" dirty="0" smtClean="0"/>
              <a:t> ή επίμονη ουρολοίμωξη</a:t>
            </a:r>
          </a:p>
          <a:p>
            <a:pPr lvl="1"/>
            <a:r>
              <a:rPr lang="el-GR" dirty="0" smtClean="0"/>
              <a:t>Νέα λοίμωξη (</a:t>
            </a:r>
            <a:r>
              <a:rPr lang="el-GR" dirty="0" err="1" smtClean="0"/>
              <a:t>εβδ</a:t>
            </a:r>
            <a:r>
              <a:rPr lang="el-GR" dirty="0" smtClean="0"/>
              <a:t>. ή μήνες μετά την αγωγή)</a:t>
            </a:r>
          </a:p>
          <a:p>
            <a:pPr lvl="1"/>
            <a:r>
              <a:rPr lang="el-GR" dirty="0" smtClean="0"/>
              <a:t>Διαφορετικό μικρόβιο</a:t>
            </a:r>
          </a:p>
          <a:p>
            <a:pPr lvl="1"/>
            <a:r>
              <a:rPr lang="el-GR" dirty="0" smtClean="0"/>
              <a:t>Συνήθως σε γυναίκες </a:t>
            </a:r>
            <a:endParaRPr 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l-GR" b="1">
                <a:solidFill>
                  <a:srgbClr val="660033"/>
                </a:solidFill>
              </a:rPr>
              <a:t>Κλινική</a:t>
            </a:r>
            <a:r>
              <a:rPr lang="el-GR">
                <a:solidFill>
                  <a:srgbClr val="660033"/>
                </a:solidFill>
              </a:rPr>
              <a:t> </a:t>
            </a:r>
            <a:r>
              <a:rPr lang="el-GR" b="1">
                <a:solidFill>
                  <a:srgbClr val="660033"/>
                </a:solidFill>
              </a:rPr>
              <a:t>εικόνα</a:t>
            </a:r>
          </a:p>
        </p:txBody>
      </p:sp>
      <p:sp>
        <p:nvSpPr>
          <p:cNvPr id="5123" name="Rectangle 3"/>
          <p:cNvSpPr>
            <a:spLocks noGrp="1" noChangeArrowheads="1"/>
          </p:cNvSpPr>
          <p:nvPr>
            <p:ph idx="1"/>
          </p:nvPr>
        </p:nvSpPr>
        <p:spPr>
          <a:xfrm>
            <a:off x="457200" y="1600200"/>
            <a:ext cx="8229600" cy="4997450"/>
          </a:xfrm>
        </p:spPr>
        <p:txBody>
          <a:bodyPr/>
          <a:lstStyle/>
          <a:p>
            <a:pPr>
              <a:lnSpc>
                <a:spcPct val="90000"/>
              </a:lnSpc>
              <a:buFontTx/>
              <a:buNone/>
            </a:pPr>
            <a:r>
              <a:rPr lang="el-GR" b="1" dirty="0">
                <a:solidFill>
                  <a:srgbClr val="CC0099"/>
                </a:solidFill>
              </a:rPr>
              <a:t>Κατώτερο ουροποιητικό </a:t>
            </a:r>
          </a:p>
          <a:p>
            <a:pPr>
              <a:lnSpc>
                <a:spcPct val="90000"/>
              </a:lnSpc>
              <a:buFontTx/>
              <a:buNone/>
            </a:pPr>
            <a:r>
              <a:rPr lang="el-GR" b="1" dirty="0">
                <a:solidFill>
                  <a:srgbClr val="CC0099"/>
                </a:solidFill>
              </a:rPr>
              <a:t>(ουρηθρίτιδα - </a:t>
            </a:r>
            <a:r>
              <a:rPr lang="el-GR" b="1" dirty="0" smtClean="0">
                <a:solidFill>
                  <a:srgbClr val="CC0099"/>
                </a:solidFill>
              </a:rPr>
              <a:t>κυστίτιδα)</a:t>
            </a:r>
          </a:p>
          <a:p>
            <a:pPr>
              <a:lnSpc>
                <a:spcPct val="90000"/>
              </a:lnSpc>
              <a:buNone/>
            </a:pPr>
            <a:endParaRPr lang="el-GR" dirty="0" smtClean="0"/>
          </a:p>
          <a:p>
            <a:pPr>
              <a:lnSpc>
                <a:spcPct val="90000"/>
              </a:lnSpc>
              <a:buNone/>
            </a:pPr>
            <a:r>
              <a:rPr lang="el-GR" dirty="0" err="1" smtClean="0"/>
              <a:t>Ασυμπτωματική</a:t>
            </a:r>
            <a:r>
              <a:rPr lang="el-GR" dirty="0" smtClean="0"/>
              <a:t> λοίμωξη ή</a:t>
            </a:r>
          </a:p>
          <a:p>
            <a:pPr>
              <a:lnSpc>
                <a:spcPct val="90000"/>
              </a:lnSpc>
            </a:pPr>
            <a:r>
              <a:rPr lang="el-GR" dirty="0" err="1" smtClean="0"/>
              <a:t>Έπειξη</a:t>
            </a:r>
            <a:r>
              <a:rPr lang="el-GR" dirty="0" smtClean="0"/>
              <a:t> </a:t>
            </a:r>
            <a:r>
              <a:rPr lang="el-GR" dirty="0"/>
              <a:t>προς </a:t>
            </a:r>
            <a:r>
              <a:rPr lang="el-GR" dirty="0" smtClean="0"/>
              <a:t>ούρηση</a:t>
            </a:r>
            <a:endParaRPr lang="el-GR" dirty="0"/>
          </a:p>
          <a:p>
            <a:pPr>
              <a:lnSpc>
                <a:spcPct val="90000"/>
              </a:lnSpc>
            </a:pPr>
            <a:r>
              <a:rPr lang="el-GR" dirty="0"/>
              <a:t>Συχνουρία</a:t>
            </a:r>
          </a:p>
          <a:p>
            <a:pPr>
              <a:lnSpc>
                <a:spcPct val="90000"/>
              </a:lnSpc>
            </a:pPr>
            <a:r>
              <a:rPr lang="el-GR" dirty="0"/>
              <a:t>Δυσουρία</a:t>
            </a:r>
          </a:p>
          <a:p>
            <a:pPr>
              <a:lnSpc>
                <a:spcPct val="90000"/>
              </a:lnSpc>
            </a:pPr>
            <a:r>
              <a:rPr lang="el-GR" dirty="0" err="1"/>
              <a:t>Υπερηβικό</a:t>
            </a:r>
            <a:r>
              <a:rPr lang="el-GR" dirty="0"/>
              <a:t> ή πυελικό άλγος</a:t>
            </a:r>
          </a:p>
          <a:p>
            <a:pPr>
              <a:lnSpc>
                <a:spcPct val="90000"/>
              </a:lnSpc>
            </a:pPr>
            <a:r>
              <a:rPr lang="el-GR" dirty="0" smtClean="0"/>
              <a:t>Ούρα </a:t>
            </a:r>
            <a:r>
              <a:rPr lang="el-GR" dirty="0"/>
              <a:t>θολερά ή αιματηρά</a:t>
            </a:r>
          </a:p>
        </p:txBody>
      </p:sp>
      <p:pic>
        <p:nvPicPr>
          <p:cNvPr id="5126" name="Picture 6" descr="uti"/>
          <p:cNvPicPr>
            <a:picLocks noChangeAspect="1" noChangeArrowheads="1"/>
          </p:cNvPicPr>
          <p:nvPr/>
        </p:nvPicPr>
        <p:blipFill>
          <a:blip r:embed="rId2" cstate="print"/>
          <a:srcRect/>
          <a:stretch>
            <a:fillRect/>
          </a:stretch>
        </p:blipFill>
        <p:spPr bwMode="auto">
          <a:xfrm>
            <a:off x="5292080" y="1412776"/>
            <a:ext cx="3348037" cy="2457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l-GR" b="1">
                <a:solidFill>
                  <a:srgbClr val="CC0099"/>
                </a:solidFill>
              </a:rPr>
              <a:t>Επιπλοκές</a:t>
            </a:r>
          </a:p>
        </p:txBody>
      </p:sp>
      <p:pic>
        <p:nvPicPr>
          <p:cNvPr id="169988" name="Picture 4" descr="uti"/>
          <p:cNvPicPr>
            <a:picLocks noChangeAspect="1" noChangeArrowheads="1"/>
          </p:cNvPicPr>
          <p:nvPr/>
        </p:nvPicPr>
        <p:blipFill>
          <a:blip r:embed="rId2" cstate="print"/>
          <a:srcRect/>
          <a:stretch>
            <a:fillRect/>
          </a:stretch>
        </p:blipFill>
        <p:spPr bwMode="auto">
          <a:xfrm>
            <a:off x="467544" y="1412776"/>
            <a:ext cx="7776666" cy="489150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l-GR" b="1">
                <a:solidFill>
                  <a:srgbClr val="660033"/>
                </a:solidFill>
              </a:rPr>
              <a:t>Προστατίτιδα</a:t>
            </a:r>
            <a:r>
              <a:rPr lang="el-GR"/>
              <a:t> </a:t>
            </a:r>
          </a:p>
        </p:txBody>
      </p:sp>
      <p:sp>
        <p:nvSpPr>
          <p:cNvPr id="29699" name="Rectangle 3"/>
          <p:cNvSpPr>
            <a:spLocks noGrp="1" noChangeArrowheads="1"/>
          </p:cNvSpPr>
          <p:nvPr>
            <p:ph idx="1"/>
          </p:nvPr>
        </p:nvSpPr>
        <p:spPr>
          <a:xfrm>
            <a:off x="457200" y="1600200"/>
            <a:ext cx="8002588" cy="3557588"/>
          </a:xfrm>
        </p:spPr>
        <p:txBody>
          <a:bodyPr/>
          <a:lstStyle/>
          <a:p>
            <a:r>
              <a:rPr lang="el-GR" sz="2800"/>
              <a:t>Δυσουρία, συχνουρία, έπειξη προς ούρηση (σημεία κυστίτιδας)</a:t>
            </a:r>
          </a:p>
          <a:p>
            <a:r>
              <a:rPr lang="el-GR" sz="2800"/>
              <a:t>Υψηλός πυρετός, ρίγος, περινεϊκός πόνος</a:t>
            </a:r>
          </a:p>
          <a:p>
            <a:r>
              <a:rPr lang="el-GR" sz="2800"/>
              <a:t>Μείωση ακτίνας ούρησης, δυσκολία στην έναρξη, αδυναμία κένωσης της κύστης, </a:t>
            </a:r>
          </a:p>
          <a:p>
            <a:r>
              <a:rPr lang="el-GR" sz="2800"/>
              <a:t>Υπερηβικός πόνος, επώδυνη εκσπερμάτιση, αιμοσπερμία (χρόνια προστατίτιδα)</a:t>
            </a: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l-GR" b="1">
                <a:solidFill>
                  <a:srgbClr val="660033"/>
                </a:solidFill>
              </a:rPr>
              <a:t>(Ορχεο)επιδιδυμίτιδα</a:t>
            </a:r>
            <a:r>
              <a:rPr lang="el-GR"/>
              <a:t> </a:t>
            </a:r>
          </a:p>
        </p:txBody>
      </p:sp>
      <p:sp>
        <p:nvSpPr>
          <p:cNvPr id="30723" name="Rectangle 3"/>
          <p:cNvSpPr>
            <a:spLocks noGrp="1" noChangeArrowheads="1"/>
          </p:cNvSpPr>
          <p:nvPr>
            <p:ph idx="1"/>
          </p:nvPr>
        </p:nvSpPr>
        <p:spPr/>
        <p:txBody>
          <a:bodyPr/>
          <a:lstStyle/>
          <a:p>
            <a:r>
              <a:rPr lang="el-GR"/>
              <a:t>Συμπτώματα από την κύστη</a:t>
            </a:r>
          </a:p>
          <a:p>
            <a:r>
              <a:rPr lang="el-GR"/>
              <a:t>Επώδυνη διόγκωση επιδιδυμίδας και σύστοιχου όρχεως</a:t>
            </a:r>
          </a:p>
          <a:p>
            <a:r>
              <a:rPr lang="el-GR"/>
              <a:t>Υψηλός πυρετός</a:t>
            </a:r>
          </a:p>
        </p:txBody>
      </p:sp>
      <p:pic>
        <p:nvPicPr>
          <p:cNvPr id="30726" name="Picture 6" descr="Picture1"/>
          <p:cNvPicPr>
            <a:picLocks noChangeAspect="1" noChangeArrowheads="1"/>
          </p:cNvPicPr>
          <p:nvPr/>
        </p:nvPicPr>
        <p:blipFill>
          <a:blip r:embed="rId2" cstate="print"/>
          <a:srcRect/>
          <a:stretch>
            <a:fillRect/>
          </a:stretch>
        </p:blipFill>
        <p:spPr bwMode="auto">
          <a:xfrm>
            <a:off x="4788024" y="3212976"/>
            <a:ext cx="3714750" cy="2867025"/>
          </a:xfrm>
          <a:prstGeom prst="rect">
            <a:avLst/>
          </a:prstGeom>
          <a:noFill/>
        </p:spPr>
      </p:pic>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l-GR" b="1">
                <a:solidFill>
                  <a:srgbClr val="660033"/>
                </a:solidFill>
              </a:rPr>
              <a:t>Κλινική</a:t>
            </a:r>
            <a:r>
              <a:rPr lang="el-GR">
                <a:solidFill>
                  <a:srgbClr val="660033"/>
                </a:solidFill>
              </a:rPr>
              <a:t> </a:t>
            </a:r>
            <a:r>
              <a:rPr lang="el-GR" b="1">
                <a:solidFill>
                  <a:srgbClr val="660033"/>
                </a:solidFill>
              </a:rPr>
              <a:t>εικόνα</a:t>
            </a:r>
          </a:p>
        </p:txBody>
      </p:sp>
      <p:sp>
        <p:nvSpPr>
          <p:cNvPr id="26627" name="Rectangle 3"/>
          <p:cNvSpPr>
            <a:spLocks noGrp="1" noChangeArrowheads="1"/>
          </p:cNvSpPr>
          <p:nvPr>
            <p:ph idx="1"/>
          </p:nvPr>
        </p:nvSpPr>
        <p:spPr>
          <a:xfrm>
            <a:off x="395536" y="1600200"/>
            <a:ext cx="8424614" cy="4525963"/>
          </a:xfrm>
        </p:spPr>
        <p:txBody>
          <a:bodyPr/>
          <a:lstStyle/>
          <a:p>
            <a:pPr>
              <a:buFontTx/>
              <a:buNone/>
            </a:pPr>
            <a:r>
              <a:rPr lang="el-GR" b="1" dirty="0">
                <a:solidFill>
                  <a:srgbClr val="CC0099"/>
                </a:solidFill>
              </a:rPr>
              <a:t>Ανώτερο ουροποιητικό (</a:t>
            </a:r>
            <a:r>
              <a:rPr lang="el-GR" b="1" dirty="0" err="1">
                <a:solidFill>
                  <a:srgbClr val="CC0099"/>
                </a:solidFill>
              </a:rPr>
              <a:t>πυελονεφρίτιδα</a:t>
            </a:r>
            <a:r>
              <a:rPr lang="el-GR" b="1" dirty="0">
                <a:solidFill>
                  <a:srgbClr val="CC0099"/>
                </a:solidFill>
              </a:rPr>
              <a:t>)</a:t>
            </a:r>
          </a:p>
          <a:p>
            <a:r>
              <a:rPr lang="el-GR" b="1" dirty="0"/>
              <a:t>Πυρετός (με ρίγος)</a:t>
            </a:r>
          </a:p>
          <a:p>
            <a:r>
              <a:rPr lang="el-GR" dirty="0" err="1"/>
              <a:t>Έπειξη</a:t>
            </a:r>
            <a:r>
              <a:rPr lang="el-GR" dirty="0"/>
              <a:t> προς ούρηση</a:t>
            </a:r>
          </a:p>
          <a:p>
            <a:r>
              <a:rPr lang="el-GR" dirty="0"/>
              <a:t>Συχνουρία</a:t>
            </a:r>
          </a:p>
          <a:p>
            <a:r>
              <a:rPr lang="el-GR" dirty="0"/>
              <a:t>Δυσουρία</a:t>
            </a:r>
          </a:p>
          <a:p>
            <a:r>
              <a:rPr lang="el-GR" dirty="0" err="1"/>
              <a:t>Υπερηβικό</a:t>
            </a:r>
            <a:r>
              <a:rPr lang="el-GR" dirty="0"/>
              <a:t> ή πυελικό άλγος</a:t>
            </a: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l-GR" b="1">
                <a:solidFill>
                  <a:srgbClr val="660033"/>
                </a:solidFill>
              </a:rPr>
              <a:t>Επιπλοκές</a:t>
            </a:r>
            <a:r>
              <a:rPr lang="el-GR"/>
              <a:t> </a:t>
            </a:r>
          </a:p>
        </p:txBody>
      </p:sp>
      <p:sp>
        <p:nvSpPr>
          <p:cNvPr id="32771" name="Rectangle 3"/>
          <p:cNvSpPr>
            <a:spLocks noGrp="1" noChangeArrowheads="1"/>
          </p:cNvSpPr>
          <p:nvPr>
            <p:ph idx="1"/>
          </p:nvPr>
        </p:nvSpPr>
        <p:spPr/>
        <p:txBody>
          <a:bodyPr/>
          <a:lstStyle/>
          <a:p>
            <a:r>
              <a:rPr lang="el-GR" dirty="0" err="1"/>
              <a:t>Ενδονεφρικό</a:t>
            </a:r>
            <a:r>
              <a:rPr lang="el-GR" dirty="0"/>
              <a:t> απόστημα</a:t>
            </a:r>
          </a:p>
          <a:p>
            <a:r>
              <a:rPr lang="el-GR" dirty="0" err="1"/>
              <a:t>Περινεφρικό</a:t>
            </a:r>
            <a:r>
              <a:rPr lang="el-GR" dirty="0"/>
              <a:t> απόστημα</a:t>
            </a:r>
          </a:p>
          <a:p>
            <a:r>
              <a:rPr lang="el-GR" dirty="0" smtClean="0"/>
              <a:t>Σηπτικό </a:t>
            </a:r>
            <a:r>
              <a:rPr lang="en-US" dirty="0"/>
              <a:t>shock</a:t>
            </a:r>
            <a:endParaRPr lang="el-GR" dirty="0"/>
          </a:p>
          <a:p>
            <a:endParaRPr lang="el-GR" dirty="0"/>
          </a:p>
          <a:p>
            <a:pPr>
              <a:buFontTx/>
              <a:buNone/>
            </a:pPr>
            <a:endParaRPr lang="el-GR" dirty="0"/>
          </a:p>
          <a:p>
            <a:endParaRPr lang="el-GR" dirty="0"/>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71600" y="2204864"/>
            <a:ext cx="7772400" cy="1362075"/>
          </a:xfrm>
        </p:spPr>
        <p:txBody>
          <a:bodyPr>
            <a:normAutofit fontScale="90000"/>
          </a:bodyPr>
          <a:lstStyle/>
          <a:p>
            <a:r>
              <a:rPr lang="el-GR" dirty="0" smtClean="0"/>
              <a:t>ΕΡΓΑΣΤΗΡΙΑΚΗ ΔΙΑΓΝΩΣΗ λοιμωξεων  ουροποιητικου</a:t>
            </a:r>
            <a:r>
              <a:rPr lang="en-US" dirty="0" smtClean="0"/>
              <a:t/>
            </a:r>
            <a:br>
              <a:rPr lang="en-US" dirty="0" smtClean="0"/>
            </a:b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endParaRPr lang="en-US" smtClean="0"/>
          </a:p>
        </p:txBody>
      </p:sp>
      <p:pic>
        <p:nvPicPr>
          <p:cNvPr id="26627" name="Picture 2"/>
          <p:cNvPicPr>
            <a:picLocks noGrp="1" noChangeAspect="1" noChangeArrowheads="1"/>
          </p:cNvPicPr>
          <p:nvPr>
            <p:ph sz="quarter" idx="1"/>
          </p:nvPr>
        </p:nvPicPr>
        <p:blipFill>
          <a:blip r:embed="rId2" cstate="print"/>
          <a:srcRect/>
          <a:stretch>
            <a:fillRect/>
          </a:stretch>
        </p:blipFill>
        <p:spPr>
          <a:xfrm>
            <a:off x="0" y="0"/>
            <a:ext cx="8964613" cy="6858000"/>
          </a:xfr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57166"/>
            <a:ext cx="8748464" cy="762000"/>
          </a:xfrm>
        </p:spPr>
        <p:txBody>
          <a:bodyPr/>
          <a:lstStyle/>
          <a:p>
            <a:r>
              <a:rPr lang="el-GR" dirty="0" smtClean="0"/>
              <a:t>Εργαστηριακη διάγνωση </a:t>
            </a:r>
            <a:endParaRPr lang="el-GR" dirty="0"/>
          </a:p>
        </p:txBody>
      </p:sp>
      <p:sp>
        <p:nvSpPr>
          <p:cNvPr id="3" name="Content Placeholder 2"/>
          <p:cNvSpPr>
            <a:spLocks noGrp="1"/>
          </p:cNvSpPr>
          <p:nvPr>
            <p:ph idx="1"/>
          </p:nvPr>
        </p:nvSpPr>
        <p:spPr>
          <a:xfrm>
            <a:off x="755650" y="1571612"/>
            <a:ext cx="7772400" cy="5026038"/>
          </a:xfrm>
        </p:spPr>
        <p:txBody>
          <a:bodyPr/>
          <a:lstStyle/>
          <a:p>
            <a:r>
              <a:rPr lang="el-GR" dirty="0" smtClean="0"/>
              <a:t>Γενική εξέταση ούρων </a:t>
            </a:r>
          </a:p>
          <a:p>
            <a:pPr lvl="1"/>
            <a:r>
              <a:rPr lang="el-GR" dirty="0" smtClean="0"/>
              <a:t>Βιοχημικός έλεγχος </a:t>
            </a:r>
          </a:p>
          <a:p>
            <a:pPr lvl="1"/>
            <a:r>
              <a:rPr lang="el-GR" dirty="0" smtClean="0"/>
              <a:t>Μακροσκοπική -μικροσκοπική εξέταση ούρων </a:t>
            </a:r>
          </a:p>
          <a:p>
            <a:r>
              <a:rPr lang="el-GR" dirty="0" smtClean="0"/>
              <a:t>Καλλιέργεια ούρων </a:t>
            </a:r>
            <a:endParaRPr lang="el-GR"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ΣΥΛΛΟΓΗ ΔΕΙΓΜΑΤΩΝ ΓΙΑ ΓΕΝΙΚΗ ΕΞΕΤΑΣΗ </a:t>
            </a:r>
            <a:endParaRPr lang="el-GR" sz="3200" dirty="0"/>
          </a:p>
        </p:txBody>
      </p:sp>
      <p:sp>
        <p:nvSpPr>
          <p:cNvPr id="3" name="Content Placeholder 2"/>
          <p:cNvSpPr>
            <a:spLocks noGrp="1"/>
          </p:cNvSpPr>
          <p:nvPr>
            <p:ph idx="1"/>
          </p:nvPr>
        </p:nvSpPr>
        <p:spPr/>
        <p:txBody>
          <a:bodyPr/>
          <a:lstStyle/>
          <a:p>
            <a:r>
              <a:rPr lang="el-GR" dirty="0" smtClean="0"/>
              <a:t>Πρωινά ούρα-καλύτερο δείγμα.</a:t>
            </a:r>
          </a:p>
          <a:p>
            <a:r>
              <a:rPr lang="el-GR" dirty="0" smtClean="0"/>
              <a:t>Συλλογή σε ουροσυλλέκτη </a:t>
            </a:r>
          </a:p>
          <a:p>
            <a:r>
              <a:rPr lang="el-GR" dirty="0" smtClean="0"/>
              <a:t>Λήψη πριν την έναρξη αντιβιοτικής αγωγής</a:t>
            </a:r>
            <a:endParaRPr lang="el-GR"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8313" y="260350"/>
            <a:ext cx="8229600" cy="706438"/>
          </a:xfrm>
        </p:spPr>
        <p:txBody>
          <a:bodyPr>
            <a:normAutofit fontScale="90000"/>
          </a:bodyPr>
          <a:lstStyle/>
          <a:p>
            <a:r>
              <a:rPr lang="el-GR" sz="3600" b="1" dirty="0"/>
              <a:t>Συλλογή </a:t>
            </a:r>
            <a:r>
              <a:rPr lang="el-GR" sz="3600" b="1" dirty="0" smtClean="0"/>
              <a:t>δείγματος για καλλιέργεια</a:t>
            </a:r>
            <a:r>
              <a:rPr lang="el-GR" sz="4000" dirty="0" smtClean="0"/>
              <a:t> </a:t>
            </a:r>
            <a:endParaRPr lang="el-GR" sz="4000" dirty="0"/>
          </a:p>
        </p:txBody>
      </p:sp>
      <p:sp>
        <p:nvSpPr>
          <p:cNvPr id="6147" name="Rectangle 3"/>
          <p:cNvSpPr>
            <a:spLocks noGrp="1" noChangeArrowheads="1"/>
          </p:cNvSpPr>
          <p:nvPr>
            <p:ph idx="1"/>
          </p:nvPr>
        </p:nvSpPr>
        <p:spPr>
          <a:xfrm>
            <a:off x="468313" y="1268413"/>
            <a:ext cx="7991475" cy="4968875"/>
          </a:xfrm>
        </p:spPr>
        <p:txBody>
          <a:bodyPr/>
          <a:lstStyle/>
          <a:p>
            <a:pPr>
              <a:buFontTx/>
              <a:buNone/>
            </a:pPr>
            <a:r>
              <a:rPr lang="el-GR" sz="2800" b="1" dirty="0">
                <a:solidFill>
                  <a:srgbClr val="D60093"/>
                </a:solidFill>
              </a:rPr>
              <a:t>Δείγμα : ούρα </a:t>
            </a:r>
          </a:p>
          <a:p>
            <a:r>
              <a:rPr lang="el-GR" sz="2800" dirty="0"/>
              <a:t>Λήψη πριν την έναρξη αντιβιοτικής αγωγής</a:t>
            </a:r>
          </a:p>
          <a:p>
            <a:r>
              <a:rPr lang="el-GR" sz="2800" dirty="0"/>
              <a:t>Καθαρισμός με νερό και σαπούνι (όχι αντισηπτικό) των χειλέων ή της βαλάνου</a:t>
            </a:r>
          </a:p>
          <a:p>
            <a:r>
              <a:rPr lang="el-GR" sz="2800" dirty="0"/>
              <a:t>Απόρριψη πρώτου ρεύματος ούρων (απομάκρυνση μικροβίων που αποικίζουν την κατώτερη ουρήθρα)</a:t>
            </a:r>
          </a:p>
          <a:p>
            <a:r>
              <a:rPr lang="el-GR" sz="2800" dirty="0"/>
              <a:t>Συλλογή </a:t>
            </a:r>
            <a:r>
              <a:rPr lang="el-GR" sz="2800" dirty="0">
                <a:solidFill>
                  <a:srgbClr val="CC0099"/>
                </a:solidFill>
              </a:rPr>
              <a:t>μέσου ρεύματος ούρησης</a:t>
            </a:r>
            <a:r>
              <a:rPr lang="el-GR" sz="2800" dirty="0"/>
              <a:t> σε αποστειρωμένο δοχείο</a:t>
            </a:r>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706437"/>
          </a:xfrm>
        </p:spPr>
        <p:txBody>
          <a:bodyPr>
            <a:normAutofit fontScale="90000"/>
          </a:bodyPr>
          <a:lstStyle/>
          <a:p>
            <a:r>
              <a:rPr lang="el-GR" sz="4000" b="1">
                <a:solidFill>
                  <a:srgbClr val="660033"/>
                </a:solidFill>
              </a:rPr>
              <a:t>Ειδικές περιπτώσεις</a:t>
            </a:r>
          </a:p>
        </p:txBody>
      </p:sp>
      <p:sp>
        <p:nvSpPr>
          <p:cNvPr id="33795" name="Rectangle 3"/>
          <p:cNvSpPr>
            <a:spLocks noGrp="1" noChangeArrowheads="1"/>
          </p:cNvSpPr>
          <p:nvPr>
            <p:ph idx="1"/>
          </p:nvPr>
        </p:nvSpPr>
        <p:spPr>
          <a:xfrm>
            <a:off x="457200" y="1125538"/>
            <a:ext cx="8229600" cy="5399087"/>
          </a:xfrm>
        </p:spPr>
        <p:txBody>
          <a:bodyPr/>
          <a:lstStyle/>
          <a:p>
            <a:r>
              <a:rPr lang="el-GR" b="1">
                <a:solidFill>
                  <a:srgbClr val="CC0099"/>
                </a:solidFill>
              </a:rPr>
              <a:t>Παιδιά &amp; βρέφη</a:t>
            </a:r>
          </a:p>
          <a:p>
            <a:pPr lvl="1"/>
            <a:r>
              <a:rPr lang="el-GR"/>
              <a:t>Ουροσυλλέκτες (σακουλάκια)</a:t>
            </a:r>
          </a:p>
          <a:p>
            <a:pPr lvl="1"/>
            <a:r>
              <a:rPr lang="el-GR"/>
              <a:t>υπερηβική παρακέντηση</a:t>
            </a:r>
          </a:p>
          <a:p>
            <a:r>
              <a:rPr lang="el-GR" b="1">
                <a:solidFill>
                  <a:srgbClr val="CC0099"/>
                </a:solidFill>
              </a:rPr>
              <a:t>Ασθενείς με ουροκαθετήρα</a:t>
            </a:r>
          </a:p>
          <a:p>
            <a:pPr lvl="1"/>
            <a:r>
              <a:rPr lang="el-GR"/>
              <a:t>Λήψη ούρων με σύριγγα από τον καθετήρα (όχι από τον ουροσυλλέκτη)</a:t>
            </a:r>
          </a:p>
          <a:p>
            <a:r>
              <a:rPr lang="el-GR" b="1">
                <a:solidFill>
                  <a:srgbClr val="CC0099"/>
                </a:solidFill>
              </a:rPr>
              <a:t>Ηλικιωμένοι &amp; κατάκοιτοι ασθενείς</a:t>
            </a:r>
          </a:p>
          <a:p>
            <a:r>
              <a:rPr lang="el-GR" b="1">
                <a:solidFill>
                  <a:srgbClr val="CC0099"/>
                </a:solidFill>
              </a:rPr>
              <a:t>Αναζήτηση μυκοβακτηριδίων</a:t>
            </a:r>
          </a:p>
          <a:p>
            <a:pPr lvl="1"/>
            <a:r>
              <a:rPr lang="el-GR"/>
              <a:t>3 πρώτα πρωινά δείγματα σε συνεχόμενες ημέρες χωρίς όλη τη διαδικασία</a:t>
            </a:r>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p:txBody>
          <a:bodyPr/>
          <a:lstStyle/>
          <a:p>
            <a:r>
              <a:rPr lang="el-GR" b="1">
                <a:solidFill>
                  <a:srgbClr val="660033"/>
                </a:solidFill>
              </a:rPr>
              <a:t>Μεταφορά στο εργαστήριο:</a:t>
            </a:r>
          </a:p>
        </p:txBody>
      </p:sp>
      <p:sp>
        <p:nvSpPr>
          <p:cNvPr id="34821" name="Rectangle 5"/>
          <p:cNvSpPr>
            <a:spLocks noGrp="1" noChangeArrowheads="1"/>
          </p:cNvSpPr>
          <p:nvPr>
            <p:ph idx="1"/>
          </p:nvPr>
        </p:nvSpPr>
        <p:spPr/>
        <p:txBody>
          <a:bodyPr/>
          <a:lstStyle/>
          <a:p>
            <a:r>
              <a:rPr lang="el-GR" b="1">
                <a:solidFill>
                  <a:srgbClr val="CC0099"/>
                </a:solidFill>
              </a:rPr>
              <a:t>ΓΡΗΓΟΡΑ...</a:t>
            </a:r>
          </a:p>
          <a:p>
            <a:r>
              <a:rPr lang="el-GR"/>
              <a:t>Καλλιέργεια εντός μιας ώρας ή </a:t>
            </a:r>
            <a:endParaRPr lang="en-US"/>
          </a:p>
          <a:p>
            <a:r>
              <a:rPr lang="el-GR"/>
              <a:t>συντήρηση στους 4</a:t>
            </a:r>
            <a:r>
              <a:rPr lang="en-US"/>
              <a:t>ºC</a:t>
            </a:r>
            <a:r>
              <a:rPr lang="el-GR"/>
              <a:t> το πολύ για 18 ώρες</a:t>
            </a:r>
          </a:p>
          <a:p>
            <a:r>
              <a:rPr lang="el-GR"/>
              <a:t>Για τη γενική ούρων χρειάζεται νέο δείγμα αν έχει μείνει εκτός ψυγείου για &gt;1 ή στο ψυγείο &gt;4 ώρες.</a:t>
            </a:r>
          </a:p>
          <a:p>
            <a:pPr>
              <a:buFontTx/>
              <a:buNone/>
            </a:pPr>
            <a:endParaRPr lang="en-US"/>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l-GR" b="1">
                <a:solidFill>
                  <a:srgbClr val="660033"/>
                </a:solidFill>
              </a:rPr>
              <a:t>Γιατί;</a:t>
            </a:r>
          </a:p>
        </p:txBody>
      </p:sp>
      <p:sp>
        <p:nvSpPr>
          <p:cNvPr id="78851" name="Rectangle 3"/>
          <p:cNvSpPr>
            <a:spLocks noGrp="1" noChangeArrowheads="1"/>
          </p:cNvSpPr>
          <p:nvPr>
            <p:ph idx="1"/>
          </p:nvPr>
        </p:nvSpPr>
        <p:spPr/>
        <p:txBody>
          <a:bodyPr/>
          <a:lstStyle/>
          <a:p>
            <a:r>
              <a:rPr lang="el-GR"/>
              <a:t>Τα κύτταρα &amp; οι κύλινδροι καταστρέφονται (ειδικά σε </a:t>
            </a:r>
            <a:r>
              <a:rPr lang="en-US"/>
              <a:t>pH</a:t>
            </a:r>
            <a:r>
              <a:rPr lang="el-GR"/>
              <a:t>&gt;7 και</a:t>
            </a:r>
            <a:r>
              <a:rPr lang="en-US"/>
              <a:t> EB</a:t>
            </a:r>
            <a:r>
              <a:rPr lang="el-GR"/>
              <a:t>&lt;1015)</a:t>
            </a:r>
          </a:p>
          <a:p>
            <a:r>
              <a:rPr lang="el-GR"/>
              <a:t>Αναπτύσσονται βακτήρια</a:t>
            </a:r>
          </a:p>
          <a:p>
            <a:pPr lvl="1"/>
            <a:r>
              <a:rPr lang="el-GR"/>
              <a:t>Μεταβολίζουν τη γλυκόζη</a:t>
            </a:r>
          </a:p>
          <a:p>
            <a:pPr lvl="1"/>
            <a:r>
              <a:rPr lang="el-GR"/>
              <a:t>Μεταβολίζουν την ουρία σε αμμωνία</a:t>
            </a:r>
          </a:p>
          <a:p>
            <a:pPr lvl="1"/>
            <a:r>
              <a:rPr lang="el-GR"/>
              <a:t>Παράγουν υπεροξειδάσες (ψευδώς+ αίμα)</a:t>
            </a:r>
          </a:p>
          <a:p>
            <a:r>
              <a:rPr lang="el-GR">
                <a:solidFill>
                  <a:srgbClr val="CC0099"/>
                </a:solidFill>
              </a:rPr>
              <a:t>Τα αποτελέσματα αλλοιώνονται</a:t>
            </a:r>
          </a:p>
          <a:p>
            <a:pPr lvl="1">
              <a:buFontTx/>
              <a:buNone/>
            </a:pPr>
            <a:endParaRPr lang="el-G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smtClean="0"/>
              <a:t>ΓΕΝΙΚΗ ΟΥΡΩΝ</a:t>
            </a:r>
            <a:endParaRPr lang="en-US"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6643702" cy="762000"/>
          </a:xfrm>
        </p:spPr>
        <p:txBody>
          <a:bodyPr/>
          <a:lstStyle/>
          <a:p>
            <a:r>
              <a:rPr lang="el-GR" dirty="0" smtClean="0">
                <a:solidFill>
                  <a:schemeClr val="tx1"/>
                </a:solidFill>
                <a:latin typeface="Times New Roman" pitchFamily="18" charset="0"/>
              </a:rPr>
              <a:t>ΓΕΝΙΚΗ ΟΥΡΩΝ</a:t>
            </a:r>
            <a:endParaRPr lang="en-US" dirty="0">
              <a:solidFill>
                <a:schemeClr val="tx1"/>
              </a:solidFill>
            </a:endParaRPr>
          </a:p>
        </p:txBody>
      </p:sp>
      <p:sp>
        <p:nvSpPr>
          <p:cNvPr id="3" name="Content Placeholder 2"/>
          <p:cNvSpPr>
            <a:spLocks noGrp="1"/>
          </p:cNvSpPr>
          <p:nvPr>
            <p:ph idx="1"/>
          </p:nvPr>
        </p:nvSpPr>
        <p:spPr>
          <a:xfrm>
            <a:off x="755650" y="1143000"/>
            <a:ext cx="4032374" cy="5454650"/>
          </a:xfrm>
        </p:spPr>
        <p:txBody>
          <a:bodyPr/>
          <a:lstStyle/>
          <a:p>
            <a:pPr marL="84138" indent="0">
              <a:lnSpc>
                <a:spcPct val="90000"/>
              </a:lnSpc>
              <a:buFont typeface="Wingdings" pitchFamily="2" charset="2"/>
              <a:buChar char="v"/>
            </a:pPr>
            <a:r>
              <a:rPr lang="el-GR" sz="2000" dirty="0" smtClean="0"/>
              <a:t>ΧΡΟΙΑ, </a:t>
            </a:r>
          </a:p>
          <a:p>
            <a:pPr marL="84138" indent="0">
              <a:lnSpc>
                <a:spcPct val="90000"/>
              </a:lnSpc>
              <a:buFont typeface="Wingdings" pitchFamily="2" charset="2"/>
              <a:buChar char="v"/>
            </a:pPr>
            <a:r>
              <a:rPr lang="el-GR" sz="2000" dirty="0" smtClean="0"/>
              <a:t>ΟΨΗ, </a:t>
            </a:r>
          </a:p>
          <a:p>
            <a:pPr marL="84138" indent="0">
              <a:lnSpc>
                <a:spcPct val="90000"/>
              </a:lnSpc>
              <a:buFont typeface="Wingdings" pitchFamily="2" charset="2"/>
              <a:buChar char="v"/>
            </a:pPr>
            <a:r>
              <a:rPr lang="el-GR" sz="2000" dirty="0" smtClean="0"/>
              <a:t>ΡΗ, </a:t>
            </a:r>
          </a:p>
          <a:p>
            <a:pPr marL="84138" indent="0">
              <a:lnSpc>
                <a:spcPct val="90000"/>
              </a:lnSpc>
              <a:buFont typeface="Wingdings" pitchFamily="2" charset="2"/>
              <a:buChar char="v"/>
            </a:pPr>
            <a:r>
              <a:rPr lang="el-GR" sz="2000" dirty="0" smtClean="0"/>
              <a:t>ΕΙΔΙΚΟ ΒΑΡΟΣ, </a:t>
            </a:r>
          </a:p>
          <a:p>
            <a:pPr marL="84138" indent="0">
              <a:lnSpc>
                <a:spcPct val="90000"/>
              </a:lnSpc>
              <a:buFont typeface="Wingdings" pitchFamily="2" charset="2"/>
              <a:buChar char="v"/>
            </a:pPr>
            <a:r>
              <a:rPr lang="el-GR" sz="2000" dirty="0" smtClean="0"/>
              <a:t>ΙΖΗΜΑ</a:t>
            </a:r>
          </a:p>
          <a:p>
            <a:pPr marL="84138" indent="0">
              <a:lnSpc>
                <a:spcPct val="90000"/>
              </a:lnSpc>
              <a:buFont typeface="Wingdings" pitchFamily="2" charset="2"/>
              <a:buNone/>
            </a:pPr>
            <a:endParaRPr lang="el-GR" sz="2000" u="sng" dirty="0" smtClean="0"/>
          </a:p>
          <a:p>
            <a:pPr marL="84138" indent="0">
              <a:lnSpc>
                <a:spcPct val="90000"/>
              </a:lnSpc>
              <a:buFont typeface="Wingdings" pitchFamily="2" charset="2"/>
              <a:buNone/>
            </a:pPr>
            <a:r>
              <a:rPr lang="el-GR" sz="2000" u="sng" dirty="0" smtClean="0"/>
              <a:t>ΧΗΜΙΚΟΙ ΧΑΡΑΚΤΗΡΕΣ</a:t>
            </a:r>
          </a:p>
          <a:p>
            <a:pPr marL="84138" indent="0">
              <a:lnSpc>
                <a:spcPct val="90000"/>
              </a:lnSpc>
              <a:buFont typeface="Wingdings" pitchFamily="2" charset="2"/>
              <a:buChar char="q"/>
            </a:pPr>
            <a:r>
              <a:rPr lang="el-GR" sz="2000" dirty="0" smtClean="0"/>
              <a:t>ΛΕΥΚΩΜΑ, </a:t>
            </a:r>
          </a:p>
          <a:p>
            <a:pPr marL="84138" indent="0">
              <a:lnSpc>
                <a:spcPct val="90000"/>
              </a:lnSpc>
              <a:buFont typeface="Wingdings" pitchFamily="2" charset="2"/>
              <a:buChar char="q"/>
            </a:pPr>
            <a:r>
              <a:rPr lang="el-GR" sz="2000" dirty="0" smtClean="0"/>
              <a:t>ΣΑΚΧΑΡΟ, </a:t>
            </a:r>
          </a:p>
          <a:p>
            <a:pPr marL="84138" indent="0">
              <a:lnSpc>
                <a:spcPct val="90000"/>
              </a:lnSpc>
              <a:buFont typeface="Wingdings" pitchFamily="2" charset="2"/>
              <a:buChar char="q"/>
            </a:pPr>
            <a:r>
              <a:rPr lang="el-GR" sz="2000" dirty="0" smtClean="0"/>
              <a:t>ΝΙΤΡΩΔΗ, </a:t>
            </a:r>
          </a:p>
          <a:p>
            <a:pPr marL="84138" indent="0">
              <a:lnSpc>
                <a:spcPct val="90000"/>
              </a:lnSpc>
              <a:buFont typeface="Wingdings" pitchFamily="2" charset="2"/>
              <a:buChar char="q"/>
            </a:pPr>
            <a:r>
              <a:rPr lang="el-GR" sz="2000" dirty="0" smtClean="0"/>
              <a:t>ΟΞΟΝΗ, </a:t>
            </a:r>
          </a:p>
          <a:p>
            <a:pPr marL="84138" indent="0">
              <a:lnSpc>
                <a:spcPct val="90000"/>
              </a:lnSpc>
              <a:buFont typeface="Wingdings" pitchFamily="2" charset="2"/>
              <a:buChar char="q"/>
            </a:pPr>
            <a:r>
              <a:rPr lang="el-GR" sz="2000" dirty="0" smtClean="0"/>
              <a:t>ΑΙΜΟΣΦΑΙΡΙΝΗ, </a:t>
            </a:r>
          </a:p>
          <a:p>
            <a:pPr marL="84138" indent="0">
              <a:lnSpc>
                <a:spcPct val="90000"/>
              </a:lnSpc>
              <a:buFont typeface="Wingdings" pitchFamily="2" charset="2"/>
              <a:buChar char="q"/>
            </a:pPr>
            <a:r>
              <a:rPr lang="el-GR" sz="2000" dirty="0" smtClean="0"/>
              <a:t>ΟΥΡΟΧΟΛΙΝΟΓΟΝΟ, </a:t>
            </a:r>
          </a:p>
          <a:p>
            <a:pPr marL="84138" indent="0">
              <a:lnSpc>
                <a:spcPct val="90000"/>
              </a:lnSpc>
              <a:buFont typeface="Wingdings" pitchFamily="2" charset="2"/>
              <a:buChar char="q"/>
            </a:pPr>
            <a:r>
              <a:rPr lang="el-GR" sz="2000" dirty="0" smtClean="0"/>
              <a:t>ΧΟΛΟΧΡΩΣΤΙΚΕΣ</a:t>
            </a:r>
          </a:p>
          <a:p>
            <a:endParaRPr lang="en-US" dirty="0"/>
          </a:p>
        </p:txBody>
      </p:sp>
      <p:pic>
        <p:nvPicPr>
          <p:cNvPr id="330754" name="Picture 2" descr="http://www.midmeds.co.uk/images/multistix-8SG-2.jpg"/>
          <p:cNvPicPr>
            <a:picLocks noChangeAspect="1" noChangeArrowheads="1"/>
          </p:cNvPicPr>
          <p:nvPr/>
        </p:nvPicPr>
        <p:blipFill>
          <a:blip r:embed="rId2" cstate="print"/>
          <a:srcRect/>
          <a:stretch>
            <a:fillRect/>
          </a:stretch>
        </p:blipFill>
        <p:spPr bwMode="auto">
          <a:xfrm>
            <a:off x="5500694" y="285728"/>
            <a:ext cx="3419462" cy="3419463"/>
          </a:xfrm>
          <a:prstGeom prst="rect">
            <a:avLst/>
          </a:prstGeom>
          <a:noFill/>
        </p:spPr>
      </p:pic>
      <p:pic>
        <p:nvPicPr>
          <p:cNvPr id="330756" name="Picture 4" descr="http://www.delivernet.co.uk/264-124-large/multistix-8sg-test-strips.jpg"/>
          <p:cNvPicPr>
            <a:picLocks noChangeAspect="1" noChangeArrowheads="1"/>
          </p:cNvPicPr>
          <p:nvPr/>
        </p:nvPicPr>
        <p:blipFill>
          <a:blip r:embed="rId3" cstate="print"/>
          <a:srcRect/>
          <a:stretch>
            <a:fillRect/>
          </a:stretch>
        </p:blipFill>
        <p:spPr bwMode="auto">
          <a:xfrm>
            <a:off x="5929322" y="3786190"/>
            <a:ext cx="2857500" cy="2857500"/>
          </a:xfrm>
          <a:prstGeom prst="rect">
            <a:avLst/>
          </a:prstGeom>
          <a:noFill/>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descr="G:\multistix2.jpg"/>
          <p:cNvPicPr>
            <a:picLocks noGrp="1" noChangeAspect="1" noChangeArrowheads="1"/>
          </p:cNvPicPr>
          <p:nvPr>
            <p:ph idx="1"/>
          </p:nvPr>
        </p:nvPicPr>
        <p:blipFill>
          <a:blip r:embed="rId2" cstate="print"/>
          <a:srcRect/>
          <a:stretch>
            <a:fillRect/>
          </a:stretch>
        </p:blipFill>
        <p:spPr bwMode="auto">
          <a:xfrm>
            <a:off x="1428728" y="-49888"/>
            <a:ext cx="6286544" cy="6907888"/>
          </a:xfrm>
          <a:prstGeom prst="rect">
            <a:avLst/>
          </a:prstGeom>
          <a:noFill/>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http://i00.i.aliimg.com/img/pb/126/390/226/1253943639205jpg.jpg"/>
          <p:cNvPicPr>
            <a:picLocks noChangeAspect="1" noChangeArrowheads="1"/>
          </p:cNvPicPr>
          <p:nvPr/>
        </p:nvPicPr>
        <p:blipFill>
          <a:blip r:embed="rId2" cstate="print"/>
          <a:srcRect/>
          <a:stretch>
            <a:fillRect/>
          </a:stretch>
        </p:blipFill>
        <p:spPr bwMode="auto">
          <a:xfrm>
            <a:off x="1475656" y="404664"/>
            <a:ext cx="5904656" cy="5904656"/>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cstate="print"/>
          <a:srcRect/>
          <a:stretch>
            <a:fillRect/>
          </a:stretch>
        </p:blipFill>
        <p:spPr bwMode="auto">
          <a:xfrm>
            <a:off x="-30163" y="260350"/>
            <a:ext cx="9174163" cy="6092825"/>
          </a:xfrm>
          <a:prstGeom prst="rect">
            <a:avLst/>
          </a:prstGeom>
          <a:noFill/>
          <a:ln w="9525">
            <a:noFill/>
            <a:miter lim="800000"/>
            <a:headEnd/>
            <a:tailEnd/>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9" name="Picture 3" descr="G:\blot-stick - Copy.jpg"/>
          <p:cNvPicPr>
            <a:picLocks noChangeAspect="1" noChangeArrowheads="1"/>
          </p:cNvPicPr>
          <p:nvPr/>
        </p:nvPicPr>
        <p:blipFill>
          <a:blip r:embed="rId2" cstate="print"/>
          <a:srcRect/>
          <a:stretch>
            <a:fillRect/>
          </a:stretch>
        </p:blipFill>
        <p:spPr bwMode="auto">
          <a:xfrm>
            <a:off x="4000495" y="1428736"/>
            <a:ext cx="5143505" cy="3857628"/>
          </a:xfrm>
          <a:prstGeom prst="rect">
            <a:avLst/>
          </a:prstGeom>
          <a:noFill/>
        </p:spPr>
      </p:pic>
      <p:pic>
        <p:nvPicPr>
          <p:cNvPr id="362501" name="Picture 5" descr="http://www.sciencephoto.com/image/203052/large/F0027081-Urine_analysis-SPL.jpg"/>
          <p:cNvPicPr>
            <a:picLocks noChangeAspect="1" noChangeArrowheads="1"/>
          </p:cNvPicPr>
          <p:nvPr/>
        </p:nvPicPr>
        <p:blipFill>
          <a:blip r:embed="rId3" cstate="print"/>
          <a:srcRect/>
          <a:stretch>
            <a:fillRect/>
          </a:stretch>
        </p:blipFill>
        <p:spPr bwMode="auto">
          <a:xfrm>
            <a:off x="0" y="0"/>
            <a:ext cx="4429124" cy="6858000"/>
          </a:xfrm>
          <a:prstGeom prst="rect">
            <a:avLst/>
          </a:prstGeom>
          <a:noFill/>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364546" name="Picture 2" descr="G:\C0110363-Urine_multistix_showing_acute_cystitis-SPL - Copy.jpg"/>
          <p:cNvPicPr>
            <a:picLocks noChangeAspect="1" noChangeArrowheads="1"/>
          </p:cNvPicPr>
          <p:nvPr/>
        </p:nvPicPr>
        <p:blipFill>
          <a:blip r:embed="rId2" cstate="print"/>
          <a:srcRect/>
          <a:stretch>
            <a:fillRect/>
          </a:stretch>
        </p:blipFill>
        <p:spPr bwMode="auto">
          <a:xfrm>
            <a:off x="0" y="-1428784"/>
            <a:ext cx="9144000" cy="4286280"/>
          </a:xfrm>
          <a:prstGeom prst="rect">
            <a:avLst/>
          </a:prstGeom>
          <a:noFill/>
        </p:spPr>
      </p:pic>
      <p:pic>
        <p:nvPicPr>
          <p:cNvPr id="364547" name="Picture 3" descr="G:\C0110362-Urine_multistix_showing_acute_cystitis-SPL - Copy.jpg"/>
          <p:cNvPicPr>
            <a:picLocks noGrp="1" noChangeAspect="1" noChangeArrowheads="1"/>
          </p:cNvPicPr>
          <p:nvPr>
            <p:ph idx="1"/>
          </p:nvPr>
        </p:nvPicPr>
        <p:blipFill>
          <a:blip r:embed="rId3" cstate="print"/>
          <a:srcRect/>
          <a:stretch>
            <a:fillRect/>
          </a:stretch>
        </p:blipFill>
        <p:spPr bwMode="auto">
          <a:xfrm>
            <a:off x="0" y="1571612"/>
            <a:ext cx="9144000" cy="5286388"/>
          </a:xfrm>
          <a:prstGeom prst="rect">
            <a:avLst/>
          </a:prstGeo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363522" name="Picture 2" descr="G:\M9201179-Urine_analysis-SPL - Copy.jpg"/>
          <p:cNvPicPr>
            <a:picLocks noGrp="1" noChangeAspect="1" noChangeArrowheads="1"/>
          </p:cNvPicPr>
          <p:nvPr>
            <p:ph idx="1"/>
          </p:nvPr>
        </p:nvPicPr>
        <p:blipFill>
          <a:blip r:embed="rId2" cstate="print"/>
          <a:srcRect/>
          <a:stretch>
            <a:fillRect/>
          </a:stretch>
        </p:blipFill>
        <p:spPr bwMode="auto">
          <a:xfrm>
            <a:off x="-1" y="0"/>
            <a:ext cx="9172201" cy="6858000"/>
          </a:xfrm>
          <a:prstGeom prst="rect">
            <a:avLst/>
          </a:prstGeom>
          <a:noFill/>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4664"/>
            <a:ext cx="8604448" cy="762000"/>
          </a:xfrm>
        </p:spPr>
        <p:txBody>
          <a:bodyPr/>
          <a:lstStyle/>
          <a:p>
            <a:r>
              <a:rPr lang="el-GR" dirty="0" smtClean="0">
                <a:latin typeface="Times New Roman" pitchFamily="18" charset="0"/>
              </a:rPr>
              <a:t>ΜΙΚΡΟΣΚΟΠΙΚΗ ΕΞΕΤΑΣΗ</a:t>
            </a:r>
            <a:endParaRPr lang="en-US" dirty="0"/>
          </a:p>
        </p:txBody>
      </p:sp>
      <p:sp>
        <p:nvSpPr>
          <p:cNvPr id="3" name="Content Placeholder 2"/>
          <p:cNvSpPr>
            <a:spLocks noGrp="1"/>
          </p:cNvSpPr>
          <p:nvPr>
            <p:ph idx="1"/>
          </p:nvPr>
        </p:nvSpPr>
        <p:spPr>
          <a:xfrm>
            <a:off x="755650" y="1484784"/>
            <a:ext cx="7772400" cy="5112866"/>
          </a:xfrm>
        </p:spPr>
        <p:txBody>
          <a:bodyPr/>
          <a:lstStyle/>
          <a:p>
            <a:pPr marL="84138" indent="0">
              <a:lnSpc>
                <a:spcPct val="90000"/>
              </a:lnSpc>
              <a:buFont typeface="Wingdings" pitchFamily="2" charset="2"/>
              <a:buChar char="v"/>
            </a:pPr>
            <a:r>
              <a:rPr lang="el-GR" sz="2800" dirty="0" smtClean="0">
                <a:latin typeface="+mj-lt"/>
              </a:rPr>
              <a:t>Πυοσφαίρια, </a:t>
            </a:r>
          </a:p>
          <a:p>
            <a:pPr marL="84138" indent="0">
              <a:lnSpc>
                <a:spcPct val="90000"/>
              </a:lnSpc>
              <a:buFont typeface="Wingdings" pitchFamily="2" charset="2"/>
              <a:buChar char="v"/>
            </a:pPr>
            <a:r>
              <a:rPr lang="el-GR" sz="2800" dirty="0" smtClean="0">
                <a:latin typeface="+mj-lt"/>
              </a:rPr>
              <a:t>Ερυθρά  αιμοσφαίρια, </a:t>
            </a:r>
          </a:p>
          <a:p>
            <a:pPr marL="84138" indent="0">
              <a:lnSpc>
                <a:spcPct val="90000"/>
              </a:lnSpc>
              <a:buFont typeface="Wingdings" pitchFamily="2" charset="2"/>
              <a:buChar char="v"/>
            </a:pPr>
            <a:r>
              <a:rPr lang="el-GR" sz="2800" dirty="0" smtClean="0">
                <a:latin typeface="+mj-lt"/>
              </a:rPr>
              <a:t>Επιθήλια επιθήλια κύστεως, επιθήλια κατωτέρων ουροφόρων οδών, </a:t>
            </a:r>
          </a:p>
          <a:p>
            <a:pPr marL="84138" indent="0">
              <a:lnSpc>
                <a:spcPct val="90000"/>
              </a:lnSpc>
              <a:buFont typeface="Wingdings" pitchFamily="2" charset="2"/>
              <a:buChar char="v"/>
            </a:pPr>
            <a:r>
              <a:rPr lang="el-GR" sz="2800" dirty="0" err="1" smtClean="0">
                <a:latin typeface="+mj-lt"/>
              </a:rPr>
              <a:t>Βλέννη</a:t>
            </a:r>
            <a:endParaRPr lang="el-GR" sz="2800" dirty="0" smtClean="0">
              <a:latin typeface="+mj-lt"/>
            </a:endParaRPr>
          </a:p>
          <a:p>
            <a:pPr marL="84138" indent="0">
              <a:lnSpc>
                <a:spcPct val="90000"/>
              </a:lnSpc>
              <a:buFont typeface="Wingdings" pitchFamily="2" charset="2"/>
              <a:buChar char="v"/>
            </a:pPr>
            <a:r>
              <a:rPr lang="el-GR" sz="2800" dirty="0" smtClean="0">
                <a:latin typeface="+mj-lt"/>
              </a:rPr>
              <a:t>Κύλινδροι (υαλώδεις, </a:t>
            </a:r>
            <a:r>
              <a:rPr lang="el-GR" sz="2800" dirty="0" err="1" smtClean="0">
                <a:latin typeface="+mj-lt"/>
              </a:rPr>
              <a:t>υαλοκοκκώδεις</a:t>
            </a:r>
            <a:r>
              <a:rPr lang="el-GR" sz="2800" dirty="0" smtClean="0">
                <a:latin typeface="+mj-lt"/>
              </a:rPr>
              <a:t>, κοκκώδεις, </a:t>
            </a:r>
          </a:p>
          <a:p>
            <a:pPr marL="84138" indent="0">
              <a:lnSpc>
                <a:spcPct val="90000"/>
              </a:lnSpc>
              <a:buFont typeface="Wingdings" pitchFamily="2" charset="2"/>
              <a:buChar char="v"/>
            </a:pPr>
            <a:r>
              <a:rPr lang="el-GR" sz="2800" dirty="0" smtClean="0">
                <a:latin typeface="+mj-lt"/>
              </a:rPr>
              <a:t>Κλπ.)</a:t>
            </a:r>
          </a:p>
          <a:p>
            <a:pPr marL="84138" indent="0">
              <a:lnSpc>
                <a:spcPct val="90000"/>
              </a:lnSpc>
              <a:buFont typeface="Wingdings" pitchFamily="2" charset="2"/>
              <a:buChar char="v"/>
            </a:pPr>
            <a:r>
              <a:rPr lang="el-GR" sz="2800" dirty="0" smtClean="0">
                <a:latin typeface="+mj-lt"/>
              </a:rPr>
              <a:t>Άμορφα άλατα  (ουρικά, φωσφορικά)</a:t>
            </a:r>
          </a:p>
          <a:p>
            <a:pPr marL="84138" indent="0">
              <a:lnSpc>
                <a:spcPct val="90000"/>
              </a:lnSpc>
              <a:buFont typeface="Wingdings" pitchFamily="2" charset="2"/>
              <a:buChar char="v"/>
            </a:pPr>
            <a:r>
              <a:rPr lang="el-GR" sz="2800" dirty="0" smtClean="0">
                <a:latin typeface="+mj-lt"/>
              </a:rPr>
              <a:t>Μικροοργανισμοί </a:t>
            </a:r>
          </a:p>
          <a:p>
            <a:pPr>
              <a:buNone/>
            </a:pPr>
            <a:endParaRPr lang="en-US"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20688"/>
            <a:ext cx="8604448" cy="762000"/>
          </a:xfrm>
        </p:spPr>
        <p:txBody>
          <a:bodyPr/>
          <a:lstStyle/>
          <a:p>
            <a:r>
              <a:rPr lang="el-GR" dirty="0" smtClean="0"/>
              <a:t>ΜΙΚΡΟΒΙΑ ΣΤΑ ΟΥΡΑ </a:t>
            </a:r>
            <a:endParaRPr lang="en-US" dirty="0"/>
          </a:p>
        </p:txBody>
      </p:sp>
      <p:sp>
        <p:nvSpPr>
          <p:cNvPr id="3" name="Content Placeholder 2"/>
          <p:cNvSpPr>
            <a:spLocks noGrp="1"/>
          </p:cNvSpPr>
          <p:nvPr>
            <p:ph idx="1"/>
          </p:nvPr>
        </p:nvSpPr>
        <p:spPr>
          <a:xfrm>
            <a:off x="755650" y="1844824"/>
            <a:ext cx="7772400" cy="4752826"/>
          </a:xfrm>
        </p:spPr>
        <p:txBody>
          <a:bodyPr/>
          <a:lstStyle/>
          <a:p>
            <a:r>
              <a:rPr lang="el-GR" dirty="0" smtClean="0"/>
              <a:t>Φυσιολογικά δεν υπάρχουν μικροοργανισμοί των ούρων, εκτός από τους </a:t>
            </a:r>
            <a:r>
              <a:rPr lang="el-GR" dirty="0" err="1" smtClean="0"/>
              <a:t>γαλακτοβάκιλλους</a:t>
            </a:r>
            <a:r>
              <a:rPr lang="el-GR" dirty="0" smtClean="0"/>
              <a:t> του κόλπου λόγω επιμόλυνσης από κολπικά υγρά.</a:t>
            </a:r>
            <a:endParaRPr lang="en-US"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l-GR" b="1">
                <a:solidFill>
                  <a:srgbClr val="660033"/>
                </a:solidFill>
              </a:rPr>
              <a:t>Μικρόβια</a:t>
            </a:r>
            <a:r>
              <a:rPr lang="el-GR"/>
              <a:t> </a:t>
            </a:r>
          </a:p>
        </p:txBody>
      </p:sp>
      <p:sp>
        <p:nvSpPr>
          <p:cNvPr id="88067" name="Rectangle 3"/>
          <p:cNvSpPr>
            <a:spLocks noGrp="1" noChangeArrowheads="1"/>
          </p:cNvSpPr>
          <p:nvPr>
            <p:ph idx="1"/>
          </p:nvPr>
        </p:nvSpPr>
        <p:spPr/>
        <p:txBody>
          <a:bodyPr/>
          <a:lstStyle/>
          <a:p>
            <a:r>
              <a:rPr lang="el-GR" dirty="0"/>
              <a:t>Αν υπάρχουν αρκετά βακτήρια στο ίζημα: ουρολοίμωξη</a:t>
            </a:r>
          </a:p>
          <a:p>
            <a:r>
              <a:rPr lang="el-GR" dirty="0"/>
              <a:t>Μύκητες: σε μωρά μπορεί να είναι επιμόλυνση από μυκητίαση λόγω της πάνας</a:t>
            </a:r>
          </a:p>
          <a:p>
            <a:r>
              <a:rPr lang="el-GR" dirty="0"/>
              <a:t>Παράσιτα: ίσως τριχομονάδες ή αυγά </a:t>
            </a:r>
            <a:r>
              <a:rPr lang="el-GR" dirty="0" err="1"/>
              <a:t>οξυούρου</a:t>
            </a:r>
            <a:r>
              <a:rPr lang="el-GR" dirty="0"/>
              <a:t> </a:t>
            </a:r>
          </a:p>
          <a:p>
            <a:endParaRPr lang="el-GR" dirty="0"/>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912"/>
            <a:ext cx="8604448" cy="1223863"/>
          </a:xfrm>
        </p:spPr>
        <p:txBody>
          <a:bodyPr/>
          <a:lstStyle/>
          <a:p>
            <a:r>
              <a:rPr lang="el-GR" dirty="0" smtClean="0"/>
              <a:t>ΠΑΡΟΥΣΙΑ ΜΙΚΡΟΒΙΩΝ ΣΤΑ ΟΥΡΑ</a:t>
            </a:r>
            <a:endParaRPr lang="en-US" dirty="0"/>
          </a:p>
        </p:txBody>
      </p:sp>
      <p:sp>
        <p:nvSpPr>
          <p:cNvPr id="3" name="Content Placeholder 2"/>
          <p:cNvSpPr>
            <a:spLocks noGrp="1"/>
          </p:cNvSpPr>
          <p:nvPr>
            <p:ph idx="1"/>
          </p:nvPr>
        </p:nvSpPr>
        <p:spPr>
          <a:xfrm>
            <a:off x="755650" y="1412776"/>
            <a:ext cx="5832574" cy="5184874"/>
          </a:xfrm>
        </p:spPr>
        <p:txBody>
          <a:bodyPr/>
          <a:lstStyle/>
          <a:p>
            <a:r>
              <a:rPr lang="el-GR" dirty="0" smtClean="0"/>
              <a:t>Θολερότητα  των ούρων, </a:t>
            </a:r>
          </a:p>
          <a:p>
            <a:r>
              <a:rPr lang="el-GR" dirty="0" smtClean="0"/>
              <a:t>Αλκαλικό  </a:t>
            </a:r>
            <a:r>
              <a:rPr lang="el-GR" dirty="0" err="1" smtClean="0"/>
              <a:t>pH</a:t>
            </a:r>
            <a:r>
              <a:rPr lang="el-GR" dirty="0" smtClean="0"/>
              <a:t>, </a:t>
            </a:r>
          </a:p>
          <a:p>
            <a:r>
              <a:rPr lang="el-GR" dirty="0" smtClean="0"/>
              <a:t>Θετικά  </a:t>
            </a:r>
            <a:r>
              <a:rPr lang="el-GR" dirty="0" smtClean="0"/>
              <a:t>νιτρώδη </a:t>
            </a:r>
            <a:r>
              <a:rPr lang="el-GR" dirty="0" smtClean="0"/>
              <a:t>και </a:t>
            </a:r>
          </a:p>
          <a:p>
            <a:r>
              <a:rPr lang="el-GR" dirty="0" smtClean="0"/>
              <a:t>Θετική  λευκοκυτταρική </a:t>
            </a:r>
            <a:r>
              <a:rPr lang="el-GR" dirty="0" err="1" smtClean="0"/>
              <a:t>εστεράση</a:t>
            </a:r>
            <a:r>
              <a:rPr lang="el-GR" dirty="0" smtClean="0"/>
              <a:t> στη ταινία των ούρων </a:t>
            </a:r>
          </a:p>
          <a:p>
            <a:r>
              <a:rPr lang="el-GR" dirty="0" smtClean="0"/>
              <a:t>Παρουσία  πολλών πυοσφαιρίων </a:t>
            </a:r>
          </a:p>
          <a:p>
            <a:pPr>
              <a:buNone/>
            </a:pPr>
            <a:endParaRPr lang="en-US"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0" y="404664"/>
            <a:ext cx="9144000" cy="762000"/>
          </a:xfrm>
        </p:spPr>
        <p:txBody>
          <a:bodyPr>
            <a:normAutofit fontScale="90000"/>
          </a:bodyPr>
          <a:lstStyle/>
          <a:p>
            <a:r>
              <a:rPr lang="el-GR" sz="3200" dirty="0">
                <a:solidFill>
                  <a:schemeClr val="bg1"/>
                </a:solidFill>
              </a:rPr>
              <a:t>Άμεση μικροσκόπηση δείγματος ούρων (παρουσία μικροοργανισμών)</a:t>
            </a:r>
            <a:r>
              <a:rPr lang="el-GR" sz="4000" dirty="0"/>
              <a:t> </a:t>
            </a:r>
          </a:p>
        </p:txBody>
      </p:sp>
      <p:pic>
        <p:nvPicPr>
          <p:cNvPr id="179205" name="Picture 5" descr="bactur"/>
          <p:cNvPicPr>
            <a:picLocks noChangeAspect="1" noChangeArrowheads="1"/>
          </p:cNvPicPr>
          <p:nvPr/>
        </p:nvPicPr>
        <p:blipFill>
          <a:blip r:embed="rId2" cstate="print"/>
          <a:srcRect/>
          <a:stretch>
            <a:fillRect/>
          </a:stretch>
        </p:blipFill>
        <p:spPr bwMode="auto">
          <a:xfrm>
            <a:off x="683568" y="1484784"/>
            <a:ext cx="7559675" cy="4508500"/>
          </a:xfrm>
          <a:prstGeom prst="rect">
            <a:avLst/>
          </a:prstGeom>
          <a:noFill/>
        </p:spPr>
      </p:pic>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p:cNvPicPr>
            <a:picLocks noChangeAspect="1" noChangeArrowheads="1"/>
          </p:cNvPicPr>
          <p:nvPr/>
        </p:nvPicPr>
        <p:blipFill>
          <a:blip r:embed="rId2" cstate="print"/>
          <a:srcRect/>
          <a:stretch>
            <a:fillRect/>
          </a:stretch>
        </p:blipFill>
        <p:spPr bwMode="auto">
          <a:xfrm>
            <a:off x="0" y="0"/>
            <a:ext cx="9186236" cy="6858000"/>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G:\imagesB.jpe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maleLoopTest"/>
          <p:cNvPicPr>
            <a:picLocks noChangeAspect="1" noChangeArrowheads="1"/>
          </p:cNvPicPr>
          <p:nvPr/>
        </p:nvPicPr>
        <p:blipFill>
          <a:blip r:embed="rId2" cstate="print"/>
          <a:srcRect/>
          <a:stretch>
            <a:fillRect/>
          </a:stretch>
        </p:blipFill>
        <p:spPr bwMode="auto">
          <a:xfrm>
            <a:off x="900113" y="30163"/>
            <a:ext cx="7705725" cy="6827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UA038.gif"/>
          <p:cNvPicPr>
            <a:picLocks noChangeAspect="1" noChangeArrowheads="1"/>
          </p:cNvPicPr>
          <p:nvPr/>
        </p:nvPicPr>
        <p:blipFill>
          <a:blip r:embed="rId2" cstate="print"/>
          <a:srcRect/>
          <a:stretch>
            <a:fillRect/>
          </a:stretch>
        </p:blipFill>
        <p:spPr bwMode="auto">
          <a:xfrm>
            <a:off x="285720" y="642918"/>
            <a:ext cx="8527678" cy="5429288"/>
          </a:xfrm>
          <a:prstGeom prst="rect">
            <a:avLst/>
          </a:prstGeom>
          <a:noFill/>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G:\URIN06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descr="G:\gr61.jpg"/>
          <p:cNvPicPr>
            <a:picLocks noChangeAspect="1" noChangeArrowheads="1"/>
          </p:cNvPicPr>
          <p:nvPr/>
        </p:nvPicPr>
        <p:blipFill>
          <a:blip r:embed="rId2" cstate="print"/>
          <a:srcRect/>
          <a:stretch>
            <a:fillRect/>
          </a:stretch>
        </p:blipFill>
        <p:spPr bwMode="auto">
          <a:xfrm>
            <a:off x="0" y="0"/>
            <a:ext cx="9248633" cy="6858000"/>
          </a:xfrm>
          <a:prstGeom prst="rect">
            <a:avLst/>
          </a:prstGeom>
          <a:noFill/>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G:\snephro.jpg"/>
          <p:cNvPicPr>
            <a:picLocks noChangeAspect="1" noChangeArrowheads="1"/>
          </p:cNvPicPr>
          <p:nvPr/>
        </p:nvPicPr>
        <p:blipFill>
          <a:blip r:embed="rId2" cstate="print"/>
          <a:srcRect/>
          <a:stretch>
            <a:fillRect/>
          </a:stretch>
        </p:blipFill>
        <p:spPr bwMode="auto">
          <a:xfrm>
            <a:off x="0" y="0"/>
            <a:ext cx="9251188" cy="6858000"/>
          </a:xfrm>
          <a:prstGeom prst="rect">
            <a:avLst/>
          </a:prstGeom>
          <a:noFill/>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G:\Uric Acid Crystal(c).JPG"/>
          <p:cNvPicPr>
            <a:picLocks noChangeAspect="1" noChangeArrowheads="1"/>
          </p:cNvPicPr>
          <p:nvPr/>
        </p:nvPicPr>
        <p:blipFill>
          <a:blip r:embed="rId2" cstate="print"/>
          <a:srcRect/>
          <a:stretch>
            <a:fillRect/>
          </a:stretch>
        </p:blipFill>
        <p:spPr bwMode="auto">
          <a:xfrm>
            <a:off x="-1" y="0"/>
            <a:ext cx="9177645" cy="6858000"/>
          </a:xfrm>
          <a:prstGeom prst="rect">
            <a:avLst/>
          </a:prstGeom>
          <a:noFill/>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5"/>
          <p:cNvPicPr>
            <a:picLocks noGrp="1" noChangeAspect="1" noChangeArrowheads="1"/>
          </p:cNvPicPr>
          <p:nvPr>
            <p:ph sz="quarter" idx="1"/>
          </p:nvPr>
        </p:nvPicPr>
        <p:blipFill>
          <a:blip r:embed="rId2" cstate="print"/>
          <a:stretch>
            <a:fillRect/>
          </a:stretch>
        </p:blipFill>
        <p:spPr>
          <a:xfrm>
            <a:off x="1403648" y="1268760"/>
            <a:ext cx="6533115" cy="4986232"/>
          </a:xfrm>
          <a:noFill/>
        </p:spPr>
      </p:pic>
      <p:sp>
        <p:nvSpPr>
          <p:cNvPr id="4" name="Rectangle 3"/>
          <p:cNvSpPr/>
          <p:nvPr/>
        </p:nvSpPr>
        <p:spPr>
          <a:xfrm>
            <a:off x="1187624" y="404664"/>
            <a:ext cx="6901249" cy="923330"/>
          </a:xfrm>
          <a:prstGeom prst="rect">
            <a:avLst/>
          </a:prstGeom>
          <a:noFill/>
        </p:spPr>
        <p:txBody>
          <a:bodyPr wrap="none">
            <a:spAutoFit/>
          </a:bodyPr>
          <a:lstStyle/>
          <a:p>
            <a:pPr algn="ctr">
              <a:defRPr/>
            </a:pPr>
            <a:r>
              <a:rPr lang="el-GR"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ΣΑΣ ΕΥΧΑΡΙΣΤΩ !!</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p:nvPr>
        </p:nvSpPr>
        <p:spPr/>
        <p:txBody>
          <a:bodyPr/>
          <a:lstStyle/>
          <a:p>
            <a:pPr eaLnBrk="1" hangingPunct="1"/>
            <a:endParaRPr lang="en-US" smtClean="0"/>
          </a:p>
        </p:txBody>
      </p:sp>
      <p:pic>
        <p:nvPicPr>
          <p:cNvPr id="29699" name="Picture 4" descr="24mucopurDischarge"/>
          <p:cNvPicPr>
            <a:picLocks noGrp="1" noChangeAspect="1" noChangeArrowheads="1"/>
          </p:cNvPicPr>
          <p:nvPr>
            <p:ph sz="quarter" idx="1"/>
          </p:nvPr>
        </p:nvPicPr>
        <p:blipFill>
          <a:blip r:embed="rId2"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l-GR" smtClean="0"/>
              <a:t>Διάγνωση ΣΜΝ</a:t>
            </a:r>
          </a:p>
        </p:txBody>
      </p:sp>
      <p:sp>
        <p:nvSpPr>
          <p:cNvPr id="16387" name="Rectangle 3"/>
          <p:cNvSpPr>
            <a:spLocks noGrp="1" noChangeArrowheads="1"/>
          </p:cNvSpPr>
          <p:nvPr>
            <p:ph sz="quarter" idx="1"/>
          </p:nvPr>
        </p:nvSpPr>
        <p:spPr/>
        <p:txBody>
          <a:bodyPr/>
          <a:lstStyle/>
          <a:p>
            <a:pPr eaLnBrk="1" hangingPunct="1"/>
            <a:r>
              <a:rPr lang="el-GR" smtClean="0"/>
              <a:t>Μικροσκοπική εξέταση νωπού παρασκευάσματος</a:t>
            </a:r>
            <a:endParaRPr lang="en-US" smtClean="0"/>
          </a:p>
          <a:p>
            <a:pPr eaLnBrk="1" hangingPunct="1"/>
            <a:r>
              <a:rPr lang="el-GR" smtClean="0"/>
              <a:t>Χρώση </a:t>
            </a:r>
            <a:r>
              <a:rPr lang="en-US" smtClean="0"/>
              <a:t>GRAM</a:t>
            </a:r>
          </a:p>
          <a:p>
            <a:pPr eaLnBrk="1" hangingPunct="1"/>
            <a:r>
              <a:rPr lang="el-GR" smtClean="0"/>
              <a:t>Καλλιέργεια κλινικού δείγματος (αερόβια-αναερόβια)</a:t>
            </a:r>
            <a:endParaRPr lang="en-US" smtClean="0"/>
          </a:p>
          <a:p>
            <a:pPr eaLnBrk="1" hangingPunct="1"/>
            <a:r>
              <a:rPr lang="el-GR" smtClean="0"/>
              <a:t>Ταυτοποίηση-τυποποίηση μικροβίων </a:t>
            </a:r>
            <a:endParaRPr lang="en-US" smtClean="0"/>
          </a:p>
          <a:p>
            <a:pPr eaLnBrk="1" hangingPunct="1"/>
            <a:r>
              <a:rPr lang="el-GR" smtClean="0"/>
              <a:t>Μοριακές μέθοδοι</a:t>
            </a:r>
            <a:endParaRPr lang="en-US" smtClean="0"/>
          </a:p>
          <a:p>
            <a:pPr eaLnBrk="1" hangingPunct="1"/>
            <a:r>
              <a:rPr lang="el-GR" smtClean="0"/>
              <a:t>Αξιολόγηση ευρημάτων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blinds(horizontal)">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blinds(horizontal)">
                                      <p:cBhvr>
                                        <p:cTn id="12" dur="5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blinds(horizontal)">
                                      <p:cBhvr>
                                        <p:cTn id="17" dur="500"/>
                                        <p:tgtEl>
                                          <p:spTgt spid="163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387">
                                            <p:txEl>
                                              <p:pRg st="3" end="3"/>
                                            </p:txEl>
                                          </p:spTgt>
                                        </p:tgtEl>
                                        <p:attrNameLst>
                                          <p:attrName>style.visibility</p:attrName>
                                        </p:attrNameLst>
                                      </p:cBhvr>
                                      <p:to>
                                        <p:strVal val="visible"/>
                                      </p:to>
                                    </p:set>
                                    <p:animEffect transition="in" filter="blinds(horizontal)">
                                      <p:cBhvr>
                                        <p:cTn id="22" dur="500"/>
                                        <p:tgtEl>
                                          <p:spTgt spid="163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animEffect transition="in" filter="blinds(horizontal)">
                                      <p:cBhvr>
                                        <p:cTn id="27" dur="500"/>
                                        <p:tgtEl>
                                          <p:spTgt spid="163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6387">
                                            <p:txEl>
                                              <p:pRg st="5" end="5"/>
                                            </p:txEl>
                                          </p:spTgt>
                                        </p:tgtEl>
                                        <p:attrNameLst>
                                          <p:attrName>style.visibility</p:attrName>
                                        </p:attrNameLst>
                                      </p:cBhvr>
                                      <p:to>
                                        <p:strVal val="visible"/>
                                      </p:to>
                                    </p:set>
                                    <p:animEffect transition="in" filter="blinds(horizontal)">
                                      <p:cBhvr>
                                        <p:cTn id="32" dur="500"/>
                                        <p:tgtEl>
                                          <p:spTgt spid="163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8313" y="0"/>
            <a:ext cx="8229600" cy="417513"/>
          </a:xfrm>
        </p:spPr>
        <p:txBody>
          <a:bodyPr>
            <a:normAutofit fontScale="90000"/>
          </a:bodyPr>
          <a:lstStyle/>
          <a:p>
            <a:pPr eaLnBrk="1" fontAlgn="auto" hangingPunct="1">
              <a:spcAft>
                <a:spcPts val="0"/>
              </a:spcAft>
              <a:defRPr/>
            </a:pPr>
            <a:r>
              <a:rPr lang="el-GR" sz="2800" dirty="0" smtClean="0"/>
              <a:t>Οι κυριότερες ΣΜΝ</a:t>
            </a:r>
          </a:p>
        </p:txBody>
      </p:sp>
      <p:graphicFrame>
        <p:nvGraphicFramePr>
          <p:cNvPr id="7315" name="Group 147"/>
          <p:cNvGraphicFramePr>
            <a:graphicFrameLocks noGrp="1"/>
          </p:cNvGraphicFramePr>
          <p:nvPr>
            <p:ph type="tbl" idx="1"/>
          </p:nvPr>
        </p:nvGraphicFramePr>
        <p:xfrm>
          <a:off x="539750" y="476250"/>
          <a:ext cx="7561263" cy="6289998"/>
        </p:xfrm>
        <a:graphic>
          <a:graphicData uri="http://schemas.openxmlformats.org/drawingml/2006/table">
            <a:tbl>
              <a:tblPr/>
              <a:tblGrid>
                <a:gridCol w="3741738"/>
                <a:gridCol w="3819525"/>
              </a:tblGrid>
              <a:tr h="3540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dirty="0" smtClean="0">
                          <a:ln>
                            <a:noFill/>
                          </a:ln>
                          <a:solidFill>
                            <a:schemeClr val="tx1"/>
                          </a:solidFill>
                          <a:effectLst/>
                          <a:latin typeface="Comic Sans MS" pitchFamily="66" charset="0"/>
                        </a:rPr>
                        <a:t>ΑΙΤΙΟ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smtClean="0">
                          <a:ln>
                            <a:noFill/>
                          </a:ln>
                          <a:solidFill>
                            <a:schemeClr val="tx1"/>
                          </a:solidFill>
                          <a:effectLst/>
                          <a:latin typeface="Comic Sans MS" pitchFamily="66" charset="0"/>
                        </a:rPr>
                        <a:t>ΝΟΣΟΣ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50000"/>
                      </a:schemeClr>
                    </a:solidFill>
                  </a:tcPr>
                </a:tc>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1" u="none" strike="noStrike" cap="none" normalizeH="0" baseline="0" smtClean="0">
                          <a:ln>
                            <a:noFill/>
                          </a:ln>
                          <a:solidFill>
                            <a:schemeClr val="tx1"/>
                          </a:solidFill>
                          <a:effectLst/>
                          <a:latin typeface="Comic Sans MS" pitchFamily="66" charset="0"/>
                        </a:rPr>
                        <a:t>HPV</a:t>
                      </a:r>
                      <a:endParaRPr kumimoji="0" lang="el-GR" sz="1500" b="1" i="1" u="none" strike="noStrike" cap="none" normalizeH="0" baseline="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Comic Sans MS" pitchFamily="66" charset="0"/>
                        </a:rPr>
                        <a:t>Οξυτενή κονδυλώματα, τραχηλική δυσπλασία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354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1" u="none" strike="noStrike" cap="none" normalizeH="0" baseline="0" smtClean="0">
                          <a:ln>
                            <a:noFill/>
                          </a:ln>
                          <a:solidFill>
                            <a:schemeClr val="tx1"/>
                          </a:solidFill>
                          <a:effectLst/>
                          <a:latin typeface="Comic Sans MS" pitchFamily="66" charset="0"/>
                        </a:rPr>
                        <a:t>HSV 1, 2</a:t>
                      </a:r>
                      <a:endParaRPr kumimoji="0" lang="el-GR" sz="1500" b="1" i="1" u="none" strike="noStrike" cap="none" normalizeH="0" baseline="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Comic Sans MS" pitchFamily="66" charset="0"/>
                        </a:rPr>
                        <a:t>Έρπης γεννητικών οργάνων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352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1" u="none" strike="noStrike" cap="none" normalizeH="0" baseline="0" smtClean="0">
                          <a:ln>
                            <a:noFill/>
                          </a:ln>
                          <a:solidFill>
                            <a:schemeClr val="tx1"/>
                          </a:solidFill>
                          <a:effectLst/>
                          <a:latin typeface="Comic Sans MS" pitchFamily="66" charset="0"/>
                        </a:rPr>
                        <a:t>HIV</a:t>
                      </a:r>
                      <a:endParaRPr kumimoji="0" lang="el-GR" sz="1500" b="1" i="1" u="none" strike="noStrike" cap="none" normalizeH="0" baseline="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Comic Sans MS" pitchFamily="66" charset="0"/>
                        </a:rPr>
                        <a:t>AIDS</a:t>
                      </a:r>
                      <a:endParaRPr kumimoji="0" lang="el-GR" sz="1500" b="0" i="0" u="none" strike="noStrike" cap="none" normalizeH="0" baseline="0" smtClean="0">
                        <a:ln>
                          <a:noFill/>
                        </a:ln>
                        <a:solidFill>
                          <a:schemeClr val="tx1"/>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354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1" u="none" strike="noStrike" cap="none" normalizeH="0" baseline="0" smtClean="0">
                          <a:ln>
                            <a:noFill/>
                          </a:ln>
                          <a:solidFill>
                            <a:schemeClr val="tx1"/>
                          </a:solidFill>
                          <a:effectLst/>
                          <a:latin typeface="Comic Sans MS" pitchFamily="66" charset="0"/>
                        </a:rPr>
                        <a:t>HBV</a:t>
                      </a:r>
                      <a:endParaRPr kumimoji="0" lang="el-GR" sz="1500" b="1" i="1" u="none" strike="noStrike" cap="none" normalizeH="0" baseline="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Comic Sans MS" pitchFamily="66" charset="0"/>
                        </a:rPr>
                        <a:t>Ηπατίτιδα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354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1" u="none" strike="noStrike" cap="none" normalizeH="0" baseline="0" smtClean="0">
                          <a:ln>
                            <a:noFill/>
                          </a:ln>
                          <a:solidFill>
                            <a:schemeClr val="tx1"/>
                          </a:solidFill>
                          <a:effectLst/>
                          <a:latin typeface="Comic Sans MS" pitchFamily="66" charset="0"/>
                        </a:rPr>
                        <a:t>Chlamydia trachomatis D-K</a:t>
                      </a:r>
                      <a:endParaRPr kumimoji="0" lang="el-GR" sz="1500" b="1" i="1" u="none" strike="noStrike" cap="none" normalizeH="0" baseline="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Comic Sans MS" pitchFamily="66" charset="0"/>
                        </a:rPr>
                        <a:t>Μη γονοκοκκική ουρηθρίτιδα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alpha val="50000"/>
                      </a:srgbClr>
                    </a:solidFill>
                  </a:tcPr>
                </a:tc>
              </a:tr>
              <a:tr h="350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1" u="none" strike="noStrike" cap="none" normalizeH="0" baseline="0" smtClean="0">
                          <a:ln>
                            <a:noFill/>
                          </a:ln>
                          <a:solidFill>
                            <a:schemeClr val="tx1"/>
                          </a:solidFill>
                          <a:effectLst/>
                          <a:latin typeface="Comic Sans MS" pitchFamily="66" charset="0"/>
                        </a:rPr>
                        <a:t>Chlamydia trachomatis L1, L2, L3</a:t>
                      </a:r>
                      <a:endParaRPr kumimoji="0" lang="el-GR" sz="1500" b="1" i="1" u="none" strike="noStrike" cap="none" normalizeH="0" baseline="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Comic Sans MS" pitchFamily="66" charset="0"/>
                        </a:rPr>
                        <a:t>Αφροδίσιο λεμφοκοκκίωμα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alpha val="50000"/>
                      </a:srgbClr>
                    </a:solidFill>
                  </a:tcPr>
                </a:tc>
              </a:tr>
              <a:tr h="354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1" u="none" strike="noStrike" cap="none" normalizeH="0" baseline="0" smtClean="0">
                          <a:ln>
                            <a:noFill/>
                          </a:ln>
                          <a:solidFill>
                            <a:schemeClr val="tx1"/>
                          </a:solidFill>
                          <a:effectLst/>
                          <a:latin typeface="Comic Sans MS" pitchFamily="66" charset="0"/>
                        </a:rPr>
                        <a:t>Mycoplasma, Ureaplasma</a:t>
                      </a:r>
                      <a:endParaRPr kumimoji="0" lang="el-GR" sz="1500" b="1" i="1" u="none" strike="noStrike" cap="none" normalizeH="0" baseline="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Comic Sans MS" pitchFamily="66" charset="0"/>
                        </a:rPr>
                        <a:t>Μη γονοκοκκική ουρηθρίτιδα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alpha val="50000"/>
                      </a:srgbClr>
                    </a:solidFill>
                  </a:tcPr>
                </a:tc>
              </a:tr>
              <a:tr h="354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1" u="none" strike="noStrike" cap="none" normalizeH="0" baseline="0" smtClean="0">
                          <a:ln>
                            <a:noFill/>
                          </a:ln>
                          <a:solidFill>
                            <a:schemeClr val="tx1"/>
                          </a:solidFill>
                          <a:effectLst/>
                          <a:latin typeface="Comic Sans MS" pitchFamily="66" charset="0"/>
                        </a:rPr>
                        <a:t>Treponema pallidum</a:t>
                      </a:r>
                      <a:endParaRPr kumimoji="0" lang="el-GR" sz="1500" b="1" i="1" u="none" strike="noStrike" cap="none" normalizeH="0" baseline="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Comic Sans MS" pitchFamily="66" charset="0"/>
                        </a:rPr>
                        <a:t>Σύφιλη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alpha val="50000"/>
                      </a:srgbClr>
                    </a:solidFill>
                  </a:tcPr>
                </a:tc>
              </a:tr>
              <a:tr h="350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1" u="none" strike="noStrike" cap="none" normalizeH="0" baseline="0" smtClean="0">
                          <a:ln>
                            <a:noFill/>
                          </a:ln>
                          <a:solidFill>
                            <a:schemeClr val="tx1"/>
                          </a:solidFill>
                          <a:effectLst/>
                          <a:latin typeface="Comic Sans MS" pitchFamily="66" charset="0"/>
                        </a:rPr>
                        <a:t>Neisseria gonorrhoeae</a:t>
                      </a:r>
                      <a:endParaRPr kumimoji="0" lang="el-GR" sz="1500" b="1" i="1" u="none" strike="noStrike" cap="none" normalizeH="0" baseline="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Comic Sans MS" pitchFamily="66" charset="0"/>
                        </a:rPr>
                        <a:t>Γονόρροια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alpha val="50000"/>
                      </a:srgbClr>
                    </a:solidFill>
                  </a:tcPr>
                </a:tc>
              </a:tr>
              <a:tr h="354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1" u="none" strike="noStrike" cap="none" normalizeH="0" baseline="0" smtClean="0">
                          <a:ln>
                            <a:noFill/>
                          </a:ln>
                          <a:solidFill>
                            <a:schemeClr val="tx1"/>
                          </a:solidFill>
                          <a:effectLst/>
                          <a:latin typeface="Comic Sans MS" pitchFamily="66" charset="0"/>
                        </a:rPr>
                        <a:t>Calymmatobacterium granulomatis</a:t>
                      </a:r>
                      <a:endParaRPr kumimoji="0" lang="el-GR" sz="1500" b="1" i="1" u="none" strike="noStrike" cap="none" normalizeH="0" baseline="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Comic Sans MS" pitchFamily="66" charset="0"/>
                        </a:rPr>
                        <a:t>Βουβωνικό λεμφοκοκκίωμα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alpha val="50000"/>
                      </a:srgbClr>
                    </a:solidFill>
                  </a:tcPr>
                </a:tc>
              </a:tr>
              <a:tr h="352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1" u="none" strike="noStrike" cap="none" normalizeH="0" baseline="0" smtClean="0">
                          <a:ln>
                            <a:noFill/>
                          </a:ln>
                          <a:solidFill>
                            <a:schemeClr val="tx1"/>
                          </a:solidFill>
                          <a:effectLst/>
                          <a:latin typeface="Comic Sans MS" pitchFamily="66" charset="0"/>
                        </a:rPr>
                        <a:t>Haemophilus ducreyi</a:t>
                      </a:r>
                      <a:endParaRPr kumimoji="0" lang="el-GR" sz="1500" b="1" i="1" u="none" strike="noStrike" cap="none" normalizeH="0" baseline="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Comic Sans MS" pitchFamily="66" charset="0"/>
                        </a:rPr>
                        <a:t>Μαλακό έλκος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alpha val="50000"/>
                      </a:srgbClr>
                    </a:solidFill>
                  </a:tcPr>
                </a:tc>
              </a:tr>
              <a:tr h="393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1" u="none" strike="noStrike" cap="none" normalizeH="0" baseline="0" smtClean="0">
                          <a:ln>
                            <a:noFill/>
                          </a:ln>
                          <a:solidFill>
                            <a:schemeClr val="tx1"/>
                          </a:solidFill>
                          <a:effectLst/>
                          <a:latin typeface="Comic Sans MS" pitchFamily="66" charset="0"/>
                        </a:rPr>
                        <a:t>Gardnerella vaginalis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Comic Sans MS" pitchFamily="66" charset="0"/>
                        </a:rPr>
                        <a:t>Μη ειδική κολπίτιδα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alpha val="50000"/>
                      </a:srgbClr>
                    </a:solidFill>
                  </a:tcPr>
                </a:tc>
              </a:tr>
              <a:tr h="395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1" u="none" strike="noStrike" cap="none" normalizeH="0" baseline="0" smtClean="0">
                          <a:ln>
                            <a:noFill/>
                          </a:ln>
                          <a:solidFill>
                            <a:schemeClr val="tx1"/>
                          </a:solidFill>
                          <a:effectLst/>
                          <a:latin typeface="Comic Sans MS" pitchFamily="66" charset="0"/>
                        </a:rPr>
                        <a:t>Candida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Comic Sans MS" pitchFamily="66" charset="0"/>
                        </a:rPr>
                        <a:t>Μυκητιασική κολπίτιδα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alpha val="50000"/>
                      </a:srgbClr>
                    </a:solidFill>
                  </a:tcPr>
                </a:tc>
              </a:tr>
              <a:tr h="395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1" u="none" strike="noStrike" cap="none" normalizeH="0" baseline="0" smtClean="0">
                          <a:ln>
                            <a:noFill/>
                          </a:ln>
                          <a:solidFill>
                            <a:schemeClr val="tx1"/>
                          </a:solidFill>
                          <a:effectLst/>
                          <a:latin typeface="Comic Sans MS" pitchFamily="66" charset="0"/>
                        </a:rPr>
                        <a:t>Trichomonas vaginalis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Comic Sans MS" pitchFamily="66" charset="0"/>
                        </a:rPr>
                        <a:t>Κολπίτιδα, ουρηθρίτιδα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alpha val="50000"/>
                      </a:srgbClr>
                    </a:solidFill>
                  </a:tcPr>
                </a:tc>
              </a:tr>
              <a:tr h="352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1" u="none" strike="noStrike" cap="none" normalizeH="0" baseline="0" smtClean="0">
                          <a:ln>
                            <a:noFill/>
                          </a:ln>
                          <a:solidFill>
                            <a:schemeClr val="tx1"/>
                          </a:solidFill>
                          <a:effectLst/>
                          <a:latin typeface="Comic Sans MS" pitchFamily="66" charset="0"/>
                        </a:rPr>
                        <a:t>Sarcoptes scabiei</a:t>
                      </a:r>
                      <a:endParaRPr kumimoji="0" lang="el-GR" sz="1500" b="1" i="1" u="none" strike="noStrike" cap="none" normalizeH="0" baseline="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Comic Sans MS" pitchFamily="66" charset="0"/>
                        </a:rPr>
                        <a:t>Ψώρα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alpha val="50000"/>
                      </a:srgbClr>
                    </a:solidFill>
                  </a:tcPr>
                </a:tc>
              </a:tr>
              <a:tr h="23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1" u="none" strike="noStrike" cap="none" normalizeH="0" baseline="0" smtClean="0">
                          <a:ln>
                            <a:noFill/>
                          </a:ln>
                          <a:solidFill>
                            <a:schemeClr val="tx1"/>
                          </a:solidFill>
                          <a:effectLst/>
                          <a:latin typeface="Comic Sans MS" pitchFamily="66" charset="0"/>
                        </a:rPr>
                        <a:t>Phthirus pubis</a:t>
                      </a:r>
                      <a:endParaRPr kumimoji="0" lang="el-GR" sz="1500" b="1" i="1" u="none" strike="noStrike" cap="none" normalizeH="0" baseline="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FF">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Comic Sans MS" pitchFamily="66" charset="0"/>
                        </a:rPr>
                        <a:t>Φθειρίαση εφηβαίου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FF">
                        <a:alpha val="50000"/>
                      </a:srgbClr>
                    </a:solid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14400" y="274638"/>
            <a:ext cx="7772400" cy="993775"/>
          </a:xfrm>
        </p:spPr>
        <p:txBody>
          <a:bodyPr/>
          <a:lstStyle/>
          <a:p>
            <a:r>
              <a:rPr lang="el-GR" smtClean="0"/>
              <a:t>Ορισμός </a:t>
            </a:r>
            <a:endParaRPr lang="en-US" smtClean="0"/>
          </a:p>
        </p:txBody>
      </p:sp>
      <p:sp>
        <p:nvSpPr>
          <p:cNvPr id="3" name="Content Placeholder 2"/>
          <p:cNvSpPr>
            <a:spLocks noGrp="1"/>
          </p:cNvSpPr>
          <p:nvPr>
            <p:ph sz="quarter" idx="1"/>
          </p:nvPr>
        </p:nvSpPr>
        <p:spPr/>
        <p:txBody>
          <a:bodyPr/>
          <a:lstStyle/>
          <a:p>
            <a:pPr>
              <a:defRPr/>
            </a:pPr>
            <a:r>
              <a:rPr lang="el-GR" b="1" dirty="0" smtClean="0"/>
              <a:t>Σεξουαλικώς μεταδιδόμενα νοσήματα</a:t>
            </a:r>
            <a:r>
              <a:rPr lang="el-GR" dirty="0" smtClean="0"/>
              <a:t> ή </a:t>
            </a:r>
            <a:r>
              <a:rPr lang="el-GR" i="1" dirty="0" smtClean="0"/>
              <a:t>αφροδίσια νοσήματα</a:t>
            </a:r>
            <a:r>
              <a:rPr lang="el-GR" dirty="0" smtClean="0"/>
              <a:t> ονομάζονται τα </a:t>
            </a:r>
            <a:r>
              <a:rPr lang="el-GR" b="1" dirty="0" smtClean="0"/>
              <a:t>νοσήματα </a:t>
            </a:r>
            <a:r>
              <a:rPr lang="el-GR" dirty="0" smtClean="0"/>
              <a:t>ή μολύνσεις οι οποίες μεταδίδονται από άνθρωπο σε άνθρωπο </a:t>
            </a:r>
            <a:r>
              <a:rPr lang="el-GR" b="1" dirty="0" smtClean="0">
                <a:solidFill>
                  <a:schemeClr val="tx2">
                    <a:lumMod val="75000"/>
                  </a:schemeClr>
                </a:solidFill>
              </a:rPr>
              <a:t>κυρίως</a:t>
            </a:r>
            <a:r>
              <a:rPr lang="el-GR" dirty="0" smtClean="0"/>
              <a:t> </a:t>
            </a:r>
            <a:r>
              <a:rPr lang="el-GR" dirty="0" smtClean="0">
                <a:effectLst>
                  <a:outerShdw blurRad="38100" dist="38100" dir="2700000" algn="tl">
                    <a:srgbClr val="000000">
                      <a:alpha val="43137"/>
                    </a:srgbClr>
                  </a:outerShdw>
                </a:effectLst>
              </a:rPr>
              <a:t>μέσω </a:t>
            </a:r>
            <a:r>
              <a:rPr lang="el-GR" dirty="0" smtClean="0">
                <a:solidFill>
                  <a:srgbClr val="FF0000"/>
                </a:solidFill>
              </a:rPr>
              <a:t>σεξουαλικών</a:t>
            </a:r>
            <a:r>
              <a:rPr lang="el-GR" dirty="0" smtClean="0">
                <a:effectLst>
                  <a:outerShdw blurRad="38100" dist="38100" dir="2700000" algn="tl">
                    <a:srgbClr val="000000">
                      <a:alpha val="43137"/>
                    </a:srgbClr>
                  </a:outerShdw>
                </a:effectLst>
              </a:rPr>
              <a:t> σχέσεων</a:t>
            </a:r>
          </a:p>
          <a:p>
            <a:pPr>
              <a:defRPr/>
            </a:pPr>
            <a:r>
              <a:rPr lang="el-GR" dirty="0" smtClean="0"/>
              <a:t>Άλλοι τρόποι μετάδοσης, λιγότερο συχνοί:</a:t>
            </a:r>
          </a:p>
          <a:p>
            <a:pPr lvl="1">
              <a:defRPr/>
            </a:pPr>
            <a:r>
              <a:rPr lang="el-GR" dirty="0" err="1" smtClean="0"/>
              <a:t>Αιματογενής</a:t>
            </a:r>
            <a:r>
              <a:rPr lang="el-GR" dirty="0" smtClean="0"/>
              <a:t> μετάδοση, </a:t>
            </a:r>
          </a:p>
          <a:p>
            <a:pPr lvl="1">
              <a:defRPr/>
            </a:pPr>
            <a:r>
              <a:rPr lang="el-GR" dirty="0" smtClean="0"/>
              <a:t>Κάθετα από τη μητέρα στο μωρό</a:t>
            </a:r>
          </a:p>
          <a:p>
            <a:pPr lvl="1">
              <a:defRPr/>
            </a:pPr>
            <a:r>
              <a:rPr lang="el-GR" dirty="0" smtClean="0"/>
              <a:t>Στενή  σωματική επαφή</a:t>
            </a:r>
          </a:p>
        </p:txBody>
      </p:sp>
      <p:sp>
        <p:nvSpPr>
          <p:cNvPr id="4" name="Round Diagonal Corner Rectangle 3"/>
          <p:cNvSpPr/>
          <p:nvPr/>
        </p:nvSpPr>
        <p:spPr>
          <a:xfrm>
            <a:off x="1187450" y="4941888"/>
            <a:ext cx="6985000" cy="15113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defRPr/>
            </a:pPr>
            <a:r>
              <a:rPr lang="en-US" sz="2400">
                <a:solidFill>
                  <a:schemeClr val="bg1"/>
                </a:solidFill>
                <a:cs typeface="Times New Roman" pitchFamily="18" charset="0"/>
              </a:rPr>
              <a:t> </a:t>
            </a:r>
            <a:r>
              <a:rPr lang="el-GR" sz="2400">
                <a:solidFill>
                  <a:schemeClr val="bg1"/>
                </a:solidFill>
                <a:cs typeface="Times New Roman" pitchFamily="18" charset="0"/>
              </a:rPr>
              <a:t>Ε</a:t>
            </a:r>
            <a:r>
              <a:rPr lang="en-US" sz="2400">
                <a:solidFill>
                  <a:schemeClr val="bg1"/>
                </a:solidFill>
                <a:cs typeface="Times New Roman" pitchFamily="18" charset="0"/>
              </a:rPr>
              <a:t>ίναι </a:t>
            </a:r>
            <a:r>
              <a:rPr lang="el-GR" sz="2400">
                <a:solidFill>
                  <a:schemeClr val="bg1"/>
                </a:solidFill>
                <a:cs typeface="Times New Roman" pitchFamily="18" charset="0"/>
              </a:rPr>
              <a:t>η</a:t>
            </a:r>
            <a:r>
              <a:rPr lang="en-US" sz="2400">
                <a:solidFill>
                  <a:schemeClr val="bg1"/>
                </a:solidFill>
                <a:cs typeface="Times New Roman" pitchFamily="18" charset="0"/>
              </a:rPr>
              <a:t> μόλυνση που </a:t>
            </a:r>
            <a:r>
              <a:rPr lang="el-GR" sz="2400">
                <a:solidFill>
                  <a:schemeClr val="bg1"/>
                </a:solidFill>
                <a:cs typeface="Times New Roman" pitchFamily="18" charset="0"/>
              </a:rPr>
              <a:t>είναι </a:t>
            </a:r>
            <a:r>
              <a:rPr lang="en-US" sz="2400">
                <a:solidFill>
                  <a:schemeClr val="bg1"/>
                </a:solidFill>
                <a:cs typeface="Times New Roman" pitchFamily="18" charset="0"/>
              </a:rPr>
              <a:t>αμελητέα </a:t>
            </a:r>
            <a:r>
              <a:rPr lang="el-GR" sz="2400">
                <a:solidFill>
                  <a:schemeClr val="bg1"/>
                </a:solidFill>
                <a:cs typeface="Times New Roman" pitchFamily="18" charset="0"/>
              </a:rPr>
              <a:t>η </a:t>
            </a:r>
            <a:r>
              <a:rPr lang="en-US" sz="2400">
                <a:solidFill>
                  <a:schemeClr val="bg1"/>
                </a:solidFill>
                <a:cs typeface="Times New Roman" pitchFamily="18" charset="0"/>
              </a:rPr>
              <a:t>πιθανότητα της μετάδοσης </a:t>
            </a:r>
            <a:r>
              <a:rPr lang="el-GR" sz="2400">
                <a:solidFill>
                  <a:schemeClr val="bg1"/>
                </a:solidFill>
                <a:cs typeface="Times New Roman" pitchFamily="18" charset="0"/>
              </a:rPr>
              <a:t>της </a:t>
            </a:r>
            <a:r>
              <a:rPr lang="en-US" sz="2400">
                <a:solidFill>
                  <a:schemeClr val="bg1"/>
                </a:solidFill>
                <a:cs typeface="Times New Roman" pitchFamily="18" charset="0"/>
              </a:rPr>
              <a:t>με </a:t>
            </a:r>
            <a:r>
              <a:rPr lang="el-GR" sz="2400">
                <a:solidFill>
                  <a:schemeClr val="bg1"/>
                </a:solidFill>
                <a:cs typeface="Times New Roman" pitchFamily="18" charset="0"/>
              </a:rPr>
              <a:t>άλλα</a:t>
            </a:r>
            <a:r>
              <a:rPr lang="en-US" sz="2400">
                <a:solidFill>
                  <a:schemeClr val="bg1"/>
                </a:solidFill>
                <a:cs typeface="Times New Roman" pitchFamily="18" charset="0"/>
              </a:rPr>
              <a:t> μέσα εκτός από τη σεξουαλική επαφή</a:t>
            </a:r>
            <a:r>
              <a:rPr lang="el-GR" sz="2400">
                <a:solidFill>
                  <a:schemeClr val="bg1"/>
                </a:solidFill>
                <a:cs typeface="Times New Roman" pitchFamily="18" charset="0"/>
              </a:rPr>
              <a:t>.</a:t>
            </a:r>
            <a:endParaRPr lang="en-US" sz="2400">
              <a:solidFill>
                <a:schemeClr val="bg1"/>
              </a:solidFill>
              <a:effectLst>
                <a:outerShdw blurRad="38100" dist="38100" dir="2700000" algn="tl">
                  <a:srgbClr val="000000"/>
                </a:outerShdw>
              </a:effectLst>
            </a:endParaRPr>
          </a:p>
          <a:p>
            <a:pPr algn="ctr">
              <a:defRPr/>
            </a:pPr>
            <a:endParaRPr lang="en-US">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5"/>
          <p:cNvSpPr>
            <a:spLocks noGrp="1"/>
          </p:cNvSpPr>
          <p:nvPr>
            <p:ph type="title"/>
          </p:nvPr>
        </p:nvSpPr>
        <p:spPr>
          <a:xfrm>
            <a:off x="323850" y="1052513"/>
            <a:ext cx="8280400" cy="974725"/>
          </a:xfrm>
        </p:spPr>
        <p:txBody>
          <a:bodyPr>
            <a:normAutofit fontScale="90000"/>
          </a:bodyPr>
          <a:lstStyle/>
          <a:p>
            <a:pPr algn="ctr" eaLnBrk="1" hangingPunct="1"/>
            <a:r>
              <a:rPr lang="el-GR" sz="4400" smtClean="0"/>
              <a:t>ΣΥΦΙΛΗ </a:t>
            </a:r>
            <a:br>
              <a:rPr lang="el-GR" sz="4400" smtClean="0"/>
            </a:br>
            <a:r>
              <a:rPr lang="en-GB" sz="4400" smtClean="0"/>
              <a:t>(</a:t>
            </a:r>
            <a:r>
              <a:rPr lang="en-GB" sz="4400" i="1" smtClean="0"/>
              <a:t>Treponema pallidum</a:t>
            </a:r>
            <a:r>
              <a:rPr lang="en-GB" sz="4400" smtClean="0"/>
              <a:t>)</a:t>
            </a:r>
            <a:endParaRPr lang="en-US" sz="4400" smtClean="0"/>
          </a:p>
        </p:txBody>
      </p:sp>
      <p:pic>
        <p:nvPicPr>
          <p:cNvPr id="32771" name="Picture 2"/>
          <p:cNvPicPr>
            <a:picLocks noChangeAspect="1" noChangeArrowheads="1"/>
          </p:cNvPicPr>
          <p:nvPr/>
        </p:nvPicPr>
        <p:blipFill>
          <a:blip r:embed="rId2" cstate="print"/>
          <a:srcRect/>
          <a:stretch>
            <a:fillRect/>
          </a:stretch>
        </p:blipFill>
        <p:spPr bwMode="auto">
          <a:xfrm>
            <a:off x="1763713" y="2636838"/>
            <a:ext cx="5299075" cy="360045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609600"/>
            <a:ext cx="7772400" cy="392113"/>
          </a:xfrm>
        </p:spPr>
        <p:txBody>
          <a:bodyPr>
            <a:normAutofit fontScale="90000"/>
          </a:bodyPr>
          <a:lstStyle/>
          <a:p>
            <a:pPr eaLnBrk="1" fontAlgn="auto" hangingPunct="1">
              <a:spcAft>
                <a:spcPts val="0"/>
              </a:spcAft>
              <a:defRPr/>
            </a:pPr>
            <a:r>
              <a:rPr lang="el-GR" sz="3600" smtClean="0"/>
              <a:t>Σπειροχαίτες</a:t>
            </a:r>
          </a:p>
        </p:txBody>
      </p:sp>
      <p:graphicFrame>
        <p:nvGraphicFramePr>
          <p:cNvPr id="11334" name="Group 70"/>
          <p:cNvGraphicFramePr>
            <a:graphicFrameLocks noGrp="1"/>
          </p:cNvGraphicFramePr>
          <p:nvPr>
            <p:ph type="tbl" idx="1"/>
          </p:nvPr>
        </p:nvGraphicFramePr>
        <p:xfrm>
          <a:off x="179388" y="1412875"/>
          <a:ext cx="8785225" cy="3415020"/>
        </p:xfrm>
        <a:graphic>
          <a:graphicData uri="http://schemas.openxmlformats.org/drawingml/2006/table">
            <a:tbl>
              <a:tblPr/>
              <a:tblGrid>
                <a:gridCol w="1870075"/>
                <a:gridCol w="1370012"/>
                <a:gridCol w="2447925"/>
                <a:gridCol w="1225550"/>
                <a:gridCol w="1871663"/>
              </a:tblGrid>
              <a:tr h="520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latin typeface="Comic Sans MS" pitchFamily="66" charset="0"/>
                        </a:rPr>
                        <a:t>Οικογένεια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smtClean="0">
                          <a:ln>
                            <a:noFill/>
                          </a:ln>
                          <a:solidFill>
                            <a:schemeClr val="tx1"/>
                          </a:solidFill>
                          <a:effectLst/>
                          <a:latin typeface="Comic Sans MS" pitchFamily="66" charset="0"/>
                        </a:rPr>
                        <a:t>Γένος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smtClean="0">
                          <a:ln>
                            <a:noFill/>
                          </a:ln>
                          <a:solidFill>
                            <a:schemeClr val="tx1"/>
                          </a:solidFill>
                          <a:effectLst/>
                          <a:latin typeface="Comic Sans MS" pitchFamily="66" charset="0"/>
                        </a:rPr>
                        <a:t>Είδος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smtClean="0">
                          <a:ln>
                            <a:noFill/>
                          </a:ln>
                          <a:solidFill>
                            <a:schemeClr val="tx1"/>
                          </a:solidFill>
                          <a:effectLst/>
                          <a:latin typeface="Comic Sans MS" pitchFamily="66" charset="0"/>
                        </a:rPr>
                        <a:t>Υπο</a:t>
                      </a:r>
                      <a:endParaRPr kumimoji="0" lang="en-US" sz="1800" b="1"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smtClean="0">
                          <a:ln>
                            <a:noFill/>
                          </a:ln>
                          <a:solidFill>
                            <a:schemeClr val="tx1"/>
                          </a:solidFill>
                          <a:effectLst/>
                          <a:latin typeface="Comic Sans MS" pitchFamily="66" charset="0"/>
                        </a:rPr>
                        <a:t>είδος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smtClean="0">
                          <a:ln>
                            <a:noFill/>
                          </a:ln>
                          <a:solidFill>
                            <a:schemeClr val="tx1"/>
                          </a:solidFill>
                          <a:effectLst/>
                          <a:latin typeface="Comic Sans MS" pitchFamily="66" charset="0"/>
                        </a:rPr>
                        <a:t>Νόσος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20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Comic Sans MS" pitchFamily="66" charset="0"/>
                        </a:rPr>
                        <a:t>Spirochaetales</a:t>
                      </a:r>
                      <a:endParaRPr kumimoji="0" lang="el-GR" sz="1800" b="0" i="0" u="none" strike="noStrike" cap="none" normalizeH="0" baseline="0" dirty="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0066"/>
                          </a:solidFill>
                          <a:effectLst/>
                          <a:latin typeface="Comic Sans MS" pitchFamily="66" charset="0"/>
                        </a:rPr>
                        <a:t>Treponema</a:t>
                      </a:r>
                      <a:r>
                        <a:rPr kumimoji="0" lang="en-US" sz="1800" b="0" i="1" u="none" strike="noStrike" cap="none" normalizeH="0" baseline="0" smtClean="0">
                          <a:ln>
                            <a:noFill/>
                          </a:ln>
                          <a:solidFill>
                            <a:schemeClr val="tx1"/>
                          </a:solidFill>
                          <a:effectLst/>
                          <a:latin typeface="Comic Sans MS" pitchFamily="66" charset="0"/>
                        </a:rPr>
                        <a:t>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1" u="none" strike="noStrike" cap="none" normalizeH="0" baseline="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1" u="none" strike="noStrike" cap="none" normalizeH="0" baseline="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1" u="none" strike="noStrike" cap="none" normalizeH="0" baseline="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chemeClr val="tx1"/>
                          </a:solidFill>
                          <a:effectLst/>
                          <a:latin typeface="Comic Sans MS" pitchFamily="66" charset="0"/>
                        </a:rPr>
                        <a:t>Borrelia </a:t>
                      </a:r>
                      <a:endParaRPr kumimoji="0" lang="el-GR" sz="1800" b="0" i="1" u="none" strike="noStrike" cap="none" normalizeH="0" baseline="0" smtClean="0">
                        <a:ln>
                          <a:noFill/>
                        </a:ln>
                        <a:solidFill>
                          <a:schemeClr val="tx1"/>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err="1" smtClean="0">
                          <a:ln>
                            <a:noFill/>
                          </a:ln>
                          <a:solidFill>
                            <a:srgbClr val="FF0066"/>
                          </a:solidFill>
                          <a:effectLst/>
                          <a:latin typeface="Comic Sans MS" pitchFamily="66" charset="0"/>
                        </a:rPr>
                        <a:t>pallidum</a:t>
                      </a:r>
                      <a:endParaRPr kumimoji="0" lang="en-US" sz="1800" b="0" i="1" u="none" strike="noStrike" cap="none" normalizeH="0" baseline="0" dirty="0" smtClean="0">
                        <a:ln>
                          <a:noFill/>
                        </a:ln>
                        <a:solidFill>
                          <a:srgbClr val="FF0066"/>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err="1" smtClean="0">
                          <a:ln>
                            <a:noFill/>
                          </a:ln>
                          <a:solidFill>
                            <a:schemeClr val="tx1"/>
                          </a:solidFill>
                          <a:effectLst/>
                          <a:latin typeface="Comic Sans MS" pitchFamily="66" charset="0"/>
                        </a:rPr>
                        <a:t>pallidum</a:t>
                      </a:r>
                      <a:endParaRPr kumimoji="0" lang="en-US" sz="1800" b="0" i="1" u="none" strike="noStrike" cap="none" normalizeH="0" baseline="0" dirty="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err="1" smtClean="0">
                          <a:ln>
                            <a:noFill/>
                          </a:ln>
                          <a:solidFill>
                            <a:schemeClr val="tx1"/>
                          </a:solidFill>
                          <a:effectLst/>
                          <a:latin typeface="Comic Sans MS" pitchFamily="66" charset="0"/>
                        </a:rPr>
                        <a:t>carateum</a:t>
                      </a:r>
                      <a:endParaRPr kumimoji="0" lang="en-US" sz="1800" b="0" i="1" u="none" strike="noStrike" cap="none" normalizeH="0" baseline="0" dirty="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1" u="none" strike="noStrike" cap="none" normalizeH="0" baseline="0" dirty="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err="1" smtClean="0">
                          <a:ln>
                            <a:noFill/>
                          </a:ln>
                          <a:solidFill>
                            <a:schemeClr val="tx1"/>
                          </a:solidFill>
                          <a:effectLst/>
                          <a:latin typeface="Comic Sans MS" pitchFamily="66" charset="0"/>
                        </a:rPr>
                        <a:t>recurrentis</a:t>
                      </a:r>
                      <a:endParaRPr kumimoji="0" lang="en-US" sz="1800" b="0" i="1" u="none" strike="noStrike" cap="none" normalizeH="0" baseline="0" dirty="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0" i="1" u="none" strike="noStrike" cap="none" normalizeH="0" baseline="0" dirty="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err="1" smtClean="0">
                          <a:ln>
                            <a:noFill/>
                          </a:ln>
                          <a:solidFill>
                            <a:schemeClr val="tx1"/>
                          </a:solidFill>
                          <a:effectLst/>
                          <a:latin typeface="Comic Sans MS" pitchFamily="66" charset="0"/>
                        </a:rPr>
                        <a:t>burgdorferi</a:t>
                      </a:r>
                      <a:endParaRPr kumimoji="0" lang="el-GR" sz="1800" b="0" i="1" u="none" strike="noStrike" cap="none" normalizeH="0" baseline="0" dirty="0" smtClean="0">
                        <a:ln>
                          <a:noFill/>
                        </a:ln>
                        <a:solidFill>
                          <a:schemeClr val="tx1"/>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err="1" smtClean="0">
                          <a:ln>
                            <a:noFill/>
                          </a:ln>
                          <a:solidFill>
                            <a:srgbClr val="FF0066"/>
                          </a:solidFill>
                          <a:effectLst/>
                          <a:latin typeface="Comic Sans MS" pitchFamily="66" charset="0"/>
                        </a:rPr>
                        <a:t>pallidum</a:t>
                      </a:r>
                      <a:r>
                        <a:rPr kumimoji="0" lang="en-US" sz="1800" b="0" i="1" u="none" strike="noStrike" cap="none" normalizeH="0" baseline="0" dirty="0" smtClean="0">
                          <a:ln>
                            <a:noFill/>
                          </a:ln>
                          <a:solidFill>
                            <a:schemeClr val="tx1"/>
                          </a:solidFill>
                          <a:effectLst/>
                          <a:latin typeface="Comic Sans MS" pitchFamily="66"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err="1" smtClean="0">
                          <a:ln>
                            <a:noFill/>
                          </a:ln>
                          <a:solidFill>
                            <a:schemeClr val="tx1"/>
                          </a:solidFill>
                          <a:effectLst/>
                          <a:latin typeface="Comic Sans MS" pitchFamily="66" charset="0"/>
                        </a:rPr>
                        <a:t>pertenue</a:t>
                      </a:r>
                      <a:endParaRPr kumimoji="0" lang="el-GR" sz="1800" b="0" i="1" u="none" strike="noStrike" cap="none" normalizeH="0" baseline="0" dirty="0" smtClean="0">
                        <a:ln>
                          <a:noFill/>
                        </a:ln>
                        <a:solidFill>
                          <a:schemeClr val="tx1"/>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rgbClr val="FF0066"/>
                          </a:solidFill>
                          <a:effectLst/>
                          <a:latin typeface="Comic Sans MS" pitchFamily="66" charset="0"/>
                        </a:rPr>
                        <a:t>Σύφιλη</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mic Sans MS" pitchFamily="66" charset="0"/>
                        </a:rPr>
                        <a:t>Yaws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Comic Sans MS" pitchFamily="66" charset="0"/>
                        </a:rPr>
                        <a:t>Pinta</a:t>
                      </a:r>
                      <a:endParaRPr kumimoji="0" lang="en-US" sz="1800" b="0" i="0" u="none" strike="noStrike" cap="none" normalizeH="0" baseline="0" dirty="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Comic Sans MS" pitchFamily="66" charset="0"/>
                        </a:rPr>
                        <a:t>Υπόστροφος πυρετός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mic Sans MS" pitchFamily="66" charset="0"/>
                        </a:rPr>
                        <a:t>Lyme</a:t>
                      </a:r>
                      <a:endParaRPr kumimoji="0" lang="el-GR" sz="1800" b="0" i="0" u="none" strike="noStrike" cap="none" normalizeH="0" baseline="0" dirty="0" smtClean="0">
                        <a:ln>
                          <a:noFill/>
                        </a:ln>
                        <a:solidFill>
                          <a:schemeClr val="tx1"/>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39750" y="620713"/>
            <a:ext cx="8135938" cy="392112"/>
          </a:xfrm>
        </p:spPr>
        <p:txBody>
          <a:bodyPr>
            <a:normAutofit fontScale="90000"/>
          </a:bodyPr>
          <a:lstStyle/>
          <a:p>
            <a:pPr eaLnBrk="1" fontAlgn="auto" hangingPunct="1">
              <a:spcAft>
                <a:spcPts val="0"/>
              </a:spcAft>
              <a:defRPr/>
            </a:pPr>
            <a:r>
              <a:rPr lang="en-US" sz="3600" i="1" dirty="0" err="1" smtClean="0"/>
              <a:t>Treponema</a:t>
            </a:r>
            <a:r>
              <a:rPr lang="el-GR" sz="3600" i="1" dirty="0" smtClean="0"/>
              <a:t> </a:t>
            </a:r>
            <a:r>
              <a:rPr lang="el-GR" sz="3600" i="1" dirty="0" err="1" smtClean="0"/>
              <a:t>τρεπο+νήμα</a:t>
            </a:r>
            <a:r>
              <a:rPr lang="el-GR" sz="3600" i="1" dirty="0" smtClean="0"/>
              <a:t> (στριφτή κλωστή)</a:t>
            </a:r>
            <a:r>
              <a:rPr lang="en-US" sz="3600" i="1" dirty="0" smtClean="0"/>
              <a:t> </a:t>
            </a:r>
            <a:endParaRPr lang="el-GR" sz="3600" i="1" dirty="0" smtClean="0"/>
          </a:p>
        </p:txBody>
      </p:sp>
      <p:pic>
        <p:nvPicPr>
          <p:cNvPr id="34819" name="Picture 4" descr="treponemapalidum3580"/>
          <p:cNvPicPr>
            <a:picLocks noGrp="1" noChangeAspect="1" noChangeArrowheads="1"/>
          </p:cNvPicPr>
          <p:nvPr>
            <p:ph sz="quarter" idx="1"/>
          </p:nvPr>
        </p:nvPicPr>
        <p:blipFill>
          <a:blip r:embed="rId2" cstate="print"/>
          <a:srcRect/>
          <a:stretch>
            <a:fillRect/>
          </a:stretch>
        </p:blipFill>
        <p:spPr>
          <a:xfrm>
            <a:off x="323850" y="1268413"/>
            <a:ext cx="8394700" cy="5256212"/>
          </a:xfr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55650" y="765175"/>
            <a:ext cx="7772400" cy="506413"/>
          </a:xfrm>
        </p:spPr>
        <p:txBody>
          <a:bodyPr>
            <a:normAutofit fontScale="90000"/>
          </a:bodyPr>
          <a:lstStyle/>
          <a:p>
            <a:pPr eaLnBrk="1" hangingPunct="1"/>
            <a:r>
              <a:rPr lang="el-GR" smtClean="0"/>
              <a:t>Σύφιλη </a:t>
            </a:r>
          </a:p>
        </p:txBody>
      </p:sp>
      <p:sp>
        <p:nvSpPr>
          <p:cNvPr id="35843" name="Rectangle 3"/>
          <p:cNvSpPr>
            <a:spLocks noGrp="1" noChangeArrowheads="1"/>
          </p:cNvSpPr>
          <p:nvPr>
            <p:ph sz="quarter" idx="1"/>
          </p:nvPr>
        </p:nvSpPr>
        <p:spPr>
          <a:xfrm>
            <a:off x="468313" y="1773238"/>
            <a:ext cx="8229600" cy="3455987"/>
          </a:xfrm>
        </p:spPr>
        <p:txBody>
          <a:bodyPr/>
          <a:lstStyle/>
          <a:p>
            <a:pPr eaLnBrk="1" hangingPunct="1"/>
            <a:r>
              <a:rPr lang="el-GR" smtClean="0"/>
              <a:t>Αίτιο : </a:t>
            </a:r>
            <a:r>
              <a:rPr lang="en-US" i="1" smtClean="0"/>
              <a:t>Treponema pallidum</a:t>
            </a:r>
          </a:p>
          <a:p>
            <a:pPr eaLnBrk="1" hangingPunct="1"/>
            <a:r>
              <a:rPr lang="el-GR" smtClean="0"/>
              <a:t>Μετάδοση : σεξουαλική επαφή (οριζόντια) διαπλακουντιακά (κάθετα)</a:t>
            </a:r>
          </a:p>
          <a:p>
            <a:pPr eaLnBrk="1" hangingPunct="1"/>
            <a:r>
              <a:rPr lang="el-GR" smtClean="0"/>
              <a:t>Μόλυνση : μικροαμυχές δέρματος &amp; βλεννογόνων</a:t>
            </a:r>
          </a:p>
          <a:p>
            <a:pPr eaLnBrk="1" hangingPunct="1"/>
            <a:r>
              <a:rPr lang="el-GR" smtClean="0"/>
              <a:t>Επώαση : 3 εβδομάδες (10-90 ημέρες)</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r" eaLnBrk="1" hangingPunct="1"/>
            <a:r>
              <a:rPr lang="el-GR" smtClean="0"/>
              <a:t>Αίτιο - Παθογένεια </a:t>
            </a:r>
          </a:p>
        </p:txBody>
      </p:sp>
      <p:pic>
        <p:nvPicPr>
          <p:cNvPr id="36867" name="Picture 6" descr="syphilisAgent"/>
          <p:cNvPicPr>
            <a:picLocks noChangeAspect="1" noChangeArrowheads="1"/>
          </p:cNvPicPr>
          <p:nvPr/>
        </p:nvPicPr>
        <p:blipFill>
          <a:blip r:embed="rId2" cstate="print"/>
          <a:srcRect/>
          <a:stretch>
            <a:fillRect/>
          </a:stretch>
        </p:blipFill>
        <p:spPr bwMode="auto">
          <a:xfrm>
            <a:off x="357188" y="214313"/>
            <a:ext cx="3384550" cy="3384550"/>
          </a:xfrm>
          <a:prstGeom prst="rect">
            <a:avLst/>
          </a:prstGeom>
          <a:noFill/>
          <a:ln w="9525">
            <a:noFill/>
            <a:miter lim="800000"/>
            <a:headEnd/>
            <a:tailEnd/>
          </a:ln>
        </p:spPr>
      </p:pic>
      <p:pic>
        <p:nvPicPr>
          <p:cNvPr id="36868" name="Picture 7" descr="syphilisPathogenesis"/>
          <p:cNvPicPr>
            <a:picLocks noChangeAspect="1" noChangeArrowheads="1"/>
          </p:cNvPicPr>
          <p:nvPr/>
        </p:nvPicPr>
        <p:blipFill>
          <a:blip r:embed="rId3" cstate="print"/>
          <a:srcRect/>
          <a:stretch>
            <a:fillRect/>
          </a:stretch>
        </p:blipFill>
        <p:spPr bwMode="auto">
          <a:xfrm>
            <a:off x="323850" y="3644900"/>
            <a:ext cx="8424863" cy="3008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l-GR" smtClean="0"/>
              <a:t>Μηχανισμοί Παθογένειας </a:t>
            </a:r>
            <a:endParaRPr lang="en-US" smtClean="0"/>
          </a:p>
        </p:txBody>
      </p:sp>
      <p:sp>
        <p:nvSpPr>
          <p:cNvPr id="37891" name="Content Placeholder 2"/>
          <p:cNvSpPr>
            <a:spLocks noGrp="1"/>
          </p:cNvSpPr>
          <p:nvPr>
            <p:ph sz="quarter" idx="1"/>
          </p:nvPr>
        </p:nvSpPr>
        <p:spPr>
          <a:xfrm>
            <a:off x="684213" y="1628775"/>
            <a:ext cx="7772400" cy="4572000"/>
          </a:xfrm>
        </p:spPr>
        <p:txBody>
          <a:bodyPr/>
          <a:lstStyle/>
          <a:p>
            <a:r>
              <a:rPr lang="el-GR" dirty="0" smtClean="0"/>
              <a:t>Έλλειψη </a:t>
            </a:r>
            <a:r>
              <a:rPr lang="el-GR" dirty="0" err="1" smtClean="0"/>
              <a:t>ενδο</a:t>
            </a:r>
            <a:r>
              <a:rPr lang="el-GR" dirty="0" smtClean="0"/>
              <a:t>-</a:t>
            </a:r>
            <a:r>
              <a:rPr lang="el-GR" dirty="0" err="1" smtClean="0"/>
              <a:t>εξωτοξινών</a:t>
            </a:r>
            <a:r>
              <a:rPr lang="el-GR" dirty="0" smtClean="0"/>
              <a:t> </a:t>
            </a:r>
          </a:p>
          <a:p>
            <a:r>
              <a:rPr lang="el-GR" dirty="0" smtClean="0"/>
              <a:t>Εισβολή σε ανοσολογικά πλεονεκτικούς ιστούς (πχ νευρικός ιστός)</a:t>
            </a:r>
          </a:p>
          <a:p>
            <a:r>
              <a:rPr lang="el-GR" dirty="0" smtClean="0"/>
              <a:t>Συντήρηση της λοίμωξης από μικρό αριθμό μικροβίων  </a:t>
            </a:r>
          </a:p>
          <a:p>
            <a:r>
              <a:rPr lang="el-GR" dirty="0" smtClean="0"/>
              <a:t>Ελάχιστος αριθμός επιφανειακών αντιγόνων</a:t>
            </a:r>
          </a:p>
          <a:p>
            <a:r>
              <a:rPr lang="el-GR" dirty="0" smtClean="0"/>
              <a:t>Περιορισμένες απαιτήσεις σε </a:t>
            </a:r>
            <a:r>
              <a:rPr lang="en-GB" dirty="0" smtClean="0"/>
              <a:t>Fe </a:t>
            </a:r>
          </a:p>
          <a:p>
            <a:r>
              <a:rPr lang="el-GR" dirty="0" smtClean="0"/>
              <a:t>Αντίσταση στα </a:t>
            </a:r>
            <a:r>
              <a:rPr lang="el-GR" dirty="0" err="1" smtClean="0"/>
              <a:t>μακροφάγα</a:t>
            </a:r>
            <a:r>
              <a:rPr lang="el-GR" dirty="0" smtClean="0"/>
              <a:t>-στην εξουδετέρωση από αντισώματα</a:t>
            </a:r>
          </a:p>
          <a:p>
            <a:r>
              <a:rPr lang="el-GR" dirty="0" smtClean="0"/>
              <a:t>Αργός </a:t>
            </a:r>
            <a:r>
              <a:rPr lang="el-GR" dirty="0" err="1" smtClean="0"/>
              <a:t>πολλ</a:t>
            </a:r>
            <a:r>
              <a:rPr lang="el-GR" dirty="0" smtClean="0"/>
              <a:t>/</a:t>
            </a:r>
            <a:r>
              <a:rPr lang="el-GR" dirty="0" err="1" smtClean="0"/>
              <a:t>σμός</a:t>
            </a:r>
            <a:r>
              <a:rPr lang="el-GR" dirty="0" smtClean="0"/>
              <a:t> </a:t>
            </a:r>
          </a:p>
          <a:p>
            <a:endParaRPr lang="en-GB" dirty="0" smtClean="0"/>
          </a:p>
          <a:p>
            <a:pPr>
              <a:buFont typeface="Wingdings 2" pitchFamily="18" charset="2"/>
              <a:buNone/>
            </a:pPr>
            <a:endParaRPr lang="en-US" dirty="0" smtClean="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l-GR" smtClean="0"/>
              <a:t>Κλινική εικόνα - πορεία:  φάσεις </a:t>
            </a:r>
          </a:p>
        </p:txBody>
      </p:sp>
      <p:sp>
        <p:nvSpPr>
          <p:cNvPr id="38915" name="Rectangle 3"/>
          <p:cNvSpPr>
            <a:spLocks noGrp="1" noChangeArrowheads="1"/>
          </p:cNvSpPr>
          <p:nvPr>
            <p:ph sz="quarter" idx="1"/>
          </p:nvPr>
        </p:nvSpPr>
        <p:spPr>
          <a:xfrm>
            <a:off x="914400" y="1700213"/>
            <a:ext cx="7772400" cy="4319587"/>
          </a:xfrm>
        </p:spPr>
        <p:txBody>
          <a:bodyPr/>
          <a:lstStyle/>
          <a:p>
            <a:pPr eaLnBrk="1" hangingPunct="1"/>
            <a:r>
              <a:rPr lang="el-GR" smtClean="0"/>
              <a:t>Πρωτογενής</a:t>
            </a:r>
          </a:p>
          <a:p>
            <a:pPr eaLnBrk="1" hangingPunct="1"/>
            <a:r>
              <a:rPr lang="el-GR" smtClean="0"/>
              <a:t>Δευτερογενής</a:t>
            </a:r>
          </a:p>
          <a:p>
            <a:pPr eaLnBrk="1" hangingPunct="1"/>
            <a:r>
              <a:rPr lang="el-GR" smtClean="0"/>
              <a:t>Λανθάνουσα</a:t>
            </a:r>
          </a:p>
          <a:p>
            <a:pPr eaLnBrk="1" hangingPunct="1"/>
            <a:r>
              <a:rPr lang="el-GR" smtClean="0"/>
              <a:t>Τριτογενής  </a:t>
            </a:r>
          </a:p>
          <a:p>
            <a:pPr eaLnBrk="1" hangingPunct="1"/>
            <a:endParaRPr lang="el-GR" smtClean="0"/>
          </a:p>
          <a:p>
            <a:pPr eaLnBrk="1" hangingPunct="1"/>
            <a:endParaRPr lang="el-GR"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l-GR" smtClean="0"/>
              <a:t>Πρωτοπαθής σύφιλη (έλκος)</a:t>
            </a:r>
          </a:p>
        </p:txBody>
      </p:sp>
      <p:sp>
        <p:nvSpPr>
          <p:cNvPr id="39939" name="Rectangle 3"/>
          <p:cNvSpPr>
            <a:spLocks noGrp="1" noChangeArrowheads="1"/>
          </p:cNvSpPr>
          <p:nvPr>
            <p:ph sz="quarter" idx="1"/>
          </p:nvPr>
        </p:nvSpPr>
        <p:spPr/>
        <p:txBody>
          <a:bodyPr/>
          <a:lstStyle/>
          <a:p>
            <a:pPr eaLnBrk="1" hangingPunct="1"/>
            <a:r>
              <a:rPr lang="el-GR" smtClean="0"/>
              <a:t>Εμφάνιση μικρού σκληρού έλκους σε 10-90 ημέρες (</a:t>
            </a:r>
            <a:r>
              <a:rPr lang="el-GR" smtClean="0">
                <a:solidFill>
                  <a:srgbClr val="FF0066"/>
                </a:solidFill>
              </a:rPr>
              <a:t>3 εβδομάδες</a:t>
            </a:r>
            <a:r>
              <a:rPr lang="el-GR" smtClean="0"/>
              <a:t>)</a:t>
            </a:r>
          </a:p>
          <a:p>
            <a:pPr eaLnBrk="1" hangingPunct="1"/>
            <a:r>
              <a:rPr lang="el-GR" smtClean="0"/>
              <a:t>Μονό ή πολλαπλά, ορατό ή μη ορατό</a:t>
            </a:r>
          </a:p>
          <a:p>
            <a:pPr eaLnBrk="1" hangingPunct="1"/>
            <a:r>
              <a:rPr lang="el-GR" smtClean="0"/>
              <a:t>Συνήθως ανώδυνο</a:t>
            </a:r>
          </a:p>
          <a:p>
            <a:pPr eaLnBrk="1" hangingPunct="1"/>
            <a:r>
              <a:rPr lang="el-GR" smtClean="0">
                <a:solidFill>
                  <a:srgbClr val="FF0066"/>
                </a:solidFill>
              </a:rPr>
              <a:t>Εξαφανίζεται σε 3-8 εβδομάδες χωρίς θεραπεία</a:t>
            </a:r>
          </a:p>
          <a:p>
            <a:pPr eaLnBrk="1" hangingPunct="1"/>
            <a:r>
              <a:rPr lang="el-GR" smtClean="0">
                <a:solidFill>
                  <a:srgbClr val="FF0066"/>
                </a:solidFill>
              </a:rPr>
              <a:t>Μεταδοτική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title"/>
          </p:nvPr>
        </p:nvSpPr>
        <p:spPr>
          <a:xfrm>
            <a:off x="684213" y="476250"/>
            <a:ext cx="7772400" cy="914400"/>
          </a:xfrm>
        </p:spPr>
        <p:txBody>
          <a:bodyPr/>
          <a:lstStyle/>
          <a:p>
            <a:pPr eaLnBrk="1" hangingPunct="1"/>
            <a:r>
              <a:rPr lang="el-GR" smtClean="0"/>
              <a:t>Πρωτοπαθής σύφιλη (έλκος)</a:t>
            </a:r>
          </a:p>
        </p:txBody>
      </p:sp>
      <p:pic>
        <p:nvPicPr>
          <p:cNvPr id="40963" name="Picture 4" descr="primary syph"/>
          <p:cNvPicPr>
            <a:picLocks noGrp="1" noChangeAspect="1" noChangeArrowheads="1"/>
          </p:cNvPicPr>
          <p:nvPr>
            <p:ph sz="quarter" idx="1"/>
          </p:nvPr>
        </p:nvPicPr>
        <p:blipFill>
          <a:blip r:embed="rId2" cstate="print"/>
          <a:stretch>
            <a:fillRect/>
          </a:stretch>
        </p:blipFill>
        <p:spPr>
          <a:xfrm>
            <a:off x="914400" y="2461044"/>
            <a:ext cx="3749675" cy="2545511"/>
          </a:xfrm>
          <a:noFill/>
        </p:spPr>
      </p:pic>
      <p:pic>
        <p:nvPicPr>
          <p:cNvPr id="40964" name="Picture 7" descr="syphilis-6"/>
          <p:cNvPicPr>
            <a:picLocks noGrp="1" noChangeAspect="1" noChangeArrowheads="1"/>
          </p:cNvPicPr>
          <p:nvPr>
            <p:ph sz="quarter" idx="2"/>
          </p:nvPr>
        </p:nvPicPr>
        <p:blipFill>
          <a:blip r:embed="rId3" cstate="print"/>
          <a:stretch>
            <a:fillRect/>
          </a:stretch>
        </p:blipFill>
        <p:spPr>
          <a:xfrm>
            <a:off x="5689600" y="2109787"/>
            <a:ext cx="2238375" cy="3248025"/>
          </a:xfr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2" descr="syphilis-5"/>
          <p:cNvPicPr>
            <a:picLocks noGrp="1" noChangeAspect="1" noChangeArrowheads="1"/>
          </p:cNvPicPr>
          <p:nvPr>
            <p:ph sz="quarter" idx="1"/>
          </p:nvPr>
        </p:nvPicPr>
        <p:blipFill>
          <a:blip r:embed="rId2" cstate="print"/>
          <a:stretch>
            <a:fillRect/>
          </a:stretch>
        </p:blipFill>
        <p:spPr>
          <a:xfrm>
            <a:off x="467544" y="692696"/>
            <a:ext cx="8049576" cy="5328592"/>
          </a:xfr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8313" y="0"/>
            <a:ext cx="8229600" cy="936625"/>
          </a:xfrm>
        </p:spPr>
        <p:txBody>
          <a:bodyPr/>
          <a:lstStyle/>
          <a:p>
            <a:pPr eaLnBrk="1" hangingPunct="1"/>
            <a:r>
              <a:rPr lang="el-GR" smtClean="0"/>
              <a:t>Γενικά </a:t>
            </a:r>
          </a:p>
        </p:txBody>
      </p:sp>
      <p:sp>
        <p:nvSpPr>
          <p:cNvPr id="8195" name="Rectangle 3"/>
          <p:cNvSpPr>
            <a:spLocks noGrp="1" noChangeArrowheads="1"/>
          </p:cNvSpPr>
          <p:nvPr>
            <p:ph sz="quarter" idx="1"/>
          </p:nvPr>
        </p:nvSpPr>
        <p:spPr>
          <a:xfrm>
            <a:off x="250825" y="1052513"/>
            <a:ext cx="7561263" cy="5148262"/>
          </a:xfrm>
        </p:spPr>
        <p:txBody>
          <a:bodyPr>
            <a:normAutofit/>
          </a:bodyPr>
          <a:lstStyle/>
          <a:p>
            <a:r>
              <a:rPr lang="el-GR" dirty="0" smtClean="0"/>
              <a:t>Παγκόσμιο </a:t>
            </a:r>
            <a:r>
              <a:rPr lang="el-GR" dirty="0" smtClean="0"/>
              <a:t>πρόβλημα. Η </a:t>
            </a:r>
            <a:r>
              <a:rPr lang="el-GR" dirty="0" smtClean="0"/>
              <a:t>συχνότητα αυξάνεται παγκοσμίως </a:t>
            </a:r>
            <a:r>
              <a:rPr lang="el-GR" dirty="0" smtClean="0"/>
              <a:t>από </a:t>
            </a:r>
            <a:r>
              <a:rPr lang="el-GR" dirty="0" smtClean="0"/>
              <a:t>το </a:t>
            </a:r>
            <a:r>
              <a:rPr lang="el-GR" dirty="0" smtClean="0"/>
              <a:t>1950</a:t>
            </a:r>
            <a:endParaRPr lang="el-GR" dirty="0" smtClean="0"/>
          </a:p>
          <a:p>
            <a:pPr eaLnBrk="1" hangingPunct="1"/>
            <a:r>
              <a:rPr lang="el-GR" dirty="0" smtClean="0"/>
              <a:t>&gt; 30 νοσήματα </a:t>
            </a:r>
          </a:p>
          <a:p>
            <a:pPr>
              <a:buNone/>
            </a:pPr>
            <a:r>
              <a:rPr lang="el-GR" dirty="0" smtClean="0"/>
              <a:t>Στις ΗΠΑ &gt;15 εκ. κρούσματα ετησίως </a:t>
            </a:r>
          </a:p>
          <a:p>
            <a:r>
              <a:rPr lang="el-GR" dirty="0" smtClean="0"/>
              <a:t>&gt;60 εκ. αμερικανοί πολίτες πάσχουν από ΣΜΝ</a:t>
            </a:r>
          </a:p>
          <a:p>
            <a:r>
              <a:rPr lang="el-GR" dirty="0" smtClean="0"/>
              <a:t>1 στους 4 ενεργός σεξ. έφηβος πάσχει από ΣΜΝ</a:t>
            </a:r>
          </a:p>
          <a:p>
            <a:pPr eaLnBrk="1" hangingPunct="1"/>
            <a:endParaRPr lang="el-GR" dirty="0" smtClean="0"/>
          </a:p>
          <a:p>
            <a:pPr eaLnBrk="1" hangingPunct="1"/>
            <a:r>
              <a:rPr lang="el-GR" dirty="0" smtClean="0"/>
              <a:t>Εύκολη </a:t>
            </a:r>
            <a:r>
              <a:rPr lang="el-GR" dirty="0" smtClean="0"/>
              <a:t>η </a:t>
            </a:r>
            <a:r>
              <a:rPr lang="el-GR" dirty="0" smtClean="0"/>
              <a:t>μετάδοση</a:t>
            </a:r>
            <a:endParaRPr lang="el-GR" b="1" dirty="0" smtClean="0"/>
          </a:p>
          <a:p>
            <a:pPr eaLnBrk="1" hangingPunct="1"/>
            <a:r>
              <a:rPr lang="el-GR" b="1" dirty="0" smtClean="0"/>
              <a:t>Πολλοί </a:t>
            </a:r>
            <a:r>
              <a:rPr lang="el-GR" b="1" dirty="0" err="1" smtClean="0"/>
              <a:t>ασυμπτωματικοί</a:t>
            </a:r>
            <a:r>
              <a:rPr lang="el-GR" b="1" dirty="0" smtClean="0"/>
              <a:t> φορείς</a:t>
            </a:r>
            <a:endParaRPr lang="el-GR" b="1" dirty="0" smtClean="0"/>
          </a:p>
          <a:p>
            <a:pPr eaLnBrk="1" hangingPunct="1"/>
            <a:r>
              <a:rPr lang="el-GR" dirty="0" smtClean="0"/>
              <a:t>Οι </a:t>
            </a:r>
            <a:r>
              <a:rPr lang="el-GR" dirty="0" smtClean="0"/>
              <a:t>ανθρώπινοι πληθυσμοί αυξάνονται </a:t>
            </a:r>
          </a:p>
          <a:p>
            <a:pPr eaLnBrk="1" hangingPunct="1">
              <a:buFont typeface="Wingdings 2" pitchFamily="18" charset="2"/>
              <a:buNone/>
            </a:pPr>
            <a:r>
              <a:rPr lang="el-GR" dirty="0" smtClean="0"/>
              <a:t>   και μετακινούνται</a:t>
            </a:r>
          </a:p>
          <a:p>
            <a:pPr eaLnBrk="1" hangingPunct="1">
              <a:buFont typeface="Wingdings 2" pitchFamily="18" charset="2"/>
              <a:buNone/>
            </a:pPr>
            <a:endParaRPr lang="el-GR" dirty="0" smtClean="0"/>
          </a:p>
        </p:txBody>
      </p:sp>
      <p:pic>
        <p:nvPicPr>
          <p:cNvPr id="8196" name="Picture 4"/>
          <p:cNvPicPr>
            <a:picLocks noChangeAspect="1" noChangeArrowheads="1"/>
          </p:cNvPicPr>
          <p:nvPr/>
        </p:nvPicPr>
        <p:blipFill>
          <a:blip r:embed="rId2" cstate="print"/>
          <a:srcRect/>
          <a:stretch>
            <a:fillRect/>
          </a:stretch>
        </p:blipFill>
        <p:spPr bwMode="auto">
          <a:xfrm>
            <a:off x="7313243" y="0"/>
            <a:ext cx="1830757" cy="16247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l-GR" smtClean="0"/>
              <a:t>Δευτεροπαθής </a:t>
            </a:r>
          </a:p>
        </p:txBody>
      </p:sp>
      <p:sp>
        <p:nvSpPr>
          <p:cNvPr id="43011" name="Rectangle 3"/>
          <p:cNvSpPr>
            <a:spLocks noGrp="1" noChangeArrowheads="1"/>
          </p:cNvSpPr>
          <p:nvPr>
            <p:ph sz="quarter" idx="1"/>
          </p:nvPr>
        </p:nvSpPr>
        <p:spPr/>
        <p:txBody>
          <a:bodyPr/>
          <a:lstStyle/>
          <a:p>
            <a:pPr eaLnBrk="1" hangingPunct="1"/>
            <a:r>
              <a:rPr lang="el-GR" smtClean="0"/>
              <a:t>Συστηματική διασπορά</a:t>
            </a:r>
          </a:p>
          <a:p>
            <a:pPr eaLnBrk="1" hangingPunct="1"/>
            <a:r>
              <a:rPr lang="el-GR" smtClean="0"/>
              <a:t>Ανοσολογική απάντηση σε ανοσοσυμπλέγματα που εναποτίθενται σε διάφορα σημεία του σώματος</a:t>
            </a:r>
          </a:p>
          <a:p>
            <a:pPr eaLnBrk="1" hangingPunct="1"/>
            <a:r>
              <a:rPr lang="el-GR" smtClean="0"/>
              <a:t>Πυρετός, λεμφαδενοπάθεια, δερματικό εξάνθημα (+παλάμες/πέλματα, βλεννογόνοι)</a:t>
            </a:r>
          </a:p>
          <a:p>
            <a:pPr eaLnBrk="1" hangingPunct="1"/>
            <a:r>
              <a:rPr lang="el-GR" smtClean="0"/>
              <a:t>Διάρκεια 3-6 μήνες με υποτροπιάζοντα συμπτώματα</a:t>
            </a:r>
            <a:endParaRPr lang="en-US" smtClean="0"/>
          </a:p>
          <a:p>
            <a:pPr eaLnBrk="1" hangingPunct="1"/>
            <a:r>
              <a:rPr lang="el-GR" smtClean="0">
                <a:solidFill>
                  <a:srgbClr val="FF0066"/>
                </a:solidFill>
              </a:rPr>
              <a:t>Μεταδοτική</a:t>
            </a:r>
            <a:r>
              <a:rPr lang="el-GR" smtClean="0"/>
              <a:t> (στις βλάβες)</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115888"/>
            <a:ext cx="8229600" cy="649287"/>
          </a:xfrm>
        </p:spPr>
        <p:txBody>
          <a:bodyPr>
            <a:normAutofit fontScale="90000"/>
          </a:bodyPr>
          <a:lstStyle/>
          <a:p>
            <a:pPr eaLnBrk="1" fontAlgn="auto" hangingPunct="1">
              <a:spcAft>
                <a:spcPts val="0"/>
              </a:spcAft>
              <a:defRPr/>
            </a:pPr>
            <a:r>
              <a:rPr lang="el-GR" sz="3600" smtClean="0"/>
              <a:t>Δευτεροπαθής</a:t>
            </a:r>
            <a:r>
              <a:rPr lang="en-US" sz="3600" smtClean="0"/>
              <a:t> </a:t>
            </a:r>
            <a:endParaRPr lang="el-GR" sz="3600" smtClean="0"/>
          </a:p>
        </p:txBody>
      </p:sp>
      <p:pic>
        <p:nvPicPr>
          <p:cNvPr id="44035" name="Picture 4" descr="syphilis rash"/>
          <p:cNvPicPr>
            <a:picLocks noChangeAspect="1" noChangeArrowheads="1"/>
          </p:cNvPicPr>
          <p:nvPr/>
        </p:nvPicPr>
        <p:blipFill>
          <a:blip r:embed="rId2" cstate="print"/>
          <a:srcRect/>
          <a:stretch>
            <a:fillRect/>
          </a:stretch>
        </p:blipFill>
        <p:spPr bwMode="auto">
          <a:xfrm>
            <a:off x="1908175" y="765175"/>
            <a:ext cx="5440363" cy="609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2"/>
          <p:cNvSpPr>
            <a:spLocks noGrp="1" noChangeArrowheads="1"/>
          </p:cNvSpPr>
          <p:nvPr>
            <p:ph type="title"/>
          </p:nvPr>
        </p:nvSpPr>
        <p:spPr/>
        <p:txBody>
          <a:bodyPr/>
          <a:lstStyle/>
          <a:p>
            <a:pPr eaLnBrk="1" hangingPunct="1"/>
            <a:endParaRPr lang="en-US" smtClean="0"/>
          </a:p>
        </p:txBody>
      </p:sp>
      <p:pic>
        <p:nvPicPr>
          <p:cNvPr id="45059" name="Picture 10" descr="tonguemucos 2ndary syphilis"/>
          <p:cNvPicPr>
            <a:picLocks noGrp="1" noChangeAspect="1" noChangeArrowheads="1"/>
          </p:cNvPicPr>
          <p:nvPr>
            <p:ph sz="quarter" idx="1"/>
          </p:nvPr>
        </p:nvPicPr>
        <p:blipFill>
          <a:blip r:embed="rId2" cstate="print"/>
          <a:srcRect/>
          <a:stretch>
            <a:fillRect/>
          </a:stretch>
        </p:blipFill>
        <p:spPr>
          <a:xfrm>
            <a:off x="4643438" y="0"/>
            <a:ext cx="4500562" cy="2987675"/>
          </a:xfrm>
          <a:noFill/>
        </p:spPr>
      </p:pic>
      <p:pic>
        <p:nvPicPr>
          <p:cNvPr id="45060" name="Picture 11" descr="rash2"/>
          <p:cNvPicPr>
            <a:picLocks noGrp="1" noChangeAspect="1" noChangeArrowheads="1"/>
          </p:cNvPicPr>
          <p:nvPr>
            <p:ph sz="quarter" idx="2"/>
          </p:nvPr>
        </p:nvPicPr>
        <p:blipFill>
          <a:blip r:embed="rId3" cstate="print"/>
          <a:srcRect/>
          <a:stretch>
            <a:fillRect/>
          </a:stretch>
        </p:blipFill>
        <p:spPr>
          <a:xfrm>
            <a:off x="4787900" y="3141663"/>
            <a:ext cx="3749675" cy="3463925"/>
          </a:xfrm>
          <a:noFill/>
        </p:spPr>
      </p:pic>
      <p:pic>
        <p:nvPicPr>
          <p:cNvPr id="45061" name="Picture 8" descr="syphilisrash"/>
          <p:cNvPicPr>
            <a:picLocks noChangeAspect="1" noChangeArrowheads="1"/>
          </p:cNvPicPr>
          <p:nvPr/>
        </p:nvPicPr>
        <p:blipFill>
          <a:blip r:embed="rId4" cstate="print"/>
          <a:srcRect/>
          <a:stretch>
            <a:fillRect/>
          </a:stretch>
        </p:blipFill>
        <p:spPr bwMode="auto">
          <a:xfrm>
            <a:off x="0" y="0"/>
            <a:ext cx="46497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l-GR" smtClean="0"/>
              <a:t>Λανθάνουσα</a:t>
            </a:r>
          </a:p>
        </p:txBody>
      </p:sp>
      <p:sp>
        <p:nvSpPr>
          <p:cNvPr id="46083" name="Rectangle 3"/>
          <p:cNvSpPr>
            <a:spLocks noGrp="1" noChangeArrowheads="1"/>
          </p:cNvSpPr>
          <p:nvPr>
            <p:ph sz="quarter" idx="1"/>
          </p:nvPr>
        </p:nvSpPr>
        <p:spPr/>
        <p:txBody>
          <a:bodyPr/>
          <a:lstStyle/>
          <a:p>
            <a:pPr eaLnBrk="1" hangingPunct="1"/>
            <a:r>
              <a:rPr lang="el-GR" dirty="0" smtClean="0"/>
              <a:t>Χωρίς συμπτώματα</a:t>
            </a:r>
          </a:p>
          <a:p>
            <a:pPr eaLnBrk="1" hangingPunct="1"/>
            <a:r>
              <a:rPr lang="el-GR" dirty="0" smtClean="0"/>
              <a:t>Διάρκεια από μήνες ως έτη</a:t>
            </a:r>
          </a:p>
          <a:p>
            <a:pPr eaLnBrk="1" hangingPunct="1"/>
            <a:r>
              <a:rPr lang="el-GR" dirty="0" smtClean="0"/>
              <a:t>Το μικρόβιο διηθεί όργανα </a:t>
            </a:r>
          </a:p>
          <a:p>
            <a:pPr eaLnBrk="1" hangingPunct="1"/>
            <a:r>
              <a:rPr lang="el-GR" dirty="0" smtClean="0"/>
              <a:t>Μόνο το 1/3 προχωρά σε τριτογενή, ακόμη και χωρίς θεραπεία </a:t>
            </a:r>
          </a:p>
          <a:p>
            <a:pPr eaLnBrk="1" hangingPunct="1"/>
            <a:r>
              <a:rPr lang="el-GR" dirty="0" smtClean="0"/>
              <a:t>Μη μεταδοτική (εξαίρεση: κάθετη μετάδοση)</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l-GR" smtClean="0"/>
              <a:t>Τριτογενής-παθογένεια </a:t>
            </a:r>
          </a:p>
        </p:txBody>
      </p:sp>
      <p:sp>
        <p:nvSpPr>
          <p:cNvPr id="47107" name="Rectangle 3"/>
          <p:cNvSpPr>
            <a:spLocks noGrp="1" noChangeArrowheads="1"/>
          </p:cNvSpPr>
          <p:nvPr>
            <p:ph sz="quarter" idx="1"/>
          </p:nvPr>
        </p:nvSpPr>
        <p:spPr>
          <a:xfrm>
            <a:off x="914400" y="1557338"/>
            <a:ext cx="7772400" cy="4462462"/>
          </a:xfrm>
        </p:spPr>
        <p:txBody>
          <a:bodyPr/>
          <a:lstStyle/>
          <a:p>
            <a:pPr lvl="1" eaLnBrk="1" hangingPunct="1"/>
            <a:r>
              <a:rPr lang="el-GR" smtClean="0"/>
              <a:t>Το τρεπόνημα καλύπτεται από εξωτερικό περίβλημα λιπιδίων</a:t>
            </a:r>
          </a:p>
          <a:p>
            <a:pPr lvl="1" eaLnBrk="1" hangingPunct="1"/>
            <a:r>
              <a:rPr lang="el-GR" smtClean="0"/>
              <a:t>Ελάχιστη ανοσολογική απάντηση</a:t>
            </a:r>
          </a:p>
          <a:p>
            <a:pPr lvl="1" eaLnBrk="1" hangingPunct="1">
              <a:buFont typeface="Wingdings 2" pitchFamily="18" charset="2"/>
              <a:buNone/>
            </a:pPr>
            <a:r>
              <a:rPr lang="el-GR" smtClean="0"/>
              <a:t>Ωστόσο…</a:t>
            </a:r>
          </a:p>
          <a:p>
            <a:pPr lvl="1" eaLnBrk="1" hangingPunct="1"/>
            <a:r>
              <a:rPr lang="el-GR" smtClean="0"/>
              <a:t>Τα συμπτώματα προκύπτουν από ανοσολογική αντίδραση του κυτταρικού σκέλους του οργανισμού</a:t>
            </a:r>
          </a:p>
          <a:p>
            <a:pPr lvl="1" eaLnBrk="1" hangingPunct="1">
              <a:buFont typeface="Wingdings 2" pitchFamily="18" charset="2"/>
              <a:buNone/>
            </a:pPr>
            <a:r>
              <a:rPr lang="el-GR" smtClean="0"/>
              <a:t>   στις σπειροχαίτες που επέζησαν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l-GR" smtClean="0"/>
              <a:t>Τριτογενής</a:t>
            </a:r>
            <a:endParaRPr lang="en-US" smtClean="0"/>
          </a:p>
        </p:txBody>
      </p:sp>
      <p:sp>
        <p:nvSpPr>
          <p:cNvPr id="48131" name="Content Placeholder 2"/>
          <p:cNvSpPr>
            <a:spLocks noGrp="1"/>
          </p:cNvSpPr>
          <p:nvPr>
            <p:ph sz="quarter" idx="1"/>
          </p:nvPr>
        </p:nvSpPr>
        <p:spPr/>
        <p:txBody>
          <a:bodyPr>
            <a:normAutofit lnSpcReduction="10000"/>
          </a:bodyPr>
          <a:lstStyle/>
          <a:p>
            <a:pPr eaLnBrk="1" hangingPunct="1"/>
            <a:r>
              <a:rPr lang="el-GR" dirty="0" smtClean="0"/>
              <a:t>Απειλητική για τη ζωή</a:t>
            </a:r>
          </a:p>
          <a:p>
            <a:pPr eaLnBrk="1" hangingPunct="1"/>
            <a:r>
              <a:rPr lang="el-GR" dirty="0" smtClean="0"/>
              <a:t>Βλάβες στο δέρμα, οστά, αγγεία, ΚΝΣ</a:t>
            </a:r>
          </a:p>
          <a:p>
            <a:pPr eaLnBrk="1" hangingPunct="1"/>
            <a:r>
              <a:rPr lang="el-GR" dirty="0" err="1" smtClean="0"/>
              <a:t>Κομμιωματώδης</a:t>
            </a:r>
            <a:r>
              <a:rPr lang="el-GR" dirty="0" smtClean="0"/>
              <a:t> σύφιλη</a:t>
            </a:r>
          </a:p>
          <a:p>
            <a:pPr lvl="1" eaLnBrk="1" hangingPunct="1"/>
            <a:r>
              <a:rPr lang="el-GR" dirty="0" smtClean="0"/>
              <a:t>Μάζες ιστού στο δέρμα, οστά </a:t>
            </a:r>
            <a:r>
              <a:rPr lang="el-GR" dirty="0" err="1" smtClean="0"/>
              <a:t>βλενογόννοι</a:t>
            </a:r>
            <a:r>
              <a:rPr lang="el-GR" dirty="0" smtClean="0"/>
              <a:t> </a:t>
            </a:r>
          </a:p>
          <a:p>
            <a:pPr lvl="1" eaLnBrk="1" hangingPunct="1"/>
            <a:r>
              <a:rPr lang="el-GR" dirty="0" smtClean="0">
                <a:solidFill>
                  <a:srgbClr val="FF0066"/>
                </a:solidFill>
              </a:rPr>
              <a:t>Μη μεταδοτική (στις βλάβες μικρός αριθμός μικροβίων)</a:t>
            </a:r>
          </a:p>
          <a:p>
            <a:pPr eaLnBrk="1" hangingPunct="1"/>
            <a:r>
              <a:rPr lang="el-GR" dirty="0" smtClean="0"/>
              <a:t>Καρδιαγγειακή σύφιλη </a:t>
            </a:r>
          </a:p>
          <a:p>
            <a:pPr lvl="1" eaLnBrk="1" hangingPunct="1"/>
            <a:r>
              <a:rPr lang="el-GR" dirty="0" smtClean="0"/>
              <a:t>Εξασθένηση του τοιχώματος της αορτής </a:t>
            </a:r>
          </a:p>
          <a:p>
            <a:pPr eaLnBrk="1" hangingPunct="1"/>
            <a:r>
              <a:rPr lang="el-GR" dirty="0" err="1" smtClean="0"/>
              <a:t>Νευροσύφιλη</a:t>
            </a:r>
            <a:r>
              <a:rPr lang="el-GR" dirty="0" smtClean="0"/>
              <a:t> (10% των ασθενών)</a:t>
            </a:r>
          </a:p>
          <a:p>
            <a:pPr eaLnBrk="1" hangingPunct="1"/>
            <a:r>
              <a:rPr lang="el-GR" dirty="0" smtClean="0"/>
              <a:t>Διαταραχές προσωπικότητας, επιληψία, ψυχιατρικές διαταραχές</a:t>
            </a:r>
          </a:p>
          <a:p>
            <a:endParaRPr lang="en-US" dirty="0"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4213" y="404813"/>
            <a:ext cx="7772400" cy="622300"/>
          </a:xfrm>
        </p:spPr>
        <p:txBody>
          <a:bodyPr>
            <a:normAutofit fontScale="90000"/>
          </a:bodyPr>
          <a:lstStyle/>
          <a:p>
            <a:pPr eaLnBrk="1" fontAlgn="auto" hangingPunct="1">
              <a:spcAft>
                <a:spcPts val="0"/>
              </a:spcAft>
              <a:defRPr/>
            </a:pPr>
            <a:r>
              <a:rPr lang="el-GR" sz="3600" smtClean="0"/>
              <a:t>Τριτοπαθής </a:t>
            </a:r>
          </a:p>
        </p:txBody>
      </p:sp>
      <p:pic>
        <p:nvPicPr>
          <p:cNvPr id="49155" name="Picture 10" descr="Low_113_Gummatous"/>
          <p:cNvPicPr>
            <a:picLocks noGrp="1" noChangeAspect="1" noChangeArrowheads="1"/>
          </p:cNvPicPr>
          <p:nvPr>
            <p:ph sz="quarter" idx="1"/>
          </p:nvPr>
        </p:nvPicPr>
        <p:blipFill>
          <a:blip r:embed="rId2" cstate="print"/>
          <a:stretch>
            <a:fillRect/>
          </a:stretch>
        </p:blipFill>
        <p:spPr>
          <a:xfrm>
            <a:off x="4283968" y="476672"/>
            <a:ext cx="3913964" cy="5827242"/>
          </a:xfrm>
          <a:noFill/>
        </p:spPr>
      </p:pic>
      <p:pic>
        <p:nvPicPr>
          <p:cNvPr id="49156" name="Picture 4" descr="triotagis"/>
          <p:cNvPicPr>
            <a:picLocks noChangeAspect="1" noChangeArrowheads="1"/>
          </p:cNvPicPr>
          <p:nvPr>
            <p:ph sz="half" idx="4294967295"/>
          </p:nvPr>
        </p:nvPicPr>
        <p:blipFill>
          <a:blip r:embed="rId3" cstate="print"/>
          <a:srcRect/>
          <a:stretch>
            <a:fillRect/>
          </a:stretch>
        </p:blipFill>
        <p:spPr>
          <a:xfrm>
            <a:off x="0" y="908050"/>
            <a:ext cx="3521075" cy="5689600"/>
          </a:xfr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28625" y="571500"/>
            <a:ext cx="7772400" cy="681038"/>
          </a:xfrm>
        </p:spPr>
        <p:txBody>
          <a:bodyPr>
            <a:normAutofit fontScale="90000"/>
          </a:bodyPr>
          <a:lstStyle/>
          <a:p>
            <a:pPr eaLnBrk="1" fontAlgn="auto" hangingPunct="1">
              <a:spcAft>
                <a:spcPts val="0"/>
              </a:spcAft>
              <a:defRPr/>
            </a:pPr>
            <a:r>
              <a:rPr lang="el-GR" smtClean="0"/>
              <a:t>Συγγενής σύφιλη</a:t>
            </a:r>
          </a:p>
        </p:txBody>
      </p:sp>
      <p:sp>
        <p:nvSpPr>
          <p:cNvPr id="51203" name="Rectangle 3"/>
          <p:cNvSpPr>
            <a:spLocks noGrp="1" noChangeArrowheads="1"/>
          </p:cNvSpPr>
          <p:nvPr>
            <p:ph sz="quarter" idx="1"/>
          </p:nvPr>
        </p:nvSpPr>
        <p:spPr>
          <a:xfrm>
            <a:off x="4357688" y="1143000"/>
            <a:ext cx="4214812" cy="4572000"/>
          </a:xfrm>
        </p:spPr>
        <p:txBody>
          <a:bodyPr>
            <a:normAutofit lnSpcReduction="10000"/>
          </a:bodyPr>
          <a:lstStyle/>
          <a:p>
            <a:pPr marL="274320" indent="-274320" eaLnBrk="1" fontAlgn="auto" hangingPunct="1">
              <a:lnSpc>
                <a:spcPct val="90000"/>
              </a:lnSpc>
              <a:spcBef>
                <a:spcPts val="580"/>
              </a:spcBef>
              <a:spcAft>
                <a:spcPts val="0"/>
              </a:spcAft>
              <a:buFont typeface="Wingdings 2"/>
              <a:buChar char=""/>
              <a:defRPr/>
            </a:pPr>
            <a:r>
              <a:rPr lang="el-GR" sz="2400" dirty="0" smtClean="0"/>
              <a:t>Εγκυμοσύνη στη λανθάνουσα φάση</a:t>
            </a:r>
          </a:p>
          <a:p>
            <a:pPr marL="274320" indent="-274320" eaLnBrk="1" fontAlgn="auto" hangingPunct="1">
              <a:lnSpc>
                <a:spcPct val="90000"/>
              </a:lnSpc>
              <a:spcBef>
                <a:spcPts val="580"/>
              </a:spcBef>
              <a:spcAft>
                <a:spcPts val="0"/>
              </a:spcAft>
              <a:buFont typeface="Wingdings 2"/>
              <a:buChar char=""/>
              <a:defRPr/>
            </a:pPr>
            <a:r>
              <a:rPr lang="el-GR" sz="2400" dirty="0" smtClean="0"/>
              <a:t>Στο 1</a:t>
            </a:r>
            <a:r>
              <a:rPr lang="el-GR" sz="2400" baseline="30000" dirty="0" smtClean="0"/>
              <a:t>ο</a:t>
            </a:r>
            <a:r>
              <a:rPr lang="el-GR" sz="2400" dirty="0" smtClean="0"/>
              <a:t> ή 2</a:t>
            </a:r>
            <a:r>
              <a:rPr lang="el-GR" sz="2400" baseline="30000" dirty="0" smtClean="0"/>
              <a:t>ο</a:t>
            </a:r>
            <a:r>
              <a:rPr lang="el-GR" sz="2400" dirty="0" smtClean="0"/>
              <a:t> στάδιο σύφιλης ενδομήτριος θάνατος ή θνησιγενές έμβρυο</a:t>
            </a:r>
          </a:p>
          <a:p>
            <a:pPr marL="274320" indent="-274320" eaLnBrk="1" fontAlgn="auto" hangingPunct="1">
              <a:lnSpc>
                <a:spcPct val="90000"/>
              </a:lnSpc>
              <a:spcBef>
                <a:spcPts val="580"/>
              </a:spcBef>
              <a:spcAft>
                <a:spcPts val="0"/>
              </a:spcAft>
              <a:buFont typeface="Wingdings 2"/>
              <a:buChar char=""/>
              <a:defRPr/>
            </a:pPr>
            <a:r>
              <a:rPr lang="el-GR" sz="2400" dirty="0" err="1" smtClean="0"/>
              <a:t>Ηπατοσπληνομεγαλία</a:t>
            </a:r>
            <a:r>
              <a:rPr lang="el-GR" sz="2400" dirty="0" smtClean="0"/>
              <a:t> δερματικές βλάβες, </a:t>
            </a:r>
            <a:r>
              <a:rPr lang="el-GR" sz="2400" dirty="0" err="1" smtClean="0"/>
              <a:t>οστεοχονδρίτιδα</a:t>
            </a:r>
            <a:r>
              <a:rPr lang="el-GR" sz="2400" dirty="0" smtClean="0"/>
              <a:t>, </a:t>
            </a:r>
            <a:r>
              <a:rPr lang="el-GR" sz="2400" dirty="0" smtClean="0">
                <a:sym typeface="Wingdings" pitchFamily="2" charset="2"/>
              </a:rPr>
              <a:t> στη γέννηση ή σε 3 εβδ-6 μήνες</a:t>
            </a:r>
          </a:p>
          <a:p>
            <a:pPr marL="274320" indent="-274320" eaLnBrk="1" fontAlgn="auto" hangingPunct="1">
              <a:lnSpc>
                <a:spcPct val="90000"/>
              </a:lnSpc>
              <a:spcBef>
                <a:spcPts val="580"/>
              </a:spcBef>
              <a:spcAft>
                <a:spcPts val="0"/>
              </a:spcAft>
              <a:buFont typeface="Wingdings 2"/>
              <a:buChar char=""/>
              <a:defRPr/>
            </a:pPr>
            <a:r>
              <a:rPr lang="el-GR" sz="2400" dirty="0" smtClean="0"/>
              <a:t>Βλάβες στα </a:t>
            </a:r>
            <a:r>
              <a:rPr lang="el-GR" sz="2400" dirty="0" smtClean="0">
                <a:solidFill>
                  <a:srgbClr val="FF0066"/>
                </a:solidFill>
              </a:rPr>
              <a:t>δόντια</a:t>
            </a:r>
            <a:r>
              <a:rPr lang="el-GR" sz="2400" dirty="0" smtClean="0"/>
              <a:t> και τα </a:t>
            </a:r>
            <a:r>
              <a:rPr lang="el-GR" sz="2400" dirty="0" smtClean="0">
                <a:solidFill>
                  <a:srgbClr val="FF0066"/>
                </a:solidFill>
              </a:rPr>
              <a:t>οστά</a:t>
            </a:r>
            <a:r>
              <a:rPr lang="el-GR" sz="2400" dirty="0" smtClean="0"/>
              <a:t>, </a:t>
            </a:r>
            <a:r>
              <a:rPr lang="el-GR" sz="2400" dirty="0" smtClean="0">
                <a:solidFill>
                  <a:srgbClr val="FF0066"/>
                </a:solidFill>
              </a:rPr>
              <a:t>κώφωση</a:t>
            </a:r>
            <a:r>
              <a:rPr lang="el-GR" sz="2400" dirty="0" smtClean="0"/>
              <a:t>, </a:t>
            </a:r>
            <a:r>
              <a:rPr lang="el-GR" sz="2400" dirty="0" smtClean="0">
                <a:solidFill>
                  <a:srgbClr val="FF0066"/>
                </a:solidFill>
              </a:rPr>
              <a:t>τύφλωση</a:t>
            </a:r>
            <a:r>
              <a:rPr lang="el-GR" sz="2400" dirty="0" smtClean="0"/>
              <a:t>, νευρολογικά συμπτώματα </a:t>
            </a:r>
            <a:r>
              <a:rPr lang="el-GR" sz="2400" dirty="0" smtClean="0">
                <a:solidFill>
                  <a:srgbClr val="FF0066"/>
                </a:solidFill>
              </a:rPr>
              <a:t>νοητικές</a:t>
            </a:r>
            <a:r>
              <a:rPr lang="el-GR" sz="2400" dirty="0" smtClean="0"/>
              <a:t> δυσλειτουργίες</a:t>
            </a:r>
          </a:p>
        </p:txBody>
      </p:sp>
      <p:pic>
        <p:nvPicPr>
          <p:cNvPr id="50180" name="Picture 4" descr="Syphilis81"/>
          <p:cNvPicPr>
            <a:picLocks noGrp="1" noChangeAspect="1" noChangeArrowheads="1"/>
          </p:cNvPicPr>
          <p:nvPr>
            <p:ph sz="quarter" idx="2"/>
          </p:nvPr>
        </p:nvPicPr>
        <p:blipFill>
          <a:blip r:embed="rId2" cstate="print"/>
          <a:srcRect/>
          <a:stretch>
            <a:fillRect/>
          </a:stretch>
        </p:blipFill>
        <p:spPr>
          <a:xfrm>
            <a:off x="571500" y="1285875"/>
            <a:ext cx="3565525" cy="5329238"/>
          </a:xfr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l-GR" smtClean="0"/>
              <a:t>Διάγνωση-ΠΟΛΥΠΛΟΚΗ </a:t>
            </a:r>
          </a:p>
        </p:txBody>
      </p:sp>
      <p:sp>
        <p:nvSpPr>
          <p:cNvPr id="51203" name="Rectangle 3"/>
          <p:cNvSpPr>
            <a:spLocks noGrp="1" noChangeArrowheads="1"/>
          </p:cNvSpPr>
          <p:nvPr>
            <p:ph sz="quarter" idx="1"/>
          </p:nvPr>
        </p:nvSpPr>
        <p:spPr>
          <a:xfrm>
            <a:off x="395288" y="1676400"/>
            <a:ext cx="8062912" cy="4114800"/>
          </a:xfrm>
        </p:spPr>
        <p:txBody>
          <a:bodyPr/>
          <a:lstStyle/>
          <a:p>
            <a:pPr marL="609600" indent="-609600" eaLnBrk="1" hangingPunct="1"/>
            <a:r>
              <a:rPr lang="el-GR" smtClean="0"/>
              <a:t>Το </a:t>
            </a:r>
            <a:r>
              <a:rPr lang="en-US" i="1" smtClean="0"/>
              <a:t>Treponema</a:t>
            </a:r>
            <a:r>
              <a:rPr lang="en-US" smtClean="0"/>
              <a:t> </a:t>
            </a:r>
            <a:r>
              <a:rPr lang="el-GR" smtClean="0">
                <a:solidFill>
                  <a:srgbClr val="FF0066"/>
                </a:solidFill>
              </a:rPr>
              <a:t>ΔΕΝ ΚΑΛΛΙΕΡΓΕΙΤΑΙ</a:t>
            </a:r>
            <a:endParaRPr lang="en-US" smtClean="0">
              <a:solidFill>
                <a:srgbClr val="FF0066"/>
              </a:solidFill>
            </a:endParaRPr>
          </a:p>
          <a:p>
            <a:pPr marL="609600" indent="-609600" eaLnBrk="1" hangingPunct="1"/>
            <a:endParaRPr lang="el-GR" smtClean="0"/>
          </a:p>
          <a:p>
            <a:pPr marL="609600" indent="-609600" eaLnBrk="1" hangingPunct="1"/>
            <a:r>
              <a:rPr lang="el-GR" smtClean="0"/>
              <a:t>Η διάγνωση γίνεται με</a:t>
            </a:r>
          </a:p>
          <a:p>
            <a:pPr marL="990600" lvl="1" indent="-533400" eaLnBrk="1" hangingPunct="1">
              <a:buFontTx/>
              <a:buAutoNum type="arabicPeriod"/>
            </a:pPr>
            <a:r>
              <a:rPr lang="el-GR" smtClean="0"/>
              <a:t>Άμεση ανίχνευση με μικροσκόπηση</a:t>
            </a:r>
          </a:p>
          <a:p>
            <a:pPr marL="990600" lvl="1" indent="-533400" eaLnBrk="1" hangingPunct="1">
              <a:buFontTx/>
              <a:buAutoNum type="arabicPeriod"/>
            </a:pPr>
            <a:r>
              <a:rPr lang="el-GR" smtClean="0"/>
              <a:t>Ορολογικές αντιδράσεις (αναζήτηση αντισωμάτων)</a:t>
            </a:r>
          </a:p>
          <a:p>
            <a:pPr marL="1263650" lvl="2" indent="-533400" eaLnBrk="1" hangingPunct="1">
              <a:buFontTx/>
              <a:buAutoNum type="arabicPeriod"/>
            </a:pPr>
            <a:r>
              <a:rPr lang="el-GR" smtClean="0"/>
              <a:t>Μη τρεπονημικές αντιδράσεις </a:t>
            </a:r>
          </a:p>
          <a:p>
            <a:pPr marL="1263650" lvl="2" indent="-533400" eaLnBrk="1" hangingPunct="1">
              <a:buFontTx/>
              <a:buAutoNum type="arabicPeriod"/>
            </a:pPr>
            <a:r>
              <a:rPr lang="el-GR" smtClean="0"/>
              <a:t>Τρεπονημικές αντιδράσεις</a:t>
            </a:r>
          </a:p>
          <a:p>
            <a:pPr marL="609600" indent="-609600" eaLnBrk="1" hangingPunct="1">
              <a:buFontTx/>
              <a:buNone/>
            </a:pPr>
            <a:endParaRPr lang="el-GR"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l-GR" smtClean="0"/>
              <a:t>Μικροσκόπηση</a:t>
            </a:r>
          </a:p>
        </p:txBody>
      </p:sp>
      <p:sp>
        <p:nvSpPr>
          <p:cNvPr id="53251" name="Rectangle 3"/>
          <p:cNvSpPr>
            <a:spLocks noGrp="1" noChangeArrowheads="1"/>
          </p:cNvSpPr>
          <p:nvPr>
            <p:ph sz="quarter" idx="1"/>
          </p:nvPr>
        </p:nvSpPr>
        <p:spPr>
          <a:xfrm>
            <a:off x="914400" y="1628775"/>
            <a:ext cx="7772400" cy="4391025"/>
          </a:xfrm>
        </p:spPr>
        <p:txBody>
          <a:bodyPr/>
          <a:lstStyle/>
          <a:p>
            <a:pPr eaLnBrk="1" hangingPunct="1"/>
            <a:r>
              <a:rPr lang="el-GR" smtClean="0"/>
              <a:t>Επίχρισμα από το έλκος σε σκοτεινό πεδίο (δυσδιάκριτο)</a:t>
            </a:r>
          </a:p>
          <a:p>
            <a:pPr lvl="1" eaLnBrk="1" hangingPunct="1"/>
            <a:r>
              <a:rPr lang="el-GR" smtClean="0"/>
              <a:t>Άμεσος ανοσοφθορισμός (αντισώματα κατά του τρεπονήματος, σεσημασμένα με φθορίζουσες χρωστικές)</a:t>
            </a:r>
          </a:p>
          <a:p>
            <a:pPr lvl="1" eaLnBrk="1" hangingPunct="1"/>
            <a:r>
              <a:rPr lang="el-GR" smtClean="0"/>
              <a:t>Χρώση αργύρου</a:t>
            </a:r>
          </a:p>
          <a:p>
            <a:pPr eaLnBrk="1" hangingPunct="1"/>
            <a:r>
              <a:rPr lang="el-GR" smtClean="0"/>
              <a:t>Δε βάφεται με χρώση </a:t>
            </a:r>
            <a:r>
              <a:rPr lang="en-US" smtClean="0"/>
              <a:t>Gram</a:t>
            </a:r>
            <a:r>
              <a:rPr lang="el-GR" smtClean="0"/>
              <a:t> (ωχρό)</a:t>
            </a:r>
          </a:p>
          <a:p>
            <a:pPr eaLnBrk="1" hangingPunct="1">
              <a:buFont typeface="Wingdings 2" pitchFamily="18" charset="2"/>
              <a:buNone/>
            </a:pPr>
            <a:endParaRPr lang="el-GR" smtClean="0"/>
          </a:p>
          <a:p>
            <a:pPr eaLnBrk="1" hangingPunct="1">
              <a:buFont typeface="Wingdings 2" pitchFamily="18" charset="2"/>
              <a:buNone/>
            </a:pPr>
            <a:r>
              <a:rPr lang="el-GR" smtClean="0"/>
              <a:t>Πρώτο στάδιο λοίμωξης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pPr eaLnBrk="1" hangingPunct="1"/>
            <a:r>
              <a:rPr lang="el-GR" sz="3600" smtClean="0"/>
              <a:t>Παράγοντες που επηρεάζουν </a:t>
            </a:r>
            <a:br>
              <a:rPr lang="el-GR" sz="3600" smtClean="0"/>
            </a:br>
            <a:r>
              <a:rPr lang="el-GR" sz="3600" smtClean="0"/>
              <a:t>τη μετάδοση</a:t>
            </a:r>
          </a:p>
        </p:txBody>
      </p:sp>
      <p:sp>
        <p:nvSpPr>
          <p:cNvPr id="6147" name="Rectangle 3"/>
          <p:cNvSpPr>
            <a:spLocks noGrp="1" noChangeArrowheads="1"/>
          </p:cNvSpPr>
          <p:nvPr>
            <p:ph sz="quarter" idx="1"/>
          </p:nvPr>
        </p:nvSpPr>
        <p:spPr>
          <a:xfrm>
            <a:off x="914400" y="1700213"/>
            <a:ext cx="7772400" cy="4319587"/>
          </a:xfrm>
        </p:spPr>
        <p:txBody>
          <a:bodyPr/>
          <a:lstStyle/>
          <a:p>
            <a:pPr eaLnBrk="1" hangingPunct="1">
              <a:lnSpc>
                <a:spcPct val="80000"/>
              </a:lnSpc>
              <a:buFont typeface="Wingdings" pitchFamily="2" charset="2"/>
              <a:buChar char="Ø"/>
            </a:pPr>
            <a:r>
              <a:rPr lang="el-GR" smtClean="0"/>
              <a:t>Η μολυσματικότητα-παθογονικότητα του μικροοργανισμού</a:t>
            </a:r>
          </a:p>
          <a:p>
            <a:pPr eaLnBrk="1" hangingPunct="1">
              <a:lnSpc>
                <a:spcPct val="80000"/>
              </a:lnSpc>
              <a:buFont typeface="Wingdings" pitchFamily="2" charset="2"/>
              <a:buChar char="Ø"/>
            </a:pPr>
            <a:r>
              <a:rPr lang="el-GR" smtClean="0"/>
              <a:t>Η περίοδος μεταδοτικότητας</a:t>
            </a:r>
          </a:p>
          <a:p>
            <a:pPr eaLnBrk="1" hangingPunct="1">
              <a:lnSpc>
                <a:spcPct val="80000"/>
              </a:lnSpc>
              <a:buFont typeface="Wingdings" pitchFamily="2" charset="2"/>
              <a:buChar char="Ø"/>
            </a:pPr>
            <a:r>
              <a:rPr lang="el-GR" smtClean="0"/>
              <a:t>Το είδος της σεξουαλικής επαφής</a:t>
            </a:r>
          </a:p>
          <a:p>
            <a:pPr eaLnBrk="1" hangingPunct="1">
              <a:lnSpc>
                <a:spcPct val="80000"/>
              </a:lnSpc>
              <a:buFont typeface="Wingdings" pitchFamily="2" charset="2"/>
              <a:buChar char="Ø"/>
            </a:pPr>
            <a:r>
              <a:rPr lang="el-GR" smtClean="0"/>
              <a:t>Η ηλικία έναρξης σεξουαλικών επαφών</a:t>
            </a:r>
          </a:p>
          <a:p>
            <a:pPr eaLnBrk="1" hangingPunct="1">
              <a:lnSpc>
                <a:spcPct val="80000"/>
              </a:lnSpc>
              <a:buFont typeface="Wingdings" pitchFamily="2" charset="2"/>
              <a:buChar char="Ø"/>
            </a:pPr>
            <a:r>
              <a:rPr lang="el-GR" smtClean="0"/>
              <a:t>Ο αριθμός των σεξουαλικών επαφών </a:t>
            </a:r>
          </a:p>
          <a:p>
            <a:pPr eaLnBrk="1" hangingPunct="1">
              <a:lnSpc>
                <a:spcPct val="80000"/>
              </a:lnSpc>
              <a:buFont typeface="Wingdings" pitchFamily="2" charset="2"/>
              <a:buChar char="Ø"/>
            </a:pPr>
            <a:r>
              <a:rPr lang="el-GR" smtClean="0"/>
              <a:t>Ο αριθμός των σεξουαλικών συντρόφων </a:t>
            </a:r>
          </a:p>
          <a:p>
            <a:pPr eaLnBrk="1" hangingPunct="1">
              <a:lnSpc>
                <a:spcPct val="80000"/>
              </a:lnSpc>
              <a:buFont typeface="Wingdings" pitchFamily="2" charset="2"/>
              <a:buChar char="Ø"/>
            </a:pPr>
            <a:r>
              <a:rPr lang="el-GR" smtClean="0"/>
              <a:t>Η κλινική εικόνα (η απουσία της- φορείς)</a:t>
            </a:r>
          </a:p>
          <a:p>
            <a:pPr eaLnBrk="1" hangingPunct="1">
              <a:lnSpc>
                <a:spcPct val="80000"/>
              </a:lnSpc>
              <a:buFont typeface="Wingdings" pitchFamily="2" charset="2"/>
              <a:buChar char="Ø"/>
            </a:pPr>
            <a:r>
              <a:rPr lang="el-GR" smtClean="0"/>
              <a:t>Η συνύπαρξη άλλων ΣΜΝ</a:t>
            </a:r>
          </a:p>
          <a:p>
            <a:pPr eaLnBrk="1" hangingPunct="1">
              <a:buFont typeface="Wingdings" pitchFamily="2" charset="2"/>
              <a:buChar char="Ø"/>
            </a:pPr>
            <a:r>
              <a:rPr lang="el-GR" smtClean="0"/>
              <a:t>Η χρήση προφυλάξεων  </a:t>
            </a:r>
          </a:p>
          <a:p>
            <a:pPr eaLnBrk="1" hangingPunct="1">
              <a:lnSpc>
                <a:spcPct val="80000"/>
              </a:lnSpc>
            </a:pPr>
            <a:endParaRPr lang="el-GR"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blinds(horizontal)">
                                      <p:cBhvr>
                                        <p:cTn id="7" dur="500"/>
                                        <p:tgtEl>
                                          <p:spTgt spid="614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147">
                                            <p:txEl>
                                              <p:pRg st="1" end="1"/>
                                            </p:txEl>
                                          </p:spTgt>
                                        </p:tgtEl>
                                        <p:attrNameLst>
                                          <p:attrName>style.visibility</p:attrName>
                                        </p:attrNameLst>
                                      </p:cBhvr>
                                      <p:to>
                                        <p:strVal val="visible"/>
                                      </p:to>
                                    </p:set>
                                    <p:animEffect transition="in" filter="blinds(horizontal)">
                                      <p:cBhvr>
                                        <p:cTn id="10" dur="500"/>
                                        <p:tgtEl>
                                          <p:spTgt spid="614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147">
                                            <p:txEl>
                                              <p:pRg st="2" end="2"/>
                                            </p:txEl>
                                          </p:spTgt>
                                        </p:tgtEl>
                                        <p:attrNameLst>
                                          <p:attrName>style.visibility</p:attrName>
                                        </p:attrNameLst>
                                      </p:cBhvr>
                                      <p:to>
                                        <p:strVal val="visible"/>
                                      </p:to>
                                    </p:set>
                                    <p:animEffect transition="in" filter="blinds(horizontal)">
                                      <p:cBhvr>
                                        <p:cTn id="13" dur="500"/>
                                        <p:tgtEl>
                                          <p:spTgt spid="6147">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147">
                                            <p:txEl>
                                              <p:pRg st="4" end="4"/>
                                            </p:txEl>
                                          </p:spTgt>
                                        </p:tgtEl>
                                        <p:attrNameLst>
                                          <p:attrName>style.visibility</p:attrName>
                                        </p:attrNameLst>
                                      </p:cBhvr>
                                      <p:to>
                                        <p:strVal val="visible"/>
                                      </p:to>
                                    </p:set>
                                    <p:animEffect transition="in" filter="blinds(horizontal)">
                                      <p:cBhvr>
                                        <p:cTn id="16" dur="500"/>
                                        <p:tgtEl>
                                          <p:spTgt spid="6147">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147">
                                            <p:txEl>
                                              <p:pRg st="5" end="5"/>
                                            </p:txEl>
                                          </p:spTgt>
                                        </p:tgtEl>
                                        <p:attrNameLst>
                                          <p:attrName>style.visibility</p:attrName>
                                        </p:attrNameLst>
                                      </p:cBhvr>
                                      <p:to>
                                        <p:strVal val="visible"/>
                                      </p:to>
                                    </p:set>
                                    <p:animEffect transition="in" filter="blinds(horizontal)">
                                      <p:cBhvr>
                                        <p:cTn id="19" dur="500"/>
                                        <p:tgtEl>
                                          <p:spTgt spid="6147">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blinds(horizontal)">
                                      <p:cBhvr>
                                        <p:cTn id="22" dur="500"/>
                                        <p:tgtEl>
                                          <p:spTgt spid="6147">
                                            <p:txEl>
                                              <p:pRg st="3" end="3"/>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147">
                                            <p:txEl>
                                              <p:pRg st="6" end="6"/>
                                            </p:txEl>
                                          </p:spTgt>
                                        </p:tgtEl>
                                        <p:attrNameLst>
                                          <p:attrName>style.visibility</p:attrName>
                                        </p:attrNameLst>
                                      </p:cBhvr>
                                      <p:to>
                                        <p:strVal val="visible"/>
                                      </p:to>
                                    </p:set>
                                    <p:animEffect transition="in" filter="blinds(horizontal)">
                                      <p:cBhvr>
                                        <p:cTn id="25" dur="500"/>
                                        <p:tgtEl>
                                          <p:spTgt spid="6147">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147">
                                            <p:txEl>
                                              <p:pRg st="7" end="7"/>
                                            </p:txEl>
                                          </p:spTgt>
                                        </p:tgtEl>
                                        <p:attrNameLst>
                                          <p:attrName>style.visibility</p:attrName>
                                        </p:attrNameLst>
                                      </p:cBhvr>
                                      <p:to>
                                        <p:strVal val="visible"/>
                                      </p:to>
                                    </p:set>
                                    <p:animEffect transition="in" filter="blinds(horizontal)">
                                      <p:cBhvr>
                                        <p:cTn id="28" dur="500"/>
                                        <p:tgtEl>
                                          <p:spTgt spid="6147">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147">
                                            <p:txEl>
                                              <p:pRg st="8" end="8"/>
                                            </p:txEl>
                                          </p:spTgt>
                                        </p:tgtEl>
                                        <p:attrNameLst>
                                          <p:attrName>style.visibility</p:attrName>
                                        </p:attrNameLst>
                                      </p:cBhvr>
                                      <p:to>
                                        <p:strVal val="visible"/>
                                      </p:to>
                                    </p:set>
                                    <p:animEffect transition="in" filter="blinds(horizontal)">
                                      <p:cBhvr>
                                        <p:cTn id="31" dur="500"/>
                                        <p:tgtEl>
                                          <p:spTgt spid="61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8"/>
          <p:cNvSpPr>
            <a:spLocks noGrp="1" noChangeArrowheads="1"/>
          </p:cNvSpPr>
          <p:nvPr>
            <p:ph type="title"/>
          </p:nvPr>
        </p:nvSpPr>
        <p:spPr>
          <a:xfrm>
            <a:off x="685800" y="188913"/>
            <a:ext cx="7772400" cy="647700"/>
          </a:xfrm>
        </p:spPr>
        <p:txBody>
          <a:bodyPr>
            <a:normAutofit fontScale="90000"/>
          </a:bodyPr>
          <a:lstStyle/>
          <a:p>
            <a:pPr eaLnBrk="1" fontAlgn="auto" hangingPunct="1">
              <a:spcAft>
                <a:spcPts val="0"/>
              </a:spcAft>
              <a:defRPr/>
            </a:pPr>
            <a:r>
              <a:rPr lang="el-GR" sz="3600" smtClean="0"/>
              <a:t>Μικροσκόπηση σκοτεινού πεδίου</a:t>
            </a:r>
          </a:p>
        </p:txBody>
      </p:sp>
      <p:pic>
        <p:nvPicPr>
          <p:cNvPr id="54275" name="Picture 4" descr="syphilis-1"/>
          <p:cNvPicPr>
            <a:picLocks noGrp="1" noChangeAspect="1" noChangeArrowheads="1"/>
          </p:cNvPicPr>
          <p:nvPr>
            <p:ph sz="quarter" idx="1"/>
          </p:nvPr>
        </p:nvPicPr>
        <p:blipFill>
          <a:blip r:embed="rId2" cstate="print"/>
          <a:stretch>
            <a:fillRect/>
          </a:stretch>
        </p:blipFill>
        <p:spPr>
          <a:xfrm>
            <a:off x="611560" y="980728"/>
            <a:ext cx="7828270" cy="5184576"/>
          </a:xfr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Grp="1" noChangeArrowheads="1"/>
          </p:cNvSpPr>
          <p:nvPr>
            <p:ph type="title"/>
          </p:nvPr>
        </p:nvSpPr>
        <p:spPr>
          <a:xfrm>
            <a:off x="468313" y="188913"/>
            <a:ext cx="8218487" cy="719137"/>
          </a:xfrm>
        </p:spPr>
        <p:txBody>
          <a:bodyPr/>
          <a:lstStyle/>
          <a:p>
            <a:pPr eaLnBrk="1" hangingPunct="1"/>
            <a:r>
              <a:rPr lang="el-GR" sz="3600" smtClean="0"/>
              <a:t>Μικροσκόπηση σκοτεινού πεδίου</a:t>
            </a:r>
          </a:p>
        </p:txBody>
      </p:sp>
      <p:pic>
        <p:nvPicPr>
          <p:cNvPr id="55299" name="Picture 4" descr="treponemapallidum darkfield"/>
          <p:cNvPicPr>
            <a:picLocks noGrp="1" noChangeAspect="1" noChangeArrowheads="1"/>
          </p:cNvPicPr>
          <p:nvPr>
            <p:ph sz="quarter" idx="1"/>
          </p:nvPr>
        </p:nvPicPr>
        <p:blipFill>
          <a:blip r:embed="rId2" cstate="print"/>
          <a:stretch>
            <a:fillRect/>
          </a:stretch>
        </p:blipFill>
        <p:spPr>
          <a:xfrm>
            <a:off x="395536" y="836712"/>
            <a:ext cx="8352928" cy="5813638"/>
          </a:xfr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title"/>
          </p:nvPr>
        </p:nvSpPr>
        <p:spPr>
          <a:xfrm>
            <a:off x="457200" y="260350"/>
            <a:ext cx="8229600" cy="647700"/>
          </a:xfrm>
        </p:spPr>
        <p:txBody>
          <a:bodyPr>
            <a:normAutofit fontScale="90000"/>
          </a:bodyPr>
          <a:lstStyle/>
          <a:p>
            <a:pPr eaLnBrk="1" hangingPunct="1"/>
            <a:r>
              <a:rPr lang="el-GR" sz="3600" smtClean="0"/>
              <a:t>Χρώση αργύρου</a:t>
            </a:r>
          </a:p>
        </p:txBody>
      </p:sp>
      <p:pic>
        <p:nvPicPr>
          <p:cNvPr id="56323" name="Picture 4" descr="silver stain trepo"/>
          <p:cNvPicPr>
            <a:picLocks noGrp="1" noChangeAspect="1" noChangeArrowheads="1"/>
          </p:cNvPicPr>
          <p:nvPr>
            <p:ph sz="quarter" idx="1"/>
          </p:nvPr>
        </p:nvPicPr>
        <p:blipFill>
          <a:blip r:embed="rId2" cstate="print"/>
          <a:srcRect/>
          <a:stretch>
            <a:fillRect/>
          </a:stretch>
        </p:blipFill>
        <p:spPr>
          <a:xfrm>
            <a:off x="250825" y="981075"/>
            <a:ext cx="8351838" cy="5616575"/>
          </a:xfr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l-GR" smtClean="0"/>
              <a:t>Ορολογική διάγνωση </a:t>
            </a:r>
          </a:p>
        </p:txBody>
      </p:sp>
      <p:sp>
        <p:nvSpPr>
          <p:cNvPr id="57347" name="Rectangle 3"/>
          <p:cNvSpPr>
            <a:spLocks noGrp="1" noChangeArrowheads="1"/>
          </p:cNvSpPr>
          <p:nvPr>
            <p:ph sz="quarter" idx="1"/>
          </p:nvPr>
        </p:nvSpPr>
        <p:spPr>
          <a:xfrm>
            <a:off x="457200" y="1600200"/>
            <a:ext cx="8229600" cy="4852988"/>
          </a:xfrm>
        </p:spPr>
        <p:txBody>
          <a:bodyPr/>
          <a:lstStyle/>
          <a:p>
            <a:pPr eaLnBrk="1" hangingPunct="1">
              <a:buFontTx/>
              <a:buNone/>
            </a:pPr>
            <a:r>
              <a:rPr lang="el-GR" smtClean="0"/>
              <a:t>Αναζήτηση αντισωμάτων (1-4 εβδ. μετά τη λοίμωξη)</a:t>
            </a:r>
          </a:p>
          <a:p>
            <a:pPr eaLnBrk="1" hangingPunct="1"/>
            <a:r>
              <a:rPr lang="el-GR" smtClean="0"/>
              <a:t>Μη ειδικές δοκιμασίες (μη τρεπονημικές) </a:t>
            </a:r>
            <a:r>
              <a:rPr lang="en-GB" smtClean="0"/>
              <a:t>screening</a:t>
            </a:r>
            <a:endParaRPr lang="el-GR" smtClean="0"/>
          </a:p>
          <a:p>
            <a:pPr lvl="1" eaLnBrk="1" hangingPunct="1"/>
            <a:r>
              <a:rPr lang="en-US" smtClean="0"/>
              <a:t>VDRL</a:t>
            </a:r>
          </a:p>
          <a:p>
            <a:pPr lvl="1" eaLnBrk="1" hangingPunct="1"/>
            <a:r>
              <a:rPr lang="en-US" smtClean="0"/>
              <a:t>RPR</a:t>
            </a:r>
            <a:endParaRPr lang="el-GR" smtClean="0"/>
          </a:p>
          <a:p>
            <a:pPr eaLnBrk="1" hangingPunct="1"/>
            <a:r>
              <a:rPr lang="el-GR" smtClean="0"/>
              <a:t>Ειδικές δοκιμασίες (τρεπονημικές)</a:t>
            </a:r>
            <a:endParaRPr lang="en-US" smtClean="0"/>
          </a:p>
          <a:p>
            <a:pPr lvl="1" eaLnBrk="1" hangingPunct="1"/>
            <a:r>
              <a:rPr lang="en-US" smtClean="0"/>
              <a:t>FTA-ASB</a:t>
            </a:r>
          </a:p>
          <a:p>
            <a:pPr lvl="1" eaLnBrk="1" hangingPunct="1"/>
            <a:r>
              <a:rPr lang="en-US" smtClean="0"/>
              <a:t>TPHA</a:t>
            </a:r>
          </a:p>
          <a:p>
            <a:pPr lvl="1" eaLnBrk="1" hangingPunct="1"/>
            <a:r>
              <a:rPr lang="en-US" smtClean="0"/>
              <a:t>TPI</a:t>
            </a:r>
            <a:endParaRPr lang="el-GR"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l-GR" smtClean="0"/>
              <a:t>Μη ειδικές δοκιμασίες</a:t>
            </a:r>
          </a:p>
        </p:txBody>
      </p:sp>
      <p:sp>
        <p:nvSpPr>
          <p:cNvPr id="58371" name="Rectangle 3"/>
          <p:cNvSpPr>
            <a:spLocks noGrp="1" noChangeArrowheads="1"/>
          </p:cNvSpPr>
          <p:nvPr>
            <p:ph sz="quarter" idx="1"/>
          </p:nvPr>
        </p:nvSpPr>
        <p:spPr>
          <a:xfrm>
            <a:off x="914400" y="1447800"/>
            <a:ext cx="7772400" cy="5149850"/>
          </a:xfrm>
        </p:spPr>
        <p:txBody>
          <a:bodyPr/>
          <a:lstStyle/>
          <a:p>
            <a:pPr eaLnBrk="1" hangingPunct="1"/>
            <a:r>
              <a:rPr lang="el-GR" smtClean="0"/>
              <a:t>Ανιχνεύονται </a:t>
            </a:r>
            <a:r>
              <a:rPr lang="en-US" smtClean="0"/>
              <a:t>IgM </a:t>
            </a:r>
            <a:r>
              <a:rPr lang="el-GR" smtClean="0"/>
              <a:t>και </a:t>
            </a:r>
            <a:r>
              <a:rPr lang="en-US" smtClean="0"/>
              <a:t>IgG</a:t>
            </a:r>
            <a:r>
              <a:rPr lang="el-GR" smtClean="0"/>
              <a:t> </a:t>
            </a:r>
          </a:p>
          <a:p>
            <a:pPr eaLnBrk="1" hangingPunct="1"/>
            <a:r>
              <a:rPr lang="el-GR" smtClean="0"/>
              <a:t>Μη ειδικά στη σπειροχαίτη αντισώματα τύπου αντιδρασίνης, </a:t>
            </a:r>
          </a:p>
          <a:p>
            <a:pPr eaLnBrk="1" hangingPunct="1"/>
            <a:r>
              <a:rPr lang="el-GR" smtClean="0"/>
              <a:t>Έναντι λιποειδικού υλικού---&gt;έμμεση αντίδραση του οργανισμού στο μικρόβιο</a:t>
            </a:r>
            <a:endParaRPr lang="el-GR" smtClean="0">
              <a:solidFill>
                <a:srgbClr val="FF0066"/>
              </a:solidFill>
            </a:endParaRPr>
          </a:p>
          <a:p>
            <a:pPr eaLnBrk="1" hangingPunct="1"/>
            <a:r>
              <a:rPr lang="el-GR" smtClean="0"/>
              <a:t>Τα αντιγόνα δεν είναι τρεπονημικά, αλλά προέρχονται από ιστούς θηλαστικών </a:t>
            </a:r>
            <a:r>
              <a:rPr lang="en-GB" smtClean="0"/>
              <a:t> (</a:t>
            </a:r>
            <a:r>
              <a:rPr lang="el-GR" smtClean="0"/>
              <a:t>εκχύλισμα καρδιάς βοός, καρδιολιπίνη)</a:t>
            </a:r>
          </a:p>
          <a:p>
            <a:pPr eaLnBrk="1" hangingPunct="1">
              <a:buFont typeface="Wingdings 2" pitchFamily="18" charset="2"/>
              <a:buNone/>
            </a:pPr>
            <a:r>
              <a:rPr lang="el-GR" b="1" smtClean="0"/>
              <a:t>Ανίχνευση</a:t>
            </a:r>
            <a:r>
              <a:rPr lang="el-GR" smtClean="0">
                <a:solidFill>
                  <a:srgbClr val="FF0066"/>
                </a:solidFill>
              </a:rPr>
              <a:t> </a:t>
            </a:r>
          </a:p>
          <a:p>
            <a:pPr lvl="1" eaLnBrk="1" hangingPunct="1"/>
            <a:r>
              <a:rPr lang="el-GR" smtClean="0">
                <a:solidFill>
                  <a:srgbClr val="FF0066"/>
                </a:solidFill>
              </a:rPr>
              <a:t>70-80% πρωτογενής </a:t>
            </a:r>
          </a:p>
          <a:p>
            <a:pPr lvl="1" eaLnBrk="1" hangingPunct="1"/>
            <a:r>
              <a:rPr lang="el-GR" smtClean="0">
                <a:solidFill>
                  <a:srgbClr val="FF0066"/>
                </a:solidFill>
              </a:rPr>
              <a:t>99% δευτερογενής</a:t>
            </a:r>
          </a:p>
          <a:p>
            <a:pPr eaLnBrk="1" hangingPunct="1"/>
            <a:endParaRPr lang="el-GR"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l-GR" smtClean="0"/>
              <a:t>Μη ειδικές δοκιμασίες</a:t>
            </a:r>
          </a:p>
        </p:txBody>
      </p:sp>
      <p:sp>
        <p:nvSpPr>
          <p:cNvPr id="59395" name="Rectangle 3"/>
          <p:cNvSpPr>
            <a:spLocks noGrp="1" noChangeArrowheads="1"/>
          </p:cNvSpPr>
          <p:nvPr>
            <p:ph sz="quarter" idx="1"/>
          </p:nvPr>
        </p:nvSpPr>
        <p:spPr>
          <a:xfrm>
            <a:off x="457200" y="1600200"/>
            <a:ext cx="8229600" cy="4852988"/>
          </a:xfrm>
        </p:spPr>
        <p:txBody>
          <a:bodyPr/>
          <a:lstStyle/>
          <a:p>
            <a:pPr marL="609600" indent="-609600" eaLnBrk="1" hangingPunct="1">
              <a:buFontTx/>
              <a:buAutoNum type="arabicPeriod"/>
            </a:pPr>
            <a:r>
              <a:rPr lang="en-US" sz="2800" b="1" u="sng" smtClean="0">
                <a:solidFill>
                  <a:srgbClr val="FF0066"/>
                </a:solidFill>
              </a:rPr>
              <a:t>VDRL</a:t>
            </a:r>
            <a:r>
              <a:rPr lang="en-US" sz="2800" smtClean="0"/>
              <a:t> (Venereal Diseases Research Laboratory)</a:t>
            </a:r>
          </a:p>
          <a:p>
            <a:pPr marL="609600" indent="-609600" eaLnBrk="1" hangingPunct="1">
              <a:buFontTx/>
              <a:buAutoNum type="arabicPeriod"/>
            </a:pPr>
            <a:r>
              <a:rPr lang="en-US" sz="2800" b="1" u="sng" smtClean="0">
                <a:solidFill>
                  <a:srgbClr val="FF0066"/>
                </a:solidFill>
              </a:rPr>
              <a:t>RPR</a:t>
            </a:r>
            <a:r>
              <a:rPr lang="en-US" sz="2800" smtClean="0"/>
              <a:t> (Rapid Plasma Reagin)</a:t>
            </a:r>
          </a:p>
          <a:p>
            <a:pPr marL="609600" indent="-609600" eaLnBrk="1" hangingPunct="1"/>
            <a:r>
              <a:rPr lang="el-GR" sz="2800" smtClean="0"/>
              <a:t>Θετικές : 4-6 εβδ από τη μόλυνση ή 1-2 εβδ από την εμφάνιση του έλκους</a:t>
            </a:r>
          </a:p>
          <a:p>
            <a:pPr marL="609600" indent="-609600" eaLnBrk="1" hangingPunct="1"/>
            <a:r>
              <a:rPr lang="el-GR" sz="2800" smtClean="0"/>
              <a:t>Αρνητικοποιούνται </a:t>
            </a:r>
          </a:p>
          <a:p>
            <a:pPr marL="990600" lvl="1" indent="-533400" eaLnBrk="1" hangingPunct="1"/>
            <a:r>
              <a:rPr lang="el-GR" smtClean="0"/>
              <a:t>Μετά θεραπεία στην Ιπαθη ή ΙΙπαθή φάση της νόσου</a:t>
            </a:r>
          </a:p>
          <a:p>
            <a:pPr marL="990600" lvl="1" indent="-533400" eaLnBrk="1" hangingPunct="1"/>
            <a:r>
              <a:rPr lang="el-GR" smtClean="0"/>
              <a:t>Στην όψιμη φάση (ΙΙΙπαθή σύφιλη) </a:t>
            </a:r>
          </a:p>
          <a:p>
            <a:pPr marL="609600" indent="-609600" eaLnBrk="1" hangingPunct="1"/>
            <a:endParaRPr lang="el-GR" sz="280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7"/>
          <p:cNvSpPr>
            <a:spLocks noGrp="1" noChangeArrowheads="1"/>
          </p:cNvSpPr>
          <p:nvPr>
            <p:ph type="title"/>
          </p:nvPr>
        </p:nvSpPr>
        <p:spPr/>
        <p:txBody>
          <a:bodyPr/>
          <a:lstStyle/>
          <a:p>
            <a:pPr eaLnBrk="1" hangingPunct="1"/>
            <a:r>
              <a:rPr lang="en-US" smtClean="0"/>
              <a:t>						RPR	</a:t>
            </a:r>
            <a:endParaRPr lang="el-GR" smtClean="0"/>
          </a:p>
        </p:txBody>
      </p:sp>
      <p:pic>
        <p:nvPicPr>
          <p:cNvPr id="60419" name="Picture 13" descr="vdrl1"/>
          <p:cNvPicPr>
            <a:picLocks noGrp="1" noChangeAspect="1" noChangeArrowheads="1"/>
          </p:cNvPicPr>
          <p:nvPr>
            <p:ph sz="half" idx="1"/>
          </p:nvPr>
        </p:nvPicPr>
        <p:blipFill>
          <a:blip r:embed="rId2" cstate="print"/>
          <a:srcRect/>
          <a:stretch>
            <a:fillRect/>
          </a:stretch>
        </p:blipFill>
        <p:spPr>
          <a:xfrm>
            <a:off x="250825" y="3213100"/>
            <a:ext cx="3529013" cy="2519363"/>
          </a:xfrm>
          <a:noFill/>
        </p:spPr>
      </p:pic>
      <p:pic>
        <p:nvPicPr>
          <p:cNvPr id="60420" name="Picture 16" descr="vdrl"/>
          <p:cNvPicPr>
            <a:picLocks noGrp="1" noChangeAspect="1" noChangeArrowheads="1"/>
          </p:cNvPicPr>
          <p:nvPr>
            <p:ph sz="quarter" idx="2"/>
          </p:nvPr>
        </p:nvPicPr>
        <p:blipFill>
          <a:blip r:embed="rId3" cstate="print"/>
          <a:srcRect/>
          <a:stretch>
            <a:fillRect/>
          </a:stretch>
        </p:blipFill>
        <p:spPr>
          <a:xfrm>
            <a:off x="3995738" y="2924175"/>
            <a:ext cx="4987925" cy="3313113"/>
          </a:xfrm>
          <a:noFill/>
        </p:spPr>
      </p:pic>
      <p:pic>
        <p:nvPicPr>
          <p:cNvPr id="60421" name="Picture 21" descr="syph"/>
          <p:cNvPicPr>
            <a:picLocks noGrp="1" noChangeAspect="1" noChangeArrowheads="1"/>
          </p:cNvPicPr>
          <p:nvPr>
            <p:ph sz="quarter" idx="3"/>
          </p:nvPr>
        </p:nvPicPr>
        <p:blipFill>
          <a:blip r:embed="rId4" cstate="print"/>
          <a:srcRect/>
          <a:stretch>
            <a:fillRect/>
          </a:stretch>
        </p:blipFill>
        <p:spPr>
          <a:xfrm>
            <a:off x="179388" y="620713"/>
            <a:ext cx="5689600" cy="2303462"/>
          </a:xfr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l-GR" smtClean="0"/>
              <a:t>Μη ειδικές δοκιμασίες</a:t>
            </a:r>
          </a:p>
        </p:txBody>
      </p:sp>
      <p:sp>
        <p:nvSpPr>
          <p:cNvPr id="61443" name="Rectangle 3"/>
          <p:cNvSpPr>
            <a:spLocks noGrp="1" noChangeArrowheads="1"/>
          </p:cNvSpPr>
          <p:nvPr>
            <p:ph sz="quarter" idx="1"/>
          </p:nvPr>
        </p:nvSpPr>
        <p:spPr>
          <a:xfrm>
            <a:off x="457200" y="1600200"/>
            <a:ext cx="8229600" cy="4924425"/>
          </a:xfrm>
        </p:spPr>
        <p:txBody>
          <a:bodyPr/>
          <a:lstStyle/>
          <a:p>
            <a:pPr eaLnBrk="1" hangingPunct="1">
              <a:lnSpc>
                <a:spcPct val="90000"/>
              </a:lnSpc>
            </a:pPr>
            <a:r>
              <a:rPr lang="el-GR" sz="2800" smtClean="0"/>
              <a:t>Χρήσιμες στη διαλογή (</a:t>
            </a:r>
            <a:r>
              <a:rPr lang="en-US" sz="2800" smtClean="0"/>
              <a:t>screening</a:t>
            </a:r>
            <a:r>
              <a:rPr lang="el-GR" sz="2800" smtClean="0"/>
              <a:t>)</a:t>
            </a:r>
          </a:p>
          <a:p>
            <a:pPr eaLnBrk="1" hangingPunct="1">
              <a:lnSpc>
                <a:spcPct val="90000"/>
              </a:lnSpc>
            </a:pPr>
            <a:r>
              <a:rPr lang="el-GR" sz="2800" smtClean="0"/>
              <a:t>Πρέπει να επιβεβαιώνονται με ειδικές τρεπονημικές δοκιμασίες</a:t>
            </a:r>
            <a:endParaRPr lang="en-US" sz="2800" smtClean="0"/>
          </a:p>
          <a:p>
            <a:pPr eaLnBrk="1" hangingPunct="1">
              <a:lnSpc>
                <a:spcPct val="90000"/>
              </a:lnSpc>
            </a:pPr>
            <a:r>
              <a:rPr lang="el-GR" sz="2800" smtClean="0"/>
              <a:t>Μπορεί να είναι </a:t>
            </a:r>
            <a:r>
              <a:rPr lang="el-GR" sz="2800" smtClean="0">
                <a:solidFill>
                  <a:srgbClr val="FF0066"/>
                </a:solidFill>
              </a:rPr>
              <a:t>ψευδώς θετικές</a:t>
            </a:r>
            <a:r>
              <a:rPr lang="el-GR" sz="2800" smtClean="0"/>
              <a:t> σε:</a:t>
            </a:r>
          </a:p>
          <a:p>
            <a:pPr lvl="1" eaLnBrk="1" hangingPunct="1">
              <a:lnSpc>
                <a:spcPct val="90000"/>
              </a:lnSpc>
            </a:pPr>
            <a:r>
              <a:rPr lang="el-GR" smtClean="0"/>
              <a:t>Ιογενείς λοιμώξεις (ΛΜ, ιλαρά, ηπατίτιδες)</a:t>
            </a:r>
          </a:p>
          <a:p>
            <a:pPr lvl="1" eaLnBrk="1" hangingPunct="1">
              <a:lnSpc>
                <a:spcPct val="90000"/>
              </a:lnSpc>
            </a:pPr>
            <a:r>
              <a:rPr lang="el-GR" smtClean="0"/>
              <a:t>Νόσοι κολλαγόνου (ΡΑ, ΣΕΛ)</a:t>
            </a:r>
          </a:p>
          <a:p>
            <a:pPr lvl="1" eaLnBrk="1" hangingPunct="1">
              <a:lnSpc>
                <a:spcPct val="90000"/>
              </a:lnSpc>
            </a:pPr>
            <a:r>
              <a:rPr lang="el-GR" smtClean="0"/>
              <a:t>Οξεία εμπύρετη νόσος</a:t>
            </a:r>
          </a:p>
          <a:p>
            <a:pPr lvl="1" eaLnBrk="1" hangingPunct="1">
              <a:lnSpc>
                <a:spcPct val="90000"/>
              </a:lnSpc>
            </a:pPr>
            <a:r>
              <a:rPr lang="el-GR" smtClean="0"/>
              <a:t>Μετά εμβολιασμό</a:t>
            </a:r>
          </a:p>
          <a:p>
            <a:pPr lvl="1" eaLnBrk="1" hangingPunct="1">
              <a:lnSpc>
                <a:spcPct val="90000"/>
              </a:lnSpc>
            </a:pPr>
            <a:r>
              <a:rPr lang="el-GR" smtClean="0"/>
              <a:t>Κύηση</a:t>
            </a:r>
          </a:p>
          <a:p>
            <a:pPr lvl="1" eaLnBrk="1" hangingPunct="1">
              <a:lnSpc>
                <a:spcPct val="90000"/>
              </a:lnSpc>
            </a:pPr>
            <a:r>
              <a:rPr lang="el-GR" smtClean="0"/>
              <a:t>Ελονοσία</a:t>
            </a:r>
          </a:p>
          <a:p>
            <a:pPr lvl="1" eaLnBrk="1" hangingPunct="1">
              <a:lnSpc>
                <a:spcPct val="90000"/>
              </a:lnSpc>
            </a:pPr>
            <a:r>
              <a:rPr lang="el-GR" smtClean="0"/>
              <a:t>Λέπρα </a:t>
            </a:r>
          </a:p>
          <a:p>
            <a:pPr lvl="1" eaLnBrk="1" hangingPunct="1">
              <a:lnSpc>
                <a:spcPct val="90000"/>
              </a:lnSpc>
            </a:pPr>
            <a:endParaRPr lang="el-GR"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4213" y="404813"/>
            <a:ext cx="7772400" cy="738187"/>
          </a:xfrm>
        </p:spPr>
        <p:txBody>
          <a:bodyPr>
            <a:normAutofit fontScale="90000"/>
          </a:bodyPr>
          <a:lstStyle/>
          <a:p>
            <a:pPr eaLnBrk="1" fontAlgn="auto" hangingPunct="1">
              <a:spcAft>
                <a:spcPts val="0"/>
              </a:spcAft>
              <a:defRPr/>
            </a:pPr>
            <a:r>
              <a:rPr lang="el-GR" smtClean="0"/>
              <a:t>Ειδικές δοκιμασίες</a:t>
            </a:r>
          </a:p>
        </p:txBody>
      </p:sp>
      <p:sp>
        <p:nvSpPr>
          <p:cNvPr id="62467" name="Rectangle 3"/>
          <p:cNvSpPr>
            <a:spLocks noGrp="1" noChangeArrowheads="1"/>
          </p:cNvSpPr>
          <p:nvPr>
            <p:ph sz="quarter" idx="1"/>
          </p:nvPr>
        </p:nvSpPr>
        <p:spPr>
          <a:xfrm>
            <a:off x="457200" y="1341438"/>
            <a:ext cx="8291513" cy="5183187"/>
          </a:xfrm>
        </p:spPr>
        <p:txBody>
          <a:bodyPr/>
          <a:lstStyle/>
          <a:p>
            <a:pPr marL="609600" indent="-609600" eaLnBrk="1" hangingPunct="1"/>
            <a:r>
              <a:rPr lang="el-GR" sz="2400" dirty="0" smtClean="0"/>
              <a:t>Τα αντιγόνα είναι </a:t>
            </a:r>
            <a:r>
              <a:rPr lang="el-GR" sz="2400" dirty="0" err="1" smtClean="0"/>
              <a:t>τρεπονημικά</a:t>
            </a:r>
            <a:endParaRPr lang="el-GR" sz="2400" dirty="0" smtClean="0"/>
          </a:p>
          <a:p>
            <a:pPr marL="609600" indent="-609600" eaLnBrk="1" hangingPunct="1">
              <a:buFontTx/>
              <a:buAutoNum type="arabicPeriod"/>
            </a:pPr>
            <a:r>
              <a:rPr lang="en-US" sz="2400" b="1" dirty="0" smtClean="0">
                <a:solidFill>
                  <a:srgbClr val="FF0066"/>
                </a:solidFill>
              </a:rPr>
              <a:t>FTA-ABS</a:t>
            </a:r>
            <a:r>
              <a:rPr lang="el-GR" sz="2400" dirty="0" smtClean="0">
                <a:solidFill>
                  <a:srgbClr val="FF0066"/>
                </a:solidFill>
              </a:rPr>
              <a:t> </a:t>
            </a:r>
            <a:r>
              <a:rPr lang="en-US" sz="2400" dirty="0" smtClean="0"/>
              <a:t>(Fluorescent </a:t>
            </a:r>
            <a:r>
              <a:rPr lang="en-US" sz="2400" dirty="0" err="1" smtClean="0"/>
              <a:t>Treponemal</a:t>
            </a:r>
            <a:r>
              <a:rPr lang="en-US" sz="2400" dirty="0" smtClean="0"/>
              <a:t> Antibody Absorption)</a:t>
            </a:r>
            <a:endParaRPr lang="el-GR" sz="2400" dirty="0" smtClean="0"/>
          </a:p>
          <a:p>
            <a:pPr marL="609600" indent="-609600" eaLnBrk="1" hangingPunct="1">
              <a:buFontTx/>
              <a:buAutoNum type="arabicPeriod" startAt="2"/>
            </a:pPr>
            <a:r>
              <a:rPr lang="en-US" sz="2400" b="1" dirty="0" smtClean="0">
                <a:solidFill>
                  <a:srgbClr val="FF0066"/>
                </a:solidFill>
              </a:rPr>
              <a:t>TPHA</a:t>
            </a:r>
            <a:r>
              <a:rPr lang="en-US" sz="2400" dirty="0" smtClean="0"/>
              <a:t> </a:t>
            </a:r>
            <a:r>
              <a:rPr lang="en-US" sz="2400" dirty="0" smtClean="0"/>
              <a:t>(</a:t>
            </a:r>
            <a:r>
              <a:rPr lang="en-US" sz="2400" i="1" dirty="0" err="1" smtClean="0"/>
              <a:t>Treponema</a:t>
            </a:r>
            <a:r>
              <a:rPr lang="en-US" sz="2400" i="1" dirty="0" smtClean="0"/>
              <a:t> </a:t>
            </a:r>
            <a:r>
              <a:rPr lang="en-US" sz="2400" i="1" dirty="0" err="1" smtClean="0"/>
              <a:t>pallidum</a:t>
            </a:r>
            <a:r>
              <a:rPr lang="en-US" sz="2400" dirty="0" smtClean="0"/>
              <a:t> </a:t>
            </a:r>
            <a:r>
              <a:rPr lang="en-US" sz="2400" dirty="0" err="1" smtClean="0"/>
              <a:t>haemagglutination</a:t>
            </a:r>
            <a:r>
              <a:rPr lang="en-US" sz="2400" dirty="0" smtClean="0"/>
              <a:t> Assay)</a:t>
            </a:r>
            <a:r>
              <a:rPr lang="el-GR" sz="2400" dirty="0" smtClean="0"/>
              <a:t> παθητική </a:t>
            </a:r>
            <a:r>
              <a:rPr lang="el-GR" sz="2400" dirty="0" err="1" smtClean="0"/>
              <a:t>αιμοσυγκόλληση</a:t>
            </a:r>
            <a:endParaRPr lang="el-GR" sz="2400" dirty="0" smtClean="0"/>
          </a:p>
          <a:p>
            <a:pPr marL="609600" indent="-609600" eaLnBrk="1" hangingPunct="1">
              <a:buFontTx/>
              <a:buAutoNum type="arabicPeriod" startAt="2"/>
            </a:pPr>
            <a:r>
              <a:rPr lang="el-GR" sz="2400" b="1" dirty="0" smtClean="0">
                <a:solidFill>
                  <a:srgbClr val="FF0066"/>
                </a:solidFill>
              </a:rPr>
              <a:t>ΤΡΙ</a:t>
            </a:r>
            <a:r>
              <a:rPr lang="el-GR" sz="2400" b="1" dirty="0" smtClean="0"/>
              <a:t> </a:t>
            </a:r>
            <a:r>
              <a:rPr lang="el-GR" sz="2400" i="1" dirty="0" smtClean="0"/>
              <a:t>(</a:t>
            </a:r>
            <a:r>
              <a:rPr lang="en-US" sz="2400" i="1" dirty="0" err="1" smtClean="0"/>
              <a:t>Treponema</a:t>
            </a:r>
            <a:r>
              <a:rPr lang="en-US" sz="2400" i="1" dirty="0" smtClean="0"/>
              <a:t> </a:t>
            </a:r>
            <a:r>
              <a:rPr lang="en-US" sz="2400" i="1" dirty="0" err="1" smtClean="0"/>
              <a:t>pallidum</a:t>
            </a:r>
            <a:r>
              <a:rPr lang="en-US" sz="2400" dirty="0" smtClean="0"/>
              <a:t> Immobilization</a:t>
            </a:r>
            <a:r>
              <a:rPr lang="el-GR" sz="2400" i="1" dirty="0" smtClean="0"/>
              <a:t>)</a:t>
            </a:r>
            <a:r>
              <a:rPr lang="en-US" sz="2400" dirty="0" smtClean="0"/>
              <a:t> </a:t>
            </a:r>
            <a:endParaRPr lang="el-GR" sz="2400" dirty="0" smtClean="0"/>
          </a:p>
          <a:p>
            <a:pPr marL="609600" indent="-609600" eaLnBrk="1" hangingPunct="1">
              <a:buFontTx/>
              <a:buAutoNum type="arabicPeriod" startAt="2"/>
            </a:pPr>
            <a:r>
              <a:rPr lang="en-US" sz="2400" b="1" dirty="0" smtClean="0">
                <a:solidFill>
                  <a:srgbClr val="FF0000"/>
                </a:solidFill>
              </a:rPr>
              <a:t>Enzyme immunoassay (EIA) </a:t>
            </a:r>
            <a:r>
              <a:rPr lang="el-GR" sz="2400" dirty="0" smtClean="0"/>
              <a:t>(</a:t>
            </a:r>
            <a:r>
              <a:rPr lang="en-US" sz="2400" dirty="0" smtClean="0"/>
              <a:t>kit is </a:t>
            </a:r>
            <a:r>
              <a:rPr lang="en-US" sz="2400" dirty="0" err="1" smtClean="0"/>
              <a:t>precoated</a:t>
            </a:r>
            <a:r>
              <a:rPr lang="en-US" sz="2400" dirty="0" smtClean="0"/>
              <a:t> with highly specific recombinant </a:t>
            </a:r>
            <a:r>
              <a:rPr lang="en-US" sz="2400" i="1" dirty="0" smtClean="0"/>
              <a:t>T. </a:t>
            </a:r>
            <a:r>
              <a:rPr lang="en-US" sz="2400" i="1" dirty="0" err="1" smtClean="0"/>
              <a:t>pallidum</a:t>
            </a:r>
            <a:r>
              <a:rPr lang="en-US" sz="2400" dirty="0" smtClean="0"/>
              <a:t> antigens</a:t>
            </a:r>
            <a:r>
              <a:rPr lang="el-GR" sz="2400" dirty="0" smtClean="0"/>
              <a:t>)</a:t>
            </a:r>
            <a:r>
              <a:rPr lang="en-US" sz="2400" dirty="0" smtClean="0"/>
              <a:t> </a:t>
            </a:r>
            <a:endParaRPr lang="el-GR" sz="2400" i="1" dirty="0" smtClean="0"/>
          </a:p>
          <a:p>
            <a:pPr marL="609600" indent="-609600" eaLnBrk="1" hangingPunct="1">
              <a:buFontTx/>
              <a:buAutoNum type="arabicPeriod" startAt="2"/>
            </a:pPr>
            <a:endParaRPr lang="el-GR" sz="2800" i="1" dirty="0" smtClean="0"/>
          </a:p>
          <a:p>
            <a:pPr marL="609600" indent="-609600" eaLnBrk="1" hangingPunct="1"/>
            <a:endParaRPr lang="el-GR" sz="2800" i="1"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title"/>
          </p:nvPr>
        </p:nvSpPr>
        <p:spPr>
          <a:xfrm>
            <a:off x="395288" y="0"/>
            <a:ext cx="8291512" cy="620713"/>
          </a:xfrm>
        </p:spPr>
        <p:txBody>
          <a:bodyPr>
            <a:normAutofit fontScale="90000"/>
          </a:bodyPr>
          <a:lstStyle/>
          <a:p>
            <a:pPr eaLnBrk="1" fontAlgn="auto" hangingPunct="1">
              <a:spcAft>
                <a:spcPts val="0"/>
              </a:spcAft>
              <a:defRPr/>
            </a:pPr>
            <a:r>
              <a:rPr lang="en-US" sz="3600" smtClean="0"/>
              <a:t>FTA-ABS</a:t>
            </a:r>
            <a:endParaRPr lang="el-GR" sz="3600" smtClean="0"/>
          </a:p>
        </p:txBody>
      </p:sp>
      <p:pic>
        <p:nvPicPr>
          <p:cNvPr id="63491" name="Picture 4" descr="fta"/>
          <p:cNvPicPr>
            <a:picLocks noGrp="1" noChangeAspect="1" noChangeArrowheads="1"/>
          </p:cNvPicPr>
          <p:nvPr>
            <p:ph sz="quarter" idx="1"/>
          </p:nvPr>
        </p:nvPicPr>
        <p:blipFill>
          <a:blip r:embed="rId2" cstate="print"/>
          <a:srcRect/>
          <a:stretch>
            <a:fillRect/>
          </a:stretch>
        </p:blipFill>
        <p:spPr>
          <a:xfrm>
            <a:off x="0" y="549275"/>
            <a:ext cx="9036050" cy="6315075"/>
          </a:xfr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8313" y="476250"/>
            <a:ext cx="7543800" cy="1295400"/>
          </a:xfrm>
        </p:spPr>
        <p:txBody>
          <a:bodyPr>
            <a:normAutofit fontScale="90000"/>
          </a:bodyPr>
          <a:lstStyle/>
          <a:p>
            <a:pPr eaLnBrk="1" fontAlgn="auto" hangingPunct="1">
              <a:spcAft>
                <a:spcPts val="0"/>
              </a:spcAft>
              <a:defRPr/>
            </a:pPr>
            <a:r>
              <a:rPr lang="el-GR" smtClean="0"/>
              <a:t>Ρυθμός απόκτησης ερωτικών συντρόφων</a:t>
            </a:r>
          </a:p>
        </p:txBody>
      </p:sp>
      <p:sp>
        <p:nvSpPr>
          <p:cNvPr id="13315" name="Rectangle 3"/>
          <p:cNvSpPr>
            <a:spLocks noGrp="1" noChangeArrowheads="1"/>
          </p:cNvSpPr>
          <p:nvPr>
            <p:ph sz="quarter" idx="1"/>
          </p:nvPr>
        </p:nvSpPr>
        <p:spPr>
          <a:xfrm>
            <a:off x="468313" y="2060575"/>
            <a:ext cx="8229600" cy="4051300"/>
          </a:xfrm>
        </p:spPr>
        <p:txBody>
          <a:bodyPr/>
          <a:lstStyle/>
          <a:p>
            <a:pPr eaLnBrk="1" hangingPunct="1"/>
            <a:r>
              <a:rPr lang="el-GR" u="sng" smtClean="0"/>
              <a:t>«Πυρήνας»</a:t>
            </a:r>
            <a:r>
              <a:rPr lang="el-GR" smtClean="0"/>
              <a:t>. Μικρός αριθμός ατόμων με πολλούς ερωτικούς συντρόφους          συντήρηση της λοίμωξης</a:t>
            </a:r>
          </a:p>
          <a:p>
            <a:pPr eaLnBrk="1" hangingPunct="1"/>
            <a:endParaRPr lang="el-GR" smtClean="0"/>
          </a:p>
          <a:p>
            <a:pPr eaLnBrk="1" hangingPunct="1"/>
            <a:r>
              <a:rPr lang="el-GR" smtClean="0"/>
              <a:t>Οι επαφές εκτός του πυρήνα διασπείρουν την λοίμωξη</a:t>
            </a:r>
          </a:p>
        </p:txBody>
      </p:sp>
      <p:sp>
        <p:nvSpPr>
          <p:cNvPr id="13316" name="AutoShape 4"/>
          <p:cNvSpPr>
            <a:spLocks noChangeArrowheads="1"/>
          </p:cNvSpPr>
          <p:nvPr/>
        </p:nvSpPr>
        <p:spPr bwMode="auto">
          <a:xfrm>
            <a:off x="4284663" y="2636838"/>
            <a:ext cx="503237"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609600"/>
            <a:ext cx="7772400" cy="681038"/>
          </a:xfrm>
        </p:spPr>
        <p:txBody>
          <a:bodyPr>
            <a:normAutofit fontScale="90000"/>
          </a:bodyPr>
          <a:lstStyle/>
          <a:p>
            <a:pPr eaLnBrk="1" fontAlgn="auto" hangingPunct="1">
              <a:spcAft>
                <a:spcPts val="0"/>
              </a:spcAft>
              <a:defRPr/>
            </a:pPr>
            <a:r>
              <a:rPr lang="el-GR" dirty="0" smtClean="0"/>
              <a:t>Ειδικές δοκιμασίες</a:t>
            </a:r>
          </a:p>
        </p:txBody>
      </p:sp>
      <p:sp>
        <p:nvSpPr>
          <p:cNvPr id="64515" name="Rectangle 3"/>
          <p:cNvSpPr>
            <a:spLocks noGrp="1" noChangeArrowheads="1"/>
          </p:cNvSpPr>
          <p:nvPr>
            <p:ph sz="quarter" idx="1"/>
          </p:nvPr>
        </p:nvSpPr>
        <p:spPr>
          <a:xfrm>
            <a:off x="468313" y="1412875"/>
            <a:ext cx="8229600" cy="4967288"/>
          </a:xfrm>
        </p:spPr>
        <p:txBody>
          <a:bodyPr/>
          <a:lstStyle/>
          <a:p>
            <a:pPr eaLnBrk="1" hangingPunct="1">
              <a:lnSpc>
                <a:spcPct val="90000"/>
              </a:lnSpc>
            </a:pPr>
            <a:r>
              <a:rPr lang="el-GR" smtClean="0"/>
              <a:t>Πιο πολύπλοκες και ακριβές</a:t>
            </a:r>
          </a:p>
          <a:p>
            <a:pPr eaLnBrk="1" hangingPunct="1">
              <a:lnSpc>
                <a:spcPct val="90000"/>
              </a:lnSpc>
            </a:pPr>
            <a:r>
              <a:rPr lang="el-GR" smtClean="0"/>
              <a:t>Θετικές νωρίτερα από τις μη ειδικές</a:t>
            </a:r>
          </a:p>
          <a:p>
            <a:pPr eaLnBrk="1" hangingPunct="1">
              <a:lnSpc>
                <a:spcPct val="90000"/>
              </a:lnSpc>
            </a:pPr>
            <a:r>
              <a:rPr lang="el-GR" smtClean="0"/>
              <a:t>Διατηρούνται </a:t>
            </a:r>
            <a:r>
              <a:rPr lang="el-GR" smtClean="0">
                <a:solidFill>
                  <a:srgbClr val="FF0066"/>
                </a:solidFill>
              </a:rPr>
              <a:t>θετικές για πολλά χρόνια</a:t>
            </a:r>
            <a:r>
              <a:rPr lang="el-GR" smtClean="0"/>
              <a:t> (και στην τριτοπαθή σύφιλη)</a:t>
            </a:r>
          </a:p>
          <a:p>
            <a:pPr eaLnBrk="1" hangingPunct="1">
              <a:lnSpc>
                <a:spcPct val="90000"/>
              </a:lnSpc>
            </a:pPr>
            <a:r>
              <a:rPr lang="el-GR" smtClean="0"/>
              <a:t>Δεν επηρεάζονται από τη θεραπεία (δε μας πληροφορούν για την ανταπόκριση στη θεραπεία)</a:t>
            </a:r>
          </a:p>
          <a:p>
            <a:pPr eaLnBrk="1" hangingPunct="1">
              <a:lnSpc>
                <a:spcPct val="90000"/>
              </a:lnSpc>
            </a:pPr>
            <a:r>
              <a:rPr lang="el-GR" smtClean="0"/>
              <a:t>Ψευδώς θετικά : σε νόσους με αυξημένες ή ανώμαλες ανοσοσφαιρίνες</a:t>
            </a:r>
          </a:p>
          <a:p>
            <a:pPr lvl="1" eaLnBrk="1" hangingPunct="1">
              <a:lnSpc>
                <a:spcPct val="90000"/>
              </a:lnSpc>
            </a:pPr>
            <a:r>
              <a:rPr lang="el-GR" smtClean="0"/>
              <a:t>ΣΕΛ</a:t>
            </a:r>
          </a:p>
          <a:p>
            <a:pPr lvl="1" eaLnBrk="1" hangingPunct="1">
              <a:lnSpc>
                <a:spcPct val="90000"/>
              </a:lnSpc>
            </a:pPr>
            <a:r>
              <a:rPr lang="el-GR" smtClean="0"/>
              <a:t>Κύηση	</a:t>
            </a:r>
          </a:p>
          <a:p>
            <a:pPr eaLnBrk="1" hangingPunct="1">
              <a:lnSpc>
                <a:spcPct val="90000"/>
              </a:lnSpc>
            </a:pPr>
            <a:r>
              <a:rPr lang="el-GR" smtClean="0"/>
              <a:t>ΔΕΝ διευκρινίζουν παρούσα λοίμωξη/αναζωπύρωση/παρελθούσα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4"/>
          <p:cNvSpPr>
            <a:spLocks noGrp="1"/>
          </p:cNvSpPr>
          <p:nvPr>
            <p:ph type="title"/>
          </p:nvPr>
        </p:nvSpPr>
        <p:spPr/>
        <p:txBody>
          <a:bodyPr/>
          <a:lstStyle/>
          <a:p>
            <a:pPr algn="ctr" eaLnBrk="1" hangingPunct="1"/>
            <a:r>
              <a:rPr lang="en-US" i="1" smtClean="0"/>
              <a:t>NEISSERIA GONORRHOEAE</a:t>
            </a:r>
            <a:endParaRPr lang="en-US" smtClean="0"/>
          </a:p>
        </p:txBody>
      </p:sp>
      <p:sp>
        <p:nvSpPr>
          <p:cNvPr id="8" name="Rectangle 2"/>
          <p:cNvSpPr>
            <a:spLocks noGrp="1" noChangeArrowheads="1"/>
          </p:cNvSpPr>
          <p:nvPr>
            <p:ph type="body" idx="1"/>
          </p:nvPr>
        </p:nvSpPr>
        <p:spPr/>
        <p:txBody>
          <a:bodyPr>
            <a:normAutofit fontScale="97500"/>
          </a:bodyPr>
          <a:lstStyle/>
          <a:p>
            <a:pPr eaLnBrk="1" fontAlgn="auto" hangingPunct="1">
              <a:spcBef>
                <a:spcPts val="580"/>
              </a:spcBef>
              <a:spcAft>
                <a:spcPts val="0"/>
              </a:spcAft>
              <a:buFont typeface="Wingdings 2"/>
              <a:buNone/>
              <a:defRPr/>
            </a:pPr>
            <a:r>
              <a:rPr lang="el-GR" dirty="0" smtClean="0"/>
              <a:t/>
            </a:r>
            <a:br>
              <a:rPr lang="el-GR" dirty="0" smtClean="0"/>
            </a:br>
            <a:endParaRPr lang="el-GR" dirty="0" smtClean="0"/>
          </a:p>
        </p:txBody>
      </p:sp>
      <p:pic>
        <p:nvPicPr>
          <p:cNvPr id="65540" name="Picture 3"/>
          <p:cNvPicPr>
            <a:picLocks noChangeAspect="1" noChangeArrowheads="1"/>
          </p:cNvPicPr>
          <p:nvPr/>
        </p:nvPicPr>
        <p:blipFill>
          <a:blip r:embed="rId3" cstate="print"/>
          <a:srcRect/>
          <a:stretch>
            <a:fillRect/>
          </a:stretch>
        </p:blipFill>
        <p:spPr bwMode="auto">
          <a:xfrm>
            <a:off x="1763713" y="2636838"/>
            <a:ext cx="5330825" cy="360045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55576" y="548680"/>
            <a:ext cx="7772400" cy="914400"/>
          </a:xfrm>
        </p:spPr>
        <p:txBody>
          <a:bodyPr>
            <a:normAutofit/>
          </a:bodyPr>
          <a:lstStyle/>
          <a:p>
            <a:pPr eaLnBrk="1" fontAlgn="auto" hangingPunct="1">
              <a:spcAft>
                <a:spcPts val="0"/>
              </a:spcAft>
              <a:defRPr/>
            </a:pPr>
            <a:r>
              <a:rPr lang="en-US" i="1" dirty="0" err="1" smtClean="0"/>
              <a:t>Neisseria</a:t>
            </a:r>
            <a:r>
              <a:rPr lang="en-US" i="1" dirty="0" smtClean="0"/>
              <a:t> </a:t>
            </a:r>
            <a:r>
              <a:rPr lang="en-US" i="1" dirty="0" err="1" smtClean="0"/>
              <a:t>gonorrhoeae</a:t>
            </a:r>
            <a:endParaRPr lang="el-GR" dirty="0" smtClean="0"/>
          </a:p>
        </p:txBody>
      </p:sp>
      <p:sp>
        <p:nvSpPr>
          <p:cNvPr id="66563" name="Rectangle 3"/>
          <p:cNvSpPr>
            <a:spLocks noGrp="1" noChangeArrowheads="1"/>
          </p:cNvSpPr>
          <p:nvPr>
            <p:ph sz="quarter" idx="1"/>
          </p:nvPr>
        </p:nvSpPr>
        <p:spPr/>
        <p:txBody>
          <a:bodyPr/>
          <a:lstStyle/>
          <a:p>
            <a:pPr eaLnBrk="1" hangingPunct="1"/>
            <a:r>
              <a:rPr lang="en-US" dirty="0" smtClean="0"/>
              <a:t>Gram (-) </a:t>
            </a:r>
            <a:r>
              <a:rPr lang="el-GR" dirty="0" err="1" smtClean="0"/>
              <a:t>διπλόκοκκος</a:t>
            </a:r>
            <a:r>
              <a:rPr lang="el-GR" dirty="0" smtClean="0"/>
              <a:t> (γονόκοκκος)</a:t>
            </a:r>
          </a:p>
          <a:p>
            <a:pPr eaLnBrk="1" hangingPunct="1"/>
            <a:r>
              <a:rPr lang="el-GR" dirty="0" smtClean="0"/>
              <a:t>Νεφροειδής / </a:t>
            </a:r>
            <a:r>
              <a:rPr lang="el-GR" dirty="0" err="1" smtClean="0"/>
              <a:t>καφεοειδής</a:t>
            </a:r>
            <a:endParaRPr lang="el-GR" dirty="0" smtClean="0"/>
          </a:p>
          <a:p>
            <a:pPr eaLnBrk="1" hangingPunct="1"/>
            <a:r>
              <a:rPr lang="el-GR" dirty="0" err="1" smtClean="0"/>
              <a:t>Οξειδάση</a:t>
            </a:r>
            <a:r>
              <a:rPr lang="el-GR" dirty="0" smtClean="0"/>
              <a:t> (+)</a:t>
            </a:r>
          </a:p>
          <a:p>
            <a:pPr eaLnBrk="1" hangingPunct="1"/>
            <a:r>
              <a:rPr lang="el-GR" dirty="0" err="1" smtClean="0"/>
              <a:t>Καταλάση</a:t>
            </a:r>
            <a:r>
              <a:rPr lang="el-GR" dirty="0" smtClean="0"/>
              <a:t> (+)</a:t>
            </a:r>
            <a:endParaRPr lang="en-GB" dirty="0" smtClean="0"/>
          </a:p>
          <a:p>
            <a:pPr eaLnBrk="1" hangingPunct="1">
              <a:buFont typeface="Wingdings 2" pitchFamily="18" charset="2"/>
              <a:buNone/>
            </a:pPr>
            <a:endParaRPr lang="el-GR" dirty="0" smtClean="0"/>
          </a:p>
          <a:p>
            <a:pPr eaLnBrk="1" hangingPunct="1"/>
            <a:r>
              <a:rPr lang="el-GR" dirty="0" smtClean="0"/>
              <a:t>Νόσος: </a:t>
            </a:r>
            <a:r>
              <a:rPr lang="el-GR" dirty="0" smtClean="0"/>
              <a:t>Γονόρροια</a:t>
            </a:r>
          </a:p>
          <a:p>
            <a:pPr eaLnBrk="1" hangingPunct="1"/>
            <a:r>
              <a:rPr lang="el-GR" dirty="0" smtClean="0"/>
              <a:t>Αποικίζει τον άνθρωπο- 2 από τα 11 στελέχη είναι παθογόνα </a:t>
            </a:r>
            <a:endParaRPr lang="el-GR" dirty="0" smtClean="0"/>
          </a:p>
          <a:p>
            <a:pPr eaLnBrk="1" hangingPunct="1"/>
            <a:endParaRPr lang="el-GR"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Grp="1" noChangeArrowheads="1"/>
          </p:cNvSpPr>
          <p:nvPr>
            <p:ph type="title"/>
          </p:nvPr>
        </p:nvSpPr>
        <p:spPr/>
        <p:txBody>
          <a:bodyPr/>
          <a:lstStyle/>
          <a:p>
            <a:pPr eaLnBrk="1" hangingPunct="1"/>
            <a:endParaRPr lang="en-US" smtClean="0"/>
          </a:p>
        </p:txBody>
      </p:sp>
      <p:pic>
        <p:nvPicPr>
          <p:cNvPr id="67587" name="Picture 8" descr="neiss gonorr"/>
          <p:cNvPicPr>
            <a:picLocks noGrp="1" noChangeAspect="1" noChangeArrowheads="1"/>
          </p:cNvPicPr>
          <p:nvPr>
            <p:ph sz="quarter" idx="1"/>
          </p:nvPr>
        </p:nvPicPr>
        <p:blipFill>
          <a:blip r:embed="rId2" cstate="print"/>
          <a:srcRect/>
          <a:stretch>
            <a:fillRect/>
          </a:stretch>
        </p:blipFill>
        <p:spPr>
          <a:xfrm>
            <a:off x="250825" y="0"/>
            <a:ext cx="8572500" cy="6858000"/>
          </a:xfr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609600"/>
            <a:ext cx="7772400" cy="622300"/>
          </a:xfrm>
        </p:spPr>
        <p:txBody>
          <a:bodyPr>
            <a:normAutofit fontScale="90000"/>
          </a:bodyPr>
          <a:lstStyle/>
          <a:p>
            <a:pPr eaLnBrk="1" fontAlgn="auto" hangingPunct="1">
              <a:spcAft>
                <a:spcPts val="0"/>
              </a:spcAft>
              <a:defRPr/>
            </a:pPr>
            <a:r>
              <a:rPr lang="el-GR" smtClean="0"/>
              <a:t>Γονόρροια</a:t>
            </a:r>
          </a:p>
        </p:txBody>
      </p:sp>
      <p:sp>
        <p:nvSpPr>
          <p:cNvPr id="68611" name="Rectangle 3"/>
          <p:cNvSpPr>
            <a:spLocks noGrp="1" noChangeArrowheads="1"/>
          </p:cNvSpPr>
          <p:nvPr>
            <p:ph sz="quarter" idx="1"/>
          </p:nvPr>
        </p:nvSpPr>
        <p:spPr>
          <a:xfrm>
            <a:off x="395288" y="1268413"/>
            <a:ext cx="8229600" cy="5329237"/>
          </a:xfrm>
        </p:spPr>
        <p:txBody>
          <a:bodyPr/>
          <a:lstStyle/>
          <a:p>
            <a:pPr eaLnBrk="1" hangingPunct="1"/>
            <a:r>
              <a:rPr lang="el-GR" dirty="0" smtClean="0"/>
              <a:t>Προκαλεί νόσο </a:t>
            </a:r>
            <a:r>
              <a:rPr lang="el-GR" dirty="0" smtClean="0">
                <a:solidFill>
                  <a:srgbClr val="FF0066"/>
                </a:solidFill>
              </a:rPr>
              <a:t>μόνο στον άνθρωπο</a:t>
            </a:r>
          </a:p>
          <a:p>
            <a:pPr eaLnBrk="1" hangingPunct="1"/>
            <a:r>
              <a:rPr lang="el-GR" dirty="0" smtClean="0"/>
              <a:t>Μετάδοση : άμεση με σεξουαλική επαφή, </a:t>
            </a:r>
            <a:r>
              <a:rPr lang="el-GR" dirty="0" err="1" smtClean="0"/>
              <a:t>περιγεννητικά</a:t>
            </a:r>
            <a:r>
              <a:rPr lang="el-GR" dirty="0" smtClean="0"/>
              <a:t> (νεογνική οφθαλμία)</a:t>
            </a:r>
          </a:p>
          <a:p>
            <a:pPr eaLnBrk="1" hangingPunct="1"/>
            <a:r>
              <a:rPr lang="el-GR" dirty="0" smtClean="0"/>
              <a:t>Είσοδος : βλεννογόνος (</a:t>
            </a:r>
            <a:r>
              <a:rPr lang="el-GR" dirty="0" smtClean="0">
                <a:solidFill>
                  <a:srgbClr val="FF0066"/>
                </a:solidFill>
              </a:rPr>
              <a:t>κυλινδρικό &amp; μεταβατικό επιθήλιο</a:t>
            </a:r>
            <a:r>
              <a:rPr lang="el-GR" dirty="0" smtClean="0"/>
              <a:t>)</a:t>
            </a:r>
          </a:p>
          <a:p>
            <a:pPr lvl="1" eaLnBrk="1" hangingPunct="1"/>
            <a:r>
              <a:rPr lang="el-GR" dirty="0" smtClean="0"/>
              <a:t>Ουρήθρας</a:t>
            </a:r>
            <a:endParaRPr lang="en-US" dirty="0" smtClean="0"/>
          </a:p>
          <a:p>
            <a:pPr lvl="1" eaLnBrk="1" hangingPunct="1"/>
            <a:r>
              <a:rPr lang="el-GR" dirty="0" smtClean="0"/>
              <a:t>Τράχηλου </a:t>
            </a:r>
          </a:p>
          <a:p>
            <a:pPr lvl="1" eaLnBrk="1" hangingPunct="1"/>
            <a:r>
              <a:rPr lang="el-GR" dirty="0" smtClean="0"/>
              <a:t>Φάρυγγα</a:t>
            </a:r>
          </a:p>
          <a:p>
            <a:pPr lvl="1" eaLnBrk="1" hangingPunct="1"/>
            <a:r>
              <a:rPr lang="el-GR" dirty="0" smtClean="0"/>
              <a:t>Ορθού </a:t>
            </a:r>
          </a:p>
          <a:p>
            <a:pPr eaLnBrk="1" hangingPunct="1"/>
            <a:r>
              <a:rPr lang="el-GR" dirty="0" smtClean="0"/>
              <a:t>Χρόνος επώασης 3-7 ημέρες</a:t>
            </a:r>
          </a:p>
          <a:p>
            <a:pPr eaLnBrk="1" hangingPunct="1"/>
            <a:endParaRPr lang="el-GR"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609600"/>
            <a:ext cx="7772400" cy="738188"/>
          </a:xfrm>
        </p:spPr>
        <p:txBody>
          <a:bodyPr/>
          <a:lstStyle/>
          <a:p>
            <a:pPr eaLnBrk="1" hangingPunct="1"/>
            <a:r>
              <a:rPr lang="el-GR" sz="3600" smtClean="0"/>
              <a:t>Γονόρροια</a:t>
            </a:r>
          </a:p>
        </p:txBody>
      </p:sp>
      <p:sp>
        <p:nvSpPr>
          <p:cNvPr id="69635" name="Rectangle 3"/>
          <p:cNvSpPr>
            <a:spLocks noGrp="1" noChangeArrowheads="1"/>
          </p:cNvSpPr>
          <p:nvPr>
            <p:ph sz="quarter" idx="1"/>
          </p:nvPr>
        </p:nvSpPr>
        <p:spPr/>
        <p:txBody>
          <a:bodyPr/>
          <a:lstStyle/>
          <a:p>
            <a:pPr eaLnBrk="1" hangingPunct="1"/>
            <a:r>
              <a:rPr lang="el-GR" smtClean="0"/>
              <a:t>Παθογένεια:</a:t>
            </a:r>
          </a:p>
          <a:p>
            <a:pPr lvl="1" eaLnBrk="1" hangingPunct="1"/>
            <a:r>
              <a:rPr lang="el-GR" smtClean="0"/>
              <a:t>Προσκόλληση με ινίδια </a:t>
            </a:r>
          </a:p>
          <a:p>
            <a:pPr lvl="1" eaLnBrk="1" hangingPunct="1"/>
            <a:r>
              <a:rPr lang="el-GR" smtClean="0"/>
              <a:t>Είσοδος στα επιθηλιακά κύτταρα</a:t>
            </a:r>
          </a:p>
          <a:p>
            <a:pPr lvl="1" eaLnBrk="1" hangingPunct="1"/>
            <a:r>
              <a:rPr lang="el-GR" smtClean="0"/>
              <a:t>Πολλ/σμός, διαφυγή από το ανοσοποιητικό σύστημα</a:t>
            </a:r>
          </a:p>
          <a:p>
            <a:pPr lvl="1" eaLnBrk="1" hangingPunct="1"/>
            <a:r>
              <a:rPr lang="el-GR" smtClean="0"/>
              <a:t>Φλεγμονώδης αντίδραση-μετανάστευση λευκοκυττάρων-παραγωγή πύου</a:t>
            </a:r>
          </a:p>
          <a:p>
            <a:pPr eaLnBrk="1" hangingPunct="1"/>
            <a:r>
              <a:rPr lang="el-GR" smtClean="0"/>
              <a:t>Όχι σημαντική ανοσία</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p:cNvSpPr>
            <a:spLocks noGrp="1" noChangeArrowheads="1"/>
          </p:cNvSpPr>
          <p:nvPr>
            <p:ph type="title"/>
          </p:nvPr>
        </p:nvSpPr>
        <p:spPr/>
        <p:txBody>
          <a:bodyPr/>
          <a:lstStyle/>
          <a:p>
            <a:pPr eaLnBrk="1" hangingPunct="1"/>
            <a:endParaRPr lang="en-US" smtClean="0"/>
          </a:p>
        </p:txBody>
      </p:sp>
      <p:pic>
        <p:nvPicPr>
          <p:cNvPr id="70659" name="Picture 4" descr="N em"/>
          <p:cNvPicPr>
            <a:picLocks noGrp="1" noChangeAspect="1" noChangeArrowheads="1"/>
          </p:cNvPicPr>
          <p:nvPr>
            <p:ph sz="quarter" idx="1"/>
          </p:nvPr>
        </p:nvPicPr>
        <p:blipFill>
          <a:blip r:embed="rId2" cstate="print"/>
          <a:srcRect/>
          <a:stretch>
            <a:fillRect/>
          </a:stretch>
        </p:blipFill>
        <p:spPr>
          <a:xfrm>
            <a:off x="468313" y="260350"/>
            <a:ext cx="8207375" cy="6472238"/>
          </a:xfr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95288" y="188913"/>
            <a:ext cx="8229600" cy="765175"/>
          </a:xfrm>
        </p:spPr>
        <p:txBody>
          <a:bodyPr/>
          <a:lstStyle/>
          <a:p>
            <a:pPr eaLnBrk="1" hangingPunct="1"/>
            <a:r>
              <a:rPr lang="el-GR" sz="3600" smtClean="0"/>
              <a:t>Γονόρροια</a:t>
            </a:r>
          </a:p>
        </p:txBody>
      </p:sp>
      <p:sp>
        <p:nvSpPr>
          <p:cNvPr id="71683" name="Rectangle 3"/>
          <p:cNvSpPr>
            <a:spLocks noGrp="1" noChangeArrowheads="1"/>
          </p:cNvSpPr>
          <p:nvPr>
            <p:ph sz="quarter" idx="1"/>
          </p:nvPr>
        </p:nvSpPr>
        <p:spPr>
          <a:xfrm>
            <a:off x="428625" y="1052513"/>
            <a:ext cx="8291513" cy="5472112"/>
          </a:xfrm>
        </p:spPr>
        <p:txBody>
          <a:bodyPr>
            <a:normAutofit fontScale="92500" lnSpcReduction="20000"/>
          </a:bodyPr>
          <a:lstStyle/>
          <a:p>
            <a:r>
              <a:rPr lang="en-US" sz="2800" dirty="0" smtClean="0">
                <a:solidFill>
                  <a:srgbClr val="000000"/>
                </a:solidFill>
                <a:ea typeface="Times New Roman"/>
                <a:cs typeface="Times New Roman"/>
              </a:rPr>
              <a:t>10</a:t>
            </a:r>
            <a:r>
              <a:rPr lang="en-US" sz="2800" dirty="0" smtClean="0">
                <a:solidFill>
                  <a:srgbClr val="000000"/>
                </a:solidFill>
                <a:ea typeface="Times New Roman"/>
                <a:cs typeface="Times New Roman"/>
              </a:rPr>
              <a:t>% </a:t>
            </a:r>
            <a:r>
              <a:rPr lang="en-US" sz="2800" dirty="0" err="1" smtClean="0">
                <a:solidFill>
                  <a:srgbClr val="000000"/>
                </a:solidFill>
                <a:ea typeface="Times New Roman"/>
                <a:cs typeface="Times New Roman"/>
              </a:rPr>
              <a:t>των</a:t>
            </a:r>
            <a:r>
              <a:rPr lang="en-US" sz="2800" dirty="0" smtClean="0">
                <a:solidFill>
                  <a:srgbClr val="000000"/>
                </a:solidFill>
                <a:ea typeface="Times New Roman"/>
                <a:cs typeface="Times New Roman"/>
              </a:rPr>
              <a:t> </a:t>
            </a:r>
            <a:r>
              <a:rPr lang="en-US" sz="2800" dirty="0" err="1" smtClean="0">
                <a:solidFill>
                  <a:srgbClr val="000000"/>
                </a:solidFill>
                <a:ea typeface="Times New Roman"/>
                <a:cs typeface="Times New Roman"/>
              </a:rPr>
              <a:t>μολυσμένων</a:t>
            </a:r>
            <a:r>
              <a:rPr lang="en-US" sz="2800" dirty="0" smtClean="0">
                <a:solidFill>
                  <a:srgbClr val="000000"/>
                </a:solidFill>
                <a:ea typeface="Times New Roman"/>
                <a:cs typeface="Times New Roman"/>
              </a:rPr>
              <a:t> α</a:t>
            </a:r>
            <a:r>
              <a:rPr lang="el-GR" sz="2800" dirty="0" err="1" smtClean="0">
                <a:solidFill>
                  <a:srgbClr val="000000"/>
                </a:solidFill>
                <a:ea typeface="Times New Roman"/>
                <a:cs typeface="Times New Roman"/>
              </a:rPr>
              <a:t>νδρών</a:t>
            </a:r>
            <a:r>
              <a:rPr lang="en-US" sz="2800" dirty="0" smtClean="0">
                <a:solidFill>
                  <a:srgbClr val="000000"/>
                </a:solidFill>
                <a:ea typeface="Times New Roman"/>
                <a:cs typeface="Times New Roman"/>
              </a:rPr>
              <a:t> </a:t>
            </a:r>
            <a:r>
              <a:rPr lang="en-US" sz="2800" dirty="0" err="1" smtClean="0">
                <a:solidFill>
                  <a:srgbClr val="000000"/>
                </a:solidFill>
                <a:ea typeface="Times New Roman"/>
                <a:cs typeface="Times New Roman"/>
              </a:rPr>
              <a:t>και</a:t>
            </a:r>
            <a:r>
              <a:rPr lang="el-GR" sz="2800" dirty="0" smtClean="0">
                <a:solidFill>
                  <a:srgbClr val="000000"/>
                </a:solidFill>
                <a:ea typeface="Times New Roman"/>
                <a:cs typeface="Times New Roman"/>
              </a:rPr>
              <a:t> </a:t>
            </a:r>
            <a:r>
              <a:rPr lang="en-US" sz="2800" dirty="0" smtClean="0">
                <a:solidFill>
                  <a:srgbClr val="000000"/>
                </a:solidFill>
                <a:ea typeface="Times New Roman"/>
                <a:cs typeface="Times New Roman"/>
              </a:rPr>
              <a:t>80% </a:t>
            </a:r>
            <a:r>
              <a:rPr lang="en-US" sz="2800" dirty="0" err="1" smtClean="0">
                <a:solidFill>
                  <a:srgbClr val="000000"/>
                </a:solidFill>
                <a:ea typeface="Times New Roman"/>
                <a:cs typeface="Times New Roman"/>
              </a:rPr>
              <a:t>των</a:t>
            </a:r>
            <a:r>
              <a:rPr lang="en-US" sz="2800" dirty="0" smtClean="0">
                <a:solidFill>
                  <a:srgbClr val="000000"/>
                </a:solidFill>
                <a:ea typeface="Times New Roman"/>
                <a:cs typeface="Times New Roman"/>
              </a:rPr>
              <a:t> </a:t>
            </a:r>
            <a:r>
              <a:rPr lang="en-US" sz="2800" dirty="0" err="1" smtClean="0">
                <a:solidFill>
                  <a:srgbClr val="000000"/>
                </a:solidFill>
                <a:ea typeface="Times New Roman"/>
                <a:cs typeface="Times New Roman"/>
              </a:rPr>
              <a:t>μολυσμένων</a:t>
            </a:r>
            <a:r>
              <a:rPr lang="en-US" sz="2800" dirty="0" smtClean="0">
                <a:solidFill>
                  <a:srgbClr val="000000"/>
                </a:solidFill>
                <a:ea typeface="Times New Roman"/>
                <a:cs typeface="Times New Roman"/>
              </a:rPr>
              <a:t> </a:t>
            </a:r>
            <a:r>
              <a:rPr lang="el-GR" sz="2800" dirty="0" smtClean="0">
                <a:solidFill>
                  <a:srgbClr val="000000"/>
                </a:solidFill>
                <a:ea typeface="Times New Roman"/>
                <a:cs typeface="Times New Roman"/>
              </a:rPr>
              <a:t>γυναικών</a:t>
            </a:r>
            <a:r>
              <a:rPr lang="en-US" sz="2800" dirty="0" smtClean="0">
                <a:solidFill>
                  <a:srgbClr val="000000"/>
                </a:solidFill>
                <a:ea typeface="Times New Roman"/>
                <a:cs typeface="Times New Roman"/>
              </a:rPr>
              <a:t> </a:t>
            </a:r>
            <a:r>
              <a:rPr lang="en-US" sz="2800" dirty="0" err="1" smtClean="0">
                <a:solidFill>
                  <a:srgbClr val="000000"/>
                </a:solidFill>
                <a:ea typeface="Times New Roman"/>
                <a:cs typeface="Times New Roman"/>
              </a:rPr>
              <a:t>είναι</a:t>
            </a:r>
            <a:r>
              <a:rPr lang="en-US" sz="2800" dirty="0" smtClean="0">
                <a:solidFill>
                  <a:srgbClr val="000000"/>
                </a:solidFill>
                <a:ea typeface="Times New Roman"/>
                <a:cs typeface="Times New Roman"/>
              </a:rPr>
              <a:t> </a:t>
            </a:r>
            <a:r>
              <a:rPr lang="en-US" sz="2800" dirty="0" err="1" smtClean="0">
                <a:solidFill>
                  <a:srgbClr val="000000"/>
                </a:solidFill>
                <a:ea typeface="Times New Roman"/>
                <a:cs typeface="Times New Roman"/>
              </a:rPr>
              <a:t>ασυμπτωματικ</a:t>
            </a:r>
            <a:r>
              <a:rPr lang="el-GR" sz="2800" dirty="0" err="1" smtClean="0">
                <a:solidFill>
                  <a:srgbClr val="000000"/>
                </a:solidFill>
                <a:ea typeface="Times New Roman"/>
                <a:cs typeface="Times New Roman"/>
              </a:rPr>
              <a:t>οί</a:t>
            </a:r>
            <a:r>
              <a:rPr lang="en-US" sz="2800" dirty="0" smtClean="0">
                <a:solidFill>
                  <a:srgbClr val="000000"/>
                </a:solidFill>
                <a:ea typeface="Times New Roman"/>
                <a:cs typeface="Times New Roman"/>
              </a:rPr>
              <a:t>. </a:t>
            </a:r>
            <a:endParaRPr lang="el-GR" sz="2800" dirty="0" smtClean="0">
              <a:solidFill>
                <a:srgbClr val="000000"/>
              </a:solidFill>
              <a:ea typeface="Times New Roman"/>
              <a:cs typeface="Times New Roman"/>
            </a:endParaRPr>
          </a:p>
          <a:p>
            <a:r>
              <a:rPr lang="el-GR" sz="2800" dirty="0" smtClean="0"/>
              <a:t>Συνήθως </a:t>
            </a:r>
            <a:r>
              <a:rPr lang="el-GR" sz="2800" dirty="0" smtClean="0">
                <a:solidFill>
                  <a:srgbClr val="FF0066"/>
                </a:solidFill>
              </a:rPr>
              <a:t>εντοπισμένη</a:t>
            </a:r>
            <a:r>
              <a:rPr lang="el-GR" sz="2800" dirty="0" smtClean="0"/>
              <a:t> λοίμωξη</a:t>
            </a:r>
          </a:p>
          <a:p>
            <a:pPr lvl="1" eaLnBrk="1" hangingPunct="1"/>
            <a:r>
              <a:rPr lang="el-GR" dirty="0" smtClean="0"/>
              <a:t>Ουρηθρίτιδα (Συχνή σε </a:t>
            </a:r>
            <a:r>
              <a:rPr lang="el-GR" dirty="0" err="1" smtClean="0"/>
              <a:t>συλλοίμωξη</a:t>
            </a:r>
            <a:r>
              <a:rPr lang="el-GR" dirty="0" smtClean="0"/>
              <a:t> με χλαμύδια)</a:t>
            </a:r>
          </a:p>
          <a:p>
            <a:pPr lvl="1" eaLnBrk="1" hangingPunct="1"/>
            <a:r>
              <a:rPr lang="el-GR" dirty="0" smtClean="0"/>
              <a:t>Τραχηλίτιδα (κυλινδρικό επιθήλιο), φλεγμονώδης νόσος της πυέλου, σαλπιγγίτιδα, στείρωση</a:t>
            </a:r>
          </a:p>
          <a:p>
            <a:pPr lvl="1" eaLnBrk="1" hangingPunct="1"/>
            <a:r>
              <a:rPr lang="el-GR" dirty="0" smtClean="0"/>
              <a:t>Φαρυγγίτιδα </a:t>
            </a:r>
          </a:p>
          <a:p>
            <a:pPr lvl="1" eaLnBrk="1" hangingPunct="1"/>
            <a:r>
              <a:rPr lang="el-GR" dirty="0" err="1" smtClean="0"/>
              <a:t>Πρωκτίτιδα</a:t>
            </a:r>
            <a:endParaRPr lang="el-GR" dirty="0" smtClean="0"/>
          </a:p>
          <a:p>
            <a:pPr lvl="1" eaLnBrk="1" hangingPunct="1"/>
            <a:r>
              <a:rPr lang="el-GR" dirty="0" smtClean="0"/>
              <a:t>Επιπεφυκίτιδα (νεογνική οφθαλμία)</a:t>
            </a:r>
          </a:p>
          <a:p>
            <a:pPr eaLnBrk="1" hangingPunct="1"/>
            <a:r>
              <a:rPr lang="el-GR" sz="2800" dirty="0" smtClean="0"/>
              <a:t>Χωρίς θεραπεία: </a:t>
            </a:r>
            <a:r>
              <a:rPr lang="el-GR" sz="2800" dirty="0" err="1" smtClean="0"/>
              <a:t>Αιματογενής</a:t>
            </a:r>
            <a:r>
              <a:rPr lang="el-GR" sz="2800" dirty="0" smtClean="0"/>
              <a:t> διασπορά – </a:t>
            </a:r>
            <a:r>
              <a:rPr lang="el-GR" sz="2800" dirty="0" smtClean="0">
                <a:solidFill>
                  <a:srgbClr val="FF0066"/>
                </a:solidFill>
              </a:rPr>
              <a:t>διάχυτη</a:t>
            </a:r>
            <a:r>
              <a:rPr lang="el-GR" sz="2800" dirty="0" smtClean="0"/>
              <a:t> λοίμωξη (3% </a:t>
            </a:r>
            <a:r>
              <a:rPr lang="el-GR" sz="2800" dirty="0" err="1" smtClean="0"/>
              <a:t>γυν</a:t>
            </a:r>
            <a:r>
              <a:rPr lang="el-GR" sz="2800" dirty="0" smtClean="0"/>
              <a:t>., 1% </a:t>
            </a:r>
            <a:r>
              <a:rPr lang="el-GR" sz="2800" dirty="0" err="1" smtClean="0"/>
              <a:t>ανδρ</a:t>
            </a:r>
            <a:r>
              <a:rPr lang="el-GR" sz="2800" dirty="0" smtClean="0"/>
              <a:t>.)</a:t>
            </a:r>
          </a:p>
          <a:p>
            <a:pPr lvl="1" eaLnBrk="1" hangingPunct="1"/>
            <a:r>
              <a:rPr lang="el-GR" dirty="0" smtClean="0"/>
              <a:t>Μηνιγγίτιδα</a:t>
            </a:r>
          </a:p>
          <a:p>
            <a:pPr lvl="1" eaLnBrk="1" hangingPunct="1"/>
            <a:r>
              <a:rPr lang="el-GR" dirty="0" smtClean="0"/>
              <a:t>Εξάνθημα</a:t>
            </a:r>
          </a:p>
          <a:p>
            <a:pPr lvl="1" eaLnBrk="1" hangingPunct="1"/>
            <a:r>
              <a:rPr lang="el-GR" dirty="0" smtClean="0"/>
              <a:t>Σηπτική αρθρίτιδα-τενοντοθυλακίτιδα</a:t>
            </a:r>
          </a:p>
          <a:p>
            <a:pPr lvl="1" eaLnBrk="1" hangingPunct="1"/>
            <a:r>
              <a:rPr lang="el-GR" dirty="0" smtClean="0"/>
              <a:t>Περικαρδίτιδα-ενδοκαρδίτιδα</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p:cNvSpPr>
            <a:spLocks noGrp="1" noChangeArrowheads="1"/>
          </p:cNvSpPr>
          <p:nvPr>
            <p:ph type="title"/>
          </p:nvPr>
        </p:nvSpPr>
        <p:spPr/>
        <p:txBody>
          <a:bodyPr/>
          <a:lstStyle/>
          <a:p>
            <a:pPr eaLnBrk="1" hangingPunct="1"/>
            <a:endParaRPr lang="en-US" smtClean="0"/>
          </a:p>
        </p:txBody>
      </p:sp>
      <p:pic>
        <p:nvPicPr>
          <p:cNvPr id="72707" name="Picture 4" descr="stdclinical"/>
          <p:cNvPicPr>
            <a:picLocks noGrp="1" noChangeAspect="1" noChangeArrowheads="1"/>
          </p:cNvPicPr>
          <p:nvPr>
            <p:ph sz="quarter" idx="1"/>
          </p:nvPr>
        </p:nvPicPr>
        <p:blipFill>
          <a:blip r:embed="rId2" cstate="print"/>
          <a:srcRect/>
          <a:stretch>
            <a:fillRect/>
          </a:stretch>
        </p:blipFill>
        <p:spPr>
          <a:xfrm>
            <a:off x="0" y="188913"/>
            <a:ext cx="9144000" cy="6376987"/>
          </a:xfr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l-GR" sz="3600" smtClean="0"/>
              <a:t>Διάγνωση </a:t>
            </a:r>
          </a:p>
        </p:txBody>
      </p:sp>
      <p:sp>
        <p:nvSpPr>
          <p:cNvPr id="73731" name="Rectangle 3"/>
          <p:cNvSpPr>
            <a:spLocks noGrp="1" noChangeArrowheads="1"/>
          </p:cNvSpPr>
          <p:nvPr>
            <p:ph type="body" sz="half" idx="1"/>
          </p:nvPr>
        </p:nvSpPr>
        <p:spPr>
          <a:xfrm>
            <a:off x="395288" y="1676400"/>
            <a:ext cx="3960812" cy="4114800"/>
          </a:xfrm>
        </p:spPr>
        <p:txBody>
          <a:bodyPr/>
          <a:lstStyle/>
          <a:p>
            <a:pPr eaLnBrk="1" hangingPunct="1"/>
            <a:r>
              <a:rPr lang="el-GR" sz="2800" smtClean="0"/>
              <a:t>Δείγματα : </a:t>
            </a:r>
          </a:p>
          <a:p>
            <a:pPr lvl="1" eaLnBrk="1" hangingPunct="1"/>
            <a:r>
              <a:rPr lang="el-GR" smtClean="0"/>
              <a:t>Ουρηθρικό (λήψη το πρωί πριν την ούρηση)</a:t>
            </a:r>
          </a:p>
          <a:p>
            <a:pPr lvl="1" eaLnBrk="1" hangingPunct="1"/>
            <a:r>
              <a:rPr lang="el-GR" smtClean="0"/>
              <a:t>Κολπικό έκκριμμα</a:t>
            </a:r>
          </a:p>
          <a:p>
            <a:pPr lvl="1" eaLnBrk="1" hangingPunct="1"/>
            <a:r>
              <a:rPr lang="el-GR" smtClean="0"/>
              <a:t>Φαρυγγικό επίχρισμα</a:t>
            </a:r>
          </a:p>
          <a:p>
            <a:pPr lvl="1" eaLnBrk="1" hangingPunct="1"/>
            <a:r>
              <a:rPr lang="el-GR" smtClean="0"/>
              <a:t>Ορθικό επίχρισμα</a:t>
            </a:r>
          </a:p>
          <a:p>
            <a:pPr lvl="1" eaLnBrk="1" hangingPunct="1"/>
            <a:r>
              <a:rPr lang="el-GR" smtClean="0"/>
              <a:t>Οφθαλμικό επίχρισμα</a:t>
            </a:r>
          </a:p>
          <a:p>
            <a:pPr eaLnBrk="1" hangingPunct="1"/>
            <a:endParaRPr lang="el-GR" sz="2800" smtClean="0"/>
          </a:p>
          <a:p>
            <a:pPr eaLnBrk="1" hangingPunct="1">
              <a:buFont typeface="Wingdings 2" pitchFamily="18" charset="2"/>
              <a:buNone/>
            </a:pPr>
            <a:endParaRPr lang="el-GR" sz="2800" smtClean="0"/>
          </a:p>
        </p:txBody>
      </p:sp>
      <p:pic>
        <p:nvPicPr>
          <p:cNvPr id="73732" name="Picture 11" descr="gonorrhea-1"/>
          <p:cNvPicPr>
            <a:picLocks noGrp="1" noChangeAspect="1" noChangeArrowheads="1"/>
          </p:cNvPicPr>
          <p:nvPr>
            <p:ph sz="half" idx="2"/>
          </p:nvPr>
        </p:nvPicPr>
        <p:blipFill>
          <a:blip r:embed="rId2" cstate="print"/>
          <a:srcRect/>
          <a:stretch>
            <a:fillRect/>
          </a:stretch>
        </p:blipFill>
        <p:spPr>
          <a:xfrm>
            <a:off x="4859338" y="260350"/>
            <a:ext cx="3600450" cy="6235700"/>
          </a:xfr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71500" y="714375"/>
            <a:ext cx="8229600" cy="503238"/>
          </a:xfrm>
        </p:spPr>
        <p:txBody>
          <a:bodyPr>
            <a:normAutofit fontScale="90000"/>
          </a:bodyPr>
          <a:lstStyle/>
          <a:p>
            <a:pPr eaLnBrk="1" fontAlgn="auto" hangingPunct="1">
              <a:spcAft>
                <a:spcPts val="0"/>
              </a:spcAft>
              <a:defRPr/>
            </a:pPr>
            <a:r>
              <a:rPr lang="el-GR" dirty="0" smtClean="0"/>
              <a:t>Μετάδοση</a:t>
            </a:r>
            <a:r>
              <a:rPr lang="el-GR" sz="3600" dirty="0" smtClean="0"/>
              <a:t> </a:t>
            </a:r>
          </a:p>
        </p:txBody>
      </p:sp>
      <p:sp>
        <p:nvSpPr>
          <p:cNvPr id="15363" name="Rectangle 3"/>
          <p:cNvSpPr>
            <a:spLocks noGrp="1" noChangeArrowheads="1"/>
          </p:cNvSpPr>
          <p:nvPr>
            <p:ph type="body" sz="half" idx="1"/>
          </p:nvPr>
        </p:nvSpPr>
        <p:spPr>
          <a:xfrm>
            <a:off x="179388" y="1643063"/>
            <a:ext cx="7921625" cy="4954587"/>
          </a:xfrm>
        </p:spPr>
        <p:txBody>
          <a:bodyPr/>
          <a:lstStyle/>
          <a:p>
            <a:pPr eaLnBrk="1" hangingPunct="1"/>
            <a:r>
              <a:rPr lang="el-GR" sz="2800" dirty="0" smtClean="0"/>
              <a:t>Με τη σεξουαλική επαφή</a:t>
            </a:r>
          </a:p>
          <a:p>
            <a:pPr lvl="1" eaLnBrk="1" hangingPunct="1"/>
            <a:endParaRPr lang="el-GR" dirty="0" smtClean="0"/>
          </a:p>
          <a:p>
            <a:pPr lvl="1" eaLnBrk="1" hangingPunct="1"/>
            <a:endParaRPr lang="el-GR" dirty="0" smtClean="0"/>
          </a:p>
          <a:p>
            <a:pPr lvl="1" eaLnBrk="1" hangingPunct="1"/>
            <a:r>
              <a:rPr lang="el-GR" dirty="0" smtClean="0"/>
              <a:t>Από </a:t>
            </a:r>
            <a:r>
              <a:rPr lang="el-GR" dirty="0" smtClean="0">
                <a:solidFill>
                  <a:srgbClr val="FF0066"/>
                </a:solidFill>
              </a:rPr>
              <a:t>έκκριμα</a:t>
            </a:r>
            <a:r>
              <a:rPr lang="en-GB" dirty="0" smtClean="0">
                <a:solidFill>
                  <a:srgbClr val="FF0066"/>
                </a:solidFill>
              </a:rPr>
              <a:t>,</a:t>
            </a:r>
            <a:r>
              <a:rPr lang="el-GR" dirty="0" smtClean="0"/>
              <a:t> πχ</a:t>
            </a:r>
            <a:r>
              <a:rPr lang="en-GB" dirty="0" smtClean="0"/>
              <a:t>.</a:t>
            </a:r>
            <a:r>
              <a:rPr lang="el-GR" dirty="0" smtClean="0"/>
              <a:t> </a:t>
            </a:r>
            <a:r>
              <a:rPr lang="el-GR" dirty="0" smtClean="0"/>
              <a:t>γονόκοκκος</a:t>
            </a:r>
          </a:p>
          <a:p>
            <a:pPr lvl="1" eaLnBrk="1" hangingPunct="1"/>
            <a:r>
              <a:rPr lang="el-GR" dirty="0" smtClean="0"/>
              <a:t>Από </a:t>
            </a:r>
            <a:r>
              <a:rPr lang="el-GR" dirty="0" smtClean="0">
                <a:solidFill>
                  <a:srgbClr val="FF0066"/>
                </a:solidFill>
              </a:rPr>
              <a:t>έλκος</a:t>
            </a:r>
            <a:r>
              <a:rPr lang="el-GR" dirty="0" smtClean="0"/>
              <a:t> πχ έρπης, σύφιλη</a:t>
            </a:r>
          </a:p>
          <a:p>
            <a:pPr lvl="1" eaLnBrk="1" hangingPunct="1"/>
            <a:r>
              <a:rPr lang="el-GR" dirty="0" smtClean="0"/>
              <a:t>Από </a:t>
            </a:r>
            <a:r>
              <a:rPr lang="el-GR" dirty="0" smtClean="0">
                <a:solidFill>
                  <a:srgbClr val="FF0066"/>
                </a:solidFill>
              </a:rPr>
              <a:t>εστία</a:t>
            </a:r>
            <a:r>
              <a:rPr lang="el-GR" dirty="0" smtClean="0"/>
              <a:t> μολυσμένων κυττάρων πχ </a:t>
            </a:r>
            <a:r>
              <a:rPr lang="en-US" dirty="0" smtClean="0"/>
              <a:t>HPV</a:t>
            </a:r>
            <a:endParaRPr lang="el-GR" dirty="0" smtClean="0"/>
          </a:p>
          <a:p>
            <a:pPr lvl="1" eaLnBrk="1" hangingPunct="1">
              <a:buFontTx/>
              <a:buNone/>
            </a:pPr>
            <a:endParaRPr lang="el-GR"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4"/>
          <p:cNvSpPr>
            <a:spLocks noGrp="1"/>
          </p:cNvSpPr>
          <p:nvPr>
            <p:ph type="title"/>
          </p:nvPr>
        </p:nvSpPr>
        <p:spPr/>
        <p:txBody>
          <a:bodyPr/>
          <a:lstStyle/>
          <a:p>
            <a:r>
              <a:rPr lang="el-GR" smtClean="0"/>
              <a:t>Διάγνωση </a:t>
            </a:r>
            <a:endParaRPr lang="en-US" smtClean="0"/>
          </a:p>
        </p:txBody>
      </p:sp>
      <p:sp>
        <p:nvSpPr>
          <p:cNvPr id="74755" name="Content Placeholder 5"/>
          <p:cNvSpPr>
            <a:spLocks noGrp="1"/>
          </p:cNvSpPr>
          <p:nvPr>
            <p:ph sz="quarter" idx="1"/>
          </p:nvPr>
        </p:nvSpPr>
        <p:spPr/>
        <p:txBody>
          <a:bodyPr/>
          <a:lstStyle/>
          <a:p>
            <a:r>
              <a:rPr lang="el-GR" smtClean="0"/>
              <a:t>Μικροσκόπηση κλινικού δείγματος</a:t>
            </a:r>
          </a:p>
          <a:p>
            <a:pPr lvl="1"/>
            <a:endParaRPr lang="el-GR" smtClean="0"/>
          </a:p>
          <a:p>
            <a:pPr lvl="1" algn="ctr">
              <a:buFont typeface="Wingdings 2" pitchFamily="18" charset="2"/>
              <a:buNone/>
            </a:pPr>
            <a:r>
              <a:rPr lang="el-GR" u="sng" smtClean="0"/>
              <a:t>Χρώση </a:t>
            </a:r>
            <a:r>
              <a:rPr lang="en-GB" u="sng" smtClean="0"/>
              <a:t>Gram</a:t>
            </a:r>
            <a:endParaRPr lang="el-GR" u="sng" smtClean="0"/>
          </a:p>
          <a:p>
            <a:pPr lvl="1" algn="ctr">
              <a:buFont typeface="Wingdings 2" pitchFamily="18" charset="2"/>
              <a:buNone/>
            </a:pPr>
            <a:r>
              <a:rPr lang="en-GB" smtClean="0"/>
              <a:t>Gram (-) </a:t>
            </a:r>
            <a:r>
              <a:rPr lang="el-GR" smtClean="0"/>
              <a:t>διπλόκοκκοι φαγοκυτταρωμένοι </a:t>
            </a:r>
          </a:p>
          <a:p>
            <a:pPr lvl="1" algn="ctr">
              <a:buFont typeface="Wingdings 2" pitchFamily="18" charset="2"/>
              <a:buNone/>
            </a:pPr>
            <a:r>
              <a:rPr lang="el-GR" smtClean="0"/>
              <a:t>μέσα σε λευκοκύτταρα</a:t>
            </a:r>
          </a:p>
          <a:p>
            <a:pPr lvl="1" algn="ctr">
              <a:buFont typeface="Wingdings 2" pitchFamily="18" charset="2"/>
              <a:buNone/>
            </a:pPr>
            <a:endParaRPr lang="el-GR" smtClean="0"/>
          </a:p>
          <a:p>
            <a:pPr lvl="1" algn="ctr">
              <a:buFont typeface="Wingdings 2" pitchFamily="18" charset="2"/>
              <a:buNone/>
            </a:pPr>
            <a:r>
              <a:rPr lang="el-GR" smtClean="0"/>
              <a:t>Στο φαρυγγικό και ορθικό η χρώση είναι αναξιόπιστη λόγω παρουσίας</a:t>
            </a:r>
          </a:p>
          <a:p>
            <a:pPr lvl="1" algn="ctr">
              <a:buFont typeface="Wingdings 2" pitchFamily="18" charset="2"/>
              <a:buNone/>
            </a:pPr>
            <a:r>
              <a:rPr lang="el-GR" smtClean="0"/>
              <a:t>σαπροφυτικών ναϊσσεριών.</a:t>
            </a:r>
            <a:endParaRPr lang="en-GB" smtClean="0"/>
          </a:p>
          <a:p>
            <a:pPr lvl="1"/>
            <a:endParaRPr lang="en-US" smtClean="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
          <p:cNvSpPr>
            <a:spLocks noGrp="1" noChangeArrowheads="1"/>
          </p:cNvSpPr>
          <p:nvPr>
            <p:ph type="title"/>
          </p:nvPr>
        </p:nvSpPr>
        <p:spPr/>
        <p:txBody>
          <a:bodyPr/>
          <a:lstStyle/>
          <a:p>
            <a:pPr eaLnBrk="1" hangingPunct="1"/>
            <a:endParaRPr lang="en-US" smtClean="0"/>
          </a:p>
        </p:txBody>
      </p:sp>
      <p:pic>
        <p:nvPicPr>
          <p:cNvPr id="75779" name="Picture 9" descr="Neisseria_gono"/>
          <p:cNvPicPr>
            <a:picLocks noGrp="1" noChangeAspect="1" noChangeArrowheads="1"/>
          </p:cNvPicPr>
          <p:nvPr>
            <p:ph sz="quarter" idx="1"/>
          </p:nvPr>
        </p:nvPicPr>
        <p:blipFill>
          <a:blip r:embed="rId2" cstate="print"/>
          <a:stretch>
            <a:fillRect/>
          </a:stretch>
        </p:blipFill>
        <p:spPr>
          <a:xfrm>
            <a:off x="0" y="0"/>
            <a:ext cx="9304302" cy="6858000"/>
          </a:xfr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sz="quarter" idx="1"/>
          </p:nvPr>
        </p:nvSpPr>
        <p:spPr/>
        <p:txBody>
          <a:bodyPr/>
          <a:lstStyle/>
          <a:p>
            <a:pPr eaLnBrk="1" hangingPunct="1"/>
            <a:endParaRPr lang="en-US" smtClean="0"/>
          </a:p>
        </p:txBody>
      </p:sp>
      <p:pic>
        <p:nvPicPr>
          <p:cNvPr id="76803" name="Picture 4"/>
          <p:cNvPicPr>
            <a:picLocks noChangeAspect="1" noChangeArrowheads="1"/>
          </p:cNvPicPr>
          <p:nvPr/>
        </p:nvPicPr>
        <p:blipFill>
          <a:blip r:embed="rId2" cstate="print"/>
          <a:srcRect/>
          <a:stretch>
            <a:fillRect/>
          </a:stretch>
        </p:blipFill>
        <p:spPr bwMode="auto">
          <a:xfrm>
            <a:off x="323850" y="765175"/>
            <a:ext cx="8532813" cy="5351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endParaRPr lang="en-US" smtClean="0"/>
          </a:p>
        </p:txBody>
      </p:sp>
      <p:pic>
        <p:nvPicPr>
          <p:cNvPr id="77827" name="Picture 3"/>
          <p:cNvPicPr>
            <a:picLocks noGrp="1" noChangeAspect="1" noChangeArrowheads="1"/>
          </p:cNvPicPr>
          <p:nvPr>
            <p:ph sz="quarter" idx="1"/>
          </p:nvPr>
        </p:nvPicPr>
        <p:blipFill>
          <a:blip r:embed="rId2" cstate="print"/>
          <a:srcRect/>
          <a:stretch>
            <a:fillRect/>
          </a:stretch>
        </p:blipFill>
        <p:spPr>
          <a:xfrm>
            <a:off x="0" y="0"/>
            <a:ext cx="8988425" cy="6742113"/>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85800" y="609600"/>
            <a:ext cx="7772400" cy="506413"/>
          </a:xfrm>
        </p:spPr>
        <p:txBody>
          <a:bodyPr>
            <a:normAutofit fontScale="90000"/>
          </a:bodyPr>
          <a:lstStyle/>
          <a:p>
            <a:pPr eaLnBrk="1" hangingPunct="1"/>
            <a:r>
              <a:rPr lang="el-GR" smtClean="0"/>
              <a:t>Διάγνωση</a:t>
            </a:r>
          </a:p>
        </p:txBody>
      </p:sp>
      <p:sp>
        <p:nvSpPr>
          <p:cNvPr id="78851" name="Rectangle 3"/>
          <p:cNvSpPr>
            <a:spLocks noGrp="1" noChangeArrowheads="1"/>
          </p:cNvSpPr>
          <p:nvPr>
            <p:ph sz="quarter" idx="1"/>
          </p:nvPr>
        </p:nvSpPr>
        <p:spPr>
          <a:xfrm>
            <a:off x="468313" y="1385888"/>
            <a:ext cx="8229600" cy="5472112"/>
          </a:xfrm>
        </p:spPr>
        <p:txBody>
          <a:bodyPr/>
          <a:lstStyle/>
          <a:p>
            <a:pPr eaLnBrk="1" hangingPunct="1"/>
            <a:r>
              <a:rPr lang="el-GR" sz="2800" b="1" smtClean="0">
                <a:solidFill>
                  <a:srgbClr val="FF0066"/>
                </a:solidFill>
              </a:rPr>
              <a:t>Καλλιέργεια</a:t>
            </a:r>
          </a:p>
          <a:p>
            <a:pPr lvl="1" eaLnBrk="1" hangingPunct="1"/>
            <a:r>
              <a:rPr lang="el-GR" smtClean="0"/>
              <a:t>Σοκολατόχρωμο άγαρ</a:t>
            </a:r>
            <a:endParaRPr lang="en-US" smtClean="0"/>
          </a:p>
          <a:p>
            <a:pPr lvl="1" eaLnBrk="1" hangingPunct="1"/>
            <a:r>
              <a:rPr lang="el-GR" smtClean="0"/>
              <a:t>Άγαρ</a:t>
            </a:r>
            <a:r>
              <a:rPr lang="el-GR" b="1" smtClean="0"/>
              <a:t> </a:t>
            </a:r>
            <a:r>
              <a:rPr lang="en-US" b="1" u="sng" smtClean="0">
                <a:solidFill>
                  <a:srgbClr val="CC3399"/>
                </a:solidFill>
              </a:rPr>
              <a:t>Thayer-Martin</a:t>
            </a:r>
            <a:endParaRPr lang="el-GR" b="1" u="sng" smtClean="0">
              <a:solidFill>
                <a:srgbClr val="CC3399"/>
              </a:solidFill>
            </a:endParaRPr>
          </a:p>
          <a:p>
            <a:pPr lvl="1" eaLnBrk="1" hangingPunct="1">
              <a:buFontTx/>
              <a:buNone/>
            </a:pPr>
            <a:r>
              <a:rPr lang="el-GR" smtClean="0"/>
              <a:t>	(Σοκολατόχρωμο με</a:t>
            </a:r>
            <a:r>
              <a:rPr lang="en-US" smtClean="0"/>
              <a:t> </a:t>
            </a:r>
            <a:r>
              <a:rPr lang="el-GR" smtClean="0"/>
              <a:t>Βανκομυκίνη, Κολιστίνη, Νυστατίνη, Τριμεθοπρίμη)</a:t>
            </a:r>
          </a:p>
          <a:p>
            <a:pPr lvl="1" eaLnBrk="1" hangingPunct="1"/>
            <a:r>
              <a:rPr lang="el-GR" smtClean="0"/>
              <a:t>Επώαση σε 5-10% </a:t>
            </a:r>
            <a:r>
              <a:rPr lang="en-US" smtClean="0"/>
              <a:t>CO</a:t>
            </a:r>
            <a:r>
              <a:rPr lang="en-US" sz="2000" smtClean="0"/>
              <a:t>2</a:t>
            </a:r>
            <a:endParaRPr lang="el-GR" sz="2000" smtClean="0"/>
          </a:p>
          <a:p>
            <a:pPr eaLnBrk="1" hangingPunct="1"/>
            <a:r>
              <a:rPr lang="el-GR" sz="2800" smtClean="0">
                <a:solidFill>
                  <a:srgbClr val="FF0066"/>
                </a:solidFill>
              </a:rPr>
              <a:t>Ταυτοποίηση </a:t>
            </a:r>
            <a:r>
              <a:rPr lang="el-GR" sz="2800" smtClean="0"/>
              <a:t>(διάκριση από άλλες ναϊσσέρειες)</a:t>
            </a:r>
          </a:p>
          <a:p>
            <a:pPr lvl="1" eaLnBrk="1" hangingPunct="1"/>
            <a:r>
              <a:rPr lang="el-GR" smtClean="0"/>
              <a:t>Ζύμωση σακχάρων</a:t>
            </a:r>
          </a:p>
          <a:p>
            <a:pPr lvl="1" eaLnBrk="1" hangingPunct="1"/>
            <a:r>
              <a:rPr lang="el-GR" smtClean="0"/>
              <a:t>Αυτοματοποιημένο σύστημα</a:t>
            </a:r>
          </a:p>
          <a:p>
            <a:pPr eaLnBrk="1" hangingPunct="1"/>
            <a:r>
              <a:rPr lang="el-GR" sz="2800" smtClean="0"/>
              <a:t>Αιμοκαλλιέργεια σε διάχυτη λοίμωξη</a:t>
            </a:r>
          </a:p>
          <a:p>
            <a:pPr eaLnBrk="1" hangingPunct="1"/>
            <a:r>
              <a:rPr lang="el-GR" sz="2800" smtClean="0">
                <a:solidFill>
                  <a:srgbClr val="FF0066"/>
                </a:solidFill>
              </a:rPr>
              <a:t>Έλεγχος ευαισθησίας</a:t>
            </a:r>
            <a:r>
              <a:rPr lang="el-GR" sz="2800" smtClean="0"/>
              <a:t> στα αντιβιοτικά</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4213" y="0"/>
            <a:ext cx="7847012" cy="1190625"/>
          </a:xfrm>
        </p:spPr>
        <p:txBody>
          <a:bodyPr/>
          <a:lstStyle/>
          <a:p>
            <a:pPr eaLnBrk="1" hangingPunct="1"/>
            <a:r>
              <a:rPr lang="el-GR" sz="3600" smtClean="0"/>
              <a:t>Καλλιέργεια σε σοκολατόχρωμο άγαρ</a:t>
            </a:r>
          </a:p>
        </p:txBody>
      </p:sp>
      <p:sp>
        <p:nvSpPr>
          <p:cNvPr id="79875" name="Rectangle 3"/>
          <p:cNvSpPr>
            <a:spLocks noGrp="1" noChangeArrowheads="1"/>
          </p:cNvSpPr>
          <p:nvPr>
            <p:ph sz="quarter" idx="1"/>
          </p:nvPr>
        </p:nvSpPr>
        <p:spPr/>
        <p:txBody>
          <a:bodyPr/>
          <a:lstStyle/>
          <a:p>
            <a:pPr eaLnBrk="1" hangingPunct="1"/>
            <a:endParaRPr lang="en-US" smtClean="0"/>
          </a:p>
        </p:txBody>
      </p:sp>
      <p:pic>
        <p:nvPicPr>
          <p:cNvPr id="79876" name="Picture 6" descr="MTM chocolate"/>
          <p:cNvPicPr>
            <a:picLocks noChangeAspect="1" noChangeArrowheads="1"/>
          </p:cNvPicPr>
          <p:nvPr/>
        </p:nvPicPr>
        <p:blipFill>
          <a:blip r:embed="rId2" cstate="print"/>
          <a:srcRect/>
          <a:stretch>
            <a:fillRect/>
          </a:stretch>
        </p:blipFill>
        <p:spPr bwMode="auto">
          <a:xfrm>
            <a:off x="468313" y="1125538"/>
            <a:ext cx="8208962" cy="5472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8"/>
          <p:cNvSpPr>
            <a:spLocks noGrp="1" noChangeArrowheads="1"/>
          </p:cNvSpPr>
          <p:nvPr>
            <p:ph type="title"/>
          </p:nvPr>
        </p:nvSpPr>
        <p:spPr>
          <a:xfrm>
            <a:off x="685800" y="260350"/>
            <a:ext cx="7773988" cy="1263650"/>
          </a:xfrm>
        </p:spPr>
        <p:txBody>
          <a:bodyPr/>
          <a:lstStyle/>
          <a:p>
            <a:pPr eaLnBrk="1" hangingPunct="1"/>
            <a:r>
              <a:rPr lang="en-US" sz="3600" i="1" smtClean="0"/>
              <a:t>			Neisseria </a:t>
            </a:r>
            <a:br>
              <a:rPr lang="en-US" sz="3600" i="1" smtClean="0"/>
            </a:br>
            <a:r>
              <a:rPr lang="en-US" sz="3600" i="1" smtClean="0"/>
              <a:t>   </a:t>
            </a:r>
            <a:r>
              <a:rPr lang="en-US" sz="3600" i="1" smtClean="0">
                <a:solidFill>
                  <a:srgbClr val="FF0066"/>
                </a:solidFill>
              </a:rPr>
              <a:t>g</a:t>
            </a:r>
            <a:r>
              <a:rPr lang="en-US" sz="3600" i="1" smtClean="0"/>
              <a:t>onorrhoeae		</a:t>
            </a:r>
            <a:r>
              <a:rPr lang="en-US" sz="3600" i="1" smtClean="0">
                <a:solidFill>
                  <a:srgbClr val="FF0066"/>
                </a:solidFill>
              </a:rPr>
              <a:t>m</a:t>
            </a:r>
            <a:r>
              <a:rPr lang="en-US" sz="3600" i="1" smtClean="0"/>
              <a:t>eningitidis</a:t>
            </a:r>
            <a:endParaRPr lang="el-GR" sz="3600" i="1" smtClean="0"/>
          </a:p>
        </p:txBody>
      </p:sp>
      <p:pic>
        <p:nvPicPr>
          <p:cNvPr id="80899" name="Picture 4" descr="neiss gon"/>
          <p:cNvPicPr>
            <a:picLocks noGrp="1" noChangeAspect="1" noChangeArrowheads="1"/>
          </p:cNvPicPr>
          <p:nvPr>
            <p:ph sz="quarter" idx="1"/>
          </p:nvPr>
        </p:nvPicPr>
        <p:blipFill>
          <a:blip r:embed="rId2" cstate="print"/>
          <a:stretch>
            <a:fillRect/>
          </a:stretch>
        </p:blipFill>
        <p:spPr>
          <a:xfrm>
            <a:off x="1443037" y="1828800"/>
            <a:ext cx="2692400" cy="3810000"/>
          </a:xfrm>
          <a:noFill/>
        </p:spPr>
      </p:pic>
      <p:pic>
        <p:nvPicPr>
          <p:cNvPr id="80900" name="Picture 7" descr="neiss mening"/>
          <p:cNvPicPr>
            <a:picLocks noGrp="1" noChangeAspect="1" noChangeArrowheads="1"/>
          </p:cNvPicPr>
          <p:nvPr>
            <p:ph sz="quarter" idx="2"/>
          </p:nvPr>
        </p:nvPicPr>
        <p:blipFill>
          <a:blip r:embed="rId3" cstate="print"/>
          <a:stretch>
            <a:fillRect/>
          </a:stretch>
        </p:blipFill>
        <p:spPr>
          <a:xfrm>
            <a:off x="5392737" y="1828800"/>
            <a:ext cx="2832100" cy="3810000"/>
          </a:xfrm>
          <a:noFill/>
        </p:spPr>
      </p:pic>
      <p:sp>
        <p:nvSpPr>
          <p:cNvPr id="80901" name="AutoShape 10"/>
          <p:cNvSpPr>
            <a:spLocks noChangeArrowheads="1"/>
          </p:cNvSpPr>
          <p:nvPr/>
        </p:nvSpPr>
        <p:spPr bwMode="auto">
          <a:xfrm rot="-1909647">
            <a:off x="468313" y="4221163"/>
            <a:ext cx="431800" cy="215900"/>
          </a:xfrm>
          <a:prstGeom prst="notchedRightArrow">
            <a:avLst>
              <a:gd name="adj1" fmla="val 50000"/>
              <a:gd name="adj2" fmla="val 50000"/>
            </a:avLst>
          </a:prstGeom>
          <a:solidFill>
            <a:srgbClr val="FF0000">
              <a:alpha val="70195"/>
            </a:srgbClr>
          </a:solidFill>
          <a:ln w="9525">
            <a:solidFill>
              <a:schemeClr val="tx1"/>
            </a:solidFill>
            <a:miter lim="800000"/>
            <a:headEnd/>
            <a:tailEnd/>
          </a:ln>
        </p:spPr>
        <p:txBody>
          <a:bodyPr wrap="none" anchor="ctr"/>
          <a:lstStyle/>
          <a:p>
            <a:endParaRPr lang="en-US"/>
          </a:p>
        </p:txBody>
      </p:sp>
      <p:sp>
        <p:nvSpPr>
          <p:cNvPr id="80902" name="AutoShape 11"/>
          <p:cNvSpPr>
            <a:spLocks noChangeArrowheads="1"/>
          </p:cNvSpPr>
          <p:nvPr/>
        </p:nvSpPr>
        <p:spPr bwMode="auto">
          <a:xfrm rot="-2021404">
            <a:off x="5724525" y="4365625"/>
            <a:ext cx="431800" cy="215900"/>
          </a:xfrm>
          <a:prstGeom prst="notchedRightArrow">
            <a:avLst>
              <a:gd name="adj1" fmla="val 50000"/>
              <a:gd name="adj2" fmla="val 50000"/>
            </a:avLst>
          </a:prstGeom>
          <a:solidFill>
            <a:srgbClr val="FF0000">
              <a:alpha val="70195"/>
            </a:srgbClr>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ChangeArrowheads="1"/>
          </p:cNvSpPr>
          <p:nvPr>
            <p:ph type="title"/>
          </p:nvPr>
        </p:nvSpPr>
        <p:spPr/>
        <p:txBody>
          <a:bodyPr/>
          <a:lstStyle/>
          <a:p>
            <a:pPr eaLnBrk="1" hangingPunct="1"/>
            <a:r>
              <a:rPr lang="en-US" sz="3600" smtClean="0"/>
              <a:t>API NH </a:t>
            </a:r>
            <a:r>
              <a:rPr lang="en-US" sz="3600" i="1" smtClean="0"/>
              <a:t>(Neisseria-Haemophilus)</a:t>
            </a:r>
            <a:endParaRPr lang="el-GR" sz="3600" i="1" smtClean="0"/>
          </a:p>
        </p:txBody>
      </p:sp>
      <p:pic>
        <p:nvPicPr>
          <p:cNvPr id="81923" name="Picture 4" descr="nh"/>
          <p:cNvPicPr>
            <a:picLocks noGrp="1" noChangeAspect="1" noChangeArrowheads="1"/>
          </p:cNvPicPr>
          <p:nvPr>
            <p:ph sz="quarter" idx="1"/>
          </p:nvPr>
        </p:nvPicPr>
        <p:blipFill>
          <a:blip r:embed="rId2" cstate="print"/>
          <a:srcRect/>
          <a:stretch>
            <a:fillRect/>
          </a:stretch>
        </p:blipFill>
        <p:spPr>
          <a:xfrm>
            <a:off x="395288" y="2205038"/>
            <a:ext cx="8353425" cy="2157412"/>
          </a:xfr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l-GR" smtClean="0"/>
              <a:t>Διάγνωση </a:t>
            </a:r>
            <a:endParaRPr lang="en-US" smtClean="0"/>
          </a:p>
        </p:txBody>
      </p:sp>
      <p:sp>
        <p:nvSpPr>
          <p:cNvPr id="82947" name="Content Placeholder 2"/>
          <p:cNvSpPr>
            <a:spLocks noGrp="1"/>
          </p:cNvSpPr>
          <p:nvPr>
            <p:ph sz="quarter" idx="1"/>
          </p:nvPr>
        </p:nvSpPr>
        <p:spPr/>
        <p:txBody>
          <a:bodyPr/>
          <a:lstStyle/>
          <a:p>
            <a:pPr>
              <a:buFont typeface="Wingdings" pitchFamily="2" charset="2"/>
              <a:buChar char="q"/>
            </a:pPr>
            <a:r>
              <a:rPr lang="el-GR" dirty="0" smtClean="0"/>
              <a:t>Ταχείες διαγνωστικές δοκιμές </a:t>
            </a:r>
          </a:p>
          <a:p>
            <a:pPr>
              <a:buFont typeface="Wingdings 2" pitchFamily="18" charset="2"/>
              <a:buNone/>
            </a:pPr>
            <a:r>
              <a:rPr lang="el-GR" dirty="0" smtClean="0"/>
              <a:t>Πχ. μέθοδος </a:t>
            </a:r>
            <a:r>
              <a:rPr lang="en-GB" dirty="0" smtClean="0"/>
              <a:t>ELISA </a:t>
            </a:r>
            <a:r>
              <a:rPr lang="el-GR" dirty="0" smtClean="0"/>
              <a:t>σε: </a:t>
            </a:r>
          </a:p>
          <a:p>
            <a:pPr lvl="1"/>
            <a:r>
              <a:rPr lang="el-GR" dirty="0" smtClean="0"/>
              <a:t>Ουρηθρικό  πύον</a:t>
            </a:r>
          </a:p>
          <a:p>
            <a:pPr lvl="1"/>
            <a:r>
              <a:rPr lang="el-GR" dirty="0" smtClean="0"/>
              <a:t>Τραχηλικό έκκριμα </a:t>
            </a:r>
          </a:p>
          <a:p>
            <a:pPr>
              <a:buFont typeface="Wingdings" pitchFamily="2" charset="2"/>
              <a:buChar char="q"/>
            </a:pPr>
            <a:r>
              <a:rPr lang="el-GR" dirty="0" smtClean="0"/>
              <a:t>Ανίχνευση </a:t>
            </a:r>
            <a:r>
              <a:rPr lang="el-GR" dirty="0" smtClean="0"/>
              <a:t>μικροβιακού </a:t>
            </a:r>
            <a:r>
              <a:rPr lang="en-US" dirty="0" smtClean="0"/>
              <a:t>DNA </a:t>
            </a:r>
            <a:r>
              <a:rPr lang="el-GR" dirty="0" smtClean="0"/>
              <a:t>με </a:t>
            </a:r>
            <a:r>
              <a:rPr lang="en-US" dirty="0" smtClean="0"/>
              <a:t>DNA-</a:t>
            </a:r>
            <a:r>
              <a:rPr lang="el-GR" dirty="0" smtClean="0"/>
              <a:t>ανιχνευτές (</a:t>
            </a:r>
            <a:r>
              <a:rPr lang="en-US" dirty="0" smtClean="0"/>
              <a:t>DNA-</a:t>
            </a:r>
            <a:r>
              <a:rPr lang="el-GR" dirty="0" smtClean="0"/>
              <a:t>υβριδισμός): </a:t>
            </a:r>
            <a:r>
              <a:rPr lang="el-GR" dirty="0" err="1" smtClean="0"/>
              <a:t>ενδοτραχηλικό</a:t>
            </a:r>
            <a:r>
              <a:rPr lang="el-GR" dirty="0" smtClean="0"/>
              <a:t> επίχρισμα</a:t>
            </a:r>
          </a:p>
          <a:p>
            <a:pPr>
              <a:buFont typeface="Wingdings" pitchFamily="2" charset="2"/>
              <a:buChar char="q"/>
            </a:pPr>
            <a:r>
              <a:rPr lang="en-US" dirty="0" smtClean="0"/>
              <a:t>NAATs (nucleic acid amplification tests): </a:t>
            </a:r>
            <a:r>
              <a:rPr lang="el-GR" dirty="0" smtClean="0"/>
              <a:t>αλυσιδωτή αντίδραση </a:t>
            </a:r>
            <a:r>
              <a:rPr lang="el-GR" dirty="0" err="1" smtClean="0"/>
              <a:t>πολυμεράσης</a:t>
            </a:r>
            <a:r>
              <a:rPr lang="el-GR" dirty="0" smtClean="0"/>
              <a:t> (</a:t>
            </a:r>
            <a:r>
              <a:rPr lang="en-US" dirty="0" smtClean="0"/>
              <a:t>PCR): </a:t>
            </a:r>
            <a:r>
              <a:rPr lang="el-GR" dirty="0" err="1" smtClean="0"/>
              <a:t>ενδοτραχηλικό</a:t>
            </a:r>
            <a:r>
              <a:rPr lang="el-GR" dirty="0" smtClean="0"/>
              <a:t> επίχρισμα, κολπικό επίχρισμα, ούρα.</a:t>
            </a:r>
            <a:endParaRPr lang="en-US" dirty="0" smtClean="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900113" y="549275"/>
            <a:ext cx="7772400" cy="1143000"/>
          </a:xfrm>
        </p:spPr>
        <p:txBody>
          <a:bodyPr>
            <a:normAutofit fontScale="90000"/>
          </a:bodyPr>
          <a:lstStyle/>
          <a:p>
            <a:r>
              <a:rPr lang="el-GR" sz="3200" b="1" i="1" dirty="0" smtClean="0"/>
              <a:t/>
            </a:r>
            <a:br>
              <a:rPr lang="el-GR" sz="3200" b="1" i="1" dirty="0" smtClean="0"/>
            </a:br>
            <a:r>
              <a:rPr lang="el-GR" sz="3200" dirty="0" smtClean="0"/>
              <a:t>Εφάπαξ (μίας </a:t>
            </a:r>
            <a:r>
              <a:rPr lang="el-GR" sz="3200" dirty="0" smtClean="0"/>
              <a:t>δόσης) </a:t>
            </a:r>
            <a:r>
              <a:rPr lang="el-GR" sz="3200" dirty="0" smtClean="0"/>
              <a:t>θεραπεία για γονοκοκκική τραχηλίτιδα και ουρηθρίτιδα</a:t>
            </a:r>
          </a:p>
        </p:txBody>
      </p:sp>
      <p:sp>
        <p:nvSpPr>
          <p:cNvPr id="83971" name="Rectangle 3"/>
          <p:cNvSpPr>
            <a:spLocks noGrp="1" noChangeArrowheads="1"/>
          </p:cNvSpPr>
          <p:nvPr>
            <p:ph sz="quarter" idx="1"/>
          </p:nvPr>
        </p:nvSpPr>
        <p:spPr>
          <a:xfrm>
            <a:off x="914400" y="1916113"/>
            <a:ext cx="7772400" cy="4103687"/>
          </a:xfrm>
        </p:spPr>
        <p:txBody>
          <a:bodyPr/>
          <a:lstStyle/>
          <a:p>
            <a:endParaRPr lang="el-GR" dirty="0" smtClean="0"/>
          </a:p>
          <a:p>
            <a:r>
              <a:rPr lang="el-GR" dirty="0" err="1" smtClean="0"/>
              <a:t>Κεφιξίμη</a:t>
            </a:r>
            <a:r>
              <a:rPr lang="el-GR" dirty="0" smtClean="0"/>
              <a:t>, 400 </a:t>
            </a:r>
            <a:r>
              <a:rPr lang="en-US" dirty="0" smtClean="0"/>
              <a:t>mg</a:t>
            </a:r>
            <a:r>
              <a:rPr lang="el-GR" dirty="0" smtClean="0"/>
              <a:t> από το στόμα </a:t>
            </a:r>
            <a:r>
              <a:rPr lang="el-GR" i="1" dirty="0" smtClean="0"/>
              <a:t>ή </a:t>
            </a:r>
          </a:p>
          <a:p>
            <a:r>
              <a:rPr lang="el-GR" dirty="0" err="1" smtClean="0"/>
              <a:t>Κεφτριαξόνη</a:t>
            </a:r>
            <a:r>
              <a:rPr lang="el-GR" dirty="0" smtClean="0"/>
              <a:t>, 125 </a:t>
            </a:r>
            <a:r>
              <a:rPr lang="en-US" dirty="0" smtClean="0"/>
              <a:t>mg</a:t>
            </a:r>
            <a:r>
              <a:rPr lang="el-GR" dirty="0" smtClean="0"/>
              <a:t> </a:t>
            </a:r>
            <a:r>
              <a:rPr lang="el-GR" dirty="0" err="1" smtClean="0"/>
              <a:t>ενδομυικά</a:t>
            </a:r>
            <a:r>
              <a:rPr lang="el-GR" dirty="0" smtClean="0"/>
              <a:t> </a:t>
            </a:r>
            <a:r>
              <a:rPr lang="el-GR" i="1" dirty="0" smtClean="0"/>
              <a:t>ή </a:t>
            </a:r>
          </a:p>
          <a:p>
            <a:r>
              <a:rPr lang="el-GR" dirty="0" err="1" smtClean="0"/>
              <a:t>Σιπροφλοξασίνη</a:t>
            </a:r>
            <a:r>
              <a:rPr lang="el-GR" dirty="0" smtClean="0"/>
              <a:t>, 500 </a:t>
            </a:r>
            <a:r>
              <a:rPr lang="en-US" dirty="0" smtClean="0"/>
              <a:t>mg</a:t>
            </a:r>
            <a:r>
              <a:rPr lang="el-GR" dirty="0" smtClean="0"/>
              <a:t> από το στόμα </a:t>
            </a:r>
            <a:r>
              <a:rPr lang="el-GR" i="1" dirty="0" smtClean="0"/>
              <a:t>ή </a:t>
            </a:r>
          </a:p>
          <a:p>
            <a:r>
              <a:rPr lang="el-GR" dirty="0" err="1" smtClean="0"/>
              <a:t>Οφλοξασίνη</a:t>
            </a:r>
            <a:r>
              <a:rPr lang="el-GR" dirty="0" smtClean="0"/>
              <a:t>, 400 </a:t>
            </a:r>
            <a:r>
              <a:rPr lang="en-US" dirty="0" smtClean="0"/>
              <a:t>mg</a:t>
            </a:r>
            <a:r>
              <a:rPr lang="el-GR" dirty="0" smtClean="0"/>
              <a:t> από το στόμα</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914400" y="274638"/>
            <a:ext cx="7772400" cy="993775"/>
          </a:xfrm>
        </p:spPr>
        <p:txBody>
          <a:bodyPr/>
          <a:lstStyle/>
          <a:p>
            <a:pPr eaLnBrk="1" hangingPunct="1"/>
            <a:r>
              <a:rPr lang="el-GR" sz="3600" smtClean="0"/>
              <a:t>Φυσική Άμυνα</a:t>
            </a:r>
          </a:p>
        </p:txBody>
      </p:sp>
      <p:sp>
        <p:nvSpPr>
          <p:cNvPr id="16387" name="Rectangle 3"/>
          <p:cNvSpPr>
            <a:spLocks noGrp="1" noChangeArrowheads="1"/>
          </p:cNvSpPr>
          <p:nvPr>
            <p:ph sz="quarter" idx="1"/>
          </p:nvPr>
        </p:nvSpPr>
        <p:spPr/>
        <p:txBody>
          <a:bodyPr>
            <a:normAutofit/>
          </a:bodyPr>
          <a:lstStyle/>
          <a:p>
            <a:pPr eaLnBrk="1" hangingPunct="1"/>
            <a:r>
              <a:rPr lang="el-GR" dirty="0" smtClean="0"/>
              <a:t>Το επιθήλιο περιέχει γλυκογόνο (οιστρογόνα)</a:t>
            </a:r>
          </a:p>
          <a:p>
            <a:pPr eaLnBrk="1" hangingPunct="1"/>
            <a:r>
              <a:rPr lang="el-GR" dirty="0" smtClean="0"/>
              <a:t>Αποικίζεται από τον </a:t>
            </a:r>
            <a:r>
              <a:rPr lang="el-GR" dirty="0" err="1" smtClean="0"/>
              <a:t>γαλακτοβάκιλλο</a:t>
            </a:r>
            <a:r>
              <a:rPr lang="el-GR" dirty="0" smtClean="0"/>
              <a:t> που μεταβολίζει το γλυκογόνο  και παράγει υπεροξείδιο υδρογόνου και γαλακτικό οξύ διατηρεί το </a:t>
            </a:r>
            <a:r>
              <a:rPr lang="en-US" dirty="0" smtClean="0">
                <a:solidFill>
                  <a:srgbClr val="FF0066"/>
                </a:solidFill>
              </a:rPr>
              <a:t>pH </a:t>
            </a:r>
            <a:r>
              <a:rPr lang="el-GR" dirty="0" smtClean="0">
                <a:solidFill>
                  <a:srgbClr val="FF0066"/>
                </a:solidFill>
              </a:rPr>
              <a:t>στο 5.0</a:t>
            </a:r>
          </a:p>
          <a:p>
            <a:pPr eaLnBrk="1" hangingPunct="1"/>
            <a:endParaRPr lang="el-GR" dirty="0" smtClean="0"/>
          </a:p>
        </p:txBody>
      </p:sp>
      <p:sp>
        <p:nvSpPr>
          <p:cNvPr id="4" name="Right Arrow 3"/>
          <p:cNvSpPr/>
          <p:nvPr/>
        </p:nvSpPr>
        <p:spPr>
          <a:xfrm>
            <a:off x="8244408" y="2852936"/>
            <a:ext cx="647700"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3"/>
          <p:cNvSpPr>
            <a:spLocks noGrp="1"/>
          </p:cNvSpPr>
          <p:nvPr>
            <p:ph type="title"/>
          </p:nvPr>
        </p:nvSpPr>
        <p:spPr>
          <a:xfrm>
            <a:off x="684213" y="908050"/>
            <a:ext cx="7772400" cy="1362075"/>
          </a:xfrm>
        </p:spPr>
        <p:txBody>
          <a:bodyPr/>
          <a:lstStyle/>
          <a:p>
            <a:pPr algn="ctr" eaLnBrk="1" hangingPunct="1"/>
            <a:r>
              <a:rPr lang="el-GR" smtClean="0"/>
              <a:t>ΜΗ ΕΙΔΙΚΗ ΒΑΚΤΗΡΙΑΚΗ ΚΟΛΠΙΤΙΔΑ </a:t>
            </a:r>
            <a:r>
              <a:rPr lang="en-GB" smtClean="0"/>
              <a:t>(VAGINOSIS)</a:t>
            </a:r>
            <a:endParaRPr lang="en-US" smtClean="0"/>
          </a:p>
        </p:txBody>
      </p:sp>
      <p:sp>
        <p:nvSpPr>
          <p:cNvPr id="5" name="Text Placeholder 4"/>
          <p:cNvSpPr>
            <a:spLocks noGrp="1"/>
          </p:cNvSpPr>
          <p:nvPr>
            <p:ph type="body" idx="1"/>
          </p:nvPr>
        </p:nvSpPr>
        <p:spPr/>
        <p:txBody>
          <a:bodyPr>
            <a:normAutofit/>
          </a:bodyPr>
          <a:lstStyle/>
          <a:p>
            <a:pPr eaLnBrk="1" fontAlgn="auto" hangingPunct="1">
              <a:spcBef>
                <a:spcPts val="580"/>
              </a:spcBef>
              <a:spcAft>
                <a:spcPts val="0"/>
              </a:spcAft>
              <a:buFont typeface="Wingdings 2"/>
              <a:buNone/>
              <a:defRPr/>
            </a:pPr>
            <a:r>
              <a:rPr lang="en-GB" dirty="0" smtClean="0"/>
              <a:t> </a:t>
            </a:r>
            <a:endParaRPr lang="en-US" dirty="0"/>
          </a:p>
        </p:txBody>
      </p:sp>
      <p:pic>
        <p:nvPicPr>
          <p:cNvPr id="84996" name="Picture 4"/>
          <p:cNvPicPr>
            <a:picLocks noChangeAspect="1" noChangeArrowheads="1"/>
          </p:cNvPicPr>
          <p:nvPr/>
        </p:nvPicPr>
        <p:blipFill>
          <a:blip r:embed="rId2" cstate="print"/>
          <a:srcRect/>
          <a:stretch>
            <a:fillRect/>
          </a:stretch>
        </p:blipFill>
        <p:spPr bwMode="auto">
          <a:xfrm>
            <a:off x="2124075" y="2781300"/>
            <a:ext cx="4762500" cy="3571875"/>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11188" y="274638"/>
            <a:ext cx="8075612" cy="1143000"/>
          </a:xfrm>
        </p:spPr>
        <p:txBody>
          <a:bodyPr/>
          <a:lstStyle/>
          <a:p>
            <a:pPr eaLnBrk="1" hangingPunct="1"/>
            <a:r>
              <a:rPr lang="el-GR" smtClean="0"/>
              <a:t>Μη ειδική βακτηριακή κολπίτιδα</a:t>
            </a:r>
          </a:p>
        </p:txBody>
      </p:sp>
      <p:sp>
        <p:nvSpPr>
          <p:cNvPr id="86019" name="Rectangle 3"/>
          <p:cNvSpPr>
            <a:spLocks noGrp="1" noChangeArrowheads="1"/>
          </p:cNvSpPr>
          <p:nvPr>
            <p:ph sz="quarter" idx="1"/>
          </p:nvPr>
        </p:nvSpPr>
        <p:spPr/>
        <p:txBody>
          <a:bodyPr/>
          <a:lstStyle/>
          <a:p>
            <a:pPr eaLnBrk="1" hangingPunct="1"/>
            <a:r>
              <a:rPr lang="el-GR" smtClean="0"/>
              <a:t>Αίτιο : </a:t>
            </a:r>
            <a:r>
              <a:rPr lang="en-US" i="1" smtClean="0"/>
              <a:t>Gardnerella vaginalis</a:t>
            </a:r>
            <a:r>
              <a:rPr lang="en-US" smtClean="0"/>
              <a:t> </a:t>
            </a:r>
            <a:r>
              <a:rPr lang="el-GR" smtClean="0"/>
              <a:t>σε συνδυασμό με αναερόβια βακτήρια:</a:t>
            </a:r>
          </a:p>
          <a:p>
            <a:pPr lvl="1" eaLnBrk="1" hangingPunct="1"/>
            <a:r>
              <a:rPr lang="en-US" i="1" smtClean="0"/>
              <a:t>Mobiluncus</a:t>
            </a:r>
          </a:p>
          <a:p>
            <a:pPr lvl="1" eaLnBrk="1" hangingPunct="1"/>
            <a:r>
              <a:rPr lang="en-US" i="1" smtClean="0"/>
              <a:t>Bacteroides spp</a:t>
            </a:r>
          </a:p>
          <a:p>
            <a:pPr lvl="1" eaLnBrk="1" hangingPunct="1"/>
            <a:r>
              <a:rPr lang="en-US" i="1" smtClean="0"/>
              <a:t>Peptostreptococcus spp</a:t>
            </a:r>
          </a:p>
          <a:p>
            <a:pPr lvl="1" eaLnBrk="1" hangingPunct="1"/>
            <a:r>
              <a:rPr lang="en-US" i="1" smtClean="0"/>
              <a:t>Peptococus spp</a:t>
            </a:r>
            <a:r>
              <a:rPr lang="el-GR" smtClean="0"/>
              <a:t>)</a:t>
            </a:r>
          </a:p>
          <a:p>
            <a:pPr eaLnBrk="1" hangingPunct="1"/>
            <a:r>
              <a:rPr lang="el-GR" smtClean="0"/>
              <a:t>Υπάρχει σε 20-40% των υγιών γυναικών</a:t>
            </a:r>
          </a:p>
          <a:p>
            <a:pPr eaLnBrk="1" hangingPunct="1"/>
            <a:r>
              <a:rPr lang="el-GR" smtClean="0"/>
              <a:t>Υπάρχει στην ουρήθρα ανδρών / σεξουαλικών συντρόφων των γυναικών (σεξουαλική μετάδοση;;)</a:t>
            </a:r>
          </a:p>
        </p:txBody>
      </p:sp>
      <p:pic>
        <p:nvPicPr>
          <p:cNvPr id="86020" name="Picture 3"/>
          <p:cNvPicPr>
            <a:picLocks noChangeAspect="1" noChangeArrowheads="1"/>
          </p:cNvPicPr>
          <p:nvPr/>
        </p:nvPicPr>
        <p:blipFill>
          <a:blip r:embed="rId2" cstate="print"/>
          <a:srcRect/>
          <a:stretch>
            <a:fillRect/>
          </a:stretch>
        </p:blipFill>
        <p:spPr bwMode="auto">
          <a:xfrm>
            <a:off x="5940425" y="2133600"/>
            <a:ext cx="2209800" cy="1714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611188" y="260350"/>
            <a:ext cx="7772400" cy="922338"/>
          </a:xfrm>
        </p:spPr>
        <p:txBody>
          <a:bodyPr/>
          <a:lstStyle/>
          <a:p>
            <a:r>
              <a:rPr lang="el-GR" smtClean="0"/>
              <a:t>Παράγοντες κινδύνου</a:t>
            </a:r>
            <a:endParaRPr lang="en-US" smtClean="0"/>
          </a:p>
        </p:txBody>
      </p:sp>
      <p:sp>
        <p:nvSpPr>
          <p:cNvPr id="87043" name="Content Placeholder 2"/>
          <p:cNvSpPr>
            <a:spLocks noGrp="1"/>
          </p:cNvSpPr>
          <p:nvPr>
            <p:ph sz="quarter" idx="1"/>
          </p:nvPr>
        </p:nvSpPr>
        <p:spPr>
          <a:xfrm>
            <a:off x="539750" y="1196975"/>
            <a:ext cx="8275638" cy="4824413"/>
          </a:xfrm>
        </p:spPr>
        <p:txBody>
          <a:bodyPr/>
          <a:lstStyle/>
          <a:p>
            <a:r>
              <a:rPr lang="el-GR" smtClean="0"/>
              <a:t>Συνδέεται συχνά με: </a:t>
            </a:r>
          </a:p>
          <a:p>
            <a:pPr lvl="1"/>
            <a:r>
              <a:rPr lang="el-GR" smtClean="0"/>
              <a:t>Ψυχολογικό στρες</a:t>
            </a:r>
          </a:p>
          <a:p>
            <a:pPr lvl="1"/>
            <a:r>
              <a:rPr lang="el-GR" smtClean="0"/>
              <a:t>Κάπνισμα</a:t>
            </a:r>
          </a:p>
          <a:p>
            <a:pPr lvl="1"/>
            <a:r>
              <a:rPr lang="el-GR" smtClean="0"/>
              <a:t>Έλλειψη σιδήρου-αναιμία</a:t>
            </a:r>
          </a:p>
          <a:p>
            <a:pPr lvl="1"/>
            <a:r>
              <a:rPr lang="el-GR" smtClean="0"/>
              <a:t>Χαμηλές κοινωνικοοικονομικές τάξεις</a:t>
            </a:r>
          </a:p>
          <a:p>
            <a:pPr lvl="1"/>
            <a:r>
              <a:rPr lang="el-GR" smtClean="0"/>
              <a:t>Γυναίκες  με μεγάλη σεξουαλική δραστηριότητα, </a:t>
            </a:r>
          </a:p>
          <a:p>
            <a:pPr lvl="1"/>
            <a:r>
              <a:rPr lang="el-GR" smtClean="0"/>
              <a:t>Γυναίκες  με πολλούς συντρόφους, </a:t>
            </a:r>
          </a:p>
          <a:p>
            <a:pPr lvl="1"/>
            <a:r>
              <a:rPr lang="el-GR" smtClean="0"/>
              <a:t>Γυναίκες με άλλα σεξουαλικά μεταδιδόμενα νοσήματα</a:t>
            </a:r>
          </a:p>
          <a:p>
            <a:r>
              <a:rPr lang="el-GR" smtClean="0"/>
              <a:t>Η</a:t>
            </a:r>
            <a:r>
              <a:rPr lang="en-GB" smtClean="0"/>
              <a:t> GV</a:t>
            </a:r>
            <a:r>
              <a:rPr lang="el-GR" smtClean="0"/>
              <a:t> δεν μεταδίδεται από την τουαλέτα, σκεπάσματα, πισίνες ή επαφή με αντικείμενα</a:t>
            </a:r>
          </a:p>
          <a:p>
            <a:r>
              <a:rPr lang="el-GR" smtClean="0"/>
              <a:t>Γυναίκες χωρίς σεξ. ζωή έχουν αναπτύξει κολπίτιδα </a:t>
            </a:r>
          </a:p>
          <a:p>
            <a:endParaRPr lang="el-GR" smtClean="0"/>
          </a:p>
          <a:p>
            <a:endParaRPr lang="el-GR" smtClean="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914400" y="404813"/>
            <a:ext cx="7772400" cy="863600"/>
          </a:xfrm>
        </p:spPr>
        <p:txBody>
          <a:bodyPr/>
          <a:lstStyle/>
          <a:p>
            <a:pPr eaLnBrk="1" hangingPunct="1"/>
            <a:r>
              <a:rPr lang="el-GR" smtClean="0"/>
              <a:t>Μη ειδική κολπίτιδα </a:t>
            </a:r>
          </a:p>
        </p:txBody>
      </p:sp>
      <p:sp>
        <p:nvSpPr>
          <p:cNvPr id="88067" name="Rectangle 3"/>
          <p:cNvSpPr>
            <a:spLocks noGrp="1" noChangeArrowheads="1"/>
          </p:cNvSpPr>
          <p:nvPr>
            <p:ph sz="quarter" idx="1"/>
          </p:nvPr>
        </p:nvSpPr>
        <p:spPr>
          <a:xfrm>
            <a:off x="914400" y="1447800"/>
            <a:ext cx="7186613" cy="4572000"/>
          </a:xfrm>
        </p:spPr>
        <p:txBody>
          <a:bodyPr/>
          <a:lstStyle/>
          <a:p>
            <a:pPr eaLnBrk="1" hangingPunct="1"/>
            <a:r>
              <a:rPr lang="el-GR" smtClean="0"/>
              <a:t>Σύνδρομο </a:t>
            </a:r>
            <a:r>
              <a:rPr lang="el-GR" smtClean="0">
                <a:solidFill>
                  <a:srgbClr val="0070C0"/>
                </a:solidFill>
              </a:rPr>
              <a:t>διαταραχής της κολπικής χλωρίδας </a:t>
            </a:r>
            <a:r>
              <a:rPr lang="el-GR" smtClean="0"/>
              <a:t>που χαρακτηρίζεται από</a:t>
            </a:r>
          </a:p>
          <a:p>
            <a:pPr lvl="1" eaLnBrk="1" hangingPunct="1"/>
            <a:r>
              <a:rPr lang="el-GR" smtClean="0"/>
              <a:t>Αυξημένο, </a:t>
            </a:r>
            <a:r>
              <a:rPr lang="el-GR" sz="3200" smtClean="0"/>
              <a:t>δύσοσμο</a:t>
            </a:r>
            <a:r>
              <a:rPr lang="el-GR" smtClean="0"/>
              <a:t> κολπικό έκκριμα</a:t>
            </a:r>
          </a:p>
          <a:p>
            <a:pPr lvl="1" eaLnBrk="1" hangingPunct="1"/>
            <a:r>
              <a:rPr lang="el-GR" smtClean="0"/>
              <a:t>Λευκόφαιο, λεπτόρρευστο αφρώδες υγρό</a:t>
            </a:r>
          </a:p>
          <a:p>
            <a:pPr lvl="1" eaLnBrk="1" hangingPunct="1"/>
            <a:r>
              <a:rPr lang="en-US" smtClean="0"/>
              <a:t>pH </a:t>
            </a:r>
            <a:r>
              <a:rPr lang="el-GR" smtClean="0"/>
              <a:t>&gt; 4.5</a:t>
            </a:r>
          </a:p>
        </p:txBody>
      </p:sp>
      <p:pic>
        <p:nvPicPr>
          <p:cNvPr id="5" name="Content Placeholder 3"/>
          <p:cNvPicPr>
            <a:picLocks noChangeAspect="1" noChangeArrowheads="1"/>
          </p:cNvPicPr>
          <p:nvPr/>
        </p:nvPicPr>
        <p:blipFill>
          <a:blip r:embed="rId2" cstate="print"/>
          <a:stretch>
            <a:fillRect/>
          </a:stretch>
        </p:blipFill>
        <p:spPr>
          <a:xfrm>
            <a:off x="4860032" y="3717032"/>
            <a:ext cx="2762250" cy="276225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827088" y="333375"/>
            <a:ext cx="7772400" cy="849313"/>
          </a:xfrm>
        </p:spPr>
        <p:txBody>
          <a:bodyPr/>
          <a:lstStyle/>
          <a:p>
            <a:pPr eaLnBrk="1" hangingPunct="1"/>
            <a:r>
              <a:rPr lang="el-GR" smtClean="0"/>
              <a:t>Διάγνωση </a:t>
            </a:r>
          </a:p>
        </p:txBody>
      </p:sp>
      <p:sp>
        <p:nvSpPr>
          <p:cNvPr id="91139" name="Rectangle 3"/>
          <p:cNvSpPr>
            <a:spLocks noGrp="1" noChangeArrowheads="1"/>
          </p:cNvSpPr>
          <p:nvPr>
            <p:ph sz="quarter" idx="1"/>
          </p:nvPr>
        </p:nvSpPr>
        <p:spPr>
          <a:xfrm>
            <a:off x="611188" y="1447800"/>
            <a:ext cx="7848600" cy="4933950"/>
          </a:xfrm>
        </p:spPr>
        <p:txBody>
          <a:bodyPr>
            <a:normAutofit fontScale="92500" lnSpcReduction="10000"/>
          </a:bodyPr>
          <a:lstStyle/>
          <a:p>
            <a:pPr marL="274320" indent="-274320" eaLnBrk="1" fontAlgn="auto" hangingPunct="1">
              <a:spcBef>
                <a:spcPts val="580"/>
              </a:spcBef>
              <a:spcAft>
                <a:spcPts val="0"/>
              </a:spcAft>
              <a:buFont typeface="Wingdings 2"/>
              <a:buChar char=""/>
              <a:defRPr/>
            </a:pPr>
            <a:r>
              <a:rPr lang="el-GR" sz="2800" dirty="0" smtClean="0"/>
              <a:t>Δείγμα : κολπικό υγρό</a:t>
            </a:r>
          </a:p>
          <a:p>
            <a:pPr marL="274320" indent="-274320" eaLnBrk="1" fontAlgn="auto" hangingPunct="1">
              <a:spcBef>
                <a:spcPts val="580"/>
              </a:spcBef>
              <a:spcAft>
                <a:spcPts val="0"/>
              </a:spcAft>
              <a:buFont typeface="Wingdings 2"/>
              <a:buChar char=""/>
              <a:defRPr/>
            </a:pPr>
            <a:r>
              <a:rPr lang="el-GR" sz="2800" dirty="0" smtClean="0"/>
              <a:t>Άμεσο νωπό παρασκεύασμα με Φ.Ο</a:t>
            </a:r>
          </a:p>
          <a:p>
            <a:pPr marL="548640" lvl="1" eaLnBrk="1" fontAlgn="auto" hangingPunct="1">
              <a:spcBef>
                <a:spcPts val="370"/>
              </a:spcBef>
              <a:spcAft>
                <a:spcPts val="0"/>
              </a:spcAft>
              <a:buFont typeface="Wingdings 2"/>
              <a:buChar char=""/>
              <a:defRPr/>
            </a:pPr>
            <a:r>
              <a:rPr lang="el-GR" dirty="0" smtClean="0"/>
              <a:t>Επιθήλια με αλατοπίπερο</a:t>
            </a:r>
            <a:r>
              <a:rPr lang="en-US" dirty="0" smtClean="0"/>
              <a:t> (clue-cells)</a:t>
            </a:r>
            <a:endParaRPr lang="el-GR" dirty="0" smtClean="0"/>
          </a:p>
          <a:p>
            <a:pPr marL="274320" indent="-274320" eaLnBrk="1" fontAlgn="auto" hangingPunct="1">
              <a:spcBef>
                <a:spcPts val="580"/>
              </a:spcBef>
              <a:spcAft>
                <a:spcPts val="0"/>
              </a:spcAft>
              <a:buFont typeface="Wingdings 2"/>
              <a:buChar char=""/>
              <a:defRPr/>
            </a:pPr>
            <a:r>
              <a:rPr lang="el-GR" sz="2800" dirty="0" smtClean="0"/>
              <a:t>Χρώση </a:t>
            </a:r>
            <a:r>
              <a:rPr lang="en-US" sz="2800" dirty="0" smtClean="0"/>
              <a:t>Gram</a:t>
            </a:r>
            <a:endParaRPr lang="el-GR" sz="2800" dirty="0" smtClean="0"/>
          </a:p>
          <a:p>
            <a:pPr marL="548640" lvl="1" eaLnBrk="1" fontAlgn="auto" hangingPunct="1">
              <a:spcBef>
                <a:spcPts val="370"/>
              </a:spcBef>
              <a:spcAft>
                <a:spcPts val="0"/>
              </a:spcAft>
              <a:buFont typeface="Wingdings 2"/>
              <a:buChar char=""/>
              <a:defRPr/>
            </a:pPr>
            <a:r>
              <a:rPr lang="en-US" dirty="0" smtClean="0"/>
              <a:t>Gram </a:t>
            </a:r>
            <a:r>
              <a:rPr lang="el-GR" dirty="0" smtClean="0"/>
              <a:t>(+) / (-) μικρό </a:t>
            </a:r>
            <a:r>
              <a:rPr lang="el-GR" dirty="0" err="1" smtClean="0"/>
              <a:t>πλειομορφικό</a:t>
            </a:r>
            <a:r>
              <a:rPr lang="el-GR" dirty="0" smtClean="0"/>
              <a:t> βακτηρίδιο</a:t>
            </a:r>
          </a:p>
          <a:p>
            <a:pPr marL="548640" lvl="1" eaLnBrk="1" fontAlgn="auto" hangingPunct="1">
              <a:spcBef>
                <a:spcPts val="370"/>
              </a:spcBef>
              <a:spcAft>
                <a:spcPts val="0"/>
              </a:spcAft>
              <a:buFont typeface="Wingdings 2"/>
              <a:buChar char=""/>
              <a:defRPr/>
            </a:pPr>
            <a:r>
              <a:rPr lang="el-GR" dirty="0" smtClean="0"/>
              <a:t>Μειωμένη φυσιολογική χλωρίδα</a:t>
            </a:r>
          </a:p>
          <a:p>
            <a:pPr marL="548640" lvl="1" eaLnBrk="1" fontAlgn="auto" hangingPunct="1">
              <a:spcBef>
                <a:spcPts val="370"/>
              </a:spcBef>
              <a:spcAft>
                <a:spcPts val="0"/>
              </a:spcAft>
              <a:buFont typeface="Wingdings 2"/>
              <a:buChar char=""/>
              <a:defRPr/>
            </a:pPr>
            <a:r>
              <a:rPr lang="el-GR" dirty="0" smtClean="0"/>
              <a:t>Λίγα πυοσφαίρια</a:t>
            </a:r>
            <a:endParaRPr lang="en-US" dirty="0" smtClean="0"/>
          </a:p>
          <a:p>
            <a:pPr marL="274320" indent="-274320" eaLnBrk="1" fontAlgn="auto" hangingPunct="1">
              <a:spcBef>
                <a:spcPts val="580"/>
              </a:spcBef>
              <a:spcAft>
                <a:spcPts val="0"/>
              </a:spcAft>
              <a:buFont typeface="Wingdings 2"/>
              <a:buChar char=""/>
              <a:defRPr/>
            </a:pPr>
            <a:r>
              <a:rPr lang="el-GR" sz="2800" dirty="0" smtClean="0"/>
              <a:t>Καλλιέργεια </a:t>
            </a:r>
          </a:p>
          <a:p>
            <a:pPr marL="548640" lvl="1" eaLnBrk="1" fontAlgn="auto" hangingPunct="1">
              <a:spcBef>
                <a:spcPts val="370"/>
              </a:spcBef>
              <a:spcAft>
                <a:spcPts val="0"/>
              </a:spcAft>
              <a:buFont typeface="Wingdings 2"/>
              <a:buChar char=""/>
              <a:defRPr/>
            </a:pPr>
            <a:r>
              <a:rPr lang="el-GR" dirty="0" smtClean="0"/>
              <a:t>Αιματούχο </a:t>
            </a:r>
            <a:r>
              <a:rPr lang="el-GR" dirty="0" err="1" smtClean="0"/>
              <a:t>άγαρ</a:t>
            </a:r>
            <a:r>
              <a:rPr lang="el-GR" dirty="0" smtClean="0"/>
              <a:t> (αίμα ανθρώπου)</a:t>
            </a:r>
          </a:p>
          <a:p>
            <a:pPr marL="548640" lvl="1" eaLnBrk="1" fontAlgn="auto" hangingPunct="1">
              <a:spcBef>
                <a:spcPts val="370"/>
              </a:spcBef>
              <a:spcAft>
                <a:spcPts val="0"/>
              </a:spcAft>
              <a:buFont typeface="Wingdings 2"/>
              <a:buChar char=""/>
              <a:defRPr/>
            </a:pPr>
            <a:r>
              <a:rPr lang="el-GR" dirty="0" smtClean="0"/>
              <a:t>Ατμόσφαιρα </a:t>
            </a:r>
            <a:r>
              <a:rPr lang="en-US" dirty="0" smtClean="0"/>
              <a:t>CO</a:t>
            </a:r>
            <a:r>
              <a:rPr lang="en-US" sz="1800" dirty="0" smtClean="0"/>
              <a:t>2</a:t>
            </a:r>
            <a:endParaRPr lang="el-GR" sz="1800" dirty="0" smtClean="0"/>
          </a:p>
          <a:p>
            <a:pPr marL="274002" eaLnBrk="1" fontAlgn="auto" hangingPunct="1">
              <a:spcBef>
                <a:spcPts val="370"/>
              </a:spcBef>
              <a:spcAft>
                <a:spcPts val="0"/>
              </a:spcAft>
              <a:buFont typeface="Wingdings 2"/>
              <a:buChar char=""/>
              <a:defRPr/>
            </a:pPr>
            <a:r>
              <a:rPr lang="el-GR" dirty="0" smtClean="0"/>
              <a:t>Δοκιμασία </a:t>
            </a:r>
            <a:r>
              <a:rPr lang="en-US" dirty="0" smtClean="0"/>
              <a:t>Whiff (10% KOH) </a:t>
            </a:r>
            <a:r>
              <a:rPr lang="en-US" dirty="0" smtClean="0">
                <a:sym typeface="Wingdings" pitchFamily="2" charset="2"/>
              </a:rPr>
              <a:t> </a:t>
            </a:r>
            <a:r>
              <a:rPr lang="el-GR" dirty="0" smtClean="0">
                <a:sym typeface="Wingdings" pitchFamily="2" charset="2"/>
              </a:rPr>
              <a:t>οσμή ψαριού (παραγωγή </a:t>
            </a:r>
            <a:r>
              <a:rPr lang="el-GR" dirty="0" err="1" smtClean="0">
                <a:sym typeface="Wingdings" pitchFamily="2" charset="2"/>
              </a:rPr>
              <a:t>αμινών</a:t>
            </a:r>
            <a:r>
              <a:rPr lang="el-GR" dirty="0" smtClean="0">
                <a:sym typeface="Wingdings" pitchFamily="2" charset="2"/>
              </a:rPr>
              <a:t>)</a:t>
            </a:r>
            <a:endParaRPr lang="el-GR" dirty="0" smtClean="0"/>
          </a:p>
          <a:p>
            <a:pPr marL="548640" lvl="1" eaLnBrk="1" fontAlgn="auto" hangingPunct="1">
              <a:spcBef>
                <a:spcPts val="370"/>
              </a:spcBef>
              <a:spcAft>
                <a:spcPts val="0"/>
              </a:spcAft>
              <a:buFont typeface="Wingdings 2"/>
              <a:buChar char=""/>
              <a:defRPr/>
            </a:pPr>
            <a:endParaRPr lang="el-GR" dirty="0"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descr="BVwhiffTest"/>
          <p:cNvPicPr>
            <a:picLocks noChangeAspect="1" noChangeArrowheads="1"/>
          </p:cNvPicPr>
          <p:nvPr/>
        </p:nvPicPr>
        <p:blipFill>
          <a:blip r:embed="rId2" cstate="print"/>
          <a:srcRect/>
          <a:stretch>
            <a:fillRect/>
          </a:stretch>
        </p:blipFill>
        <p:spPr bwMode="auto">
          <a:xfrm>
            <a:off x="785813" y="571500"/>
            <a:ext cx="7818437" cy="577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914400" y="274638"/>
            <a:ext cx="7772400" cy="922337"/>
          </a:xfrm>
        </p:spPr>
        <p:txBody>
          <a:bodyPr/>
          <a:lstStyle/>
          <a:p>
            <a:pPr eaLnBrk="1" hangingPunct="1"/>
            <a:r>
              <a:rPr lang="en-US" smtClean="0"/>
              <a:t>VAGINOSIS </a:t>
            </a:r>
            <a:endParaRPr lang="el-GR" smtClean="0"/>
          </a:p>
        </p:txBody>
      </p:sp>
      <p:pic>
        <p:nvPicPr>
          <p:cNvPr id="92163" name="Picture 2"/>
          <p:cNvPicPr>
            <a:picLocks noGrp="1" noChangeAspect="1" noChangeArrowheads="1"/>
          </p:cNvPicPr>
          <p:nvPr>
            <p:ph sz="quarter" idx="1"/>
          </p:nvPr>
        </p:nvPicPr>
        <p:blipFill>
          <a:blip r:embed="rId2" cstate="print"/>
          <a:srcRect/>
          <a:stretch>
            <a:fillRect/>
          </a:stretch>
        </p:blipFill>
        <p:spPr>
          <a:xfrm>
            <a:off x="755650" y="1341438"/>
            <a:ext cx="7570788" cy="4818062"/>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Grp="1" noChangeAspect="1" noChangeArrowheads="1"/>
          </p:cNvPicPr>
          <p:nvPr>
            <p:ph sz="quarter" idx="1"/>
          </p:nvPr>
        </p:nvPicPr>
        <p:blipFill>
          <a:blip r:embed="rId2" cstate="print"/>
          <a:srcRect/>
          <a:stretch>
            <a:fillRect/>
          </a:stretch>
        </p:blipFill>
        <p:spPr>
          <a:xfrm>
            <a:off x="250825" y="836613"/>
            <a:ext cx="8651875" cy="5040312"/>
          </a:xfr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p:cNvSpPr>
            <a:spLocks noGrp="1" noChangeArrowheads="1"/>
          </p:cNvSpPr>
          <p:nvPr>
            <p:ph type="title"/>
          </p:nvPr>
        </p:nvSpPr>
        <p:spPr/>
        <p:txBody>
          <a:bodyPr/>
          <a:lstStyle/>
          <a:p>
            <a:pPr eaLnBrk="1" hangingPunct="1"/>
            <a:r>
              <a:rPr lang="el-GR" smtClean="0"/>
              <a:t>Νωπό παρασκεύασμα: </a:t>
            </a:r>
            <a:r>
              <a:rPr lang="en-US" smtClean="0"/>
              <a:t>Clue-cells</a:t>
            </a:r>
            <a:endParaRPr lang="el-GR" smtClean="0"/>
          </a:p>
        </p:txBody>
      </p:sp>
      <p:pic>
        <p:nvPicPr>
          <p:cNvPr id="94211" name="Picture 4" descr="cluecells"/>
          <p:cNvPicPr>
            <a:picLocks noGrp="1" noChangeAspect="1" noChangeArrowheads="1"/>
          </p:cNvPicPr>
          <p:nvPr>
            <p:ph sz="quarter" idx="1"/>
          </p:nvPr>
        </p:nvPicPr>
        <p:blipFill>
          <a:blip r:embed="rId2" cstate="print"/>
          <a:stretch>
            <a:fillRect/>
          </a:stretch>
        </p:blipFill>
        <p:spPr>
          <a:xfrm>
            <a:off x="5148064" y="1628800"/>
            <a:ext cx="3291840" cy="4572000"/>
          </a:xfrm>
          <a:noFill/>
        </p:spPr>
      </p:pic>
      <p:sp>
        <p:nvSpPr>
          <p:cNvPr id="94212" name="Rectangle 8"/>
          <p:cNvSpPr>
            <a:spLocks noGrp="1" noChangeArrowheads="1"/>
          </p:cNvSpPr>
          <p:nvPr>
            <p:ph sz="quarter" idx="2"/>
          </p:nvPr>
        </p:nvSpPr>
        <p:spPr>
          <a:xfrm>
            <a:off x="457200" y="1600200"/>
            <a:ext cx="3178175" cy="4852988"/>
          </a:xfrm>
        </p:spPr>
        <p:txBody>
          <a:bodyPr/>
          <a:lstStyle/>
          <a:p>
            <a:pPr eaLnBrk="1" hangingPunct="1">
              <a:buFontTx/>
              <a:buNone/>
            </a:pPr>
            <a:r>
              <a:rPr lang="el-GR" dirty="0" smtClean="0"/>
              <a:t>	Πλακώδη επιθηλιακά κύτταρα δίκην  αλατοπίπερου</a:t>
            </a:r>
          </a:p>
        </p:txBody>
      </p:sp>
      <p:sp>
        <p:nvSpPr>
          <p:cNvPr id="94213" name="AutoShape 7"/>
          <p:cNvSpPr>
            <a:spLocks noChangeArrowheads="1"/>
          </p:cNvSpPr>
          <p:nvPr/>
        </p:nvSpPr>
        <p:spPr bwMode="auto">
          <a:xfrm rot="1111082">
            <a:off x="2963863" y="2519363"/>
            <a:ext cx="2087562" cy="647700"/>
          </a:xfrm>
          <a:prstGeom prst="notchedRightArrow">
            <a:avLst>
              <a:gd name="adj1" fmla="val 50000"/>
              <a:gd name="adj2" fmla="val 80576"/>
            </a:avLst>
          </a:prstGeom>
          <a:solidFill>
            <a:srgbClr val="FF0000">
              <a:alpha val="70195"/>
            </a:srgbClr>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srcRect/>
          <a:stretch>
            <a:fillRect/>
          </a:stretch>
        </p:blipFill>
        <p:spPr bwMode="auto">
          <a:xfrm>
            <a:off x="304800" y="228600"/>
            <a:ext cx="8572500" cy="63246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fontScale="90000"/>
          </a:bodyPr>
          <a:lstStyle/>
          <a:p>
            <a:r>
              <a:rPr lang="el-GR" smtClean="0"/>
              <a:t>Φυσιολογική χλωρίδα του γεννητικού συστήματος </a:t>
            </a:r>
            <a:endParaRPr lang="en-US" smtClean="0"/>
          </a:p>
        </p:txBody>
      </p:sp>
      <p:sp>
        <p:nvSpPr>
          <p:cNvPr id="18435" name="Content Placeholder 2"/>
          <p:cNvSpPr>
            <a:spLocks noGrp="1"/>
          </p:cNvSpPr>
          <p:nvPr>
            <p:ph sz="quarter" idx="1"/>
          </p:nvPr>
        </p:nvSpPr>
        <p:spPr/>
        <p:txBody>
          <a:bodyPr>
            <a:normAutofit lnSpcReduction="10000"/>
          </a:bodyPr>
          <a:lstStyle/>
          <a:p>
            <a:r>
              <a:rPr lang="el-GR" i="1" dirty="0" smtClean="0"/>
              <a:t>Ορισμός:</a:t>
            </a:r>
            <a:r>
              <a:rPr lang="el-GR" dirty="0" smtClean="0"/>
              <a:t> Το</a:t>
            </a:r>
            <a:r>
              <a:rPr lang="en-GB" dirty="0" smtClean="0"/>
              <a:t> </a:t>
            </a:r>
            <a:r>
              <a:rPr lang="el-GR" dirty="0" smtClean="0"/>
              <a:t> </a:t>
            </a:r>
            <a:r>
              <a:rPr lang="el-GR" dirty="0" smtClean="0"/>
              <a:t>σύνολο των μικροοργανισμών που αποικίζουν τον κόλπο, το κατώτερο τμήμα του τραχήλου της μήτρας και τα εξωτερικά </a:t>
            </a:r>
            <a:r>
              <a:rPr lang="el-GR" dirty="0" smtClean="0"/>
              <a:t>γεννητικά </a:t>
            </a:r>
            <a:r>
              <a:rPr lang="el-GR" dirty="0" smtClean="0"/>
              <a:t>όργανα της γυναίκας χωρίς να προκαλέσουν νόσο. </a:t>
            </a:r>
          </a:p>
          <a:p>
            <a:r>
              <a:rPr lang="el-GR" dirty="0" smtClean="0"/>
              <a:t>Βρίσκεται </a:t>
            </a:r>
            <a:r>
              <a:rPr lang="el-GR" dirty="0" smtClean="0"/>
              <a:t>σε δυναμική ισορροπία και διαφέρει από τη γέννηση ως την εμμηνόπαυση. </a:t>
            </a:r>
            <a:endParaRPr lang="el-GR" dirty="0" smtClean="0"/>
          </a:p>
          <a:p>
            <a:r>
              <a:rPr lang="el-GR" dirty="0" smtClean="0"/>
              <a:t>Το </a:t>
            </a:r>
            <a:r>
              <a:rPr lang="el-GR" dirty="0" smtClean="0"/>
              <a:t>υπόλοιπο γεννητικό σύστημα είναι στείρο μικροβίων. </a:t>
            </a:r>
          </a:p>
          <a:p>
            <a:r>
              <a:rPr lang="el-GR" dirty="0" smtClean="0"/>
              <a:t>Η </a:t>
            </a:r>
            <a:r>
              <a:rPr lang="el-GR" dirty="0" smtClean="0"/>
              <a:t>φυσιολογική χλωρίδα μπορεί να είναι </a:t>
            </a:r>
          </a:p>
          <a:p>
            <a:pPr lvl="1"/>
            <a:r>
              <a:rPr lang="el-GR" dirty="0" smtClean="0"/>
              <a:t>η πηγή των υπευθύνων παθογόνων ή</a:t>
            </a:r>
          </a:p>
          <a:p>
            <a:pPr lvl="1"/>
            <a:r>
              <a:rPr lang="el-GR" dirty="0" smtClean="0"/>
              <a:t>να ανταγωνίζεται με εξωγενή λοιμογόνα αίτια. </a:t>
            </a:r>
          </a:p>
          <a:p>
            <a:endParaRPr lang="en-US" dirty="0" smtClean="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3" y="260350"/>
            <a:ext cx="7772400" cy="517525"/>
          </a:xfrm>
        </p:spPr>
        <p:txBody>
          <a:bodyPr>
            <a:normAutofit fontScale="90000"/>
          </a:bodyPr>
          <a:lstStyle/>
          <a:p>
            <a:pPr eaLnBrk="1" fontAlgn="auto" hangingPunct="1">
              <a:spcAft>
                <a:spcPts val="0"/>
              </a:spcAft>
              <a:defRPr/>
            </a:pPr>
            <a:r>
              <a:rPr lang="el-GR" dirty="0" smtClean="0"/>
              <a:t>Χρώση </a:t>
            </a:r>
            <a:r>
              <a:rPr lang="en-GB" dirty="0" smtClean="0"/>
              <a:t>Gram</a:t>
            </a:r>
            <a:endParaRPr lang="el-GR" dirty="0"/>
          </a:p>
        </p:txBody>
      </p:sp>
      <p:pic>
        <p:nvPicPr>
          <p:cNvPr id="96259" name="Picture 2"/>
          <p:cNvPicPr>
            <a:picLocks noGrp="1" noChangeAspect="1" noChangeArrowheads="1"/>
          </p:cNvPicPr>
          <p:nvPr>
            <p:ph sz="quarter" idx="1"/>
          </p:nvPr>
        </p:nvPicPr>
        <p:blipFill>
          <a:blip r:embed="rId2" cstate="print"/>
          <a:srcRect/>
          <a:stretch>
            <a:fillRect/>
          </a:stretch>
        </p:blipFill>
        <p:spPr>
          <a:xfrm>
            <a:off x="611188" y="765175"/>
            <a:ext cx="7921625" cy="5943600"/>
          </a:xfr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188913"/>
            <a:ext cx="7772400" cy="561975"/>
          </a:xfrm>
        </p:spPr>
        <p:txBody>
          <a:bodyPr>
            <a:normAutofit fontScale="90000"/>
          </a:bodyPr>
          <a:lstStyle/>
          <a:p>
            <a:pPr eaLnBrk="1" fontAlgn="auto" hangingPunct="1">
              <a:spcAft>
                <a:spcPts val="0"/>
              </a:spcAft>
              <a:defRPr/>
            </a:pPr>
            <a:r>
              <a:rPr lang="en-US" dirty="0" smtClean="0"/>
              <a:t>NORMAL FLORA</a:t>
            </a:r>
            <a:endParaRPr lang="el-GR" dirty="0"/>
          </a:p>
        </p:txBody>
      </p:sp>
      <p:pic>
        <p:nvPicPr>
          <p:cNvPr id="97283" name="Picture 2"/>
          <p:cNvPicPr>
            <a:picLocks noChangeAspect="1" noChangeArrowheads="1"/>
          </p:cNvPicPr>
          <p:nvPr/>
        </p:nvPicPr>
        <p:blipFill>
          <a:blip r:embed="rId2" cstate="print"/>
          <a:srcRect/>
          <a:stretch>
            <a:fillRect/>
          </a:stretch>
        </p:blipFill>
        <p:spPr bwMode="auto">
          <a:xfrm>
            <a:off x="395288" y="836613"/>
            <a:ext cx="8597900" cy="5761037"/>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0" y="0"/>
            <a:ext cx="9144000" cy="6910388"/>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417512"/>
          </a:xfrm>
        </p:spPr>
        <p:txBody>
          <a:bodyPr>
            <a:normAutofit fontScale="90000"/>
          </a:bodyPr>
          <a:lstStyle/>
          <a:p>
            <a:pPr eaLnBrk="1" fontAlgn="auto" hangingPunct="1">
              <a:spcAft>
                <a:spcPts val="0"/>
              </a:spcAft>
              <a:defRPr/>
            </a:pPr>
            <a:r>
              <a:rPr lang="en-US" dirty="0" smtClean="0"/>
              <a:t>VAGINOSIS </a:t>
            </a:r>
            <a:endParaRPr lang="el-GR" dirty="0"/>
          </a:p>
        </p:txBody>
      </p:sp>
      <p:pic>
        <p:nvPicPr>
          <p:cNvPr id="99331" name="Picture 2"/>
          <p:cNvPicPr>
            <a:picLocks noGrp="1" noChangeAspect="1" noChangeArrowheads="1"/>
          </p:cNvPicPr>
          <p:nvPr>
            <p:ph sz="quarter" idx="1"/>
          </p:nvPr>
        </p:nvPicPr>
        <p:blipFill>
          <a:blip r:embed="rId2" cstate="print"/>
          <a:stretch>
            <a:fillRect/>
          </a:stretch>
        </p:blipFill>
        <p:spPr>
          <a:xfrm>
            <a:off x="0" y="620688"/>
            <a:ext cx="8964488" cy="6037308"/>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cstate="print"/>
          <a:srcRect/>
          <a:stretch>
            <a:fillRect/>
          </a:stretch>
        </p:blipFill>
        <p:spPr bwMode="auto">
          <a:xfrm>
            <a:off x="0" y="685800"/>
            <a:ext cx="9196388" cy="6172200"/>
          </a:xfrm>
          <a:prstGeom prst="rect">
            <a:avLst/>
          </a:prstGeom>
          <a:noFill/>
          <a:ln w="9525">
            <a:noFill/>
            <a:miter lim="800000"/>
            <a:headEnd/>
            <a:tailEnd/>
          </a:ln>
        </p:spPr>
      </p:pic>
      <p:sp>
        <p:nvSpPr>
          <p:cNvPr id="3" name="Title 2"/>
          <p:cNvSpPr>
            <a:spLocks noGrp="1"/>
          </p:cNvSpPr>
          <p:nvPr>
            <p:ph type="title"/>
          </p:nvPr>
        </p:nvSpPr>
        <p:spPr>
          <a:xfrm>
            <a:off x="827088" y="188913"/>
            <a:ext cx="7772400" cy="633412"/>
          </a:xfrm>
        </p:spPr>
        <p:txBody>
          <a:bodyPr>
            <a:normAutofit fontScale="90000"/>
          </a:bodyPr>
          <a:lstStyle/>
          <a:p>
            <a:pPr eaLnBrk="1" fontAlgn="auto" hangingPunct="1">
              <a:spcAft>
                <a:spcPts val="0"/>
              </a:spcAft>
              <a:defRPr/>
            </a:pPr>
            <a:r>
              <a:rPr lang="en-US" dirty="0" smtClean="0"/>
              <a:t>MOBILUNCUS</a:t>
            </a:r>
            <a:r>
              <a:rPr lang="el-GR" dirty="0" smtClean="0"/>
              <a:t>- </a:t>
            </a:r>
            <a:r>
              <a:rPr lang="en-US" dirty="0" smtClean="0"/>
              <a:t>VAGINOSIS </a:t>
            </a:r>
            <a:endParaRPr lang="el-GR" dirty="0"/>
          </a:p>
        </p:txBody>
      </p:sp>
      <p:pic>
        <p:nvPicPr>
          <p:cNvPr id="100356" name="Picture 2"/>
          <p:cNvPicPr>
            <a:picLocks noGrp="1" noChangeAspect="1" noChangeArrowheads="1"/>
          </p:cNvPicPr>
          <p:nvPr>
            <p:ph sz="quarter" idx="1"/>
          </p:nvPr>
        </p:nvPicPr>
        <p:blipFill>
          <a:blip r:embed="rId3" cstate="print"/>
          <a:srcRect/>
          <a:stretch>
            <a:fillRect/>
          </a:stretch>
        </p:blipFill>
        <p:spPr>
          <a:xfrm>
            <a:off x="7061200" y="476250"/>
            <a:ext cx="2082800" cy="2232025"/>
          </a:xfr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l-GR" smtClean="0"/>
              <a:t>Θεραπεία</a:t>
            </a:r>
            <a:endParaRPr lang="en-US" smtClean="0"/>
          </a:p>
        </p:txBody>
      </p:sp>
      <p:sp>
        <p:nvSpPr>
          <p:cNvPr id="101379" name="Content Placeholder 2"/>
          <p:cNvSpPr>
            <a:spLocks noGrp="1"/>
          </p:cNvSpPr>
          <p:nvPr>
            <p:ph sz="quarter" idx="1"/>
          </p:nvPr>
        </p:nvSpPr>
        <p:spPr>
          <a:xfrm>
            <a:off x="468313" y="1773238"/>
            <a:ext cx="3671887" cy="4246562"/>
          </a:xfrm>
        </p:spPr>
        <p:txBody>
          <a:bodyPr/>
          <a:lstStyle/>
          <a:p>
            <a:r>
              <a:rPr lang="el-GR" smtClean="0"/>
              <a:t>Συχνά χωρίς αγωγή</a:t>
            </a:r>
          </a:p>
          <a:p>
            <a:r>
              <a:rPr lang="el-GR" smtClean="0"/>
              <a:t>Συχνή υποτροπή μετά τη λήξη θεραπείας </a:t>
            </a:r>
          </a:p>
          <a:p>
            <a:pPr>
              <a:buFont typeface="Wingdings 2" pitchFamily="18" charset="2"/>
              <a:buNone/>
            </a:pPr>
            <a:r>
              <a:rPr lang="el-GR" smtClean="0"/>
              <a:t>   (διαταραχή της χλωρίδας) </a:t>
            </a:r>
          </a:p>
          <a:p>
            <a:r>
              <a:rPr lang="el-GR" smtClean="0"/>
              <a:t>Μετρονιδαζόλη</a:t>
            </a:r>
            <a:r>
              <a:rPr lang="en-GB" smtClean="0"/>
              <a:t>: </a:t>
            </a:r>
            <a:r>
              <a:rPr lang="el-GR" smtClean="0"/>
              <a:t>Αναερόβια-αποκατάσταση φυσιολ. χλωρίδας  </a:t>
            </a:r>
            <a:endParaRPr lang="en-US" smtClean="0"/>
          </a:p>
        </p:txBody>
      </p:sp>
      <p:pic>
        <p:nvPicPr>
          <p:cNvPr id="101380" name="Picture 4"/>
          <p:cNvPicPr>
            <a:picLocks noChangeAspect="1" noChangeArrowheads="1"/>
          </p:cNvPicPr>
          <p:nvPr/>
        </p:nvPicPr>
        <p:blipFill>
          <a:blip r:embed="rId2" cstate="print"/>
          <a:srcRect/>
          <a:stretch>
            <a:fillRect/>
          </a:stretch>
        </p:blipFill>
        <p:spPr bwMode="auto">
          <a:xfrm>
            <a:off x="4356100" y="1700213"/>
            <a:ext cx="4067175" cy="271145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4"/>
          <p:cNvSpPr>
            <a:spLocks noGrp="1"/>
          </p:cNvSpPr>
          <p:nvPr>
            <p:ph type="title"/>
          </p:nvPr>
        </p:nvSpPr>
        <p:spPr>
          <a:xfrm>
            <a:off x="722313" y="952500"/>
            <a:ext cx="7772400" cy="820738"/>
          </a:xfrm>
        </p:spPr>
        <p:txBody>
          <a:bodyPr/>
          <a:lstStyle/>
          <a:p>
            <a:pPr eaLnBrk="1" hangingPunct="1"/>
            <a:r>
              <a:rPr lang="en-GB" smtClean="0"/>
              <a:t>Chlamydia sp.</a:t>
            </a:r>
            <a:endParaRPr lang="en-US" smtClean="0"/>
          </a:p>
        </p:txBody>
      </p:sp>
      <p:pic>
        <p:nvPicPr>
          <p:cNvPr id="102403" name="Picture 4"/>
          <p:cNvPicPr>
            <a:picLocks noChangeAspect="1" noChangeArrowheads="1"/>
          </p:cNvPicPr>
          <p:nvPr/>
        </p:nvPicPr>
        <p:blipFill>
          <a:blip r:embed="rId2" cstate="print"/>
          <a:srcRect/>
          <a:stretch>
            <a:fillRect/>
          </a:stretch>
        </p:blipFill>
        <p:spPr bwMode="auto">
          <a:xfrm>
            <a:off x="2051050" y="2781300"/>
            <a:ext cx="4919663" cy="295275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95288" y="260350"/>
            <a:ext cx="7772400" cy="681038"/>
          </a:xfrm>
        </p:spPr>
        <p:txBody>
          <a:bodyPr/>
          <a:lstStyle/>
          <a:p>
            <a:pPr eaLnBrk="1" hangingPunct="1"/>
            <a:r>
              <a:rPr lang="el-GR" sz="3200" smtClean="0"/>
              <a:t>Λοιμώξεις από χλαμύδια</a:t>
            </a:r>
          </a:p>
        </p:txBody>
      </p:sp>
      <p:sp>
        <p:nvSpPr>
          <p:cNvPr id="103427" name="Rectangle 3"/>
          <p:cNvSpPr>
            <a:spLocks noGrp="1" noChangeArrowheads="1"/>
          </p:cNvSpPr>
          <p:nvPr>
            <p:ph type="body" sz="half" idx="1"/>
          </p:nvPr>
        </p:nvSpPr>
        <p:spPr>
          <a:xfrm>
            <a:off x="685800" y="1676400"/>
            <a:ext cx="3814763" cy="4114800"/>
          </a:xfrm>
        </p:spPr>
        <p:txBody>
          <a:bodyPr/>
          <a:lstStyle/>
          <a:p>
            <a:pPr eaLnBrk="1" hangingPunct="1">
              <a:buFontTx/>
              <a:buNone/>
            </a:pPr>
            <a:endParaRPr lang="el-GR" sz="2800" smtClean="0"/>
          </a:p>
          <a:p>
            <a:pPr lvl="1" eaLnBrk="1" hangingPunct="1"/>
            <a:endParaRPr lang="el-GR" smtClean="0"/>
          </a:p>
        </p:txBody>
      </p:sp>
      <p:graphicFrame>
        <p:nvGraphicFramePr>
          <p:cNvPr id="30810" name="Group 90"/>
          <p:cNvGraphicFramePr>
            <a:graphicFrameLocks noGrp="1"/>
          </p:cNvGraphicFramePr>
          <p:nvPr>
            <p:ph sz="half" idx="2"/>
          </p:nvPr>
        </p:nvGraphicFramePr>
        <p:xfrm>
          <a:off x="323850" y="1268413"/>
          <a:ext cx="8496300" cy="4956847"/>
        </p:xfrm>
        <a:graphic>
          <a:graphicData uri="http://schemas.openxmlformats.org/drawingml/2006/table">
            <a:tbl>
              <a:tblPr/>
              <a:tblGrid>
                <a:gridCol w="3821113"/>
                <a:gridCol w="1924050"/>
                <a:gridCol w="2751137"/>
              </a:tblGrid>
              <a:tr h="8422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latin typeface="Comic Sans MS" pitchFamily="66" charset="0"/>
                        </a:rPr>
                        <a:t>Είδος</a:t>
                      </a:r>
                      <a:r>
                        <a:rPr kumimoji="0" lang="el-GR" sz="1800" b="0" i="1" u="none" strike="noStrike" cap="none" normalizeH="0" baseline="0" dirty="0" smtClean="0">
                          <a:ln>
                            <a:noFill/>
                          </a:ln>
                          <a:solidFill>
                            <a:schemeClr val="tx1"/>
                          </a:solidFill>
                          <a:effectLst/>
                          <a:latin typeface="Comic Sans MS" pitchFamily="66"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err="1" smtClean="0">
                          <a:ln>
                            <a:noFill/>
                          </a:ln>
                          <a:solidFill>
                            <a:schemeClr val="tx1"/>
                          </a:solidFill>
                          <a:effectLst/>
                          <a:latin typeface="Comic Sans MS" pitchFamily="66" charset="0"/>
                        </a:rPr>
                        <a:t>Ορότυπος</a:t>
                      </a:r>
                      <a:r>
                        <a:rPr kumimoji="0" lang="el-GR" sz="1800" b="0" i="0" u="none" strike="noStrike" cap="none" normalizeH="0" baseline="0" dirty="0" smtClean="0">
                          <a:ln>
                            <a:noFill/>
                          </a:ln>
                          <a:solidFill>
                            <a:schemeClr val="tx1"/>
                          </a:solidFill>
                          <a:effectLst/>
                          <a:latin typeface="Comic Sans MS" pitchFamily="66"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smtClean="0">
                          <a:ln>
                            <a:noFill/>
                          </a:ln>
                          <a:solidFill>
                            <a:schemeClr val="tx1"/>
                          </a:solidFill>
                          <a:effectLst/>
                          <a:latin typeface="Comic Sans MS" pitchFamily="66" charset="0"/>
                        </a:rPr>
                        <a:t>Νόσος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56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smtClean="0">
                          <a:ln>
                            <a:noFill/>
                          </a:ln>
                          <a:solidFill>
                            <a:schemeClr val="tx1"/>
                          </a:solidFill>
                          <a:effectLst/>
                          <a:latin typeface="Comic Sans MS" pitchFamily="66" charset="0"/>
                        </a:rPr>
                        <a:t>Chlamydia</a:t>
                      </a:r>
                      <a:r>
                        <a:rPr kumimoji="0" lang="el-GR" sz="1800" b="1" i="1" u="none" strike="noStrike" cap="none" normalizeH="0" baseline="0" smtClean="0">
                          <a:ln>
                            <a:noFill/>
                          </a:ln>
                          <a:solidFill>
                            <a:schemeClr val="tx1"/>
                          </a:solidFill>
                          <a:effectLst/>
                          <a:latin typeface="Comic Sans MS" pitchFamily="66" charset="0"/>
                        </a:rPr>
                        <a:t> </a:t>
                      </a:r>
                      <a:r>
                        <a:rPr kumimoji="0" lang="en-US" sz="1800" b="1" i="1" u="none" strike="noStrike" cap="none" normalizeH="0" baseline="0" smtClean="0">
                          <a:ln>
                            <a:noFill/>
                          </a:ln>
                          <a:solidFill>
                            <a:schemeClr val="tx1"/>
                          </a:solidFill>
                          <a:effectLst/>
                          <a:latin typeface="Comic Sans MS" pitchFamily="66" charset="0"/>
                        </a:rPr>
                        <a:t>trachomatis</a:t>
                      </a:r>
                      <a:endParaRPr kumimoji="0" lang="el-GR" sz="1800" b="1" i="1" u="none" strike="noStrike" cap="none" normalizeH="0" baseline="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1" i="1" u="none" strike="noStrike" cap="none" normalizeH="0" baseline="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smtClean="0">
                          <a:ln>
                            <a:noFill/>
                          </a:ln>
                          <a:solidFill>
                            <a:schemeClr val="tx1"/>
                          </a:solidFill>
                          <a:effectLst/>
                          <a:latin typeface="Comic Sans MS" pitchFamily="66" charset="0"/>
                        </a:rPr>
                        <a:t>Α, Β, </a:t>
                      </a:r>
                      <a:r>
                        <a:rPr kumimoji="0" lang="en-US" sz="1800" b="0" i="0" u="none" strike="noStrike" cap="none" normalizeH="0" baseline="0" smtClean="0">
                          <a:ln>
                            <a:noFill/>
                          </a:ln>
                          <a:solidFill>
                            <a:schemeClr val="tx1"/>
                          </a:solidFill>
                          <a:effectLst/>
                          <a:latin typeface="Comic Sans MS" pitchFamily="66" charset="0"/>
                        </a:rPr>
                        <a:t>C</a:t>
                      </a:r>
                      <a:endParaRPr kumimoji="0" lang="el-GR" sz="1800" b="0" i="0" u="none" strike="noStrike" cap="none" normalizeH="0" baseline="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CC3399"/>
                          </a:solidFill>
                          <a:effectLst/>
                          <a:latin typeface="Comic Sans MS" pitchFamily="66" charset="0"/>
                        </a:rPr>
                        <a:t>D-K</a:t>
                      </a:r>
                      <a:r>
                        <a:rPr kumimoji="0" lang="el-GR" sz="1800" b="1" i="0" u="none" strike="noStrike" cap="none" normalizeH="0" baseline="0" smtClean="0">
                          <a:ln>
                            <a:noFill/>
                          </a:ln>
                          <a:solidFill>
                            <a:srgbClr val="CC3399"/>
                          </a:solidFill>
                          <a:effectLst/>
                          <a:latin typeface="Comic Sans MS" pitchFamily="66" charset="0"/>
                        </a:rPr>
                        <a:t>      </a:t>
                      </a:r>
                      <a:r>
                        <a:rPr kumimoji="0" lang="el-GR" sz="1800" b="1" i="0" u="none" strike="noStrike" cap="none" normalizeH="0" baseline="0" smtClean="0">
                          <a:ln>
                            <a:noFill/>
                          </a:ln>
                          <a:solidFill>
                            <a:schemeClr val="tx1"/>
                          </a:solidFill>
                          <a:effectLst/>
                          <a:latin typeface="Comic Sans MS" pitchFamily="66" charset="0"/>
                        </a:rPr>
                        <a:t>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1" i="0" u="none" strike="noStrike" cap="none" normalizeH="0" baseline="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1" i="0" u="none" strike="noStrike" cap="none" normalizeH="0" baseline="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1" i="0" u="none" strike="noStrike" cap="none" normalizeH="0" baseline="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0066"/>
                          </a:solidFill>
                          <a:effectLst/>
                          <a:latin typeface="Comic Sans MS" pitchFamily="66" charset="0"/>
                        </a:rPr>
                        <a:t>L1, L2, L3</a:t>
                      </a:r>
                      <a:endParaRPr kumimoji="0" lang="el-GR" sz="1800" b="1" i="0" u="none" strike="noStrike" cap="none" normalizeH="0" baseline="0" smtClean="0">
                        <a:ln>
                          <a:noFill/>
                        </a:ln>
                        <a:solidFill>
                          <a:srgbClr val="FF0066"/>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1" i="0" u="none" strike="noStrike" cap="none" normalizeH="0" baseline="0" smtClean="0">
                        <a:ln>
                          <a:noFill/>
                        </a:ln>
                        <a:solidFill>
                          <a:srgbClr val="FF0066"/>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Comic Sans MS" pitchFamily="66" charset="0"/>
                        </a:rPr>
                        <a:t>Τράχωμα</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dirty="0" smtClean="0">
                          <a:ln>
                            <a:noFill/>
                          </a:ln>
                          <a:solidFill>
                            <a:srgbClr val="CC3399"/>
                          </a:solidFill>
                          <a:effectLst/>
                          <a:latin typeface="Comic Sans MS" pitchFamily="66" charset="0"/>
                        </a:rPr>
                        <a:t>τραχηλίτιδα, ουρηθρίτιδα, </a:t>
                      </a:r>
                      <a:r>
                        <a:rPr kumimoji="0" lang="el-GR" sz="1600" b="0" i="0" u="none" strike="noStrike" cap="none" normalizeH="0" baseline="0" dirty="0" err="1" smtClean="0">
                          <a:ln>
                            <a:noFill/>
                          </a:ln>
                          <a:solidFill>
                            <a:srgbClr val="CC3399"/>
                          </a:solidFill>
                          <a:effectLst/>
                          <a:latin typeface="Comic Sans MS" pitchFamily="66" charset="0"/>
                        </a:rPr>
                        <a:t>πρωκτίτιδα</a:t>
                      </a:r>
                      <a:r>
                        <a:rPr kumimoji="0" lang="el-GR" sz="1600" b="0" i="0" u="none" strike="noStrike" cap="none" normalizeH="0" baseline="0" dirty="0" smtClean="0">
                          <a:ln>
                            <a:noFill/>
                          </a:ln>
                          <a:solidFill>
                            <a:srgbClr val="CC3399"/>
                          </a:solidFill>
                          <a:effectLst/>
                          <a:latin typeface="Comic Sans MS" pitchFamily="66" charset="0"/>
                        </a:rPr>
                        <a:t>, επιπεφυκίτιδα, πνευμονία (σε νεογνά)</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400" b="0" i="0" u="none" strike="noStrike" cap="none" normalizeH="0" baseline="0" dirty="0" smtClean="0">
                        <a:ln>
                          <a:noFill/>
                        </a:ln>
                        <a:solidFill>
                          <a:srgbClr val="CC3399"/>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400" b="0" i="0" u="none" strike="noStrike" cap="none" normalizeH="0" baseline="0" dirty="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rgbClr val="FF0066"/>
                          </a:solidFill>
                          <a:effectLst/>
                          <a:latin typeface="Comic Sans MS" pitchFamily="66" charset="0"/>
                        </a:rPr>
                        <a:t>Αφροδίσιο λεμφοκοκκίωμα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chemeClr val="tx1"/>
                          </a:solidFill>
                          <a:effectLst/>
                          <a:latin typeface="Comic Sans MS" pitchFamily="66" charset="0"/>
                        </a:rPr>
                        <a:t>Chlamydia psittaci</a:t>
                      </a:r>
                      <a:endParaRPr kumimoji="0" lang="el-GR" sz="1800" b="0" i="1" u="none" strike="noStrike" cap="none" normalizeH="0" baseline="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smtClean="0">
                          <a:ln>
                            <a:noFill/>
                          </a:ln>
                          <a:solidFill>
                            <a:schemeClr val="tx1"/>
                          </a:solidFill>
                          <a:effectLst/>
                          <a:latin typeface="Comic Sans MS" pitchFamily="66" charset="0"/>
                        </a:rPr>
                        <a:t>πνευμονία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70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chemeClr val="tx1"/>
                          </a:solidFill>
                          <a:effectLst/>
                          <a:latin typeface="Comic Sans MS" pitchFamily="66" charset="0"/>
                        </a:rPr>
                        <a:t>Chlamydia pneumoniae</a:t>
                      </a:r>
                      <a:endParaRPr kumimoji="0" lang="el-GR" sz="1800" b="0" i="1" u="none" strike="noStrike" cap="none" normalizeH="0" baseline="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Comic Sans MS" pitchFamily="66" charset="0"/>
                        </a:rPr>
                        <a:t>πνευμονία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609600"/>
            <a:ext cx="7772400" cy="622300"/>
          </a:xfrm>
        </p:spPr>
        <p:txBody>
          <a:bodyPr>
            <a:normAutofit fontScale="90000"/>
          </a:bodyPr>
          <a:lstStyle/>
          <a:p>
            <a:pPr eaLnBrk="1" fontAlgn="auto" hangingPunct="1">
              <a:spcAft>
                <a:spcPts val="0"/>
              </a:spcAft>
              <a:defRPr/>
            </a:pPr>
            <a:r>
              <a:rPr lang="el-GR" smtClean="0"/>
              <a:t>Χλαμύδια</a:t>
            </a:r>
          </a:p>
        </p:txBody>
      </p:sp>
      <p:sp>
        <p:nvSpPr>
          <p:cNvPr id="104451" name="Rectangle 3"/>
          <p:cNvSpPr>
            <a:spLocks noGrp="1" noChangeArrowheads="1"/>
          </p:cNvSpPr>
          <p:nvPr>
            <p:ph sz="quarter" idx="1"/>
          </p:nvPr>
        </p:nvSpPr>
        <p:spPr>
          <a:xfrm>
            <a:off x="395288" y="1458913"/>
            <a:ext cx="8280400" cy="4994275"/>
          </a:xfrm>
        </p:spPr>
        <p:txBody>
          <a:bodyPr/>
          <a:lstStyle/>
          <a:p>
            <a:pPr eaLnBrk="1" hangingPunct="1"/>
            <a:r>
              <a:rPr lang="el-GR" smtClean="0"/>
              <a:t>Μικρά, </a:t>
            </a:r>
            <a:r>
              <a:rPr lang="el-GR" u="sng" smtClean="0">
                <a:solidFill>
                  <a:srgbClr val="FF0066"/>
                </a:solidFill>
              </a:rPr>
              <a:t>υποχρεωτικά</a:t>
            </a:r>
            <a:r>
              <a:rPr lang="el-GR" smtClean="0"/>
              <a:t> </a:t>
            </a:r>
            <a:r>
              <a:rPr lang="el-GR" smtClean="0">
                <a:solidFill>
                  <a:srgbClr val="FF0066"/>
                </a:solidFill>
              </a:rPr>
              <a:t>ενδοκυττάρια</a:t>
            </a:r>
            <a:r>
              <a:rPr lang="el-GR" smtClean="0"/>
              <a:t> βακτήρια</a:t>
            </a:r>
          </a:p>
          <a:p>
            <a:pPr eaLnBrk="1" hangingPunct="1"/>
            <a:r>
              <a:rPr lang="el-GR" smtClean="0"/>
              <a:t>Μετάδοση</a:t>
            </a:r>
          </a:p>
          <a:p>
            <a:pPr lvl="1" eaLnBrk="1" hangingPunct="1"/>
            <a:r>
              <a:rPr lang="el-GR" smtClean="0">
                <a:solidFill>
                  <a:schemeClr val="tx2"/>
                </a:solidFill>
              </a:rPr>
              <a:t>σεξουαλική επαφή</a:t>
            </a:r>
            <a:r>
              <a:rPr lang="en-US" smtClean="0">
                <a:solidFill>
                  <a:schemeClr val="tx2"/>
                </a:solidFill>
              </a:rPr>
              <a:t> (D-K, L1, L2, L3)</a:t>
            </a:r>
            <a:endParaRPr lang="el-GR" smtClean="0">
              <a:solidFill>
                <a:schemeClr val="tx2"/>
              </a:solidFill>
            </a:endParaRPr>
          </a:p>
          <a:p>
            <a:pPr lvl="1" eaLnBrk="1" hangingPunct="1"/>
            <a:r>
              <a:rPr lang="el-GR" smtClean="0"/>
              <a:t>αυτοενοφθαλμισμός στο μάτι</a:t>
            </a:r>
            <a:r>
              <a:rPr lang="en-US" smtClean="0"/>
              <a:t> (D-K)</a:t>
            </a:r>
            <a:endParaRPr lang="el-GR" smtClean="0"/>
          </a:p>
          <a:p>
            <a:pPr lvl="1" eaLnBrk="1" hangingPunct="1"/>
            <a:r>
              <a:rPr lang="el-GR" smtClean="0"/>
              <a:t>μετάδοση κατά τον τοκετό</a:t>
            </a:r>
            <a:r>
              <a:rPr lang="en-US" smtClean="0"/>
              <a:t> (D-K)</a:t>
            </a:r>
            <a:endParaRPr lang="el-GR" smtClean="0"/>
          </a:p>
          <a:p>
            <a:pPr eaLnBrk="1" hangingPunct="1"/>
            <a:r>
              <a:rPr lang="el-GR" smtClean="0"/>
              <a:t>Είσοδος από μικροαμυχές βλεννογόνου</a:t>
            </a:r>
          </a:p>
          <a:p>
            <a:pPr eaLnBrk="1" hangingPunct="1"/>
            <a:endParaRPr lang="el-GR"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3"/>
          <p:cNvSpPr>
            <a:spLocks noGrp="1"/>
          </p:cNvSpPr>
          <p:nvPr>
            <p:ph type="title"/>
          </p:nvPr>
        </p:nvSpPr>
        <p:spPr/>
        <p:txBody>
          <a:bodyPr/>
          <a:lstStyle/>
          <a:p>
            <a:pPr eaLnBrk="1" hangingPunct="1"/>
            <a:r>
              <a:rPr lang="en-US" sz="2800" smtClean="0"/>
              <a:t>Cases of STDs reported by state health departments: United States, 1997-2009</a:t>
            </a:r>
          </a:p>
        </p:txBody>
      </p:sp>
      <p:pic>
        <p:nvPicPr>
          <p:cNvPr id="105475" name="Picture 2"/>
          <p:cNvPicPr>
            <a:picLocks noChangeAspect="1" noChangeArrowheads="1"/>
          </p:cNvPicPr>
          <p:nvPr/>
        </p:nvPicPr>
        <p:blipFill>
          <a:blip r:embed="rId2" cstate="print"/>
          <a:srcRect/>
          <a:stretch>
            <a:fillRect/>
          </a:stretch>
        </p:blipFill>
        <p:spPr bwMode="auto">
          <a:xfrm>
            <a:off x="611188" y="1628775"/>
            <a:ext cx="8104187" cy="410368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smtClean="0"/>
          </a:p>
        </p:txBody>
      </p:sp>
      <p:pic>
        <p:nvPicPr>
          <p:cNvPr id="19459" name="Picture 2"/>
          <p:cNvPicPr>
            <a:picLocks noGrp="1" noChangeAspect="1" noChangeArrowheads="1"/>
          </p:cNvPicPr>
          <p:nvPr>
            <p:ph sz="quarter" idx="1"/>
          </p:nvPr>
        </p:nvPicPr>
        <p:blipFill>
          <a:blip r:embed="rId2" cstate="print"/>
          <a:srcRect/>
          <a:stretch>
            <a:fillRect/>
          </a:stretch>
        </p:blipFill>
        <p:spPr>
          <a:xfrm>
            <a:off x="0" y="0"/>
            <a:ext cx="9144000" cy="6864350"/>
          </a:xfr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l-GR" smtClean="0"/>
              <a:t>Παθογένεια </a:t>
            </a:r>
          </a:p>
        </p:txBody>
      </p:sp>
      <p:sp>
        <p:nvSpPr>
          <p:cNvPr id="106499" name="Rectangle 3"/>
          <p:cNvSpPr>
            <a:spLocks noGrp="1" noChangeArrowheads="1"/>
          </p:cNvSpPr>
          <p:nvPr>
            <p:ph sz="quarter" idx="1"/>
          </p:nvPr>
        </p:nvSpPr>
        <p:spPr/>
        <p:txBody>
          <a:bodyPr/>
          <a:lstStyle/>
          <a:p>
            <a:pPr eaLnBrk="1" hangingPunct="1"/>
            <a:r>
              <a:rPr lang="el-GR" smtClean="0"/>
              <a:t>Προσκόλληση στα επιθηλιακά κύτταρα (κυλινδρικό &amp; μεταβατικό επιθήλιο)</a:t>
            </a:r>
          </a:p>
          <a:p>
            <a:pPr eaLnBrk="1" hangingPunct="1"/>
            <a:r>
              <a:rPr lang="el-GR" smtClean="0"/>
              <a:t>Ενδοκυττάρωση που προάγεται από το μικρόβιο</a:t>
            </a:r>
          </a:p>
          <a:p>
            <a:pPr eaLnBrk="1" hangingPunct="1"/>
            <a:r>
              <a:rPr lang="el-GR" smtClean="0"/>
              <a:t>Αναστολή της σύντηξης του φαγοκυτταρικού κυστιδίου απο το λυσόσωμα</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endParaRPr lang="en-US" smtClean="0"/>
          </a:p>
        </p:txBody>
      </p:sp>
      <p:pic>
        <p:nvPicPr>
          <p:cNvPr id="107523" name="Picture 4"/>
          <p:cNvPicPr>
            <a:picLocks noGrp="1" noChangeAspect="1" noChangeArrowheads="1"/>
          </p:cNvPicPr>
          <p:nvPr>
            <p:ph sz="quarter" idx="1"/>
          </p:nvPr>
        </p:nvPicPr>
        <p:blipFill>
          <a:blip r:embed="rId2" cstate="print"/>
          <a:srcRect/>
          <a:stretch>
            <a:fillRect/>
          </a:stretch>
        </p:blipFill>
        <p:spPr>
          <a:xfrm>
            <a:off x="0" y="0"/>
            <a:ext cx="9144000" cy="6873875"/>
          </a:xfr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404813"/>
            <a:ext cx="7772400" cy="769937"/>
          </a:xfrm>
        </p:spPr>
        <p:txBody>
          <a:bodyPr/>
          <a:lstStyle/>
          <a:p>
            <a:pPr eaLnBrk="1" hangingPunct="1"/>
            <a:r>
              <a:rPr lang="el-GR" sz="3600" smtClean="0"/>
              <a:t>Χλαμύδια </a:t>
            </a:r>
            <a:r>
              <a:rPr lang="en-US" sz="3600" smtClean="0"/>
              <a:t>D-K</a:t>
            </a:r>
            <a:r>
              <a:rPr lang="el-GR" sz="3600" smtClean="0"/>
              <a:t>: </a:t>
            </a:r>
            <a:r>
              <a:rPr lang="en-US" sz="3600" smtClean="0"/>
              <a:t>K</a:t>
            </a:r>
            <a:r>
              <a:rPr lang="el-GR" sz="3600" smtClean="0"/>
              <a:t>λινική εικόνα</a:t>
            </a:r>
          </a:p>
        </p:txBody>
      </p:sp>
      <p:sp>
        <p:nvSpPr>
          <p:cNvPr id="109571" name="Rectangle 3"/>
          <p:cNvSpPr>
            <a:spLocks noGrp="1" noChangeArrowheads="1"/>
          </p:cNvSpPr>
          <p:nvPr>
            <p:ph sz="quarter" idx="1"/>
          </p:nvPr>
        </p:nvSpPr>
        <p:spPr>
          <a:xfrm>
            <a:off x="457200" y="1484313"/>
            <a:ext cx="8229600" cy="4752975"/>
          </a:xfrm>
        </p:spPr>
        <p:txBody>
          <a:bodyPr>
            <a:normAutofit lnSpcReduction="10000"/>
          </a:bodyPr>
          <a:lstStyle/>
          <a:p>
            <a:pPr eaLnBrk="1" hangingPunct="1">
              <a:buFont typeface="Wingdings 2" pitchFamily="18" charset="2"/>
              <a:buNone/>
            </a:pPr>
            <a:r>
              <a:rPr lang="el-GR" sz="2400" smtClean="0"/>
              <a:t>Άνδρες: </a:t>
            </a:r>
            <a:endParaRPr lang="en-GB" sz="2400" smtClean="0"/>
          </a:p>
          <a:p>
            <a:pPr eaLnBrk="1" hangingPunct="1"/>
            <a:r>
              <a:rPr lang="el-GR" sz="2400" smtClean="0"/>
              <a:t>Μη γονοκοκκική Ουρηθρίτιδα-πόνος στην ούρηση-υδαρές έκκριμα </a:t>
            </a:r>
          </a:p>
          <a:p>
            <a:pPr eaLnBrk="1" hangingPunct="1"/>
            <a:r>
              <a:rPr lang="el-GR" sz="2400" smtClean="0"/>
              <a:t>Επιδιδυμίτιδα - πρωκτίτιδα -επιπεφυκίτιδα </a:t>
            </a:r>
          </a:p>
          <a:p>
            <a:pPr eaLnBrk="1" hangingPunct="1"/>
            <a:r>
              <a:rPr lang="el-GR" sz="2400" smtClean="0">
                <a:solidFill>
                  <a:srgbClr val="6666FF"/>
                </a:solidFill>
              </a:rPr>
              <a:t>Επιπλοκές: </a:t>
            </a:r>
            <a:r>
              <a:rPr lang="en-US" sz="2400" smtClean="0">
                <a:solidFill>
                  <a:srgbClr val="6666FF"/>
                </a:solidFill>
              </a:rPr>
              <a:t>Reiter’s </a:t>
            </a:r>
            <a:endParaRPr lang="el-GR" sz="2400" smtClean="0">
              <a:solidFill>
                <a:srgbClr val="6666FF"/>
              </a:solidFill>
            </a:endParaRPr>
          </a:p>
          <a:p>
            <a:pPr eaLnBrk="1" hangingPunct="1">
              <a:buFont typeface="Wingdings 2" pitchFamily="18" charset="2"/>
              <a:buNone/>
            </a:pPr>
            <a:r>
              <a:rPr lang="el-GR" sz="2400" smtClean="0">
                <a:solidFill>
                  <a:srgbClr val="FF0066"/>
                </a:solidFill>
              </a:rPr>
              <a:t>Γυναίκες: συνήθως ασυμπτωματική</a:t>
            </a:r>
          </a:p>
          <a:p>
            <a:pPr eaLnBrk="1" hangingPunct="1"/>
            <a:r>
              <a:rPr lang="el-GR" sz="2400" smtClean="0">
                <a:solidFill>
                  <a:srgbClr val="FF0066"/>
                </a:solidFill>
              </a:rPr>
              <a:t>Ουρηθρίτιδα - βαρθολινίτιδα - τραχηλίτιδα - σαλπιγγίτιδα - επιπεφυκίτιδα</a:t>
            </a:r>
          </a:p>
          <a:p>
            <a:pPr eaLnBrk="1" hangingPunct="1"/>
            <a:r>
              <a:rPr lang="el-GR" sz="2400" smtClean="0">
                <a:solidFill>
                  <a:srgbClr val="6666FF"/>
                </a:solidFill>
              </a:rPr>
              <a:t>Επιπλοκές: </a:t>
            </a:r>
            <a:r>
              <a:rPr lang="el-GR" sz="2400" u="sng" smtClean="0">
                <a:solidFill>
                  <a:srgbClr val="6666FF"/>
                </a:solidFill>
              </a:rPr>
              <a:t>στειρότητα</a:t>
            </a:r>
            <a:r>
              <a:rPr lang="el-GR" sz="2400" smtClean="0">
                <a:solidFill>
                  <a:srgbClr val="6666FF"/>
                </a:solidFill>
              </a:rPr>
              <a:t> - </a:t>
            </a:r>
            <a:r>
              <a:rPr lang="el-GR" sz="2400" u="sng" smtClean="0">
                <a:solidFill>
                  <a:srgbClr val="6666FF"/>
                </a:solidFill>
              </a:rPr>
              <a:t>έκτοπη κύηση  </a:t>
            </a:r>
            <a:r>
              <a:rPr lang="el-GR" sz="2400" smtClean="0">
                <a:solidFill>
                  <a:srgbClr val="6666FF"/>
                </a:solidFill>
              </a:rPr>
              <a:t>συστηματική διασπορά (ηπατίτιδα, αρθρίτιδα, δερματίτιδα) συνδέεται με καρκίνο</a:t>
            </a:r>
          </a:p>
          <a:p>
            <a:pPr eaLnBrk="1" hangingPunct="1">
              <a:buFont typeface="Wingdings 2" pitchFamily="18" charset="2"/>
              <a:buNone/>
            </a:pPr>
            <a:r>
              <a:rPr lang="el-GR" sz="2400" smtClean="0">
                <a:solidFill>
                  <a:schemeClr val="tx2"/>
                </a:solidFill>
              </a:rPr>
              <a:t>Νεογνά: επιπεφυκίτιδα – διάμεση πνευμονίτιδα</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250825" y="188913"/>
            <a:ext cx="8569325" cy="741362"/>
          </a:xfrm>
        </p:spPr>
        <p:txBody>
          <a:bodyPr/>
          <a:lstStyle/>
          <a:p>
            <a:pPr eaLnBrk="1" hangingPunct="1"/>
            <a:r>
              <a:rPr lang="el-GR" sz="3600" smtClean="0"/>
              <a:t>Μη γονοκοκκική ουρηθρίτιδα (χλαμύδια)</a:t>
            </a:r>
          </a:p>
        </p:txBody>
      </p:sp>
      <p:pic>
        <p:nvPicPr>
          <p:cNvPr id="110595" name="Picture 8" descr="chlamydia4"/>
          <p:cNvPicPr>
            <a:picLocks noChangeAspect="1" noChangeArrowheads="1"/>
          </p:cNvPicPr>
          <p:nvPr/>
        </p:nvPicPr>
        <p:blipFill>
          <a:blip r:embed="rId2" cstate="print"/>
          <a:srcRect/>
          <a:stretch>
            <a:fillRect/>
          </a:stretch>
        </p:blipFill>
        <p:spPr bwMode="auto">
          <a:xfrm>
            <a:off x="250825" y="1125538"/>
            <a:ext cx="4576763" cy="5545137"/>
          </a:xfrm>
          <a:prstGeom prst="rect">
            <a:avLst/>
          </a:prstGeom>
          <a:noFill/>
          <a:ln w="9525">
            <a:noFill/>
            <a:miter lim="800000"/>
            <a:headEnd/>
            <a:tailEnd/>
          </a:ln>
        </p:spPr>
      </p:pic>
      <p:pic>
        <p:nvPicPr>
          <p:cNvPr id="110596" name="Picture 11" descr="chlamydia1"/>
          <p:cNvPicPr>
            <a:picLocks noChangeAspect="1" noChangeArrowheads="1"/>
          </p:cNvPicPr>
          <p:nvPr/>
        </p:nvPicPr>
        <p:blipFill>
          <a:blip r:embed="rId3" cstate="print"/>
          <a:srcRect/>
          <a:stretch>
            <a:fillRect/>
          </a:stretch>
        </p:blipFill>
        <p:spPr bwMode="auto">
          <a:xfrm>
            <a:off x="5003800" y="1125538"/>
            <a:ext cx="3706813" cy="5545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14375" y="571500"/>
            <a:ext cx="7773988" cy="1263650"/>
          </a:xfrm>
        </p:spPr>
        <p:txBody>
          <a:bodyPr/>
          <a:lstStyle/>
          <a:p>
            <a:pPr eaLnBrk="1" hangingPunct="1"/>
            <a:r>
              <a:rPr lang="el-GR" sz="3600" dirty="0" smtClean="0"/>
              <a:t>Διάγνωση </a:t>
            </a:r>
            <a:r>
              <a:rPr lang="en-US" sz="3600" dirty="0" smtClean="0"/>
              <a:t>D-K</a:t>
            </a:r>
            <a:r>
              <a:rPr lang="el-GR" sz="3600" dirty="0" smtClean="0"/>
              <a:t/>
            </a:r>
            <a:br>
              <a:rPr lang="el-GR" sz="3600" dirty="0" smtClean="0"/>
            </a:br>
            <a:endParaRPr lang="el-GR" sz="3600" dirty="0" smtClean="0"/>
          </a:p>
        </p:txBody>
      </p:sp>
      <p:sp>
        <p:nvSpPr>
          <p:cNvPr id="111619" name="Rectangle 3"/>
          <p:cNvSpPr>
            <a:spLocks noGrp="1" noChangeArrowheads="1"/>
          </p:cNvSpPr>
          <p:nvPr>
            <p:ph sz="quarter" idx="1"/>
          </p:nvPr>
        </p:nvSpPr>
        <p:spPr>
          <a:xfrm>
            <a:off x="539750" y="1412776"/>
            <a:ext cx="7918450" cy="4680049"/>
          </a:xfrm>
        </p:spPr>
        <p:txBody>
          <a:bodyPr/>
          <a:lstStyle/>
          <a:p>
            <a:pPr eaLnBrk="1" hangingPunct="1"/>
            <a:r>
              <a:rPr lang="el-GR" dirty="0" smtClean="0"/>
              <a:t>Ανίχνευση αντιγόνων</a:t>
            </a:r>
          </a:p>
          <a:p>
            <a:pPr lvl="1" eaLnBrk="1" hangingPunct="1"/>
            <a:r>
              <a:rPr lang="el-GR" dirty="0" smtClean="0"/>
              <a:t>Άμεσος </a:t>
            </a:r>
            <a:r>
              <a:rPr lang="el-GR" dirty="0" err="1" smtClean="0"/>
              <a:t>ανοσοφθορισμός</a:t>
            </a:r>
            <a:r>
              <a:rPr lang="el-GR" dirty="0" smtClean="0"/>
              <a:t> με </a:t>
            </a:r>
            <a:r>
              <a:rPr lang="el-GR" dirty="0" err="1" smtClean="0"/>
              <a:t>μονοκλωνικά</a:t>
            </a:r>
            <a:r>
              <a:rPr lang="el-GR" dirty="0" smtClean="0"/>
              <a:t> αντισώματα (μεγαλύτερη ευαισθησία στο ίζημα των</a:t>
            </a:r>
          </a:p>
          <a:p>
            <a:pPr lvl="1" eaLnBrk="1" hangingPunct="1">
              <a:buFont typeface="Wingdings 2" pitchFamily="18" charset="2"/>
              <a:buNone/>
            </a:pPr>
            <a:r>
              <a:rPr lang="el-GR" dirty="0" smtClean="0"/>
              <a:t>   ούρων παρά στο ουρηθρικό)</a:t>
            </a:r>
          </a:p>
          <a:p>
            <a:pPr lvl="1" eaLnBrk="1" hangingPunct="1"/>
            <a:r>
              <a:rPr lang="en-US" dirty="0" smtClean="0"/>
              <a:t>ELISA</a:t>
            </a:r>
            <a:endParaRPr lang="el-GR" dirty="0" smtClean="0"/>
          </a:p>
          <a:p>
            <a:pPr lvl="1" eaLnBrk="1" hangingPunct="1"/>
            <a:r>
              <a:rPr lang="en-US" b="1" dirty="0" smtClean="0"/>
              <a:t>Chlamydia Rapid Test</a:t>
            </a:r>
            <a:r>
              <a:rPr lang="el-GR" b="1" dirty="0" smtClean="0"/>
              <a:t> </a:t>
            </a:r>
            <a:r>
              <a:rPr lang="el-GR" dirty="0" smtClean="0"/>
              <a:t>σε ούρα </a:t>
            </a:r>
          </a:p>
          <a:p>
            <a:pPr lvl="1" eaLnBrk="1" hangingPunct="1">
              <a:buNone/>
            </a:pPr>
            <a:r>
              <a:rPr lang="el-GR" dirty="0" smtClean="0"/>
              <a:t> </a:t>
            </a:r>
            <a:r>
              <a:rPr lang="el-GR" dirty="0" smtClean="0"/>
              <a:t>  (</a:t>
            </a:r>
            <a:r>
              <a:rPr lang="el-GR" dirty="0" err="1" smtClean="0"/>
              <a:t>μονοκλωνικά</a:t>
            </a:r>
            <a:r>
              <a:rPr lang="el-GR" dirty="0" smtClean="0"/>
              <a:t> αντισώματα)</a:t>
            </a:r>
            <a:endParaRPr lang="el-GR" dirty="0" smtClean="0"/>
          </a:p>
          <a:p>
            <a:pPr eaLnBrk="1" hangingPunct="1"/>
            <a:r>
              <a:rPr lang="el-GR" dirty="0" smtClean="0"/>
              <a:t>Ανίχνευση αντισωμάτων (</a:t>
            </a:r>
            <a:r>
              <a:rPr lang="en-GB" dirty="0" err="1" smtClean="0"/>
              <a:t>IgM</a:t>
            </a:r>
            <a:r>
              <a:rPr lang="en-GB" dirty="0" smtClean="0"/>
              <a:t>, </a:t>
            </a:r>
            <a:r>
              <a:rPr lang="en-GB" dirty="0" err="1" smtClean="0"/>
              <a:t>IgG</a:t>
            </a:r>
            <a:r>
              <a:rPr lang="en-GB" dirty="0" smtClean="0"/>
              <a:t>)</a:t>
            </a:r>
            <a:r>
              <a:rPr lang="el-GR" dirty="0" smtClean="0"/>
              <a:t> </a:t>
            </a:r>
          </a:p>
          <a:p>
            <a:pPr eaLnBrk="1" hangingPunct="1"/>
            <a:r>
              <a:rPr lang="en-US" dirty="0" smtClean="0"/>
              <a:t>PCR</a:t>
            </a:r>
            <a:endParaRPr lang="el-GR" dirty="0" smtClean="0"/>
          </a:p>
          <a:p>
            <a:pPr eaLnBrk="1" hangingPunct="1"/>
            <a:endParaRPr lang="el-GR" dirty="0" smtClean="0"/>
          </a:p>
        </p:txBody>
      </p:sp>
      <p:pic>
        <p:nvPicPr>
          <p:cNvPr id="111620" name="Picture 4"/>
          <p:cNvPicPr>
            <a:picLocks noChangeAspect="1" noChangeArrowheads="1"/>
          </p:cNvPicPr>
          <p:nvPr/>
        </p:nvPicPr>
        <p:blipFill>
          <a:blip r:embed="rId2" cstate="print"/>
          <a:srcRect/>
          <a:stretch>
            <a:fillRect/>
          </a:stretch>
        </p:blipFill>
        <p:spPr bwMode="auto">
          <a:xfrm>
            <a:off x="6011863" y="3644900"/>
            <a:ext cx="2857500"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914400" y="549275"/>
            <a:ext cx="7772400" cy="868363"/>
          </a:xfrm>
        </p:spPr>
        <p:txBody>
          <a:bodyPr/>
          <a:lstStyle/>
          <a:p>
            <a:r>
              <a:rPr lang="el-GR" smtClean="0"/>
              <a:t>Θεραπεία</a:t>
            </a:r>
            <a:r>
              <a:rPr lang="en-GB" smtClean="0"/>
              <a:t> </a:t>
            </a:r>
            <a:r>
              <a:rPr lang="el-GR" smtClean="0"/>
              <a:t>Χλαμυδίων</a:t>
            </a:r>
            <a:endParaRPr lang="en-US" smtClean="0"/>
          </a:p>
        </p:txBody>
      </p:sp>
      <p:sp>
        <p:nvSpPr>
          <p:cNvPr id="119811" name="Content Placeholder 2"/>
          <p:cNvSpPr>
            <a:spLocks noGrp="1"/>
          </p:cNvSpPr>
          <p:nvPr>
            <p:ph sz="quarter" idx="1"/>
          </p:nvPr>
        </p:nvSpPr>
        <p:spPr/>
        <p:txBody>
          <a:bodyPr/>
          <a:lstStyle/>
          <a:p>
            <a:r>
              <a:rPr lang="el-GR" smtClean="0"/>
              <a:t>Συνήθως: </a:t>
            </a:r>
          </a:p>
          <a:p>
            <a:pPr lvl="1"/>
            <a:r>
              <a:rPr lang="en-GB" smtClean="0"/>
              <a:t> </a:t>
            </a:r>
            <a:r>
              <a:rPr lang="en-US" smtClean="0"/>
              <a:t>Azithromycin 1g PO </a:t>
            </a:r>
            <a:r>
              <a:rPr lang="el-GR" smtClean="0"/>
              <a:t>εφ’ άπαξ ή </a:t>
            </a:r>
          </a:p>
          <a:p>
            <a:pPr lvl="1"/>
            <a:r>
              <a:rPr lang="en-GB" smtClean="0"/>
              <a:t> </a:t>
            </a:r>
            <a:r>
              <a:rPr lang="en-US" smtClean="0"/>
              <a:t>Doxycycline 100mg PO 2 </a:t>
            </a:r>
            <a:r>
              <a:rPr lang="el-GR" smtClean="0"/>
              <a:t>φορές/ημέραγια7 ημέρες </a:t>
            </a:r>
          </a:p>
          <a:p>
            <a:r>
              <a:rPr lang="el-GR" smtClean="0"/>
              <a:t>Εναλλακτικέςθεραπείες: </a:t>
            </a:r>
          </a:p>
          <a:p>
            <a:pPr lvl="1"/>
            <a:r>
              <a:rPr lang="en-GB" smtClean="0"/>
              <a:t> </a:t>
            </a:r>
            <a:r>
              <a:rPr lang="en-US" smtClean="0"/>
              <a:t>Erythromycin 500mg PO 4 </a:t>
            </a:r>
            <a:r>
              <a:rPr lang="el-GR" smtClean="0"/>
              <a:t>φορές/ημέρα, 7 ημέρες ή </a:t>
            </a:r>
          </a:p>
          <a:p>
            <a:pPr lvl="1"/>
            <a:r>
              <a:rPr lang="en-GB" smtClean="0"/>
              <a:t> </a:t>
            </a:r>
            <a:r>
              <a:rPr lang="en-US" smtClean="0"/>
              <a:t>Ofloxacin 300mg PO 2 </a:t>
            </a:r>
            <a:r>
              <a:rPr lang="el-GR" smtClean="0"/>
              <a:t>φορές/ημέρα, 7 ημέρες ή </a:t>
            </a:r>
          </a:p>
          <a:p>
            <a:pPr lvl="1"/>
            <a:r>
              <a:rPr lang="en-GB" smtClean="0"/>
              <a:t> </a:t>
            </a:r>
            <a:r>
              <a:rPr lang="en-US" smtClean="0"/>
              <a:t>Levofloxacin 500mg PO 1 </a:t>
            </a:r>
            <a:r>
              <a:rPr lang="el-GR" smtClean="0"/>
              <a:t>φορά/ημέρα, 7 ημέρες </a:t>
            </a:r>
          </a:p>
          <a:p>
            <a:endParaRPr lang="en-US" smtClean="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3 - Τίτλος"/>
          <p:cNvSpPr>
            <a:spLocks noGrp="1"/>
          </p:cNvSpPr>
          <p:nvPr>
            <p:ph type="title"/>
          </p:nvPr>
        </p:nvSpPr>
        <p:spPr>
          <a:xfrm>
            <a:off x="755650" y="836613"/>
            <a:ext cx="7772400" cy="877887"/>
          </a:xfrm>
        </p:spPr>
        <p:txBody>
          <a:bodyPr/>
          <a:lstStyle/>
          <a:p>
            <a:r>
              <a:rPr lang="en-US" smtClean="0"/>
              <a:t>MYCOPLASMA SP.</a:t>
            </a:r>
            <a:endParaRPr lang="el-GR" smtClean="0"/>
          </a:p>
        </p:txBody>
      </p:sp>
      <p:pic>
        <p:nvPicPr>
          <p:cNvPr id="120835" name="Picture 3"/>
          <p:cNvPicPr>
            <a:picLocks noChangeAspect="1" noChangeArrowheads="1"/>
          </p:cNvPicPr>
          <p:nvPr/>
        </p:nvPicPr>
        <p:blipFill>
          <a:blip r:embed="rId2" cstate="print"/>
          <a:srcRect/>
          <a:stretch>
            <a:fillRect/>
          </a:stretch>
        </p:blipFill>
        <p:spPr bwMode="auto">
          <a:xfrm>
            <a:off x="1403350" y="1844675"/>
            <a:ext cx="6143625" cy="4608513"/>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971550" y="549275"/>
            <a:ext cx="7772400" cy="1143000"/>
          </a:xfrm>
        </p:spPr>
        <p:txBody>
          <a:bodyPr>
            <a:normAutofit fontScale="90000"/>
          </a:bodyPr>
          <a:lstStyle/>
          <a:p>
            <a:pPr eaLnBrk="1" hangingPunct="1"/>
            <a:r>
              <a:rPr lang="el-GR" smtClean="0"/>
              <a:t>Τάξη: </a:t>
            </a:r>
            <a:r>
              <a:rPr lang="en-US" smtClean="0"/>
              <a:t>Mollicutes (soft skin-</a:t>
            </a:r>
            <a:r>
              <a:rPr lang="el-GR" smtClean="0"/>
              <a:t>δεν έχουν τοίχωμα</a:t>
            </a:r>
            <a:r>
              <a:rPr lang="en-US" smtClean="0"/>
              <a:t>)</a:t>
            </a:r>
            <a:endParaRPr lang="el-GR" smtClean="0"/>
          </a:p>
        </p:txBody>
      </p:sp>
      <p:sp>
        <p:nvSpPr>
          <p:cNvPr id="121859" name="Rectangle 3"/>
          <p:cNvSpPr>
            <a:spLocks noGrp="1" noChangeArrowheads="1"/>
          </p:cNvSpPr>
          <p:nvPr>
            <p:ph sz="quarter" idx="1"/>
          </p:nvPr>
        </p:nvSpPr>
        <p:spPr>
          <a:xfrm>
            <a:off x="827088" y="1773238"/>
            <a:ext cx="3586162" cy="4572000"/>
          </a:xfrm>
        </p:spPr>
        <p:txBody>
          <a:bodyPr/>
          <a:lstStyle/>
          <a:p>
            <a:pPr eaLnBrk="1" hangingPunct="1"/>
            <a:r>
              <a:rPr lang="el-GR" smtClean="0"/>
              <a:t>4 κλάσεις (</a:t>
            </a:r>
            <a:r>
              <a:rPr lang="en-US" smtClean="0"/>
              <a:t>orders</a:t>
            </a:r>
            <a:r>
              <a:rPr lang="el-GR" smtClean="0"/>
              <a:t>)</a:t>
            </a:r>
            <a:endParaRPr lang="en-US" smtClean="0"/>
          </a:p>
          <a:p>
            <a:pPr eaLnBrk="1" hangingPunct="1"/>
            <a:r>
              <a:rPr lang="el-GR" smtClean="0"/>
              <a:t>5 οικογένειες</a:t>
            </a:r>
          </a:p>
          <a:p>
            <a:pPr eaLnBrk="1" hangingPunct="1"/>
            <a:r>
              <a:rPr lang="el-GR" smtClean="0"/>
              <a:t>8 γένη</a:t>
            </a:r>
          </a:p>
          <a:p>
            <a:pPr eaLnBrk="1" hangingPunct="1"/>
            <a:r>
              <a:rPr lang="el-GR" smtClean="0"/>
              <a:t>&gt;150 είδη</a:t>
            </a:r>
            <a:r>
              <a:rPr lang="en-US" smtClean="0"/>
              <a:t> (16 </a:t>
            </a:r>
            <a:r>
              <a:rPr lang="el-GR" smtClean="0"/>
              <a:t>είδη από τον άνθρωπο</a:t>
            </a:r>
            <a:r>
              <a:rPr lang="en-US" smtClean="0"/>
              <a:t>)</a:t>
            </a:r>
            <a:endParaRPr lang="el-GR" smtClean="0"/>
          </a:p>
        </p:txBody>
      </p:sp>
      <p:pic>
        <p:nvPicPr>
          <p:cNvPr id="121860" name="Picture 5"/>
          <p:cNvPicPr>
            <a:picLocks noChangeAspect="1" noChangeArrowheads="1"/>
          </p:cNvPicPr>
          <p:nvPr/>
        </p:nvPicPr>
        <p:blipFill>
          <a:blip r:embed="rId2" cstate="print"/>
          <a:srcRect/>
          <a:stretch>
            <a:fillRect/>
          </a:stretch>
        </p:blipFill>
        <p:spPr bwMode="auto">
          <a:xfrm>
            <a:off x="4643438" y="1700213"/>
            <a:ext cx="3690937" cy="2495550"/>
          </a:xfrm>
          <a:prstGeom prst="rect">
            <a:avLst/>
          </a:prstGeom>
          <a:noFill/>
          <a:ln w="9525">
            <a:noFill/>
            <a:miter lim="800000"/>
            <a:headEnd/>
            <a:tailEnd/>
          </a:ln>
        </p:spPr>
      </p:pic>
      <p:sp>
        <p:nvSpPr>
          <p:cNvPr id="121861" name="Rectangle 5"/>
          <p:cNvSpPr>
            <a:spLocks noChangeArrowheads="1"/>
          </p:cNvSpPr>
          <p:nvPr/>
        </p:nvSpPr>
        <p:spPr bwMode="auto">
          <a:xfrm>
            <a:off x="4500563" y="4365625"/>
            <a:ext cx="4464050" cy="646113"/>
          </a:xfrm>
          <a:prstGeom prst="rect">
            <a:avLst/>
          </a:prstGeom>
          <a:noFill/>
          <a:ln w="9525">
            <a:noFill/>
            <a:miter lim="800000"/>
            <a:headEnd/>
            <a:tailEnd/>
          </a:ln>
        </p:spPr>
        <p:txBody>
          <a:bodyPr>
            <a:spAutoFit/>
          </a:bodyPr>
          <a:lstStyle/>
          <a:p>
            <a:r>
              <a:rPr lang="en-US"/>
              <a:t>Electron micrograph of thin-sectioned mycoplasma cells.</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l-GR" smtClean="0"/>
              <a:t>Μυκοπλάσματα </a:t>
            </a:r>
          </a:p>
        </p:txBody>
      </p:sp>
      <p:sp>
        <p:nvSpPr>
          <p:cNvPr id="122883" name="Rectangle 3"/>
          <p:cNvSpPr>
            <a:spLocks noGrp="1" noChangeArrowheads="1"/>
          </p:cNvSpPr>
          <p:nvPr>
            <p:ph sz="quarter" idx="1"/>
          </p:nvPr>
        </p:nvSpPr>
        <p:spPr/>
        <p:txBody>
          <a:bodyPr/>
          <a:lstStyle/>
          <a:p>
            <a:pPr eaLnBrk="1" hangingPunct="1">
              <a:buFontTx/>
              <a:buNone/>
            </a:pPr>
            <a:r>
              <a:rPr lang="el-GR" smtClean="0"/>
              <a:t>Γένη </a:t>
            </a:r>
          </a:p>
          <a:p>
            <a:pPr eaLnBrk="1" hangingPunct="1"/>
            <a:r>
              <a:rPr lang="en-US" b="1" i="1" u="sng" smtClean="0">
                <a:solidFill>
                  <a:srgbClr val="FF0066"/>
                </a:solidFill>
              </a:rPr>
              <a:t>Mycoplasma</a:t>
            </a:r>
          </a:p>
          <a:p>
            <a:pPr lvl="1" eaLnBrk="1" hangingPunct="1"/>
            <a:r>
              <a:rPr lang="en-US" i="1" smtClean="0"/>
              <a:t>hominis </a:t>
            </a:r>
          </a:p>
          <a:p>
            <a:pPr lvl="1" eaLnBrk="1" hangingPunct="1"/>
            <a:r>
              <a:rPr lang="en-US" i="1" smtClean="0"/>
              <a:t>genitalium</a:t>
            </a:r>
          </a:p>
          <a:p>
            <a:pPr lvl="1" eaLnBrk="1" hangingPunct="1"/>
            <a:r>
              <a:rPr lang="en-US" i="1" smtClean="0"/>
              <a:t>pneumoniae</a:t>
            </a:r>
          </a:p>
          <a:p>
            <a:pPr eaLnBrk="1" hangingPunct="1"/>
            <a:r>
              <a:rPr lang="en-US" b="1" i="1" u="sng" smtClean="0">
                <a:solidFill>
                  <a:srgbClr val="FF0066"/>
                </a:solidFill>
              </a:rPr>
              <a:t>Ureaplasma</a:t>
            </a:r>
          </a:p>
          <a:p>
            <a:pPr lvl="1" eaLnBrk="1" hangingPunct="1"/>
            <a:r>
              <a:rPr lang="en-US" i="1" smtClean="0"/>
              <a:t>urealyticum</a:t>
            </a:r>
          </a:p>
          <a:p>
            <a:pPr eaLnBrk="1" hangingPunct="1"/>
            <a:endParaRPr lang="el-GR" i="1"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685800" y="333375"/>
            <a:ext cx="7772400" cy="647700"/>
          </a:xfrm>
        </p:spPr>
        <p:txBody>
          <a:bodyPr>
            <a:normAutofit fontScale="90000"/>
          </a:bodyPr>
          <a:lstStyle/>
          <a:p>
            <a:pPr eaLnBrk="1" hangingPunct="1"/>
            <a:r>
              <a:rPr lang="el-GR" sz="3600" smtClean="0"/>
              <a:t>Μυκοπλάσματα</a:t>
            </a:r>
          </a:p>
        </p:txBody>
      </p:sp>
      <p:sp>
        <p:nvSpPr>
          <p:cNvPr id="123907" name="Rectangle 3"/>
          <p:cNvSpPr>
            <a:spLocks noGrp="1" noChangeArrowheads="1"/>
          </p:cNvSpPr>
          <p:nvPr>
            <p:ph sz="quarter" idx="1"/>
          </p:nvPr>
        </p:nvSpPr>
        <p:spPr>
          <a:xfrm>
            <a:off x="250825" y="981075"/>
            <a:ext cx="4764088" cy="5327650"/>
          </a:xfrm>
        </p:spPr>
        <p:txBody>
          <a:bodyPr>
            <a:normAutofit lnSpcReduction="10000"/>
          </a:bodyPr>
          <a:lstStyle/>
          <a:p>
            <a:pPr eaLnBrk="1" hangingPunct="1"/>
            <a:r>
              <a:rPr lang="el-GR" sz="2400" smtClean="0"/>
              <a:t>Τα μικρότερα ελεύθερα βακτήρια</a:t>
            </a:r>
          </a:p>
          <a:p>
            <a:pPr eaLnBrk="1" hangingPunct="1"/>
            <a:r>
              <a:rPr lang="el-GR" sz="2400" smtClean="0"/>
              <a:t>0.2-0.3 μ</a:t>
            </a:r>
            <a:r>
              <a:rPr lang="en-US" sz="2400" smtClean="0"/>
              <a:t>m x 2 </a:t>
            </a:r>
            <a:r>
              <a:rPr lang="el-GR" sz="2400" smtClean="0"/>
              <a:t>μ</a:t>
            </a:r>
            <a:r>
              <a:rPr lang="en-US" sz="2400" smtClean="0"/>
              <a:t>m</a:t>
            </a:r>
            <a:r>
              <a:rPr lang="el-GR" sz="2400" smtClean="0"/>
              <a:t> πολύμορφα</a:t>
            </a:r>
          </a:p>
          <a:p>
            <a:pPr eaLnBrk="1" hangingPunct="1"/>
            <a:r>
              <a:rPr lang="el-GR" sz="2400" smtClean="0">
                <a:solidFill>
                  <a:srgbClr val="FF0066"/>
                </a:solidFill>
              </a:rPr>
              <a:t>Δεν έχουν κυτταρικό τοίχωμα</a:t>
            </a:r>
          </a:p>
          <a:p>
            <a:pPr eaLnBrk="1" hangingPunct="1"/>
            <a:r>
              <a:rPr lang="el-GR" sz="2400" smtClean="0"/>
              <a:t>Τρίστοιβη κυτταρική μεμβράνη </a:t>
            </a:r>
            <a:endParaRPr lang="en-US" sz="2400" smtClean="0"/>
          </a:p>
          <a:p>
            <a:pPr eaLnBrk="1" hangingPunct="1"/>
            <a:r>
              <a:rPr lang="el-GR" sz="2400" smtClean="0"/>
              <a:t>Δυνητικά αναερόβια (εκτός από </a:t>
            </a:r>
            <a:r>
              <a:rPr lang="el-GR" sz="2400" i="1" smtClean="0"/>
              <a:t>Μ</a:t>
            </a:r>
            <a:r>
              <a:rPr lang="en-US" sz="2400" i="1" smtClean="0"/>
              <a:t>p</a:t>
            </a:r>
            <a:r>
              <a:rPr lang="el-GR" sz="2400" smtClean="0"/>
              <a:t>)</a:t>
            </a:r>
            <a:endParaRPr lang="en-US" sz="2400" smtClean="0"/>
          </a:p>
          <a:p>
            <a:pPr eaLnBrk="1" hangingPunct="1"/>
            <a:r>
              <a:rPr lang="el-GR" sz="2400" smtClean="0"/>
              <a:t>Πολλαπλασιάζονται με διχοτόμηση (1-6 ώρες)</a:t>
            </a:r>
          </a:p>
          <a:p>
            <a:pPr eaLnBrk="1" hangingPunct="1"/>
            <a:r>
              <a:rPr lang="el-GR" sz="2400" smtClean="0"/>
              <a:t>Αποικίες σαν τηγανητά αυγά</a:t>
            </a:r>
          </a:p>
          <a:p>
            <a:pPr eaLnBrk="1" hangingPunct="1"/>
            <a:r>
              <a:rPr lang="el-GR" sz="2400" smtClean="0"/>
              <a:t>Μπορούν να καλλιεργηθούν σε τεχνητά θρεπτικά υλικά που περιέχουν</a:t>
            </a:r>
          </a:p>
          <a:p>
            <a:pPr lvl="1" eaLnBrk="1" hangingPunct="1"/>
            <a:r>
              <a:rPr lang="el-GR" sz="2000" smtClean="0"/>
              <a:t>Στερόλες (Ορός ζώων)</a:t>
            </a:r>
          </a:p>
          <a:p>
            <a:pPr eaLnBrk="1" hangingPunct="1"/>
            <a:endParaRPr lang="el-GR" sz="2400" smtClean="0"/>
          </a:p>
        </p:txBody>
      </p:sp>
      <p:pic>
        <p:nvPicPr>
          <p:cNvPr id="123908" name="Picture 4"/>
          <p:cNvPicPr>
            <a:picLocks noChangeAspect="1" noChangeArrowheads="1"/>
          </p:cNvPicPr>
          <p:nvPr/>
        </p:nvPicPr>
        <p:blipFill>
          <a:blip r:embed="rId2" cstate="print"/>
          <a:srcRect/>
          <a:stretch>
            <a:fillRect/>
          </a:stretch>
        </p:blipFill>
        <p:spPr bwMode="auto">
          <a:xfrm>
            <a:off x="4859338" y="765175"/>
            <a:ext cx="4068762" cy="3475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Custom 6">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7030A0"/>
      </a:hlink>
      <a:folHlink>
        <a:srgbClr val="694F07"/>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235</TotalTime>
  <Words>3309</Words>
  <Application>Microsoft Office PowerPoint</Application>
  <PresentationFormat>On-screen Show (4:3)</PresentationFormat>
  <Paragraphs>796</Paragraphs>
  <Slides>165</Slides>
  <Notes>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165</vt:i4>
      </vt:variant>
    </vt:vector>
  </HeadingPairs>
  <TitlesOfParts>
    <vt:vector size="168" baseType="lpstr">
      <vt:lpstr>Equity</vt:lpstr>
      <vt:lpstr>Chart</vt:lpstr>
      <vt:lpstr>Worksheet</vt:lpstr>
      <vt:lpstr>  ΛΟΙΜΩΞΕΙΣ ΟΥΡΟΠΟΙΗΤΙΚΟΥ –ΓΕΝΝΗΤΙΚΟΥ ΣΥΣΤΗΜΑΤΟΣ  </vt:lpstr>
      <vt:lpstr>Ορισμός </vt:lpstr>
      <vt:lpstr>Γενικά </vt:lpstr>
      <vt:lpstr>Παράγοντες που επηρεάζουν  τη μετάδοση</vt:lpstr>
      <vt:lpstr>Ρυθμός απόκτησης ερωτικών συντρόφων</vt:lpstr>
      <vt:lpstr>Μετάδοση </vt:lpstr>
      <vt:lpstr>Φυσική Άμυνα</vt:lpstr>
      <vt:lpstr>Φυσιολογική χλωρίδα του γεννητικού συστήματος </vt:lpstr>
      <vt:lpstr>Slide 9</vt:lpstr>
      <vt:lpstr>Slide 10</vt:lpstr>
      <vt:lpstr>Διάγνωση ΣΜΝ</vt:lpstr>
      <vt:lpstr>Slide 12</vt:lpstr>
      <vt:lpstr>Slide 13</vt:lpstr>
      <vt:lpstr>Slide 14</vt:lpstr>
      <vt:lpstr>Slide 15</vt:lpstr>
      <vt:lpstr>Slide 16</vt:lpstr>
      <vt:lpstr>Slide 17</vt:lpstr>
      <vt:lpstr>Διάγνωση ΣΜΝ</vt:lpstr>
      <vt:lpstr>Οι κυριότερες ΣΜΝ</vt:lpstr>
      <vt:lpstr>ΣΥΦΙΛΗ  (Treponema pallidum)</vt:lpstr>
      <vt:lpstr>Σπειροχαίτες</vt:lpstr>
      <vt:lpstr>Treponema τρεπο+νήμα (στριφτή κλωστή) </vt:lpstr>
      <vt:lpstr>Σύφιλη </vt:lpstr>
      <vt:lpstr>Αίτιο - Παθογένεια </vt:lpstr>
      <vt:lpstr>Μηχανισμοί Παθογένειας </vt:lpstr>
      <vt:lpstr>Κλινική εικόνα - πορεία:  φάσεις </vt:lpstr>
      <vt:lpstr>Πρωτοπαθής σύφιλη (έλκος)</vt:lpstr>
      <vt:lpstr>Πρωτοπαθής σύφιλη (έλκος)</vt:lpstr>
      <vt:lpstr>Slide 29</vt:lpstr>
      <vt:lpstr>Δευτεροπαθής </vt:lpstr>
      <vt:lpstr>Δευτεροπαθής </vt:lpstr>
      <vt:lpstr>Slide 32</vt:lpstr>
      <vt:lpstr>Λανθάνουσα</vt:lpstr>
      <vt:lpstr>Τριτογενής-παθογένεια </vt:lpstr>
      <vt:lpstr>Τριτογενής</vt:lpstr>
      <vt:lpstr>Τριτοπαθής </vt:lpstr>
      <vt:lpstr>Συγγενής σύφιλη</vt:lpstr>
      <vt:lpstr>Διάγνωση-ΠΟΛΥΠΛΟΚΗ </vt:lpstr>
      <vt:lpstr>Μικροσκόπηση</vt:lpstr>
      <vt:lpstr>Μικροσκόπηση σκοτεινού πεδίου</vt:lpstr>
      <vt:lpstr>Μικροσκόπηση σκοτεινού πεδίου</vt:lpstr>
      <vt:lpstr>Χρώση αργύρου</vt:lpstr>
      <vt:lpstr>Ορολογική διάγνωση </vt:lpstr>
      <vt:lpstr>Μη ειδικές δοκιμασίες</vt:lpstr>
      <vt:lpstr>Μη ειδικές δοκιμασίες</vt:lpstr>
      <vt:lpstr>      RPR </vt:lpstr>
      <vt:lpstr>Μη ειδικές δοκιμασίες</vt:lpstr>
      <vt:lpstr>Ειδικές δοκιμασίες</vt:lpstr>
      <vt:lpstr>FTA-ABS</vt:lpstr>
      <vt:lpstr>Ειδικές δοκιμασίες</vt:lpstr>
      <vt:lpstr>NEISSERIA GONORRHOEAE</vt:lpstr>
      <vt:lpstr>Neisseria gonorrhoeae</vt:lpstr>
      <vt:lpstr>Slide 53</vt:lpstr>
      <vt:lpstr>Γονόρροια</vt:lpstr>
      <vt:lpstr>Γονόρροια</vt:lpstr>
      <vt:lpstr>Slide 56</vt:lpstr>
      <vt:lpstr>Γονόρροια</vt:lpstr>
      <vt:lpstr>Slide 58</vt:lpstr>
      <vt:lpstr>Διάγνωση </vt:lpstr>
      <vt:lpstr>Διάγνωση </vt:lpstr>
      <vt:lpstr>Slide 61</vt:lpstr>
      <vt:lpstr>Slide 62</vt:lpstr>
      <vt:lpstr>Slide 63</vt:lpstr>
      <vt:lpstr>Διάγνωση</vt:lpstr>
      <vt:lpstr>Καλλιέργεια σε σοκολατόχρωμο άγαρ</vt:lpstr>
      <vt:lpstr>   Neisseria     gonorrhoeae  meningitidis</vt:lpstr>
      <vt:lpstr>API NH (Neisseria-Haemophilus)</vt:lpstr>
      <vt:lpstr>Διάγνωση </vt:lpstr>
      <vt:lpstr> Εφάπαξ (μίας δόσης) θεραπεία για γονοκοκκική τραχηλίτιδα και ουρηθρίτιδα</vt:lpstr>
      <vt:lpstr>ΜΗ ΕΙΔΙΚΗ ΒΑΚΤΗΡΙΑΚΗ ΚΟΛΠΙΤΙΔΑ (VAGINOSIS)</vt:lpstr>
      <vt:lpstr>Μη ειδική βακτηριακή κολπίτιδα</vt:lpstr>
      <vt:lpstr>Παράγοντες κινδύνου</vt:lpstr>
      <vt:lpstr>Μη ειδική κολπίτιδα </vt:lpstr>
      <vt:lpstr>Διάγνωση </vt:lpstr>
      <vt:lpstr>Slide 75</vt:lpstr>
      <vt:lpstr>VAGINOSIS </vt:lpstr>
      <vt:lpstr>Slide 77</vt:lpstr>
      <vt:lpstr>Νωπό παρασκεύασμα: Clue-cells</vt:lpstr>
      <vt:lpstr>Slide 79</vt:lpstr>
      <vt:lpstr>Χρώση Gram</vt:lpstr>
      <vt:lpstr>NORMAL FLORA</vt:lpstr>
      <vt:lpstr>Slide 82</vt:lpstr>
      <vt:lpstr>VAGINOSIS </vt:lpstr>
      <vt:lpstr>MOBILUNCUS- VAGINOSIS </vt:lpstr>
      <vt:lpstr>Θεραπεία</vt:lpstr>
      <vt:lpstr>Chlamydia sp.</vt:lpstr>
      <vt:lpstr>Λοιμώξεις από χλαμύδια</vt:lpstr>
      <vt:lpstr>Χλαμύδια</vt:lpstr>
      <vt:lpstr>Cases of STDs reported by state health departments: United States, 1997-2009</vt:lpstr>
      <vt:lpstr>Παθογένεια </vt:lpstr>
      <vt:lpstr>Slide 91</vt:lpstr>
      <vt:lpstr>Χλαμύδια D-K: Kλινική εικόνα</vt:lpstr>
      <vt:lpstr>Μη γονοκοκκική ουρηθρίτιδα (χλαμύδια)</vt:lpstr>
      <vt:lpstr>Διάγνωση D-K </vt:lpstr>
      <vt:lpstr>Θεραπεία Χλαμυδίων</vt:lpstr>
      <vt:lpstr>MYCOPLASMA SP.</vt:lpstr>
      <vt:lpstr>Τάξη: Mollicutes (soft skin-δεν έχουν τοίχωμα)</vt:lpstr>
      <vt:lpstr>Μυκοπλάσματα </vt:lpstr>
      <vt:lpstr>Μυκοπλάσματα</vt:lpstr>
      <vt:lpstr>Slide 100</vt:lpstr>
      <vt:lpstr> Μετάδοση</vt:lpstr>
      <vt:lpstr>Κλινική εικόνα</vt:lpstr>
      <vt:lpstr>Μυκοπλάσματα και σπέρμα </vt:lpstr>
      <vt:lpstr>Διάγνωση </vt:lpstr>
      <vt:lpstr>Εργαστηριακή διάγνωση </vt:lpstr>
      <vt:lpstr>Αποικίες M hominis</vt:lpstr>
      <vt:lpstr>Slide 107</vt:lpstr>
      <vt:lpstr>Slide 108</vt:lpstr>
      <vt:lpstr>UREOPLASMA UREALYTICUM</vt:lpstr>
      <vt:lpstr>Slide 110</vt:lpstr>
      <vt:lpstr>Διάγνωση</vt:lpstr>
      <vt:lpstr>Έλεγχος ευαισθησίας </vt:lpstr>
      <vt:lpstr>Θεραπεία</vt:lpstr>
      <vt:lpstr>«ΛΟΙΜΩΞΕΙΣ ΟΥΡΟΠΟΙΗΤΙΚΟΥ ΣΥΣΤΗΜΑΤΟΣ» </vt:lpstr>
      <vt:lpstr>ΕΠΙΔΗΜΙΟΛΟΓΙΑ  </vt:lpstr>
      <vt:lpstr>Αιτιολογία Gram (-) βακτηρίδια </vt:lpstr>
      <vt:lpstr>Αιτιολογία  Gram (+) κόκκοι</vt:lpstr>
      <vt:lpstr>Αιτιολογία (σπάνια)</vt:lpstr>
      <vt:lpstr>Slide 119</vt:lpstr>
      <vt:lpstr>Slide 120</vt:lpstr>
      <vt:lpstr>Οδός μετάδοσης</vt:lpstr>
      <vt:lpstr>Παθογένεια 1</vt:lpstr>
      <vt:lpstr>Παθογένεια 2</vt:lpstr>
      <vt:lpstr>Slide 124</vt:lpstr>
      <vt:lpstr>Αποτέλεσμα :</vt:lpstr>
      <vt:lpstr>Slide 126</vt:lpstr>
      <vt:lpstr>Slide 127</vt:lpstr>
      <vt:lpstr>Slide 128</vt:lpstr>
      <vt:lpstr>Παθογένεια 3</vt:lpstr>
      <vt:lpstr>Παράγοντες που προδιαθέτουν στην ανάπτυξη ουρολοιμώξεων είναι…</vt:lpstr>
      <vt:lpstr>ΚΛΙΝΙΚΕΣ ΜΟΡΦΕΣ ΟΥΡΟΛΟΙΜΩΞΗΣ</vt:lpstr>
      <vt:lpstr>Ουρολοίμωξη </vt:lpstr>
      <vt:lpstr>Κλινική εικόνα</vt:lpstr>
      <vt:lpstr>Επιπλοκές</vt:lpstr>
      <vt:lpstr>Προστατίτιδα </vt:lpstr>
      <vt:lpstr>(Ορχεο)επιδιδυμίτιδα </vt:lpstr>
      <vt:lpstr>Κλινική εικόνα</vt:lpstr>
      <vt:lpstr>Επιπλοκές </vt:lpstr>
      <vt:lpstr>ΕΡΓΑΣΤΗΡΙΑΚΗ ΔΙΑΓΝΩΣΗ λοιμωξεων  ουροποιητικου </vt:lpstr>
      <vt:lpstr>Εργαστηριακη διάγνωση </vt:lpstr>
      <vt:lpstr>ΣΥΛΛΟΓΗ ΔΕΙΓΜΑΤΩΝ ΓΙΑ ΓΕΝΙΚΗ ΕΞΕΤΑΣΗ </vt:lpstr>
      <vt:lpstr>Συλλογή δείγματος για καλλιέργεια </vt:lpstr>
      <vt:lpstr>Ειδικές περιπτώσεις</vt:lpstr>
      <vt:lpstr>Μεταφορά στο εργαστήριο:</vt:lpstr>
      <vt:lpstr>Γιατί;</vt:lpstr>
      <vt:lpstr>ΓΕΝΙΚΗ ΟΥΡΩΝ</vt:lpstr>
      <vt:lpstr>ΓΕΝΙΚΗ ΟΥΡΩΝ</vt:lpstr>
      <vt:lpstr>Slide 148</vt:lpstr>
      <vt:lpstr>Slide 149</vt:lpstr>
      <vt:lpstr>Slide 150</vt:lpstr>
      <vt:lpstr>Slide 151</vt:lpstr>
      <vt:lpstr>Slide 152</vt:lpstr>
      <vt:lpstr>ΜΙΚΡΟΣΚΟΠΙΚΗ ΕΞΕΤΑΣΗ</vt:lpstr>
      <vt:lpstr>ΜΙΚΡΟΒΙΑ ΣΤΑ ΟΥΡΑ </vt:lpstr>
      <vt:lpstr>Μικρόβια </vt:lpstr>
      <vt:lpstr>ΠΑΡΟΥΣΙΑ ΜΙΚΡΟΒΙΩΝ ΣΤΑ ΟΥΡΑ</vt:lpstr>
      <vt:lpstr>Άμεση μικροσκόπηση δείγματος ούρων (παρουσία μικροοργανισμών) </vt:lpstr>
      <vt:lpstr>Slide 158</vt:lpstr>
      <vt:lpstr>Slide 159</vt:lpstr>
      <vt:lpstr>Slide 160</vt:lpstr>
      <vt:lpstr>Slide 161</vt:lpstr>
      <vt:lpstr>Slide 162</vt:lpstr>
      <vt:lpstr>Slide 163</vt:lpstr>
      <vt:lpstr>Slide 164</vt:lpstr>
      <vt:lpstr>Slide 165</vt:lpstr>
    </vt:vector>
  </TitlesOfParts>
  <Company>Your Company Name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ΛΟΙΜΩΞΕΙΣ ΟΥΡΟΠΟΙΗΤΙΚΟΥ –ΓΕΝΝΗΤΙΚΟΥ ΣΥΣΤΗΜΑΤΟΣ  </dc:title>
  <dc:creator>Σίλια Πιτυρίγκα</dc:creator>
  <cp:lastModifiedBy>Σίλια Πιτυρίγκα</cp:lastModifiedBy>
  <cp:revision>7</cp:revision>
  <dcterms:created xsi:type="dcterms:W3CDTF">2012-06-07T16:55:21Z</dcterms:created>
  <dcterms:modified xsi:type="dcterms:W3CDTF">2012-06-07T20:51:14Z</dcterms:modified>
</cp:coreProperties>
</file>