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9" r:id="rId4"/>
    <p:sldId id="257" r:id="rId5"/>
    <p:sldId id="313" r:id="rId6"/>
    <p:sldId id="261" r:id="rId7"/>
    <p:sldId id="262" r:id="rId8"/>
    <p:sldId id="267" r:id="rId9"/>
    <p:sldId id="263" r:id="rId10"/>
    <p:sldId id="271" r:id="rId11"/>
    <p:sldId id="265" r:id="rId12"/>
    <p:sldId id="270" r:id="rId13"/>
    <p:sldId id="258" r:id="rId14"/>
    <p:sldId id="272" r:id="rId15"/>
    <p:sldId id="274" r:id="rId16"/>
    <p:sldId id="275" r:id="rId17"/>
    <p:sldId id="282" r:id="rId18"/>
    <p:sldId id="276" r:id="rId19"/>
    <p:sldId id="277" r:id="rId20"/>
    <p:sldId id="283" r:id="rId21"/>
    <p:sldId id="284" r:id="rId22"/>
    <p:sldId id="285" r:id="rId23"/>
    <p:sldId id="278" r:id="rId24"/>
    <p:sldId id="280" r:id="rId25"/>
    <p:sldId id="281" r:id="rId26"/>
    <p:sldId id="299" r:id="rId27"/>
    <p:sldId id="286" r:id="rId28"/>
    <p:sldId id="298" r:id="rId29"/>
    <p:sldId id="312" r:id="rId30"/>
    <p:sldId id="290" r:id="rId31"/>
    <p:sldId id="297" r:id="rId32"/>
    <p:sldId id="289" r:id="rId33"/>
    <p:sldId id="310" r:id="rId34"/>
    <p:sldId id="288" r:id="rId35"/>
    <p:sldId id="287" r:id="rId36"/>
    <p:sldId id="304" r:id="rId37"/>
    <p:sldId id="300" r:id="rId38"/>
    <p:sldId id="301" r:id="rId39"/>
    <p:sldId id="273" r:id="rId40"/>
    <p:sldId id="259" r:id="rId41"/>
    <p:sldId id="31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7373FF8-4EF9-43C4-8E4D-8920E8DFCD4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5D2DCA4-02C1-4A0F-A2DB-0F437FCA7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FF8-4EF9-43C4-8E4D-8920E8DFCD4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DCA4-02C1-4A0F-A2DB-0F437FCA7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FF8-4EF9-43C4-8E4D-8920E8DFCD4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DCA4-02C1-4A0F-A2DB-0F437FCA7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FF8-4EF9-43C4-8E4D-8920E8DFCD4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DCA4-02C1-4A0F-A2DB-0F437FCA7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FF8-4EF9-43C4-8E4D-8920E8DFCD4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DCA4-02C1-4A0F-A2DB-0F437FCA7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FF8-4EF9-43C4-8E4D-8920E8DFCD4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DCA4-02C1-4A0F-A2DB-0F437FCA7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373FF8-4EF9-43C4-8E4D-8920E8DFCD4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D2DCA4-02C1-4A0F-A2DB-0F437FCA7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7373FF8-4EF9-43C4-8E4D-8920E8DFCD4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5D2DCA4-02C1-4A0F-A2DB-0F437FCA7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FF8-4EF9-43C4-8E4D-8920E8DFCD4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DCA4-02C1-4A0F-A2DB-0F437FCA7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FF8-4EF9-43C4-8E4D-8920E8DFCD4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DCA4-02C1-4A0F-A2DB-0F437FCA7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FF8-4EF9-43C4-8E4D-8920E8DFCD4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DCA4-02C1-4A0F-A2DB-0F437FCA7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7373FF8-4EF9-43C4-8E4D-8920E8DFCD4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5D2DCA4-02C1-4A0F-A2DB-0F437FCA7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uiselaw.com/profile.html" TargetMode="External"/><Relationship Id="rId5" Type="http://schemas.openxmlformats.org/officeDocument/2006/relationships/hyperlink" Target="http://www.cruiselawnews.com/2012/11/articles/norovirus/norovirus-continues-to-plague-voyager-of-the-seas-cruise-ship-in-australia/" TargetMode="Externa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orovirus/" TargetMode="External"/><Relationship Id="rId2" Type="http://schemas.openxmlformats.org/officeDocument/2006/relationships/hyperlink" Target="http://www.foodsafety.gov/poisoning/causes/bacteriaviruses/norovir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cinenet.com/norovirus_infection/article.htm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ciencephoto.com/image/477405/350wm/C0142846-Norwalk_virus_capsid,_molecular_model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048" y="0"/>
            <a:ext cx="2996952" cy="2996952"/>
          </a:xfrm>
          <a:prstGeom prst="rect">
            <a:avLst/>
          </a:prstGeom>
          <a:noFill/>
        </p:spPr>
      </p:pic>
      <p:pic>
        <p:nvPicPr>
          <p:cNvPr id="3076" name="Picture 4" descr="http://images.fineartamerica.com/images-medium-large/rotavirus-2-russell-kight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87824" cy="2987824"/>
          </a:xfrm>
          <a:prstGeom prst="rect">
            <a:avLst/>
          </a:prstGeom>
          <a:noFill/>
        </p:spPr>
      </p:pic>
      <p:pic>
        <p:nvPicPr>
          <p:cNvPr id="3088" name="Picture 16" descr="http://www.foodsafetynews.com/files/2012/06/norovirusstomach2-4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3810000" cy="2381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492896"/>
            <a:ext cx="4572000" cy="14401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ROTA-NORWALK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</a:b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ΙΟΙ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0032" y="4293096"/>
            <a:ext cx="3816424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ΒΑΣΙΛΙΚΗ ΠΙΤΥΡΙΓΚΑ</a:t>
            </a:r>
          </a:p>
          <a:p>
            <a:pPr algn="ctr"/>
            <a:r>
              <a:rPr lang="el-G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Ιατρός Βιοπαθολόγος, </a:t>
            </a:r>
          </a:p>
          <a:p>
            <a:pPr algn="ctr"/>
            <a:r>
              <a:rPr lang="el-G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Λέκτορας Μικροβιολογίας</a:t>
            </a:r>
          </a:p>
          <a:p>
            <a:pPr algn="ctr"/>
            <a:r>
              <a:rPr lang="el-G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Παν. Αθηνών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.medscape.com/slide/migrated/editorial/cmecircle/2006/5408/images/staat/slide0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82000" cy="57606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ΑΝΟΣΟΛΟΓΙΑ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4041648" cy="457200"/>
          </a:xfrm>
        </p:spPr>
        <p:txBody>
          <a:bodyPr/>
          <a:lstStyle/>
          <a:p>
            <a:r>
              <a:rPr lang="el-GR" dirty="0" smtClean="0"/>
              <a:t>ΠΡΩΤΟΓΕΝΗΣ ΛΟΙΜΩΞΗ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16016" y="1628800"/>
            <a:ext cx="4041775" cy="673224"/>
          </a:xfrm>
        </p:spPr>
        <p:txBody>
          <a:bodyPr/>
          <a:lstStyle/>
          <a:p>
            <a:r>
              <a:rPr lang="el-GR" dirty="0" smtClean="0"/>
              <a:t>ΔΕΥΤΕΡΟΓΕΝΕΙΣ ΕΠΑΝΑΜΟΛΥΝΣΕΙΣ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204864"/>
            <a:ext cx="4041648" cy="43898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  </a:t>
            </a:r>
          </a:p>
          <a:p>
            <a:r>
              <a:rPr lang="el-GR" dirty="0" err="1" smtClean="0"/>
              <a:t>Χυμική</a:t>
            </a:r>
            <a:r>
              <a:rPr lang="el-GR" dirty="0" smtClean="0"/>
              <a:t>- κυτταρική ανοσολογική αντίδραση</a:t>
            </a:r>
          </a:p>
          <a:p>
            <a:r>
              <a:rPr lang="el-GR" dirty="0" smtClean="0"/>
              <a:t>Προστατευτική ανοσία από την </a:t>
            </a:r>
            <a:r>
              <a:rPr lang="en-GB" dirty="0" err="1" smtClean="0"/>
              <a:t>IgA</a:t>
            </a:r>
            <a:r>
              <a:rPr lang="en-GB" dirty="0" smtClean="0"/>
              <a:t> </a:t>
            </a:r>
            <a:r>
              <a:rPr lang="el-GR" dirty="0" smtClean="0"/>
              <a:t>εκκριτική </a:t>
            </a:r>
            <a:r>
              <a:rPr lang="el-GR" dirty="0" err="1" smtClean="0"/>
              <a:t>ανοσοσφαιρινη</a:t>
            </a:r>
            <a:endParaRPr lang="el-GR" dirty="0" smtClean="0"/>
          </a:p>
          <a:p>
            <a:r>
              <a:rPr lang="el-GR" dirty="0" smtClean="0"/>
              <a:t>Ειδική για ορότυπο </a:t>
            </a:r>
            <a:r>
              <a:rPr lang="el-GR" dirty="0" err="1" smtClean="0"/>
              <a:t>ανοσοπροστασία</a:t>
            </a:r>
            <a:r>
              <a:rPr lang="el-GR" dirty="0" smtClean="0"/>
              <a:t>- Απουσία  ανοσίας για υπόλοιπους</a:t>
            </a:r>
            <a:endParaRPr lang="en-US" dirty="0" smtClean="0"/>
          </a:p>
          <a:p>
            <a:r>
              <a:rPr lang="el-GR" dirty="0" err="1" smtClean="0"/>
              <a:t>Ανοσοκαταστολή</a:t>
            </a:r>
            <a:r>
              <a:rPr lang="el-GR" dirty="0" smtClean="0"/>
              <a:t>-σοβαρή χρόνια διάρροια/έκκριση ιού για μήνες-εκδηλώσεις από ήπαρ, ΚΝΣ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16016" y="2276872"/>
            <a:ext cx="4041775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 </a:t>
            </a:r>
          </a:p>
          <a:p>
            <a:r>
              <a:rPr lang="el-GR" dirty="0" smtClean="0"/>
              <a:t>Συχνά διαφορετικός </a:t>
            </a:r>
            <a:r>
              <a:rPr lang="el-GR" dirty="0" err="1" smtClean="0"/>
              <a:t>ορότυπος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Λιγότερο σοβαρής κλινικής εικόνας</a:t>
            </a:r>
          </a:p>
          <a:p>
            <a:r>
              <a:rPr lang="el-GR" dirty="0" smtClean="0"/>
              <a:t>Προάγει ευρύτερη </a:t>
            </a:r>
            <a:r>
              <a:rPr lang="el-GR" dirty="0" err="1" smtClean="0"/>
              <a:t>ανοσιακή</a:t>
            </a:r>
            <a:r>
              <a:rPr lang="el-GR" dirty="0" smtClean="0"/>
              <a:t> αντίδραση – μεγαλύτερη διασταυρούμενη προστασία</a:t>
            </a:r>
          </a:p>
          <a:p>
            <a:r>
              <a:rPr lang="en-US" dirty="0" smtClean="0"/>
              <a:t>Cross-Serotype Rotavirus Protection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img.medscape.com/slide/migrated/editorial/cmecircle/2006/5408/images/staat/slide0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50106"/>
          </a:xfrm>
        </p:spPr>
        <p:txBody>
          <a:bodyPr/>
          <a:lstStyle/>
          <a:p>
            <a:r>
              <a:rPr lang="en-GB" dirty="0" smtClean="0"/>
              <a:t>                </a:t>
            </a:r>
            <a:r>
              <a:rPr lang="el-GR" dirty="0" smtClean="0"/>
              <a:t>ΚΛΙΝΙΚΕΣ ΕΚΔΗΛΩΣΕΙΣ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060848"/>
            <a:ext cx="6768752" cy="4797152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Χρόνος επώασης 1-2 </a:t>
            </a:r>
            <a:r>
              <a:rPr lang="el-GR" dirty="0" err="1" smtClean="0"/>
              <a:t>ημ</a:t>
            </a:r>
            <a:r>
              <a:rPr lang="el-GR" dirty="0" smtClean="0"/>
              <a:t>. (Μεταδοτικός ο ιός)</a:t>
            </a:r>
          </a:p>
          <a:p>
            <a:r>
              <a:rPr lang="el-GR" dirty="0" smtClean="0"/>
              <a:t>Ήπια-μετρίως σοβαρή οξεία γαστρεντερίτιδα 2-6 </a:t>
            </a:r>
            <a:r>
              <a:rPr lang="el-GR" dirty="0" err="1" smtClean="0"/>
              <a:t>ημ</a:t>
            </a:r>
            <a:r>
              <a:rPr lang="el-GR" dirty="0" smtClean="0"/>
              <a:t>.(κυρίως σε πρωτολοίμωξη)</a:t>
            </a:r>
          </a:p>
          <a:p>
            <a:r>
              <a:rPr lang="el-GR" dirty="0" smtClean="0"/>
              <a:t>Πιο σοβαρή εικόνα σε παιδιά 4-36 μηνών: </a:t>
            </a:r>
          </a:p>
          <a:p>
            <a:pPr lvl="1"/>
            <a:r>
              <a:rPr lang="el-GR" dirty="0" smtClean="0"/>
              <a:t>Απότομη έναρξη συμπτωμάτων</a:t>
            </a:r>
          </a:p>
          <a:p>
            <a:pPr lvl="1"/>
            <a:r>
              <a:rPr lang="el-GR" dirty="0" smtClean="0"/>
              <a:t>Πυρετός &gt;39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GB" dirty="0" smtClean="0"/>
              <a:t>C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Εμετός</a:t>
            </a:r>
          </a:p>
          <a:p>
            <a:pPr lvl="1"/>
            <a:r>
              <a:rPr lang="el-GR" dirty="0" smtClean="0"/>
              <a:t>Υδαρής διάρροια</a:t>
            </a:r>
          </a:p>
          <a:p>
            <a:pPr lvl="1"/>
            <a:r>
              <a:rPr lang="el-GR" dirty="0" smtClean="0"/>
              <a:t>Κοιλιακοί πόνοι </a:t>
            </a:r>
          </a:p>
          <a:p>
            <a:pPr lvl="1"/>
            <a:r>
              <a:rPr lang="el-GR" dirty="0" smtClean="0"/>
              <a:t>Ναυτία </a:t>
            </a:r>
          </a:p>
          <a:p>
            <a:pPr lvl="1"/>
            <a:r>
              <a:rPr lang="el-GR" dirty="0" smtClean="0"/>
              <a:t>Κεφαλαλγία </a:t>
            </a:r>
          </a:p>
          <a:p>
            <a:pPr lvl="1"/>
            <a:r>
              <a:rPr lang="el-GR" i="1" dirty="0" smtClean="0"/>
              <a:t>ΑΦΥΔΑΤΩΣΗ</a:t>
            </a:r>
            <a:r>
              <a:rPr lang="el-GR" dirty="0" smtClean="0"/>
              <a:t> *(83% των νοσηλευομένων)</a:t>
            </a:r>
          </a:p>
          <a:p>
            <a:r>
              <a:rPr lang="el-GR" dirty="0" smtClean="0"/>
              <a:t>Ευκαιριακά λοίμωξη σε: </a:t>
            </a:r>
          </a:p>
          <a:p>
            <a:pPr lvl="1"/>
            <a:r>
              <a:rPr lang="el-GR" dirty="0" smtClean="0"/>
              <a:t>Γονείς μολυσμένων παιδιών</a:t>
            </a:r>
          </a:p>
          <a:p>
            <a:pPr lvl="1"/>
            <a:r>
              <a:rPr lang="el-GR" dirty="0" smtClean="0"/>
              <a:t>Ηλικιωμένους</a:t>
            </a:r>
          </a:p>
          <a:p>
            <a:pPr lvl="1"/>
            <a:r>
              <a:rPr lang="el-GR" dirty="0" err="1" smtClean="0"/>
              <a:t>Ανοσοκατεσταλμενους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Ταξιδιώτες σε αναπτυσσόμενες χώρες  </a:t>
            </a:r>
          </a:p>
          <a:p>
            <a:pPr lvl="1"/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323528" y="836712"/>
            <a:ext cx="8568952" cy="1584176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l-GR" sz="2400" dirty="0" smtClean="0"/>
          </a:p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ΑΣΥΜΠΤΩΜΑΤΙΚΗ </a:t>
            </a:r>
          </a:p>
          <a:p>
            <a:pPr algn="ctr"/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ΣΟΒΑΡΗ ΑΦΥΔΑΤΩΣΗ</a:t>
            </a:r>
            <a:r>
              <a:rPr lang="el-GR" sz="2400" b="1" dirty="0" smtClean="0"/>
              <a:t>  </a:t>
            </a:r>
            <a:endParaRPr lang="en-US" sz="2400" b="1" dirty="0"/>
          </a:p>
        </p:txBody>
      </p:sp>
      <p:pic>
        <p:nvPicPr>
          <p:cNvPr id="10242" name="Picture 2" descr="Rotavirus Infection Symptoms Rotavirus Infection In Children   Transmission, Manifestations And Treat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3068960"/>
            <a:ext cx="29337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medscape.com/slide/migrated/editorial/cmecircle/2006/5408/images/koslap-petraco/slide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92088"/>
          </a:xfrm>
        </p:spPr>
        <p:txBody>
          <a:bodyPr>
            <a:normAutofit/>
          </a:bodyPr>
          <a:lstStyle/>
          <a:p>
            <a:r>
              <a:rPr lang="el-GR" dirty="0" smtClean="0"/>
              <a:t>ΕΞΩΕΝΤΕΡΙΚΕΣ ΕΝΤΟΠΙΣΕΙΣ-ΕΠΙΠΛΟΚΕΣ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r>
              <a:rPr lang="el-GR" dirty="0" smtClean="0"/>
              <a:t>Σπάνιες </a:t>
            </a:r>
          </a:p>
          <a:p>
            <a:pPr lvl="1"/>
            <a:r>
              <a:rPr lang="el-GR" dirty="0" smtClean="0"/>
              <a:t>Αίμα </a:t>
            </a:r>
          </a:p>
          <a:p>
            <a:pPr lvl="1"/>
            <a:r>
              <a:rPr lang="el-GR" dirty="0" smtClean="0"/>
              <a:t>ΕΝΥ</a:t>
            </a:r>
          </a:p>
          <a:p>
            <a:pPr lvl="1"/>
            <a:r>
              <a:rPr lang="el-GR" dirty="0" smtClean="0"/>
              <a:t>Πνεύμονες </a:t>
            </a:r>
          </a:p>
          <a:p>
            <a:pPr lvl="1"/>
            <a:r>
              <a:rPr lang="el-GR" dirty="0" err="1" smtClean="0"/>
              <a:t>Μεσεντεριοι</a:t>
            </a:r>
            <a:r>
              <a:rPr lang="el-GR" dirty="0" smtClean="0"/>
              <a:t> λεμφαδένες </a:t>
            </a:r>
          </a:p>
          <a:p>
            <a:r>
              <a:rPr lang="el-GR" dirty="0" err="1" smtClean="0"/>
              <a:t>Συνοδά</a:t>
            </a:r>
            <a:r>
              <a:rPr lang="el-GR" dirty="0" smtClean="0"/>
              <a:t> κλινικά συμπτώματα </a:t>
            </a:r>
          </a:p>
          <a:p>
            <a:pPr lvl="1"/>
            <a:r>
              <a:rPr lang="el-GR" dirty="0" smtClean="0"/>
              <a:t>Σπασμοί</a:t>
            </a:r>
            <a:r>
              <a:rPr lang="en-US" dirty="0" smtClean="0"/>
              <a:t>, </a:t>
            </a:r>
            <a:endParaRPr lang="el-GR" dirty="0" smtClean="0"/>
          </a:p>
          <a:p>
            <a:pPr lvl="1"/>
            <a:r>
              <a:rPr lang="el-GR" dirty="0" smtClean="0"/>
              <a:t>Εγκεφαλίτιδα </a:t>
            </a:r>
          </a:p>
          <a:p>
            <a:pPr lvl="1"/>
            <a:r>
              <a:rPr lang="el-GR" dirty="0" smtClean="0"/>
              <a:t>Μηνιγγίτιδα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rmAutofit/>
          </a:bodyPr>
          <a:lstStyle/>
          <a:p>
            <a:r>
              <a:rPr lang="el-GR" dirty="0" smtClean="0"/>
              <a:t>ΜΕΤΑΔΟΣΗ</a:t>
            </a:r>
            <a:r>
              <a:rPr lang="el-GR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Εύκολη μετάδοση </a:t>
            </a:r>
          </a:p>
          <a:p>
            <a:pPr lvl="1"/>
            <a:r>
              <a:rPr lang="el-GR" dirty="0" smtClean="0"/>
              <a:t>Από άνθρωπο σε άνθρωπο </a:t>
            </a:r>
          </a:p>
          <a:p>
            <a:pPr lvl="1"/>
            <a:r>
              <a:rPr lang="el-GR" dirty="0" smtClean="0"/>
              <a:t>Κοπρανοστοματική ή</a:t>
            </a:r>
          </a:p>
          <a:p>
            <a:pPr lvl="1"/>
            <a:r>
              <a:rPr lang="el-GR" dirty="0" smtClean="0"/>
              <a:t>Με σταγονίδια</a:t>
            </a:r>
          </a:p>
          <a:p>
            <a:pPr lvl="1"/>
            <a:r>
              <a:rPr lang="el-GR" dirty="0" smtClean="0"/>
              <a:t>Κατανάλωση μολυσμένης τροφής και νερού</a:t>
            </a:r>
          </a:p>
          <a:p>
            <a:pPr lvl="1"/>
            <a:r>
              <a:rPr lang="el-GR" dirty="0" smtClean="0"/>
              <a:t>Επαφή με μολυσμένες επιφάνειες και αντικείμενα. </a:t>
            </a:r>
          </a:p>
          <a:p>
            <a:r>
              <a:rPr lang="el-GR" dirty="0" smtClean="0"/>
              <a:t>Οι πάσχοντες διασπείρουν τους ιούς με τα κόπρανά τους 2 ημέρες πριν την εμφάνιση της διάρροιας μέχρι και 10 ημέρες μετά. </a:t>
            </a:r>
          </a:p>
          <a:p>
            <a:r>
              <a:rPr lang="el-GR" dirty="0" smtClean="0"/>
              <a:t>Οι </a:t>
            </a:r>
            <a:r>
              <a:rPr lang="el-GR" dirty="0" err="1" smtClean="0"/>
              <a:t>ανοσοκατεσταλμένοι</a:t>
            </a:r>
            <a:r>
              <a:rPr lang="el-GR" dirty="0" smtClean="0"/>
              <a:t> διασπείρουν τους ιούς για μεγαλύτερο χρονικό διάστημα, ακόμη και για 30 ημέρες. </a:t>
            </a:r>
          </a:p>
          <a:p>
            <a:r>
              <a:rPr lang="el-GR" dirty="0" smtClean="0"/>
              <a:t>Στη διασπορά των ιών συμβάλλουν καθοριστικά και οι </a:t>
            </a:r>
            <a:r>
              <a:rPr lang="el-GR" dirty="0" err="1" smtClean="0"/>
              <a:t>ασυμπτωματικοί</a:t>
            </a:r>
            <a:r>
              <a:rPr lang="el-GR" dirty="0" smtClean="0"/>
              <a:t> ασθενείς.</a:t>
            </a:r>
            <a:endParaRPr lang="en-US" dirty="0" smtClean="0"/>
          </a:p>
          <a:p>
            <a:r>
              <a:rPr lang="el-GR" dirty="0" smtClean="0"/>
              <a:t>Πολύ σταθερός ιός-παραμένει ζωντανός από εβδομάδες-μήνες αν δεν απολυμανθεί.</a:t>
            </a:r>
          </a:p>
          <a:p>
            <a:r>
              <a:rPr lang="el-GR" dirty="0" smtClean="0"/>
              <a:t>Σχετικά ανθεκτικοί σε ήπια αντισηπτικά-σαπούνια χεριών</a:t>
            </a:r>
          </a:p>
          <a:p>
            <a:r>
              <a:rPr lang="el-GR" dirty="0" smtClean="0"/>
              <a:t>Ευάλωτοι στη χλωρίνη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el-GR" dirty="0" smtClean="0"/>
              <a:t>ΕΡΓΑΣΤΗΡΙΑΚΗ ΔΙΑΓΝΩΣΗ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r>
              <a:rPr lang="el-GR" dirty="0" smtClean="0"/>
              <a:t>Για επιβεβαίωση της νόσου</a:t>
            </a:r>
          </a:p>
          <a:p>
            <a:pPr lvl="1"/>
            <a:r>
              <a:rPr lang="el-GR" dirty="0" smtClean="0"/>
              <a:t>Σε επιδημίες </a:t>
            </a:r>
          </a:p>
          <a:p>
            <a:pPr lvl="1"/>
            <a:r>
              <a:rPr lang="el-GR" dirty="0" smtClean="0"/>
              <a:t>Σοβαρές περιπτώσεις που χρήζουν νοσηλείας</a:t>
            </a:r>
          </a:p>
          <a:p>
            <a:r>
              <a:rPr lang="el-GR" dirty="0" smtClean="0"/>
              <a:t>Σωστός χρόνος λήψης δείγματος </a:t>
            </a:r>
          </a:p>
          <a:p>
            <a:pPr lvl="1"/>
            <a:r>
              <a:rPr lang="el-GR" dirty="0" smtClean="0"/>
              <a:t>Διαρροϊκά κόπρανα στην οξεία φάση της νόσου-Για ταχεία τεστ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image.made-in-china.com/4f0j00MCWQbptPIGrl/Rotavirus-Adenovirus-Combo-Test-St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880320" cy="28288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64096"/>
          </a:xfrm>
        </p:spPr>
        <p:txBody>
          <a:bodyPr/>
          <a:lstStyle/>
          <a:p>
            <a:r>
              <a:rPr lang="el-GR" dirty="0" smtClean="0"/>
              <a:t>ΕΡΓΑΣΤΗΡΙΑΚΗ ΔΙΑΓΝΩΣΗ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Δεν είναι απαραίτητη-κλινική αντιμετώπιση ίδια  </a:t>
            </a:r>
          </a:p>
          <a:p>
            <a:r>
              <a:rPr lang="el-GR" dirty="0" smtClean="0"/>
              <a:t>ΓΙΑ </a:t>
            </a:r>
            <a:r>
              <a:rPr lang="en-GB" dirty="0" smtClean="0"/>
              <a:t>GROUP A </a:t>
            </a:r>
          </a:p>
          <a:p>
            <a:r>
              <a:rPr lang="el-GR" dirty="0" smtClean="0"/>
              <a:t>Ταχεία διάγνωση </a:t>
            </a:r>
          </a:p>
          <a:p>
            <a:pPr lvl="1"/>
            <a:r>
              <a:rPr lang="el-GR" dirty="0" smtClean="0"/>
              <a:t>Δοκιμασίες ανίχνευσης αντιγόνων-Με στόχο το </a:t>
            </a:r>
            <a:r>
              <a:rPr lang="el-GR" dirty="0" err="1" smtClean="0"/>
              <a:t>μεσο</a:t>
            </a:r>
            <a:r>
              <a:rPr lang="el-GR" dirty="0" smtClean="0"/>
              <a:t> </a:t>
            </a:r>
            <a:r>
              <a:rPr lang="el-GR" dirty="0" err="1" smtClean="0"/>
              <a:t>πρωτεινικό</a:t>
            </a:r>
            <a:r>
              <a:rPr lang="el-GR" dirty="0" smtClean="0"/>
              <a:t> </a:t>
            </a:r>
            <a:r>
              <a:rPr lang="el-GR" dirty="0" err="1" smtClean="0"/>
              <a:t>στρωμα</a:t>
            </a:r>
            <a:r>
              <a:rPr lang="el-GR" dirty="0" smtClean="0"/>
              <a:t> </a:t>
            </a:r>
            <a:r>
              <a:rPr lang="en-GB" dirty="0" smtClean="0"/>
              <a:t>VP6</a:t>
            </a:r>
          </a:p>
          <a:p>
            <a:pPr lvl="2"/>
            <a:r>
              <a:rPr lang="el-GR" dirty="0" smtClean="0"/>
              <a:t>Δοκιμασίες συγκόλλησης με </a:t>
            </a:r>
            <a:r>
              <a:rPr lang="en-GB" dirty="0" smtClean="0"/>
              <a:t>latex</a:t>
            </a:r>
          </a:p>
          <a:p>
            <a:pPr lvl="2"/>
            <a:r>
              <a:rPr lang="el-GR" dirty="0" err="1" smtClean="0"/>
              <a:t>Ανοσοχρωματογραφία</a:t>
            </a:r>
            <a:r>
              <a:rPr lang="el-GR" dirty="0" smtClean="0"/>
              <a:t> </a:t>
            </a:r>
            <a:endParaRPr lang="en-GB" dirty="0" smtClean="0"/>
          </a:p>
          <a:p>
            <a:r>
              <a:rPr lang="el-GR" dirty="0" err="1" smtClean="0"/>
              <a:t>Ανοσοσενζυμικές</a:t>
            </a:r>
            <a:r>
              <a:rPr lang="el-GR" dirty="0" smtClean="0"/>
              <a:t> </a:t>
            </a:r>
            <a:r>
              <a:rPr lang="en-GB" dirty="0" smtClean="0"/>
              <a:t>(ELISA)</a:t>
            </a:r>
            <a:r>
              <a:rPr lang="el-GR" dirty="0" smtClean="0"/>
              <a:t> </a:t>
            </a:r>
            <a:r>
              <a:rPr lang="el-GR" dirty="0" err="1" smtClean="0"/>
              <a:t>μεθοδοι</a:t>
            </a:r>
            <a:r>
              <a:rPr lang="el-GR" dirty="0" smtClean="0"/>
              <a:t> επιλογής</a:t>
            </a:r>
          </a:p>
          <a:p>
            <a:r>
              <a:rPr lang="el-GR" dirty="0" smtClean="0"/>
              <a:t>Δοκιμασίες καθήλωσης συμπληρώματος </a:t>
            </a:r>
          </a:p>
          <a:p>
            <a:r>
              <a:rPr lang="el-GR" dirty="0" smtClean="0"/>
              <a:t>Δοκιμασίες εξουδετέρωσης</a:t>
            </a:r>
            <a:endParaRPr lang="en-GB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  <p:sp>
        <p:nvSpPr>
          <p:cNvPr id="6" name="Line Callout 2 5"/>
          <p:cNvSpPr/>
          <p:nvPr/>
        </p:nvSpPr>
        <p:spPr>
          <a:xfrm>
            <a:off x="5364088" y="1556792"/>
            <a:ext cx="3240360" cy="2304256"/>
          </a:xfrm>
          <a:prstGeom prst="borderCallout2">
            <a:avLst>
              <a:gd name="adj1" fmla="val 19317"/>
              <a:gd name="adj2" fmla="val -1480"/>
              <a:gd name="adj3" fmla="val 18750"/>
              <a:gd name="adj4" fmla="val -16667"/>
              <a:gd name="adj5" fmla="val 54109"/>
              <a:gd name="adj6" fmla="val -563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Σχετικά υψηλή ευαισθησία 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Ειδικότητα μεταβλητή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Εύκολη χρήση 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Οικονομική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l-GR" dirty="0" smtClean="0"/>
              <a:t>ΕΡΓΑΣΤΗΡΙΑΚΗ ΔΙΑΓΝΩΣΗ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5112568" cy="370100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Ηλεκτρονικό μικροσκόπιο 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Υψηλή ειδικότητα</a:t>
            </a:r>
          </a:p>
          <a:p>
            <a:pPr lvl="1"/>
            <a:r>
              <a:rPr lang="el-GR" dirty="0" smtClean="0"/>
              <a:t>Υψηλή ευαισθησία ΜΟΝΟ με σωστό δείγμα </a:t>
            </a:r>
            <a:r>
              <a:rPr lang="el-GR" dirty="0" err="1" smtClean="0"/>
              <a:t>εντος</a:t>
            </a:r>
            <a:r>
              <a:rPr lang="el-GR" dirty="0" smtClean="0"/>
              <a:t> 1-3 μερών από έναρξη συμπτωμάτων (όριο ανίχνευσης 1</a:t>
            </a:r>
            <a:r>
              <a:rPr lang="el-GR" sz="1400" dirty="0" smtClean="0"/>
              <a:t> </a:t>
            </a:r>
            <a:r>
              <a:rPr lang="el-GR" dirty="0" smtClean="0"/>
              <a:t>0</a:t>
            </a:r>
            <a:r>
              <a:rPr lang="el-GR" sz="1200" dirty="0" smtClean="0"/>
              <a:t>6 </a:t>
            </a:r>
            <a:r>
              <a:rPr lang="el-GR" dirty="0" smtClean="0"/>
              <a:t>κύτταρα/</a:t>
            </a:r>
            <a:r>
              <a:rPr lang="el-GR" dirty="0" err="1" smtClean="0"/>
              <a:t>γρ</a:t>
            </a:r>
            <a:r>
              <a:rPr lang="el-GR" dirty="0" smtClean="0"/>
              <a:t> κοπράνων)</a:t>
            </a:r>
          </a:p>
          <a:p>
            <a:pPr lvl="1"/>
            <a:r>
              <a:rPr lang="el-GR" dirty="0" smtClean="0"/>
              <a:t>Ταχεία λήψη αποτελεσμάτων </a:t>
            </a:r>
          </a:p>
          <a:p>
            <a:pPr lvl="1">
              <a:buNone/>
            </a:pPr>
            <a:r>
              <a:rPr lang="el-GR" dirty="0" smtClean="0"/>
              <a:t>ΩΣΤΟΣΟ</a:t>
            </a:r>
          </a:p>
          <a:p>
            <a:pPr lvl="1"/>
            <a:r>
              <a:rPr lang="el-GR" dirty="0" smtClean="0"/>
              <a:t>Ακριβή μέθοδος </a:t>
            </a:r>
          </a:p>
          <a:p>
            <a:pPr lvl="1"/>
            <a:r>
              <a:rPr lang="el-GR" dirty="0" smtClean="0"/>
              <a:t>Δεν διατίθεται ευρέως </a:t>
            </a:r>
          </a:p>
        </p:txBody>
      </p:sp>
      <p:pic>
        <p:nvPicPr>
          <p:cNvPr id="34818" name="Picture 2" descr="http://ictvdb.bio-mirror.cn/Images/Cornelia/calv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96752"/>
            <a:ext cx="3156793" cy="2263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l-GR" dirty="0" smtClean="0"/>
              <a:t>ΙΟΓΕΝΕΙΣ ΓΑΣΤΡΕΝΤΕΡΙΤΙΔΕΣ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0172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Οι συχνότερες γαστρεντερίτιδες παγκοσμίως </a:t>
            </a:r>
          </a:p>
          <a:p>
            <a:r>
              <a:rPr lang="el-GR" dirty="0" smtClean="0"/>
              <a:t>Οι ιοί καταλαμβάνουν τις τρεις από τις 10 θέσεις ανάμεσα στα συχνότερα αίτια τροφιμογενών επιδημιών στις ΗΠΑ. </a:t>
            </a:r>
          </a:p>
          <a:p>
            <a:r>
              <a:rPr lang="el-GR" dirty="0" smtClean="0"/>
              <a:t>Τα σωματίδια των </a:t>
            </a:r>
            <a:r>
              <a:rPr lang="el-GR" dirty="0" err="1" smtClean="0"/>
              <a:t>τροφιμογενώς</a:t>
            </a:r>
            <a:r>
              <a:rPr lang="el-GR" dirty="0" smtClean="0"/>
              <a:t> μεταδιδόμενων ιών περιέχουν συνήθως </a:t>
            </a:r>
            <a:r>
              <a:rPr lang="el-GR" dirty="0" err="1" smtClean="0"/>
              <a:t>γένωμα</a:t>
            </a:r>
            <a:r>
              <a:rPr lang="el-GR" dirty="0" smtClean="0"/>
              <a:t> RNA παρά DNA και με εξαίρεση τους </a:t>
            </a:r>
            <a:r>
              <a:rPr lang="el-GR" dirty="0" err="1" smtClean="0"/>
              <a:t>ροταϊούς</a:t>
            </a:r>
            <a:r>
              <a:rPr lang="el-GR" dirty="0" smtClean="0"/>
              <a:t> το </a:t>
            </a:r>
            <a:r>
              <a:rPr lang="el-GR" dirty="0" err="1" smtClean="0"/>
              <a:t>γένωμά</a:t>
            </a:r>
            <a:r>
              <a:rPr lang="el-GR" dirty="0" smtClean="0"/>
              <a:t> τους είναι μονόκλωνο.</a:t>
            </a:r>
            <a:endParaRPr lang="en-US" dirty="0" smtClean="0"/>
          </a:p>
          <a:p>
            <a:r>
              <a:rPr lang="el-GR" dirty="0" smtClean="0"/>
              <a:t>Οι ιοί που προκαλούν </a:t>
            </a:r>
            <a:r>
              <a:rPr lang="el-GR" dirty="0" err="1" smtClean="0"/>
              <a:t>τροφιμογενή</a:t>
            </a:r>
            <a:r>
              <a:rPr lang="el-GR" dirty="0" smtClean="0"/>
              <a:t> νοσήματα είναι γενικά </a:t>
            </a:r>
            <a:r>
              <a:rPr lang="el-GR" dirty="0" err="1" smtClean="0"/>
              <a:t>εντεροϊοί</a:t>
            </a:r>
            <a:r>
              <a:rPr lang="el-GR" dirty="0" smtClean="0"/>
              <a:t>. δηλαδή εισβάλλουν στον οργανισμό από το πεπτικό σύστημα και αποβάλλονται με τα κόπρανα του μολυσμένου ατόμου. </a:t>
            </a:r>
          </a:p>
          <a:p>
            <a:r>
              <a:rPr lang="el-GR" dirty="0" smtClean="0"/>
              <a:t>Οι τροφιμογενείς ιώσεις εκδηλώνονται συνήθως με τη μορφή μικρών ή μεγάλων επιδημιών και σπάνια ως μεμονωμένα περιστατικά.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701824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ΚΑΛΛΙΕΡΓΕΙΑ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5040560" cy="4325112"/>
          </a:xfrm>
        </p:spPr>
        <p:txBody>
          <a:bodyPr/>
          <a:lstStyle/>
          <a:p>
            <a:pPr lvl="1"/>
            <a:r>
              <a:rPr lang="el-GR" dirty="0" smtClean="0"/>
              <a:t>Καλλιέργειες ηπατοκυττάρων πιθήκων με προσθήκη θρυψίνης</a:t>
            </a:r>
          </a:p>
          <a:p>
            <a:pPr lvl="1"/>
            <a:r>
              <a:rPr lang="el-GR" dirty="0" smtClean="0"/>
              <a:t>Αργή και συχνά αναποτελεσματική  </a:t>
            </a:r>
          </a:p>
          <a:p>
            <a:pPr lvl="1"/>
            <a:r>
              <a:rPr lang="el-GR" dirty="0" smtClean="0"/>
              <a:t>Ερευνητικά πρωτόκολλα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2226" name="Picture 2" descr="http://www.utmb.edu/virusimages/images/micrographs/Human_rotavirus_thin_s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28575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l-GR" dirty="0" smtClean="0"/>
              <a:t>ΜΟΡΙΑΚΗ ΔΙΑΓΝΩΣΗ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85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RT-PCR</a:t>
            </a:r>
            <a:endParaRPr lang="en-US" dirty="0" smtClean="0"/>
          </a:p>
          <a:p>
            <a:pPr lvl="1"/>
            <a:r>
              <a:rPr lang="el-GR" dirty="0" smtClean="0"/>
              <a:t>Πιο ευαίσθητη από ΕΜ</a:t>
            </a:r>
          </a:p>
          <a:p>
            <a:pPr lvl="1"/>
            <a:r>
              <a:rPr lang="el-GR" dirty="0" smtClean="0"/>
              <a:t>Ίδια ευαισθησία με ΕΙΑ</a:t>
            </a:r>
          </a:p>
          <a:p>
            <a:pPr>
              <a:buNone/>
            </a:pPr>
            <a:r>
              <a:rPr lang="en-GB" sz="2400" dirty="0" smtClean="0"/>
              <a:t>POLYACRILAMIDE GEL ELECTROPHORESIS (PAGE)</a:t>
            </a:r>
            <a:endParaRPr lang="el-GR" sz="2400" dirty="0" smtClean="0"/>
          </a:p>
          <a:p>
            <a:pPr lvl="1"/>
            <a:r>
              <a:rPr lang="el-GR" dirty="0" smtClean="0"/>
              <a:t>Ανίχνευση του δίκλωνου </a:t>
            </a:r>
            <a:r>
              <a:rPr lang="en-GB" dirty="0" smtClean="0"/>
              <a:t>RNA</a:t>
            </a:r>
            <a:r>
              <a:rPr lang="el-GR" dirty="0" smtClean="0"/>
              <a:t> γονιδίου 11</a:t>
            </a:r>
          </a:p>
          <a:p>
            <a:pPr lvl="1"/>
            <a:r>
              <a:rPr lang="el-GR" dirty="0" smtClean="0"/>
              <a:t>Υψηλή ειδικότητα-ευαισθησία  αλλά κουραστική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Δεν εφαρμόζονται σε διάγνωση ρουτίνας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Επιδημιολογική διερεύνηση σε επιδημίες 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Ερευνητικά πρωτόκολλα κλπ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668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ΟΡΟΛΟΓΙΚΕΣ ΜΕΘΟΔΟΙ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5987008" cy="3096344"/>
          </a:xfrm>
        </p:spPr>
        <p:txBody>
          <a:bodyPr/>
          <a:lstStyle/>
          <a:p>
            <a:r>
              <a:rPr lang="el-GR" dirty="0" smtClean="0"/>
              <a:t>Δεν προσθέτουν στη διάγνωση</a:t>
            </a:r>
          </a:p>
          <a:p>
            <a:r>
              <a:rPr lang="el-GR" dirty="0" smtClean="0"/>
              <a:t>Δεν διατίθενται στο εμπόριο</a:t>
            </a:r>
          </a:p>
          <a:p>
            <a:r>
              <a:rPr lang="el-GR" dirty="0" smtClean="0"/>
              <a:t>Μόνο για ερευνητικούς σκοπούς και επιδημιολογικούς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l-GR" dirty="0" smtClean="0"/>
              <a:t>ΠΡΟΛΗΨΗ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  Τα γενικότερα μέτρα πρόληψης αφορούν:</a:t>
            </a:r>
          </a:p>
          <a:p>
            <a:r>
              <a:rPr lang="el-GR" dirty="0" smtClean="0"/>
              <a:t>Τήρηση των κανόνων υγιεινής  (πχ πλύσιμο χεριών μετά  την τουαλέτα ή την αλλαγή πάνας) </a:t>
            </a:r>
          </a:p>
          <a:p>
            <a:r>
              <a:rPr lang="el-GR" dirty="0" smtClean="0"/>
              <a:t>Διασφάλιση της ποιότητας του πόσιμου νερού με την ορθή λειτουργία συστημάτων ύδρευσης και αποχέτευσης </a:t>
            </a:r>
          </a:p>
          <a:p>
            <a:r>
              <a:rPr lang="el-GR" dirty="0" smtClean="0"/>
              <a:t>Σωστή διαχείριση λυμάτων.</a:t>
            </a:r>
          </a:p>
          <a:p>
            <a:r>
              <a:rPr lang="el-GR" dirty="0" smtClean="0"/>
              <a:t>Απολύμανση χώρων-παιχνιδιών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842" name="AutoShape 2" descr="http://media.rbi.com.au/6M_Media_Library/ServiceLoad/Article/child-vaccine_5_300.jpg"/>
          <p:cNvSpPr>
            <a:spLocks noChangeAspect="1" noChangeArrowheads="1"/>
          </p:cNvSpPr>
          <p:nvPr/>
        </p:nvSpPr>
        <p:spPr bwMode="auto">
          <a:xfrm>
            <a:off x="155575" y="-1355725"/>
            <a:ext cx="28575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6" name="Picture 6" descr="http://www.cdc.gov/features/handwashing/handwashing_a2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836712"/>
            <a:ext cx="1905000" cy="2381250"/>
          </a:xfrm>
          <a:prstGeom prst="rect">
            <a:avLst/>
          </a:prstGeom>
          <a:noFill/>
        </p:spPr>
      </p:pic>
      <p:pic>
        <p:nvPicPr>
          <p:cNvPr id="35848" name="Picture 8" descr="http://thearrowsoftruth.com/wp-content/uploads/2012/07/wash-f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8065" y="1628800"/>
            <a:ext cx="1605935" cy="2420888"/>
          </a:xfrm>
          <a:prstGeom prst="rect">
            <a:avLst/>
          </a:prstGeom>
          <a:noFill/>
        </p:spPr>
      </p:pic>
      <p:pic>
        <p:nvPicPr>
          <p:cNvPr id="35850" name="Picture 10" descr="http://www.inhabitots.com/wp-content/uploads/2011/07/babyeatingtoy1-537x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77072"/>
            <a:ext cx="2450629" cy="183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194920" cy="4536504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Εμβόλιο </a:t>
            </a:r>
            <a:r>
              <a:rPr lang="en-US" dirty="0" smtClean="0"/>
              <a:t>August 1998 </a:t>
            </a:r>
            <a:r>
              <a:rPr lang="el-GR" dirty="0" smtClean="0"/>
              <a:t>αποσύρθηκε/εντερικός </a:t>
            </a:r>
            <a:r>
              <a:rPr lang="el-GR" dirty="0" err="1" smtClean="0"/>
              <a:t>εγκολεασμός</a:t>
            </a:r>
            <a:r>
              <a:rPr lang="el-GR" dirty="0" smtClean="0"/>
              <a:t> 1: 10.000-1999 Δεύτερης γενιάς εμβόλια από </a:t>
            </a:r>
            <a:r>
              <a:rPr lang="en-US" dirty="0" smtClean="0"/>
              <a:t>2006 </a:t>
            </a:r>
            <a:r>
              <a:rPr lang="el-GR" dirty="0" smtClean="0"/>
              <a:t>και</a:t>
            </a:r>
            <a:r>
              <a:rPr lang="en-US" dirty="0" smtClean="0"/>
              <a:t> 2008</a:t>
            </a:r>
            <a:endParaRPr lang="el-GR" dirty="0" smtClean="0"/>
          </a:p>
          <a:p>
            <a:r>
              <a:rPr lang="el-GR" dirty="0" smtClean="0"/>
              <a:t>Υπάρχουν 2  εμβόλια/ από στόμα-Εξασθενημένοι ζώντες μ/</a:t>
            </a:r>
            <a:r>
              <a:rPr lang="el-GR" dirty="0" err="1" smtClean="0"/>
              <a:t>σμοί</a:t>
            </a:r>
            <a:endParaRPr lang="el-GR" dirty="0" smtClean="0"/>
          </a:p>
          <a:p>
            <a:r>
              <a:rPr lang="el-GR" dirty="0" err="1" smtClean="0"/>
              <a:t>Μονοδύναμο</a:t>
            </a:r>
            <a:r>
              <a:rPr lang="el-GR" dirty="0" smtClean="0"/>
              <a:t> εμβόλιο με ανθρώπινο </a:t>
            </a:r>
            <a:r>
              <a:rPr lang="el-GR" dirty="0" err="1" smtClean="0"/>
              <a:t>ροταιό</a:t>
            </a:r>
            <a:r>
              <a:rPr lang="el-GR" dirty="0" smtClean="0"/>
              <a:t> </a:t>
            </a:r>
            <a:r>
              <a:rPr lang="en-GB" dirty="0" smtClean="0"/>
              <a:t>P1A[8]G1</a:t>
            </a:r>
            <a:r>
              <a:rPr lang="el-GR" dirty="0" smtClean="0"/>
              <a:t>-</a:t>
            </a:r>
            <a:r>
              <a:rPr lang="en-GB" dirty="0" smtClean="0"/>
              <a:t> </a:t>
            </a:r>
            <a:r>
              <a:rPr lang="en-GB" dirty="0" err="1" smtClean="0"/>
              <a:t>Rotarix</a:t>
            </a:r>
            <a:endParaRPr lang="en-GB" dirty="0" smtClean="0"/>
          </a:p>
          <a:p>
            <a:r>
              <a:rPr lang="el-GR" dirty="0" smtClean="0"/>
              <a:t>Πολυδύναμο ανασυνδεόμενο εμβόλιο </a:t>
            </a:r>
            <a:r>
              <a:rPr lang="el-GR" dirty="0" err="1" smtClean="0"/>
              <a:t>ροταιών</a:t>
            </a:r>
            <a:r>
              <a:rPr lang="el-GR" dirty="0" smtClean="0"/>
              <a:t> βοοειδών-ανθρώπου </a:t>
            </a:r>
            <a:r>
              <a:rPr lang="en-GB" dirty="0" err="1" smtClean="0"/>
              <a:t>Rotateq</a:t>
            </a:r>
            <a:r>
              <a:rPr lang="en-GB" dirty="0" smtClean="0"/>
              <a:t> (G1-G4)</a:t>
            </a:r>
          </a:p>
          <a:p>
            <a:pPr>
              <a:buNone/>
            </a:pPr>
            <a:endParaRPr lang="el-GR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5486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ΠΡΟΛΗΨΗ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5298" name="Picture 2" descr="http://2.bp.blogspot.com/-58BaE7xzdEg/TxjxSv9yX4I/AAAAAAAAEsU/mCHjdRxBIMI/s1600/rota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3059832" cy="2014390"/>
          </a:xfrm>
          <a:prstGeom prst="rect">
            <a:avLst/>
          </a:prstGeom>
          <a:noFill/>
        </p:spPr>
      </p:pic>
      <p:pic>
        <p:nvPicPr>
          <p:cNvPr id="55300" name="Picture 4" descr="http://www.medobserver.com/uploadedfiles/21158538MedicalObserverMarch_Page_10_Image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4005064"/>
            <a:ext cx="3476625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7944" y="2132856"/>
            <a:ext cx="4785791" cy="136207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NORWALK </a:t>
            </a:r>
            <a:r>
              <a:rPr lang="el-GR" dirty="0" smtClean="0"/>
              <a:t>-ΙΟΙ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5124" name="Picture 4" descr="http://members.iinet.net.au/%7Erabbit/smith2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17032"/>
            <a:ext cx="2580159" cy="1727349"/>
          </a:xfrm>
          <a:prstGeom prst="rect">
            <a:avLst/>
          </a:prstGeom>
          <a:noFill/>
        </p:spPr>
      </p:pic>
      <p:pic>
        <p:nvPicPr>
          <p:cNvPr id="5126" name="Picture 6" descr="http://www.defendingfoodsafety.com/uploads/image/Norovi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724275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3dciencia.com/images/ilustracion/norwalk-calicivirus-norovirus-gastroente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025" y="908720"/>
            <a:ext cx="7038975" cy="39528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864096"/>
          </a:xfrm>
        </p:spPr>
        <p:txBody>
          <a:bodyPr/>
          <a:lstStyle/>
          <a:p>
            <a:r>
              <a:rPr lang="el-GR" dirty="0" smtClean="0"/>
              <a:t>ΕΙΣΑΓΩΓΙΚΕΣ</a:t>
            </a:r>
            <a:r>
              <a:rPr lang="el-GR" b="1" dirty="0" smtClean="0"/>
              <a:t> </a:t>
            </a:r>
            <a:r>
              <a:rPr lang="el-GR" dirty="0" smtClean="0"/>
              <a:t>ΠΛΗΡΟΦΟΡΙΕΣ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429000"/>
            <a:ext cx="5112568" cy="324036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Παλαιότερα </a:t>
            </a:r>
            <a:r>
              <a:rPr lang="en-US" dirty="0" smtClean="0"/>
              <a:t>Norwalk-like viruses</a:t>
            </a:r>
            <a:endParaRPr lang="el-GR" dirty="0" smtClean="0"/>
          </a:p>
          <a:p>
            <a:r>
              <a:rPr lang="en-US" dirty="0" err="1" smtClean="0"/>
              <a:t>Calici</a:t>
            </a:r>
            <a:r>
              <a:rPr lang="el-GR" dirty="0" smtClean="0"/>
              <a:t>=κάλυξ </a:t>
            </a:r>
            <a:r>
              <a:rPr lang="el-GR" dirty="0"/>
              <a:t>, που σημαίνει κούπα , γιατί στην επιφάνειά τους υπάρχουν βοθρία σχήματος κούπας. </a:t>
            </a:r>
            <a:endParaRPr lang="en-US" dirty="0" smtClean="0"/>
          </a:p>
          <a:p>
            <a:r>
              <a:rPr lang="el-GR" dirty="0" smtClean="0"/>
              <a:t>Ανακαλύφθηκαν </a:t>
            </a:r>
            <a:r>
              <a:rPr lang="el-GR" dirty="0"/>
              <a:t>το 1972 σε κόπρανα παιδιών, μετά από επιδημία  γαστρεντερίτιδας που συνέβη στην πόλη </a:t>
            </a:r>
            <a:r>
              <a:rPr lang="en-US" dirty="0"/>
              <a:t>Norwalk </a:t>
            </a:r>
            <a:r>
              <a:rPr lang="el-GR" dirty="0"/>
              <a:t>του Οχάιο το 1968. </a:t>
            </a:r>
            <a:endParaRPr lang="en-US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1700808"/>
            <a:ext cx="2483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Οικογένεια </a:t>
            </a:r>
            <a:r>
              <a:rPr lang="en-US" i="1" dirty="0" err="1" smtClean="0"/>
              <a:t>Caliciviridae</a:t>
            </a:r>
            <a:r>
              <a:rPr lang="en-US" dirty="0" smtClean="0"/>
              <a:t> </a:t>
            </a: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    4 </a:t>
            </a:r>
            <a:r>
              <a:rPr lang="en-US" dirty="0" smtClean="0"/>
              <a:t>genera </a:t>
            </a:r>
            <a:endParaRPr lang="el-GR" dirty="0" smtClean="0"/>
          </a:p>
          <a:p>
            <a:pPr lvl="2">
              <a:buFont typeface="Wingdings" pitchFamily="2" charset="2"/>
              <a:buChar char="ü"/>
            </a:pPr>
            <a:r>
              <a:rPr lang="en-US" i="1" dirty="0" err="1" smtClean="0"/>
              <a:t>Norovirus</a:t>
            </a:r>
            <a:r>
              <a:rPr lang="en-US" dirty="0" smtClean="0"/>
              <a:t>, </a:t>
            </a:r>
            <a:endParaRPr lang="el-GR" dirty="0" smtClean="0"/>
          </a:p>
          <a:p>
            <a:pPr lvl="2">
              <a:buFont typeface="Wingdings" pitchFamily="2" charset="2"/>
              <a:buChar char="ü"/>
            </a:pPr>
            <a:r>
              <a:rPr lang="en-US" i="1" dirty="0" err="1" smtClean="0"/>
              <a:t>Sapovirus</a:t>
            </a:r>
            <a:r>
              <a:rPr lang="en-US" dirty="0" smtClean="0"/>
              <a:t>, </a:t>
            </a:r>
            <a:endParaRPr lang="el-GR" dirty="0" smtClean="0"/>
          </a:p>
          <a:p>
            <a:pPr lvl="2">
              <a:buFont typeface="Wingdings" pitchFamily="2" charset="2"/>
              <a:buChar char="ü"/>
            </a:pPr>
            <a:r>
              <a:rPr lang="en-US" i="1" dirty="0" err="1" smtClean="0"/>
              <a:t>Lagovirus</a:t>
            </a:r>
            <a:r>
              <a:rPr lang="en-US" dirty="0" smtClean="0"/>
              <a:t>  </a:t>
            </a:r>
            <a:endParaRPr lang="el-GR" dirty="0" smtClean="0"/>
          </a:p>
          <a:p>
            <a:pPr lvl="2">
              <a:buFont typeface="Wingdings" pitchFamily="2" charset="2"/>
              <a:buChar char="ü"/>
            </a:pPr>
            <a:r>
              <a:rPr lang="en-US" i="1" dirty="0" err="1" smtClean="0"/>
              <a:t>Vesivirus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l-GR" dirty="0" smtClean="0"/>
              <a:t>ΔΟΜΗ-ΙΙΚΗ ΜΟΡΦΟΛΟΓΙΑ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474840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l-GR" sz="2400" dirty="0" smtClean="0"/>
              <a:t>Δεν έχουν φάκελο</a:t>
            </a:r>
          </a:p>
          <a:p>
            <a:r>
              <a:rPr lang="el-GR" sz="2400" dirty="0" smtClean="0"/>
              <a:t>Μονόκλωνο </a:t>
            </a:r>
            <a:r>
              <a:rPr lang="en-US" sz="2400" dirty="0" smtClean="0"/>
              <a:t>RNA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r>
              <a:rPr lang="el-GR" sz="2400" dirty="0" smtClean="0"/>
              <a:t>Το γένος περιλαμβάνει 40 διαφορετικά κλινικά στελέχη, που ταξινομούνται σε 6 αναγνωρισμένες </a:t>
            </a:r>
            <a:r>
              <a:rPr lang="el-GR" sz="2400" dirty="0" err="1" smtClean="0"/>
              <a:t>οροομάδες</a:t>
            </a:r>
            <a:r>
              <a:rPr lang="el-GR" sz="2400" dirty="0" smtClean="0"/>
              <a:t> (Ι-</a:t>
            </a:r>
            <a:r>
              <a:rPr lang="en-US" sz="2400" dirty="0" smtClean="0"/>
              <a:t>V</a:t>
            </a:r>
            <a:r>
              <a:rPr lang="el-GR" sz="2400" dirty="0" smtClean="0"/>
              <a:t>Ι).</a:t>
            </a:r>
            <a:endParaRPr lang="en-US" sz="2400" dirty="0" smtClean="0"/>
          </a:p>
          <a:p>
            <a:r>
              <a:rPr lang="el-GR" sz="2400" dirty="0" smtClean="0"/>
              <a:t>Παθογόνοι για τον άνθρωπο οι ιοί των ομάδων </a:t>
            </a:r>
            <a:r>
              <a:rPr lang="en-US" sz="2400" dirty="0" smtClean="0"/>
              <a:t>GI, GII, GIV</a:t>
            </a:r>
            <a:r>
              <a:rPr lang="el-GR" sz="2400" dirty="0" smtClean="0"/>
              <a:t> (&gt;25 </a:t>
            </a:r>
            <a:r>
              <a:rPr lang="el-GR" sz="2400" dirty="0" err="1" smtClean="0"/>
              <a:t>ορότυποι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l-GR" sz="2400" dirty="0" smtClean="0"/>
              <a:t>Οι υπόλοιποι παθογόνοι για τα βοοειδή και τα τρωκτικά </a:t>
            </a:r>
          </a:p>
          <a:p>
            <a:r>
              <a:rPr lang="el-GR" sz="2400" dirty="0" smtClean="0"/>
              <a:t>Από το</a:t>
            </a:r>
            <a:r>
              <a:rPr lang="en-US" sz="2400" dirty="0" smtClean="0"/>
              <a:t> 2002, </a:t>
            </a:r>
            <a:r>
              <a:rPr lang="el-GR" sz="2400" dirty="0" smtClean="0"/>
              <a:t>ο </a:t>
            </a:r>
            <a:r>
              <a:rPr lang="el-GR" sz="2400" dirty="0" err="1" smtClean="0"/>
              <a:t>ορότυπος</a:t>
            </a:r>
            <a:r>
              <a:rPr lang="el-GR" sz="2400" dirty="0" smtClean="0"/>
              <a:t> </a:t>
            </a:r>
            <a:r>
              <a:rPr lang="en-US" sz="2400" dirty="0" smtClean="0"/>
              <a:t>GII.4</a:t>
            </a:r>
            <a:r>
              <a:rPr lang="el-GR" sz="2400" dirty="0" smtClean="0"/>
              <a:t>: η πιο συχνή αιτία επιδημιών</a:t>
            </a:r>
            <a:r>
              <a:rPr lang="en-US" sz="2400" dirty="0" smtClean="0"/>
              <a:t>. </a:t>
            </a:r>
          </a:p>
          <a:p>
            <a:endParaRPr lang="en-US" dirty="0"/>
          </a:p>
        </p:txBody>
      </p:sp>
      <p:pic>
        <p:nvPicPr>
          <p:cNvPr id="40964" name="Picture 4" descr="http://3.bp.blogspot.com/_QUryhHJZKbU/S8uQ_RtI1KI/AAAAAAAACIs/6H0TxZ0szUE/s320/Calicivirus+caps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3048000" cy="2333626"/>
          </a:xfrm>
          <a:prstGeom prst="rect">
            <a:avLst/>
          </a:prstGeom>
          <a:noFill/>
        </p:spPr>
      </p:pic>
      <p:pic>
        <p:nvPicPr>
          <p:cNvPr id="40968" name="Picture 8" descr="http://ars.els-cdn.com/content/image/1-s2.0-S0966842X04000964-g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990975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ΕΠΙΔΗΜΙΟΛΟΓΙΑ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5338936" cy="487372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Δευτέρες </a:t>
            </a:r>
            <a:r>
              <a:rPr lang="el-GR" dirty="0"/>
              <a:t>σε συχνότητα </a:t>
            </a:r>
            <a:r>
              <a:rPr lang="el-GR" dirty="0" smtClean="0"/>
              <a:t>λοιμώξεις </a:t>
            </a:r>
            <a:r>
              <a:rPr lang="el-GR" dirty="0"/>
              <a:t>μετά το κοινό κρυολόγημα. </a:t>
            </a:r>
            <a:endParaRPr lang="el-GR" dirty="0" smtClean="0"/>
          </a:p>
          <a:p>
            <a:r>
              <a:rPr lang="el-GR" dirty="0" smtClean="0"/>
              <a:t>&gt;</a:t>
            </a:r>
            <a:r>
              <a:rPr lang="el-GR" dirty="0"/>
              <a:t>96% των ιογενών </a:t>
            </a:r>
            <a:r>
              <a:rPr lang="el-GR" dirty="0" smtClean="0"/>
              <a:t>γαστρεντερίτιδων  </a:t>
            </a:r>
          </a:p>
          <a:p>
            <a:r>
              <a:rPr lang="el-GR" dirty="0" smtClean="0"/>
              <a:t>Το </a:t>
            </a:r>
            <a:r>
              <a:rPr lang="el-GR" dirty="0"/>
              <a:t>συχνότερο αίτιο υδατογενών επιδημιών παγκοσμίως. </a:t>
            </a:r>
            <a:endParaRPr lang="el-GR" dirty="0" smtClean="0"/>
          </a:p>
          <a:p>
            <a:r>
              <a:rPr lang="el-GR" dirty="0" smtClean="0"/>
              <a:t>Συχνότερα </a:t>
            </a:r>
            <a:r>
              <a:rPr lang="el-GR" dirty="0"/>
              <a:t>σε ενήλικες και πιο σπάνια σε παιδιά. </a:t>
            </a:r>
            <a:endParaRPr lang="el-GR" dirty="0" smtClean="0"/>
          </a:p>
          <a:p>
            <a:r>
              <a:rPr lang="el-GR" dirty="0" smtClean="0"/>
              <a:t>Αύξηση </a:t>
            </a:r>
            <a:r>
              <a:rPr lang="el-GR" dirty="0"/>
              <a:t>των κρουσμάτων τους ψυχρούς μήνες του έτους.</a:t>
            </a:r>
          </a:p>
          <a:p>
            <a:r>
              <a:rPr lang="el-GR" dirty="0" smtClean="0"/>
              <a:t>Στην Ελλάδα το διάστημα 2004-2010 συνέβησαν 3 </a:t>
            </a:r>
            <a:r>
              <a:rPr lang="el-GR" dirty="0" err="1" smtClean="0"/>
              <a:t>υδατογενείς</a:t>
            </a:r>
            <a:r>
              <a:rPr lang="el-GR" dirty="0" smtClean="0"/>
              <a:t> επιδημίες από </a:t>
            </a:r>
            <a:r>
              <a:rPr lang="el-GR" dirty="0" err="1" smtClean="0"/>
              <a:t>νοροϊούς</a:t>
            </a:r>
            <a:r>
              <a:rPr lang="el-GR" dirty="0" smtClean="0"/>
              <a:t>. </a:t>
            </a:r>
          </a:p>
          <a:p>
            <a:endParaRPr lang="el-GR" dirty="0"/>
          </a:p>
        </p:txBody>
      </p:sp>
      <p:pic>
        <p:nvPicPr>
          <p:cNvPr id="50178" name="Picture 2" descr="Figure 3: Known Causes of Foodborne Illness Outbreaks, U.S., 2006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3419872" cy="3711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www.cruiselawnews.com/uploads/image/Norovirus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97152"/>
            <a:ext cx="2454510" cy="1752229"/>
          </a:xfrm>
          <a:prstGeom prst="rect">
            <a:avLst/>
          </a:prstGeom>
          <a:noFill/>
        </p:spPr>
      </p:pic>
      <p:pic>
        <p:nvPicPr>
          <p:cNvPr id="55302" name="Picture 6" descr="Cruise Ship Norovirus - Virus Sick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2641976" cy="2364570"/>
          </a:xfrm>
          <a:prstGeom prst="rect">
            <a:avLst/>
          </a:prstGeom>
          <a:noFill/>
        </p:spPr>
      </p:pic>
      <p:pic>
        <p:nvPicPr>
          <p:cNvPr id="55304" name="Picture 8" descr="http://www.cruiselawnews.com/uploads/image/Voyager%20of%20the%20Seas%20Norovi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4139952" cy="310496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548680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err="1" smtClean="0">
                <a:hlinkClick r:id="rId5"/>
              </a:rPr>
              <a:t>Norovirus</a:t>
            </a:r>
            <a:r>
              <a:rPr lang="en-US" b="1" dirty="0" smtClean="0">
                <a:hlinkClick r:id="rId5"/>
              </a:rPr>
              <a:t> Continues to Plague Voyager of the Seas Cruise Ship in Australia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Posted on November 23, 2012 by </a:t>
            </a:r>
            <a:r>
              <a:rPr lang="en-US" dirty="0" smtClean="0">
                <a:hlinkClick r:id="rId6"/>
              </a:rPr>
              <a:t>Jim Walker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ΧΑΡΑΚΤΗΡΙΣΤΙΚΑ ΙΟΓΕΝΩΝ ΓΑΣΤΡΕΝΤΕΡΙΤΙΔΩΝ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Οι ιοί χρειάζονται εξειδικευμένα ζωντανά κύτταρα προκειμένου να πολλαπλασιαστούν και συνεπώς </a:t>
            </a:r>
          </a:p>
          <a:p>
            <a:pPr lvl="1"/>
            <a:r>
              <a:rPr lang="el-GR" dirty="0" smtClean="0"/>
              <a:t>Δεν πολλαπλασιάζονται στο νερό και τα τρόφιμα</a:t>
            </a:r>
            <a:endParaRPr lang="en-US" dirty="0" smtClean="0"/>
          </a:p>
          <a:p>
            <a:pPr lvl="0"/>
            <a:r>
              <a:rPr lang="el-GR" dirty="0" smtClean="0"/>
              <a:t>Υψηλός αριθμός </a:t>
            </a:r>
            <a:r>
              <a:rPr lang="el-GR" dirty="0" err="1" smtClean="0"/>
              <a:t>ιικών</a:t>
            </a:r>
            <a:r>
              <a:rPr lang="el-GR" dirty="0" smtClean="0"/>
              <a:t> σωματιδίων εκκρίνονται στα κόπρανα των μολυσμένων </a:t>
            </a:r>
            <a:r>
              <a:rPr lang="el-GR" dirty="0" err="1" smtClean="0"/>
              <a:t>άτομων</a:t>
            </a:r>
            <a:r>
              <a:rPr lang="el-GR" dirty="0" smtClean="0"/>
              <a:t> (έως και 10</a:t>
            </a:r>
            <a:r>
              <a:rPr lang="el-GR" baseline="30000" dirty="0" smtClean="0"/>
              <a:t>11</a:t>
            </a:r>
            <a:r>
              <a:rPr lang="el-GR" dirty="0" smtClean="0"/>
              <a:t> σωματίδια/ γραμμάριο κοπράνων)</a:t>
            </a:r>
            <a:endParaRPr lang="en-US" dirty="0" smtClean="0"/>
          </a:p>
          <a:p>
            <a:pPr lvl="0"/>
            <a:r>
              <a:rPr lang="el-GR" dirty="0" smtClean="0"/>
              <a:t>Η μολυσματική δόση τους είναι ιδιαίτερα χαμηλή</a:t>
            </a:r>
            <a:endParaRPr lang="en-US" dirty="0" smtClean="0"/>
          </a:p>
          <a:p>
            <a:pPr lvl="0"/>
            <a:r>
              <a:rPr lang="el-GR" dirty="0" smtClean="0"/>
              <a:t>Οι τροφιμογενείς ιοί είναι σχετικά σταθεροί έξω από τον ξενιστή και είναι </a:t>
            </a:r>
            <a:r>
              <a:rPr lang="el-GR" dirty="0" err="1" smtClean="0"/>
              <a:t>οξεάντοχοι</a:t>
            </a:r>
            <a:r>
              <a:rPr lang="el-GR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97552" cy="720080"/>
          </a:xfrm>
        </p:spPr>
        <p:txBody>
          <a:bodyPr>
            <a:normAutofit/>
          </a:bodyPr>
          <a:lstStyle/>
          <a:p>
            <a:r>
              <a:rPr lang="el-GR" dirty="0" smtClean="0"/>
              <a:t>ΓΙΑΤΙ ΑΠΟ ΤΙΣ ΠΙΟ ΣΥΧΝΕΣ ΛΟΙΜΩΞΕΙΣ ?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3568" y="1556792"/>
            <a:ext cx="6923112" cy="439248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l-GR" sz="3700" dirty="0" smtClean="0"/>
              <a:t>Ιδιαίτερα ανθεκτικοί στο περιβάλλον-επιβιώνουν επάνω σε διάφορες επιφάνειες ως και τρεις εβδομάδες (χαλιά, ντουλάπια, καθίσματα τουαλέτας).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l-GR" sz="3700" dirty="0" smtClean="0"/>
              <a:t>Έλεγχος των επιδημιών (κρουαζιερόπλοια) αρκετά δύσκολος.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l-GR" sz="3700" dirty="0" smtClean="0"/>
              <a:t>Επιβιώνουν στη ψύξη (4ο </a:t>
            </a:r>
            <a:r>
              <a:rPr lang="en-US" sz="3700" dirty="0" smtClean="0"/>
              <a:t>C</a:t>
            </a:r>
            <a:r>
              <a:rPr lang="el-GR" sz="3700" dirty="0" smtClean="0"/>
              <a:t>). </a:t>
            </a:r>
            <a:endParaRPr lang="en-US" sz="3700" dirty="0" smtClean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l-GR" sz="3700" dirty="0" smtClean="0"/>
              <a:t>Επιβιώνουν στους 60 °</a:t>
            </a:r>
            <a:r>
              <a:rPr lang="en-US" sz="3700" dirty="0" smtClean="0"/>
              <a:t>C</a:t>
            </a:r>
            <a:r>
              <a:rPr lang="el-GR" sz="3700" dirty="0" smtClean="0"/>
              <a:t> /30 </a:t>
            </a:r>
            <a:r>
              <a:rPr lang="en-US" sz="3700" dirty="0" smtClean="0"/>
              <a:t>min</a:t>
            </a:r>
            <a:r>
              <a:rPr lang="el-GR" sz="3700" dirty="0" smtClean="0"/>
              <a:t>.</a:t>
            </a:r>
            <a:endParaRPr lang="en-US" sz="3700" dirty="0" smtClean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l-GR" sz="3700" dirty="0" smtClean="0"/>
              <a:t>Επιβιώνουν στην έκθεση σε όξινο περιβάλλον κάτω από </a:t>
            </a:r>
            <a:r>
              <a:rPr lang="en-US" sz="3700" dirty="0" smtClean="0"/>
              <a:t>pH</a:t>
            </a:r>
            <a:r>
              <a:rPr lang="el-GR" sz="3700" dirty="0" smtClean="0"/>
              <a:t> 3. </a:t>
            </a:r>
            <a:endParaRPr lang="en-US" sz="3700" dirty="0" smtClean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l-GR" sz="3700" dirty="0" smtClean="0"/>
              <a:t>Επιβιώνουν σε διαλύματα έως 3000 </a:t>
            </a:r>
            <a:r>
              <a:rPr lang="en-US" sz="3700" dirty="0" err="1" smtClean="0"/>
              <a:t>ppm</a:t>
            </a:r>
            <a:r>
              <a:rPr lang="el-GR" sz="3700" dirty="0" smtClean="0"/>
              <a:t> </a:t>
            </a:r>
            <a:r>
              <a:rPr lang="el-GR" sz="3700" dirty="0" err="1" smtClean="0"/>
              <a:t>υποχλωριώδους</a:t>
            </a:r>
            <a:r>
              <a:rPr lang="el-GR" sz="3700" dirty="0" smtClean="0"/>
              <a:t> για  10 </a:t>
            </a:r>
            <a:r>
              <a:rPr lang="en-US" sz="3700" dirty="0" smtClean="0"/>
              <a:t>min</a:t>
            </a:r>
            <a:r>
              <a:rPr lang="el-GR" sz="3700" dirty="0" smtClean="0"/>
              <a:t>.</a:t>
            </a:r>
            <a:endParaRPr lang="en-US" sz="3700" dirty="0" smtClean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l-GR" sz="3700" dirty="0" err="1" smtClean="0"/>
              <a:t>Ανενεργοποιούνται</a:t>
            </a:r>
            <a:r>
              <a:rPr lang="el-GR" sz="3700" dirty="0" smtClean="0"/>
              <a:t> σε βράσιμο στους 100°</a:t>
            </a:r>
            <a:r>
              <a:rPr lang="en-US" sz="3700" dirty="0" smtClean="0"/>
              <a:t>C</a:t>
            </a:r>
            <a:r>
              <a:rPr lang="el-GR" sz="37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l-GR" sz="3700" dirty="0" smtClean="0"/>
              <a:t>Στο νερό επιβιώνουν από μήνες-χρόνια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9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ΠΑΘΟΓΕΝΕΙΑ </a:t>
            </a:r>
            <a:br>
              <a:rPr lang="el-GR" dirty="0" smtClean="0"/>
            </a:br>
            <a:r>
              <a:rPr lang="el-GR" dirty="0" smtClean="0"/>
              <a:t>ΠΡΟΔΙΑΘΕΣΙΚΟΙ ΠΑΡΑΓΟΝΤΕΣ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16832"/>
            <a:ext cx="7758138" cy="432361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Υψηλή μεταδοτικότητα- Ελάχιστη μολυσματική δόση 10 -100 ιοί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Κυρίως γαστρεντερίτιδα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</a:rPr>
              <a:t>σε ενήλικες </a:t>
            </a:r>
          </a:p>
          <a:p>
            <a:pPr lvl="1">
              <a:buFont typeface="Courier New" pitchFamily="49" charset="0"/>
              <a:buChar char="o"/>
            </a:pPr>
            <a:r>
              <a:rPr lang="el-GR" dirty="0" smtClean="0"/>
              <a:t>Είσοδος απο το στόμα </a:t>
            </a:r>
          </a:p>
          <a:p>
            <a:pPr lvl="1">
              <a:buFont typeface="Courier New" pitchFamily="49" charset="0"/>
              <a:buChar char="o"/>
            </a:pPr>
            <a:r>
              <a:rPr lang="el-GR" dirty="0" smtClean="0"/>
              <a:t>Πολλαπλασιασμός στη νήστιδα του έντερου </a:t>
            </a:r>
          </a:p>
          <a:p>
            <a:pPr lvl="1">
              <a:buFont typeface="Courier New" pitchFamily="49" charset="0"/>
              <a:buChar char="o"/>
            </a:pPr>
            <a:r>
              <a:rPr lang="el-GR" dirty="0" smtClean="0"/>
              <a:t>Τοπικά φλεγμονή</a:t>
            </a:r>
          </a:p>
          <a:p>
            <a:pPr lvl="1">
              <a:buFont typeface="Courier New" pitchFamily="49" charset="0"/>
              <a:buChar char="o"/>
            </a:pPr>
            <a:r>
              <a:rPr lang="el-GR" dirty="0" smtClean="0"/>
              <a:t>Αναδιαταγμένες ατροφικές </a:t>
            </a:r>
            <a:r>
              <a:rPr lang="el-GR" dirty="0" err="1" smtClean="0"/>
              <a:t>μικρολάχνες</a:t>
            </a:r>
            <a:r>
              <a:rPr lang="el-GR" dirty="0" smtClean="0"/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el-GR" dirty="0" smtClean="0"/>
              <a:t>Αυξημένη εισροή ουδετερόφιλων-λεμφοκυττάρων </a:t>
            </a:r>
          </a:p>
          <a:p>
            <a:pPr lvl="1">
              <a:buFont typeface="Courier New" pitchFamily="49" charset="0"/>
              <a:buChar char="o"/>
            </a:pPr>
            <a:r>
              <a:rPr lang="el-GR" dirty="0" smtClean="0"/>
              <a:t>Δυσαπορρόφηση </a:t>
            </a:r>
            <a:r>
              <a:rPr lang="el-GR" dirty="0"/>
              <a:t>θρεπτικών ουσιών και διαταραχή ύδατος και </a:t>
            </a:r>
            <a:r>
              <a:rPr lang="el-GR" dirty="0" smtClean="0"/>
              <a:t>ηλεκτρολυτών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Σοβαρή λοίμωξη σε ομάδες κινδύνου-μικρά </a:t>
            </a:r>
            <a:r>
              <a:rPr lang="el-GR" dirty="0"/>
              <a:t>παιδιά και </a:t>
            </a:r>
            <a:r>
              <a:rPr lang="el-GR" dirty="0" smtClean="0"/>
              <a:t>ηλικιωμένοι  ανοσοκαταστολή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ars.els-cdn.com/content/image/1-s2.0-S1045187004000536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495" y="1556792"/>
            <a:ext cx="4779505" cy="37216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744416" cy="792088"/>
          </a:xfrm>
        </p:spPr>
        <p:txBody>
          <a:bodyPr/>
          <a:lstStyle/>
          <a:p>
            <a:r>
              <a:rPr lang="el-GR" dirty="0" smtClean="0"/>
              <a:t>ΜΕΤΑΔΟΣΗ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4320480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Ο άνθρωπος μολύνεται :</a:t>
            </a:r>
          </a:p>
          <a:p>
            <a:pPr lvl="0">
              <a:buFont typeface="Wingdings" pitchFamily="2" charset="2"/>
              <a:buChar char="Ø"/>
            </a:pPr>
            <a:r>
              <a:rPr lang="el-GR" dirty="0" err="1" smtClean="0"/>
              <a:t>Εντεροστοματική</a:t>
            </a:r>
            <a:r>
              <a:rPr lang="el-GR" dirty="0" smtClean="0"/>
              <a:t> οδό</a:t>
            </a:r>
          </a:p>
          <a:p>
            <a:pPr lvl="0">
              <a:buFont typeface="Wingdings" pitchFamily="2" charset="2"/>
              <a:buChar char="Ø"/>
            </a:pPr>
            <a:r>
              <a:rPr lang="el-GR" dirty="0" smtClean="0"/>
              <a:t>Απευθείας μετάδοση από άτομο σε άτομο:</a:t>
            </a:r>
          </a:p>
          <a:p>
            <a:pPr lvl="1"/>
            <a:r>
              <a:rPr lang="el-GR" dirty="0" smtClean="0"/>
              <a:t>Εκτόξευση των σταγονιδίων που προέρχονται από έμετο και </a:t>
            </a:r>
          </a:p>
          <a:p>
            <a:pPr lvl="2"/>
            <a:r>
              <a:rPr lang="el-GR" dirty="0" smtClean="0"/>
              <a:t>Μολύνεται το περιβάλλον ή </a:t>
            </a:r>
          </a:p>
          <a:p>
            <a:pPr lvl="2"/>
            <a:r>
              <a:rPr lang="el-GR" dirty="0" smtClean="0"/>
              <a:t>Εισάγονται στο βλεννογόνο του στόματος και στη συνέχεια καταπίνονται. </a:t>
            </a:r>
          </a:p>
          <a:p>
            <a:r>
              <a:rPr lang="el-GR" dirty="0" smtClean="0"/>
              <a:t>Δεν υπάρχουν ενδείξεις για μετάδοση μέσω του αναπνευστικού συστήματος.</a:t>
            </a:r>
            <a:endParaRPr lang="en-US" dirty="0" smtClean="0"/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anfponline.org/images/pie1_06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0589" y="836712"/>
            <a:ext cx="2983411" cy="2636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l-GR" dirty="0" smtClean="0"/>
              <a:t>ΜΕΤΑΔΟΣΗ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5987008" cy="5184576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l-GR" dirty="0" smtClean="0"/>
              <a:t>Κατανάλωση μολυσμένης με κόπρανα τροφής ή νερού</a:t>
            </a:r>
          </a:p>
          <a:p>
            <a:pPr>
              <a:buNone/>
            </a:pPr>
            <a:r>
              <a:rPr lang="el-GR" dirty="0" smtClean="0"/>
              <a:t>   Οι </a:t>
            </a:r>
            <a:r>
              <a:rPr lang="en-US" dirty="0" err="1" smtClean="0"/>
              <a:t>Norovirus</a:t>
            </a:r>
            <a:r>
              <a:rPr lang="el-GR" dirty="0" smtClean="0"/>
              <a:t> γαστρεντερίτιδες έχουν συνδεθεί με: </a:t>
            </a:r>
          </a:p>
          <a:p>
            <a:pPr lvl="1"/>
            <a:r>
              <a:rPr lang="el-GR" dirty="0" smtClean="0"/>
              <a:t>Κατανάλωση τροφίμων που καταναλώνονται κρύα, </a:t>
            </a:r>
          </a:p>
          <a:p>
            <a:pPr lvl="1"/>
            <a:r>
              <a:rPr lang="el-GR" dirty="0" smtClean="0"/>
              <a:t>Τρόφιμα σε υγρή μορφή (π.χ. σάλτσες, σιρόπια)</a:t>
            </a:r>
          </a:p>
          <a:p>
            <a:pPr lvl="1"/>
            <a:r>
              <a:rPr lang="el-GR" dirty="0" smtClean="0"/>
              <a:t>Στρείδια που συλλέγονται από μολυσμένα νερά.</a:t>
            </a:r>
          </a:p>
          <a:p>
            <a:pPr lvl="0"/>
            <a:r>
              <a:rPr lang="el-GR" dirty="0" err="1" smtClean="0"/>
              <a:t>Υδατογενής</a:t>
            </a:r>
            <a:r>
              <a:rPr lang="el-GR" dirty="0" smtClean="0"/>
              <a:t> λοίμωξη έχει παρατηρηθεί επίσης σε κολυμβητές ποταμών, λιμνών και πισινών.</a:t>
            </a:r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57346" name="Picture 2" descr="http://barfblog.com/wp-content/uploads/vomit%20cru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717032"/>
            <a:ext cx="190029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/>
          <a:lstStyle/>
          <a:p>
            <a:r>
              <a:rPr lang="el-GR" dirty="0" smtClean="0"/>
              <a:t>          ΣΥΜΠΤΩΜΑΤΑ-ΚΛΙΝΙΚΗ ΕΙΚΟΝΑ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4536504" cy="38164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dirty="0" smtClean="0"/>
              <a:t>Χρόνος επώασης 12 ως 72 ώρες</a:t>
            </a:r>
          </a:p>
          <a:p>
            <a:pPr>
              <a:buNone/>
            </a:pPr>
            <a:r>
              <a:rPr lang="el-GR" sz="4500" b="1" dirty="0" smtClean="0">
                <a:solidFill>
                  <a:srgbClr val="0070C0"/>
                </a:solidFill>
              </a:rPr>
              <a:t>Έμετος</a:t>
            </a:r>
            <a:r>
              <a:rPr lang="el-GR" sz="3400" b="1" dirty="0" smtClean="0">
                <a:solidFill>
                  <a:srgbClr val="0070C0"/>
                </a:solidFill>
              </a:rPr>
              <a:t> η/και διάρροια για δύο ως τρείς ημέρες</a:t>
            </a:r>
          </a:p>
          <a:p>
            <a:pPr>
              <a:buFont typeface="Wingdings" pitchFamily="2" charset="2"/>
              <a:buChar char="v"/>
            </a:pPr>
            <a:r>
              <a:rPr lang="el-GR" b="1" i="1" dirty="0" smtClean="0">
                <a:solidFill>
                  <a:schemeClr val="accent2"/>
                </a:solidFill>
              </a:rPr>
              <a:t>Εμετοί </a:t>
            </a:r>
            <a:r>
              <a:rPr lang="el-GR" dirty="0" smtClean="0"/>
              <a:t>στα παιδιά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Οι ενήλικες εμφανίζουν συνήθως </a:t>
            </a:r>
            <a:r>
              <a:rPr lang="el-GR" b="1" i="1" dirty="0" smtClean="0">
                <a:solidFill>
                  <a:schemeClr val="accent2"/>
                </a:solidFill>
              </a:rPr>
              <a:t>διάρροια</a:t>
            </a:r>
          </a:p>
          <a:p>
            <a:pPr>
              <a:buNone/>
            </a:pPr>
            <a:r>
              <a:rPr lang="el-GR" dirty="0" smtClean="0"/>
              <a:t>Μπορεί να συνυπάρχει: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Χαμηλός πυρετός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Κοιλιακοί πόνοι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Απώλεια της γεύσης</a:t>
            </a:r>
          </a:p>
          <a:p>
            <a:pPr>
              <a:buNone/>
            </a:pPr>
            <a:r>
              <a:rPr lang="el-GR" dirty="0" smtClean="0"/>
              <a:t>Γενικότερα συμπτώματα μπορεί να είναι η νωθρότητα, η ατονία, οι μυϊκοί πόνοι και ο πονοκέφαλος.</a:t>
            </a:r>
            <a:endParaRPr lang="en-US" dirty="0" smtClean="0"/>
          </a:p>
          <a:p>
            <a:r>
              <a:rPr lang="el-GR" dirty="0" smtClean="0"/>
              <a:t>Η βαρύτητα των συμπτωμάτων εξαρτάται από το μέγεθος της μολυσματικής δόσης. </a:t>
            </a:r>
          </a:p>
          <a:p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467544" y="908720"/>
            <a:ext cx="8136904" cy="1872208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l-GR" sz="2400" dirty="0" smtClean="0"/>
          </a:p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ΑΣΥΜΠΤΩΜΑΤΙΚΗ </a:t>
            </a:r>
          </a:p>
          <a:p>
            <a:pPr algn="ctr"/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ΣΟΒΑΡΗ ΑΦΥΔΑΤΩΣΗ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exagon 4"/>
          <p:cNvSpPr/>
          <p:nvPr/>
        </p:nvSpPr>
        <p:spPr>
          <a:xfrm>
            <a:off x="4499992" y="2132856"/>
            <a:ext cx="4644008" cy="259228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Στις  πιο σοβαρές περιπτώσεις: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Πυρετός 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Έντονες και αιμορραγικές διάρροιες,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Αφυδάτωση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www.metroactive.com/bohemian/01.10.07/gifs/noro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97152"/>
            <a:ext cx="2524125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/>
          </a:bodyPr>
          <a:lstStyle/>
          <a:p>
            <a:pPr lvl="0"/>
            <a:r>
              <a:rPr lang="el-GR" b="1" dirty="0" smtClean="0"/>
              <a:t>ΠΡΟΛΗΨΗ</a:t>
            </a:r>
            <a:r>
              <a:rPr lang="en-US" b="1" dirty="0" smtClean="0"/>
              <a:t>-</a:t>
            </a:r>
            <a:r>
              <a:rPr lang="el-GR" b="1" dirty="0" smtClean="0"/>
              <a:t> ΕΛΕΓΧΟΣ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6131024" cy="508975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Διασφάλιση της ποιότητας και της υγιεινής των τροφίμων και του νερού. </a:t>
            </a:r>
          </a:p>
          <a:p>
            <a:r>
              <a:rPr lang="el-GR" dirty="0" smtClean="0"/>
              <a:t>Σωστός χειρισμός των τροφίμων, ιδιαίτερα των «κρύων πιάτων», </a:t>
            </a:r>
          </a:p>
          <a:p>
            <a:r>
              <a:rPr lang="el-GR" dirty="0" smtClean="0"/>
              <a:t>Συχνό και καλό πλύσιμο των χεριών </a:t>
            </a:r>
          </a:p>
          <a:p>
            <a:pPr lvl="0"/>
            <a:r>
              <a:rPr lang="el-GR" dirty="0" smtClean="0"/>
              <a:t>Άμεσος καθαρισμός και απολύμανση των μολυσμένων περιοχών και επιφανειών.</a:t>
            </a:r>
            <a:endParaRPr lang="en-US" dirty="0" smtClean="0"/>
          </a:p>
          <a:p>
            <a:pPr lvl="0"/>
            <a:r>
              <a:rPr lang="el-GR" dirty="0" smtClean="0"/>
              <a:t>Απομόνωση των ασθενών (προσωπικού και επιβατών/τουριστών) για 48-72 ώρες μετά την ανάρρωση.</a:t>
            </a:r>
            <a:endParaRPr lang="en-US" dirty="0" smtClean="0"/>
          </a:p>
          <a:p>
            <a:pPr lvl="0"/>
            <a:r>
              <a:rPr lang="el-GR" dirty="0" smtClean="0"/>
              <a:t>Καθαρισμός και απολύμανση του περιβάλλοντος</a:t>
            </a:r>
            <a:endParaRPr lang="en-US" dirty="0" smtClean="0"/>
          </a:p>
          <a:p>
            <a:pPr lvl="0"/>
            <a:r>
              <a:rPr lang="el-GR" dirty="0" smtClean="0"/>
              <a:t>Παρατεταμένη απολύμανση σε περίπτωση επανεμφάνισης κρουσμάτων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5058" name="Picture 2" descr="http://www.cdc.gov/Norovirus/widget/NorovirusDise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492896"/>
            <a:ext cx="2152650" cy="4143376"/>
          </a:xfrm>
          <a:prstGeom prst="rect">
            <a:avLst/>
          </a:prstGeom>
          <a:noFill/>
        </p:spPr>
      </p:pic>
      <p:pic>
        <p:nvPicPr>
          <p:cNvPr id="45060" name="Picture 4" descr="http://www.norovirus.nl/wp-content/uploads/2011/11/quaratine2-e1322214353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4868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3832"/>
          </a:xfrm>
        </p:spPr>
        <p:txBody>
          <a:bodyPr/>
          <a:lstStyle/>
          <a:p>
            <a:r>
              <a:rPr lang="el-GR" b="1" dirty="0" smtClean="0"/>
              <a:t>ΠΡΟΛΗΨΗ</a:t>
            </a:r>
            <a:r>
              <a:rPr lang="en-US" b="1" dirty="0" smtClean="0"/>
              <a:t>-</a:t>
            </a:r>
            <a:r>
              <a:rPr lang="el-GR" b="1" dirty="0" smtClean="0"/>
              <a:t> ΕΛΕΓΧΟΣ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Η ανοσία πτωχή - διαρκεί μόνο λίγα χρόνια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Επιτυχημένη δοκιμή εμβολίου σε ποντίκια  </a:t>
            </a:r>
          </a:p>
          <a:p>
            <a:r>
              <a:rPr lang="el-GR" dirty="0" smtClean="0"/>
              <a:t>Έναρξη κλινικών μελετών με συσκευή ρινικής απορρόφησης του εμβολίου</a:t>
            </a:r>
          </a:p>
          <a:p>
            <a:r>
              <a:rPr lang="el-GR" dirty="0" smtClean="0"/>
              <a:t>παρασκευάζεται από  ένα γενετικά τροποποιημένο φυτό καπνού.  </a:t>
            </a:r>
          </a:p>
          <a:p>
            <a:r>
              <a:rPr lang="el-GR" dirty="0" smtClean="0"/>
              <a:t>Δε περιέχει απενεργοποιημένα τμήματα του ιού </a:t>
            </a:r>
            <a:r>
              <a:rPr lang="el-GR" dirty="0" err="1" smtClean="0"/>
              <a:t>norovirus</a:t>
            </a:r>
            <a:r>
              <a:rPr lang="el-GR" dirty="0" smtClean="0"/>
              <a:t>, αλλά  διεγείρει ανοσολογική αντίδραση</a:t>
            </a:r>
          </a:p>
          <a:p>
            <a:pPr>
              <a:buNone/>
            </a:pPr>
            <a:r>
              <a:rPr lang="el-GR" b="1" i="1" dirty="0" smtClean="0">
                <a:solidFill>
                  <a:srgbClr val="FF0000"/>
                </a:solidFill>
              </a:rPr>
              <a:t>Όμως…</a:t>
            </a:r>
          </a:p>
          <a:p>
            <a:r>
              <a:rPr lang="el-GR" dirty="0" smtClean="0"/>
              <a:t>Εμβόλιο δεν υπάρχει-μεγάλη </a:t>
            </a:r>
            <a:r>
              <a:rPr lang="el-GR" dirty="0" err="1" smtClean="0"/>
              <a:t>ευμεταβλητότητα</a:t>
            </a:r>
            <a:r>
              <a:rPr lang="el-GR" dirty="0" smtClean="0"/>
              <a:t> του ιού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73832"/>
          </a:xfrm>
        </p:spPr>
        <p:txBody>
          <a:bodyPr/>
          <a:lstStyle/>
          <a:p>
            <a:r>
              <a:rPr lang="el-GR" dirty="0" smtClean="0"/>
              <a:t>ΕΡΓΑΣΤΗΡΙΑΚΗ ΔΙΑΓΝΩΣΗ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53012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WBC</a:t>
            </a:r>
            <a:r>
              <a:rPr lang="el-GR" dirty="0" smtClean="0"/>
              <a:t>: Φυσιολογικά ή ελαφρώς αυξημένα </a:t>
            </a:r>
          </a:p>
          <a:p>
            <a:r>
              <a:rPr lang="el-GR" dirty="0" smtClean="0"/>
              <a:t>Κόπρανα= όχι αιματηρά</a:t>
            </a:r>
            <a:endParaRPr lang="en-US" dirty="0" smtClean="0"/>
          </a:p>
          <a:p>
            <a:pPr>
              <a:buNone/>
            </a:pPr>
            <a:r>
              <a:rPr lang="el-GR" i="1" u="sng" dirty="0" smtClean="0"/>
              <a:t>Κλινικά δείγματα</a:t>
            </a:r>
          </a:p>
          <a:p>
            <a:r>
              <a:rPr lang="el-GR" dirty="0" smtClean="0"/>
              <a:t>Κόπρανα  </a:t>
            </a:r>
          </a:p>
          <a:p>
            <a:pPr lvl="1"/>
            <a:r>
              <a:rPr lang="el-GR" dirty="0" smtClean="0"/>
              <a:t>Μεγαλύτερο ιικό φορτίο: </a:t>
            </a:r>
            <a:r>
              <a:rPr lang="en-US" dirty="0" smtClean="0"/>
              <a:t>48 </a:t>
            </a:r>
            <a:r>
              <a:rPr lang="el-GR" dirty="0" smtClean="0"/>
              <a:t>-</a:t>
            </a:r>
            <a:r>
              <a:rPr lang="en-US" dirty="0" smtClean="0"/>
              <a:t> 72 </a:t>
            </a:r>
            <a:r>
              <a:rPr lang="el-GR" dirty="0" smtClean="0"/>
              <a:t>ώρες μετά την έναρξη των συμπτωμάτων-υδαρή ή </a:t>
            </a:r>
            <a:r>
              <a:rPr lang="el-GR" dirty="0" err="1" smtClean="0"/>
              <a:t>ημιστερεά</a:t>
            </a:r>
            <a:r>
              <a:rPr lang="el-GR" dirty="0" smtClean="0"/>
              <a:t> κόπρανα)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l-GR" dirty="0" smtClean="0"/>
              <a:t>Ανίχνευση ακόμα και 7-10 </a:t>
            </a:r>
            <a:r>
              <a:rPr lang="el-GR" dirty="0" err="1" smtClean="0"/>
              <a:t>ημ</a:t>
            </a:r>
            <a:r>
              <a:rPr lang="el-GR" dirty="0" smtClean="0"/>
              <a:t>. μετά την έναρξη συμπτωμάτων</a:t>
            </a:r>
            <a:endParaRPr lang="en-US" dirty="0" smtClean="0"/>
          </a:p>
          <a:p>
            <a:r>
              <a:rPr lang="el-GR" dirty="0" smtClean="0"/>
              <a:t>Εμετοί (ως συμπληρωματικός έλεγχος) </a:t>
            </a:r>
          </a:p>
          <a:p>
            <a:r>
              <a:rPr lang="el-GR" dirty="0" smtClean="0"/>
              <a:t>Ορός αίματος  </a:t>
            </a:r>
          </a:p>
          <a:p>
            <a:pPr lvl="1"/>
            <a:r>
              <a:rPr lang="el-GR" dirty="0" smtClean="0"/>
              <a:t>&gt; τετραπλασιασμός τίτλου </a:t>
            </a:r>
            <a:r>
              <a:rPr lang="en-US" dirty="0" err="1" smtClean="0"/>
              <a:t>IgG</a:t>
            </a:r>
            <a:r>
              <a:rPr lang="el-GR" dirty="0" smtClean="0"/>
              <a:t> αντισωμάτων</a:t>
            </a:r>
            <a:endParaRPr lang="en-US" dirty="0" smtClean="0"/>
          </a:p>
          <a:p>
            <a:pPr lvl="1"/>
            <a:r>
              <a:rPr lang="el-GR" dirty="0" smtClean="0"/>
              <a:t>Δείγμα οξείας φάσης εντός 5 ημερών από έναρξη συμπτωμάτων</a:t>
            </a:r>
            <a:endParaRPr lang="en-US" dirty="0" smtClean="0"/>
          </a:p>
          <a:p>
            <a:pPr lvl="1"/>
            <a:r>
              <a:rPr lang="el-GR" dirty="0" smtClean="0"/>
              <a:t>Δείγμα ανάρρωσης 3-4 εβδομάδες μετά την έναρξη των συμπτωμάτων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ΔΙΑΓΝΩΣΤΙΚΕΣ ΜΕΘΟΔΟΙ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067128" cy="544522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Κυτταροκαλλιέργειες: Δεν αναπτύσσονται </a:t>
            </a:r>
          </a:p>
          <a:p>
            <a:r>
              <a:rPr lang="el-GR" dirty="0" smtClean="0"/>
              <a:t>Ανίχνευση ιικού </a:t>
            </a:r>
            <a:r>
              <a:rPr lang="en-GB" dirty="0" smtClean="0"/>
              <a:t>RNA </a:t>
            </a:r>
            <a:r>
              <a:rPr lang="el-GR" dirty="0" smtClean="0"/>
              <a:t>ή αντιγόνου</a:t>
            </a:r>
          </a:p>
          <a:p>
            <a:pPr lvl="1"/>
            <a:r>
              <a:rPr lang="en-US" sz="2400" dirty="0" smtClean="0"/>
              <a:t>Real-time reverse transcription-polymerase chain reaction (RT-</a:t>
            </a:r>
            <a:r>
              <a:rPr lang="en-US" sz="2400" dirty="0" err="1" smtClean="0"/>
              <a:t>qPCR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lvl="2"/>
            <a:r>
              <a:rPr lang="el-GR" sz="2000" dirty="0" smtClean="0"/>
              <a:t>Μεγάλη ευαισθησία: </a:t>
            </a:r>
            <a:r>
              <a:rPr lang="en-US" sz="2000" dirty="0" smtClean="0"/>
              <a:t>10 to 100</a:t>
            </a:r>
            <a:r>
              <a:rPr lang="el-GR" sz="2000" dirty="0" smtClean="0"/>
              <a:t> </a:t>
            </a:r>
            <a:r>
              <a:rPr lang="el-GR" sz="2000" dirty="0" err="1" smtClean="0"/>
              <a:t>ιικά</a:t>
            </a:r>
            <a:r>
              <a:rPr lang="en-US" sz="2000" dirty="0" smtClean="0"/>
              <a:t> </a:t>
            </a:r>
            <a:r>
              <a:rPr lang="el-GR" sz="2000" dirty="0" smtClean="0"/>
              <a:t>αντίγραφα</a:t>
            </a:r>
            <a:r>
              <a:rPr lang="en-US" sz="2000" dirty="0" smtClean="0"/>
              <a:t>. </a:t>
            </a:r>
            <a:r>
              <a:rPr lang="el-GR" sz="2000" dirty="0" smtClean="0"/>
              <a:t>Διαχωρίζουν τις </a:t>
            </a:r>
            <a:r>
              <a:rPr lang="el-GR" sz="2000" dirty="0" err="1" smtClean="0"/>
              <a:t>οροομάδες</a:t>
            </a:r>
            <a:r>
              <a:rPr lang="el-GR" sz="2000" dirty="0" smtClean="0"/>
              <a:t> </a:t>
            </a:r>
            <a:r>
              <a:rPr lang="en-US" sz="2000" dirty="0" smtClean="0"/>
              <a:t>I </a:t>
            </a:r>
            <a:r>
              <a:rPr lang="el-GR" sz="2000" dirty="0" smtClean="0"/>
              <a:t>και </a:t>
            </a:r>
            <a:r>
              <a:rPr lang="en-US" sz="2000" dirty="0" smtClean="0"/>
              <a:t>II. </a:t>
            </a:r>
            <a:endParaRPr lang="el-GR" sz="2000" dirty="0" smtClean="0"/>
          </a:p>
          <a:p>
            <a:pPr lvl="2"/>
            <a:r>
              <a:rPr lang="el-GR" sz="2000" dirty="0" smtClean="0"/>
              <a:t>Ποσοτικός προσδιορισμός ιικού φορτίου</a:t>
            </a:r>
            <a:r>
              <a:rPr lang="en-US" sz="2000" dirty="0" smtClean="0"/>
              <a:t>. </a:t>
            </a:r>
            <a:endParaRPr lang="el-GR" sz="2000" dirty="0" smtClean="0"/>
          </a:p>
          <a:p>
            <a:pPr lvl="2"/>
            <a:r>
              <a:rPr lang="el-GR" sz="2000" dirty="0" smtClean="0"/>
              <a:t>Κλινικά δείγματα: κόπρανα, εμετοί, τρόφιμα, νερό, περιβαλλοντικά</a:t>
            </a:r>
          </a:p>
          <a:p>
            <a:pPr lvl="1"/>
            <a:r>
              <a:rPr lang="el-GR" sz="2400" dirty="0" err="1" smtClean="0"/>
              <a:t>Ενζυμικές</a:t>
            </a:r>
            <a:r>
              <a:rPr lang="el-GR" sz="2400" dirty="0" smtClean="0"/>
              <a:t> </a:t>
            </a:r>
            <a:r>
              <a:rPr lang="el-GR" sz="2400" dirty="0" err="1" smtClean="0"/>
              <a:t>ανοσοαντιδράσεις</a:t>
            </a:r>
            <a:r>
              <a:rPr lang="el-GR" sz="2400" dirty="0" smtClean="0"/>
              <a:t>: </a:t>
            </a:r>
            <a:r>
              <a:rPr lang="en-US" sz="2400" dirty="0" smtClean="0"/>
              <a:t>Enzyme immunoassays (EIAs)</a:t>
            </a:r>
            <a:r>
              <a:rPr lang="el-GR" sz="2400" dirty="0" smtClean="0"/>
              <a:t>: 50% ευαισθησία 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000" b="1" dirty="0" smtClean="0"/>
              <a:t>Συμπτωματική αγωγή </a:t>
            </a:r>
          </a:p>
          <a:p>
            <a:r>
              <a:rPr lang="el-GR" sz="2000" dirty="0" smtClean="0"/>
              <a:t>Ενυδάτωση </a:t>
            </a:r>
          </a:p>
          <a:p>
            <a:r>
              <a:rPr lang="el-GR" sz="2000" dirty="0" err="1" smtClean="0"/>
              <a:t>Αποκατασταση</a:t>
            </a:r>
            <a:r>
              <a:rPr lang="el-GR" sz="2000" dirty="0" smtClean="0"/>
              <a:t> </a:t>
            </a:r>
            <a:r>
              <a:rPr lang="el-GR" sz="2000" dirty="0" err="1" smtClean="0"/>
              <a:t>ηλεκτρολυτων</a:t>
            </a:r>
            <a:r>
              <a:rPr lang="el-GR" sz="2000" dirty="0" smtClean="0"/>
              <a:t> </a:t>
            </a:r>
          </a:p>
          <a:p>
            <a:endParaRPr lang="el-GR" sz="2000" b="1" dirty="0" smtClean="0"/>
          </a:p>
          <a:p>
            <a:endParaRPr lang="el-GR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4.madeformums.com/uploads/images/large/42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048375" cy="3876676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4211960" y="404664"/>
            <a:ext cx="4427984" cy="1827584"/>
          </a:xfrm>
          <a:prstGeom prst="wedgeEllipseCallout">
            <a:avLst>
              <a:gd name="adj1" fmla="val -10803"/>
              <a:gd name="adj2" fmla="val 882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ΣΑΣ ΕΥΧΑΡΙΣΤΩ !!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5122912" cy="6389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ROTA </a:t>
            </a:r>
            <a:r>
              <a:rPr lang="el-GR" dirty="0" smtClean="0"/>
              <a:t>ΙΟΙ-ΤΑΞΙΝΟΜΗΣΗ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853136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Οικογένεια </a:t>
            </a:r>
            <a:r>
              <a:rPr lang="en-GB" dirty="0" err="1" smtClean="0"/>
              <a:t>Reoviridae</a:t>
            </a:r>
            <a:r>
              <a:rPr lang="el-GR" dirty="0" smtClean="0"/>
              <a:t>-9 γένη-4 παθογόνα για τον άνθρωπο</a:t>
            </a:r>
          </a:p>
          <a:p>
            <a:r>
              <a:rPr lang="el-GR" dirty="0" smtClean="0"/>
              <a:t>Γένος </a:t>
            </a:r>
            <a:r>
              <a:rPr lang="en-GB" dirty="0" smtClean="0"/>
              <a:t>Rotavirus</a:t>
            </a:r>
            <a:r>
              <a:rPr lang="el-GR" dirty="0" smtClean="0"/>
              <a:t>-7 </a:t>
            </a:r>
            <a:r>
              <a:rPr lang="el-GR" dirty="0" err="1" smtClean="0"/>
              <a:t>οροομάδες</a:t>
            </a:r>
            <a:r>
              <a:rPr lang="el-GR" dirty="0" smtClean="0"/>
              <a:t>(Α-</a:t>
            </a:r>
            <a:r>
              <a:rPr lang="en-GB" dirty="0" smtClean="0"/>
              <a:t>G) A,B,C </a:t>
            </a:r>
            <a:r>
              <a:rPr lang="el-GR" dirty="0" err="1" smtClean="0"/>
              <a:t>παθογόνες</a:t>
            </a:r>
            <a:r>
              <a:rPr lang="el-GR" dirty="0" smtClean="0"/>
              <a:t> για άνθρωπο </a:t>
            </a:r>
          </a:p>
          <a:p>
            <a:r>
              <a:rPr lang="el-GR" dirty="0" smtClean="0"/>
              <a:t>Α: το κύριο αίτιο λοίμωξης</a:t>
            </a:r>
          </a:p>
          <a:p>
            <a:r>
              <a:rPr lang="el-GR" dirty="0" smtClean="0"/>
              <a:t>Εικοσαεδρο-3 κελύφη-όχι φάκελος</a:t>
            </a:r>
          </a:p>
          <a:p>
            <a:r>
              <a:rPr lang="el-GR" dirty="0" smtClean="0"/>
              <a:t>Εξωτερικό περίβλημα 2 πρωτεΐνες </a:t>
            </a:r>
          </a:p>
          <a:p>
            <a:pPr lvl="1"/>
            <a:r>
              <a:rPr lang="en-US" dirty="0" smtClean="0"/>
              <a:t>VP7 </a:t>
            </a:r>
            <a:r>
              <a:rPr lang="el-GR" dirty="0" smtClean="0"/>
              <a:t>ή</a:t>
            </a:r>
            <a:r>
              <a:rPr lang="en-US" dirty="0" smtClean="0"/>
              <a:t> G-</a:t>
            </a:r>
            <a:r>
              <a:rPr lang="el-GR" dirty="0" smtClean="0"/>
              <a:t> πρωτεΐνη και </a:t>
            </a:r>
          </a:p>
          <a:p>
            <a:pPr lvl="1"/>
            <a:r>
              <a:rPr lang="en-US" dirty="0" smtClean="0"/>
              <a:t>VP4 </a:t>
            </a:r>
            <a:r>
              <a:rPr lang="el-GR" dirty="0" smtClean="0"/>
              <a:t>ή</a:t>
            </a:r>
            <a:r>
              <a:rPr lang="en-US" dirty="0" smtClean="0"/>
              <a:t> P-</a:t>
            </a:r>
            <a:r>
              <a:rPr lang="el-GR" dirty="0" smtClean="0"/>
              <a:t>πρωτεΐνη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VP7 </a:t>
            </a:r>
            <a:r>
              <a:rPr lang="el-GR" dirty="0" smtClean="0"/>
              <a:t>και</a:t>
            </a:r>
            <a:r>
              <a:rPr lang="en-US" dirty="0" smtClean="0"/>
              <a:t> VP4 </a:t>
            </a:r>
            <a:r>
              <a:rPr lang="el-GR" dirty="0" smtClean="0"/>
              <a:t>ορίζουν τον ορότυπο του ιού/ανοσολογική αντίδραση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l-GR" dirty="0" smtClean="0"/>
              <a:t>Εσωτερικό </a:t>
            </a:r>
            <a:r>
              <a:rPr lang="el-GR" dirty="0" err="1" smtClean="0"/>
              <a:t>καψίδιο</a:t>
            </a:r>
            <a:r>
              <a:rPr lang="el-GR" dirty="0" smtClean="0"/>
              <a:t>: </a:t>
            </a:r>
            <a:r>
              <a:rPr lang="en-US" dirty="0" smtClean="0"/>
              <a:t>VP</a:t>
            </a:r>
            <a:r>
              <a:rPr lang="el-GR" dirty="0" smtClean="0"/>
              <a:t>6-το κύριο αντιγόνο των </a:t>
            </a:r>
            <a:r>
              <a:rPr lang="el-GR" dirty="0" err="1" smtClean="0"/>
              <a:t>ροταιών</a:t>
            </a:r>
            <a:endParaRPr lang="el-GR" dirty="0" smtClean="0"/>
          </a:p>
          <a:p>
            <a:r>
              <a:rPr lang="el-GR" dirty="0" smtClean="0"/>
              <a:t>Γονιδίωμα -11 τμήματα δίκλωνου </a:t>
            </a:r>
            <a:r>
              <a:rPr lang="en-GB" dirty="0" smtClean="0"/>
              <a:t>RNA </a:t>
            </a:r>
            <a:endParaRPr lang="el-GR" dirty="0" smtClean="0"/>
          </a:p>
          <a:p>
            <a:r>
              <a:rPr lang="el-GR" dirty="0" smtClean="0"/>
              <a:t>Από</a:t>
            </a:r>
            <a:r>
              <a:rPr lang="en-US" dirty="0" smtClean="0"/>
              <a:t> 1996</a:t>
            </a:r>
            <a:r>
              <a:rPr lang="el-GR" dirty="0" smtClean="0"/>
              <a:t>-</a:t>
            </a:r>
            <a:r>
              <a:rPr lang="en-US" dirty="0" smtClean="0"/>
              <a:t>2005, </a:t>
            </a:r>
            <a:r>
              <a:rPr lang="el-GR" dirty="0" smtClean="0"/>
              <a:t>5 στελέχη </a:t>
            </a:r>
            <a:r>
              <a:rPr lang="en-US" dirty="0" smtClean="0"/>
              <a:t>(G1–4, G9) 90% </a:t>
            </a:r>
            <a:r>
              <a:rPr lang="el-GR" dirty="0" smtClean="0"/>
              <a:t>σε &lt;</a:t>
            </a:r>
            <a:r>
              <a:rPr lang="en-US" dirty="0" smtClean="0"/>
              <a:t>5 years in the US. </a:t>
            </a:r>
            <a:endParaRPr lang="el-GR" dirty="0" smtClean="0"/>
          </a:p>
          <a:p>
            <a:r>
              <a:rPr lang="el-GR" dirty="0" smtClean="0"/>
              <a:t>Στέλεχος </a:t>
            </a:r>
            <a:r>
              <a:rPr lang="en-US" dirty="0" smtClean="0"/>
              <a:t>G1</a:t>
            </a:r>
            <a:r>
              <a:rPr lang="el-GR" dirty="0" smtClean="0"/>
              <a:t>: </a:t>
            </a:r>
            <a:r>
              <a:rPr lang="en-US" dirty="0" smtClean="0"/>
              <a:t>75% </a:t>
            </a:r>
            <a:r>
              <a:rPr lang="el-GR" dirty="0" smtClean="0"/>
              <a:t>των απομονωθέντων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1032" name="Picture 8" descr="http://upload.wikimedia.org/wikipedia/commons/a/ac/Flewett_Rota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012160" y="764704"/>
            <a:ext cx="1944216" cy="2243328"/>
          </a:xfrm>
          <a:prstGeom prst="rect">
            <a:avLst/>
          </a:prstGeom>
          <a:noFill/>
        </p:spPr>
      </p:pic>
      <p:pic>
        <p:nvPicPr>
          <p:cNvPr id="1034" name="Picture 10" descr="http://education.expasy.org/images/Rotavirus_vir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572000" cy="3158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/>
          <a:lstStyle/>
          <a:p>
            <a:r>
              <a:rPr lang="el-GR" dirty="0" smtClean="0"/>
              <a:t>ΒΙΒΛΙΟΓΡΑΦΙΑ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184576"/>
          </a:xfrm>
        </p:spPr>
        <p:txBody>
          <a:bodyPr>
            <a:noAutofit/>
          </a:bodyPr>
          <a:lstStyle/>
          <a:p>
            <a:r>
              <a:rPr lang="en-US" sz="1200" dirty="0" smtClean="0"/>
              <a:t>American Academy of Pediatrics. Rotavirus infections. </a:t>
            </a:r>
            <a:r>
              <a:rPr lang="en-US" sz="1200" dirty="0" err="1" smtClean="0"/>
              <a:t>In:Pickering</a:t>
            </a:r>
            <a:r>
              <a:rPr lang="en-US" sz="1200" dirty="0" smtClean="0"/>
              <a:t> LK, Baker CJ, Long SS, eds. </a:t>
            </a:r>
            <a:r>
              <a:rPr lang="en-US" sz="1200" i="1" dirty="0" err="1" smtClean="0"/>
              <a:t>RedBook</a:t>
            </a:r>
            <a:r>
              <a:rPr lang="en-US" sz="1200" i="1" dirty="0" smtClean="0"/>
              <a:t>: 2009 Report of the Committee on Infectious Diseases</a:t>
            </a:r>
            <a:r>
              <a:rPr lang="en-US" sz="1200" dirty="0" smtClean="0"/>
              <a:t>. 28th ed. Elk Grove Village, IL: American Academy of Pediatrics, 2009:576–9.</a:t>
            </a:r>
          </a:p>
          <a:p>
            <a:r>
              <a:rPr lang="en-US" sz="1200" dirty="0" smtClean="0"/>
              <a:t>CDC. Prevention of rotavirus gastroenteritis among infants and children. Recommendations of the Advisory Committee on Immunization Practices (ACIP). </a:t>
            </a:r>
            <a:r>
              <a:rPr lang="en-US" sz="1200" i="1" dirty="0" smtClean="0"/>
              <a:t>MMWR</a:t>
            </a:r>
            <a:r>
              <a:rPr lang="en-US" sz="1200" dirty="0" smtClean="0"/>
              <a:t> 2009;58(No. RR-2):1–24.</a:t>
            </a:r>
          </a:p>
          <a:p>
            <a:r>
              <a:rPr lang="en-US" sz="1200" dirty="0" smtClean="0"/>
              <a:t>CDC. Addition of severe combined immunodeficiency as a contraindication for administration of rotavirus vaccine. </a:t>
            </a:r>
            <a:r>
              <a:rPr lang="en-US" sz="1200" i="1" dirty="0" smtClean="0"/>
              <a:t>MMWR</a:t>
            </a:r>
            <a:r>
              <a:rPr lang="en-US" sz="1200" dirty="0" smtClean="0"/>
              <a:t> 2010;59(No. 22):687–8.</a:t>
            </a:r>
          </a:p>
          <a:p>
            <a:r>
              <a:rPr lang="en-US" sz="1200" dirty="0" smtClean="0"/>
              <a:t>CDC. Addition of History of </a:t>
            </a:r>
            <a:r>
              <a:rPr lang="en-US" sz="1200" dirty="0" err="1" smtClean="0"/>
              <a:t>Intussusception</a:t>
            </a:r>
            <a:r>
              <a:rPr lang="en-US" sz="1200" dirty="0" smtClean="0"/>
              <a:t> as a Contraindication for Rotavirus Vaccination. </a:t>
            </a:r>
            <a:r>
              <a:rPr lang="en-US" sz="1200" i="1" dirty="0" smtClean="0"/>
              <a:t>MMWR</a:t>
            </a:r>
            <a:r>
              <a:rPr lang="en-US" sz="1200" dirty="0" smtClean="0"/>
              <a:t> 2010;59(No. 22);687-8.</a:t>
            </a:r>
          </a:p>
          <a:p>
            <a:r>
              <a:rPr lang="en-US" sz="1200" dirty="0" smtClean="0"/>
              <a:t>Fischer TK, </a:t>
            </a:r>
            <a:r>
              <a:rPr lang="en-US" sz="1200" dirty="0" err="1" smtClean="0"/>
              <a:t>Viboud</a:t>
            </a:r>
            <a:r>
              <a:rPr lang="en-US" sz="1200" dirty="0" smtClean="0"/>
              <a:t> C, </a:t>
            </a:r>
            <a:r>
              <a:rPr lang="en-US" sz="1200" dirty="0" err="1" smtClean="0"/>
              <a:t>Parashar</a:t>
            </a:r>
            <a:r>
              <a:rPr lang="en-US" sz="1200" dirty="0" smtClean="0"/>
              <a:t> U, et al. Hospitalizations and deaths from diarrhea and rotavirus among children &lt;5 years of age in the United States, 1993-2003. </a:t>
            </a:r>
            <a:r>
              <a:rPr lang="en-US" sz="1200" i="1" dirty="0" smtClean="0"/>
              <a:t>J Infect </a:t>
            </a:r>
            <a:r>
              <a:rPr lang="en-US" sz="1200" i="1" dirty="0" err="1" smtClean="0"/>
              <a:t>Dis</a:t>
            </a:r>
            <a:r>
              <a:rPr lang="en-US" sz="1200" dirty="0" smtClean="0"/>
              <a:t> 2007;195:1117–25.</a:t>
            </a:r>
          </a:p>
          <a:p>
            <a:r>
              <a:rPr lang="en-US" sz="1200" dirty="0" smtClean="0"/>
              <a:t>Murphy TV, </a:t>
            </a:r>
            <a:r>
              <a:rPr lang="en-US" sz="1200" dirty="0" err="1" smtClean="0"/>
              <a:t>Gargiullo</a:t>
            </a:r>
            <a:r>
              <a:rPr lang="en-US" sz="1200" dirty="0" smtClean="0"/>
              <a:t> PM, </a:t>
            </a:r>
            <a:r>
              <a:rPr lang="en-US" sz="1200" dirty="0" err="1" smtClean="0"/>
              <a:t>Massoudi</a:t>
            </a:r>
            <a:r>
              <a:rPr lang="en-US" sz="1200" dirty="0" smtClean="0"/>
              <a:t> MS, et al. </a:t>
            </a:r>
            <a:r>
              <a:rPr lang="en-US" sz="1200" dirty="0" err="1" smtClean="0"/>
              <a:t>Intussusception</a:t>
            </a:r>
            <a:r>
              <a:rPr lang="en-US" sz="1200" dirty="0" smtClean="0"/>
              <a:t> among infants given an oral rotavirus vaccine. </a:t>
            </a:r>
            <a:r>
              <a:rPr lang="en-US" sz="1200" i="1" dirty="0" smtClean="0"/>
              <a:t>N </a:t>
            </a:r>
            <a:r>
              <a:rPr lang="en-US" sz="1200" i="1" dirty="0" err="1" smtClean="0"/>
              <a:t>Engl</a:t>
            </a:r>
            <a:r>
              <a:rPr lang="en-US" sz="1200" i="1" dirty="0" smtClean="0"/>
              <a:t> J Med</a:t>
            </a:r>
            <a:r>
              <a:rPr lang="en-US" sz="1200" dirty="0" smtClean="0"/>
              <a:t> 2001;344:564–72. </a:t>
            </a:r>
          </a:p>
          <a:p>
            <a:r>
              <a:rPr lang="en-US" sz="1200" dirty="0" err="1" smtClean="0"/>
              <a:t>Parashar</a:t>
            </a:r>
            <a:r>
              <a:rPr lang="en-US" sz="1200" dirty="0" smtClean="0"/>
              <a:t> UD, </a:t>
            </a:r>
            <a:r>
              <a:rPr lang="en-US" sz="1200" dirty="0" err="1" smtClean="0"/>
              <a:t>Hummelman</a:t>
            </a:r>
            <a:r>
              <a:rPr lang="en-US" sz="1200" dirty="0" smtClean="0"/>
              <a:t> EG, </a:t>
            </a:r>
            <a:r>
              <a:rPr lang="en-US" sz="1200" dirty="0" err="1" smtClean="0"/>
              <a:t>Bresee</a:t>
            </a:r>
            <a:r>
              <a:rPr lang="en-US" sz="1200" dirty="0" smtClean="0"/>
              <a:t> JS, et al. Global illness and deaths caused by rotavirus disease in children. </a:t>
            </a:r>
            <a:r>
              <a:rPr lang="en-US" sz="1200" i="1" dirty="0" err="1" smtClean="0"/>
              <a:t>Emerg</a:t>
            </a:r>
            <a:r>
              <a:rPr lang="en-US" sz="1200" i="1" dirty="0" smtClean="0"/>
              <a:t> Infect </a:t>
            </a:r>
            <a:r>
              <a:rPr lang="en-US" sz="1200" i="1" dirty="0" err="1" smtClean="0"/>
              <a:t>Dis</a:t>
            </a:r>
            <a:r>
              <a:rPr lang="en-US" sz="1200" dirty="0" smtClean="0"/>
              <a:t> 2003;9:565–72.</a:t>
            </a:r>
          </a:p>
          <a:p>
            <a:r>
              <a:rPr lang="en-US" sz="1200" dirty="0" smtClean="0"/>
              <a:t>Tate J, </a:t>
            </a:r>
            <a:r>
              <a:rPr lang="en-US" sz="1200" dirty="0" err="1" smtClean="0"/>
              <a:t>Mutue</a:t>
            </a:r>
            <a:r>
              <a:rPr lang="en-US" sz="1200" dirty="0" smtClean="0"/>
              <a:t> J, </a:t>
            </a:r>
            <a:r>
              <a:rPr lang="en-US" sz="1200" dirty="0" err="1" smtClean="0"/>
              <a:t>Panozzo</a:t>
            </a:r>
            <a:r>
              <a:rPr lang="en-US" sz="1200" dirty="0" smtClean="0"/>
              <a:t> C, et al. Sustained decline in rotavirus detections in the United States following the introduction of rotavirus vaccine in 2006. </a:t>
            </a:r>
            <a:r>
              <a:rPr lang="en-US" sz="1200" i="1" dirty="0" smtClean="0"/>
              <a:t>Pediatric </a:t>
            </a:r>
            <a:r>
              <a:rPr lang="en-US" sz="1200" i="1" dirty="0" err="1" smtClean="0"/>
              <a:t>Inf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Dis</a:t>
            </a:r>
            <a:r>
              <a:rPr lang="en-US" sz="1200" dirty="0" smtClean="0"/>
              <a:t> 2011, 30:530–4.</a:t>
            </a:r>
          </a:p>
          <a:p>
            <a:r>
              <a:rPr lang="en-US" sz="1200" dirty="0" err="1" smtClean="0"/>
              <a:t>Vesikari</a:t>
            </a:r>
            <a:r>
              <a:rPr lang="en-US" sz="1200" dirty="0" smtClean="0"/>
              <a:t> T, Matson DO, </a:t>
            </a:r>
            <a:r>
              <a:rPr lang="en-US" sz="1200" dirty="0" err="1" smtClean="0"/>
              <a:t>Dennehy</a:t>
            </a:r>
            <a:r>
              <a:rPr lang="en-US" sz="1200" dirty="0" smtClean="0"/>
              <a:t> P, et al. Safety and efficacy of a </a:t>
            </a:r>
            <a:r>
              <a:rPr lang="en-US" sz="1200" dirty="0" err="1" smtClean="0"/>
              <a:t>pentavalent</a:t>
            </a:r>
            <a:r>
              <a:rPr lang="en-US" sz="1200" dirty="0" smtClean="0"/>
              <a:t> human–bovine (WC3) </a:t>
            </a:r>
            <a:r>
              <a:rPr lang="en-US" sz="1200" dirty="0" err="1" smtClean="0"/>
              <a:t>reassortant</a:t>
            </a:r>
            <a:r>
              <a:rPr lang="en-US" sz="1200" dirty="0" smtClean="0"/>
              <a:t> rotavirus vaccine. </a:t>
            </a:r>
            <a:r>
              <a:rPr lang="en-US" sz="1200" i="1" dirty="0" smtClean="0"/>
              <a:t>N </a:t>
            </a:r>
            <a:r>
              <a:rPr lang="en-US" sz="1200" i="1" dirty="0" err="1" smtClean="0"/>
              <a:t>Engl</a:t>
            </a:r>
            <a:r>
              <a:rPr lang="en-US" sz="1200" i="1" dirty="0" smtClean="0"/>
              <a:t> J Med</a:t>
            </a:r>
            <a:r>
              <a:rPr lang="en-US" sz="1200" dirty="0" smtClean="0"/>
              <a:t> 2006;354:23–33.</a:t>
            </a:r>
          </a:p>
          <a:p>
            <a:r>
              <a:rPr lang="en-US" sz="1200" dirty="0" err="1" smtClean="0"/>
              <a:t>Vesikari</a:t>
            </a:r>
            <a:r>
              <a:rPr lang="en-US" sz="1200" dirty="0" smtClean="0"/>
              <a:t> T, </a:t>
            </a:r>
            <a:r>
              <a:rPr lang="en-US" sz="1200" dirty="0" err="1" smtClean="0"/>
              <a:t>Karvonen</a:t>
            </a:r>
            <a:r>
              <a:rPr lang="en-US" sz="1200" dirty="0" smtClean="0"/>
              <a:t> A, </a:t>
            </a:r>
            <a:r>
              <a:rPr lang="en-US" sz="1200" dirty="0" err="1" smtClean="0"/>
              <a:t>Prymula</a:t>
            </a:r>
            <a:r>
              <a:rPr lang="en-US" sz="1200" dirty="0" smtClean="0"/>
              <a:t> R, et al. Efficacy of human rotavirus vaccine against rotavirus gastroenteritis during the first 2 years of life in European infants: randomized, double-blind controlled study. </a:t>
            </a:r>
            <a:r>
              <a:rPr lang="en-US" sz="1200" i="1" dirty="0" smtClean="0"/>
              <a:t>Lancet </a:t>
            </a:r>
            <a:r>
              <a:rPr lang="en-US" sz="1200" dirty="0" smtClean="0"/>
              <a:t>2007;370:1757-63.</a:t>
            </a:r>
            <a:endParaRPr lang="el-GR" sz="1200" dirty="0" smtClean="0"/>
          </a:p>
          <a:p>
            <a:r>
              <a:rPr lang="en-US" sz="1200" dirty="0" smtClean="0">
                <a:hlinkClick r:id="rId2"/>
              </a:rPr>
              <a:t>http://www.foodsafety.gov/poisoning/causes/bacteriaviruses/norovirus/</a:t>
            </a:r>
            <a:endParaRPr lang="el-GR" sz="1200" dirty="0" smtClean="0"/>
          </a:p>
          <a:p>
            <a:r>
              <a:rPr lang="en-US" sz="1200" dirty="0" smtClean="0">
                <a:hlinkClick r:id="rId3"/>
              </a:rPr>
              <a:t>http://www.cdc.gov/norovirus/</a:t>
            </a:r>
            <a:endParaRPr lang="el-GR" sz="1200" dirty="0" smtClean="0"/>
          </a:p>
          <a:p>
            <a:r>
              <a:rPr lang="en-US" sz="1200" dirty="0" smtClean="0">
                <a:hlinkClick r:id="rId4"/>
              </a:rPr>
              <a:t>http://www.medicinenet.com/norovirus_infection/article.htm</a:t>
            </a:r>
            <a:endParaRPr lang="el-GR" sz="1200" dirty="0" smtClean="0"/>
          </a:p>
          <a:p>
            <a:r>
              <a:rPr lang="en-US" sz="1200" dirty="0" smtClean="0"/>
              <a:t>http://emedicine.medscape.com/article/224225-overview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Carter MJ (2005) Review. </a:t>
            </a:r>
            <a:r>
              <a:rPr lang="en-US" dirty="0" err="1" smtClean="0"/>
              <a:t>Enterically</a:t>
            </a:r>
            <a:r>
              <a:rPr lang="en-US" dirty="0" smtClean="0"/>
              <a:t> infecting viruses: </a:t>
            </a:r>
            <a:r>
              <a:rPr lang="en-US" dirty="0" err="1" smtClean="0"/>
              <a:t>pathogenicity</a:t>
            </a:r>
            <a:r>
              <a:rPr lang="en-US" dirty="0" smtClean="0"/>
              <a:t>, transmission and significance for food and waterborne infection. Journal of Applied Microbiology; 98: 354-1380. </a:t>
            </a:r>
          </a:p>
          <a:p>
            <a:r>
              <a:rPr lang="en-US" dirty="0" err="1" smtClean="0"/>
              <a:t>Cressey</a:t>
            </a:r>
            <a:r>
              <a:rPr lang="en-US" dirty="0" smtClean="0"/>
              <a:t> P, Lake R (2007) Risk ranking: Estimates of the burden of </a:t>
            </a:r>
            <a:r>
              <a:rPr lang="en-US" dirty="0" err="1" smtClean="0"/>
              <a:t>foodborne</a:t>
            </a:r>
            <a:r>
              <a:rPr lang="en-US" dirty="0" smtClean="0"/>
              <a:t> disease in New Zealand. Report FW0724 for the New Zealand Food Safety Authority. Institute of Environmental Science and Research (ESR) Ltd. Available from: </a:t>
            </a:r>
            <a:r>
              <a:rPr lang="en-US" u="sng" dirty="0" smtClean="0"/>
              <a:t>http://www.nzfsa.govt.nz/science/research-projects/FW0724_DALY_estimates August_2007_final.pdf. Accessed 28 July 2010. </a:t>
            </a:r>
          </a:p>
          <a:p>
            <a:r>
              <a:rPr lang="en-US" dirty="0" err="1" smtClean="0"/>
              <a:t>Duizer</a:t>
            </a:r>
            <a:r>
              <a:rPr lang="en-US" dirty="0" smtClean="0"/>
              <a:t> E, </a:t>
            </a:r>
            <a:r>
              <a:rPr lang="en-US" dirty="0" err="1" smtClean="0"/>
              <a:t>Bijkerk</a:t>
            </a:r>
            <a:r>
              <a:rPr lang="en-US" dirty="0" smtClean="0"/>
              <a:t> P, </a:t>
            </a:r>
            <a:r>
              <a:rPr lang="en-US" dirty="0" err="1" smtClean="0"/>
              <a:t>Rockx</a:t>
            </a:r>
            <a:r>
              <a:rPr lang="en-US" dirty="0" smtClean="0"/>
              <a:t> B, De </a:t>
            </a:r>
            <a:r>
              <a:rPr lang="en-US" dirty="0" err="1" smtClean="0"/>
              <a:t>Groot</a:t>
            </a:r>
            <a:r>
              <a:rPr lang="en-US" dirty="0" smtClean="0"/>
              <a:t> A, </a:t>
            </a:r>
            <a:r>
              <a:rPr lang="en-US" dirty="0" err="1" smtClean="0"/>
              <a:t>Twisk</a:t>
            </a:r>
            <a:r>
              <a:rPr lang="en-US" dirty="0" smtClean="0"/>
              <a:t> F, Koopmans M (2004) Inactivation of </a:t>
            </a:r>
            <a:r>
              <a:rPr lang="en-US" dirty="0" err="1" smtClean="0"/>
              <a:t>caliciviruses</a:t>
            </a:r>
            <a:r>
              <a:rPr lang="en-US" dirty="0" smtClean="0"/>
              <a:t>. Applied and Environmental Microbiology; 70 :4538-4543. </a:t>
            </a:r>
          </a:p>
          <a:p>
            <a:r>
              <a:rPr lang="en-US" dirty="0" smtClean="0"/>
              <a:t>Green KY (2007) </a:t>
            </a:r>
            <a:r>
              <a:rPr lang="en-US" dirty="0" err="1" smtClean="0"/>
              <a:t>Caliciviridae</a:t>
            </a:r>
            <a:r>
              <a:rPr lang="en-US" dirty="0" smtClean="0"/>
              <a:t>: The </a:t>
            </a:r>
            <a:r>
              <a:rPr lang="en-US" dirty="0" err="1" smtClean="0"/>
              <a:t>Noroviruses</a:t>
            </a:r>
            <a:r>
              <a:rPr lang="en-US" dirty="0" smtClean="0"/>
              <a:t>. In: </a:t>
            </a:r>
            <a:r>
              <a:rPr lang="en-US" dirty="0" err="1" smtClean="0"/>
              <a:t>Knipe</a:t>
            </a:r>
            <a:r>
              <a:rPr lang="en-US" dirty="0" smtClean="0"/>
              <a:t> DM, </a:t>
            </a:r>
            <a:r>
              <a:rPr lang="en-US" dirty="0" err="1" smtClean="0"/>
              <a:t>Howley</a:t>
            </a:r>
            <a:r>
              <a:rPr lang="en-US" dirty="0" smtClean="0"/>
              <a:t> PM (eds.) Fields Virology, 5th Edition. Lippincott-Williams &amp; Wilkins Publishers, Philadelphia; p949-979. </a:t>
            </a:r>
          </a:p>
          <a:p>
            <a:r>
              <a:rPr lang="en-US" dirty="0" smtClean="0"/>
              <a:t>Greening GE, </a:t>
            </a:r>
            <a:r>
              <a:rPr lang="en-US" dirty="0" err="1" smtClean="0"/>
              <a:t>Miriams</a:t>
            </a:r>
            <a:r>
              <a:rPr lang="en-US" dirty="0" smtClean="0"/>
              <a:t>, M, </a:t>
            </a:r>
            <a:r>
              <a:rPr lang="en-US" dirty="0" err="1" smtClean="0"/>
              <a:t>Berke</a:t>
            </a:r>
            <a:r>
              <a:rPr lang="en-US" dirty="0" smtClean="0"/>
              <a:t> T (2001) Molecular epidemiology of Norwalk-like viruses associated with gastroenteritis outbreaks in New Zealand. Journal of Medical Virology; 64: 58-66. </a:t>
            </a:r>
          </a:p>
          <a:p>
            <a:r>
              <a:rPr lang="en-US" dirty="0" smtClean="0"/>
              <a:t>Greening GE, Wolf S (2010) </a:t>
            </a:r>
            <a:r>
              <a:rPr lang="en-US" dirty="0" err="1" smtClean="0"/>
              <a:t>Calicivirus</a:t>
            </a:r>
            <a:r>
              <a:rPr lang="en-US" dirty="0" smtClean="0"/>
              <a:t> environmental contamination. In: </a:t>
            </a:r>
            <a:r>
              <a:rPr lang="en-US" dirty="0" err="1" smtClean="0"/>
              <a:t>Hansman</a:t>
            </a:r>
            <a:r>
              <a:rPr lang="en-US" dirty="0" smtClean="0"/>
              <a:t> GS, Jiang XJ, Green KY (eds.) </a:t>
            </a:r>
            <a:r>
              <a:rPr lang="en-US" dirty="0" err="1" smtClean="0"/>
              <a:t>Caliciviruses</a:t>
            </a:r>
            <a:r>
              <a:rPr lang="en-US" dirty="0" smtClean="0"/>
              <a:t>: Molecular and Cellular Virology. </a:t>
            </a:r>
            <a:r>
              <a:rPr lang="en-US" dirty="0" err="1" smtClean="0"/>
              <a:t>Caister</a:t>
            </a:r>
            <a:r>
              <a:rPr lang="en-US" dirty="0" smtClean="0"/>
              <a:t> Academic Press, UK; p25-44. </a:t>
            </a:r>
          </a:p>
          <a:p>
            <a:r>
              <a:rPr lang="en-US" dirty="0" smtClean="0"/>
              <a:t>Hewitt J, Greening GE (2004) Survival and persistence of </a:t>
            </a:r>
            <a:r>
              <a:rPr lang="en-US" dirty="0" err="1" smtClean="0"/>
              <a:t>norovirus</a:t>
            </a:r>
            <a:r>
              <a:rPr lang="en-US" dirty="0" smtClean="0"/>
              <a:t>, hepatitis A virus and feline </a:t>
            </a:r>
            <a:r>
              <a:rPr lang="en-US" dirty="0" err="1" smtClean="0"/>
              <a:t>calicivirus</a:t>
            </a:r>
            <a:r>
              <a:rPr lang="en-US" dirty="0" smtClean="0"/>
              <a:t> in marinated mussels. Journal of Food Protection; 67: 1743-1750. </a:t>
            </a:r>
          </a:p>
          <a:p>
            <a:r>
              <a:rPr lang="en-US" dirty="0" smtClean="0"/>
              <a:t>Hewitt J, Greening GE (2006) Effect of heat treatment on hepatitis A virus and </a:t>
            </a:r>
            <a:r>
              <a:rPr lang="en-US" dirty="0" err="1" smtClean="0"/>
              <a:t>norovirus</a:t>
            </a:r>
            <a:r>
              <a:rPr lang="en-US" dirty="0" smtClean="0"/>
              <a:t> in New Zealand </a:t>
            </a:r>
            <a:r>
              <a:rPr lang="en-US" dirty="0" err="1" smtClean="0"/>
              <a:t>greenshell</a:t>
            </a:r>
            <a:r>
              <a:rPr lang="en-US" dirty="0" smtClean="0"/>
              <a:t> mussels (</a:t>
            </a:r>
            <a:r>
              <a:rPr lang="en-US" i="1" dirty="0" err="1" smtClean="0"/>
              <a:t>Perna</a:t>
            </a:r>
            <a:r>
              <a:rPr lang="en-US" i="1" dirty="0" smtClean="0"/>
              <a:t> </a:t>
            </a:r>
            <a:r>
              <a:rPr lang="en-US" i="1" dirty="0" err="1" smtClean="0"/>
              <a:t>canaliculus</a:t>
            </a:r>
            <a:r>
              <a:rPr lang="en-US" i="1" dirty="0" smtClean="0"/>
              <a:t>) by quantitative real time reverse transcriptase PCR and cell culture. Journal of Food Protection; 69: 2217-2223. </a:t>
            </a:r>
          </a:p>
          <a:p>
            <a:r>
              <a:rPr lang="en-US" dirty="0" smtClean="0"/>
              <a:t>Hewitt J, Bell D, Simmons GC, Rivera-</a:t>
            </a:r>
            <a:r>
              <a:rPr lang="en-US" dirty="0" err="1" smtClean="0"/>
              <a:t>Aban</a:t>
            </a:r>
            <a:r>
              <a:rPr lang="en-US" dirty="0" smtClean="0"/>
              <a:t> M, Wolf S, Greening GE (2007) Gastroenteritis outbreak caused by waterborne </a:t>
            </a:r>
            <a:r>
              <a:rPr lang="en-US" dirty="0" err="1" smtClean="0"/>
              <a:t>norovirus</a:t>
            </a:r>
            <a:r>
              <a:rPr lang="en-US" dirty="0" smtClean="0"/>
              <a:t> at a New Zealand ski resort. Applied and Environmental Microbiology; 73:7853-7857. </a:t>
            </a:r>
          </a:p>
          <a:p>
            <a:r>
              <a:rPr lang="en-US" dirty="0" smtClean="0"/>
              <a:t>Koopmans M (2008) Progress in understanding </a:t>
            </a:r>
            <a:r>
              <a:rPr lang="en-US" dirty="0" err="1" smtClean="0"/>
              <a:t>norovirus</a:t>
            </a:r>
            <a:r>
              <a:rPr lang="en-US" dirty="0" smtClean="0"/>
              <a:t> epidemiology. Current Opinion in Infectious Diseases; 21: 544-552. </a:t>
            </a:r>
          </a:p>
          <a:p>
            <a:r>
              <a:rPr lang="en-US" dirty="0" smtClean="0"/>
              <a:t>Koopmans M, </a:t>
            </a:r>
            <a:r>
              <a:rPr lang="en-US" dirty="0" err="1" smtClean="0"/>
              <a:t>Duizer</a:t>
            </a:r>
            <a:r>
              <a:rPr lang="en-US" dirty="0" smtClean="0"/>
              <a:t> E (2004) </a:t>
            </a:r>
            <a:r>
              <a:rPr lang="en-US" dirty="0" err="1" smtClean="0"/>
              <a:t>Foodborne</a:t>
            </a:r>
            <a:r>
              <a:rPr lang="en-US" dirty="0" smtClean="0"/>
              <a:t> viruses: an emerging problem. International Journal of Food Microbiology; 90: 23-41. </a:t>
            </a:r>
          </a:p>
          <a:p>
            <a:r>
              <a:rPr lang="en-US" dirty="0" err="1" smtClean="0"/>
              <a:t>Lamhoujeb</a:t>
            </a:r>
            <a:r>
              <a:rPr lang="en-US" dirty="0" smtClean="0"/>
              <a:t> S, </a:t>
            </a:r>
            <a:r>
              <a:rPr lang="en-US" dirty="0" err="1" smtClean="0"/>
              <a:t>Fliss</a:t>
            </a:r>
            <a:r>
              <a:rPr lang="en-US" dirty="0" smtClean="0"/>
              <a:t> I, </a:t>
            </a:r>
            <a:r>
              <a:rPr lang="en-US" dirty="0" err="1" smtClean="0"/>
              <a:t>Ngazoa</a:t>
            </a:r>
            <a:r>
              <a:rPr lang="en-US" dirty="0" smtClean="0"/>
              <a:t> SE, Jean, J (2008) Evaluation of the persistence of infectious human </a:t>
            </a:r>
            <a:r>
              <a:rPr lang="en-US" dirty="0" err="1" smtClean="0"/>
              <a:t>noroviruses</a:t>
            </a:r>
            <a:r>
              <a:rPr lang="en-US" dirty="0" smtClean="0"/>
              <a:t> on food surfaces by using real-time nucleic acid sequence-based amplification. Applied and Environmental Microbiology; 74: 3349-3355. 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r>
              <a:rPr lang="el-GR" dirty="0" smtClean="0"/>
              <a:t>ΒΙΒΛΙΟΓΡΑΦΙΑ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xplorevaccines.files.wordpress.com/2009/05/rotastarins.jpg?w=468&amp;h=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325183" cy="4392488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9848"/>
          </a:xfrm>
        </p:spPr>
        <p:txBody>
          <a:bodyPr/>
          <a:lstStyle/>
          <a:p>
            <a:r>
              <a:rPr lang="el-GR" dirty="0" smtClean="0"/>
              <a:t>ΠΑΓΚΟΣΜΙΑ ΚΑΤΑΝΟΜΗ ΟΡΟΤΥΠΩΝ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5122912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ΕΠΙΔΗΜΙΟΛΟΓΙΑ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048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Ανακαλύφθηκε το </a:t>
            </a:r>
            <a:r>
              <a:rPr lang="en-US" dirty="0" smtClean="0"/>
              <a:t>1973, Bishop and colleagues </a:t>
            </a:r>
            <a:endParaRPr lang="el-GR" dirty="0" smtClean="0"/>
          </a:p>
          <a:p>
            <a:r>
              <a:rPr lang="en-US" dirty="0" smtClean="0"/>
              <a:t>“</a:t>
            </a:r>
            <a:r>
              <a:rPr lang="en-GB" dirty="0"/>
              <a:t>R</a:t>
            </a:r>
            <a:r>
              <a:rPr lang="en-US" dirty="0" err="1" smtClean="0"/>
              <a:t>otavirus</a:t>
            </a:r>
            <a:r>
              <a:rPr lang="en-US" dirty="0" smtClean="0"/>
              <a:t>” (</a:t>
            </a:r>
            <a:r>
              <a:rPr lang="en-US" i="1" dirty="0" err="1" smtClean="0"/>
              <a:t>rota</a:t>
            </a:r>
            <a:r>
              <a:rPr lang="en-US" dirty="0" smtClean="0"/>
              <a:t> </a:t>
            </a:r>
            <a:r>
              <a:rPr lang="el-GR" dirty="0" smtClean="0"/>
              <a:t>στα λατινικά ρόδα</a:t>
            </a:r>
            <a:r>
              <a:rPr lang="en-US" dirty="0" smtClean="0"/>
              <a:t>) </a:t>
            </a:r>
            <a:endParaRPr lang="el-GR" dirty="0" smtClean="0"/>
          </a:p>
          <a:p>
            <a:r>
              <a:rPr lang="el-GR" dirty="0" smtClean="0"/>
              <a:t>Από το 1980 θεωρείται το πιο σημαντικό αίτιο σοβαρής παιδικής γαστρεντερίτιδας στον κόσμο</a:t>
            </a:r>
          </a:p>
          <a:p>
            <a:r>
              <a:rPr lang="el-GR" dirty="0" smtClean="0"/>
              <a:t>Βρέφη, μικρά παιδιά</a:t>
            </a:r>
          </a:p>
          <a:p>
            <a:r>
              <a:rPr lang="el-GR" dirty="0" smtClean="0"/>
              <a:t>Σχεδόν όλα τα παιδιά μέχρι 5 ετών έχουν μολυνθεί </a:t>
            </a:r>
          </a:p>
          <a:p>
            <a:r>
              <a:rPr lang="en-US" dirty="0" smtClean="0"/>
              <a:t>20–60 </a:t>
            </a:r>
            <a:r>
              <a:rPr lang="el-GR" dirty="0" smtClean="0"/>
              <a:t>θάνατοι/έτος στις </a:t>
            </a:r>
            <a:r>
              <a:rPr lang="en-US" dirty="0" smtClean="0"/>
              <a:t>United States</a:t>
            </a:r>
            <a:r>
              <a:rPr lang="el-GR" dirty="0" smtClean="0"/>
              <a:t>-&gt;</a:t>
            </a:r>
            <a:r>
              <a:rPr lang="en-US" dirty="0" smtClean="0"/>
              <a:t>500,000 </a:t>
            </a:r>
            <a:r>
              <a:rPr lang="el-GR" dirty="0" smtClean="0"/>
              <a:t>θάνατοι από διάρροια παγκοσμίως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l-GR" dirty="0" err="1" smtClean="0"/>
              <a:t>Αντιγονικός</a:t>
            </a:r>
            <a:r>
              <a:rPr lang="el-GR" dirty="0" smtClean="0"/>
              <a:t> διαχωρισμός μεταξύ </a:t>
            </a:r>
            <a:r>
              <a:rPr lang="en-US" dirty="0" smtClean="0"/>
              <a:t>Rotaviruses </a:t>
            </a:r>
            <a:r>
              <a:rPr lang="el-GR" dirty="0" smtClean="0"/>
              <a:t>που προκαλούν νόσο στα ζώα/άνθρωπο</a:t>
            </a:r>
            <a:endParaRPr lang="en-US" dirty="0" smtClean="0"/>
          </a:p>
        </p:txBody>
      </p:sp>
      <p:pic>
        <p:nvPicPr>
          <p:cNvPr id="5" name="Picture 2" descr="http://kidshealth.org/parent/infections/stomach/headers_90620/P_infectionB_rot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404664"/>
            <a:ext cx="4152900" cy="150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asiancorrespondent.com/wp-content/uploads/2012/09/Estimated-global-rotavirus-deaths-in-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13250" cy="5949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ΕΚΤΙΜΩΜΕΝΗ ΠΑΓΚΟΣΜΙΑ ΚΑΤΑΝΟΜΗ 440.000 ΘΑΝΑΤΩΝ ΕΤΗΣΙΩΣ ΑΠΟ ΡΟΤΑ ΙΟΥΣ </a:t>
            </a:r>
            <a:r>
              <a:rPr lang="el-GR" sz="2400" dirty="0" smtClean="0"/>
              <a:t>(ΜΙΑ ΤΕΛΕΙΑ: 1000 ΘΑΝΑΤΟΙ)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medscape.com/slide/migrated/editorial/cmecircle/2006/5408/images/staat/slide0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/>
          <a:lstStyle/>
          <a:p>
            <a:r>
              <a:rPr lang="el-GR" dirty="0" smtClean="0"/>
              <a:t>ΠΑΘΟΓΕΝΕΣΙΣ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4896544" cy="504055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Είσοδος του ιού από το στόμα</a:t>
            </a:r>
          </a:p>
          <a:p>
            <a:pPr lvl="1">
              <a:buFont typeface="Courier New" pitchFamily="49" charset="0"/>
              <a:buChar char="o"/>
            </a:pPr>
            <a:r>
              <a:rPr lang="el-GR" dirty="0" err="1" smtClean="0"/>
              <a:t>Πολλαπλ</a:t>
            </a:r>
            <a:r>
              <a:rPr lang="el-GR" dirty="0" smtClean="0"/>
              <a:t>/</a:t>
            </a:r>
            <a:r>
              <a:rPr lang="el-GR" dirty="0" err="1" smtClean="0"/>
              <a:t>σμός</a:t>
            </a:r>
            <a:r>
              <a:rPr lang="el-GR" dirty="0" smtClean="0"/>
              <a:t> στο επιθήλιο του λεπτού εντέρου</a:t>
            </a:r>
          </a:p>
          <a:p>
            <a:pPr lvl="1">
              <a:buFont typeface="Courier New" pitchFamily="49" charset="0"/>
              <a:buChar char="o"/>
            </a:pPr>
            <a:r>
              <a:rPr lang="el-GR" dirty="0" smtClean="0"/>
              <a:t>Διέγερση εντερικού νευρικού συστήματος</a:t>
            </a:r>
          </a:p>
          <a:p>
            <a:pPr lvl="1">
              <a:buFont typeface="Courier New" pitchFamily="49" charset="0"/>
              <a:buChar char="o"/>
            </a:pPr>
            <a:r>
              <a:rPr lang="el-GR" dirty="0" smtClean="0"/>
              <a:t>Παράγωγη εντεροτοξίνης </a:t>
            </a:r>
            <a:r>
              <a:rPr lang="en-GB" dirty="0" smtClean="0"/>
              <a:t>NSP4</a:t>
            </a:r>
            <a:endParaRPr lang="el-GR" dirty="0" smtClean="0"/>
          </a:p>
          <a:p>
            <a:r>
              <a:rPr lang="el-GR" dirty="0" smtClean="0"/>
              <a:t>Κακή απορρόφηση θρεπτικών συστατικών- ηλεκτρολυτών-νερού</a:t>
            </a:r>
          </a:p>
          <a:p>
            <a:r>
              <a:rPr lang="el-GR" dirty="0" smtClean="0"/>
              <a:t>Διάρροια-έμετοι-αφυδάτωση  </a:t>
            </a:r>
          </a:p>
          <a:p>
            <a:r>
              <a:rPr lang="el-GR" dirty="0" smtClean="0"/>
              <a:t>Βιοψία: </a:t>
            </a:r>
            <a:r>
              <a:rPr lang="el-GR" u="sng" dirty="0" smtClean="0"/>
              <a:t>Ατροφία λαχνών (παράταση διαρροιών)</a:t>
            </a:r>
            <a:r>
              <a:rPr lang="el-GR" dirty="0" smtClean="0"/>
              <a:t>- διήθηση μονοπύρηνων στη βασική μεμβράνη</a:t>
            </a:r>
          </a:p>
          <a:p>
            <a:r>
              <a:rPr lang="el-GR" dirty="0" err="1" smtClean="0"/>
              <a:t>Ιαιμία</a:t>
            </a:r>
            <a:r>
              <a:rPr lang="el-GR" dirty="0" smtClean="0"/>
              <a:t> ασυνήθιστη σε υγιείς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File:Rotavirus repli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151" y="1772816"/>
            <a:ext cx="3660849" cy="274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4">
      <a:majorFont>
        <a:latin typeface="Mistral"/>
        <a:ea typeface=""/>
        <a:cs typeface=""/>
      </a:majorFont>
      <a:minorFont>
        <a:latin typeface="Tempus Sans IT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566</TotalTime>
  <Words>2397</Words>
  <Application>Microsoft Office PowerPoint</Application>
  <PresentationFormat>On-screen Show (4:3)</PresentationFormat>
  <Paragraphs>325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Urban</vt:lpstr>
      <vt:lpstr>ROTA-NORWALK  ΙΟΙ</vt:lpstr>
      <vt:lpstr>ΙΟΓΕΝΕΙΣ ΓΑΣΤΡΕΝΤΕΡΙΤΙΔΕΣ </vt:lpstr>
      <vt:lpstr>ΧΑΡΑΚΤΗΡΙΣΤΙΚΑ ΙΟΓΕΝΩΝ ΓΑΣΤΡΕΝΤΕΡΙΤΙΔΩΝ </vt:lpstr>
      <vt:lpstr>ROTA ΙΟΙ-ΤΑΞΙΝΟΜΗΣΗ</vt:lpstr>
      <vt:lpstr>ΠΑΓΚΟΣΜΙΑ ΚΑΤΑΝΟΜΗ ΟΡΟΤΥΠΩΝ </vt:lpstr>
      <vt:lpstr>ΕΠΙΔΗΜΙΟΛΟΓΙΑ </vt:lpstr>
      <vt:lpstr>ΕΚΤΙΜΩΜΕΝΗ ΠΑΓΚΟΣΜΙΑ ΚΑΤΑΝΟΜΗ 440.000 ΘΑΝΑΤΩΝ ΕΤΗΣΙΩΣ ΑΠΟ ΡΟΤΑ ΙΟΥΣ (ΜΙΑ ΤΕΛΕΙΑ: 1000 ΘΑΝΑΤΟΙ)</vt:lpstr>
      <vt:lpstr>Slide 8</vt:lpstr>
      <vt:lpstr>ΠΑΘΟΓΕΝΕΣΙΣ</vt:lpstr>
      <vt:lpstr>Slide 10</vt:lpstr>
      <vt:lpstr>ΑΝΟΣΟΛΟΓΙΑ</vt:lpstr>
      <vt:lpstr>Slide 12</vt:lpstr>
      <vt:lpstr>                ΚΛΙΝΙΚΕΣ ΕΚΔΗΛΩΣΕΙΣ </vt:lpstr>
      <vt:lpstr>Slide 14</vt:lpstr>
      <vt:lpstr>ΕΞΩΕΝΤΕΡΙΚΕΣ ΕΝΤΟΠΙΣΕΙΣ-ΕΠΙΠΛΟΚΕΣ  </vt:lpstr>
      <vt:lpstr>ΜΕΤΑΔΟΣΗ </vt:lpstr>
      <vt:lpstr>ΕΡΓΑΣΤΗΡΙΑΚΗ ΔΙΑΓΝΩΣΗ</vt:lpstr>
      <vt:lpstr>ΕΡΓΑΣΤΗΡΙΑΚΗ ΔΙΑΓΝΩΣΗ </vt:lpstr>
      <vt:lpstr>ΕΡΓΑΣΤΗΡΙΑΚΗ ΔΙΑΓΝΩΣΗ </vt:lpstr>
      <vt:lpstr>ΚΑΛΛΙΕΡΓΕΙΑ</vt:lpstr>
      <vt:lpstr>ΜΟΡΙΑΚΗ ΔΙΑΓΝΩΣΗ </vt:lpstr>
      <vt:lpstr>ΟΡΟΛΟΓΙΚΕΣ ΜΕΘΟΔΟΙ</vt:lpstr>
      <vt:lpstr>ΠΡΟΛΗΨΗ </vt:lpstr>
      <vt:lpstr> </vt:lpstr>
      <vt:lpstr>NORWALK -ΙΟΙ</vt:lpstr>
      <vt:lpstr>ΕΙΣΑΓΩΓΙΚΕΣ ΠΛΗΡΟΦΟΡΙΕΣ</vt:lpstr>
      <vt:lpstr>ΔΟΜΗ-ΙΙΚΗ ΜΟΡΦΟΛΟΓΙΑ </vt:lpstr>
      <vt:lpstr>ΕΠΙΔΗΜΙΟΛΟΓΙΑ </vt:lpstr>
      <vt:lpstr>Slide 29</vt:lpstr>
      <vt:lpstr>ΓΙΑΤΙ ΑΠΟ ΤΙΣ ΠΙΟ ΣΥΧΝΕΣ ΛΟΙΜΩΞΕΙΣ ? </vt:lpstr>
      <vt:lpstr>ΠΑΘΟΓΕΝΕΙΑ  ΠΡΟΔΙΑΘΕΣΙΚΟΙ ΠΑΡΑΓΟΝΤΕΣ </vt:lpstr>
      <vt:lpstr>ΜΕΤΑΔΟΣΗ </vt:lpstr>
      <vt:lpstr>ΜΕΤΑΔΟΣΗ </vt:lpstr>
      <vt:lpstr>          ΣΥΜΠΤΩΜΑΤΑ-ΚΛΙΝΙΚΗ ΕΙΚΟΝΑ</vt:lpstr>
      <vt:lpstr>ΠΡΟΛΗΨΗ- ΕΛΕΓΧΟΣ</vt:lpstr>
      <vt:lpstr>ΠΡΟΛΗΨΗ- ΕΛΕΓΧΟΣ</vt:lpstr>
      <vt:lpstr>ΕΡΓΑΣΤΗΡΙΑΚΗ ΔΙΑΓΝΩΣΗ </vt:lpstr>
      <vt:lpstr>ΔΙΑΓΝΩΣΤΙΚΕΣ ΜΕΘΟΔΟΙ </vt:lpstr>
      <vt:lpstr>Slide 39</vt:lpstr>
      <vt:lpstr>ΒΙΒΛΙΟΓΡΑΦΙΑ </vt:lpstr>
      <vt:lpstr>ΒΙΒΛΙΟΓΡΑΦΙΑ 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ROTAVIRUSES-NORWALK VIRUSES</dc:title>
  <dc:creator>Σίλια Πιτυρίγκα</dc:creator>
  <cp:lastModifiedBy>Celia</cp:lastModifiedBy>
  <cp:revision>30</cp:revision>
  <dcterms:created xsi:type="dcterms:W3CDTF">2012-12-02T15:35:54Z</dcterms:created>
  <dcterms:modified xsi:type="dcterms:W3CDTF">2012-12-07T13:15:33Z</dcterms:modified>
</cp:coreProperties>
</file>