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sldIdLst>
    <p:sldId id="256" r:id="rId2"/>
    <p:sldId id="377" r:id="rId3"/>
    <p:sldId id="433" r:id="rId4"/>
    <p:sldId id="434" r:id="rId5"/>
    <p:sldId id="435" r:id="rId6"/>
    <p:sldId id="436" r:id="rId7"/>
    <p:sldId id="437" r:id="rId8"/>
    <p:sldId id="438" r:id="rId9"/>
    <p:sldId id="439" r:id="rId10"/>
    <p:sldId id="440" r:id="rId11"/>
    <p:sldId id="441" r:id="rId12"/>
    <p:sldId id="442" r:id="rId13"/>
    <p:sldId id="429" r:id="rId14"/>
    <p:sldId id="430" r:id="rId15"/>
    <p:sldId id="431" r:id="rId16"/>
    <p:sldId id="277" r:id="rId17"/>
    <p:sldId id="278" r:id="rId18"/>
    <p:sldId id="428" r:id="rId19"/>
    <p:sldId id="424" r:id="rId20"/>
    <p:sldId id="425" r:id="rId21"/>
    <p:sldId id="279" r:id="rId22"/>
    <p:sldId id="280" r:id="rId23"/>
    <p:sldId id="281" r:id="rId24"/>
    <p:sldId id="432" r:id="rId25"/>
    <p:sldId id="443" r:id="rId26"/>
  </p:sldIdLst>
  <p:sldSz cx="12192000" cy="6858000"/>
  <p:notesSz cx="6858000" cy="9144000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186BD80-F81C-49D3-BCFF-32B8400B0FB6}" v="1" dt="2022-02-24T23:32:17.926"/>
    <p1510:client id="{6A557999-F13F-4951-9538-2E12830A6FBD}" v="3" dt="2021-09-26T19:36:56.331"/>
    <p1510:client id="{B5C5A2FC-E533-4EE8-AFC4-0243063B6A12}" v="4" dt="2023-02-20T20:27:50.667"/>
    <p1510:client id="{D52CC445-A88E-4410-8CAF-14840384738F}" v="2" dt="2023-02-20T21:46:11.24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8" d="100"/>
          <a:sy n="78" d="100"/>
        </p:scale>
        <p:origin x="850" y="62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hemis 77" userId="55635f2b8711bc9a" providerId="Windows Live" clId="Web-{B5C5A2FC-E533-4EE8-AFC4-0243063B6A12}"/>
    <pc:docChg chg="modSld">
      <pc:chgData name="themis 77" userId="55635f2b8711bc9a" providerId="Windows Live" clId="Web-{B5C5A2FC-E533-4EE8-AFC4-0243063B6A12}" dt="2023-02-20T20:27:50.667" v="2" actId="1076"/>
      <pc:docMkLst>
        <pc:docMk/>
      </pc:docMkLst>
      <pc:sldChg chg="addSp delSp modSp">
        <pc:chgData name="themis 77" userId="55635f2b8711bc9a" providerId="Windows Live" clId="Web-{B5C5A2FC-E533-4EE8-AFC4-0243063B6A12}" dt="2023-02-20T20:27:50.667" v="2" actId="1076"/>
        <pc:sldMkLst>
          <pc:docMk/>
          <pc:sldMk cId="0" sldId="425"/>
        </pc:sldMkLst>
        <pc:spChg chg="del">
          <ac:chgData name="themis 77" userId="55635f2b8711bc9a" providerId="Windows Live" clId="Web-{B5C5A2FC-E533-4EE8-AFC4-0243063B6A12}" dt="2023-02-20T20:27:40.589" v="0"/>
          <ac:spMkLst>
            <pc:docMk/>
            <pc:sldMk cId="0" sldId="425"/>
            <ac:spMk id="5" creationId="{2D9075F7-F087-4499-8D1C-D9F5C4BF8A48}"/>
          </ac:spMkLst>
        </pc:spChg>
        <pc:picChg chg="add mod ord">
          <ac:chgData name="themis 77" userId="55635f2b8711bc9a" providerId="Windows Live" clId="Web-{B5C5A2FC-E533-4EE8-AFC4-0243063B6A12}" dt="2023-02-20T20:27:50.667" v="2" actId="1076"/>
          <ac:picMkLst>
            <pc:docMk/>
            <pc:sldMk cId="0" sldId="425"/>
            <ac:picMk id="2" creationId="{C0ACF9BA-7814-079D-D6A9-F902D9609FDE}"/>
          </ac:picMkLst>
        </pc:picChg>
      </pc:sldChg>
    </pc:docChg>
  </pc:docChgLst>
  <pc:docChgLst>
    <pc:chgData name="themis 77" userId="55635f2b8711bc9a" providerId="Windows Live" clId="Web-{D52CC445-A88E-4410-8CAF-14840384738F}"/>
    <pc:docChg chg="delSld">
      <pc:chgData name="themis 77" userId="55635f2b8711bc9a" providerId="Windows Live" clId="Web-{D52CC445-A88E-4410-8CAF-14840384738F}" dt="2023-02-20T21:46:11.243" v="1"/>
      <pc:docMkLst>
        <pc:docMk/>
      </pc:docMkLst>
      <pc:sldChg chg="del">
        <pc:chgData name="themis 77" userId="55635f2b8711bc9a" providerId="Windows Live" clId="Web-{D52CC445-A88E-4410-8CAF-14840384738F}" dt="2023-02-20T21:46:11.243" v="1"/>
        <pc:sldMkLst>
          <pc:docMk/>
          <pc:sldMk cId="0" sldId="293"/>
        </pc:sldMkLst>
      </pc:sldChg>
      <pc:sldChg chg="del">
        <pc:chgData name="themis 77" userId="55635f2b8711bc9a" providerId="Windows Live" clId="Web-{D52CC445-A88E-4410-8CAF-14840384738F}" dt="2023-02-20T21:46:08.243" v="0"/>
        <pc:sldMkLst>
          <pc:docMk/>
          <pc:sldMk cId="0" sldId="294"/>
        </pc:sldMkLst>
      </pc:sldChg>
    </pc:docChg>
  </pc:docChgLst>
  <pc:docChgLst>
    <pc:chgData name="themis 77" userId="55635f2b8711bc9a" providerId="Windows Live" clId="Web-{0186BD80-F81C-49D3-BCFF-32B8400B0FB6}"/>
    <pc:docChg chg="sldOrd">
      <pc:chgData name="themis 77" userId="55635f2b8711bc9a" providerId="Windows Live" clId="Web-{0186BD80-F81C-49D3-BCFF-32B8400B0FB6}" dt="2022-02-24T23:32:17.926" v="0"/>
      <pc:docMkLst>
        <pc:docMk/>
      </pc:docMkLst>
      <pc:sldChg chg="ord">
        <pc:chgData name="themis 77" userId="55635f2b8711bc9a" providerId="Windows Live" clId="Web-{0186BD80-F81C-49D3-BCFF-32B8400B0FB6}" dt="2022-02-24T23:32:17.926" v="0"/>
        <pc:sldMkLst>
          <pc:docMk/>
          <pc:sldMk cId="0" sldId="294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κεφαλίδας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3" name="Θέση ημερομηνίας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54E6B4-F235-4A43-B32B-ECD29936E667}" type="datetimeFigureOut">
              <a:rPr lang="el-GR" smtClean="0"/>
              <a:pPr/>
              <a:t>10/10/2024</a:t>
            </a:fld>
            <a:endParaRPr lang="el-GR"/>
          </a:p>
        </p:txBody>
      </p:sp>
      <p:sp>
        <p:nvSpPr>
          <p:cNvPr id="4" name="Θέση εικόνας διαφάνειας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l-GR"/>
          </a:p>
        </p:txBody>
      </p:sp>
      <p:sp>
        <p:nvSpPr>
          <p:cNvPr id="5" name="Θέση σημειώσεων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A9A70D1-6641-4812-B4A6-4B7CB9726E0D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2408251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E4BF63AF-4FB1-40C1-AC2A-C2BB0AF7872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Υπότιτλος 2">
            <a:extLst>
              <a:ext uri="{FF2B5EF4-FFF2-40B4-BE49-F238E27FC236}">
                <a16:creationId xmlns:a16="http://schemas.microsoft.com/office/drawing/2014/main" id="{8669EBD0-2781-460F-AECA-1A23DF90EA5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l-GR"/>
              <a:t>Κάντε κλικ για να επεξεργαστείτε τον υπότιτλο του υποδείγματος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0D90839E-C3F7-438E-A068-307A2B5675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9EC2E1-B37C-4ACD-AF41-8ABF4212C64B}" type="datetimeFigureOut">
              <a:rPr lang="el-GR" smtClean="0"/>
              <a:pPr/>
              <a:t>10/10/2024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4ADB0D7A-C7B4-46A7-976D-95C491A69C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A5CC19AB-28A6-4548-84F2-CD20D94335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F697E-AAC3-4E20-8675-4214D4D37497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9697260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CC90F280-5389-481B-B8F3-1392FA7740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ατακόρυφου κειμένου 2">
            <a:extLst>
              <a:ext uri="{FF2B5EF4-FFF2-40B4-BE49-F238E27FC236}">
                <a16:creationId xmlns:a16="http://schemas.microsoft.com/office/drawing/2014/main" id="{E75F920C-D1BE-441B-B7E9-C9006FFAA04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FF27111F-5F6A-4154-920D-FFD8B9CF72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9EC2E1-B37C-4ACD-AF41-8ABF4212C64B}" type="datetimeFigureOut">
              <a:rPr lang="el-GR" smtClean="0"/>
              <a:pPr/>
              <a:t>10/10/2024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57CBE98E-CFB4-489D-93BF-C22E397DCE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43D06FAA-DF80-499D-B408-235D8A87B1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F697E-AAC3-4E20-8675-4214D4D37497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3953775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Κατακόρυφος τίτλος 1">
            <a:extLst>
              <a:ext uri="{FF2B5EF4-FFF2-40B4-BE49-F238E27FC236}">
                <a16:creationId xmlns:a16="http://schemas.microsoft.com/office/drawing/2014/main" id="{2075BCD6-2793-455F-9D00-B4B714974B8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ατακόρυφου κειμένου 2">
            <a:extLst>
              <a:ext uri="{FF2B5EF4-FFF2-40B4-BE49-F238E27FC236}">
                <a16:creationId xmlns:a16="http://schemas.microsoft.com/office/drawing/2014/main" id="{806DC886-04DF-4258-B2CB-3793984018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4AF008BD-9A04-4B3F-8B07-F694CBEC7C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9EC2E1-B37C-4ACD-AF41-8ABF4212C64B}" type="datetimeFigureOut">
              <a:rPr lang="el-GR" smtClean="0"/>
              <a:pPr/>
              <a:t>10/10/2024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9ECBAB80-4039-4D5B-B25D-4C3F86C7CA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B8DF5359-21A7-416A-8AA2-3F8FE01EB3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F697E-AAC3-4E20-8675-4214D4D37497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36806012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7814"/>
            <a:ext cx="10972800" cy="11398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307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1"/>
            <a:ext cx="5384800" cy="21891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3941763"/>
            <a:ext cx="5384800" cy="21891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6" name="Rectangle 12">
            <a:extLst>
              <a:ext uri="{FF2B5EF4-FFF2-40B4-BE49-F238E27FC236}">
                <a16:creationId xmlns:a16="http://schemas.microsoft.com/office/drawing/2014/main" id="{2DAD5E48-1381-4B58-82AE-ED2DF92734F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7" name="Rectangle 13">
            <a:extLst>
              <a:ext uri="{FF2B5EF4-FFF2-40B4-BE49-F238E27FC236}">
                <a16:creationId xmlns:a16="http://schemas.microsoft.com/office/drawing/2014/main" id="{9483E5E0-FF94-4701-A0CE-82E46EB9AE8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8" name="Rectangle 14">
            <a:extLst>
              <a:ext uri="{FF2B5EF4-FFF2-40B4-BE49-F238E27FC236}">
                <a16:creationId xmlns:a16="http://schemas.microsoft.com/office/drawing/2014/main" id="{CB68946F-6D1B-4E99-828A-9068151FF65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087F7F-341D-427C-873A-62B338C9F3BB}" type="slidenum">
              <a:rPr lang="el-GR" altLang="el-GR"/>
              <a:pPr>
                <a:defRPr/>
              </a:pPr>
              <a:t>‹#›</a:t>
            </a:fld>
            <a:endParaRPr lang="el-GR" altLang="el-GR"/>
          </a:p>
        </p:txBody>
      </p:sp>
    </p:spTree>
    <p:extLst>
      <p:ext uri="{BB962C8B-B14F-4D97-AF65-F5344CB8AC3E}">
        <p14:creationId xmlns:p14="http://schemas.microsoft.com/office/powerpoint/2010/main" val="40314704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B9033815-A10E-43A4-A359-A2E95B4486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9AE33F32-2FD2-4291-9873-4C666EEB0C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48B60C0F-8B7C-4057-AB64-D34B6AFFDE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9EC2E1-B37C-4ACD-AF41-8ABF4212C64B}" type="datetimeFigureOut">
              <a:rPr lang="el-GR" smtClean="0"/>
              <a:pPr/>
              <a:t>10/10/2024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7BA363F2-4D14-480E-8011-75D2FC6D02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9F947A51-BAFA-4CD5-B089-717C210C5F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F697E-AAC3-4E20-8675-4214D4D37497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5806887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FA3B4843-0FE6-4D33-B266-557E4DA2C4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ειμένου 2">
            <a:extLst>
              <a:ext uri="{FF2B5EF4-FFF2-40B4-BE49-F238E27FC236}">
                <a16:creationId xmlns:a16="http://schemas.microsoft.com/office/drawing/2014/main" id="{CFF3B8A1-2341-4C8A-A2E6-92AC551308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04478B71-C1B3-470C-95EE-AFD6590081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9EC2E1-B37C-4ACD-AF41-8ABF4212C64B}" type="datetimeFigureOut">
              <a:rPr lang="el-GR" smtClean="0"/>
              <a:pPr/>
              <a:t>10/10/2024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A0073EAF-1E95-446F-B5F4-3A0C32122F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8ED7943A-73E3-4297-B52E-450DA04513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F697E-AAC3-4E20-8675-4214D4D37497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9105705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843F0D7D-7220-4275-952B-84AC6B29D4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D4735640-CDD7-4006-AB3A-B473A6E8EE5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περιεχομένου 3">
            <a:extLst>
              <a:ext uri="{FF2B5EF4-FFF2-40B4-BE49-F238E27FC236}">
                <a16:creationId xmlns:a16="http://schemas.microsoft.com/office/drawing/2014/main" id="{FB99E268-E0E3-4A40-904C-BDAFA2FC468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5" name="Θέση ημερομηνίας 4">
            <a:extLst>
              <a:ext uri="{FF2B5EF4-FFF2-40B4-BE49-F238E27FC236}">
                <a16:creationId xmlns:a16="http://schemas.microsoft.com/office/drawing/2014/main" id="{3A01ECA9-5F3E-4B7C-978D-17B96BCDB4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9EC2E1-B37C-4ACD-AF41-8ABF4212C64B}" type="datetimeFigureOut">
              <a:rPr lang="el-GR" smtClean="0"/>
              <a:pPr/>
              <a:t>10/10/2024</a:t>
            </a:fld>
            <a:endParaRPr lang="el-GR"/>
          </a:p>
        </p:txBody>
      </p:sp>
      <p:sp>
        <p:nvSpPr>
          <p:cNvPr id="6" name="Θέση υποσέλιδου 5">
            <a:extLst>
              <a:ext uri="{FF2B5EF4-FFF2-40B4-BE49-F238E27FC236}">
                <a16:creationId xmlns:a16="http://schemas.microsoft.com/office/drawing/2014/main" id="{88CC42FC-1B52-410F-A55E-DC28203042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>
            <a:extLst>
              <a:ext uri="{FF2B5EF4-FFF2-40B4-BE49-F238E27FC236}">
                <a16:creationId xmlns:a16="http://schemas.microsoft.com/office/drawing/2014/main" id="{46260EC0-4591-427E-92A3-519C02F347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F697E-AAC3-4E20-8675-4214D4D37497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0836340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244601F6-3439-4286-9A75-0BC7337CBA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ειμένου 2">
            <a:extLst>
              <a:ext uri="{FF2B5EF4-FFF2-40B4-BE49-F238E27FC236}">
                <a16:creationId xmlns:a16="http://schemas.microsoft.com/office/drawing/2014/main" id="{E153D916-C50C-4EC4-9CF1-D1E412B760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Θέση περιεχομένου 3">
            <a:extLst>
              <a:ext uri="{FF2B5EF4-FFF2-40B4-BE49-F238E27FC236}">
                <a16:creationId xmlns:a16="http://schemas.microsoft.com/office/drawing/2014/main" id="{CE7E7396-62EA-4132-9601-4C0FBC247AA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5" name="Θέση κειμένου 4">
            <a:extLst>
              <a:ext uri="{FF2B5EF4-FFF2-40B4-BE49-F238E27FC236}">
                <a16:creationId xmlns:a16="http://schemas.microsoft.com/office/drawing/2014/main" id="{A266562E-DCC0-49A7-8CE4-77997B32D04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6" name="Θέση περιεχομένου 5">
            <a:extLst>
              <a:ext uri="{FF2B5EF4-FFF2-40B4-BE49-F238E27FC236}">
                <a16:creationId xmlns:a16="http://schemas.microsoft.com/office/drawing/2014/main" id="{392E0E96-4BBC-4A02-9D69-AAAAFE70261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7" name="Θέση ημερομηνίας 6">
            <a:extLst>
              <a:ext uri="{FF2B5EF4-FFF2-40B4-BE49-F238E27FC236}">
                <a16:creationId xmlns:a16="http://schemas.microsoft.com/office/drawing/2014/main" id="{692762BD-0BBB-4410-8C5B-BDA3FE9243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9EC2E1-B37C-4ACD-AF41-8ABF4212C64B}" type="datetimeFigureOut">
              <a:rPr lang="el-GR" smtClean="0"/>
              <a:pPr/>
              <a:t>10/10/2024</a:t>
            </a:fld>
            <a:endParaRPr lang="el-GR"/>
          </a:p>
        </p:txBody>
      </p:sp>
      <p:sp>
        <p:nvSpPr>
          <p:cNvPr id="8" name="Θέση υποσέλιδου 7">
            <a:extLst>
              <a:ext uri="{FF2B5EF4-FFF2-40B4-BE49-F238E27FC236}">
                <a16:creationId xmlns:a16="http://schemas.microsoft.com/office/drawing/2014/main" id="{0C7B075C-C6D7-4F3C-BE23-E6F1E632C7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Θέση αριθμού διαφάνειας 8">
            <a:extLst>
              <a:ext uri="{FF2B5EF4-FFF2-40B4-BE49-F238E27FC236}">
                <a16:creationId xmlns:a16="http://schemas.microsoft.com/office/drawing/2014/main" id="{C651B016-4DC7-4CAC-B45A-C7CFE442DA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F697E-AAC3-4E20-8675-4214D4D37497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4514866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5D9E44C4-3106-45FC-BBA7-F4A2521CDD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ημερομηνίας 2">
            <a:extLst>
              <a:ext uri="{FF2B5EF4-FFF2-40B4-BE49-F238E27FC236}">
                <a16:creationId xmlns:a16="http://schemas.microsoft.com/office/drawing/2014/main" id="{AC7B5216-3110-4B44-A621-FB1D821D20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9EC2E1-B37C-4ACD-AF41-8ABF4212C64B}" type="datetimeFigureOut">
              <a:rPr lang="el-GR" smtClean="0"/>
              <a:pPr/>
              <a:t>10/10/2024</a:t>
            </a:fld>
            <a:endParaRPr lang="el-GR"/>
          </a:p>
        </p:txBody>
      </p:sp>
      <p:sp>
        <p:nvSpPr>
          <p:cNvPr id="4" name="Θέση υποσέλιδου 3">
            <a:extLst>
              <a:ext uri="{FF2B5EF4-FFF2-40B4-BE49-F238E27FC236}">
                <a16:creationId xmlns:a16="http://schemas.microsoft.com/office/drawing/2014/main" id="{39B30C23-85C7-4011-9230-4001AA3774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Θέση αριθμού διαφάνειας 4">
            <a:extLst>
              <a:ext uri="{FF2B5EF4-FFF2-40B4-BE49-F238E27FC236}">
                <a16:creationId xmlns:a16="http://schemas.microsoft.com/office/drawing/2014/main" id="{42D7088E-0251-4AA2-BFBF-6A23169859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F697E-AAC3-4E20-8675-4214D4D37497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9657301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ημερομηνίας 1">
            <a:extLst>
              <a:ext uri="{FF2B5EF4-FFF2-40B4-BE49-F238E27FC236}">
                <a16:creationId xmlns:a16="http://schemas.microsoft.com/office/drawing/2014/main" id="{003DCFB8-D395-43F9-9630-E15BE591C0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9EC2E1-B37C-4ACD-AF41-8ABF4212C64B}" type="datetimeFigureOut">
              <a:rPr lang="el-GR" smtClean="0"/>
              <a:pPr/>
              <a:t>10/10/2024</a:t>
            </a:fld>
            <a:endParaRPr lang="el-GR"/>
          </a:p>
        </p:txBody>
      </p:sp>
      <p:sp>
        <p:nvSpPr>
          <p:cNvPr id="3" name="Θέση υποσέλιδου 2">
            <a:extLst>
              <a:ext uri="{FF2B5EF4-FFF2-40B4-BE49-F238E27FC236}">
                <a16:creationId xmlns:a16="http://schemas.microsoft.com/office/drawing/2014/main" id="{7354013C-918D-4475-965A-FD99D3726E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Θέση αριθμού διαφάνειας 3">
            <a:extLst>
              <a:ext uri="{FF2B5EF4-FFF2-40B4-BE49-F238E27FC236}">
                <a16:creationId xmlns:a16="http://schemas.microsoft.com/office/drawing/2014/main" id="{3EE1461E-86A2-45E0-8BCB-9DFA1705DE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F697E-AAC3-4E20-8675-4214D4D37497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6325957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94008362-FDA7-4442-B1C8-C104B8E5E6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21A76BA8-3C5C-4F0D-97B0-3FDCB3E030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κειμένου 3">
            <a:extLst>
              <a:ext uri="{FF2B5EF4-FFF2-40B4-BE49-F238E27FC236}">
                <a16:creationId xmlns:a16="http://schemas.microsoft.com/office/drawing/2014/main" id="{6ACB515F-162E-4CA4-837D-9F075067C02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5" name="Θέση ημερομηνίας 4">
            <a:extLst>
              <a:ext uri="{FF2B5EF4-FFF2-40B4-BE49-F238E27FC236}">
                <a16:creationId xmlns:a16="http://schemas.microsoft.com/office/drawing/2014/main" id="{9BF1E2C9-762E-46B0-90CF-BF98C1AF0E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9EC2E1-B37C-4ACD-AF41-8ABF4212C64B}" type="datetimeFigureOut">
              <a:rPr lang="el-GR" smtClean="0"/>
              <a:pPr/>
              <a:t>10/10/2024</a:t>
            </a:fld>
            <a:endParaRPr lang="el-GR"/>
          </a:p>
        </p:txBody>
      </p:sp>
      <p:sp>
        <p:nvSpPr>
          <p:cNvPr id="6" name="Θέση υποσέλιδου 5">
            <a:extLst>
              <a:ext uri="{FF2B5EF4-FFF2-40B4-BE49-F238E27FC236}">
                <a16:creationId xmlns:a16="http://schemas.microsoft.com/office/drawing/2014/main" id="{F8893111-A910-4F05-B079-2CB641E18F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>
            <a:extLst>
              <a:ext uri="{FF2B5EF4-FFF2-40B4-BE49-F238E27FC236}">
                <a16:creationId xmlns:a16="http://schemas.microsoft.com/office/drawing/2014/main" id="{54C11C0A-47A0-4D7B-A3D9-727F7293A2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F697E-AAC3-4E20-8675-4214D4D37497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1830365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B7A9EF9E-8BA2-439E-AD46-83108E02BB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εικόνας 2">
            <a:extLst>
              <a:ext uri="{FF2B5EF4-FFF2-40B4-BE49-F238E27FC236}">
                <a16:creationId xmlns:a16="http://schemas.microsoft.com/office/drawing/2014/main" id="{05E5D517-E719-4F10-B2CD-78DCBF2E036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GR"/>
          </a:p>
        </p:txBody>
      </p:sp>
      <p:sp>
        <p:nvSpPr>
          <p:cNvPr id="4" name="Θέση κειμένου 3">
            <a:extLst>
              <a:ext uri="{FF2B5EF4-FFF2-40B4-BE49-F238E27FC236}">
                <a16:creationId xmlns:a16="http://schemas.microsoft.com/office/drawing/2014/main" id="{9BDB3B2F-F72A-4C6F-8BA9-D6CB9D7E633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5" name="Θέση ημερομηνίας 4">
            <a:extLst>
              <a:ext uri="{FF2B5EF4-FFF2-40B4-BE49-F238E27FC236}">
                <a16:creationId xmlns:a16="http://schemas.microsoft.com/office/drawing/2014/main" id="{EEB0095F-3247-44E2-9042-44E5ADC6CA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9EC2E1-B37C-4ACD-AF41-8ABF4212C64B}" type="datetimeFigureOut">
              <a:rPr lang="el-GR" smtClean="0"/>
              <a:pPr/>
              <a:t>10/10/2024</a:t>
            </a:fld>
            <a:endParaRPr lang="el-GR"/>
          </a:p>
        </p:txBody>
      </p:sp>
      <p:sp>
        <p:nvSpPr>
          <p:cNvPr id="6" name="Θέση υποσέλιδου 5">
            <a:extLst>
              <a:ext uri="{FF2B5EF4-FFF2-40B4-BE49-F238E27FC236}">
                <a16:creationId xmlns:a16="http://schemas.microsoft.com/office/drawing/2014/main" id="{3C6BBAB8-4544-4441-8743-BAA2608E77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>
            <a:extLst>
              <a:ext uri="{FF2B5EF4-FFF2-40B4-BE49-F238E27FC236}">
                <a16:creationId xmlns:a16="http://schemas.microsoft.com/office/drawing/2014/main" id="{0AF989D4-9FFA-4B24-9B4D-473FB79F4C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F697E-AAC3-4E20-8675-4214D4D37497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5483460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τίτλου 1">
            <a:extLst>
              <a:ext uri="{FF2B5EF4-FFF2-40B4-BE49-F238E27FC236}">
                <a16:creationId xmlns:a16="http://schemas.microsoft.com/office/drawing/2014/main" id="{37E9D9DF-5A11-4889-9910-DA5BB59CD5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ειμένου 2">
            <a:extLst>
              <a:ext uri="{FF2B5EF4-FFF2-40B4-BE49-F238E27FC236}">
                <a16:creationId xmlns:a16="http://schemas.microsoft.com/office/drawing/2014/main" id="{5218575D-20F4-4779-B6A8-F18BE1314B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1F345776-C5E7-45CE-B1BC-A29FB63EDDC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9EC2E1-B37C-4ACD-AF41-8ABF4212C64B}" type="datetimeFigureOut">
              <a:rPr lang="el-GR" smtClean="0"/>
              <a:pPr/>
              <a:t>10/10/2024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83BE5942-3D8A-4A6D-819C-DB91A32A876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A1091BBF-CEA8-4402-89D3-19FE360FF1D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3F697E-AAC3-4E20-8675-4214D4D37497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6567521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w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oleObject" Target="../embeddings/oleObject2.bin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0.png"/><Relationship Id="rId2" Type="http://schemas.openxmlformats.org/officeDocument/2006/relationships/oleObject" Target="../embeddings/oleObject3.bin"/><Relationship Id="rId1" Type="http://schemas.openxmlformats.org/officeDocument/2006/relationships/slideLayout" Target="../slideLayouts/slideLayout12.xml"/><Relationship Id="rId6" Type="http://schemas.openxmlformats.org/officeDocument/2006/relationships/oleObject" Target="../embeddings/oleObject5.bin"/><Relationship Id="rId5" Type="http://schemas.openxmlformats.org/officeDocument/2006/relationships/image" Target="../media/image29.png"/><Relationship Id="rId4" Type="http://schemas.openxmlformats.org/officeDocument/2006/relationships/oleObject" Target="../embeddings/oleObject4.bin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62416BCE-E534-4D7E-B52E-FC200C4F09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464613" y="1783959"/>
            <a:ext cx="4550405" cy="1147863"/>
          </a:xfrm>
        </p:spPr>
        <p:txBody>
          <a:bodyPr anchor="b">
            <a:normAutofit/>
          </a:bodyPr>
          <a:lstStyle/>
          <a:p>
            <a:pPr algn="l"/>
            <a:r>
              <a:rPr lang="el-GR" sz="5400" dirty="0">
                <a:latin typeface="Times New Roman" panose="02020603050405020304" pitchFamily="18" charset="0"/>
              </a:rPr>
              <a:t>Παθήσεις ώμου</a:t>
            </a:r>
            <a:endParaRPr lang="el-GR" sz="5400" dirty="0"/>
          </a:p>
        </p:txBody>
      </p:sp>
      <p:sp>
        <p:nvSpPr>
          <p:cNvPr id="3" name="Υπότιτλος 2">
            <a:extLst>
              <a:ext uri="{FF2B5EF4-FFF2-40B4-BE49-F238E27FC236}">
                <a16:creationId xmlns:a16="http://schemas.microsoft.com/office/drawing/2014/main" id="{780157C1-D665-49EF-A8CD-1C58B68611A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296480" y="5360493"/>
            <a:ext cx="4550405" cy="1147863"/>
          </a:xfrm>
        </p:spPr>
        <p:txBody>
          <a:bodyPr anchor="t">
            <a:normAutofit/>
          </a:bodyPr>
          <a:lstStyle/>
          <a:p>
            <a:pPr algn="l" rtl="0"/>
            <a:r>
              <a:rPr lang="el-G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ΠΑΠΑΔΟΠΟΥΛΟΣ ΔΗΜΗΤΡΙΟΣ</a:t>
            </a:r>
          </a:p>
          <a:p>
            <a:pPr algn="l" rtl="0"/>
            <a:r>
              <a:rPr lang="el-G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ΕΠΙΚΟΥΡΟΣ ΚΑΘΗΓΗΤΗΣ ΟΡΘΟΠΑΙΔΙΚΉΣ</a:t>
            </a:r>
          </a:p>
          <a:p>
            <a:pPr algn="l" rtl="0"/>
            <a:r>
              <a:rPr lang="el-G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Β’ ΠΑΝΕΠΙΣΤΗΜΙΑΚΗΣ ΟΡΘΟΠΑΙΔΙΚΗΣ ΚΛΙΝΙΚΗΣ</a:t>
            </a:r>
          </a:p>
          <a:p>
            <a:pPr algn="l" rtl="0"/>
            <a:r>
              <a:rPr lang="el-G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Γ.Ν. ΚΩΝΣΤΑΝΤΟΠΟΥΛΕΙΟ</a:t>
            </a:r>
          </a:p>
          <a:p>
            <a:pPr algn="l"/>
            <a:endParaRPr lang="el-GR" sz="1100" dirty="0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E49CC64F-7275-4E33-961B-0C5CDC4398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1" y="0"/>
            <a:ext cx="7188051" cy="6858000"/>
          </a:xfrm>
          <a:custGeom>
            <a:avLst/>
            <a:gdLst>
              <a:gd name="connsiteX0" fmla="*/ 7188051 w 7188051"/>
              <a:gd name="connsiteY0" fmla="*/ 6858000 h 6858000"/>
              <a:gd name="connsiteX1" fmla="*/ 108694 w 7188051"/>
              <a:gd name="connsiteY1" fmla="*/ 6858000 h 6858000"/>
              <a:gd name="connsiteX2" fmla="*/ 79127 w 7188051"/>
              <a:gd name="connsiteY2" fmla="*/ 6681235 h 6858000"/>
              <a:gd name="connsiteX3" fmla="*/ 0 w 7188051"/>
              <a:gd name="connsiteY3" fmla="*/ 5565888 h 6858000"/>
              <a:gd name="connsiteX4" fmla="*/ 2190696 w 7188051"/>
              <a:gd name="connsiteY4" fmla="*/ 145339 h 6858000"/>
              <a:gd name="connsiteX5" fmla="*/ 2339431 w 7188051"/>
              <a:gd name="connsiteY5" fmla="*/ 0 h 6858000"/>
              <a:gd name="connsiteX6" fmla="*/ 7188051 w 7188051"/>
              <a:gd name="connsiteY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88051" h="6858000">
                <a:moveTo>
                  <a:pt x="7188051" y="6858000"/>
                </a:moveTo>
                <a:lnTo>
                  <a:pt x="108694" y="6858000"/>
                </a:lnTo>
                <a:lnTo>
                  <a:pt x="79127" y="6681235"/>
                </a:lnTo>
                <a:cubicBezTo>
                  <a:pt x="26981" y="6316967"/>
                  <a:pt x="0" y="5944579"/>
                  <a:pt x="0" y="5565888"/>
                </a:cubicBezTo>
                <a:cubicBezTo>
                  <a:pt x="0" y="3459953"/>
                  <a:pt x="834428" y="1548908"/>
                  <a:pt x="2190696" y="145339"/>
                </a:cubicBezTo>
                <a:lnTo>
                  <a:pt x="2339431" y="0"/>
                </a:lnTo>
                <a:lnTo>
                  <a:pt x="7188051" y="0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4" name="Picture 4" descr="C:\My Documents\talks\fig. ancient reduction dislocation.jpg">
            <a:extLst>
              <a:ext uri="{FF2B5EF4-FFF2-40B4-BE49-F238E27FC236}">
                <a16:creationId xmlns:a16="http://schemas.microsoft.com/office/drawing/2014/main" id="{0FB2028F-D3B6-4468-A8D5-3061C23D43C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68" r="2" b="7354"/>
          <a:stretch/>
        </p:blipFill>
        <p:spPr bwMode="auto">
          <a:xfrm>
            <a:off x="1" y="10"/>
            <a:ext cx="7028495" cy="6857990"/>
          </a:xfrm>
          <a:custGeom>
            <a:avLst/>
            <a:gdLst/>
            <a:ahLst/>
            <a:cxnLst/>
            <a:rect l="l" t="t" r="r" b="b"/>
            <a:pathLst>
              <a:path w="7028495" h="6858000">
                <a:moveTo>
                  <a:pt x="0" y="0"/>
                </a:moveTo>
                <a:lnTo>
                  <a:pt x="6915668" y="0"/>
                </a:lnTo>
                <a:lnTo>
                  <a:pt x="6952411" y="219663"/>
                </a:lnTo>
                <a:cubicBezTo>
                  <a:pt x="7002551" y="569921"/>
                  <a:pt x="7028495" y="927986"/>
                  <a:pt x="7028495" y="1292112"/>
                </a:cubicBezTo>
                <a:cubicBezTo>
                  <a:pt x="7028495" y="3343346"/>
                  <a:pt x="6205186" y="5202289"/>
                  <a:pt x="4870994" y="6556512"/>
                </a:cubicBezTo>
                <a:lnTo>
                  <a:pt x="4556185" y="6858000"/>
                </a:lnTo>
                <a:lnTo>
                  <a:pt x="0" y="685800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021247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DD8155B1-F9BA-BDEA-D3E7-83D7655FF6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l-GR" dirty="0"/>
              <a:t>Απεικονιστικές εξετάσεις</a:t>
            </a:r>
            <a:endParaRPr lang="en-US" dirty="0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9282DAAB-F11E-6914-C6EC-6F13955F8E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dirty="0"/>
              <a:t>Απλές ακτινογραφίες</a:t>
            </a:r>
          </a:p>
          <a:p>
            <a:r>
              <a:rPr lang="el-GR" dirty="0"/>
              <a:t>Μαγνητική τομογραφία</a:t>
            </a:r>
          </a:p>
          <a:p>
            <a:r>
              <a:rPr lang="el-GR" dirty="0"/>
              <a:t>Υπερηχογράφημα</a:t>
            </a:r>
            <a:endParaRPr lang="en-US" dirty="0"/>
          </a:p>
        </p:txBody>
      </p:sp>
      <p:pic>
        <p:nvPicPr>
          <p:cNvPr id="2050" name="Picture 2" descr="Rotator cuff tear | First Look MRI">
            <a:extLst>
              <a:ext uri="{FF2B5EF4-FFF2-40B4-BE49-F238E27FC236}">
                <a16:creationId xmlns:a16="http://schemas.microsoft.com/office/drawing/2014/main" id="{8541FE14-0B66-82F7-33F6-7BCA84437C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3470" y="1690688"/>
            <a:ext cx="3495368" cy="2621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Ultrasound Detection of Rotator Cuff Tears: Observer Agreement Related to  Increasing Experience | AJR">
            <a:extLst>
              <a:ext uri="{FF2B5EF4-FFF2-40B4-BE49-F238E27FC236}">
                <a16:creationId xmlns:a16="http://schemas.microsoft.com/office/drawing/2014/main" id="{7B5F323D-6EEE-189F-0D26-9FF2E95C9E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6595" y="4759325"/>
            <a:ext cx="2628900" cy="1733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2850213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DA8B65F3-0903-B319-E172-9A27502EA6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l-GR" dirty="0"/>
              <a:t>Θεραπεία</a:t>
            </a:r>
            <a:endParaRPr lang="en-US" dirty="0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21B27A8C-78D7-AD21-6270-7A1AA8852E1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dirty="0"/>
              <a:t>Συντηρητική </a:t>
            </a:r>
          </a:p>
          <a:p>
            <a:r>
              <a:rPr lang="el-GR" dirty="0"/>
              <a:t>Τροποποίηση δραστηριοτήτων, ΜΣΑΦ/αναλγητικά, εγχύσεις κορτιζόνης, φυσικοθεραπεία</a:t>
            </a:r>
          </a:p>
          <a:p>
            <a:endParaRPr lang="el-GR" dirty="0"/>
          </a:p>
          <a:p>
            <a:endParaRPr lang="el-GR" dirty="0"/>
          </a:p>
          <a:p>
            <a:r>
              <a:rPr lang="el-GR" dirty="0"/>
              <a:t>Χειρουργική θεραπεία</a:t>
            </a:r>
          </a:p>
          <a:p>
            <a:r>
              <a:rPr lang="el-GR" dirty="0"/>
              <a:t>Αποτυχία συντηρητικής αντιμετώπισης μετά από 3-6 μήνες</a:t>
            </a:r>
          </a:p>
          <a:p>
            <a:r>
              <a:rPr lang="el-GR" dirty="0"/>
              <a:t>Τραυματικής αιτιολογία ρήξεις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779422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D59360E3-B06F-3566-8FAE-2638294EF7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l-GR" dirty="0"/>
              <a:t>Χειρουργική αντιμετώπιση</a:t>
            </a:r>
            <a:endParaRPr lang="en-US" dirty="0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F1D90E17-1A22-45B3-833C-24FAA68DCD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850626" cy="4351338"/>
          </a:xfrm>
        </p:spPr>
        <p:txBody>
          <a:bodyPr/>
          <a:lstStyle/>
          <a:p>
            <a:r>
              <a:rPr lang="el-GR" dirty="0" err="1"/>
              <a:t>Αποσυμπίεση</a:t>
            </a:r>
            <a:r>
              <a:rPr lang="el-GR" dirty="0"/>
              <a:t> /</a:t>
            </a:r>
            <a:r>
              <a:rPr lang="el-GR" dirty="0" err="1"/>
              <a:t>ακρωμιοπλαστική</a:t>
            </a:r>
            <a:endParaRPr lang="el-GR" dirty="0"/>
          </a:p>
          <a:p>
            <a:r>
              <a:rPr lang="el-GR" dirty="0" err="1"/>
              <a:t>Επανακαθήλωση</a:t>
            </a:r>
            <a:r>
              <a:rPr lang="el-GR" dirty="0"/>
              <a:t> στροφικού πετάλου στο σημείο κατάφυσης του στην κεφαλή του </a:t>
            </a:r>
            <a:r>
              <a:rPr lang="el-GR" dirty="0" err="1"/>
              <a:t>βραχιονίου</a:t>
            </a:r>
            <a:endParaRPr lang="en-US" dirty="0"/>
          </a:p>
        </p:txBody>
      </p:sp>
      <p:pic>
        <p:nvPicPr>
          <p:cNvPr id="3074" name="Picture 2" descr="Rotator Cuff Repair (Arthroscopic)">
            <a:extLst>
              <a:ext uri="{FF2B5EF4-FFF2-40B4-BE49-F238E27FC236}">
                <a16:creationId xmlns:a16="http://schemas.microsoft.com/office/drawing/2014/main" id="{3D5EA57F-D4CF-0EDA-CAA1-E7D4725436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1" y="4201420"/>
            <a:ext cx="3751962" cy="2110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Arthroscopic Shoulder Acromioplasty - Doctor Matthieu Meyer">
            <a:extLst>
              <a:ext uri="{FF2B5EF4-FFF2-40B4-BE49-F238E27FC236}">
                <a16:creationId xmlns:a16="http://schemas.microsoft.com/office/drawing/2014/main" id="{2D0294F1-2AA2-5C73-3F7B-9C76262826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8267" y="3941405"/>
            <a:ext cx="3189338" cy="25514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584457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               </a:t>
            </a:r>
            <a:r>
              <a:rPr lang="el-GR" dirty="0" err="1"/>
              <a:t>Ασβεστοποιός</a:t>
            </a:r>
            <a:r>
              <a:rPr lang="el-GR" dirty="0"/>
              <a:t> τενοντίτιδα</a:t>
            </a:r>
          </a:p>
        </p:txBody>
      </p:sp>
      <p:sp>
        <p:nvSpPr>
          <p:cNvPr id="6" name="5 - Θέση περιεχομένου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Εναπόθεση αλάτων ασβεστίου στην περιοχή του τένοντα του </a:t>
            </a:r>
            <a:r>
              <a:rPr lang="el-G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υπερακανθίου</a:t>
            </a:r>
            <a:endParaRPr lang="el-G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l-G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l-GR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η</a:t>
            </a:r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-3</a:t>
            </a:r>
            <a:r>
              <a:rPr lang="el-GR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η</a:t>
            </a:r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δεκαετία γυναίκες</a:t>
            </a:r>
          </a:p>
          <a:p>
            <a:endParaRPr lang="el-G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Συντηρητική αντιμετώπιση με έγχυση κορτιζόνης, ΜΣΑΦ, Φ/Θ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Χειρουργική αντιμετώπιση σε χρόνιες καταστάσεις</a:t>
            </a:r>
          </a:p>
        </p:txBody>
      </p:sp>
      <p:sp>
        <p:nvSpPr>
          <p:cNvPr id="7" name="6 - Θέση περιεχομένου"/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10000"/>
          </a:bodyPr>
          <a:lstStyle/>
          <a:p>
            <a:endParaRPr lang="el-GR"/>
          </a:p>
        </p:txBody>
      </p:sp>
      <p:pic>
        <p:nvPicPr>
          <p:cNvPr id="45058" name="Picture 2" descr="C:\Users\Sourlas\Desktop\αρχείο λήψης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29450" y="1840293"/>
            <a:ext cx="3371850" cy="423189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    Αρθροπάθεια του </a:t>
            </a:r>
            <a:r>
              <a:rPr lang="el-GR" dirty="0" err="1"/>
              <a:t>μυοτενόντιου</a:t>
            </a:r>
            <a:r>
              <a:rPr lang="el-GR" dirty="0"/>
              <a:t> πετάλου</a:t>
            </a:r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el-GR" dirty="0"/>
              <a:t>Πλήρης ρήξη </a:t>
            </a:r>
            <a:r>
              <a:rPr lang="el-GR" dirty="0" err="1"/>
              <a:t>μυοτενόντιου</a:t>
            </a:r>
            <a:r>
              <a:rPr lang="el-GR" dirty="0"/>
              <a:t> πετάλου</a:t>
            </a:r>
          </a:p>
          <a:p>
            <a:r>
              <a:rPr lang="el-GR" dirty="0"/>
              <a:t>Μετακίνηση της κεφαλής προς τα άνω</a:t>
            </a:r>
          </a:p>
          <a:p>
            <a:r>
              <a:rPr lang="el-GR" dirty="0"/>
              <a:t>Πρόσκρουση και πόνος κατά την κίνηση</a:t>
            </a:r>
          </a:p>
          <a:p>
            <a:r>
              <a:rPr lang="el-GR" dirty="0"/>
              <a:t>Συντηρητική</a:t>
            </a:r>
            <a:r>
              <a:rPr lang="en-US" dirty="0"/>
              <a:t>:</a:t>
            </a:r>
            <a:r>
              <a:rPr lang="el-GR" dirty="0"/>
              <a:t>ενδυνάμωση δελτοειδούς</a:t>
            </a:r>
          </a:p>
          <a:p>
            <a:r>
              <a:rPr lang="el-GR" dirty="0"/>
              <a:t>Χειρουργική</a:t>
            </a:r>
            <a:r>
              <a:rPr lang="en-US" dirty="0"/>
              <a:t>:</a:t>
            </a:r>
            <a:r>
              <a:rPr lang="el-GR" dirty="0"/>
              <a:t> ανάστροφη ολική ‘</a:t>
            </a:r>
            <a:r>
              <a:rPr lang="el-GR" dirty="0" err="1"/>
              <a:t>ωμου</a:t>
            </a:r>
            <a:endParaRPr lang="el-GR" dirty="0"/>
          </a:p>
        </p:txBody>
      </p:sp>
      <p:pic>
        <p:nvPicPr>
          <p:cNvPr id="46082" name="Picture 2" descr="C:\Users\Sourlas\Desktop\rotator cuff arthropathy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768407" y="1690688"/>
            <a:ext cx="2929398" cy="2405817"/>
          </a:xfrm>
          <a:prstGeom prst="rect">
            <a:avLst/>
          </a:prstGeom>
          <a:noFill/>
        </p:spPr>
      </p:pic>
      <p:pic>
        <p:nvPicPr>
          <p:cNvPr id="3074" name="Picture 2" descr="How long do shoulder replacements last?: Brad Carofino, MD: Shoulder and  Hand Surgeon">
            <a:extLst>
              <a:ext uri="{FF2B5EF4-FFF2-40B4-BE49-F238E27FC236}">
                <a16:creationId xmlns:a16="http://schemas.microsoft.com/office/drawing/2014/main" id="{FFC7543C-DFCB-3B3B-7514-5DD2C3F9B4BB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7207" y="4510114"/>
            <a:ext cx="3512574" cy="2107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              Σύνδρομο παγωμένου ώμου</a:t>
            </a:r>
          </a:p>
        </p:txBody>
      </p:sp>
      <p:sp>
        <p:nvSpPr>
          <p:cNvPr id="3" name="2 - Θέση περιεχομένου"/>
          <p:cNvSpPr>
            <a:spLocks noGrp="1"/>
          </p:cNvSpPr>
          <p:nvPr>
            <p:ph sz="half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l-GR" dirty="0"/>
              <a:t>Φλεγμονή αρθρικού θυλάκου, ο οποίος </a:t>
            </a:r>
            <a:r>
              <a:rPr lang="el-GR" dirty="0" err="1"/>
              <a:t>παχύνεται</a:t>
            </a:r>
            <a:r>
              <a:rPr lang="el-GR" dirty="0"/>
              <a:t> και ρικνώνεται</a:t>
            </a:r>
          </a:p>
          <a:p>
            <a:endParaRPr lang="el-GR" dirty="0"/>
          </a:p>
          <a:p>
            <a:r>
              <a:rPr lang="el-GR" dirty="0"/>
              <a:t>Συχνό σε </a:t>
            </a:r>
            <a:r>
              <a:rPr lang="el-GR" dirty="0">
                <a:solidFill>
                  <a:srgbClr val="0070C0"/>
                </a:solidFill>
              </a:rPr>
              <a:t>ΣΔ</a:t>
            </a:r>
            <a:r>
              <a:rPr lang="el-GR" dirty="0"/>
              <a:t>, </a:t>
            </a:r>
            <a:r>
              <a:rPr lang="el-GR" dirty="0">
                <a:solidFill>
                  <a:srgbClr val="0070C0"/>
                </a:solidFill>
              </a:rPr>
              <a:t>ΡΑ</a:t>
            </a:r>
            <a:r>
              <a:rPr lang="el-GR" dirty="0"/>
              <a:t>, </a:t>
            </a:r>
            <a:r>
              <a:rPr lang="el-GR" dirty="0">
                <a:solidFill>
                  <a:srgbClr val="0070C0"/>
                </a:solidFill>
              </a:rPr>
              <a:t>ΣΕΛ</a:t>
            </a:r>
            <a:r>
              <a:rPr lang="el-GR" dirty="0"/>
              <a:t>, </a:t>
            </a:r>
            <a:r>
              <a:rPr lang="el-GR" dirty="0" err="1"/>
              <a:t>θυρεοειδοπάθεια</a:t>
            </a:r>
            <a:endParaRPr lang="el-GR" dirty="0"/>
          </a:p>
          <a:p>
            <a:endParaRPr lang="el-GR" dirty="0"/>
          </a:p>
          <a:p>
            <a:r>
              <a:rPr lang="el-GR" dirty="0"/>
              <a:t>Κλινικά περιορισμός έξω στροφής</a:t>
            </a:r>
          </a:p>
          <a:p>
            <a:endParaRPr lang="el-GR" dirty="0"/>
          </a:p>
          <a:p>
            <a:r>
              <a:rPr lang="el-GR" dirty="0"/>
              <a:t>Τρία στάδια( πόνος, δυσκαμψία, αποδρομή)</a:t>
            </a:r>
            <a:endParaRPr lang="en-US" dirty="0"/>
          </a:p>
          <a:p>
            <a:endParaRPr lang="en-US" dirty="0"/>
          </a:p>
          <a:p>
            <a:r>
              <a:rPr lang="el-GR" dirty="0"/>
              <a:t>Θεραπεία ανάλογα το στάδιο</a:t>
            </a:r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/>
        <p:txBody>
          <a:bodyPr>
            <a:normAutofit fontScale="85000" lnSpcReduction="20000"/>
          </a:bodyPr>
          <a:lstStyle/>
          <a:p>
            <a:endParaRPr lang="el-GR"/>
          </a:p>
        </p:txBody>
      </p:sp>
      <p:graphicFrame>
        <p:nvGraphicFramePr>
          <p:cNvPr id="47106" name="Object 2"/>
          <p:cNvGraphicFramePr>
            <a:graphicFrameLocks noChangeAspect="1"/>
          </p:cNvGraphicFramePr>
          <p:nvPr/>
        </p:nvGraphicFramePr>
        <p:xfrm>
          <a:off x="8191500" y="4267200"/>
          <a:ext cx="2933700" cy="579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Αντικείμενο κελύφους συσκευασίας" showAsIcon="1" r:id="rId2" imgW="2934000" imgH="579600" progId="Package">
                  <p:embed/>
                </p:oleObj>
              </mc:Choice>
              <mc:Fallback>
                <p:oleObj name="Αντικείμενο κελύφους συσκευασίας" showAsIcon="1" r:id="rId2" imgW="2934000" imgH="579600" progId="Package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191500" y="4267200"/>
                        <a:ext cx="2933700" cy="5794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7107" name="Picture 3" descr="C:\Users\Sourlas\Desktop\αρχείο λήψης (1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92147" y="1905000"/>
            <a:ext cx="6033153" cy="401478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Αστάθεια ώμου</a:t>
            </a:r>
          </a:p>
        </p:txBody>
      </p:sp>
      <p:sp>
        <p:nvSpPr>
          <p:cNvPr id="3" name="2 - Θέση περιεχομένου"/>
          <p:cNvSpPr>
            <a:spLocks noGrp="1"/>
          </p:cNvSpPr>
          <p:nvPr>
            <p:ph sz="half" idx="1"/>
          </p:nvPr>
        </p:nvSpPr>
        <p:spPr>
          <a:xfrm>
            <a:off x="838200" y="1820411"/>
            <a:ext cx="4354585" cy="3559598"/>
          </a:xfrm>
        </p:spPr>
        <p:txBody>
          <a:bodyPr>
            <a:normAutofit fontScale="92500" lnSpcReduction="20000"/>
          </a:bodyPr>
          <a:lstStyle/>
          <a:p>
            <a:r>
              <a:rPr lang="en-US" sz="1800" b="1" i="1"/>
              <a:t>TUBS</a:t>
            </a:r>
          </a:p>
          <a:p>
            <a:pPr lvl="1"/>
            <a:r>
              <a:rPr lang="en-US" sz="1800"/>
              <a:t>Traumatic </a:t>
            </a:r>
          </a:p>
          <a:p>
            <a:pPr lvl="1"/>
            <a:r>
              <a:rPr lang="en-US" sz="1800"/>
              <a:t>Unilateral </a:t>
            </a:r>
          </a:p>
          <a:p>
            <a:pPr lvl="1"/>
            <a:r>
              <a:rPr lang="en-US" sz="1800" err="1"/>
              <a:t>Bankart</a:t>
            </a:r>
            <a:r>
              <a:rPr lang="en-US" sz="1800"/>
              <a:t> </a:t>
            </a:r>
            <a:r>
              <a:rPr lang="en-US" sz="1800" err="1"/>
              <a:t>lession</a:t>
            </a:r>
            <a:r>
              <a:rPr lang="en-US" sz="1800"/>
              <a:t> </a:t>
            </a:r>
          </a:p>
          <a:p>
            <a:pPr lvl="1"/>
            <a:r>
              <a:rPr lang="en-US" sz="1800"/>
              <a:t>(requiring) Surgery</a:t>
            </a:r>
          </a:p>
          <a:p>
            <a:r>
              <a:rPr lang="en-US" sz="1800" b="1" i="1"/>
              <a:t>AMBRI</a:t>
            </a:r>
          </a:p>
          <a:p>
            <a:pPr lvl="1"/>
            <a:r>
              <a:rPr lang="en-US" sz="1800" err="1"/>
              <a:t>Atraumatic</a:t>
            </a:r>
            <a:r>
              <a:rPr lang="en-US" sz="1800"/>
              <a:t> </a:t>
            </a:r>
          </a:p>
          <a:p>
            <a:pPr lvl="1"/>
            <a:r>
              <a:rPr lang="en-US" sz="1800"/>
              <a:t>Multidirectional </a:t>
            </a:r>
          </a:p>
          <a:p>
            <a:pPr lvl="1"/>
            <a:r>
              <a:rPr lang="en-US" sz="1800"/>
              <a:t>Bilateral</a:t>
            </a:r>
          </a:p>
          <a:p>
            <a:pPr lvl="1"/>
            <a:r>
              <a:rPr lang="en-US" sz="1800"/>
              <a:t>Rehabilitation (required)</a:t>
            </a:r>
          </a:p>
          <a:p>
            <a:pPr lvl="1"/>
            <a:r>
              <a:rPr lang="en-US" sz="1800"/>
              <a:t>Inferior capsular shift</a:t>
            </a:r>
            <a:endParaRPr lang="el-GR" sz="1800"/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838200" y="4722826"/>
            <a:ext cx="3700244" cy="1922327"/>
          </a:xfrm>
        </p:spPr>
        <p:txBody>
          <a:bodyPr>
            <a:normAutofit fontScale="92500" lnSpcReduction="20000"/>
          </a:bodyPr>
          <a:lstStyle/>
          <a:p>
            <a:r>
              <a:rPr lang="el-GR" sz="1800"/>
              <a:t>4 τύποι</a:t>
            </a:r>
          </a:p>
          <a:p>
            <a:pPr lvl="1"/>
            <a:r>
              <a:rPr lang="el-GR" sz="1800"/>
              <a:t>Πρόσθιο</a:t>
            </a:r>
          </a:p>
          <a:p>
            <a:pPr lvl="1"/>
            <a:r>
              <a:rPr lang="el-GR" sz="1800"/>
              <a:t>Πολλαπλών κατευθύνσεων</a:t>
            </a:r>
          </a:p>
          <a:p>
            <a:pPr lvl="1"/>
            <a:r>
              <a:rPr lang="el-GR" sz="1800"/>
              <a:t>Οπίσθιο</a:t>
            </a:r>
          </a:p>
          <a:p>
            <a:pPr lvl="1"/>
            <a:r>
              <a:rPr lang="el-GR" sz="1800"/>
              <a:t>Κατώτερο </a:t>
            </a:r>
          </a:p>
          <a:p>
            <a:r>
              <a:rPr lang="el-GR" sz="1800"/>
              <a:t>Διαγνωστικές α/α</a:t>
            </a:r>
            <a:endParaRPr lang="en-US" sz="1800"/>
          </a:p>
          <a:p>
            <a:r>
              <a:rPr lang="en-US" sz="1800">
                <a:solidFill>
                  <a:srgbClr val="00B0F0"/>
                </a:solidFill>
              </a:rPr>
              <a:t>Sulcus sign</a:t>
            </a:r>
            <a:endParaRPr lang="el-GR" sz="1800">
              <a:solidFill>
                <a:srgbClr val="00B0F0"/>
              </a:solidFill>
            </a:endParaRPr>
          </a:p>
        </p:txBody>
      </p:sp>
      <p:pic>
        <p:nvPicPr>
          <p:cNvPr id="7" name="Εικόνα 6">
            <a:extLst>
              <a:ext uri="{FF2B5EF4-FFF2-40B4-BE49-F238E27FC236}">
                <a16:creationId xmlns:a16="http://schemas.microsoft.com/office/drawing/2014/main" id="{573C4FFC-17AD-49C5-B1F6-CF7E2D68776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6973" y="1420386"/>
            <a:ext cx="2753511" cy="2878671"/>
          </a:xfrm>
          <a:prstGeom prst="rect">
            <a:avLst/>
          </a:prstGeom>
        </p:spPr>
      </p:pic>
      <p:pic>
        <p:nvPicPr>
          <p:cNvPr id="9" name="Εικόνα 8" descr="Εικόνα που περιέχει κείμενο&#10;&#10;Περιγραφή που δημιουργήθηκε αυτόματα">
            <a:extLst>
              <a:ext uri="{FF2B5EF4-FFF2-40B4-BE49-F238E27FC236}">
                <a16:creationId xmlns:a16="http://schemas.microsoft.com/office/drawing/2014/main" id="{2B95643A-8EC1-4E13-8791-2C6299CC606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6932" y="4570548"/>
            <a:ext cx="4673998" cy="2092835"/>
          </a:xfrm>
          <a:prstGeom prst="rect">
            <a:avLst/>
          </a:prstGeom>
        </p:spPr>
      </p:pic>
      <p:pic>
        <p:nvPicPr>
          <p:cNvPr id="10" name="Picture 5" descr="Oldenburg close">
            <a:extLst>
              <a:ext uri="{FF2B5EF4-FFF2-40B4-BE49-F238E27FC236}">
                <a16:creationId xmlns:a16="http://schemas.microsoft.com/office/drawing/2014/main" id="{56FA917C-1AD5-4063-901E-E45145A6A4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51120" y="1563619"/>
            <a:ext cx="2840876" cy="2396989"/>
          </a:xfrm>
          <a:prstGeom prst="rect">
            <a:avLst/>
          </a:prstGeom>
          <a:noFill/>
          <a:ln w="38100" cmpd="dbl">
            <a:solidFill>
              <a:srgbClr val="CC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	    </a:t>
            </a:r>
            <a:r>
              <a:rPr lang="el-GR" err="1"/>
              <a:t>Εξαρθρήματα</a:t>
            </a:r>
            <a:r>
              <a:rPr lang="el-GR"/>
              <a:t> Ώμου</a:t>
            </a:r>
            <a:r>
              <a:rPr lang="en-US"/>
              <a:t> – </a:t>
            </a:r>
            <a:r>
              <a:rPr lang="el-GR"/>
              <a:t>Πρόσθιο</a:t>
            </a:r>
          </a:p>
        </p:txBody>
      </p:sp>
      <p:sp>
        <p:nvSpPr>
          <p:cNvPr id="3" name="2 - Θέση περιεχομένου"/>
          <p:cNvSpPr>
            <a:spLocks noGrp="1"/>
          </p:cNvSpPr>
          <p:nvPr>
            <p:ph sz="half" idx="1"/>
          </p:nvPr>
        </p:nvSpPr>
        <p:spPr/>
        <p:txBody>
          <a:bodyPr>
            <a:normAutofit fontScale="77500" lnSpcReduction="20000"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l-GR" dirty="0"/>
              <a:t>Πτώση με τον ώμο σε απαγωγή και έξω στροφή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l-GR" dirty="0"/>
              <a:t>Διάγνωση: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l-GR" dirty="0"/>
              <a:t>Επώδυνο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l-GR" dirty="0"/>
              <a:t>Τραυματικό – </a:t>
            </a:r>
            <a:r>
              <a:rPr lang="el-GR" dirty="0" err="1"/>
              <a:t>ετερόπλευρο</a:t>
            </a:r>
            <a:endParaRPr lang="el-GR" dirty="0"/>
          </a:p>
          <a:p>
            <a:pPr lvl="1">
              <a:buFont typeface="Wingdings" panose="05000000000000000000" pitchFamily="2" charset="2"/>
              <a:buChar char="§"/>
            </a:pPr>
            <a:r>
              <a:rPr lang="el-GR" dirty="0" err="1"/>
              <a:t>Διαμασχαλιαία</a:t>
            </a:r>
            <a:r>
              <a:rPr lang="el-GR" dirty="0"/>
              <a:t> προβολή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l-GR" dirty="0"/>
              <a:t>Θεραπεία:</a:t>
            </a:r>
          </a:p>
          <a:p>
            <a:pPr lvl="1"/>
            <a:r>
              <a:rPr lang="el-GR" dirty="0"/>
              <a:t>Κλειστή ανάταξη</a:t>
            </a:r>
          </a:p>
          <a:p>
            <a:pPr lvl="1"/>
            <a:r>
              <a:rPr lang="el-GR" dirty="0"/>
              <a:t>Ανάρτηση 2-4 </a:t>
            </a:r>
            <a:r>
              <a:rPr lang="el-GR" dirty="0" err="1"/>
              <a:t>εβδ</a:t>
            </a:r>
            <a:r>
              <a:rPr lang="el-GR" dirty="0"/>
              <a:t> και ενδυνάμωση στροφικού πετάλου</a:t>
            </a:r>
          </a:p>
          <a:p>
            <a:pPr lvl="1"/>
            <a:r>
              <a:rPr lang="el-GR" dirty="0"/>
              <a:t>Σε υποτροπή ή ρήξη στροφικού πετάλου – χειρουργείο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l-GR" dirty="0"/>
              <a:t>Υποτροπή </a:t>
            </a:r>
            <a:r>
              <a:rPr lang="en-US" dirty="0"/>
              <a:t>80 </a:t>
            </a:r>
            <a:r>
              <a:rPr lang="el-GR" dirty="0"/>
              <a:t>% σε εφήβους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l-GR" dirty="0"/>
              <a:t>Συχνά κάκωση στροφικού πετάλου &gt;</a:t>
            </a:r>
            <a:r>
              <a:rPr lang="en-US" dirty="0"/>
              <a:t>60</a:t>
            </a:r>
            <a:r>
              <a:rPr lang="el-GR" dirty="0"/>
              <a:t> ετών </a:t>
            </a:r>
          </a:p>
          <a:p>
            <a:pPr lvl="1">
              <a:buNone/>
            </a:pPr>
            <a:endParaRPr lang="el-GR" dirty="0"/>
          </a:p>
        </p:txBody>
      </p:sp>
      <p:graphicFrame>
        <p:nvGraphicFramePr>
          <p:cNvPr id="10" name="Content Placeholder 9">
            <a:extLst>
              <a:ext uri="{FF2B5EF4-FFF2-40B4-BE49-F238E27FC236}">
                <a16:creationId xmlns:a16="http://schemas.microsoft.com/office/drawing/2014/main" id="{214BD481-B097-4FC0-B040-EDBF1167D0E3}"/>
              </a:ext>
            </a:extLst>
          </p:cNvPr>
          <p:cNvGraphicFramePr>
            <a:graphicFrameLocks noGrp="1" noChangeAspect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1841321985"/>
              </p:ext>
            </p:extLst>
          </p:nvPr>
        </p:nvGraphicFramePr>
        <p:xfrm>
          <a:off x="7453312" y="1825625"/>
          <a:ext cx="2962275" cy="42433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PhotoPaint.Image.6" r:id="rId2" imgW="2962913" imgH="4243184" progId="">
                  <p:embed/>
                </p:oleObj>
              </mc:Choice>
              <mc:Fallback>
                <p:oleObj name="CorelPhotoPaint.Image.6" r:id="rId2" imgW="2962913" imgH="4243184" progId="">
                  <p:embed/>
                  <p:pic>
                    <p:nvPicPr>
                      <p:cNvPr id="0" name="Picture 1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3">
                        <a:lum contrast="-26000"/>
                        <a:grayscl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453312" y="1825625"/>
                        <a:ext cx="2962275" cy="42433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Τίτλος 4">
            <a:extLst>
              <a:ext uri="{FF2B5EF4-FFF2-40B4-BE49-F238E27FC236}">
                <a16:creationId xmlns:a16="http://schemas.microsoft.com/office/drawing/2014/main" id="{7746C490-5A68-4992-BE32-96EA2FD528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3 - Θέση περιεχομένου">
            <a:extLst>
              <a:ext uri="{FF2B5EF4-FFF2-40B4-BE49-F238E27FC236}">
                <a16:creationId xmlns:a16="http://schemas.microsoft.com/office/drawing/2014/main" id="{0AA74F97-950D-423E-9E67-9D1BF9710A78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l-GR" err="1"/>
              <a:t>Συνοδές</a:t>
            </a:r>
            <a:r>
              <a:rPr lang="el-GR"/>
              <a:t> κακώσεις:</a:t>
            </a:r>
          </a:p>
          <a:p>
            <a:pPr lvl="1"/>
            <a:r>
              <a:rPr lang="el-GR"/>
              <a:t>Πρόσθια ρήξη </a:t>
            </a:r>
            <a:r>
              <a:rPr lang="el-GR" err="1"/>
              <a:t>επιχείλιου</a:t>
            </a:r>
            <a:r>
              <a:rPr lang="el-GR"/>
              <a:t> χόνδρου</a:t>
            </a:r>
          </a:p>
          <a:p>
            <a:pPr marL="457200" lvl="1" indent="0">
              <a:buNone/>
            </a:pPr>
            <a:r>
              <a:rPr lang="el-GR"/>
              <a:t>    (</a:t>
            </a:r>
            <a:r>
              <a:rPr lang="en-US">
                <a:solidFill>
                  <a:srgbClr val="00B0F0"/>
                </a:solidFill>
              </a:rPr>
              <a:t>Bankart</a:t>
            </a:r>
            <a:r>
              <a:rPr lang="en-US"/>
              <a:t>)</a:t>
            </a:r>
          </a:p>
          <a:p>
            <a:pPr lvl="1"/>
            <a:r>
              <a:rPr lang="en-US"/>
              <a:t>HAGL,</a:t>
            </a:r>
          </a:p>
          <a:p>
            <a:pPr lvl="1"/>
            <a:r>
              <a:rPr lang="en-US"/>
              <a:t>GLAD,</a:t>
            </a:r>
          </a:p>
          <a:p>
            <a:pPr lvl="1"/>
            <a:r>
              <a:rPr lang="en-US"/>
              <a:t>ALPSA</a:t>
            </a:r>
          </a:p>
          <a:p>
            <a:pPr lvl="1"/>
            <a:r>
              <a:rPr lang="el-GR"/>
              <a:t>Βλάβες </a:t>
            </a:r>
            <a:r>
              <a:rPr lang="en-US">
                <a:solidFill>
                  <a:srgbClr val="00B0F0"/>
                </a:solidFill>
              </a:rPr>
              <a:t>Hill-Sachs</a:t>
            </a:r>
          </a:p>
          <a:p>
            <a:pPr lvl="2"/>
            <a:r>
              <a:rPr lang="el-GR"/>
              <a:t>Σταθερά (&lt;20% αρθρικής επιφάνειας)</a:t>
            </a:r>
          </a:p>
          <a:p>
            <a:pPr lvl="2"/>
            <a:r>
              <a:rPr lang="el-GR"/>
              <a:t>Ασταθή (20-50% αρθρικής επιφάνειας)</a:t>
            </a:r>
          </a:p>
        </p:txBody>
      </p:sp>
      <p:pic>
        <p:nvPicPr>
          <p:cNvPr id="7" name="Θέση περιεχομένου 6" descr="Εικόνα που περιέχει κείμενο&#10;&#10;Περιγραφή που δημιουργήθηκε αυτόματα">
            <a:extLst>
              <a:ext uri="{FF2B5EF4-FFF2-40B4-BE49-F238E27FC236}">
                <a16:creationId xmlns:a16="http://schemas.microsoft.com/office/drawing/2014/main" id="{C2B8F305-E7E5-4D62-B04C-B504BA9CDD6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4848" y="3928213"/>
            <a:ext cx="4734886" cy="2825860"/>
          </a:xfrm>
          <a:prstGeom prst="rect">
            <a:avLst/>
          </a:prstGeom>
        </p:spPr>
      </p:pic>
      <p:pic>
        <p:nvPicPr>
          <p:cNvPr id="9" name="Εικόνα 8">
            <a:extLst>
              <a:ext uri="{FF2B5EF4-FFF2-40B4-BE49-F238E27FC236}">
                <a16:creationId xmlns:a16="http://schemas.microsoft.com/office/drawing/2014/main" id="{DD88324C-4005-4F7B-A43F-4391D17FB00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8488" y="1084360"/>
            <a:ext cx="2513578" cy="2393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095121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Rectangle 2">
            <a:extLst>
              <a:ext uri="{FF2B5EF4-FFF2-40B4-BE49-F238E27FC236}">
                <a16:creationId xmlns:a16="http://schemas.microsoft.com/office/drawing/2014/main" id="{69CCC404-C42D-460A-94A9-CF62B1D08CF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>
                <a:latin typeface="Calibri" pitchFamily="34" charset="0"/>
                <a:cs typeface="Calibri" pitchFamily="34" charset="0"/>
              </a:rPr>
              <a:t>	</a:t>
            </a:r>
            <a:r>
              <a:rPr lang="el-GR">
                <a:latin typeface="Calibri" pitchFamily="34" charset="0"/>
                <a:cs typeface="Calibri" pitchFamily="34" charset="0"/>
              </a:rPr>
              <a:t>ΘΕΡΑΠΕΙΑ</a:t>
            </a:r>
          </a:p>
        </p:txBody>
      </p:sp>
      <p:sp>
        <p:nvSpPr>
          <p:cNvPr id="180227" name="Rectangle 3">
            <a:extLst>
              <a:ext uri="{FF2B5EF4-FFF2-40B4-BE49-F238E27FC236}">
                <a16:creationId xmlns:a16="http://schemas.microsoft.com/office/drawing/2014/main" id="{06600144-5355-4DDE-B64E-D4CD3B3AB6E0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356225" y="1451095"/>
            <a:ext cx="4038600" cy="4530725"/>
          </a:xfrm>
        </p:spPr>
        <p:txBody>
          <a:bodyPr/>
          <a:lstStyle/>
          <a:p>
            <a:pPr eaLnBrk="1" hangingPunct="1">
              <a:defRPr/>
            </a:pPr>
            <a:r>
              <a:rPr lang="el-GR">
                <a:latin typeface="Calibri" pitchFamily="34" charset="0"/>
                <a:cs typeface="Calibri" pitchFamily="34" charset="0"/>
              </a:rPr>
              <a:t>Ανάταξη </a:t>
            </a:r>
            <a:r>
              <a:rPr lang="en-US">
                <a:latin typeface="Calibri" pitchFamily="34" charset="0"/>
                <a:cs typeface="Calibri" pitchFamily="34" charset="0"/>
              </a:rPr>
              <a:t>: </a:t>
            </a:r>
          </a:p>
          <a:p>
            <a:pPr lvl="1">
              <a:defRPr/>
            </a:pPr>
            <a:r>
              <a:rPr lang="en-US">
                <a:latin typeface="Calibri" pitchFamily="34" charset="0"/>
                <a:cs typeface="Calibri" pitchFamily="34" charset="0"/>
              </a:rPr>
              <a:t>Kocher</a:t>
            </a:r>
          </a:p>
          <a:p>
            <a:pPr lvl="1">
              <a:defRPr/>
            </a:pPr>
            <a:r>
              <a:rPr lang="el-GR">
                <a:latin typeface="Calibri" pitchFamily="34" charset="0"/>
                <a:cs typeface="Calibri" pitchFamily="34" charset="0"/>
              </a:rPr>
              <a:t>Ιπποκράτης</a:t>
            </a:r>
          </a:p>
          <a:p>
            <a:pPr lvl="1">
              <a:defRPr/>
            </a:pPr>
            <a:r>
              <a:rPr lang="en-US">
                <a:latin typeface="Calibri" pitchFamily="34" charset="0"/>
                <a:cs typeface="Calibri" pitchFamily="34" charset="0"/>
              </a:rPr>
              <a:t>Stimson</a:t>
            </a:r>
            <a:endParaRPr lang="el-GR">
              <a:latin typeface="Calibri" pitchFamily="34" charset="0"/>
              <a:cs typeface="Calibri" pitchFamily="34" charset="0"/>
            </a:endParaRPr>
          </a:p>
          <a:p>
            <a:pPr eaLnBrk="1" hangingPunct="1">
              <a:defRPr/>
            </a:pPr>
            <a:r>
              <a:rPr lang="en-US">
                <a:latin typeface="Calibri" pitchFamily="34" charset="0"/>
                <a:cs typeface="Calibri" pitchFamily="34" charset="0"/>
              </a:rPr>
              <a:t>A</a:t>
            </a:r>
            <a:r>
              <a:rPr lang="el-GR">
                <a:latin typeface="Calibri" pitchFamily="34" charset="0"/>
                <a:cs typeface="Calibri" pitchFamily="34" charset="0"/>
              </a:rPr>
              <a:t>κινητοποίηση</a:t>
            </a:r>
            <a:r>
              <a:rPr lang="en-US">
                <a:latin typeface="Calibri" pitchFamily="34" charset="0"/>
                <a:cs typeface="Calibri" pitchFamily="34" charset="0"/>
              </a:rPr>
              <a:t>: </a:t>
            </a:r>
            <a:r>
              <a:rPr lang="el-GR">
                <a:latin typeface="Calibri" pitchFamily="34" charset="0"/>
                <a:cs typeface="Calibri" pitchFamily="34" charset="0"/>
              </a:rPr>
              <a:t>3</a:t>
            </a:r>
            <a:r>
              <a:rPr lang="en-US">
                <a:latin typeface="Calibri" pitchFamily="34" charset="0"/>
                <a:cs typeface="Calibri" pitchFamily="34" charset="0"/>
              </a:rPr>
              <a:t> </a:t>
            </a:r>
            <a:r>
              <a:rPr lang="el-GR" err="1">
                <a:latin typeface="Calibri" pitchFamily="34" charset="0"/>
                <a:cs typeface="Calibri" pitchFamily="34" charset="0"/>
              </a:rPr>
              <a:t>εβδομαδες</a:t>
            </a:r>
            <a:endParaRPr lang="el-GR">
              <a:latin typeface="Calibri" pitchFamily="34" charset="0"/>
              <a:cs typeface="Calibri" pitchFamily="34" charset="0"/>
            </a:endParaRPr>
          </a:p>
        </p:txBody>
      </p:sp>
      <p:graphicFrame>
        <p:nvGraphicFramePr>
          <p:cNvPr id="47108" name="Object 4">
            <a:extLst>
              <a:ext uri="{FF2B5EF4-FFF2-40B4-BE49-F238E27FC236}">
                <a16:creationId xmlns:a16="http://schemas.microsoft.com/office/drawing/2014/main" id="{FF6D22CF-BF4F-4DE0-ABB5-60AFBFB4CAFB}"/>
              </a:ext>
            </a:extLst>
          </p:cNvPr>
          <p:cNvGraphicFramePr>
            <a:graphicFrameLocks noGrp="1" noChangeAspect="1"/>
          </p:cNvGraphicFramePr>
          <p:nvPr>
            <p:ph sz="quarter" idx="2"/>
            <p:extLst>
              <p:ext uri="{D42A27DB-BD31-4B8C-83A1-F6EECF244321}">
                <p14:modId xmlns:p14="http://schemas.microsoft.com/office/powerpoint/2010/main" val="516465218"/>
              </p:ext>
            </p:extLst>
          </p:nvPr>
        </p:nvGraphicFramePr>
        <p:xfrm>
          <a:off x="5981146" y="1762743"/>
          <a:ext cx="3563938" cy="21891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PhotoPaint.Image.6" r:id="rId2" imgW="4645555" imgH="2853175" progId="">
                  <p:embed/>
                </p:oleObj>
              </mc:Choice>
              <mc:Fallback>
                <p:oleObj name="CorelPhotoPaint.Image.6" r:id="rId2" imgW="4645555" imgH="2853175" progId="">
                  <p:embed/>
                  <p:pic>
                    <p:nvPicPr>
                      <p:cNvPr id="0" name="Picture 1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81146" y="1762743"/>
                        <a:ext cx="3563938" cy="21891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7109" name="Object 5">
            <a:extLst>
              <a:ext uri="{FF2B5EF4-FFF2-40B4-BE49-F238E27FC236}">
                <a16:creationId xmlns:a16="http://schemas.microsoft.com/office/drawing/2014/main" id="{EBD16A2F-0738-4F36-BC77-1DC83134FC76}"/>
              </a:ext>
            </a:extLst>
          </p:cNvPr>
          <p:cNvGraphicFramePr>
            <a:graphicFrameLocks noGrp="1" noChangeAspect="1"/>
          </p:cNvGraphicFramePr>
          <p:nvPr>
            <p:ph sz="quarter" idx="3"/>
            <p:extLst>
              <p:ext uri="{D42A27DB-BD31-4B8C-83A1-F6EECF244321}">
                <p14:modId xmlns:p14="http://schemas.microsoft.com/office/powerpoint/2010/main" val="826112186"/>
              </p:ext>
            </p:extLst>
          </p:nvPr>
        </p:nvGraphicFramePr>
        <p:xfrm>
          <a:off x="6815516" y="4156149"/>
          <a:ext cx="2212975" cy="2209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PhotoPaint.Image.6" r:id="rId4" imgW="4682134" imgH="1536065" progId="">
                  <p:embed/>
                </p:oleObj>
              </mc:Choice>
              <mc:Fallback>
                <p:oleObj name="CorelPhotoPaint.Image.6" r:id="rId4" imgW="4682134" imgH="1536065" progId="">
                  <p:embed/>
                  <p:pic>
                    <p:nvPicPr>
                      <p:cNvPr id="0" name="Picture 2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5">
                        <a:lum bright="6000"/>
                        <a:grayscl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r="52730"/>
                      <a:stretch>
                        <a:fillRect/>
                      </a:stretch>
                    </p:blipFill>
                    <p:spPr bwMode="auto">
                      <a:xfrm>
                        <a:off x="6815516" y="4156149"/>
                        <a:ext cx="2212975" cy="2209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7110" name="Object 6">
            <a:extLst>
              <a:ext uri="{FF2B5EF4-FFF2-40B4-BE49-F238E27FC236}">
                <a16:creationId xmlns:a16="http://schemas.microsoft.com/office/drawing/2014/main" id="{DBAE8A45-5197-44C1-8F83-2659BCC95A0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84923153"/>
              </p:ext>
            </p:extLst>
          </p:nvPr>
        </p:nvGraphicFramePr>
        <p:xfrm>
          <a:off x="9655729" y="1611386"/>
          <a:ext cx="2193925" cy="47545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PhotoPaint.Image.6" r:id="rId6" imgW="2194379" imgH="4755292" progId="">
                  <p:embed/>
                </p:oleObj>
              </mc:Choice>
              <mc:Fallback>
                <p:oleObj name="CorelPhotoPaint.Image.6" r:id="rId6" imgW="2194379" imgH="4755292" progId="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655729" y="1611386"/>
                        <a:ext cx="2193925" cy="47545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7111" name="Text Box 7">
            <a:extLst>
              <a:ext uri="{FF2B5EF4-FFF2-40B4-BE49-F238E27FC236}">
                <a16:creationId xmlns:a16="http://schemas.microsoft.com/office/drawing/2014/main" id="{783B47A8-1363-4CD8-A712-5FAAF65780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2346" y="4444604"/>
            <a:ext cx="5638800" cy="204311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l-GR" altLang="el-GR" sz="1800">
                <a:solidFill>
                  <a:srgbClr val="FF0000"/>
                </a:solidFill>
                <a:latin typeface="Verdana" panose="020B0604030504040204" pitchFamily="34" charset="0"/>
              </a:rPr>
              <a:t>Επιπλοκές</a:t>
            </a:r>
          </a:p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l-GR" altLang="el-GR" sz="2000">
                <a:latin typeface="Verdana" panose="020B0604030504040204" pitchFamily="34" charset="0"/>
              </a:rPr>
              <a:t>Πάρεση μασχαλιαίου νεύρου</a:t>
            </a:r>
          </a:p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l-GR" altLang="el-GR" sz="2000">
                <a:latin typeface="Verdana" panose="020B0604030504040204" pitchFamily="34" charset="0"/>
              </a:rPr>
              <a:t>Ρήξη του </a:t>
            </a:r>
            <a:r>
              <a:rPr lang="el-GR" altLang="el-GR" sz="2000" err="1">
                <a:latin typeface="Verdana" panose="020B0604030504040204" pitchFamily="34" charset="0"/>
              </a:rPr>
              <a:t>μυοτενόντιου</a:t>
            </a:r>
            <a:r>
              <a:rPr lang="el-GR" altLang="el-GR" sz="2000">
                <a:latin typeface="Verdana" panose="020B0604030504040204" pitchFamily="34" charset="0"/>
              </a:rPr>
              <a:t> πετάλου των στροφέων</a:t>
            </a:r>
          </a:p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l-GR" altLang="el-GR" sz="2000">
                <a:latin typeface="Verdana" panose="020B0604030504040204" pitchFamily="34" charset="0"/>
              </a:rPr>
              <a:t>Κάταγμα </a:t>
            </a:r>
            <a:r>
              <a:rPr lang="el-GR" altLang="el-GR" sz="2000" err="1">
                <a:latin typeface="Verdana" panose="020B0604030504040204" pitchFamily="34" charset="0"/>
              </a:rPr>
              <a:t>βραχιονίου</a:t>
            </a:r>
            <a:endParaRPr lang="el-GR" altLang="el-GR" sz="2000">
              <a:latin typeface="Verdana" panose="020B0604030504040204" pitchFamily="34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2" name="Text Box 4">
            <a:extLst>
              <a:ext uri="{FF2B5EF4-FFF2-40B4-BE49-F238E27FC236}">
                <a16:creationId xmlns:a16="http://schemas.microsoft.com/office/drawing/2014/main" id="{7FC74C69-44A5-4847-9B4D-7D18B96E86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3625" y="2039351"/>
            <a:ext cx="7511845" cy="60324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50000"/>
              </a:spcBef>
              <a:buClrTx/>
              <a:buSzTx/>
              <a:buFontTx/>
              <a:buChar char="•"/>
            </a:pPr>
            <a:r>
              <a:rPr lang="el-GR" altLang="el-GR" sz="2800" dirty="0" err="1">
                <a:latin typeface="+mn-lt"/>
              </a:rPr>
              <a:t>Γληνοβραχιόνιος</a:t>
            </a:r>
            <a:r>
              <a:rPr lang="en-US" altLang="el-GR" sz="2800" dirty="0">
                <a:latin typeface="+mn-lt"/>
              </a:rPr>
              <a:t> </a:t>
            </a:r>
            <a:r>
              <a:rPr lang="el-GR" altLang="el-GR" sz="2800" dirty="0" err="1">
                <a:latin typeface="+mn-lt"/>
              </a:rPr>
              <a:t>αρθρωση</a:t>
            </a:r>
            <a:r>
              <a:rPr lang="el-GR" altLang="el-GR" sz="2800" dirty="0">
                <a:latin typeface="+mn-lt"/>
              </a:rPr>
              <a:t> του τύπου </a:t>
            </a:r>
            <a:r>
              <a:rPr lang="en-US" altLang="el-GR" sz="2800" dirty="0">
                <a:latin typeface="+mn-lt"/>
              </a:rPr>
              <a:t>ball &amp; </a:t>
            </a:r>
            <a:r>
              <a:rPr lang="en-US" altLang="el-GR" sz="2800" dirty="0" err="1">
                <a:latin typeface="+mn-lt"/>
              </a:rPr>
              <a:t>sockett</a:t>
            </a:r>
            <a:r>
              <a:rPr lang="en-US" altLang="el-GR" sz="2800" dirty="0">
                <a:latin typeface="+mn-lt"/>
              </a:rPr>
              <a:t>-</a:t>
            </a:r>
            <a:r>
              <a:rPr lang="el-GR" altLang="el-GR" sz="2800" dirty="0">
                <a:latin typeface="+mn-lt"/>
              </a:rPr>
              <a:t> μειονέκτημα η αστάθεια</a:t>
            </a:r>
            <a:r>
              <a:rPr lang="en-US" altLang="el-GR" sz="2800" dirty="0">
                <a:latin typeface="+mn-lt"/>
              </a:rPr>
              <a:t> </a:t>
            </a:r>
            <a:r>
              <a:rPr lang="el-GR" altLang="el-GR" sz="2800" dirty="0">
                <a:latin typeface="+mn-lt"/>
              </a:rPr>
              <a:t>καλύπτεται μόνο το 1/3 της κεφαλής</a:t>
            </a:r>
            <a:endParaRPr lang="en-US" altLang="el-GR" sz="2800" dirty="0">
              <a:latin typeface="+mn-lt"/>
            </a:endParaRPr>
          </a:p>
          <a:p>
            <a:pPr eaLnBrk="1" hangingPunct="1">
              <a:lnSpc>
                <a:spcPct val="90000"/>
              </a:lnSpc>
              <a:spcBef>
                <a:spcPct val="50000"/>
              </a:spcBef>
              <a:buClrTx/>
              <a:buSzTx/>
              <a:buFontTx/>
              <a:buChar char="•"/>
            </a:pPr>
            <a:endParaRPr lang="el-GR" altLang="el-GR" sz="2800" dirty="0">
              <a:latin typeface="+mn-lt"/>
            </a:endParaRPr>
          </a:p>
          <a:p>
            <a:pPr eaLnBrk="1" hangingPunct="1">
              <a:lnSpc>
                <a:spcPct val="90000"/>
              </a:lnSpc>
              <a:spcBef>
                <a:spcPct val="50000"/>
              </a:spcBef>
              <a:buClrTx/>
              <a:buSzTx/>
              <a:buFontTx/>
              <a:buChar char="•"/>
            </a:pPr>
            <a:r>
              <a:rPr lang="el-GR" altLang="el-GR" sz="2800" dirty="0">
                <a:latin typeface="+mn-lt"/>
              </a:rPr>
              <a:t>Αντισταθμίζεται </a:t>
            </a:r>
            <a:r>
              <a:rPr lang="el-GR" altLang="el-GR" sz="2800" dirty="0" err="1">
                <a:latin typeface="+mn-lt"/>
              </a:rPr>
              <a:t>απο</a:t>
            </a:r>
            <a:r>
              <a:rPr lang="el-GR" altLang="el-GR" sz="2800" dirty="0">
                <a:latin typeface="+mn-lt"/>
              </a:rPr>
              <a:t> στατικά και δυναμικά στοιχεία  μαλακών μορίων όπως:</a:t>
            </a:r>
            <a:endParaRPr lang="en-US" altLang="el-GR" sz="2800" dirty="0">
              <a:latin typeface="+mn-lt"/>
            </a:endParaRPr>
          </a:p>
          <a:p>
            <a:pPr eaLnBrk="1" hangingPunct="1">
              <a:lnSpc>
                <a:spcPct val="90000"/>
              </a:lnSpc>
              <a:spcBef>
                <a:spcPct val="50000"/>
              </a:spcBef>
              <a:buClrTx/>
              <a:buSzTx/>
              <a:buFontTx/>
              <a:buChar char="•"/>
            </a:pPr>
            <a:endParaRPr lang="el-GR" altLang="el-GR" sz="2800" dirty="0">
              <a:latin typeface="+mn-lt"/>
            </a:endParaRPr>
          </a:p>
          <a:p>
            <a:pPr eaLnBrk="1" hangingPunct="1">
              <a:lnSpc>
                <a:spcPct val="90000"/>
              </a:lnSpc>
              <a:spcBef>
                <a:spcPct val="50000"/>
              </a:spcBef>
              <a:buClrTx/>
              <a:buSzTx/>
              <a:buFontTx/>
              <a:buChar char="•"/>
            </a:pPr>
            <a:r>
              <a:rPr lang="el-GR" altLang="el-GR" sz="2800" dirty="0">
                <a:latin typeface="+mn-lt"/>
              </a:rPr>
              <a:t>Αρθρικός θύλακος- </a:t>
            </a:r>
            <a:r>
              <a:rPr lang="el-GR" altLang="el-GR" sz="2800" dirty="0" err="1">
                <a:latin typeface="+mn-lt"/>
              </a:rPr>
              <a:t>επιχείλιος</a:t>
            </a:r>
            <a:r>
              <a:rPr lang="el-GR" altLang="el-GR" sz="2800" dirty="0">
                <a:latin typeface="+mn-lt"/>
              </a:rPr>
              <a:t> χόνδρος οι σύνδεσμοι- το </a:t>
            </a:r>
            <a:r>
              <a:rPr lang="el-GR" altLang="el-GR" sz="2800" dirty="0" err="1">
                <a:latin typeface="+mn-lt"/>
              </a:rPr>
              <a:t>μυοτενόντιο</a:t>
            </a:r>
            <a:r>
              <a:rPr lang="el-GR" altLang="el-GR" sz="2800" dirty="0">
                <a:latin typeface="+mn-lt"/>
              </a:rPr>
              <a:t> στροφικό πέταλο</a:t>
            </a:r>
            <a:endParaRPr lang="en-US" altLang="el-GR" sz="2800" dirty="0">
              <a:latin typeface="+mn-lt"/>
            </a:endParaRPr>
          </a:p>
          <a:p>
            <a:pPr eaLnBrk="1" hangingPunct="1">
              <a:lnSpc>
                <a:spcPct val="90000"/>
              </a:lnSpc>
              <a:spcBef>
                <a:spcPct val="50000"/>
              </a:spcBef>
              <a:buClrTx/>
              <a:buSzTx/>
              <a:buFontTx/>
              <a:buChar char="•"/>
            </a:pPr>
            <a:endParaRPr lang="el-GR" altLang="el-GR" sz="2400" dirty="0">
              <a:latin typeface="Tahoma" panose="020B0604030504040204" pitchFamily="34" charset="0"/>
            </a:endParaRPr>
          </a:p>
          <a:p>
            <a:pPr eaLnBrk="1" hangingPunct="1">
              <a:lnSpc>
                <a:spcPct val="90000"/>
              </a:lnSpc>
              <a:spcBef>
                <a:spcPct val="50000"/>
              </a:spcBef>
              <a:buClrTx/>
              <a:buSzTx/>
              <a:buFontTx/>
              <a:buNone/>
            </a:pPr>
            <a:endParaRPr lang="el-GR" altLang="el-GR" sz="2400" dirty="0">
              <a:latin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endParaRPr lang="en-GB" altLang="el-GR" sz="2400" dirty="0">
              <a:latin typeface="Times New Roman" panose="02020603050405020304" pitchFamily="18" charset="0"/>
            </a:endParaRPr>
          </a:p>
        </p:txBody>
      </p:sp>
      <p:pic>
        <p:nvPicPr>
          <p:cNvPr id="12293" name="Picture 5" descr="Pict0025">
            <a:extLst>
              <a:ext uri="{FF2B5EF4-FFF2-40B4-BE49-F238E27FC236}">
                <a16:creationId xmlns:a16="http://schemas.microsoft.com/office/drawing/2014/main" id="{F1CE4348-1092-46CB-97E2-B434E2494A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16000"/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2896" y="2604908"/>
            <a:ext cx="3733800" cy="2906713"/>
          </a:xfrm>
          <a:prstGeom prst="rect">
            <a:avLst/>
          </a:prstGeom>
          <a:noFill/>
          <a:ln w="38100">
            <a:solidFill>
              <a:srgbClr val="FF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Τίτλος 1">
            <a:extLst>
              <a:ext uri="{FF2B5EF4-FFF2-40B4-BE49-F238E27FC236}">
                <a16:creationId xmlns:a16="http://schemas.microsoft.com/office/drawing/2014/main" id="{4E90B794-C6AF-E14B-1C20-F23007B2535D}"/>
              </a:ext>
            </a:extLst>
          </p:cNvPr>
          <p:cNvSpPr txBox="1">
            <a:spLocks/>
          </p:cNvSpPr>
          <p:nvPr/>
        </p:nvSpPr>
        <p:spPr>
          <a:xfrm>
            <a:off x="373625" y="47687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/>
              <a:t>A</a:t>
            </a:r>
            <a:r>
              <a:rPr lang="el-GR" dirty="0" err="1"/>
              <a:t>νατομία</a:t>
            </a:r>
            <a:r>
              <a:rPr lang="el-GR" dirty="0"/>
              <a:t> ώμου</a:t>
            </a:r>
            <a:r>
              <a:rPr lang="en-US" dirty="0"/>
              <a:t> 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Title 1">
            <a:extLst>
              <a:ext uri="{FF2B5EF4-FFF2-40B4-BE49-F238E27FC236}">
                <a16:creationId xmlns:a16="http://schemas.microsoft.com/office/drawing/2014/main" id="{133658E9-F43A-4B10-A29B-21C94D65699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altLang="el-GR" b="1" dirty="0">
                <a:solidFill>
                  <a:srgbClr val="FF0000"/>
                </a:solidFill>
                <a:effectLst/>
              </a:rPr>
              <a:t>Θεραπεία</a:t>
            </a:r>
            <a:br>
              <a:rPr lang="el-GR" altLang="el-GR" b="1" dirty="0">
                <a:solidFill>
                  <a:srgbClr val="FF0000"/>
                </a:solidFill>
                <a:effectLst/>
              </a:rPr>
            </a:br>
            <a:endParaRPr lang="el-GR" altLang="el-GR" b="1" dirty="0">
              <a:solidFill>
                <a:srgbClr val="FF0000"/>
              </a:solidFill>
              <a:effectLst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7585B49-3C9B-4372-8041-E16120C7F7F7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1752600" y="1600201"/>
            <a:ext cx="4267200" cy="4530725"/>
          </a:xfrm>
        </p:spPr>
        <p:txBody>
          <a:bodyPr>
            <a:normAutofit fontScale="92500" lnSpcReduction="10000"/>
          </a:bodyPr>
          <a:lstStyle/>
          <a:p>
            <a:pPr>
              <a:defRPr/>
            </a:pPr>
            <a:r>
              <a:rPr lang="el-GR" dirty="0">
                <a:latin typeface="Calibri" pitchFamily="34" charset="0"/>
                <a:cs typeface="Calibri" pitchFamily="34" charset="0"/>
              </a:rPr>
              <a:t>Χειρουργική</a:t>
            </a:r>
          </a:p>
          <a:p>
            <a:pPr>
              <a:defRPr/>
            </a:pPr>
            <a:r>
              <a:rPr lang="el-GR" dirty="0">
                <a:latin typeface="Calibri" pitchFamily="34" charset="0"/>
                <a:cs typeface="Calibri" pitchFamily="34" charset="0"/>
              </a:rPr>
              <a:t>Αθλητές σε 1</a:t>
            </a:r>
            <a:r>
              <a:rPr lang="el-GR" baseline="30000" dirty="0">
                <a:latin typeface="Calibri" pitchFamily="34" charset="0"/>
                <a:cs typeface="Calibri" pitchFamily="34" charset="0"/>
              </a:rPr>
              <a:t>ο</a:t>
            </a:r>
            <a:r>
              <a:rPr lang="el-GR" dirty="0">
                <a:latin typeface="Calibri" pitchFamily="34" charset="0"/>
                <a:cs typeface="Calibri" pitchFamily="34" charset="0"/>
              </a:rPr>
              <a:t> </a:t>
            </a:r>
            <a:r>
              <a:rPr lang="el-GR" dirty="0" err="1">
                <a:latin typeface="Calibri" pitchFamily="34" charset="0"/>
                <a:cs typeface="Calibri" pitchFamily="34" charset="0"/>
              </a:rPr>
              <a:t>εξάρθρημα</a:t>
            </a:r>
            <a:endParaRPr lang="el-GR" dirty="0">
              <a:latin typeface="Calibri" pitchFamily="34" charset="0"/>
              <a:cs typeface="Calibri" pitchFamily="34" charset="0"/>
            </a:endParaRPr>
          </a:p>
          <a:p>
            <a:pPr>
              <a:defRPr/>
            </a:pPr>
            <a:r>
              <a:rPr lang="el-GR" dirty="0">
                <a:latin typeface="Calibri" pitchFamily="34" charset="0"/>
                <a:cs typeface="Calibri" pitchFamily="34" charset="0"/>
              </a:rPr>
              <a:t>Καθ’ </a:t>
            </a:r>
            <a:r>
              <a:rPr lang="el-GR" dirty="0" err="1">
                <a:latin typeface="Calibri" pitchFamily="34" charset="0"/>
                <a:cs typeface="Calibri" pitchFamily="34" charset="0"/>
              </a:rPr>
              <a:t>έξιν</a:t>
            </a:r>
            <a:r>
              <a:rPr lang="el-GR" dirty="0">
                <a:latin typeface="Calibri" pitchFamily="34" charset="0"/>
                <a:cs typeface="Calibri" pitchFamily="34" charset="0"/>
              </a:rPr>
              <a:t> </a:t>
            </a:r>
            <a:r>
              <a:rPr lang="el-GR" dirty="0" err="1">
                <a:latin typeface="Calibri" pitchFamily="34" charset="0"/>
                <a:cs typeface="Calibri" pitchFamily="34" charset="0"/>
              </a:rPr>
              <a:t>εξάρθρημα</a:t>
            </a:r>
            <a:r>
              <a:rPr lang="el-GR" dirty="0">
                <a:latin typeface="Calibri" pitchFamily="34" charset="0"/>
                <a:cs typeface="Calibri" pitchFamily="34" charset="0"/>
              </a:rPr>
              <a:t>(&gt; </a:t>
            </a:r>
            <a:r>
              <a:rPr lang="en-US" dirty="0">
                <a:latin typeface="Calibri" pitchFamily="34" charset="0"/>
                <a:cs typeface="Calibri" pitchFamily="34" charset="0"/>
              </a:rPr>
              <a:t>2</a:t>
            </a:r>
            <a:r>
              <a:rPr lang="el-GR" dirty="0">
                <a:latin typeface="Calibri" pitchFamily="34" charset="0"/>
                <a:cs typeface="Calibri" pitchFamily="34" charset="0"/>
              </a:rPr>
              <a:t>φορές)</a:t>
            </a:r>
          </a:p>
          <a:p>
            <a:pPr>
              <a:defRPr/>
            </a:pPr>
            <a:r>
              <a:rPr lang="el-GR" dirty="0">
                <a:latin typeface="Calibri" pitchFamily="34" charset="0"/>
                <a:cs typeface="Calibri" pitchFamily="34" charset="0"/>
              </a:rPr>
              <a:t>Αστάθεια πολλαπλή</a:t>
            </a:r>
          </a:p>
          <a:p>
            <a:pPr>
              <a:defRPr/>
            </a:pPr>
            <a:r>
              <a:rPr lang="el-GR" dirty="0" err="1">
                <a:latin typeface="Calibri" pitchFamily="34" charset="0"/>
                <a:cs typeface="Calibri" pitchFamily="34" charset="0"/>
              </a:rPr>
              <a:t>Αρθροσκοπική</a:t>
            </a:r>
            <a:r>
              <a:rPr lang="el-GR" dirty="0">
                <a:latin typeface="Calibri" pitchFamily="34" charset="0"/>
                <a:cs typeface="Calibri" pitchFamily="34" charset="0"/>
              </a:rPr>
              <a:t> με </a:t>
            </a:r>
            <a:r>
              <a:rPr lang="el-GR" dirty="0" err="1">
                <a:latin typeface="Calibri" pitchFamily="34" charset="0"/>
                <a:cs typeface="Calibri" pitchFamily="34" charset="0"/>
              </a:rPr>
              <a:t>επανακαθήλωση</a:t>
            </a:r>
            <a:r>
              <a:rPr lang="el-GR" dirty="0">
                <a:latin typeface="Calibri" pitchFamily="34" charset="0"/>
                <a:cs typeface="Calibri" pitchFamily="34" charset="0"/>
              </a:rPr>
              <a:t> του </a:t>
            </a:r>
            <a:r>
              <a:rPr lang="el-GR" dirty="0" err="1">
                <a:latin typeface="Calibri" pitchFamily="34" charset="0"/>
                <a:cs typeface="Calibri" pitchFamily="34" charset="0"/>
              </a:rPr>
              <a:t>επιχειλίου</a:t>
            </a:r>
            <a:r>
              <a:rPr lang="el-GR" dirty="0">
                <a:latin typeface="Calibri" pitchFamily="34" charset="0"/>
                <a:cs typeface="Calibri" pitchFamily="34" charset="0"/>
              </a:rPr>
              <a:t> χόνδρου με άγκυρες</a:t>
            </a:r>
          </a:p>
          <a:p>
            <a:pPr>
              <a:defRPr/>
            </a:pPr>
            <a:r>
              <a:rPr lang="en-US" dirty="0" err="1">
                <a:latin typeface="Calibri" pitchFamily="34" charset="0"/>
                <a:cs typeface="Calibri" pitchFamily="34" charset="0"/>
              </a:rPr>
              <a:t>Latarjet</a:t>
            </a:r>
            <a:endParaRPr lang="en-US" dirty="0">
              <a:latin typeface="Calibri" pitchFamily="34" charset="0"/>
              <a:cs typeface="Calibri" pitchFamily="34" charset="0"/>
            </a:endParaRPr>
          </a:p>
          <a:p>
            <a:pPr>
              <a:defRPr/>
            </a:pPr>
            <a:r>
              <a:rPr lang="en-US" dirty="0" err="1">
                <a:latin typeface="Calibri" pitchFamily="34" charset="0"/>
                <a:cs typeface="Calibri" pitchFamily="34" charset="0"/>
              </a:rPr>
              <a:t>Remplissage</a:t>
            </a:r>
            <a:endParaRPr lang="el-GR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2" name="Picture 3" descr="A picture containing radar chart&#10;&#10;Description automatically generated">
            <a:extLst>
              <a:ext uri="{FF2B5EF4-FFF2-40B4-BE49-F238E27FC236}">
                <a16:creationId xmlns:a16="http://schemas.microsoft.com/office/drawing/2014/main" id="{C0ACF9BA-7814-079D-D6A9-F902D9609FDE}"/>
              </a:ext>
            </a:extLst>
          </p:cNvPr>
          <p:cNvPicPr>
            <a:picLocks noGrp="1" noChangeAspect="1"/>
          </p:cNvPicPr>
          <p:nvPr>
            <p:ph sz="quarter" idx="3"/>
          </p:nvPr>
        </p:nvPicPr>
        <p:blipFill>
          <a:blip r:embed="rId2"/>
          <a:stretch>
            <a:fillRect/>
          </a:stretch>
        </p:blipFill>
        <p:spPr>
          <a:xfrm>
            <a:off x="6549052" y="3608388"/>
            <a:ext cx="3729397" cy="2522537"/>
          </a:xfrm>
        </p:spPr>
      </p:pic>
      <p:pic>
        <p:nvPicPr>
          <p:cNvPr id="48133" name="Content Placeholder 5" descr="C:\My Documents\EC. HOPKINS\CD3\shoulder\Instability\Anterior\Intraoperative\intraop2.jpg">
            <a:extLst>
              <a:ext uri="{FF2B5EF4-FFF2-40B4-BE49-F238E27FC236}">
                <a16:creationId xmlns:a16="http://schemas.microsoft.com/office/drawing/2014/main" id="{C7779A8F-FDA5-436D-ABF2-C6948C414670}"/>
              </a:ext>
            </a:extLst>
          </p:cNvPr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705600" y="1219201"/>
            <a:ext cx="3200400" cy="2219325"/>
          </a:xfrm>
          <a:noFill/>
          <a:ln>
            <a:solidFill>
              <a:srgbClr val="CC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1847528" y="332656"/>
            <a:ext cx="8534400" cy="758952"/>
          </a:xfrm>
        </p:spPr>
        <p:txBody>
          <a:bodyPr>
            <a:normAutofit fontScale="90000"/>
          </a:bodyPr>
          <a:lstStyle/>
          <a:p>
            <a:r>
              <a:rPr lang="el-GR" err="1"/>
              <a:t>Εξαρθρήματα</a:t>
            </a:r>
            <a:r>
              <a:rPr lang="el-GR"/>
              <a:t> Ώμου</a:t>
            </a:r>
            <a:r>
              <a:rPr lang="en-US"/>
              <a:t> – </a:t>
            </a:r>
            <a:r>
              <a:rPr lang="el-GR"/>
              <a:t>Πολλαπλών κατευθύνσεων</a:t>
            </a:r>
          </a:p>
        </p:txBody>
      </p:sp>
      <p:sp>
        <p:nvSpPr>
          <p:cNvPr id="3" name="2 - Θέση περιεχομένου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l-GR" dirty="0"/>
              <a:t>Διάγνωση</a:t>
            </a:r>
          </a:p>
          <a:p>
            <a:pPr lvl="1"/>
            <a:r>
              <a:rPr lang="el-GR" dirty="0" err="1"/>
              <a:t>Αμφοτερόπλευρο</a:t>
            </a:r>
            <a:endParaRPr lang="el-GR" dirty="0"/>
          </a:p>
          <a:p>
            <a:pPr lvl="1"/>
            <a:r>
              <a:rPr lang="el-GR" dirty="0" err="1"/>
              <a:t>Ατραυματικό</a:t>
            </a:r>
            <a:r>
              <a:rPr lang="el-GR" dirty="0"/>
              <a:t>-ανώδυνο</a:t>
            </a:r>
          </a:p>
          <a:p>
            <a:pPr lvl="1"/>
            <a:r>
              <a:rPr lang="el-GR" dirty="0"/>
              <a:t>Κλινικά : εξάρθρωση σε όλες τις θέσεις</a:t>
            </a:r>
          </a:p>
          <a:p>
            <a:pPr lvl="1"/>
            <a:r>
              <a:rPr lang="el-GR" dirty="0"/>
              <a:t>Γενικευμένη συνδεσμική χαλαρότητα</a:t>
            </a:r>
            <a:r>
              <a:rPr lang="en-US" dirty="0"/>
              <a:t> (</a:t>
            </a:r>
            <a:r>
              <a:rPr lang="en-US" dirty="0" err="1"/>
              <a:t>Ehler-Danlos</a:t>
            </a:r>
            <a:r>
              <a:rPr lang="en-US" dirty="0"/>
              <a:t>, </a:t>
            </a:r>
            <a:r>
              <a:rPr lang="en-US" dirty="0" err="1"/>
              <a:t>Marfan</a:t>
            </a:r>
            <a:r>
              <a:rPr lang="en-US" dirty="0"/>
              <a:t>)</a:t>
            </a:r>
            <a:endParaRPr lang="el-GR" dirty="0"/>
          </a:p>
          <a:p>
            <a:endParaRPr lang="el-GR" dirty="0"/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l-GR" dirty="0"/>
              <a:t>Θεραπεία</a:t>
            </a:r>
          </a:p>
          <a:p>
            <a:pPr lvl="1"/>
            <a:r>
              <a:rPr lang="el-GR" dirty="0"/>
              <a:t>Ενδυνάμωση στροφικού πετάλου</a:t>
            </a:r>
          </a:p>
          <a:p>
            <a:pPr lvl="1"/>
            <a:r>
              <a:rPr lang="el-GR" dirty="0"/>
              <a:t>Κατώτερη μετάθεση αρθρικού θυλάκου αν δεν ανταποκρίνονται τα συντηρητικά μέτρα</a:t>
            </a:r>
            <a:r>
              <a:rPr lang="en-US" dirty="0"/>
              <a:t> </a:t>
            </a:r>
            <a:r>
              <a:rPr lang="el-GR" dirty="0"/>
              <a:t>για 6 μήνες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err="1"/>
              <a:t>Εξαρθρήματα</a:t>
            </a:r>
            <a:r>
              <a:rPr lang="el-GR"/>
              <a:t> Ώμου</a:t>
            </a:r>
            <a:r>
              <a:rPr lang="en-US"/>
              <a:t> – </a:t>
            </a:r>
            <a:r>
              <a:rPr lang="el-GR"/>
              <a:t>Οπίσθιο </a:t>
            </a:r>
          </a:p>
        </p:txBody>
      </p:sp>
      <p:sp>
        <p:nvSpPr>
          <p:cNvPr id="3" name="2 - Θέση περιεχομένου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l-GR"/>
              <a:t>Διάγνωση </a:t>
            </a:r>
          </a:p>
          <a:p>
            <a:pPr lvl="1"/>
            <a:r>
              <a:rPr lang="el-GR">
                <a:solidFill>
                  <a:srgbClr val="00B0F0"/>
                </a:solidFill>
              </a:rPr>
              <a:t>Επιληπτικές κρίσεις </a:t>
            </a:r>
            <a:r>
              <a:rPr lang="el-GR"/>
              <a:t>και ηλεκτροπληξία</a:t>
            </a:r>
            <a:r>
              <a:rPr lang="el-GR">
                <a:solidFill>
                  <a:srgbClr val="00B0F0"/>
                </a:solidFill>
              </a:rPr>
              <a:t> </a:t>
            </a:r>
          </a:p>
          <a:p>
            <a:pPr lvl="1"/>
            <a:r>
              <a:rPr lang="el-GR" err="1"/>
              <a:t>Διαμασχαλιαία</a:t>
            </a:r>
            <a:r>
              <a:rPr lang="el-GR"/>
              <a:t> προβολή</a:t>
            </a:r>
          </a:p>
          <a:p>
            <a:pPr lvl="1"/>
            <a:r>
              <a:rPr lang="el-GR">
                <a:solidFill>
                  <a:srgbClr val="00B0F0"/>
                </a:solidFill>
              </a:rPr>
              <a:t>Έλλειμμα έξω στροφής</a:t>
            </a:r>
          </a:p>
          <a:p>
            <a:r>
              <a:rPr lang="el-GR" err="1"/>
              <a:t>Συνοδές</a:t>
            </a:r>
            <a:r>
              <a:rPr lang="el-GR"/>
              <a:t> κακώσεις</a:t>
            </a:r>
          </a:p>
          <a:p>
            <a:pPr lvl="1"/>
            <a:r>
              <a:rPr lang="el-GR"/>
              <a:t># ελάσσονος </a:t>
            </a:r>
            <a:r>
              <a:rPr lang="el-GR" err="1"/>
              <a:t>βραχιονίου</a:t>
            </a:r>
            <a:r>
              <a:rPr lang="el-GR"/>
              <a:t> ογκώματος</a:t>
            </a:r>
          </a:p>
          <a:p>
            <a:pPr lvl="1"/>
            <a:r>
              <a:rPr lang="el-GR"/>
              <a:t>Ανάστροφη βλάβη </a:t>
            </a:r>
            <a:r>
              <a:rPr lang="en-US"/>
              <a:t>Hill-Sachs</a:t>
            </a:r>
            <a:endParaRPr lang="el-GR"/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el-GR"/>
              <a:t>Θεραπεία</a:t>
            </a:r>
          </a:p>
          <a:p>
            <a:pPr lvl="1"/>
            <a:r>
              <a:rPr lang="el-GR"/>
              <a:t>Ακινητοποίηση 3-6 </a:t>
            </a:r>
            <a:r>
              <a:rPr lang="el-GR" err="1"/>
              <a:t>εβδ</a:t>
            </a:r>
            <a:endParaRPr lang="el-GR"/>
          </a:p>
          <a:p>
            <a:pPr lvl="1"/>
            <a:r>
              <a:rPr lang="el-GR"/>
              <a:t>Ενδυνάμωση στροφικού πετάλου</a:t>
            </a:r>
          </a:p>
          <a:p>
            <a:pPr lvl="1"/>
            <a:r>
              <a:rPr lang="el-GR"/>
              <a:t>Μοσχεύματα στο έλλειμμα της </a:t>
            </a:r>
            <a:r>
              <a:rPr lang="el-GR" err="1"/>
              <a:t>βραχιόνιας</a:t>
            </a:r>
            <a:r>
              <a:rPr lang="el-GR"/>
              <a:t> κεφαλής</a:t>
            </a:r>
          </a:p>
          <a:p>
            <a:pPr lvl="1"/>
            <a:r>
              <a:rPr lang="el-GR"/>
              <a:t>Μετάθεση κορακοειδούς απόφυσης</a:t>
            </a:r>
          </a:p>
          <a:p>
            <a:pPr lvl="1"/>
            <a:r>
              <a:rPr lang="el-GR" err="1"/>
              <a:t>Αρθροπλαστική</a:t>
            </a:r>
            <a:r>
              <a:rPr lang="el-GR"/>
              <a:t> επιφανείας σε μεγάλα ελλείμματα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Εξαρθρήματα Ώμου</a:t>
            </a:r>
            <a:r>
              <a:rPr lang="en-US"/>
              <a:t> – Luxatio erecta</a:t>
            </a:r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l-GR"/>
              <a:t>Τροχαίο ή αθλητική κάκωση</a:t>
            </a:r>
            <a:r>
              <a:rPr lang="en-US"/>
              <a:t> (0,5 %)</a:t>
            </a:r>
            <a:endParaRPr lang="el-GR"/>
          </a:p>
          <a:p>
            <a:r>
              <a:rPr lang="el-GR"/>
              <a:t>Βραχίονας σε απαγωγή 100</a:t>
            </a:r>
            <a:r>
              <a:rPr lang="el-GR" baseline="30000"/>
              <a:t>ο</a:t>
            </a:r>
            <a:r>
              <a:rPr lang="el-GR"/>
              <a:t> -160</a:t>
            </a:r>
            <a:r>
              <a:rPr lang="el-GR" baseline="30000"/>
              <a:t>ο</a:t>
            </a:r>
            <a:r>
              <a:rPr lang="el-GR"/>
              <a:t> </a:t>
            </a:r>
          </a:p>
          <a:p>
            <a:r>
              <a:rPr lang="el-GR"/>
              <a:t>Νευρολογική βλάβη 60 %</a:t>
            </a:r>
          </a:p>
          <a:p>
            <a:r>
              <a:rPr lang="el-GR"/>
              <a:t>Αγγειακή βλάβη 40%</a:t>
            </a:r>
          </a:p>
          <a:p>
            <a:endParaRPr lang="el-GR"/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885032" y="4870880"/>
            <a:ext cx="5181600" cy="4351338"/>
          </a:xfrm>
        </p:spPr>
        <p:txBody>
          <a:bodyPr/>
          <a:lstStyle/>
          <a:p>
            <a:r>
              <a:rPr lang="el-GR"/>
              <a:t>Θεραπεία</a:t>
            </a:r>
          </a:p>
          <a:p>
            <a:pPr lvl="1"/>
            <a:r>
              <a:rPr lang="el-GR"/>
              <a:t>Κλειστή ανάταξη</a:t>
            </a:r>
          </a:p>
        </p:txBody>
      </p:sp>
      <p:pic>
        <p:nvPicPr>
          <p:cNvPr id="7" name="Εικόνα 6">
            <a:extLst>
              <a:ext uri="{FF2B5EF4-FFF2-40B4-BE49-F238E27FC236}">
                <a16:creationId xmlns:a16="http://schemas.microsoft.com/office/drawing/2014/main" id="{EF87D0DC-D1D1-4185-99F6-F53B4A65C80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90813">
            <a:off x="8764616" y="1378564"/>
            <a:ext cx="2426298" cy="3659335"/>
          </a:xfrm>
          <a:prstGeom prst="rect">
            <a:avLst/>
          </a:prstGeom>
        </p:spPr>
      </p:pic>
      <p:pic>
        <p:nvPicPr>
          <p:cNvPr id="9" name="Εικόνα 8" descr="Εικόνα που περιέχει εσωτερικό&#10;&#10;Περιγραφή που δημιουργήθηκε αυτόματα">
            <a:extLst>
              <a:ext uri="{FF2B5EF4-FFF2-40B4-BE49-F238E27FC236}">
                <a16:creationId xmlns:a16="http://schemas.microsoft.com/office/drawing/2014/main" id="{5009993D-DDFF-499A-A926-B747807CD97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89544">
            <a:off x="6537049" y="3798117"/>
            <a:ext cx="1866900" cy="2447925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907EF6B7-1338-4443-8C46-6A318D952D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DAAE4CDD-124C-4DCF-9584-B6033B545D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167271" cy="6858000"/>
          </a:xfrm>
          <a:custGeom>
            <a:avLst/>
            <a:gdLst>
              <a:gd name="connsiteX0" fmla="*/ 0 w 4167271"/>
              <a:gd name="connsiteY0" fmla="*/ 0 h 6858000"/>
              <a:gd name="connsiteX1" fmla="*/ 2259550 w 4167271"/>
              <a:gd name="connsiteY1" fmla="*/ 0 h 6858000"/>
              <a:gd name="connsiteX2" fmla="*/ 2387803 w 4167271"/>
              <a:gd name="connsiteY2" fmla="*/ 82222 h 6858000"/>
              <a:gd name="connsiteX3" fmla="*/ 4167271 w 4167271"/>
              <a:gd name="connsiteY3" fmla="*/ 3429000 h 6858000"/>
              <a:gd name="connsiteX4" fmla="*/ 2387803 w 4167271"/>
              <a:gd name="connsiteY4" fmla="*/ 6775779 h 6858000"/>
              <a:gd name="connsiteX5" fmla="*/ 2259550 w 4167271"/>
              <a:gd name="connsiteY5" fmla="*/ 6858000 h 6858000"/>
              <a:gd name="connsiteX6" fmla="*/ 0 w 416727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67271" h="6858000">
                <a:moveTo>
                  <a:pt x="0" y="0"/>
                </a:moveTo>
                <a:lnTo>
                  <a:pt x="2259550" y="0"/>
                </a:lnTo>
                <a:lnTo>
                  <a:pt x="2387803" y="82222"/>
                </a:lnTo>
                <a:cubicBezTo>
                  <a:pt x="3461407" y="807534"/>
                  <a:pt x="4167271" y="2035835"/>
                  <a:pt x="4167271" y="3429000"/>
                </a:cubicBezTo>
                <a:cubicBezTo>
                  <a:pt x="4167271" y="4822165"/>
                  <a:pt x="3461407" y="6050467"/>
                  <a:pt x="2387803" y="6775779"/>
                </a:cubicBezTo>
                <a:lnTo>
                  <a:pt x="22595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Τίτλος 1">
            <a:extLst>
              <a:ext uri="{FF2B5EF4-FFF2-40B4-BE49-F238E27FC236}">
                <a16:creationId xmlns:a16="http://schemas.microsoft.com/office/drawing/2014/main" id="{1F67DF64-7BCF-9105-E641-B981FFEBDA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6834" y="1153572"/>
            <a:ext cx="3200400" cy="4461163"/>
          </a:xfrm>
        </p:spPr>
        <p:txBody>
          <a:bodyPr>
            <a:normAutofit/>
          </a:bodyPr>
          <a:lstStyle/>
          <a:p>
            <a:r>
              <a:rPr lang="el-GR">
                <a:solidFill>
                  <a:srgbClr val="FFFFFF"/>
                </a:solidFill>
              </a:rPr>
              <a:t>                                Θεραπεία</a:t>
            </a:r>
          </a:p>
        </p:txBody>
      </p:sp>
      <p:sp>
        <p:nvSpPr>
          <p:cNvPr id="14" name="Arc 13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7550402" y="245547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Θέση περιεχομένου 4">
            <a:extLst>
              <a:ext uri="{FF2B5EF4-FFF2-40B4-BE49-F238E27FC236}">
                <a16:creationId xmlns:a16="http://schemas.microsoft.com/office/drawing/2014/main" id="{B1D3565B-FF87-47C9-2228-03AF82F840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47308" y="591344"/>
            <a:ext cx="6906491" cy="5585619"/>
          </a:xfrm>
        </p:spPr>
        <p:txBody>
          <a:bodyPr anchor="ctr">
            <a:normAutofit/>
          </a:bodyPr>
          <a:lstStyle/>
          <a:p>
            <a:r>
              <a:rPr lang="el-GR" dirty="0"/>
              <a:t>Στάδιο πόνου</a:t>
            </a:r>
            <a:r>
              <a:rPr lang="en-US" dirty="0"/>
              <a:t>: M</a:t>
            </a:r>
            <a:r>
              <a:rPr lang="el-GR" dirty="0"/>
              <a:t>ΣΑΦ, Φυσικοθεραπεία</a:t>
            </a:r>
          </a:p>
          <a:p>
            <a:endParaRPr lang="el-GR" dirty="0"/>
          </a:p>
          <a:p>
            <a:r>
              <a:rPr lang="el-GR" dirty="0"/>
              <a:t>Στάδιο δυσκαμψίας</a:t>
            </a:r>
            <a:r>
              <a:rPr lang="en-US" dirty="0"/>
              <a:t>: </a:t>
            </a:r>
            <a:r>
              <a:rPr lang="el-GR" dirty="0"/>
              <a:t>Φυσικοθεραπεία, </a:t>
            </a:r>
            <a:r>
              <a:rPr lang="el-GR" dirty="0" err="1"/>
              <a:t>εργοθεραπεία</a:t>
            </a:r>
            <a:endParaRPr lang="el-GR" dirty="0"/>
          </a:p>
          <a:p>
            <a:endParaRPr lang="el-GR" dirty="0"/>
          </a:p>
          <a:p>
            <a:r>
              <a:rPr lang="el-GR" dirty="0"/>
              <a:t>Εμμένουσα δυσκαμψία</a:t>
            </a:r>
            <a:r>
              <a:rPr lang="en-US" dirty="0"/>
              <a:t>:</a:t>
            </a:r>
            <a:r>
              <a:rPr lang="el-GR" dirty="0"/>
              <a:t> κινητοποίηση υπό αναισθησία, </a:t>
            </a:r>
            <a:r>
              <a:rPr lang="el-GR" dirty="0" err="1"/>
              <a:t>αρθροσκοπική</a:t>
            </a:r>
            <a:r>
              <a:rPr lang="el-GR" dirty="0"/>
              <a:t> </a:t>
            </a:r>
            <a:r>
              <a:rPr lang="el-GR" dirty="0" err="1"/>
              <a:t>συμφυσιόλυση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91750832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20CE0270-0BD8-A1DA-FC49-820E1E35D8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972695"/>
            <a:ext cx="10515600" cy="1325563"/>
          </a:xfrm>
        </p:spPr>
        <p:txBody>
          <a:bodyPr/>
          <a:lstStyle/>
          <a:p>
            <a:pPr algn="ctr"/>
            <a:r>
              <a:rPr lang="el-GR" dirty="0" err="1"/>
              <a:t>Ευχαριστω</a:t>
            </a:r>
            <a:r>
              <a:rPr lang="el-GR" dirty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64410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2276FFA4-E85C-4C1C-E47F-F37F8196EA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390832" y="361156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A</a:t>
            </a:r>
            <a:r>
              <a:rPr lang="el-GR" dirty="0" err="1"/>
              <a:t>νατομία</a:t>
            </a:r>
            <a:r>
              <a:rPr lang="el-GR" dirty="0"/>
              <a:t> ώμου</a:t>
            </a:r>
            <a:r>
              <a:rPr lang="en-US" dirty="0"/>
              <a:t> 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CFBD7B9A-4BE8-2949-CA41-5354548A70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065520" cy="4351338"/>
          </a:xfrm>
        </p:spPr>
        <p:txBody>
          <a:bodyPr/>
          <a:lstStyle/>
          <a:p>
            <a:r>
              <a:rPr lang="el-GR" dirty="0"/>
              <a:t>Στροφικό πέταλο</a:t>
            </a:r>
          </a:p>
          <a:p>
            <a:r>
              <a:rPr lang="el-GR" dirty="0" err="1"/>
              <a:t>Κορακοακρωμιακό</a:t>
            </a:r>
            <a:r>
              <a:rPr lang="el-GR" dirty="0"/>
              <a:t> τόξο</a:t>
            </a:r>
          </a:p>
          <a:p>
            <a:endParaRPr lang="en-US" dirty="0"/>
          </a:p>
        </p:txBody>
      </p:sp>
      <p:pic>
        <p:nvPicPr>
          <p:cNvPr id="1026" name="Picture 2" descr="normal shoulder — Dr. Wael BAYOUD">
            <a:extLst>
              <a:ext uri="{FF2B5EF4-FFF2-40B4-BE49-F238E27FC236}">
                <a16:creationId xmlns:a16="http://schemas.microsoft.com/office/drawing/2014/main" id="{1ED728AF-F408-49B0-D7AD-27045E7061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133" y="3429000"/>
            <a:ext cx="4524375" cy="3067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Rotator Cuff Disease">
            <a:extLst>
              <a:ext uri="{FF2B5EF4-FFF2-40B4-BE49-F238E27FC236}">
                <a16:creationId xmlns:a16="http://schemas.microsoft.com/office/drawing/2014/main" id="{D24CFEE7-3DD7-EE0B-3CDA-C31427E11B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6010" y="203559"/>
            <a:ext cx="4270960" cy="4945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Arthroscopic Shoulder Acromioplasty - Doctor Matthieu Meyer">
            <a:extLst>
              <a:ext uri="{FF2B5EF4-FFF2-40B4-BE49-F238E27FC236}">
                <a16:creationId xmlns:a16="http://schemas.microsoft.com/office/drawing/2014/main" id="{080DBD90-43C3-13B9-E433-152AABF9A8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8092" y="4137875"/>
            <a:ext cx="3145708" cy="2516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542716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E693632B-9C94-4ACA-6048-279C47FFAB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l-GR" dirty="0"/>
              <a:t>Λειτουργία στροφικού πετάλου	</a:t>
            </a:r>
            <a:endParaRPr lang="en-US" dirty="0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845752AE-F751-56EA-D6A2-53E0291C57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5413" y="1864954"/>
            <a:ext cx="6899787" cy="4351338"/>
          </a:xfrm>
        </p:spPr>
        <p:txBody>
          <a:bodyPr/>
          <a:lstStyle/>
          <a:p>
            <a:r>
              <a:rPr lang="el-GR" dirty="0"/>
              <a:t>Καθήλωση της κεφαλής στην </a:t>
            </a:r>
            <a:r>
              <a:rPr lang="el-GR" dirty="0" err="1"/>
              <a:t>ωμογλήνη</a:t>
            </a:r>
            <a:endParaRPr lang="el-GR" dirty="0"/>
          </a:p>
          <a:p>
            <a:r>
              <a:rPr lang="el-GR" dirty="0"/>
              <a:t>Κίνηση ώμου</a:t>
            </a:r>
          </a:p>
          <a:p>
            <a:pPr lvl="1"/>
            <a:r>
              <a:rPr lang="el-GR" dirty="0"/>
              <a:t>  Έσω/έξω στροφή, πρώτες 15 μοίρες απαγωγής</a:t>
            </a:r>
            <a:endParaRPr lang="en-US" dirty="0"/>
          </a:p>
        </p:txBody>
      </p:sp>
      <p:pic>
        <p:nvPicPr>
          <p:cNvPr id="2050" name="Picture 2" descr="Rotator Cuff muscles and their actions - Mnemonic">
            <a:extLst>
              <a:ext uri="{FF2B5EF4-FFF2-40B4-BE49-F238E27FC236}">
                <a16:creationId xmlns:a16="http://schemas.microsoft.com/office/drawing/2014/main" id="{CC0433C5-6F76-9482-8743-87781A6304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479" y="4146755"/>
            <a:ext cx="4891087" cy="2571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5" descr="couple-sub ist-1">
            <a:extLst>
              <a:ext uri="{FF2B5EF4-FFF2-40B4-BE49-F238E27FC236}">
                <a16:creationId xmlns:a16="http://schemas.microsoft.com/office/drawing/2014/main" id="{5D873640-CB3E-42A0-9707-BC78FD2CFC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288477" y="1565582"/>
            <a:ext cx="2949911" cy="2581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couple-deltoid cuff-1">
            <a:extLst>
              <a:ext uri="{FF2B5EF4-FFF2-40B4-BE49-F238E27FC236}">
                <a16:creationId xmlns:a16="http://schemas.microsoft.com/office/drawing/2014/main" id="{8EA699C4-7CB7-4EA0-8303-713CFCA832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288477" y="4137332"/>
            <a:ext cx="2916578" cy="2581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435679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A4C39D7A-783B-537D-13AE-13589D65AE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Σύνδρομο στροφικού πετάλου </a:t>
            </a:r>
            <a:endParaRPr lang="en-US" dirty="0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92ABACCE-10E7-23B0-A3DD-F980ED5E8C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dirty="0"/>
              <a:t>Συνηθέστερη αιτία πόνου</a:t>
            </a:r>
          </a:p>
          <a:p>
            <a:r>
              <a:rPr lang="el-GR" dirty="0"/>
              <a:t>Συνεχόμενο φάσμα δυο παθήσεων:</a:t>
            </a:r>
          </a:p>
          <a:p>
            <a:pPr marL="971550" lvl="1" indent="-514350">
              <a:buFont typeface="+mj-lt"/>
              <a:buAutoNum type="arabicPeriod"/>
            </a:pPr>
            <a:r>
              <a:rPr lang="el-GR" dirty="0" err="1"/>
              <a:t>Τενοντοπάθεια</a:t>
            </a:r>
            <a:r>
              <a:rPr lang="el-GR" dirty="0"/>
              <a:t>/τενοντίτιδα </a:t>
            </a:r>
          </a:p>
          <a:p>
            <a:pPr marL="971550" lvl="1" indent="-514350">
              <a:buFont typeface="+mj-lt"/>
              <a:buAutoNum type="arabicPeriod"/>
            </a:pPr>
            <a:r>
              <a:rPr lang="el-GR" dirty="0"/>
              <a:t> Ρήξεις στροφικού πετάλου</a:t>
            </a:r>
          </a:p>
          <a:p>
            <a:pPr marL="971550" lvl="1" indent="-514350">
              <a:buFont typeface="+mj-lt"/>
              <a:buAutoNum type="arabicPeriod"/>
            </a:pPr>
            <a:endParaRPr lang="el-GR" dirty="0"/>
          </a:p>
          <a:p>
            <a:r>
              <a:rPr lang="el-GR" dirty="0"/>
              <a:t>Αιτιολογία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l-GR" dirty="0"/>
              <a:t> Εξωτερική προστριβή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l-GR" dirty="0"/>
              <a:t> </a:t>
            </a:r>
            <a:r>
              <a:rPr lang="el-GR" dirty="0" err="1"/>
              <a:t>Ενδογένης</a:t>
            </a:r>
            <a:r>
              <a:rPr lang="el-GR" dirty="0"/>
              <a:t> εκφύλιση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l-GR" dirty="0" err="1"/>
              <a:t>Τραυμα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1036041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E4BE9B32-604B-E7FB-BB2F-425D02B754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l-GR" dirty="0"/>
              <a:t>Διαφορική διάγνωση </a:t>
            </a:r>
            <a:endParaRPr lang="en-US" dirty="0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B06BAF58-8F02-C720-BB8C-826C178B139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dirty="0"/>
              <a:t>Αντανακλαστικός</a:t>
            </a:r>
          </a:p>
          <a:p>
            <a:r>
              <a:rPr lang="el-GR" dirty="0"/>
              <a:t>Αρθρίτιδα</a:t>
            </a:r>
          </a:p>
          <a:p>
            <a:r>
              <a:rPr lang="el-GR" dirty="0"/>
              <a:t>Βλάβες στροφικού πετάλου</a:t>
            </a:r>
          </a:p>
          <a:p>
            <a:r>
              <a:rPr lang="el-GR" dirty="0" err="1"/>
              <a:t>Συμφυτική</a:t>
            </a:r>
            <a:r>
              <a:rPr lang="el-GR" dirty="0"/>
              <a:t> </a:t>
            </a:r>
            <a:r>
              <a:rPr lang="el-GR" dirty="0" err="1"/>
              <a:t>θυλακίτιδα</a:t>
            </a:r>
            <a:endParaRPr lang="el-GR" dirty="0"/>
          </a:p>
          <a:p>
            <a:r>
              <a:rPr lang="el-GR" dirty="0"/>
              <a:t>Τενοντίτιδα </a:t>
            </a:r>
            <a:r>
              <a:rPr lang="el-GR" dirty="0" err="1"/>
              <a:t>μακρας</a:t>
            </a:r>
            <a:r>
              <a:rPr lang="el-GR" dirty="0"/>
              <a:t> κεφαλής δικεφάλου</a:t>
            </a:r>
          </a:p>
          <a:p>
            <a:r>
              <a:rPr lang="el-GR" dirty="0"/>
              <a:t>Αστάθεια ώμου</a:t>
            </a:r>
          </a:p>
          <a:p>
            <a:r>
              <a:rPr lang="el-GR" dirty="0"/>
              <a:t>Νευροπάθεια </a:t>
            </a:r>
            <a:r>
              <a:rPr lang="el-GR" dirty="0" err="1"/>
              <a:t>υπερπλάτιου</a:t>
            </a:r>
            <a:r>
              <a:rPr lang="el-GR" dirty="0"/>
              <a:t> νεύρου</a:t>
            </a:r>
          </a:p>
          <a:p>
            <a:r>
              <a:rPr lang="el-GR" dirty="0"/>
              <a:t>Οστικές βλάβες</a:t>
            </a:r>
            <a:endParaRPr lang="en-US" dirty="0"/>
          </a:p>
        </p:txBody>
      </p:sp>
      <p:pic>
        <p:nvPicPr>
          <p:cNvPr id="5" name="Εικόνα 4">
            <a:extLst>
              <a:ext uri="{FF2B5EF4-FFF2-40B4-BE49-F238E27FC236}">
                <a16:creationId xmlns:a16="http://schemas.microsoft.com/office/drawing/2014/main" id="{7C3BCB6E-3207-9FCE-D923-15451699E7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80997" y="1960562"/>
            <a:ext cx="3330106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917502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75F80909-46DF-72A8-EBFE-971FF85D58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l-GR" dirty="0"/>
              <a:t>Κλινική εικόνα</a:t>
            </a:r>
            <a:endParaRPr lang="en-US" dirty="0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181695BF-3AEE-FAF4-4D92-A76FA4F9AA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dirty="0"/>
              <a:t>Άλγος</a:t>
            </a:r>
          </a:p>
          <a:p>
            <a:r>
              <a:rPr lang="el-GR" dirty="0"/>
              <a:t>Μείωση εύρους κίνησης</a:t>
            </a:r>
          </a:p>
          <a:p>
            <a:r>
              <a:rPr lang="el-GR" dirty="0"/>
              <a:t>Αδυναμία</a:t>
            </a:r>
          </a:p>
          <a:p>
            <a:endParaRPr lang="el-GR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57469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03525602-0B11-EF7B-108C-CBABB69FC4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l-GR" dirty="0"/>
              <a:t>Κλινική εξέταση</a:t>
            </a:r>
            <a:endParaRPr lang="en-US" dirty="0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BDABB3A6-EAB6-B830-358A-D331AC7AA0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2897" y="1690688"/>
            <a:ext cx="10515600" cy="4351338"/>
          </a:xfrm>
        </p:spPr>
        <p:txBody>
          <a:bodyPr>
            <a:normAutofit fontScale="92500" lnSpcReduction="10000"/>
          </a:bodyPr>
          <a:lstStyle/>
          <a:p>
            <a:r>
              <a:rPr lang="el-GR" dirty="0"/>
              <a:t>Επισκόπηση</a:t>
            </a:r>
          </a:p>
          <a:p>
            <a:pPr lvl="1"/>
            <a:r>
              <a:rPr lang="el-GR" dirty="0"/>
              <a:t>Ασυμμετρία, εκχυμώσεις, ουλές, ατροφία</a:t>
            </a:r>
          </a:p>
          <a:p>
            <a:endParaRPr lang="el-GR" dirty="0"/>
          </a:p>
          <a:p>
            <a:r>
              <a:rPr lang="el-GR" dirty="0"/>
              <a:t>Ψηλάφηση</a:t>
            </a:r>
          </a:p>
          <a:p>
            <a:pPr lvl="1"/>
            <a:r>
              <a:rPr lang="el-GR" dirty="0"/>
              <a:t>Οστικές δομές</a:t>
            </a:r>
          </a:p>
          <a:p>
            <a:pPr lvl="1"/>
            <a:r>
              <a:rPr lang="el-GR" dirty="0"/>
              <a:t>Μακρά κεφαλή δικεφάλου</a:t>
            </a:r>
          </a:p>
          <a:p>
            <a:endParaRPr lang="el-GR" dirty="0"/>
          </a:p>
          <a:p>
            <a:r>
              <a:rPr lang="el-GR" dirty="0"/>
              <a:t>Έλεγχος εύρους κίνησης</a:t>
            </a:r>
          </a:p>
          <a:p>
            <a:endParaRPr lang="el-GR" dirty="0"/>
          </a:p>
          <a:p>
            <a:r>
              <a:rPr lang="el-GR" dirty="0"/>
              <a:t>Νευρολογική εξέταση</a:t>
            </a:r>
            <a:endParaRPr lang="en-US" dirty="0"/>
          </a:p>
        </p:txBody>
      </p:sp>
      <p:pic>
        <p:nvPicPr>
          <p:cNvPr id="1026" name="Picture 2" descr="deltoid muscle atrophy frnt view Dr Barry Eppley IndianapolisJPG - Explore  Plastic Surgery">
            <a:extLst>
              <a:ext uri="{FF2B5EF4-FFF2-40B4-BE49-F238E27FC236}">
                <a16:creationId xmlns:a16="http://schemas.microsoft.com/office/drawing/2014/main" id="{57ED5DCC-3FCF-455B-B140-2F803F59F4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4539" y="1581150"/>
            <a:ext cx="2466975" cy="1847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Εικόνα 4">
            <a:extLst>
              <a:ext uri="{FF2B5EF4-FFF2-40B4-BE49-F238E27FC236}">
                <a16:creationId xmlns:a16="http://schemas.microsoft.com/office/drawing/2014/main" id="{B9D31FA1-CA00-7527-2125-F78D629360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21815" y="3926331"/>
            <a:ext cx="2644369" cy="2225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987848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7C6FE947-1082-36A0-5CCB-8CA1AF09DF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l-GR" dirty="0"/>
              <a:t>Κλινικές δοκιμασίες</a:t>
            </a:r>
            <a:endParaRPr lang="en-US" dirty="0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6F1CF3FA-F5F2-903C-8822-EF6F3C4341B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dirty="0"/>
              <a:t>Σημείο επώδυνου τόξου</a:t>
            </a:r>
          </a:p>
          <a:p>
            <a:r>
              <a:rPr lang="en-US" dirty="0"/>
              <a:t>Hawkins/Kennedy</a:t>
            </a:r>
          </a:p>
          <a:p>
            <a:r>
              <a:rPr lang="el-GR" dirty="0"/>
              <a:t>Δοκιμασία κενού δοχείου (</a:t>
            </a:r>
            <a:r>
              <a:rPr lang="en-US" dirty="0"/>
              <a:t>Jobes test)</a:t>
            </a:r>
            <a:r>
              <a:rPr lang="el-GR" dirty="0"/>
              <a:t> </a:t>
            </a:r>
            <a:endParaRPr lang="en-US" dirty="0"/>
          </a:p>
        </p:txBody>
      </p:sp>
      <p:pic>
        <p:nvPicPr>
          <p:cNvPr id="5" name="Εικόνα 4">
            <a:extLst>
              <a:ext uri="{FF2B5EF4-FFF2-40B4-BE49-F238E27FC236}">
                <a16:creationId xmlns:a16="http://schemas.microsoft.com/office/drawing/2014/main" id="{46601630-89B5-D9B9-6D39-446EB19AAC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7445939" y="3489581"/>
            <a:ext cx="2475102" cy="3531486"/>
          </a:xfrm>
          <a:prstGeom prst="rect">
            <a:avLst/>
          </a:prstGeom>
        </p:spPr>
      </p:pic>
      <p:pic>
        <p:nvPicPr>
          <p:cNvPr id="7" name="Εικόνα 6">
            <a:extLst>
              <a:ext uri="{FF2B5EF4-FFF2-40B4-BE49-F238E27FC236}">
                <a16:creationId xmlns:a16="http://schemas.microsoft.com/office/drawing/2014/main" id="{B6DFF48A-ED12-C8A1-900B-EA09FE735C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1641712" y="3281750"/>
            <a:ext cx="2407613" cy="4014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751191"/>
      </p:ext>
    </p:extLst>
  </p:cSld>
  <p:clrMapOvr>
    <a:masterClrMapping/>
  </p:clrMapOvr>
</p:sld>
</file>

<file path=ppt/theme/theme1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150</TotalTime>
  <Words>634</Words>
  <Application>Microsoft Office PowerPoint</Application>
  <PresentationFormat>Ευρεία οθόνη</PresentationFormat>
  <Paragraphs>191</Paragraphs>
  <Slides>25</Slides>
  <Notes>0</Notes>
  <HiddenSlides>1</HiddenSlides>
  <MMClips>0</MMClips>
  <ScaleCrop>false</ScaleCrop>
  <HeadingPairs>
    <vt:vector size="8" baseType="variant">
      <vt:variant>
        <vt:lpstr>Γραμματοσειρές που χρησιμοποιούνται</vt:lpstr>
      </vt:variant>
      <vt:variant>
        <vt:i4>7</vt:i4>
      </vt:variant>
      <vt:variant>
        <vt:lpstr>Θέμα</vt:lpstr>
      </vt:variant>
      <vt:variant>
        <vt:i4>1</vt:i4>
      </vt:variant>
      <vt:variant>
        <vt:lpstr>Ενσωματωμένοι διακομιστές OLE</vt:lpstr>
      </vt:variant>
      <vt:variant>
        <vt:i4>2</vt:i4>
      </vt:variant>
      <vt:variant>
        <vt:lpstr>Τίτλοι διαφανειών</vt:lpstr>
      </vt:variant>
      <vt:variant>
        <vt:i4>25</vt:i4>
      </vt:variant>
    </vt:vector>
  </HeadingPairs>
  <TitlesOfParts>
    <vt:vector size="35" baseType="lpstr">
      <vt:lpstr>Arial</vt:lpstr>
      <vt:lpstr>Calibri</vt:lpstr>
      <vt:lpstr>Calibri Light</vt:lpstr>
      <vt:lpstr>Tahoma</vt:lpstr>
      <vt:lpstr>Times New Roman</vt:lpstr>
      <vt:lpstr>Verdana</vt:lpstr>
      <vt:lpstr>Wingdings</vt:lpstr>
      <vt:lpstr>Θέμα του Office</vt:lpstr>
      <vt:lpstr>Αντικείμενο κελύφους συσκευασίας</vt:lpstr>
      <vt:lpstr>CorelPhotoPaint.Image.6</vt:lpstr>
      <vt:lpstr>Παθήσεις ώμου</vt:lpstr>
      <vt:lpstr>Παρουσίαση του PowerPoint</vt:lpstr>
      <vt:lpstr>Aνατομία ώμου </vt:lpstr>
      <vt:lpstr>Λειτουργία στροφικού πετάλου </vt:lpstr>
      <vt:lpstr>Σύνδρομο στροφικού πετάλου </vt:lpstr>
      <vt:lpstr>Διαφορική διάγνωση </vt:lpstr>
      <vt:lpstr>Κλινική εικόνα</vt:lpstr>
      <vt:lpstr>Κλινική εξέταση</vt:lpstr>
      <vt:lpstr>Κλινικές δοκιμασίες</vt:lpstr>
      <vt:lpstr>Απεικονιστικές εξετάσεις</vt:lpstr>
      <vt:lpstr>Θεραπεία</vt:lpstr>
      <vt:lpstr>Χειρουργική αντιμετώπιση</vt:lpstr>
      <vt:lpstr>               Ασβεστοποιός τενοντίτιδα</vt:lpstr>
      <vt:lpstr>    Αρθροπάθεια του μυοτενόντιου πετάλου</vt:lpstr>
      <vt:lpstr>              Σύνδρομο παγωμένου ώμου</vt:lpstr>
      <vt:lpstr>Αστάθεια ώμου</vt:lpstr>
      <vt:lpstr>     Εξαρθρήματα Ώμου – Πρόσθιο</vt:lpstr>
      <vt:lpstr>Παρουσίαση του PowerPoint</vt:lpstr>
      <vt:lpstr> ΘΕΡΑΠΕΙΑ</vt:lpstr>
      <vt:lpstr>Θεραπεία </vt:lpstr>
      <vt:lpstr>Εξαρθρήματα Ώμου – Πολλαπλών κατευθύνσεων</vt:lpstr>
      <vt:lpstr>Εξαρθρήματα Ώμου – Οπίσθιο </vt:lpstr>
      <vt:lpstr>Εξαρθρήματα Ώμου – Luxatio erecta</vt:lpstr>
      <vt:lpstr>                                Θεραπεία</vt:lpstr>
      <vt:lpstr>Ευχαριστω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Εξαρθρήματα (Ώμου, Αγκώνα)</dc:title>
  <dc:creator>themis 77</dc:creator>
  <cp:lastModifiedBy>Dimitrios Papadopoulos</cp:lastModifiedBy>
  <cp:revision>33</cp:revision>
  <dcterms:created xsi:type="dcterms:W3CDTF">2021-09-26T19:27:41Z</dcterms:created>
  <dcterms:modified xsi:type="dcterms:W3CDTF">2024-10-10T16:33:58Z</dcterms:modified>
</cp:coreProperties>
</file>