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3" r:id="rId6"/>
    <p:sldId id="264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9" r:id="rId31"/>
    <p:sldId id="287" r:id="rId32"/>
    <p:sldId id="323" r:id="rId33"/>
    <p:sldId id="290" r:id="rId34"/>
    <p:sldId id="291" r:id="rId35"/>
    <p:sldId id="288" r:id="rId36"/>
    <p:sldId id="292" r:id="rId37"/>
    <p:sldId id="293" r:id="rId38"/>
    <p:sldId id="294" r:id="rId39"/>
    <p:sldId id="295" r:id="rId40"/>
    <p:sldId id="296" r:id="rId41"/>
    <p:sldId id="298" r:id="rId42"/>
    <p:sldId id="297" r:id="rId43"/>
    <p:sldId id="324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4" r:id="rId59"/>
    <p:sldId id="315" r:id="rId60"/>
    <p:sldId id="317" r:id="rId61"/>
    <p:sldId id="318" r:id="rId62"/>
    <p:sldId id="316" r:id="rId63"/>
    <p:sldId id="319" r:id="rId64"/>
    <p:sldId id="320" r:id="rId65"/>
    <p:sldId id="321" r:id="rId66"/>
    <p:sldId id="322" r:id="rId6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ftheria Lakiotaki" userId="dae04c98c5a3a082" providerId="LiveId" clId="{0070C78B-7CCF-417A-A2F5-06A8D293C62A}"/>
    <pc:docChg chg="modSld">
      <pc:chgData name="Eleftheria Lakiotaki" userId="dae04c98c5a3a082" providerId="LiveId" clId="{0070C78B-7CCF-417A-A2F5-06A8D293C62A}" dt="2023-04-09T17:36:10.959" v="155" actId="20577"/>
      <pc:docMkLst>
        <pc:docMk/>
      </pc:docMkLst>
      <pc:sldChg chg="modSp mod">
        <pc:chgData name="Eleftheria Lakiotaki" userId="dae04c98c5a3a082" providerId="LiveId" clId="{0070C78B-7CCF-417A-A2F5-06A8D293C62A}" dt="2023-04-09T17:36:10.959" v="155" actId="20577"/>
        <pc:sldMkLst>
          <pc:docMk/>
          <pc:sldMk cId="2205324651" sldId="257"/>
        </pc:sldMkLst>
        <pc:spChg chg="mod">
          <ac:chgData name="Eleftheria Lakiotaki" userId="dae04c98c5a3a082" providerId="LiveId" clId="{0070C78B-7CCF-417A-A2F5-06A8D293C62A}" dt="2023-04-09T17:36:10.959" v="155" actId="20577"/>
          <ac:spMkLst>
            <pc:docMk/>
            <pc:sldMk cId="2205324651" sldId="257"/>
            <ac:spMk id="4" creationId="{00000000-0000-0000-0000-000000000000}"/>
          </ac:spMkLst>
        </pc:spChg>
      </pc:sldChg>
    </pc:docChg>
  </pc:docChgLst>
  <pc:docChgLst>
    <pc:chgData name="Eleftheria Lakiotaki" userId="dae04c98c5a3a082" providerId="LiveId" clId="{BDF98EC5-3D6D-45CB-94FD-6871FC893C5E}"/>
    <pc:docChg chg="delSld modSld">
      <pc:chgData name="Eleftheria Lakiotaki" userId="dae04c98c5a3a082" providerId="LiveId" clId="{BDF98EC5-3D6D-45CB-94FD-6871FC893C5E}" dt="2023-04-23T12:45:09.575" v="4" actId="47"/>
      <pc:docMkLst>
        <pc:docMk/>
      </pc:docMkLst>
      <pc:sldChg chg="modSp mod">
        <pc:chgData name="Eleftheria Lakiotaki" userId="dae04c98c5a3a082" providerId="LiveId" clId="{BDF98EC5-3D6D-45CB-94FD-6871FC893C5E}" dt="2023-04-09T17:47:27.118" v="2" actId="20577"/>
        <pc:sldMkLst>
          <pc:docMk/>
          <pc:sldMk cId="318573929" sldId="304"/>
        </pc:sldMkLst>
        <pc:spChg chg="mod">
          <ac:chgData name="Eleftheria Lakiotaki" userId="dae04c98c5a3a082" providerId="LiveId" clId="{BDF98EC5-3D6D-45CB-94FD-6871FC893C5E}" dt="2023-04-09T17:47:27.118" v="2" actId="20577"/>
          <ac:spMkLst>
            <pc:docMk/>
            <pc:sldMk cId="318573929" sldId="304"/>
            <ac:spMk id="2" creationId="{00000000-0000-0000-0000-000000000000}"/>
          </ac:spMkLst>
        </pc:spChg>
      </pc:sldChg>
      <pc:sldChg chg="modSp mod">
        <pc:chgData name="Eleftheria Lakiotaki" userId="dae04c98c5a3a082" providerId="LiveId" clId="{BDF98EC5-3D6D-45CB-94FD-6871FC893C5E}" dt="2023-04-09T17:48:05.751" v="3" actId="688"/>
        <pc:sldMkLst>
          <pc:docMk/>
          <pc:sldMk cId="2970958696" sldId="310"/>
        </pc:sldMkLst>
        <pc:picChg chg="mod">
          <ac:chgData name="Eleftheria Lakiotaki" userId="dae04c98c5a3a082" providerId="LiveId" clId="{BDF98EC5-3D6D-45CB-94FD-6871FC893C5E}" dt="2023-04-09T17:48:05.751" v="3" actId="688"/>
          <ac:picMkLst>
            <pc:docMk/>
            <pc:sldMk cId="2970958696" sldId="310"/>
            <ac:picMk id="2" creationId="{00000000-0000-0000-0000-000000000000}"/>
          </ac:picMkLst>
        </pc:picChg>
      </pc:sldChg>
      <pc:sldChg chg="del">
        <pc:chgData name="Eleftheria Lakiotaki" userId="dae04c98c5a3a082" providerId="LiveId" clId="{BDF98EC5-3D6D-45CB-94FD-6871FC893C5E}" dt="2023-04-23T12:45:09.575" v="4" actId="47"/>
        <pc:sldMkLst>
          <pc:docMk/>
          <pc:sldMk cId="1270387029" sldId="31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67257" y="462915"/>
            <a:ext cx="3057483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1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1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9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2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67257" y="462915"/>
            <a:ext cx="3057483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1241" y="1613534"/>
            <a:ext cx="1012951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8349" y="824248"/>
            <a:ext cx="78947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Δομή Λεμφικών Οργάνων</a:t>
            </a:r>
          </a:p>
          <a:p>
            <a:pPr algn="ctr"/>
            <a:endParaRPr lang="el-G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Ε. Λακιωτάκη</a:t>
            </a:r>
          </a:p>
          <a:p>
            <a:pPr algn="ctr"/>
            <a:r>
              <a:rPr lang="el-GR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Επίκουρη Καθηγήτρια Παθολογικής Ανατομικής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ΕΚΠΑ</a:t>
            </a:r>
          </a:p>
          <a:p>
            <a:pPr algn="ctr"/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2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1" y="1519707"/>
            <a:ext cx="7006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Πρωτεϊνες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στην επιφάνεια των κυττάρων του στρώματος συνδέονται με αυξητικούς παράγοντες και τους παρουσιάζουν βιολογικά ενεργούς στα αιμοποιητικά κύτταρα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Διακριτά στρωματικά </a:t>
            </a:r>
            <a:r>
              <a:rPr lang="el-G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μικροπεριβάλλοντα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εξειδικευμένους για αυτά αυξητικούς παράγοντες για κάθε κυτταρική σειρά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Άωρες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μορφές της μυελικής σειράς αναπτύσσονται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παραδοκιδωδώς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σε αντίθεση με τις άλλες σειρές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ΣΤΡΩΜΑΤΙΚΟ ΠΕΡΙΒΑΛΛΟΝ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115" y="1841678"/>
            <a:ext cx="3695485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032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Σχέση αιμοποιητικών κυττάρων προς το σύνολο των λιποκυττάρων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Ποικίλει με την 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ηλικία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τη 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θέση λήψης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της βιοψίας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Φυσιολογική κυτταροβρίθεια</a:t>
            </a:r>
          </a:p>
          <a:p>
            <a:pPr>
              <a:buClr>
                <a:srgbClr val="FF0000"/>
              </a:buClr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σε νεογνά 100%</a:t>
            </a:r>
          </a:p>
          <a:p>
            <a:pPr>
              <a:buClr>
                <a:srgbClr val="FF0000"/>
              </a:buClr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σε ενήλικες 40-60%</a:t>
            </a:r>
          </a:p>
          <a:p>
            <a:pPr>
              <a:buClr>
                <a:srgbClr val="FF0000"/>
              </a:buClr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σε ηλικιωμένους 20%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ΚΥΤΤΑΡΟΒΡΙΘΕΙΑ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68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3" y="226514"/>
            <a:ext cx="11748238" cy="647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993" y="226514"/>
            <a:ext cx="463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 Black" panose="020B0A04020102020204" pitchFamily="34" charset="0"/>
                <a:cs typeface="Arial" panose="020B0604020202020204" pitchFamily="34" charset="0"/>
              </a:rPr>
              <a:t>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9266" y="226514"/>
            <a:ext cx="463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 Black" panose="020B0A04020102020204" pitchFamily="34" charset="0"/>
                <a:cs typeface="Arial" panose="020B0604020202020204" pitchFamily="34" charset="0"/>
              </a:rPr>
              <a:t>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9266" y="226514"/>
            <a:ext cx="463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 Black" panose="020B0A04020102020204" pitchFamily="34" charset="0"/>
                <a:cs typeface="Arial" panose="020B0604020202020204" pitchFamily="34" charset="0"/>
              </a:rPr>
              <a:t>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59748" y="226514"/>
            <a:ext cx="463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 Black" panose="020B0A04020102020204" pitchFamily="34" charset="0"/>
                <a:cs typeface="Arial" panose="020B0604020202020204" pitchFamily="34" charset="0"/>
              </a:rPr>
              <a:t>Γ</a:t>
            </a:r>
          </a:p>
        </p:txBody>
      </p:sp>
    </p:spTree>
    <p:extLst>
      <p:ext uri="{BB962C8B-B14F-4D97-AF65-F5344CB8AC3E}">
        <p14:creationId xmlns:p14="http://schemas.microsoft.com/office/powerpoint/2010/main" val="250740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ΚΥΤΤΑΡΟΒΡΙΘΕΙΑ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3036" y="1442434"/>
            <a:ext cx="50742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Περιορισμοί:</a:t>
            </a:r>
          </a:p>
          <a:p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Υποφλοιώδης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εντόπιση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Πλασματική αύξηση λιπώδους ιστού λόγω οστεοπόρωσης σε ηλικιωμένους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Εναλλαγές στην κυτταροβρίθεια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Πρόβλημα στην τεχνική λήψης ή την επεξεργασία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12" y="1442434"/>
            <a:ext cx="6093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032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σχέση κοκκιώδους προς ερυθρά σειρά σε φυσιολογικές συνθήκες είναι 3:1 (αντίστροφη στα νεογνά)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προμυελοκύτταρα και τα μυελοκύτταρα οι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αωρότερες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αναγνωρίσιμες μορφές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παραδοκιδωδώς</a:t>
            </a: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Ωριμότερες μορφές όπως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μεταμυελοκύτταρα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ουδετερόφιλα αναγνωρίζονται σε κεντρικές περιοχές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ΚΟΚΚΙΩΔΗΣ ΣΕΙΡΑ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32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81" y="154547"/>
            <a:ext cx="7328079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64" y="463654"/>
            <a:ext cx="8991544" cy="60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5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032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Οργανοειδής διάταξη (</a:t>
            </a:r>
            <a:r>
              <a:rPr lang="el-G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ερυθροβλαστικές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νησίδες) κεντρικά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Άθροιση 5-10 κυττάρων με ακτινωτή διάταξη κεντρικά οι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άωρες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μορφές (προερυθροβλάστες) και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μακροφάγο</a:t>
            </a: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ωριμότερες μορφές </a:t>
            </a:r>
            <a:r>
              <a:rPr lang="el-G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περιφερικότερα</a:t>
            </a: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επαφή με τα κολποειδή δεν διακρίνεται στην ιστολογική τομή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ΕΡΥΘΡΑ ΣΕΙΡΑ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7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30" y="234773"/>
            <a:ext cx="4571501" cy="3061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908" y="233034"/>
            <a:ext cx="4232178" cy="30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175" y="3493252"/>
            <a:ext cx="4879366" cy="31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4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032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Ώριμα μεγακαρυοκύτταρα και πρόδρομες μορφές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αναπτύσσονται μεμονωμένα στις 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κεντρικές περιοχές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μεγακαρυοβλάστες και τα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προμεγακαρυοκύτταρα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αναγνωρίζονται ανοσοϊστοχημικά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κυτταρόπλασμα των μεγακαρυοκυττάρων </a:t>
            </a:r>
            <a:r>
              <a:rPr lang="el-GR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προβάλλει στον αυλό των κολποειδών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απελευθερώνει με την μορφή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προαιμοπεταλίων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(ηλεκτρονικό μικροσκόπιο)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ΜΕΓΑΚΑΡΥΟΚΥΤΤΑΡΙΚΗ ΣΕΙΡΑ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2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15921" y="204498"/>
            <a:ext cx="5153298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3200" dirty="0">
                <a:solidFill>
                  <a:prstClr val="black"/>
                </a:solidFill>
                <a:latin typeface="Arial Black" panose="020B0A04020102020204" pitchFamily="34" charset="0"/>
              </a:rPr>
              <a:t>ΛΕΜΦΙΚΑ ΟΡΓΑΝΑ</a:t>
            </a:r>
            <a:endParaRPr sz="32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1815921" y="1425845"/>
            <a:ext cx="3541690" cy="1330234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ΠΡΩΤΟΓΕΝΗ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Μυελός των Οστών (ΜΟ)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Θύμος</a:t>
            </a:r>
          </a:p>
          <a:p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1764405" y="2956131"/>
            <a:ext cx="3541690" cy="2040871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ΔΕΥΤΕΡΟΓΕΝΗ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Λεμφαδένες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Σπλήνας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Αμυγδαλές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Mucosa Associated</a:t>
            </a:r>
          </a:p>
          <a:p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Lymphoid Tissue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1815921" y="5184329"/>
            <a:ext cx="3541690" cy="1330234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ΤΡΙΤΟΓΕΝΗ</a:t>
            </a:r>
          </a:p>
          <a:p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Επίκτητος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MALT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2011" y="1451603"/>
            <a:ext cx="5821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Παραγωγή και διαφοροποίηση Τ και Β λεμφοκυττάρων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ανεξάρτητων από αντιγόνα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Β-λεμφοκύτταρα: ΜΟ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Τ-λεμφοκύτταρα: ΜΟ, θύμος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011" y="3401627"/>
            <a:ext cx="39280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Παραγωγή μνημονικών κυττάρων και αποτελεσματικών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ανοσοπαραγωγών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κυττάρων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2011" y="5362023"/>
            <a:ext cx="39280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Αντίδραση σε αντιγόνα σε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εξωλεμφαδενικές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περιοχές χωρίς γηγενή λεμφικό ιστό</a:t>
            </a:r>
          </a:p>
        </p:txBody>
      </p:sp>
    </p:spTree>
    <p:extLst>
      <p:ext uri="{BB962C8B-B14F-4D97-AF65-F5344CB8AC3E}">
        <p14:creationId xmlns:p14="http://schemas.microsoft.com/office/powerpoint/2010/main" val="706665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11" y="358490"/>
            <a:ext cx="9155227" cy="60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37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0326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Μικρός αριθμός (10-15%) Β και Τ με υπεροχή συνήθως των Τ λεμφοκυττάρων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Αναπτύσσονται διάσπαρτα ή σε μικρές αθροίσεις (3-10 λεμφοκυττάρων)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Σπανιότερα με τη μορφή λεμφοζιδίων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Αυξάνουν σε ηλικιωμένους και παιδιά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Παρουσία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αιματογονίων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σε παιδιά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ΛΕΜΦΟΚΥΤΤΑΡΑ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722" y="3265939"/>
            <a:ext cx="5895278" cy="35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6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290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Πλασματοκύτταρα (2% στον ενήλικα, μεμονωμένα, σε ομάδες 2-3 κυττάρων, γύρω από κολποειδή)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Μαστοκύτταρα (διάσπαρτα, ωοειδής μορφολογία)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Ηωσινόφιλα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Μονοκύτταρα (Ελάχιστα στο φυσιολογικό ΜΟ)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Οστεοβλάστες</a:t>
            </a:r>
          </a:p>
        </p:txBody>
      </p:sp>
      <p:sp>
        <p:nvSpPr>
          <p:cNvPr id="8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ΣΠΑΝΙΟΤΕΡΑ ΚΥΤΤΑΡΑ (&lt;5%)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61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3940" y="1519707"/>
            <a:ext cx="102902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Εκτίμηση κυτταροβρίθειας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Αντιπροσώπευση και ωρίμανση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στάδια ωρίμανσης αξιολογούνται καλύτερα στα επιχρίσματα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Τοπογραφική εντόπιση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Αξιολόγηση μη αναμενόμενων κυτταρικών στοιχείων (αθροίσεις ιστιοκυττάρων, κοκκιώματα, ίνωση, ορώδης ατροφία, νεοπλασματικά κύτταρα)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Αξιολόγηση οστεοδοκίδων, αγγείων, εναπόθεση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αμυλοειδούς</a:t>
            </a: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920837" y="513587"/>
            <a:ext cx="9736428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ΟΣΤΕΟΜΥΕΛΙΚΗ ΒΙΟΨΙΑ -ΑΞΙΟΛΟΓΗΣΗ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4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198" y="208456"/>
            <a:ext cx="5289644" cy="64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4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89431" cy="3477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430" y="1"/>
            <a:ext cx="6602570" cy="3477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7296"/>
            <a:ext cx="5589430" cy="3380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815" y="3477296"/>
            <a:ext cx="6580185" cy="3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07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412902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ΘΥΜΟΣ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275" y="1374701"/>
            <a:ext cx="68386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Θέση ωρίμανσης άωρων Τ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προθυμοκυττάρων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εκ του ΜΟ και περαιτέρω επιλογής προς ώριμα, παρθένα και ικανά προς ανοσιακή απάντηση Τ λεμφοκύτταρα</a:t>
            </a:r>
          </a:p>
          <a:p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Ενδοκρινές όργανο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Ενδοδερμικής και εν μέρει </a:t>
            </a:r>
            <a:r>
              <a:rPr lang="el-G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εξωδερμικής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προέλευσης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Ατροφία παρεγχύματος μετά το 1</a:t>
            </a:r>
            <a:r>
              <a:rPr lang="el-GR" sz="24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έτος ζωής και έπειτα 3%/έτος μέχρι τη μέση ηλικία και 1%/έτος έκτοτε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899" y="1585412"/>
            <a:ext cx="3855681" cy="38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202289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ΘΥΜΟΣ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791" y="1197736"/>
            <a:ext cx="6567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Κάψα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συνδετικού ιστού η οποία χορηγεί διαφράγματα χωρίζοντας το παρέγχυμα σε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λόβια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Φλοιός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Μυελός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Περιαγγειακοί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χώροι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498" y="212767"/>
            <a:ext cx="4923631" cy="3322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76" y="3752281"/>
            <a:ext cx="4060353" cy="3027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32" y="3752280"/>
            <a:ext cx="3769888" cy="3027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82428" y="3728794"/>
            <a:ext cx="3615347" cy="30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1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511381" y="359041"/>
            <a:ext cx="5859887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ΚΥΤΤΑΡΙΚΗ ΣΥΝΘΕΣΗ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365" y="1223493"/>
            <a:ext cx="68386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λεμφοκύτταρα (θυμοκύτταρα)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Επιθηλιακά κύτταρα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-φλοιώδη (δενδριτικά)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υποκαψικά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-μυελικά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-σχετιζόμενα με τα σωμάτια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Hassall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λεμφοκύτταρα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Δακτυλιοειδώς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διαπλεκόμενα κύτταρα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Κύτταρα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Langerhans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Μαστοκύτταρα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Ηωσινόφιλα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Στρωματικά κύτταρα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Μακροφάγα</a:t>
            </a:r>
          </a:p>
        </p:txBody>
      </p:sp>
    </p:spTree>
    <p:extLst>
      <p:ext uri="{BB962C8B-B14F-4D97-AF65-F5344CB8AC3E}">
        <p14:creationId xmlns:p14="http://schemas.microsoft.com/office/powerpoint/2010/main" val="229223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412902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ΦΛΟΙΟΣ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1" y="1519708"/>
            <a:ext cx="111659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λεμφοκύτταρα (φλοιώδη θυμοκύτταρα, μικρού έως μέσου μεγέθους με βλαστοειδή εμφάνιση,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TdT+, CD1a+, CD4+, CD8+)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Φλοιώδη επιθηλιακά κύτταρα</a:t>
            </a: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(μεγάλου μεγέθους με φυσαλιδώδη χρωματίνη, ευκρινή πυρήνια και</a:t>
            </a: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αραιοχρωματικό κυτταρόπλασμα, συνδέονται με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δεσμοσώματα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παραγωγή ορμονών σχετιζόμενων με την ανάπτυξη των Τ 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λεμφοκυττάρων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FF0000"/>
              </a:buClr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Μακροφάγα (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φαγοκυττάρωση, αντιγονοπαρουσίαση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Ωρίμανση και διαφοροποίηση των άωρων Τ λεμφοκυττάρων και των Τ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progenitors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ΜΟΝΟ το 5% των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πολλαπλασιασθέντων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 κυττάρων επιβιώνει (κύτταρα ικανά για αναγνώριση των επιφανειακών πρωτεϊνών του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MHC)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περνούν είτε στο μυελό είτε στο αίμα και τη λέμφο</a:t>
            </a:r>
          </a:p>
        </p:txBody>
      </p:sp>
    </p:spTree>
    <p:extLst>
      <p:ext uri="{BB962C8B-B14F-4D97-AF65-F5344CB8AC3E}">
        <p14:creationId xmlns:p14="http://schemas.microsoft.com/office/powerpoint/2010/main" val="3981019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15921" y="474950"/>
            <a:ext cx="6757112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ΑΙΜΟΠΟΙΙΑ ΣΤΟΝ ΕΝΗΛΙΚΟ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5921" y="1828800"/>
            <a:ext cx="5074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Σπόνδυλοι</a:t>
            </a:r>
          </a:p>
          <a:p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Πλευρές </a:t>
            </a:r>
          </a:p>
          <a:p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Οστά λεκάνης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Στέρνο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Πλατέα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οστά κρανίου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Επιφύσεις μακρών οστών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05" y="1927730"/>
            <a:ext cx="5318493" cy="34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8258" cy="34776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58" y="3477600"/>
            <a:ext cx="5903742" cy="33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7600"/>
            <a:ext cx="6288258" cy="3380400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8" y="0"/>
            <a:ext cx="5903742" cy="347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6131" y="4798468"/>
            <a:ext cx="949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CD1a</a:t>
            </a:r>
            <a:endParaRPr lang="el-GR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9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412902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ΜΥΕΛΟΣ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1" y="1403797"/>
            <a:ext cx="11165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λεμφοκύτταρα (μυελώδη θυμοκύτταρα, μικρού μεγέθους με ώριμη εμφάνιση,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TdT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CD1a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3+,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CD4+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CD8+)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λεμφοκύτταρα (συμπεριλαμβανομένων Β λεμφοκυττάρων με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δενδριτική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-αστεροειδή μορφολογία,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23+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37+,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72+,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76+,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IgM+, IgD+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FF0000"/>
              </a:buClr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Μυελώδη επιθηλιακά κύτταρα</a:t>
            </a: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(μικρού μεγέθους,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ατρακτόμορφη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μορφολογία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myoid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FF0000"/>
              </a:buClr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Σωμάτια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Hassall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-Επίπεδα επιθηλιακά κύτταρα με συγκεντρική διαμόρφωση και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κερατινοποίηση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Κύτταρα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Langerhans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Περαιτέρω επιλογή και ωρίμανση των Τ λεμφοκυττάρων από τα δενδριτικά κύτταρα και έξοδος στο αίμα και τη λέμφο</a:t>
            </a:r>
          </a:p>
        </p:txBody>
      </p:sp>
    </p:spTree>
    <p:extLst>
      <p:ext uri="{BB962C8B-B14F-4D97-AF65-F5344CB8AC3E}">
        <p14:creationId xmlns:p14="http://schemas.microsoft.com/office/powerpoint/2010/main" val="2588862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62" y="668803"/>
            <a:ext cx="9178529" cy="555355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12890" y="837127"/>
            <a:ext cx="3812147" cy="42629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1794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8258" cy="347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901" y="3477600"/>
            <a:ext cx="5903742" cy="338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81954" y="6488668"/>
            <a:ext cx="949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CD20</a:t>
            </a:r>
            <a:endParaRPr lang="el-GR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8" y="0"/>
            <a:ext cx="5903742" cy="34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1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7769" cy="4082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8" y="2112749"/>
            <a:ext cx="6113172" cy="47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12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412902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ΑΓΓΕΙΩΣΗ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303" y="1558344"/>
            <a:ext cx="109084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αρτηρίες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ακολουθούν την πορεία των διαφραγμάτων και διαιρούνται σε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αρτηρίδια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(όριο φλοιώδους-μυελώδους μοίρας)</a:t>
            </a: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Τριχοειδή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(φλοιός                  μυελός)</a:t>
            </a:r>
          </a:p>
          <a:p>
            <a:pPr>
              <a:buClr>
                <a:srgbClr val="FF0000"/>
              </a:buClr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-μη θυριδωτά ενδοθήλια, παχιά βασική μεμβράνη</a:t>
            </a:r>
          </a:p>
          <a:p>
            <a:pPr>
              <a:buClr>
                <a:srgbClr val="FF0000"/>
              </a:buClr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-τα επιθηλιακά κύτταρα διαμορφώνουν έλυτρο γύρω από τα τριχοειδή </a:t>
            </a:r>
          </a:p>
          <a:p>
            <a:pPr>
              <a:buClr>
                <a:srgbClr val="FF0000"/>
              </a:buClr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για την εμπόδιση εισόδου αντιγόνων: </a:t>
            </a:r>
            <a:r>
              <a:rPr lang="el-GR" sz="2400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Αιματοθυμικός</a:t>
            </a:r>
            <a:r>
              <a:rPr lang="el-GR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φραγμός του φλοιού</a:t>
            </a: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Φλεβίδια, φλέβες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(μυελός)</a:t>
            </a: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Λεμφαγγεία ΑΠΟΚΛΕΙΣΤΙΚΑ ΑΠΑΓΩΓΑ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63661" y="2936383"/>
            <a:ext cx="746974" cy="0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109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358490"/>
            <a:ext cx="9504608" cy="60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4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/>
          <p:cNvSpPr/>
          <p:nvPr/>
        </p:nvSpPr>
        <p:spPr>
          <a:xfrm>
            <a:off x="1635615" y="487829"/>
            <a:ext cx="9594762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ΝΕΟΠΛΑΣΜΑΤΑ ΘΥΜΟΥ-ΜΕΣΟΘΩΡΑΚΙΟΥ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35629"/>
            <a:ext cx="221516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ΘΥΜΙΚΑ ΕΠΙΘΗΛΙΑΚΑ ΝΕΟΠΛΑΣΜΑΤΑ</a:t>
            </a:r>
            <a:endParaRPr lang="el-G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Θύμωμα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Θυμικό καρκίνωμα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Νευροενδοκρινείς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όγκοι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Μικτό θυμικό καρκίνωμα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7791" y="3309873"/>
            <a:ext cx="2693832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14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ΛΕΜΦΟΕΙΔΗ ΝΕΟΠΛΑΣΜΑΤΑ</a:t>
            </a:r>
            <a:endParaRPr lang="el-GR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Πρωτοπαθές μεγαλοκυτταρικό Β λέμφωμα του μεσοθωρακίου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</a:t>
            </a:r>
            <a:r>
              <a:rPr lang="el-GR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λεμφοβλαστικό</a:t>
            </a:r>
            <a:r>
              <a:rPr lang="el-G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λέμφωμα/λευχαιμία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Λέμφωμα γκρίζας ζώνης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Λέμφωμα οριακής ζώνης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8535" y="3322751"/>
            <a:ext cx="198012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ΟΓΚΟΙ ΕΚ ΓΕΝΝΗΤΙΚΩΝ ΚΥΤΤΆΡΩΝ</a:t>
            </a:r>
            <a:endParaRPr lang="el-G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Σεμίνωμα</a:t>
            </a:r>
            <a:endParaRPr lang="el-G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Εμβρυικό καρκίνωμα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Όγκος λεκιθικού ασκού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Χοριοκαρκίνωμα</a:t>
            </a:r>
            <a:endParaRPr lang="el-G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Τεράτωμα</a:t>
            </a:r>
            <a:endParaRPr lang="el-G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Μικτός όγκος εκ γεννητικών κυττάρων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9234" y="3315221"/>
            <a:ext cx="2747495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ΟΓΚΟΙ ΕΞ ΙΣΤΙΟΚΥΤΤΑΡΩΝ/ ΔΕΝΔΡΙΤΙΚΩΝ ΚΥΤΤΑΡΩΝ</a:t>
            </a:r>
            <a:endParaRPr lang="el-G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Εξεργασίες εκ των κύτταρων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Langerhans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Σάρκωμα εκ των δενδριτικών κυττάρων του βλαστικού κέντρου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Σάρκωμα εκ των </a:t>
            </a: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δακτυλιοειδώς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διαπλεκόμενων δενδριτικών κυττάρων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Όγκος των εκ των </a:t>
            </a: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ινοβλαστικών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δενδριτικών κυττάρων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Άλλοι σπάνιοι όγκοι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95611" y="3315221"/>
            <a:ext cx="216043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ΟΓΚΟΙ ΜΑΛΑΚΩΝ ΜΟΡΙΩΝ</a:t>
            </a:r>
            <a:endParaRPr lang="el-G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Θυμολίπωμα</a:t>
            </a:r>
            <a:endParaRPr lang="el-G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Λίπωμα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Λιποσάρκωμα</a:t>
            </a:r>
            <a:endParaRPr lang="el-G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Μονήρης ινώδης όγκος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Συνοβιακό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σάρκωμα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Αγγειακά νεοπλάσματα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Νευρογενή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νεοπλάσματα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598942" y="1313645"/>
            <a:ext cx="16247" cy="18656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107585" y="1313645"/>
            <a:ext cx="4475110" cy="18656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98600" y="1313645"/>
            <a:ext cx="2300342" cy="18656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31436" y="1313645"/>
            <a:ext cx="2911545" cy="18656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98942" y="1313645"/>
            <a:ext cx="5476886" cy="18656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583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82583" y="294644"/>
            <a:ext cx="4327300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ΛΕΜΦΑΔΕΝΕΣ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912" y="797704"/>
            <a:ext cx="65678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Φλοιός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Παραφλοιός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Μυελώδης μοίρα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Εξωτερική κάψα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Αγγειακό-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λεμφαγγειακό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σύστημα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ΔΙΑΧΕΙΡΗΣΗ ΑΝΤΙΓΟΝΩΝ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ΦΙΛΤΡΑΡΙΣΜΑ ΛΕΜΦΟΥ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328" y="294644"/>
            <a:ext cx="6448571" cy="3476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51" y="3837904"/>
            <a:ext cx="5429947" cy="29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0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412902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ΦΛΟΙΟΣ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1" y="1403797"/>
            <a:ext cx="11165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Περιοχή λεμφαδένα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Πρωτογενή λεμφοζίδια (προ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αντιγονικής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διέγερσης)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-Παρθένα Β λεμφοκύτταρα μετά από ενεργοποίηση στον παραφλοιό</a:t>
            </a: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IgM+IgD+CD23+CD2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+CD38+CD10-CD27-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Δενδριτικά κύτταρα των βλαστικών κέντρων 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Δευτερογενή λεμφοζίδια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386" y="3285934"/>
            <a:ext cx="5239998" cy="345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15921" y="474950"/>
            <a:ext cx="6757112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ΟΝΤΟΓΕΝΕΣΗ ΑΙΜΟΠΟΙΗΣΗΣ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5921" y="1828800"/>
            <a:ext cx="50742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ΜΟ περιλαμβάνει:</a:t>
            </a:r>
          </a:p>
          <a:p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Αιμοποιητικά κύτταρα σε διάφορα στάδια διαφοροποίησης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Πολυδύναμα αρχέγονα κύτταρα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(0,01-0,05% των κυττάρων του ΜΟ), έχουν ικανότητα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αυτοανανέωσης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δυνητικότητα διαφοροποίησης σε εννέα τουλάχιστον ώριμες κυτταρικές σειρές</a:t>
            </a:r>
          </a:p>
          <a:p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846" y="1828800"/>
            <a:ext cx="4869273" cy="34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20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07581" y="474950"/>
            <a:ext cx="3734873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ΦΛΟΙΟΣ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1" y="1403797"/>
            <a:ext cx="4726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Περιοχή λεμφαδένα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Πρωτογενή λεμφοζίδια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Δευτερογενή λεμφοζίδια (προέρχονται από τα πρωτογενή λεμφοζίδια μετά από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αντιγονική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διέγερση)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-Βλαστικά κέντρα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-Ζώνη μανδύα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-Οριακή ζώνη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051" y="1120457"/>
            <a:ext cx="6308331" cy="49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68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10" y="186074"/>
            <a:ext cx="10498346" cy="61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7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07581" y="474950"/>
            <a:ext cx="9813704" cy="954605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ΔΕΥΤΕΡΟΓΕΝΗ ΛΕΜΦΟΖΙΔΙΑ –</a:t>
            </a:r>
          </a:p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Αρχιτεκτονική βλαστικών κέντρων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0" y="1648491"/>
            <a:ext cx="86546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Θέση όπου λαμβάνει χώρα η διαδικασία σωματικών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υπερμεταλλάξεων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(αναδιάταξη των γονιδίων των υποδοχέων των ανοσοσφαιρινών, αλλαγή τάξης των ανοσοσφαιρινών,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switch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“Dark zone”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σχεδόν αποκλειστικά κεντροβλάστες (αυξημένος αριθμός μιτώσεων), λίγα κεντροκύτταρα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cleaved cells)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μακροφάγα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tangible body macrophages)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δενδριτικά κύτταρα των βλαστικών κέντρων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“Light zone”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κεντροκύτταρα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cleaved cells)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μακροφάγα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tangible body macrophages)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δενδριτικά κύτταρα των βλαστικών κέντρων, παρθένα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IgD+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 λεμφοκύτταρα, Τ λεμφοκύτταρα</a:t>
            </a:r>
          </a:p>
        </p:txBody>
      </p:sp>
    </p:spTree>
    <p:extLst>
      <p:ext uri="{BB962C8B-B14F-4D97-AF65-F5344CB8AC3E}">
        <p14:creationId xmlns:p14="http://schemas.microsoft.com/office/powerpoint/2010/main" val="348385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75" y="163850"/>
            <a:ext cx="9204647" cy="65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6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07581" y="474950"/>
            <a:ext cx="9813704" cy="954605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ΔΕΥΤΕΡΟΓΕΝΗ ΛΕΜΦΟΖΙΔΙΑ –</a:t>
            </a:r>
          </a:p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Κυτταρική σύνθεση βλαστικών κέντρων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0" y="1442429"/>
            <a:ext cx="90441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Λεμφοκύτταρα</a:t>
            </a:r>
          </a:p>
          <a:p>
            <a:pPr>
              <a:buClr>
                <a:srgbClr val="FF0000"/>
              </a:buClr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-Κεντροβλάστες: 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μέσου-μεγάλου μεγέθους κύτταρα, ωοειδής πυρήνας </a:t>
            </a:r>
          </a:p>
          <a:p>
            <a:pPr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με ένα έως τρία πυρήνια, μικρή ποσότητα </a:t>
            </a:r>
            <a:r>
              <a:rPr lang="el-G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βασεόφιλου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κυτταροπλάσματος</a:t>
            </a:r>
          </a:p>
          <a:p>
            <a:pPr lvl="0"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-Κεντροκύτταρα: 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μικρού έως μεγάλου μεγέθους κύτταρα, ανώμαλου </a:t>
            </a:r>
          </a:p>
          <a:p>
            <a:pPr lvl="0"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σχήματος πυρήνας (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cleaved)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πυκνή χρωματίνη χωρίς πυρήνια, μικρή </a:t>
            </a:r>
          </a:p>
          <a:p>
            <a:pPr lvl="0"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ποσότητα κυτταροπλάσματος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Δενδριτικά κύτταρα των βλαστικών κέντρων: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μεσεγχυματική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προέλευση, συχνά διπύρηνα, πρόσληψη αντιγόνων</a:t>
            </a:r>
          </a:p>
          <a:p>
            <a:pPr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CD32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CD23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CD21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CD35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CR1-3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VCAM-1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ICAM-1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l-G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λεμφοκύτταρα: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5-20% των κυττάρων, ετερογενής πληθυσμός</a:t>
            </a:r>
          </a:p>
          <a:p>
            <a:pPr lvl="0">
              <a:buClr>
                <a:srgbClr val="FF0000"/>
              </a:buClr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T-helper cells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CD4+, CXCR5+, ICOS+, PD1+, IL-21+, CD57+, BCL6+, CD10+</a:t>
            </a:r>
            <a:endParaRPr lang="el-G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Βοηθούν στην είσοδο των Β λεμφοκυττάρων στο βλαστικό κέντρο</a:t>
            </a:r>
            <a:endParaRPr lang="el-G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CD8+, Th17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FOXP3+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 λεμφοκύτταρα</a:t>
            </a:r>
          </a:p>
          <a:p>
            <a:pPr lvl="0">
              <a:buClr>
                <a:srgbClr val="FF0000"/>
              </a:buClr>
            </a:pPr>
            <a:endParaRPr lang="el-G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ingible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 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μακροφάγα, δενδριτικά κύτταρα με προέλευση τον ΜΟ</a:t>
            </a:r>
            <a:endParaRPr lang="el-G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16918" y="1584096"/>
            <a:ext cx="1838462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CD20+, BCL6+, CD10+, LMO2+, CD38(+hi), CD27+,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BCL2-, IgD-</a:t>
            </a:r>
            <a:endParaRPr lang="el-G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15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07581" y="474951"/>
            <a:ext cx="9813704" cy="58111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ΔΕΥΤΕΡΟΓΕΝΗ ΛΕΜΦΟΖΙΔΙΑ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0003" y="1210609"/>
            <a:ext cx="86546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Ζώνη μανδύα: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 λεμφοκύτταρα τύπου πρωτογενούς λεμφοζιδίου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IgM+, IgD+, CD21+, CD23+, BCL2+, DBA44+, CD5±, CD27-, CD35-),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μικρός πληθυσμός Β κυττάρων μνήμης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Οριακή ζώνη: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κυρίως ορατή στους λεμφαδένες του μεσεντερίου, το σπλήνα και τον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Παρουσία Β κυττάρων μνήμης και παρθένων Β κυττάρων, παρόμοια εμφάνιση με τα κεντροκύτταρα αλλά με περισσότερο διαυγές κυτταρόπλασμα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IgM+,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IgD</a:t>
            </a:r>
            <a:r>
              <a:rPr lang="el-G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CD21+, CD23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BCL2+, DBA44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CD27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CD35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-Μονοκυτταροειδή Β κύτταρα: αύξηση μεγέθους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κυττάρου, αύξηση 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ποσότητας κυτταροπλάσματος</a:t>
            </a:r>
          </a:p>
        </p:txBody>
      </p:sp>
    </p:spTree>
    <p:extLst>
      <p:ext uri="{BB962C8B-B14F-4D97-AF65-F5344CB8AC3E}">
        <p14:creationId xmlns:p14="http://schemas.microsoft.com/office/powerpoint/2010/main" val="3658760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18" y="433009"/>
            <a:ext cx="10893316" cy="61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08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1451" y="308885"/>
            <a:ext cx="10893600" cy="61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6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343955" y="320404"/>
            <a:ext cx="5705340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ΠΑΡΑΦΛΟΙΟΣ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34" y="1293036"/>
            <a:ext cx="45333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Περιοχή λεμφαδένα μεταξύ των λεμφοζιδίων και του μυελού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Θέση επαφής των Τ λεμφοκυττάρων με τα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αντιγονοπαρουσιαστικά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κύτταρα, ενεργοποίησής τους και τελικής διαφοροποίησης σε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CD4+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βοηθητικά/επαγωγικά ή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CD8+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κατασταλτικά/κυτταροτοξικά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185" y="1391646"/>
            <a:ext cx="6626491" cy="459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343955" y="320404"/>
            <a:ext cx="5705340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ΠΑΡΑΦΛΟΙΟΣ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34" y="1086974"/>
            <a:ext cx="119086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 λεμφοκύτταρα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CD4+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CD8+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λιγότερα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regs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Δακτυλιοειδώς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διαπλεκόμενα δενδριτικά κύτταρα: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S+100+, MHC-II+, CD1a-, CD21-, CD23-, CD35-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el-GR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Αντιγονοπαρουσίαση στα Τ λεμφοκύτταρα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λεμφοκύτταρα: Β ανοσοβλάστες, Β κύτταρα με </a:t>
            </a:r>
            <a:r>
              <a:rPr lang="el-GR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δενδριτική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μορφολογία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Μετατριχοειδικά φλεβίδια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Endothelial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Venules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HEVs):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είσοδος των Β και Τ λεμφοκυττάρων από το αίμα [έκφραση 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ειδικών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μορίων προσκόλλησης στα ενδοθήλια (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addressins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για πρόσδεση στους υποδοχείς επιφανείας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(homing receptors)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των λεμφοκυττάρων]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Ινοβλαστικά δενδριτικά κύτταρα: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υβριδικά χαρακτηριστικά μεταξύ επιθηλιακών και </a:t>
            </a:r>
            <a:r>
              <a:rPr lang="el-G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ινοβλαστικών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κυττάρων (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CK8+, CK18+, SMA+,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desmin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σύνθεση και διατήρηση των δικτυωτών ινών του σκελετού του </a:t>
            </a:r>
            <a:r>
              <a:rPr lang="el-G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λεμφαδενικού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παρεγχύματος, παραγωγή </a:t>
            </a:r>
            <a:r>
              <a:rPr lang="el-G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ομοιοστατικών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χημειοκινών</a:t>
            </a:r>
            <a:endParaRPr lang="el-G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Πλασματοκυτταροειδή δενδριτικά κύτταρα: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CD123+, TCL1+, CD303+,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αύξηση σε φλεγμονώδεις ή ορισμένες νεοπλασματικές καταστάσεις (ν.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Castleman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ν.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Kikuchi-Fujimoto)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παραγωγή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IFN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-α, ρύθμιση λειτουργιών Τ λεμφοκυττάρων</a:t>
            </a:r>
            <a:endParaRPr lang="el-G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Κύτταρα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Langerhans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(S-100+, CD1a+)</a:t>
            </a:r>
            <a:endParaRPr lang="el-G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Στρωματικά κύτταρα (ινοβλάστες, </a:t>
            </a:r>
            <a:r>
              <a:rPr lang="el-GR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μυοϊνοβλάστες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57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38" y="0"/>
            <a:ext cx="7340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1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37101" y="264220"/>
            <a:ext cx="8066751" cy="64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5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365161" y="474950"/>
            <a:ext cx="5537915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ΜΥΕΛΩΔΗΣ ΜΟΙΡΑ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731" y="1403797"/>
            <a:ext cx="69159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Μυελικές χορδές: σχηματισμός πλασματοκυττάρων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Αρτηρίδια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φλεβίδια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-Δίκτυο δενδριτικών κυττάρων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-Β λεμφοκύτταρα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-Τ λεμφοκύτταρα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-Πλασματοκύτταρα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-Μακροφάγα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-Μαστοκύτταρα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Μυελικοί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λεμφόκολποι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συνέχεια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υποκαψικών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λεμφόκολπων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ενδοθηλιακή επένδυση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687" y="474949"/>
            <a:ext cx="4273646" cy="50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3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07581" y="474951"/>
            <a:ext cx="9813704" cy="58111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ΑΓΓΕΙΑΚΟ-ΛΕΜΦΑΓΓΕΙΑΚΟ ΣΥΣΤΗΜΑ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107" y="1400310"/>
            <a:ext cx="9019628" cy="52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731" y="1403797"/>
            <a:ext cx="97364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Προσαγωγά λεμφαγγεία: Αντίθετα της πύλης, εκβάλλουν στους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υποκαψικούς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λεμφόκολπους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Υποκαψικοί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λεμφόκολποι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μερική επένδυση από ενδοθήλια, όσο διακλαδίζονται εντός του παρεγχύματος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αποκτούν επικάλυμμα από μακροφάγα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Μυελικοί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λεμφόκολποι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συνέχεια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υποκαψικών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λεμφόκολπων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ενδοθηλιακή επένδυση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Σημείο επαφής των Β λεμφοκυττάρων με μεγάλου μεγέθους διαλυτά αντιγόνα, σημείο εξόδου των λεμφοκυττάρων από το λεμφαδένα</a:t>
            </a:r>
          </a:p>
        </p:txBody>
      </p:sp>
      <p:sp>
        <p:nvSpPr>
          <p:cNvPr id="6" name="object 5"/>
          <p:cNvSpPr/>
          <p:nvPr/>
        </p:nvSpPr>
        <p:spPr>
          <a:xfrm>
            <a:off x="1107581" y="474951"/>
            <a:ext cx="9813704" cy="58111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ΛΕΜΦΑΓΓΕΙΑΚΟ ΣΥΣΤΗΜΑ</a:t>
            </a:r>
          </a:p>
        </p:txBody>
      </p:sp>
    </p:spTree>
    <p:extLst>
      <p:ext uri="{BB962C8B-B14F-4D97-AF65-F5344CB8AC3E}">
        <p14:creationId xmlns:p14="http://schemas.microsoft.com/office/powerpoint/2010/main" val="36031831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34130" cy="3667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31" y="3245476"/>
            <a:ext cx="6357870" cy="3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2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06980" y="252854"/>
            <a:ext cx="8365915" cy="622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9877" y="6065949"/>
            <a:ext cx="1416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CLL/SLL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unmutated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V gene)</a:t>
            </a:r>
            <a:endParaRPr lang="el-G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7933" y="6457890"/>
            <a:ext cx="1416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Hairy Cell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Leukaimia</a:t>
            </a:r>
            <a:endParaRPr lang="el-G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58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00" y="290534"/>
            <a:ext cx="7581549" cy="60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98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309873" y="346159"/>
            <a:ext cx="4327300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ΣΠΛΗΝΑΣ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974" y="1261343"/>
            <a:ext cx="84614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Κύρια λειτουργία: άμυνα εναντίον των παθογόνων που κυκλοφορούν στο αίμα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-Εξουδετέρωση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εγκαψωμένων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βακτηρίων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-Καταστροφή γηραιών ή ελαττωματικών ερυθρών αιμοσφαιρίων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-Αποκομιδή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κυκλοφορούντος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σιδήρου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Λευκός πολφός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Ερυθρός πολφός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ΑΠΟΥΣΙΑ ΠΡΟΣΑΓΩΓΩΝ ΛΕΜΦΑΓΓΕΙΩΝ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1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0" y="340971"/>
            <a:ext cx="11095394" cy="60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38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790163" y="425003"/>
            <a:ext cx="7263685" cy="6053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ΛΕΥΚΟΣ ΠΟΛΦΟΣ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789" y="1197730"/>
            <a:ext cx="108053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Συνεχής ζώνη λεμφικού ιστού γύρω από τα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διακλαδούμενα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σπληνικά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αρτηρίδια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Οργάνωση η οποία αναπαράγει τη δομή του λεμφαδένα, με διαφορά την απουσία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μετατριχοειδικών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φλεβιδίων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Περιαρτηριακό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λεμφικό έλυτρο (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periarteriolar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lymphoid sheath, PALS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 περιοχή, με παρουσία δικτύου δενδριτικών κυττάρων</a:t>
            </a:r>
          </a:p>
          <a:p>
            <a:pPr>
              <a:buClr>
                <a:srgbClr val="FF0000"/>
              </a:buClr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Πρωτογενή και δευτερογενή λεμφοζίδια: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περιοχή, συνήθως στην περιφέρεια των Τ αθροίσεων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-Ευδιάκριτη Οριακή Ζώνη: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κύτταρα οριακής ζώνης και μακροφάγα με έκφραση ειδικών </a:t>
            </a:r>
          </a:p>
          <a:p>
            <a:pPr>
              <a:buClr>
                <a:srgbClr val="FF0000"/>
              </a:buClr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υποδοχέων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SIGNR1, MARCO)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για την εκκαθάριση πολλών παθογόνων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tuberculosis, 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pneunomiae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E.coli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αλλά και ιών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Εκβολή αρτηριολίων στην </a:t>
            </a: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περιλεμφοζιδιακή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περιοχή, η οποία είναι πτωχή σε 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δικτυωτές ίνες (λίμνες ερυθρών αιμοσφαιρίων)</a:t>
            </a:r>
          </a:p>
          <a:p>
            <a:pPr>
              <a:buClr>
                <a:srgbClr val="FF0000"/>
              </a:buClr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Α/φ: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CD20+, IgM+,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IgD±,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CD21+,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CD23±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CD1c, CD27+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7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15921" y="474950"/>
            <a:ext cx="6757112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ΔΟΜΗ ΦΥΣΙΟΛΟΓΙΚΟΥ ΜΟ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38" y="2365612"/>
            <a:ext cx="4691216" cy="3082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25" y="1348180"/>
            <a:ext cx="6606930" cy="54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5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53" y="404931"/>
            <a:ext cx="10774516" cy="59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95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56" y="572791"/>
            <a:ext cx="11509941" cy="54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50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790163" y="425003"/>
            <a:ext cx="7263685" cy="6053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ΕΡΥΘΡΟΣ ΠΟΛΦΟΣ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789" y="1197730"/>
            <a:ext cx="54348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Σπληνικές χορδές: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Εκβολή τριχοειδών, φαγοκυττάρωση ερυθρών αιμοσφαιρίων που αποτυγχάνουν να περάσουν από τα κολποειδή από μακροφάγα, παρουσία πλασματοκυττάρων,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πλασμαβλαστών</a:t>
            </a: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Σπληνικοί κόλποι-κολποειδή: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δίκτυο το οποίο καλύπτεται από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κολποειδικά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ενδοθηλιακά κύτταρα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(CD8+, Factor VIII+)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περιβάλλεται από δακτυλιοειδείς ίνες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εξωκυττάριας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ουσίας με παρουσία σχισμών (ρύθμιση αιματικής ροής)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γδ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 λεμφοκύτταρα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406" y="1197730"/>
            <a:ext cx="4445425" cy="55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23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55" y="394726"/>
            <a:ext cx="9478484" cy="61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606084" y="347730"/>
            <a:ext cx="3902299" cy="6053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n-GB" sz="2800" dirty="0">
                <a:solidFill>
                  <a:prstClr val="black"/>
                </a:solidFill>
                <a:latin typeface="Arial Black" panose="020B0A04020102020204" pitchFamily="34" charset="0"/>
              </a:rPr>
              <a:t>MAL</a:t>
            </a:r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Τ</a:t>
            </a:r>
            <a:endParaRPr lang="en-GB"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789" y="953038"/>
            <a:ext cx="108053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l-G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Γαστρεντερικό σύστημα (πλάκες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Peyer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τελικού ειλεού, λεμφικές αθροίσεις παχέος εντέρου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ρινο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και </a:t>
            </a:r>
            <a:r>
              <a:rPr lang="el-G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στοματοφάρυγγας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(δακτύλιος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Waldeyer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αδενοειδείς εκβλαστήσεις, παρίσθμιες αμυγδαλές), πνεύμονας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Οργάνωση η οποία αναπαράγει τη δομή του λεμφαδένα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Οργανωμένος σε λεμφοζίδια λεμφικός ιστός (οριακή ζώνη </a:t>
            </a:r>
            <a:r>
              <a:rPr lang="el-G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ομοιάζουσα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αυτήν του </a:t>
            </a:r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σπλήνα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l-G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διαλεμφοζιδιακή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περιοχή πλούσια σε Τ λεμφοκύτταρα και δενδριτικά κύτταρα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Διάμεσο υπόστρωμα (πλασματοκύτταρα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IgA++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IgG+, IgM+,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μακροφάγα, Β και Τ λεμφοκύτταρα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CD4&gt;CD8 2-3:1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Ενδοεπιθηλιακά λεμφοκύτταρα (κυρίως Τ προέλευσης)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 κύτταρα (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Membranous/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Microfold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πάνω από πλάκες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Peyer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πρόσληψη </a:t>
            </a:r>
            <a:r>
              <a:rPr lang="el-G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προσαύλιων</a:t>
            </a: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αντιγόνων και παράδοση στα </a:t>
            </a:r>
            <a:r>
              <a:rPr lang="el-G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ανοσοκύτταρα</a:t>
            </a: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Επιχώριοι λεμφαδένες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167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94" y="298899"/>
            <a:ext cx="9663117" cy="63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21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15" y="90152"/>
            <a:ext cx="6980811" cy="6677696"/>
          </a:xfrm>
          <a:prstGeom prst="rect">
            <a:avLst/>
          </a:prstGeom>
        </p:spPr>
      </p:pic>
      <p:sp>
        <p:nvSpPr>
          <p:cNvPr id="4" name="object 5"/>
          <p:cNvSpPr/>
          <p:nvPr/>
        </p:nvSpPr>
        <p:spPr>
          <a:xfrm>
            <a:off x="2451277" y="5705341"/>
            <a:ext cx="7263685" cy="6053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noFill/>
          <a:ln w="47625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ΕΥΧΑΡΙΣΤΩ ΠΟΛΥ!!</a:t>
            </a:r>
          </a:p>
        </p:txBody>
      </p:sp>
    </p:spTree>
    <p:extLst>
      <p:ext uri="{BB962C8B-B14F-4D97-AF65-F5344CB8AC3E}">
        <p14:creationId xmlns:p14="http://schemas.microsoft.com/office/powerpoint/2010/main" val="240176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15921" y="474950"/>
            <a:ext cx="3271234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ΑΓΓΕΙΑ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941" y="1519707"/>
            <a:ext cx="7006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Δίκτυο αναστομούμενων φλεβικών κολποειδών (κεντρική μοίρα)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Απελευθέρωση στην κυκλοφορία ώριμων κυτταρικών στοιχείων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Αρτηριόλια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και φλεβίδια (περιφερικές θέσεις)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τριχοειδή είναι αναγνωρίσιμα και περιβάλλονται από πλασματοκύτταρα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Δεν υπάρχουν λεμφαγγεία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794" y="474950"/>
            <a:ext cx="3212394" cy="3968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794" y="4680758"/>
            <a:ext cx="3212394" cy="19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6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15921" y="474950"/>
            <a:ext cx="3271234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ΑΓΓΕΙΑ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941" y="1519707"/>
            <a:ext cx="55636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Οστεοδοκίδες,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αρτηριόλια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φλεβίδια ιδανικό περιβάλλον για την κοκκιώδη σειρά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Φλεβικά κολποειδή κεντρικά σε επαφή με την ερυθρά και μεγακαρυοκυτταρική σειρά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Βασικός δομικός σκελετός, τροφική παροχή, σύστημα αποκομιδής άχρηστων ουσιών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0" y="1800561"/>
            <a:ext cx="5533961" cy="36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596978" y="474950"/>
            <a:ext cx="8049296" cy="645508"/>
          </a:xfrm>
          <a:custGeom>
            <a:avLst/>
            <a:gdLst/>
            <a:ahLst/>
            <a:cxnLst/>
            <a:rect l="l" t="t" r="r" b="b"/>
            <a:pathLst>
              <a:path w="2195829" h="370205">
                <a:moveTo>
                  <a:pt x="2195449" y="0"/>
                </a:moveTo>
                <a:lnTo>
                  <a:pt x="0" y="0"/>
                </a:lnTo>
                <a:lnTo>
                  <a:pt x="0" y="369887"/>
                </a:lnTo>
                <a:lnTo>
                  <a:pt x="2195449" y="369887"/>
                </a:lnTo>
                <a:lnTo>
                  <a:pt x="2195449" y="0"/>
                </a:lnTo>
                <a:close/>
              </a:path>
            </a:pathLst>
          </a:custGeom>
          <a:solidFill>
            <a:srgbClr val="FCEADA"/>
          </a:solidFill>
          <a:ln w="476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Arial Black" panose="020B0A04020102020204" pitchFamily="34" charset="0"/>
              </a:rPr>
              <a:t>ΣΤΡΩΜΑΤΙΚΟ ΠΕΡΙΒΑΛΛΟΝ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6672" y="1519707"/>
            <a:ext cx="9118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ομοιόσταση στην αιμοποίηση καθορίζεται από το αιμοποιητικό μικροπεριβάλλον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Πολυπαραγοντικό ρυθμιστικό σύστημα: κύτταρα στρώματος, αυξητικοί παράγοντες, μόρια προσκόλλησης και μετανάστευσης, μόρια </a:t>
            </a:r>
            <a:r>
              <a:rPr lang="el-G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εξωκυττάριας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ουσίας (φάσμα πρωτεϊνών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l-G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80" y="3850783"/>
            <a:ext cx="7025830" cy="28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51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2206</Words>
  <Application>Microsoft Office PowerPoint</Application>
  <PresentationFormat>Widescreen</PresentationFormat>
  <Paragraphs>418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Arial Black</vt:lpstr>
      <vt:lpstr>Calibri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16mpiftekia</dc:creator>
  <cp:lastModifiedBy>Eleftheria Lakiotaki</cp:lastModifiedBy>
  <cp:revision>270</cp:revision>
  <dcterms:created xsi:type="dcterms:W3CDTF">2021-01-10T14:07:08Z</dcterms:created>
  <dcterms:modified xsi:type="dcterms:W3CDTF">2023-04-23T12:45:11Z</dcterms:modified>
</cp:coreProperties>
</file>