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sldIdLst>
    <p:sldId id="585" r:id="rId2"/>
    <p:sldId id="586" r:id="rId3"/>
    <p:sldId id="587" r:id="rId4"/>
    <p:sldId id="608" r:id="rId5"/>
    <p:sldId id="588" r:id="rId6"/>
    <p:sldId id="589" r:id="rId7"/>
    <p:sldId id="591" r:id="rId8"/>
    <p:sldId id="590" r:id="rId9"/>
    <p:sldId id="592" r:id="rId10"/>
    <p:sldId id="593" r:id="rId11"/>
    <p:sldId id="600" r:id="rId12"/>
    <p:sldId id="613" r:id="rId13"/>
    <p:sldId id="596" r:id="rId14"/>
    <p:sldId id="620" r:id="rId15"/>
    <p:sldId id="621" r:id="rId16"/>
    <p:sldId id="618" r:id="rId17"/>
    <p:sldId id="597" r:id="rId18"/>
    <p:sldId id="616" r:id="rId19"/>
    <p:sldId id="609" r:id="rId20"/>
    <p:sldId id="598" r:id="rId21"/>
    <p:sldId id="599" r:id="rId22"/>
    <p:sldId id="603" r:id="rId23"/>
    <p:sldId id="604" r:id="rId24"/>
    <p:sldId id="605" r:id="rId25"/>
    <p:sldId id="606" r:id="rId26"/>
    <p:sldId id="607" r:id="rId27"/>
    <p:sldId id="601" r:id="rId28"/>
    <p:sldId id="610" r:id="rId29"/>
    <p:sldId id="611" r:id="rId30"/>
    <p:sldId id="615" r:id="rId31"/>
    <p:sldId id="602" r:id="rId32"/>
    <p:sldId id="612" r:id="rId33"/>
    <p:sldId id="614" r:id="rId34"/>
    <p:sldId id="617" r:id="rId35"/>
    <p:sldId id="619" r:id="rId36"/>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94707" autoAdjust="0"/>
  </p:normalViewPr>
  <p:slideViewPr>
    <p:cSldViewPr>
      <p:cViewPr varScale="1">
        <p:scale>
          <a:sx n="84" d="100"/>
          <a:sy n="84" d="100"/>
        </p:scale>
        <p:origin x="-1056" y="-78"/>
      </p:cViewPr>
      <p:guideLst>
        <p:guide orient="horz" pos="2160"/>
        <p:guide pos="2880"/>
      </p:guideLst>
    </p:cSldViewPr>
  </p:slideViewPr>
  <p:outlineViewPr>
    <p:cViewPr>
      <p:scale>
        <a:sx n="33" d="100"/>
        <a:sy n="33" d="100"/>
      </p:scale>
      <p:origin x="0" y="450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8C99115-2F44-40A3-B7E9-123ECB868F84}" type="datetimeFigureOut">
              <a:rPr lang="el-GR"/>
              <a:pPr>
                <a:defRPr/>
              </a:pPr>
              <a:t>01/01/2002</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7870812-182B-42E7-B945-F6E2A84EFF91}"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l-G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l-G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l-G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l-G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l-G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l-G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l-GR"/>
            </a:p>
          </p:txBody>
        </p:sp>
      </p:grpSp>
      <p:sp>
        <p:nvSpPr>
          <p:cNvPr id="5144" name="Rectangle 24"/>
          <p:cNvSpPr>
            <a:spLocks noGrp="1" noChangeArrowheads="1"/>
          </p:cNvSpPr>
          <p:nvPr>
            <p:ph type="ctrTitle" sz="quarter"/>
          </p:nvPr>
        </p:nvSpPr>
        <p:spPr>
          <a:xfrm>
            <a:off x="685800" y="1600200"/>
            <a:ext cx="7772400" cy="1828800"/>
          </a:xfrm>
        </p:spPr>
        <p:txBody>
          <a:bodyPr/>
          <a:lstStyle>
            <a:lvl1pPr>
              <a:defRPr sz="4800"/>
            </a:lvl1pPr>
          </a:lstStyle>
          <a:p>
            <a:r>
              <a:rPr lang="el-GR"/>
              <a:t>Κάντε κλικ για να επεξεργαστείτε τον τίτλο</a:t>
            </a:r>
          </a:p>
        </p:txBody>
      </p:sp>
      <p:sp>
        <p:nvSpPr>
          <p:cNvPr id="514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l-GR"/>
              <a:t>Κάντε κλικ για να επεξεργαστείτε τον υπότιτλο του υποδείγματος</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l-GR"/>
          </a:p>
        </p:txBody>
      </p:sp>
      <p:sp>
        <p:nvSpPr>
          <p:cNvPr id="27" name="Rectangle 27"/>
          <p:cNvSpPr>
            <a:spLocks noGrp="1" noChangeArrowheads="1"/>
          </p:cNvSpPr>
          <p:nvPr>
            <p:ph type="ftr" sz="quarter" idx="11"/>
          </p:nvPr>
        </p:nvSpPr>
        <p:spPr/>
        <p:txBody>
          <a:bodyPr/>
          <a:lstStyle>
            <a:lvl1pPr>
              <a:defRPr/>
            </a:lvl1pPr>
          </a:lstStyle>
          <a:p>
            <a:pPr>
              <a:defRPr/>
            </a:pPr>
            <a:endParaRPr lang="el-GR"/>
          </a:p>
        </p:txBody>
      </p:sp>
      <p:sp>
        <p:nvSpPr>
          <p:cNvPr id="28" name="Rectangle 28"/>
          <p:cNvSpPr>
            <a:spLocks noGrp="1" noChangeArrowheads="1"/>
          </p:cNvSpPr>
          <p:nvPr>
            <p:ph type="sldNum" sz="quarter" idx="12"/>
          </p:nvPr>
        </p:nvSpPr>
        <p:spPr/>
        <p:txBody>
          <a:bodyPr/>
          <a:lstStyle>
            <a:lvl1pPr>
              <a:defRPr/>
            </a:lvl1pPr>
          </a:lstStyle>
          <a:p>
            <a:pPr>
              <a:defRPr/>
            </a:pPr>
            <a:fld id="{B7E7D996-352E-4AEA-AED7-E1DE32A42398}"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26"/>
          <p:cNvSpPr>
            <a:spLocks noGrp="1" noChangeArrowheads="1"/>
          </p:cNvSpPr>
          <p:nvPr>
            <p:ph type="ftr" sz="quarter" idx="10"/>
          </p:nvPr>
        </p:nvSpPr>
        <p:spPr>
          <a:ln/>
        </p:spPr>
        <p:txBody>
          <a:bodyPr/>
          <a:lstStyle>
            <a:lvl1pPr>
              <a:defRPr/>
            </a:lvl1pPr>
          </a:lstStyle>
          <a:p>
            <a:pPr>
              <a:defRPr/>
            </a:pPr>
            <a:endParaRPr lang="el-GR"/>
          </a:p>
        </p:txBody>
      </p:sp>
      <p:sp>
        <p:nvSpPr>
          <p:cNvPr id="5" name="Rectangle 27"/>
          <p:cNvSpPr>
            <a:spLocks noGrp="1" noChangeArrowheads="1"/>
          </p:cNvSpPr>
          <p:nvPr>
            <p:ph type="sldNum" sz="quarter" idx="11"/>
          </p:nvPr>
        </p:nvSpPr>
        <p:spPr>
          <a:ln/>
        </p:spPr>
        <p:txBody>
          <a:bodyPr/>
          <a:lstStyle>
            <a:lvl1pPr>
              <a:defRPr/>
            </a:lvl1pPr>
          </a:lstStyle>
          <a:p>
            <a:pPr>
              <a:defRPr/>
            </a:pPr>
            <a:fld id="{007540CE-3AE6-423F-9951-4C363662DB95}" type="slidenum">
              <a:rPr lang="el-GR"/>
              <a:pPr>
                <a:defRPr/>
              </a:pPr>
              <a:t>‹#›</a:t>
            </a:fld>
            <a:endParaRPr lang="el-GR"/>
          </a:p>
        </p:txBody>
      </p:sp>
      <p:sp>
        <p:nvSpPr>
          <p:cNvPr id="6"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7813"/>
            <a:ext cx="2057400" cy="5853112"/>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7813"/>
            <a:ext cx="6019800" cy="5853112"/>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26"/>
          <p:cNvSpPr>
            <a:spLocks noGrp="1" noChangeArrowheads="1"/>
          </p:cNvSpPr>
          <p:nvPr>
            <p:ph type="ftr" sz="quarter" idx="10"/>
          </p:nvPr>
        </p:nvSpPr>
        <p:spPr>
          <a:ln/>
        </p:spPr>
        <p:txBody>
          <a:bodyPr/>
          <a:lstStyle>
            <a:lvl1pPr>
              <a:defRPr/>
            </a:lvl1pPr>
          </a:lstStyle>
          <a:p>
            <a:pPr>
              <a:defRPr/>
            </a:pPr>
            <a:endParaRPr lang="el-GR"/>
          </a:p>
        </p:txBody>
      </p:sp>
      <p:sp>
        <p:nvSpPr>
          <p:cNvPr id="5" name="Rectangle 27"/>
          <p:cNvSpPr>
            <a:spLocks noGrp="1" noChangeArrowheads="1"/>
          </p:cNvSpPr>
          <p:nvPr>
            <p:ph type="sldNum" sz="quarter" idx="11"/>
          </p:nvPr>
        </p:nvSpPr>
        <p:spPr>
          <a:ln/>
        </p:spPr>
        <p:txBody>
          <a:bodyPr/>
          <a:lstStyle>
            <a:lvl1pPr>
              <a:defRPr/>
            </a:lvl1pPr>
          </a:lstStyle>
          <a:p>
            <a:pPr>
              <a:defRPr/>
            </a:pPr>
            <a:fld id="{02925787-7C83-4270-8917-0EB7480146E1}" type="slidenum">
              <a:rPr lang="el-GR"/>
              <a:pPr>
                <a:defRPr/>
              </a:pPr>
              <a:t>‹#›</a:t>
            </a:fld>
            <a:endParaRPr lang="el-GR"/>
          </a:p>
        </p:txBody>
      </p:sp>
      <p:sp>
        <p:nvSpPr>
          <p:cNvPr id="6"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26"/>
          <p:cNvSpPr>
            <a:spLocks noGrp="1" noChangeArrowheads="1"/>
          </p:cNvSpPr>
          <p:nvPr>
            <p:ph type="ftr" sz="quarter" idx="10"/>
          </p:nvPr>
        </p:nvSpPr>
        <p:spPr>
          <a:ln/>
        </p:spPr>
        <p:txBody>
          <a:bodyPr/>
          <a:lstStyle>
            <a:lvl1pPr>
              <a:defRPr/>
            </a:lvl1pPr>
          </a:lstStyle>
          <a:p>
            <a:pPr>
              <a:defRPr/>
            </a:pPr>
            <a:endParaRPr lang="el-GR"/>
          </a:p>
        </p:txBody>
      </p:sp>
      <p:sp>
        <p:nvSpPr>
          <p:cNvPr id="6" name="Rectangle 27"/>
          <p:cNvSpPr>
            <a:spLocks noGrp="1" noChangeArrowheads="1"/>
          </p:cNvSpPr>
          <p:nvPr>
            <p:ph type="sldNum" sz="quarter" idx="11"/>
          </p:nvPr>
        </p:nvSpPr>
        <p:spPr>
          <a:ln/>
        </p:spPr>
        <p:txBody>
          <a:bodyPr/>
          <a:lstStyle>
            <a:lvl1pPr>
              <a:defRPr/>
            </a:lvl1pPr>
          </a:lstStyle>
          <a:p>
            <a:pPr>
              <a:defRPr/>
            </a:pPr>
            <a:fld id="{EF1A84D3-9520-4513-8452-D0E60B6255BA}" type="slidenum">
              <a:rPr lang="el-GR"/>
              <a:pPr>
                <a:defRPr/>
              </a:pPr>
              <a:t>‹#›</a:t>
            </a:fld>
            <a:endParaRPr lang="el-GR"/>
          </a:p>
        </p:txBody>
      </p:sp>
      <p:sp>
        <p:nvSpPr>
          <p:cNvPr id="7"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26"/>
          <p:cNvSpPr>
            <a:spLocks noGrp="1" noChangeArrowheads="1"/>
          </p:cNvSpPr>
          <p:nvPr>
            <p:ph type="ftr" sz="quarter" idx="10"/>
          </p:nvPr>
        </p:nvSpPr>
        <p:spPr>
          <a:ln/>
        </p:spPr>
        <p:txBody>
          <a:bodyPr/>
          <a:lstStyle>
            <a:lvl1pPr>
              <a:defRPr/>
            </a:lvl1pPr>
          </a:lstStyle>
          <a:p>
            <a:pPr>
              <a:defRPr/>
            </a:pPr>
            <a:endParaRPr lang="el-GR"/>
          </a:p>
        </p:txBody>
      </p:sp>
      <p:sp>
        <p:nvSpPr>
          <p:cNvPr id="7" name="Rectangle 27"/>
          <p:cNvSpPr>
            <a:spLocks noGrp="1" noChangeArrowheads="1"/>
          </p:cNvSpPr>
          <p:nvPr>
            <p:ph type="sldNum" sz="quarter" idx="11"/>
          </p:nvPr>
        </p:nvSpPr>
        <p:spPr>
          <a:ln/>
        </p:spPr>
        <p:txBody>
          <a:bodyPr/>
          <a:lstStyle>
            <a:lvl1pPr>
              <a:defRPr/>
            </a:lvl1pPr>
          </a:lstStyle>
          <a:p>
            <a:pPr>
              <a:defRPr/>
            </a:pPr>
            <a:fld id="{AB2456BD-38F3-42E2-896F-00484014BB0D}" type="slidenum">
              <a:rPr lang="el-GR"/>
              <a:pPr>
                <a:defRPr/>
              </a:pPr>
              <a:t>‹#›</a:t>
            </a:fld>
            <a:endParaRPr lang="el-GR"/>
          </a:p>
        </p:txBody>
      </p:sp>
      <p:sp>
        <p:nvSpPr>
          <p:cNvPr id="8"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1_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600200"/>
            <a:ext cx="4038600" cy="4530725"/>
          </a:xfrm>
        </p:spPr>
        <p:txBody>
          <a:bodyPr/>
          <a:lstStyle/>
          <a:p>
            <a:pPr lvl="0"/>
            <a:endParaRPr lang="el-GR" noProof="0"/>
          </a:p>
        </p:txBody>
      </p:sp>
      <p:sp>
        <p:nvSpPr>
          <p:cNvPr id="5" name="Rectangle 26"/>
          <p:cNvSpPr>
            <a:spLocks noGrp="1" noChangeArrowheads="1"/>
          </p:cNvSpPr>
          <p:nvPr>
            <p:ph type="ftr" sz="quarter" idx="10"/>
          </p:nvPr>
        </p:nvSpPr>
        <p:spPr>
          <a:ln/>
        </p:spPr>
        <p:txBody>
          <a:bodyPr/>
          <a:lstStyle>
            <a:lvl1pPr>
              <a:defRPr/>
            </a:lvl1pPr>
          </a:lstStyle>
          <a:p>
            <a:pPr>
              <a:defRPr/>
            </a:pPr>
            <a:endParaRPr lang="el-GR"/>
          </a:p>
        </p:txBody>
      </p:sp>
      <p:sp>
        <p:nvSpPr>
          <p:cNvPr id="6" name="Rectangle 27"/>
          <p:cNvSpPr>
            <a:spLocks noGrp="1" noChangeArrowheads="1"/>
          </p:cNvSpPr>
          <p:nvPr>
            <p:ph type="sldNum" sz="quarter" idx="11"/>
          </p:nvPr>
        </p:nvSpPr>
        <p:spPr>
          <a:ln/>
        </p:spPr>
        <p:txBody>
          <a:bodyPr/>
          <a:lstStyle>
            <a:lvl1pPr>
              <a:defRPr/>
            </a:lvl1pPr>
          </a:lstStyle>
          <a:p>
            <a:pPr>
              <a:defRPr/>
            </a:pPr>
            <a:fld id="{EB8FD2E8-4279-4E44-B9C5-5AFC812B6F98}" type="slidenum">
              <a:rPr lang="el-GR"/>
              <a:pPr>
                <a:defRPr/>
              </a:pPr>
              <a:t>‹#›</a:t>
            </a:fld>
            <a:endParaRPr lang="el-GR"/>
          </a:p>
        </p:txBody>
      </p:sp>
      <p:sp>
        <p:nvSpPr>
          <p:cNvPr id="7"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26"/>
          <p:cNvSpPr>
            <a:spLocks noGrp="1" noChangeArrowheads="1"/>
          </p:cNvSpPr>
          <p:nvPr>
            <p:ph type="ftr" sz="quarter" idx="10"/>
          </p:nvPr>
        </p:nvSpPr>
        <p:spPr>
          <a:ln/>
        </p:spPr>
        <p:txBody>
          <a:bodyPr/>
          <a:lstStyle>
            <a:lvl1pPr>
              <a:defRPr/>
            </a:lvl1pPr>
          </a:lstStyle>
          <a:p>
            <a:pPr>
              <a:defRPr/>
            </a:pPr>
            <a:endParaRPr lang="el-GR"/>
          </a:p>
        </p:txBody>
      </p:sp>
      <p:sp>
        <p:nvSpPr>
          <p:cNvPr id="5" name="Rectangle 27"/>
          <p:cNvSpPr>
            <a:spLocks noGrp="1" noChangeArrowheads="1"/>
          </p:cNvSpPr>
          <p:nvPr>
            <p:ph type="sldNum" sz="quarter" idx="11"/>
          </p:nvPr>
        </p:nvSpPr>
        <p:spPr>
          <a:ln/>
        </p:spPr>
        <p:txBody>
          <a:bodyPr/>
          <a:lstStyle>
            <a:lvl1pPr>
              <a:defRPr/>
            </a:lvl1pPr>
          </a:lstStyle>
          <a:p>
            <a:pPr>
              <a:defRPr/>
            </a:pPr>
            <a:fld id="{26C273C3-BA0E-4F0A-97A9-BAAFE1BDD75B}" type="slidenum">
              <a:rPr lang="el-GR"/>
              <a:pPr>
                <a:defRPr/>
              </a:pPr>
              <a:t>‹#›</a:t>
            </a:fld>
            <a:endParaRPr lang="el-GR"/>
          </a:p>
        </p:txBody>
      </p:sp>
      <p:sp>
        <p:nvSpPr>
          <p:cNvPr id="6"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26"/>
          <p:cNvSpPr>
            <a:spLocks noGrp="1" noChangeArrowheads="1"/>
          </p:cNvSpPr>
          <p:nvPr>
            <p:ph type="ftr" sz="quarter" idx="10"/>
          </p:nvPr>
        </p:nvSpPr>
        <p:spPr>
          <a:ln/>
        </p:spPr>
        <p:txBody>
          <a:bodyPr/>
          <a:lstStyle>
            <a:lvl1pPr>
              <a:defRPr/>
            </a:lvl1pPr>
          </a:lstStyle>
          <a:p>
            <a:pPr>
              <a:defRPr/>
            </a:pPr>
            <a:endParaRPr lang="el-GR"/>
          </a:p>
        </p:txBody>
      </p:sp>
      <p:sp>
        <p:nvSpPr>
          <p:cNvPr id="5" name="Rectangle 27"/>
          <p:cNvSpPr>
            <a:spLocks noGrp="1" noChangeArrowheads="1"/>
          </p:cNvSpPr>
          <p:nvPr>
            <p:ph type="sldNum" sz="quarter" idx="11"/>
          </p:nvPr>
        </p:nvSpPr>
        <p:spPr>
          <a:ln/>
        </p:spPr>
        <p:txBody>
          <a:bodyPr/>
          <a:lstStyle>
            <a:lvl1pPr>
              <a:defRPr/>
            </a:lvl1pPr>
          </a:lstStyle>
          <a:p>
            <a:pPr>
              <a:defRPr/>
            </a:pPr>
            <a:fld id="{9F295D90-624C-4482-85ED-1B85699F3D53}" type="slidenum">
              <a:rPr lang="el-GR"/>
              <a:pPr>
                <a:defRPr/>
              </a:pPr>
              <a:t>‹#›</a:t>
            </a:fld>
            <a:endParaRPr lang="el-GR"/>
          </a:p>
        </p:txBody>
      </p:sp>
      <p:sp>
        <p:nvSpPr>
          <p:cNvPr id="6"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26"/>
          <p:cNvSpPr>
            <a:spLocks noGrp="1" noChangeArrowheads="1"/>
          </p:cNvSpPr>
          <p:nvPr>
            <p:ph type="ftr" sz="quarter" idx="10"/>
          </p:nvPr>
        </p:nvSpPr>
        <p:spPr>
          <a:ln/>
        </p:spPr>
        <p:txBody>
          <a:bodyPr/>
          <a:lstStyle>
            <a:lvl1pPr>
              <a:defRPr/>
            </a:lvl1pPr>
          </a:lstStyle>
          <a:p>
            <a:pPr>
              <a:defRPr/>
            </a:pPr>
            <a:endParaRPr lang="el-GR"/>
          </a:p>
        </p:txBody>
      </p:sp>
      <p:sp>
        <p:nvSpPr>
          <p:cNvPr id="6" name="Rectangle 27"/>
          <p:cNvSpPr>
            <a:spLocks noGrp="1" noChangeArrowheads="1"/>
          </p:cNvSpPr>
          <p:nvPr>
            <p:ph type="sldNum" sz="quarter" idx="11"/>
          </p:nvPr>
        </p:nvSpPr>
        <p:spPr>
          <a:ln/>
        </p:spPr>
        <p:txBody>
          <a:bodyPr/>
          <a:lstStyle>
            <a:lvl1pPr>
              <a:defRPr/>
            </a:lvl1pPr>
          </a:lstStyle>
          <a:p>
            <a:pPr>
              <a:defRPr/>
            </a:pPr>
            <a:fld id="{3D443F34-6B97-4F8E-B682-C969CBF02844}" type="slidenum">
              <a:rPr lang="el-GR"/>
              <a:pPr>
                <a:defRPr/>
              </a:pPr>
              <a:t>‹#›</a:t>
            </a:fld>
            <a:endParaRPr lang="el-GR"/>
          </a:p>
        </p:txBody>
      </p:sp>
      <p:sp>
        <p:nvSpPr>
          <p:cNvPr id="7"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26"/>
          <p:cNvSpPr>
            <a:spLocks noGrp="1" noChangeArrowheads="1"/>
          </p:cNvSpPr>
          <p:nvPr>
            <p:ph type="ftr" sz="quarter" idx="10"/>
          </p:nvPr>
        </p:nvSpPr>
        <p:spPr>
          <a:ln/>
        </p:spPr>
        <p:txBody>
          <a:bodyPr/>
          <a:lstStyle>
            <a:lvl1pPr>
              <a:defRPr/>
            </a:lvl1pPr>
          </a:lstStyle>
          <a:p>
            <a:pPr>
              <a:defRPr/>
            </a:pPr>
            <a:endParaRPr lang="el-GR"/>
          </a:p>
        </p:txBody>
      </p:sp>
      <p:sp>
        <p:nvSpPr>
          <p:cNvPr id="8" name="Rectangle 27"/>
          <p:cNvSpPr>
            <a:spLocks noGrp="1" noChangeArrowheads="1"/>
          </p:cNvSpPr>
          <p:nvPr>
            <p:ph type="sldNum" sz="quarter" idx="11"/>
          </p:nvPr>
        </p:nvSpPr>
        <p:spPr>
          <a:ln/>
        </p:spPr>
        <p:txBody>
          <a:bodyPr/>
          <a:lstStyle>
            <a:lvl1pPr>
              <a:defRPr/>
            </a:lvl1pPr>
          </a:lstStyle>
          <a:p>
            <a:pPr>
              <a:defRPr/>
            </a:pPr>
            <a:fld id="{FAD1544F-C806-45D6-A69B-CE8660F55D6C}" type="slidenum">
              <a:rPr lang="el-GR"/>
              <a:pPr>
                <a:defRPr/>
              </a:pPr>
              <a:t>‹#›</a:t>
            </a:fld>
            <a:endParaRPr lang="el-GR"/>
          </a:p>
        </p:txBody>
      </p:sp>
      <p:sp>
        <p:nvSpPr>
          <p:cNvPr id="9"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26"/>
          <p:cNvSpPr>
            <a:spLocks noGrp="1" noChangeArrowheads="1"/>
          </p:cNvSpPr>
          <p:nvPr>
            <p:ph type="ftr" sz="quarter" idx="10"/>
          </p:nvPr>
        </p:nvSpPr>
        <p:spPr>
          <a:ln/>
        </p:spPr>
        <p:txBody>
          <a:bodyPr/>
          <a:lstStyle>
            <a:lvl1pPr>
              <a:defRPr/>
            </a:lvl1pPr>
          </a:lstStyle>
          <a:p>
            <a:pPr>
              <a:defRPr/>
            </a:pPr>
            <a:endParaRPr lang="el-GR"/>
          </a:p>
        </p:txBody>
      </p:sp>
      <p:sp>
        <p:nvSpPr>
          <p:cNvPr id="4" name="Rectangle 27"/>
          <p:cNvSpPr>
            <a:spLocks noGrp="1" noChangeArrowheads="1"/>
          </p:cNvSpPr>
          <p:nvPr>
            <p:ph type="sldNum" sz="quarter" idx="11"/>
          </p:nvPr>
        </p:nvSpPr>
        <p:spPr>
          <a:ln/>
        </p:spPr>
        <p:txBody>
          <a:bodyPr/>
          <a:lstStyle>
            <a:lvl1pPr>
              <a:defRPr/>
            </a:lvl1pPr>
          </a:lstStyle>
          <a:p>
            <a:pPr>
              <a:defRPr/>
            </a:pPr>
            <a:fld id="{9DA47A30-CD3F-45AA-A74E-407213A9364C}" type="slidenum">
              <a:rPr lang="el-GR"/>
              <a:pPr>
                <a:defRPr/>
              </a:pPr>
              <a:t>‹#›</a:t>
            </a:fld>
            <a:endParaRPr lang="el-GR"/>
          </a:p>
        </p:txBody>
      </p:sp>
      <p:sp>
        <p:nvSpPr>
          <p:cNvPr id="5"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l-GR"/>
          </a:p>
        </p:txBody>
      </p:sp>
      <p:sp>
        <p:nvSpPr>
          <p:cNvPr id="3" name="Rectangle 27"/>
          <p:cNvSpPr>
            <a:spLocks noGrp="1" noChangeArrowheads="1"/>
          </p:cNvSpPr>
          <p:nvPr>
            <p:ph type="sldNum" sz="quarter" idx="11"/>
          </p:nvPr>
        </p:nvSpPr>
        <p:spPr>
          <a:ln/>
        </p:spPr>
        <p:txBody>
          <a:bodyPr/>
          <a:lstStyle>
            <a:lvl1pPr>
              <a:defRPr/>
            </a:lvl1pPr>
          </a:lstStyle>
          <a:p>
            <a:pPr>
              <a:defRPr/>
            </a:pPr>
            <a:fld id="{560E6D17-C31C-4F7C-AF56-29DC8E13A19C}" type="slidenum">
              <a:rPr lang="el-GR"/>
              <a:pPr>
                <a:defRPr/>
              </a:pPr>
              <a:t>‹#›</a:t>
            </a:fld>
            <a:endParaRPr lang="el-GR"/>
          </a:p>
        </p:txBody>
      </p:sp>
      <p:sp>
        <p:nvSpPr>
          <p:cNvPr id="4"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26"/>
          <p:cNvSpPr>
            <a:spLocks noGrp="1" noChangeArrowheads="1"/>
          </p:cNvSpPr>
          <p:nvPr>
            <p:ph type="ftr" sz="quarter" idx="10"/>
          </p:nvPr>
        </p:nvSpPr>
        <p:spPr>
          <a:ln/>
        </p:spPr>
        <p:txBody>
          <a:bodyPr/>
          <a:lstStyle>
            <a:lvl1pPr>
              <a:defRPr/>
            </a:lvl1pPr>
          </a:lstStyle>
          <a:p>
            <a:pPr>
              <a:defRPr/>
            </a:pPr>
            <a:endParaRPr lang="el-GR"/>
          </a:p>
        </p:txBody>
      </p:sp>
      <p:sp>
        <p:nvSpPr>
          <p:cNvPr id="6" name="Rectangle 27"/>
          <p:cNvSpPr>
            <a:spLocks noGrp="1" noChangeArrowheads="1"/>
          </p:cNvSpPr>
          <p:nvPr>
            <p:ph type="sldNum" sz="quarter" idx="11"/>
          </p:nvPr>
        </p:nvSpPr>
        <p:spPr>
          <a:ln/>
        </p:spPr>
        <p:txBody>
          <a:bodyPr/>
          <a:lstStyle>
            <a:lvl1pPr>
              <a:defRPr/>
            </a:lvl1pPr>
          </a:lstStyle>
          <a:p>
            <a:pPr>
              <a:defRPr/>
            </a:pPr>
            <a:fld id="{5C70FD97-A42F-4406-9774-5F8EC47B3B84}" type="slidenum">
              <a:rPr lang="el-GR"/>
              <a:pPr>
                <a:defRPr/>
              </a:pPr>
              <a:t>‹#›</a:t>
            </a:fld>
            <a:endParaRPr lang="el-GR"/>
          </a:p>
        </p:txBody>
      </p:sp>
      <p:sp>
        <p:nvSpPr>
          <p:cNvPr id="7"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26"/>
          <p:cNvSpPr>
            <a:spLocks noGrp="1" noChangeArrowheads="1"/>
          </p:cNvSpPr>
          <p:nvPr>
            <p:ph type="ftr" sz="quarter" idx="10"/>
          </p:nvPr>
        </p:nvSpPr>
        <p:spPr>
          <a:ln/>
        </p:spPr>
        <p:txBody>
          <a:bodyPr/>
          <a:lstStyle>
            <a:lvl1pPr>
              <a:defRPr/>
            </a:lvl1pPr>
          </a:lstStyle>
          <a:p>
            <a:pPr>
              <a:defRPr/>
            </a:pPr>
            <a:endParaRPr lang="el-GR"/>
          </a:p>
        </p:txBody>
      </p:sp>
      <p:sp>
        <p:nvSpPr>
          <p:cNvPr id="6" name="Rectangle 27"/>
          <p:cNvSpPr>
            <a:spLocks noGrp="1" noChangeArrowheads="1"/>
          </p:cNvSpPr>
          <p:nvPr>
            <p:ph type="sldNum" sz="quarter" idx="11"/>
          </p:nvPr>
        </p:nvSpPr>
        <p:spPr>
          <a:ln/>
        </p:spPr>
        <p:txBody>
          <a:bodyPr/>
          <a:lstStyle>
            <a:lvl1pPr>
              <a:defRPr/>
            </a:lvl1pPr>
          </a:lstStyle>
          <a:p>
            <a:pPr>
              <a:defRPr/>
            </a:pPr>
            <a:fld id="{A9434653-1BC1-47DB-AA63-D885A6F27F70}" type="slidenum">
              <a:rPr lang="el-GR"/>
              <a:pPr>
                <a:defRPr/>
              </a:pPr>
              <a:t>‹#›</a:t>
            </a:fld>
            <a:endParaRPr lang="el-GR"/>
          </a:p>
        </p:txBody>
      </p:sp>
      <p:sp>
        <p:nvSpPr>
          <p:cNvPr id="7"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409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l-GR"/>
            </a:p>
          </p:txBody>
        </p:sp>
        <p:sp>
          <p:nvSpPr>
            <p:cNvPr id="4100"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01"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02"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l-GR"/>
            </a:p>
          </p:txBody>
        </p:sp>
        <p:sp>
          <p:nvSpPr>
            <p:cNvPr id="4103"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4104"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410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410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4107"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4108"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09"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l-GR"/>
            </a:p>
          </p:txBody>
        </p:sp>
        <p:sp>
          <p:nvSpPr>
            <p:cNvPr id="4110"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l-GR"/>
            </a:p>
          </p:txBody>
        </p:sp>
        <p:sp>
          <p:nvSpPr>
            <p:cNvPr id="411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4112"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l-GR"/>
            </a:p>
          </p:txBody>
        </p:sp>
        <p:sp>
          <p:nvSpPr>
            <p:cNvPr id="411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14"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1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4116"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4117"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18"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l-GR"/>
            </a:p>
          </p:txBody>
        </p:sp>
        <p:sp>
          <p:nvSpPr>
            <p:cNvPr id="411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l-GR"/>
            </a:p>
          </p:txBody>
        </p:sp>
      </p:grpSp>
      <p:sp>
        <p:nvSpPr>
          <p:cNvPr id="4120"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smtClean="0"/>
              <a:t>Κάντε κλικ για να επεξεργαστείτε τον τίτλο</a:t>
            </a:r>
          </a:p>
        </p:txBody>
      </p:sp>
      <p:sp>
        <p:nvSpPr>
          <p:cNvPr id="4121"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122"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a:defRPr/>
            </a:pPr>
            <a:endParaRPr lang="el-GR"/>
          </a:p>
        </p:txBody>
      </p:sp>
      <p:sp>
        <p:nvSpPr>
          <p:cNvPr id="4123"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a:defRPr/>
            </a:pPr>
            <a:fld id="{30838417-6689-47ED-B328-DCB583668F8C}" type="slidenum">
              <a:rPr lang="el-GR"/>
              <a:pPr>
                <a:defRPr/>
              </a:pPr>
              <a:t>‹#›</a:t>
            </a:fld>
            <a:endParaRPr lang="el-GR"/>
          </a:p>
        </p:txBody>
      </p:sp>
      <p:sp>
        <p:nvSpPr>
          <p:cNvPr id="4124"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a:defRPr/>
            </a:pPr>
            <a:endParaRPr lang="el-GR"/>
          </a:p>
        </p:txBody>
      </p:sp>
    </p:spTree>
  </p:cSld>
  <p:clrMap bg1="dk2" tx1="lt1" bg2="dk1" tx2="lt2" accent1="accent1" accent2="accent2" accent3="accent3" accent4="accent4" accent5="accent5" accent6="accent6" hlink="hlink" folHlink="folHlink"/>
  <p:sldLayoutIdLst>
    <p:sldLayoutId id="2147483953"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sz="quarter"/>
          </p:nvPr>
        </p:nvSpPr>
        <p:spPr>
          <a:xfrm>
            <a:off x="500034" y="142852"/>
            <a:ext cx="7915276" cy="1714512"/>
          </a:xfrm>
        </p:spPr>
        <p:txBody>
          <a:bodyPr/>
          <a:lstStyle/>
          <a:p>
            <a:r>
              <a:rPr lang="el-GR" sz="3600" i="1" dirty="0" smtClean="0">
                <a:solidFill>
                  <a:schemeClr val="bg2">
                    <a:lumMod val="50000"/>
                    <a:lumOff val="50000"/>
                  </a:schemeClr>
                </a:solidFill>
              </a:rPr>
              <a:t/>
            </a:r>
            <a:br>
              <a:rPr lang="el-GR" sz="3600" i="1" dirty="0" smtClean="0">
                <a:solidFill>
                  <a:schemeClr val="bg2">
                    <a:lumMod val="50000"/>
                    <a:lumOff val="50000"/>
                  </a:schemeClr>
                </a:solidFill>
              </a:rPr>
            </a:br>
            <a:r>
              <a:rPr lang="el-GR" sz="3600" i="1" dirty="0" smtClean="0">
                <a:solidFill>
                  <a:schemeClr val="bg2">
                    <a:lumMod val="50000"/>
                    <a:lumOff val="50000"/>
                  </a:schemeClr>
                </a:solidFill>
              </a:rPr>
              <a:t>Νευροανατομία</a:t>
            </a:r>
            <a:br>
              <a:rPr lang="el-GR" sz="3600" i="1" dirty="0" smtClean="0">
                <a:solidFill>
                  <a:schemeClr val="bg2">
                    <a:lumMod val="50000"/>
                    <a:lumOff val="50000"/>
                  </a:schemeClr>
                </a:solidFill>
              </a:rPr>
            </a:br>
            <a:r>
              <a:rPr lang="el-GR" sz="3600" dirty="0" smtClean="0">
                <a:solidFill>
                  <a:schemeClr val="bg2">
                    <a:lumMod val="50000"/>
                    <a:lumOff val="50000"/>
                  </a:schemeClr>
                </a:solidFill>
              </a:rPr>
              <a:t>(Διάμεσος Εγκέφαλος)</a:t>
            </a:r>
            <a:r>
              <a:rPr lang="el-GR" dirty="0" smtClean="0">
                <a:solidFill>
                  <a:schemeClr val="bg2">
                    <a:lumMod val="50000"/>
                    <a:lumOff val="50000"/>
                  </a:schemeClr>
                </a:solidFill>
              </a:rPr>
              <a:t/>
            </a:r>
            <a:br>
              <a:rPr lang="el-GR" dirty="0" smtClean="0">
                <a:solidFill>
                  <a:schemeClr val="bg2">
                    <a:lumMod val="50000"/>
                    <a:lumOff val="50000"/>
                  </a:schemeClr>
                </a:solidFill>
              </a:rPr>
            </a:br>
            <a:endParaRPr lang="el-GR" dirty="0">
              <a:solidFill>
                <a:schemeClr val="bg2">
                  <a:lumMod val="50000"/>
                  <a:lumOff val="50000"/>
                </a:schemeClr>
              </a:solidFill>
            </a:endParaRPr>
          </a:p>
        </p:txBody>
      </p:sp>
      <p:sp>
        <p:nvSpPr>
          <p:cNvPr id="3" name="2 - Υπότιτλος"/>
          <p:cNvSpPr>
            <a:spLocks noGrp="1"/>
          </p:cNvSpPr>
          <p:nvPr>
            <p:ph type="subTitle" sz="quarter" idx="1"/>
          </p:nvPr>
        </p:nvSpPr>
        <p:spPr>
          <a:xfrm>
            <a:off x="571472" y="2000240"/>
            <a:ext cx="7572428" cy="2428892"/>
          </a:xfrm>
        </p:spPr>
        <p:txBody>
          <a:bodyPr/>
          <a:lstStyle/>
          <a:p>
            <a:endParaRPr lang="el-GR" dirty="0" smtClean="0"/>
          </a:p>
          <a:p>
            <a:r>
              <a:rPr lang="el-GR" sz="3600" b="1" dirty="0" smtClean="0"/>
              <a:t>Βασικά γάγγλια</a:t>
            </a:r>
            <a:r>
              <a:rPr lang="el-GR" sz="3600" dirty="0" smtClean="0"/>
              <a:t> </a:t>
            </a:r>
          </a:p>
          <a:p>
            <a:r>
              <a:rPr lang="el-GR" sz="3600" dirty="0" smtClean="0"/>
              <a:t>και </a:t>
            </a:r>
            <a:r>
              <a:rPr lang="el-GR" sz="3600" dirty="0" err="1" smtClean="0"/>
              <a:t>εξωπυραμιδικό</a:t>
            </a:r>
            <a:r>
              <a:rPr lang="el-GR" sz="3600" dirty="0" smtClean="0"/>
              <a:t> </a:t>
            </a:r>
            <a:r>
              <a:rPr lang="el-GR" sz="3600" dirty="0" smtClean="0"/>
              <a:t>σύστημα</a:t>
            </a:r>
          </a:p>
          <a:p>
            <a:r>
              <a:rPr lang="el-GR" sz="2600" i="1" dirty="0" smtClean="0"/>
              <a:t>(με έμφαση στην </a:t>
            </a:r>
            <a:r>
              <a:rPr lang="el-GR" sz="2600" i="1" dirty="0" smtClean="0"/>
              <a:t>κινητικότητα</a:t>
            </a:r>
            <a:r>
              <a:rPr lang="el-GR" sz="2600" i="1" dirty="0" smtClean="0"/>
              <a:t>)</a:t>
            </a:r>
          </a:p>
          <a:p>
            <a:endParaRPr lang="el-GR" sz="2600" i="1" dirty="0" smtClean="0"/>
          </a:p>
          <a:p>
            <a:r>
              <a:rPr lang="el-GR" sz="2600" i="1" dirty="0" smtClean="0"/>
              <a:t>Διονύσιος </a:t>
            </a:r>
            <a:r>
              <a:rPr lang="el-GR" sz="2600" i="1" dirty="0" err="1" smtClean="0"/>
              <a:t>Βενιεράτος</a:t>
            </a:r>
            <a:r>
              <a:rPr lang="el-GR" sz="2600" i="1" dirty="0" smtClean="0"/>
              <a:t> – Ομότιμος καθηγητής</a:t>
            </a:r>
          </a:p>
          <a:p>
            <a:endParaRPr lang="el-GR"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8901082" cy="714356"/>
          </a:xfrm>
        </p:spPr>
        <p:txBody>
          <a:bodyPr/>
          <a:lstStyle/>
          <a:p>
            <a:r>
              <a:rPr lang="el-GR" dirty="0" smtClean="0"/>
              <a:t>Μέσος Εγκέφαλος</a:t>
            </a:r>
            <a:endParaRPr lang="el-GR" dirty="0"/>
          </a:p>
        </p:txBody>
      </p:sp>
      <p:sp>
        <p:nvSpPr>
          <p:cNvPr id="3" name="2 - Θέση περιεχομένου"/>
          <p:cNvSpPr>
            <a:spLocks noGrp="1"/>
          </p:cNvSpPr>
          <p:nvPr>
            <p:ph sz="half" idx="1"/>
          </p:nvPr>
        </p:nvSpPr>
        <p:spPr>
          <a:xfrm>
            <a:off x="0" y="571480"/>
            <a:ext cx="2571736" cy="6286520"/>
          </a:xfrm>
        </p:spPr>
        <p:txBody>
          <a:bodyPr/>
          <a:lstStyle/>
          <a:p>
            <a:r>
              <a:rPr lang="el-GR" u="sng" dirty="0" smtClean="0"/>
              <a:t>Σκέλη</a:t>
            </a:r>
          </a:p>
          <a:p>
            <a:r>
              <a:rPr lang="el-GR" u="sng" dirty="0" smtClean="0"/>
              <a:t>Καλύπτρα</a:t>
            </a:r>
          </a:p>
          <a:p>
            <a:pPr>
              <a:buNone/>
            </a:pPr>
            <a:r>
              <a:rPr lang="el-GR" dirty="0" smtClean="0"/>
              <a:t>  </a:t>
            </a:r>
            <a:r>
              <a:rPr lang="el-GR" b="1" dirty="0" smtClean="0"/>
              <a:t>- </a:t>
            </a:r>
            <a:r>
              <a:rPr lang="el-GR" sz="2600" b="1" dirty="0" smtClean="0"/>
              <a:t>Ερυθρός πυρήνας</a:t>
            </a:r>
          </a:p>
          <a:p>
            <a:pPr>
              <a:buNone/>
            </a:pPr>
            <a:r>
              <a:rPr lang="el-GR" sz="2600" b="1" dirty="0" smtClean="0"/>
              <a:t>  - Μέλαινα ουσία</a:t>
            </a:r>
          </a:p>
          <a:p>
            <a:pPr>
              <a:buNone/>
            </a:pPr>
            <a:r>
              <a:rPr lang="el-GR" sz="2600" dirty="0" smtClean="0"/>
              <a:t>  - Πυρήνες εγκεφαλικών νεύρων</a:t>
            </a:r>
          </a:p>
          <a:p>
            <a:pPr>
              <a:buNone/>
            </a:pPr>
            <a:r>
              <a:rPr lang="el-GR" sz="2600" dirty="0" smtClean="0"/>
              <a:t>  - Λημνίσκοι</a:t>
            </a:r>
          </a:p>
          <a:p>
            <a:r>
              <a:rPr lang="el-GR" u="sng" dirty="0" smtClean="0"/>
              <a:t>Τετράδυμο</a:t>
            </a:r>
          </a:p>
          <a:p>
            <a:pPr>
              <a:buNone/>
            </a:pPr>
            <a:r>
              <a:rPr lang="el-GR" dirty="0" smtClean="0"/>
              <a:t>   </a:t>
            </a:r>
            <a:r>
              <a:rPr lang="el-GR" sz="2000" dirty="0" smtClean="0"/>
              <a:t>Πρόσθια </a:t>
            </a:r>
            <a:r>
              <a:rPr lang="el-GR" sz="2000" dirty="0" err="1" smtClean="0"/>
              <a:t>διδύμια</a:t>
            </a:r>
            <a:r>
              <a:rPr lang="el-GR" sz="2000" dirty="0" smtClean="0"/>
              <a:t> Οπίσθια </a:t>
            </a:r>
            <a:r>
              <a:rPr lang="el-GR" sz="2000" dirty="0" err="1" smtClean="0"/>
              <a:t>διδύμια</a:t>
            </a:r>
            <a:r>
              <a:rPr lang="el-GR" sz="2000" dirty="0" smtClean="0"/>
              <a:t> </a:t>
            </a:r>
            <a:r>
              <a:rPr lang="el-GR" dirty="0" smtClean="0"/>
              <a:t> </a:t>
            </a:r>
            <a:endParaRPr lang="el-GR" dirty="0"/>
          </a:p>
        </p:txBody>
      </p:sp>
      <p:pic>
        <p:nvPicPr>
          <p:cNvPr id="5" name="4 - Θέση περιεχομένου" descr="Midbrain.jpeg"/>
          <p:cNvPicPr>
            <a:picLocks noGrp="1" noChangeAspect="1"/>
          </p:cNvPicPr>
          <p:nvPr>
            <p:ph sz="half" idx="2"/>
          </p:nvPr>
        </p:nvPicPr>
        <p:blipFill>
          <a:blip r:embed="rId2" cstate="print"/>
          <a:stretch>
            <a:fillRect/>
          </a:stretch>
        </p:blipFill>
        <p:spPr>
          <a:xfrm>
            <a:off x="2786074" y="698492"/>
            <a:ext cx="6159508" cy="6159508"/>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929198"/>
            <a:ext cx="9001156" cy="1928802"/>
          </a:xfrm>
        </p:spPr>
        <p:txBody>
          <a:bodyPr/>
          <a:lstStyle/>
          <a:p>
            <a:r>
              <a:rPr lang="el-GR" sz="3200" dirty="0" smtClean="0">
                <a:solidFill>
                  <a:schemeClr val="bg2">
                    <a:lumMod val="50000"/>
                    <a:lumOff val="50000"/>
                  </a:schemeClr>
                </a:solidFill>
              </a:rPr>
              <a:t>Διάμεσος Εγκέφαλος</a:t>
            </a:r>
            <a:r>
              <a:rPr lang="el-GR" sz="3600" dirty="0" smtClean="0"/>
              <a:t/>
            </a:r>
            <a:br>
              <a:rPr lang="el-GR" sz="3600" dirty="0" smtClean="0"/>
            </a:br>
            <a:r>
              <a:rPr lang="el-GR" sz="2400" i="1" dirty="0" smtClean="0"/>
              <a:t>Θάλαμος, Υποθάλαμος, Υπόφυση (</a:t>
            </a:r>
            <a:r>
              <a:rPr lang="en-US" sz="2400" i="1" dirty="0" smtClean="0"/>
              <a:t>pituitary), </a:t>
            </a:r>
            <a:br>
              <a:rPr lang="en-US" sz="2400" i="1" dirty="0" smtClean="0"/>
            </a:br>
            <a:r>
              <a:rPr lang="el-GR" sz="2400" i="1" dirty="0" err="1" smtClean="0"/>
              <a:t>Επιθάλαμος</a:t>
            </a:r>
            <a:r>
              <a:rPr lang="el-GR" sz="2400" i="1" dirty="0" smtClean="0"/>
              <a:t> (Επίφυση, Ηνία), </a:t>
            </a:r>
            <a:r>
              <a:rPr lang="en-US" sz="2400" i="1" dirty="0" smtClean="0"/>
              <a:t/>
            </a:r>
            <a:br>
              <a:rPr lang="en-US" sz="2400" i="1" dirty="0" smtClean="0"/>
            </a:br>
            <a:r>
              <a:rPr lang="el-GR" sz="2400" i="1" dirty="0" smtClean="0"/>
              <a:t>Υποθαλάμια χώρα </a:t>
            </a:r>
            <a:r>
              <a:rPr lang="en-US" sz="2400" i="1" dirty="0" smtClean="0"/>
              <a:t> (</a:t>
            </a:r>
            <a:r>
              <a:rPr lang="el-GR" sz="2400" i="1" dirty="0" err="1" smtClean="0"/>
              <a:t>υποθαλαμικός</a:t>
            </a:r>
            <a:r>
              <a:rPr lang="el-GR" sz="2400" i="1" dirty="0" smtClean="0"/>
              <a:t> πυρήνας- αβέβαιη ζώνη) (</a:t>
            </a:r>
            <a:r>
              <a:rPr lang="en-US" sz="2400" i="1" dirty="0" err="1" smtClean="0"/>
              <a:t>subthalamus</a:t>
            </a:r>
            <a:r>
              <a:rPr lang="en-US" sz="2400" i="1" dirty="0" smtClean="0"/>
              <a:t>)</a:t>
            </a:r>
            <a:endParaRPr lang="el-GR" sz="2400" dirty="0"/>
          </a:p>
        </p:txBody>
      </p:sp>
      <p:pic>
        <p:nvPicPr>
          <p:cNvPr id="5" name="4 - Θέση περιεχομένου" descr="The+Diencephalon+Interthalamic+adhesion+Thalamus+Epithalamus+(Pineal+&amp;.jpg"/>
          <p:cNvPicPr>
            <a:picLocks noGrp="1" noChangeAspect="1"/>
          </p:cNvPicPr>
          <p:nvPr>
            <p:ph sz="half" idx="2"/>
          </p:nvPr>
        </p:nvPicPr>
        <p:blipFill>
          <a:blip r:embed="rId2" cstate="print"/>
          <a:stretch>
            <a:fillRect/>
          </a:stretch>
        </p:blipFill>
        <p:spPr>
          <a:xfrm>
            <a:off x="214282" y="-1643098"/>
            <a:ext cx="8686800" cy="65151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785793"/>
          </a:xfrm>
        </p:spPr>
        <p:txBody>
          <a:bodyPr/>
          <a:lstStyle/>
          <a:p>
            <a:r>
              <a:rPr lang="el-GR" sz="2800" dirty="0" smtClean="0"/>
              <a:t>Αμυγδαλή και Επικλινής πυρήνας</a:t>
            </a:r>
            <a:endParaRPr lang="el-GR" sz="2800" dirty="0"/>
          </a:p>
        </p:txBody>
      </p:sp>
      <p:pic>
        <p:nvPicPr>
          <p:cNvPr id="5" name="4 - Θέση περιεχομένου" descr="Position-of-the-limbic-basal-ganglia-centromedial-amygdala-extended-amygdala-bed.png"/>
          <p:cNvPicPr>
            <a:picLocks noGrp="1" noChangeAspect="1"/>
          </p:cNvPicPr>
          <p:nvPr>
            <p:ph sz="half" idx="2"/>
          </p:nvPr>
        </p:nvPicPr>
        <p:blipFill>
          <a:blip r:embed="rId2" cstate="print"/>
          <a:stretch>
            <a:fillRect/>
          </a:stretch>
        </p:blipFill>
        <p:spPr>
          <a:xfrm>
            <a:off x="357158" y="928670"/>
            <a:ext cx="8335354" cy="5677847"/>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Θέση περιεχομένου" descr="Pyramidal+Tract.jpg"/>
          <p:cNvPicPr>
            <a:picLocks noGrp="1" noChangeAspect="1"/>
          </p:cNvPicPr>
          <p:nvPr>
            <p:ph sz="half" idx="2"/>
          </p:nvPr>
        </p:nvPicPr>
        <p:blipFill>
          <a:blip r:embed="rId2" cstate="print"/>
          <a:stretch>
            <a:fillRect/>
          </a:stretch>
        </p:blipFill>
        <p:spPr>
          <a:xfrm>
            <a:off x="1979712" y="620688"/>
            <a:ext cx="8316416" cy="6237312"/>
          </a:xfrm>
        </p:spPr>
      </p:pic>
      <p:sp>
        <p:nvSpPr>
          <p:cNvPr id="2" name="1 - Τίτλος"/>
          <p:cNvSpPr>
            <a:spLocks noGrp="1"/>
          </p:cNvSpPr>
          <p:nvPr>
            <p:ph type="title"/>
          </p:nvPr>
        </p:nvSpPr>
        <p:spPr>
          <a:xfrm>
            <a:off x="0" y="1"/>
            <a:ext cx="9144000" cy="548679"/>
          </a:xfrm>
        </p:spPr>
        <p:txBody>
          <a:bodyPr/>
          <a:lstStyle/>
          <a:p>
            <a:r>
              <a:rPr lang="el-GR" sz="3200" dirty="0" smtClean="0"/>
              <a:t>Εκούσια κινητικότητα (Πυραμιδικό σύστημα)</a:t>
            </a:r>
            <a:endParaRPr lang="el-GR" sz="3200" dirty="0"/>
          </a:p>
        </p:txBody>
      </p:sp>
      <p:sp>
        <p:nvSpPr>
          <p:cNvPr id="5" name="Content Placeholder 4"/>
          <p:cNvSpPr>
            <a:spLocks noGrp="1"/>
          </p:cNvSpPr>
          <p:nvPr>
            <p:ph sz="half" idx="1"/>
          </p:nvPr>
        </p:nvSpPr>
        <p:spPr>
          <a:xfrm>
            <a:off x="0" y="548680"/>
            <a:ext cx="4572000" cy="6309320"/>
          </a:xfrm>
        </p:spPr>
        <p:txBody>
          <a:bodyPr/>
          <a:lstStyle/>
          <a:p>
            <a:r>
              <a:rPr lang="el-GR" sz="2400" dirty="0" smtClean="0">
                <a:solidFill>
                  <a:schemeClr val="accent1"/>
                </a:solidFill>
              </a:rPr>
              <a:t>Κινητικός φλοιός</a:t>
            </a:r>
          </a:p>
          <a:p>
            <a:r>
              <a:rPr lang="el-GR" sz="2400" dirty="0" smtClean="0">
                <a:solidFill>
                  <a:schemeClr val="accent1"/>
                </a:solidFill>
              </a:rPr>
              <a:t>Έσω κάψα</a:t>
            </a:r>
          </a:p>
          <a:p>
            <a:r>
              <a:rPr lang="el-GR" sz="2400" dirty="0" smtClean="0">
                <a:solidFill>
                  <a:schemeClr val="accent1"/>
                </a:solidFill>
              </a:rPr>
              <a:t>Σκέλη (Μέσου εγκεφάλου)</a:t>
            </a:r>
          </a:p>
          <a:p>
            <a:r>
              <a:rPr lang="el-GR" sz="2400" dirty="0" smtClean="0">
                <a:solidFill>
                  <a:schemeClr val="accent1"/>
                </a:solidFill>
              </a:rPr>
              <a:t>Βάση (Γέφυρα)</a:t>
            </a:r>
          </a:p>
          <a:p>
            <a:r>
              <a:rPr lang="el-GR" sz="2400" dirty="0" smtClean="0">
                <a:solidFill>
                  <a:schemeClr val="accent1"/>
                </a:solidFill>
              </a:rPr>
              <a:t>Πυραμίδες (Προμήκης)</a:t>
            </a:r>
          </a:p>
          <a:p>
            <a:r>
              <a:rPr lang="el-GR" sz="2400" dirty="0" smtClean="0">
                <a:solidFill>
                  <a:schemeClr val="accent1"/>
                </a:solidFill>
              </a:rPr>
              <a:t>Χιασμός πυραμίδων (»»)</a:t>
            </a:r>
          </a:p>
          <a:p>
            <a:endParaRPr lang="el-GR" sz="2400" dirty="0" smtClean="0">
              <a:solidFill>
                <a:schemeClr val="accent1"/>
              </a:solidFill>
            </a:endParaRPr>
          </a:p>
          <a:p>
            <a:endParaRPr lang="el-GR" sz="2400" dirty="0" smtClean="0">
              <a:solidFill>
                <a:schemeClr val="accent1"/>
              </a:solidFill>
            </a:endParaRPr>
          </a:p>
          <a:p>
            <a:endParaRPr lang="el-GR" sz="2400" dirty="0" smtClean="0">
              <a:solidFill>
                <a:schemeClr val="accent1"/>
              </a:solidFill>
            </a:endParaRPr>
          </a:p>
          <a:p>
            <a:r>
              <a:rPr lang="el-GR" sz="2400" dirty="0" smtClean="0">
                <a:solidFill>
                  <a:schemeClr val="accent1"/>
                </a:solidFill>
              </a:rPr>
              <a:t>Πλάγιο φλοιονωτιαίο δεμάτιο (χιασμένο)</a:t>
            </a:r>
          </a:p>
          <a:p>
            <a:r>
              <a:rPr lang="el-GR" sz="2400" dirty="0" smtClean="0">
                <a:solidFill>
                  <a:schemeClr val="accent1"/>
                </a:solidFill>
              </a:rPr>
              <a:t>Πρόσθιο φλοιονωτιαίο δεμάτιο (αχίαστο)</a:t>
            </a:r>
          </a:p>
          <a:p>
            <a:r>
              <a:rPr lang="el-GR" sz="2400" dirty="0" smtClean="0">
                <a:solidFill>
                  <a:schemeClr val="accent1"/>
                </a:solidFill>
              </a:rPr>
              <a:t>Πρόσθια κέρατα (Νωτιαίου Μυελού)</a:t>
            </a:r>
          </a:p>
          <a:p>
            <a:endParaRPr lang="el-GR" sz="2400" dirty="0">
              <a:solidFill>
                <a:schemeClr val="accent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0"/>
            <a:ext cx="8858280" cy="714356"/>
          </a:xfrm>
        </p:spPr>
        <p:txBody>
          <a:bodyPr/>
          <a:lstStyle/>
          <a:p>
            <a:r>
              <a:rPr lang="el-GR" sz="3600" dirty="0" smtClean="0"/>
              <a:t>Άρθρωση = </a:t>
            </a:r>
            <a:r>
              <a:rPr lang="en-US" sz="3600" dirty="0" smtClean="0"/>
              <a:t>Joint</a:t>
            </a:r>
            <a:endParaRPr lang="el-GR" sz="3600" dirty="0"/>
          </a:p>
        </p:txBody>
      </p:sp>
      <p:pic>
        <p:nvPicPr>
          <p:cNvPr id="5" name="4 - Θέση περιεχομένου" descr="typical_synovial_joint.png"/>
          <p:cNvPicPr>
            <a:picLocks noGrp="1" noChangeAspect="1"/>
          </p:cNvPicPr>
          <p:nvPr>
            <p:ph sz="half" idx="1"/>
          </p:nvPr>
        </p:nvPicPr>
        <p:blipFill>
          <a:blip r:embed="rId2"/>
          <a:stretch>
            <a:fillRect/>
          </a:stretch>
        </p:blipFill>
        <p:spPr>
          <a:xfrm>
            <a:off x="119259" y="2071678"/>
            <a:ext cx="4376541" cy="3326171"/>
          </a:xfrm>
        </p:spPr>
      </p:pic>
      <p:pic>
        <p:nvPicPr>
          <p:cNvPr id="6" name="5 - Θέση περιεχομένου" descr="mandibular joint.jpg"/>
          <p:cNvPicPr>
            <a:picLocks noGrp="1" noChangeAspect="1"/>
          </p:cNvPicPr>
          <p:nvPr>
            <p:ph sz="half" idx="2"/>
          </p:nvPr>
        </p:nvPicPr>
        <p:blipFill>
          <a:blip r:embed="rId3"/>
          <a:stretch>
            <a:fillRect/>
          </a:stretch>
        </p:blipFill>
        <p:spPr>
          <a:xfrm>
            <a:off x="4649151" y="1785926"/>
            <a:ext cx="4494849" cy="4214842"/>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l-GR" sz="2800"/>
              <a:t>Μύες</a:t>
            </a:r>
            <a:r>
              <a:rPr lang="en-US" sz="2800"/>
              <a:t>: </a:t>
            </a:r>
            <a:r>
              <a:rPr lang="el-GR" sz="2800"/>
              <a:t>Κινούν (συνήθως) οστά σε άρθρωση </a:t>
            </a:r>
          </a:p>
        </p:txBody>
      </p:sp>
      <p:sp>
        <p:nvSpPr>
          <p:cNvPr id="73731" name="Rectangle 3"/>
          <p:cNvSpPr>
            <a:spLocks noGrp="1" noChangeArrowheads="1"/>
          </p:cNvSpPr>
          <p:nvPr>
            <p:ph type="body" sz="half" idx="1"/>
          </p:nvPr>
        </p:nvSpPr>
        <p:spPr/>
        <p:txBody>
          <a:bodyPr/>
          <a:lstStyle/>
          <a:p>
            <a:r>
              <a:rPr lang="el-GR" sz="2000" b="1"/>
              <a:t>Πρόσφυση</a:t>
            </a:r>
            <a:r>
              <a:rPr lang="en-US" sz="2000"/>
              <a:t>:</a:t>
            </a:r>
            <a:r>
              <a:rPr lang="el-GR" sz="2000"/>
              <a:t> Το σημείο στο οποίο ο μυς ενώνεται με το οστό (με ή χωρίς τένοντα)</a:t>
            </a:r>
          </a:p>
          <a:p>
            <a:endParaRPr lang="el-GR" sz="2000"/>
          </a:p>
          <a:p>
            <a:r>
              <a:rPr lang="el-GR" sz="2000" b="1"/>
              <a:t>Έκφυση</a:t>
            </a:r>
            <a:r>
              <a:rPr lang="en-US" sz="2000"/>
              <a:t>:</a:t>
            </a:r>
            <a:r>
              <a:rPr lang="el-GR" sz="2000"/>
              <a:t> Η πρόσφυση στο οστό που κινείται λιγότερο</a:t>
            </a:r>
            <a:r>
              <a:rPr lang="en-US" sz="2000"/>
              <a:t> </a:t>
            </a:r>
            <a:endParaRPr lang="el-GR" sz="2000"/>
          </a:p>
          <a:p>
            <a:endParaRPr lang="el-GR" sz="2000"/>
          </a:p>
          <a:p>
            <a:r>
              <a:rPr lang="el-GR" sz="2000" b="1"/>
              <a:t>Κατάφυση</a:t>
            </a:r>
            <a:r>
              <a:rPr lang="en-US" sz="2000"/>
              <a:t>:</a:t>
            </a:r>
            <a:r>
              <a:rPr lang="el-GR" sz="2000"/>
              <a:t> Η πρόσφυση στο οστό που κινείται περισσότερο</a:t>
            </a:r>
            <a:r>
              <a:rPr lang="en-US" sz="2000"/>
              <a:t> </a:t>
            </a:r>
            <a:endParaRPr lang="el-GR" sz="2000"/>
          </a:p>
          <a:p>
            <a:endParaRPr lang="el-GR" sz="2000"/>
          </a:p>
        </p:txBody>
      </p:sp>
      <p:pic>
        <p:nvPicPr>
          <p:cNvPr id="73732" name="Picture 4" descr="coracobrachialisant"/>
          <p:cNvPicPr>
            <a:picLocks noGrp="1" noChangeAspect="1" noChangeArrowheads="1"/>
          </p:cNvPicPr>
          <p:nvPr>
            <p:ph sz="half" idx="2"/>
          </p:nvPr>
        </p:nvPicPr>
        <p:blipFill>
          <a:blip r:embed="rId2"/>
          <a:srcRect/>
          <a:stretch>
            <a:fillRect/>
          </a:stretch>
        </p:blipFill>
        <p:spPr>
          <a:xfrm>
            <a:off x="4716463" y="1341438"/>
            <a:ext cx="5184775" cy="4729162"/>
          </a:xfrm>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l-GR"/>
              <a:t>Μυϊκές ομάδες για μια κίνηση</a:t>
            </a:r>
          </a:p>
        </p:txBody>
      </p:sp>
      <p:sp>
        <p:nvSpPr>
          <p:cNvPr id="116739" name="Rectangle 3"/>
          <p:cNvSpPr>
            <a:spLocks noGrp="1" noChangeArrowheads="1"/>
          </p:cNvSpPr>
          <p:nvPr>
            <p:ph type="body" idx="1"/>
          </p:nvPr>
        </p:nvSpPr>
        <p:spPr>
          <a:xfrm>
            <a:off x="0" y="1556792"/>
            <a:ext cx="9144000" cy="5112568"/>
          </a:xfrm>
        </p:spPr>
        <p:txBody>
          <a:bodyPr/>
          <a:lstStyle/>
          <a:p>
            <a:r>
              <a:rPr lang="el-GR" sz="3600" dirty="0"/>
              <a:t>Πρωταγωνιστές</a:t>
            </a:r>
          </a:p>
          <a:p>
            <a:r>
              <a:rPr lang="el-GR" sz="3600" dirty="0"/>
              <a:t>Επικουρικοί</a:t>
            </a:r>
          </a:p>
          <a:p>
            <a:r>
              <a:rPr lang="el-GR" sz="3600" dirty="0"/>
              <a:t>Ανταγωνιστές</a:t>
            </a:r>
          </a:p>
          <a:p>
            <a:r>
              <a:rPr lang="el-GR" sz="3600" dirty="0"/>
              <a:t>Εξουδετεροποιοί</a:t>
            </a:r>
          </a:p>
          <a:p>
            <a:r>
              <a:rPr lang="el-GR" sz="3600" dirty="0" smtClean="0"/>
              <a:t>Σταθεροποιοί</a:t>
            </a:r>
            <a:endParaRPr lang="en-US" sz="3600" dirty="0" smtClean="0"/>
          </a:p>
          <a:p>
            <a:endParaRPr lang="en-US" sz="3600" dirty="0" smtClean="0"/>
          </a:p>
          <a:p>
            <a:endParaRPr lang="en-US" sz="3600" dirty="0" smtClean="0"/>
          </a:p>
          <a:p>
            <a:pPr>
              <a:buNone/>
            </a:pPr>
            <a:r>
              <a:rPr lang="en-US" sz="2600" dirty="0" smtClean="0"/>
              <a:t>Origin</a:t>
            </a:r>
            <a:r>
              <a:rPr lang="el-GR" sz="2600" dirty="0" smtClean="0"/>
              <a:t> = έκφυση, </a:t>
            </a:r>
            <a:r>
              <a:rPr lang="en-US" sz="2600" dirty="0" smtClean="0"/>
              <a:t>Insertion = </a:t>
            </a:r>
            <a:r>
              <a:rPr lang="el-GR" sz="2600" dirty="0" smtClean="0"/>
              <a:t>κατάφυση,</a:t>
            </a:r>
            <a:r>
              <a:rPr lang="en-US" sz="2600" dirty="0" smtClean="0"/>
              <a:t> Tendon = </a:t>
            </a:r>
            <a:r>
              <a:rPr lang="el-GR" sz="2600" dirty="0" smtClean="0"/>
              <a:t>τένοντας</a:t>
            </a:r>
            <a:endParaRPr lang="el-GR" sz="2600" dirty="0"/>
          </a:p>
        </p:txBody>
      </p:sp>
      <p:pic>
        <p:nvPicPr>
          <p:cNvPr id="4" name="Picture 3" descr="muscle-attachments-origin-insertions-image.jpg"/>
          <p:cNvPicPr>
            <a:picLocks noChangeAspect="1"/>
          </p:cNvPicPr>
          <p:nvPr/>
        </p:nvPicPr>
        <p:blipFill>
          <a:blip r:embed="rId2" cstate="print"/>
          <a:stretch>
            <a:fillRect/>
          </a:stretch>
        </p:blipFill>
        <p:spPr>
          <a:xfrm>
            <a:off x="3891770" y="1700808"/>
            <a:ext cx="5252230" cy="432498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692695"/>
          </a:xfrm>
        </p:spPr>
        <p:txBody>
          <a:bodyPr/>
          <a:lstStyle/>
          <a:p>
            <a:r>
              <a:rPr lang="el-GR" sz="3000" dirty="0" smtClean="0"/>
              <a:t>Παράπλευρη κινητικότητα (</a:t>
            </a:r>
            <a:r>
              <a:rPr lang="el-GR" sz="3000" dirty="0" err="1" smtClean="0"/>
              <a:t>Εξωπυραμιδικό</a:t>
            </a:r>
            <a:r>
              <a:rPr lang="el-GR" sz="3000" dirty="0" smtClean="0"/>
              <a:t> σύστημα)</a:t>
            </a:r>
            <a:endParaRPr lang="el-GR" sz="3000" dirty="0"/>
          </a:p>
        </p:txBody>
      </p:sp>
      <p:sp>
        <p:nvSpPr>
          <p:cNvPr id="5" name="Content Placeholder 4"/>
          <p:cNvSpPr>
            <a:spLocks noGrp="1"/>
          </p:cNvSpPr>
          <p:nvPr>
            <p:ph sz="half" idx="1"/>
          </p:nvPr>
        </p:nvSpPr>
        <p:spPr>
          <a:xfrm>
            <a:off x="0" y="620688"/>
            <a:ext cx="4572000" cy="6237312"/>
          </a:xfrm>
        </p:spPr>
        <p:txBody>
          <a:bodyPr/>
          <a:lstStyle/>
          <a:p>
            <a:pPr>
              <a:buNone/>
            </a:pPr>
            <a:r>
              <a:rPr lang="el-GR" sz="2600" i="1" dirty="0" smtClean="0"/>
              <a:t>Δομές φαιάς ουσίας</a:t>
            </a:r>
          </a:p>
          <a:p>
            <a:pPr lvl="0"/>
            <a:r>
              <a:rPr lang="el-GR" sz="1800" dirty="0" smtClean="0">
                <a:solidFill>
                  <a:srgbClr val="FFFF00"/>
                </a:solidFill>
              </a:rPr>
              <a:t>Προκινητικός φλοιός</a:t>
            </a:r>
          </a:p>
          <a:p>
            <a:r>
              <a:rPr lang="el-GR" sz="1800" dirty="0" smtClean="0">
                <a:solidFill>
                  <a:srgbClr val="FFFF00"/>
                </a:solidFill>
              </a:rPr>
              <a:t>Ωχρά σφαίρα βασικών γαγγλίων </a:t>
            </a:r>
            <a:r>
              <a:rPr lang="el-GR" sz="1400" i="1" dirty="0" smtClean="0"/>
              <a:t>(τελικός)</a:t>
            </a:r>
          </a:p>
          <a:p>
            <a:pPr lvl="0"/>
            <a:r>
              <a:rPr lang="el-GR" sz="1800" dirty="0" smtClean="0">
                <a:solidFill>
                  <a:srgbClr val="FFFF00"/>
                </a:solidFill>
              </a:rPr>
              <a:t>Ραβδωτό σώμα (κέλυφος – κερκοφόρος π.) βασικών γαγγλίων</a:t>
            </a:r>
          </a:p>
          <a:p>
            <a:pPr lvl="0"/>
            <a:r>
              <a:rPr lang="el-GR" sz="1800" dirty="0" smtClean="0">
                <a:solidFill>
                  <a:srgbClr val="FFFF00"/>
                </a:solidFill>
              </a:rPr>
              <a:t>Επικλινής πυρήνας βασικών γαγγλίων</a:t>
            </a:r>
          </a:p>
          <a:p>
            <a:pPr lvl="0"/>
            <a:r>
              <a:rPr lang="el-GR" sz="1800" dirty="0" smtClean="0">
                <a:solidFill>
                  <a:srgbClr val="FFFF00"/>
                </a:solidFill>
              </a:rPr>
              <a:t>Πυρήνες θαλάμου (έξω – διάμεσος - πρόσθιος κοιλιακός) </a:t>
            </a:r>
          </a:p>
          <a:p>
            <a:pPr lvl="0"/>
            <a:r>
              <a:rPr lang="el-GR" sz="1800" dirty="0" smtClean="0">
                <a:solidFill>
                  <a:srgbClr val="FFFF00"/>
                </a:solidFill>
              </a:rPr>
              <a:t>Υποθαλάμιος πυρήνας </a:t>
            </a:r>
            <a:r>
              <a:rPr lang="el-GR" sz="1800" i="1" dirty="0" smtClean="0"/>
              <a:t>(διάμεσος)</a:t>
            </a:r>
          </a:p>
          <a:p>
            <a:pPr lvl="0"/>
            <a:r>
              <a:rPr lang="el-GR" sz="1800" dirty="0" smtClean="0">
                <a:solidFill>
                  <a:srgbClr val="FFFF00"/>
                </a:solidFill>
              </a:rPr>
              <a:t>Ερυθρός πυρήνας</a:t>
            </a:r>
          </a:p>
          <a:p>
            <a:pPr lvl="0"/>
            <a:r>
              <a:rPr lang="el-GR" sz="1800" dirty="0" smtClean="0">
                <a:solidFill>
                  <a:srgbClr val="FFFF00"/>
                </a:solidFill>
              </a:rPr>
              <a:t>Μέλαινα ουσία</a:t>
            </a:r>
          </a:p>
          <a:p>
            <a:pPr lvl="0"/>
            <a:r>
              <a:rPr lang="el-GR" sz="1800" dirty="0" smtClean="0">
                <a:solidFill>
                  <a:srgbClr val="FFFF00"/>
                </a:solidFill>
              </a:rPr>
              <a:t>Κοιλιακή καλυπτρική περιοχή </a:t>
            </a:r>
            <a:r>
              <a:rPr lang="el-GR" sz="1800" i="1" dirty="0" smtClean="0"/>
              <a:t>(μέσος)</a:t>
            </a:r>
          </a:p>
          <a:p>
            <a:pPr lvl="0"/>
            <a:r>
              <a:rPr lang="el-GR" sz="1800" dirty="0" smtClean="0">
                <a:solidFill>
                  <a:srgbClr val="FFFF00"/>
                </a:solidFill>
              </a:rPr>
              <a:t>Γεφυρικοί πυρήνες</a:t>
            </a:r>
          </a:p>
          <a:p>
            <a:pPr lvl="0"/>
            <a:r>
              <a:rPr lang="el-GR" sz="1800" dirty="0" smtClean="0">
                <a:solidFill>
                  <a:srgbClr val="FFFF00"/>
                </a:solidFill>
              </a:rPr>
              <a:t>Έξω αιθουσαίος π. </a:t>
            </a:r>
          </a:p>
          <a:p>
            <a:pPr lvl="0"/>
            <a:r>
              <a:rPr lang="el-GR" sz="1800" dirty="0" smtClean="0">
                <a:solidFill>
                  <a:srgbClr val="FFFF00"/>
                </a:solidFill>
              </a:rPr>
              <a:t>Κάτω ελαϊκός π. </a:t>
            </a:r>
            <a:r>
              <a:rPr lang="el-GR" sz="1800" i="1" dirty="0" smtClean="0"/>
              <a:t>(προμήκης)</a:t>
            </a:r>
          </a:p>
          <a:p>
            <a:pPr lvl="0"/>
            <a:r>
              <a:rPr lang="el-GR" sz="1800" dirty="0" smtClean="0">
                <a:solidFill>
                  <a:srgbClr val="FFFF00"/>
                </a:solidFill>
              </a:rPr>
              <a:t>Οδοντωτός π. </a:t>
            </a:r>
          </a:p>
          <a:p>
            <a:pPr lvl="0"/>
            <a:r>
              <a:rPr lang="el-GR" sz="1800" dirty="0" smtClean="0">
                <a:solidFill>
                  <a:srgbClr val="FFFF00"/>
                </a:solidFill>
              </a:rPr>
              <a:t>Εμβολοειδής π. </a:t>
            </a:r>
            <a:r>
              <a:rPr lang="el-GR" sz="1800" i="1" dirty="0" smtClean="0"/>
              <a:t>(παρεγκεφαλίδα)</a:t>
            </a:r>
          </a:p>
          <a:p>
            <a:pPr lvl="0"/>
            <a:r>
              <a:rPr lang="el-GR" sz="1800" dirty="0" smtClean="0">
                <a:solidFill>
                  <a:srgbClr val="FFFF00"/>
                </a:solidFill>
              </a:rPr>
              <a:t>Δικτυωτός σχηματισμός </a:t>
            </a:r>
            <a:r>
              <a:rPr lang="el-GR" sz="1600" i="1" dirty="0" smtClean="0"/>
              <a:t>(Ν.Μ. στέλεχος)</a:t>
            </a:r>
            <a:endParaRPr lang="el-GR" sz="1600" i="1" dirty="0" smtClean="0">
              <a:solidFill>
                <a:srgbClr val="FFFF00"/>
              </a:solidFill>
            </a:endParaRPr>
          </a:p>
          <a:p>
            <a:pPr>
              <a:buNone/>
            </a:pPr>
            <a:endParaRPr lang="el-GR" sz="2000" i="1" dirty="0"/>
          </a:p>
        </p:txBody>
      </p:sp>
      <p:sp>
        <p:nvSpPr>
          <p:cNvPr id="6" name="Content Placeholder 5"/>
          <p:cNvSpPr>
            <a:spLocks noGrp="1"/>
          </p:cNvSpPr>
          <p:nvPr>
            <p:ph sz="half" idx="2"/>
          </p:nvPr>
        </p:nvSpPr>
        <p:spPr>
          <a:xfrm>
            <a:off x="4644008" y="620688"/>
            <a:ext cx="4499992" cy="6237312"/>
          </a:xfrm>
        </p:spPr>
        <p:txBody>
          <a:bodyPr/>
          <a:lstStyle/>
          <a:p>
            <a:pPr>
              <a:buNone/>
            </a:pPr>
            <a:r>
              <a:rPr lang="el-GR" sz="2600" i="1" dirty="0" smtClean="0"/>
              <a:t>Νευρικές ίνες (λευκή ουσία)</a:t>
            </a:r>
          </a:p>
          <a:p>
            <a:pPr lvl="0"/>
            <a:r>
              <a:rPr lang="el-GR" sz="2200" dirty="0" smtClean="0">
                <a:solidFill>
                  <a:srgbClr val="FFC000"/>
                </a:solidFill>
              </a:rPr>
              <a:t>Άνω επιμήκης δεσμίδα (Τελικός εγκέφαλος)</a:t>
            </a:r>
          </a:p>
          <a:p>
            <a:pPr lvl="0"/>
            <a:r>
              <a:rPr lang="el-GR" sz="2200" dirty="0" smtClean="0">
                <a:solidFill>
                  <a:srgbClr val="FFC000"/>
                </a:solidFill>
              </a:rPr>
              <a:t>Μετωπογεφυρικές ίνες</a:t>
            </a:r>
          </a:p>
          <a:p>
            <a:pPr lvl="0"/>
            <a:r>
              <a:rPr lang="el-GR" sz="2200" dirty="0" smtClean="0">
                <a:solidFill>
                  <a:srgbClr val="FFC000"/>
                </a:solidFill>
              </a:rPr>
              <a:t>Κεντρική καλυπτρική δεσμίδα</a:t>
            </a:r>
          </a:p>
          <a:p>
            <a:pPr lvl="0"/>
            <a:r>
              <a:rPr lang="el-GR" sz="2200" dirty="0" smtClean="0">
                <a:solidFill>
                  <a:srgbClr val="FFC000"/>
                </a:solidFill>
              </a:rPr>
              <a:t>Οδοντωτο-ερυθρο-θαλαμικό δεμάτιο</a:t>
            </a:r>
          </a:p>
          <a:p>
            <a:pPr lvl="0"/>
            <a:r>
              <a:rPr lang="el-GR" sz="2200" dirty="0" smtClean="0">
                <a:solidFill>
                  <a:srgbClr val="FFC000"/>
                </a:solidFill>
              </a:rPr>
              <a:t>Αναρριχώμενες ίνες παρεγκεφαλίδας </a:t>
            </a:r>
            <a:r>
              <a:rPr lang="el-GR" sz="1900" dirty="0" smtClean="0">
                <a:solidFill>
                  <a:srgbClr val="FFC000"/>
                </a:solidFill>
              </a:rPr>
              <a:t>(από κ. ελαϊκό π.)</a:t>
            </a:r>
          </a:p>
          <a:p>
            <a:pPr lvl="0"/>
            <a:r>
              <a:rPr lang="el-GR" sz="2200" dirty="0" smtClean="0">
                <a:solidFill>
                  <a:srgbClr val="FFC000"/>
                </a:solidFill>
              </a:rPr>
              <a:t>Ερυθρονωτιαίο δεμάτιο</a:t>
            </a:r>
          </a:p>
          <a:p>
            <a:pPr lvl="0"/>
            <a:r>
              <a:rPr lang="el-GR" sz="2200" dirty="0" smtClean="0">
                <a:solidFill>
                  <a:srgbClr val="FFC000"/>
                </a:solidFill>
              </a:rPr>
              <a:t>Αιθουσαιονωτιαίο δεμάτιο</a:t>
            </a:r>
          </a:p>
          <a:p>
            <a:pPr lvl="0"/>
            <a:r>
              <a:rPr lang="el-GR" sz="2200" dirty="0" smtClean="0">
                <a:solidFill>
                  <a:srgbClr val="FFC000"/>
                </a:solidFill>
              </a:rPr>
              <a:t>Ελαιονωτιαίο δεμάτιο</a:t>
            </a:r>
          </a:p>
          <a:p>
            <a:pPr lvl="0"/>
            <a:r>
              <a:rPr lang="el-GR" sz="2100" dirty="0" smtClean="0">
                <a:solidFill>
                  <a:srgbClr val="FFC000"/>
                </a:solidFill>
              </a:rPr>
              <a:t>Πρόσθιο &amp; οπίσθιο νωτιαιοπαρεγκεφαλιδικά δεμάτια</a:t>
            </a:r>
          </a:p>
          <a:p>
            <a:pPr lvl="0"/>
            <a:r>
              <a:rPr lang="el-GR" sz="2100" smtClean="0">
                <a:solidFill>
                  <a:srgbClr val="FFC000"/>
                </a:solidFill>
              </a:rPr>
              <a:t>Πλάγιο δικτυωτονωτιαίο δεμάτιο</a:t>
            </a:r>
            <a:endParaRPr lang="el-GR" sz="2100" dirty="0" smtClean="0">
              <a:solidFill>
                <a:srgbClr val="FFC000"/>
              </a:solidFill>
            </a:endParaRPr>
          </a:p>
          <a:p>
            <a:pPr>
              <a:buNone/>
            </a:pPr>
            <a:endParaRPr lang="el-GR" sz="2200" i="1" dirty="0">
              <a:solidFill>
                <a:srgbClr val="FFC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714356"/>
          </a:xfrm>
        </p:spPr>
        <p:txBody>
          <a:bodyPr/>
          <a:lstStyle/>
          <a:p>
            <a:r>
              <a:rPr lang="el-GR" sz="3000" dirty="0" smtClean="0"/>
              <a:t>Παράπλευρη κινητικότητα (</a:t>
            </a:r>
            <a:r>
              <a:rPr lang="el-GR" sz="3000" dirty="0" err="1" smtClean="0"/>
              <a:t>Εξωπυραμιδικό</a:t>
            </a:r>
            <a:r>
              <a:rPr lang="el-GR" sz="3000" dirty="0" smtClean="0"/>
              <a:t> σύστημα)</a:t>
            </a:r>
            <a:endParaRPr lang="el-GR" sz="3000" dirty="0"/>
          </a:p>
        </p:txBody>
      </p:sp>
      <p:pic>
        <p:nvPicPr>
          <p:cNvPr id="9" name="8 - Θέση περιεχομένου" descr="extrapyramidal system.gif"/>
          <p:cNvPicPr>
            <a:picLocks noGrp="1" noChangeAspect="1"/>
          </p:cNvPicPr>
          <p:nvPr>
            <p:ph sz="half" idx="2"/>
          </p:nvPr>
        </p:nvPicPr>
        <p:blipFill>
          <a:blip r:embed="rId2" cstate="print"/>
          <a:stretch>
            <a:fillRect/>
          </a:stretch>
        </p:blipFill>
        <p:spPr>
          <a:xfrm>
            <a:off x="0" y="634986"/>
            <a:ext cx="9144000" cy="6529137"/>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28596" y="0"/>
            <a:ext cx="8258204" cy="865171"/>
          </a:xfrm>
        </p:spPr>
        <p:txBody>
          <a:bodyPr/>
          <a:lstStyle/>
          <a:p>
            <a:r>
              <a:rPr lang="el-GR" sz="3200" dirty="0" smtClean="0"/>
              <a:t>Βασικά γάγγλια και </a:t>
            </a:r>
            <a:r>
              <a:rPr lang="el-GR" sz="3200" dirty="0" err="1" smtClean="0"/>
              <a:t>Εξωπυραμιδικό</a:t>
            </a:r>
            <a:r>
              <a:rPr lang="el-GR" sz="3200" dirty="0" smtClean="0"/>
              <a:t> σύστημα</a:t>
            </a:r>
            <a:endParaRPr lang="el-GR" sz="3200" dirty="0"/>
          </a:p>
        </p:txBody>
      </p:sp>
      <p:pic>
        <p:nvPicPr>
          <p:cNvPr id="7" name="6 - Θέση περιεχομένου" descr="extrapyramidal system1.gif"/>
          <p:cNvPicPr>
            <a:picLocks noGrp="1" noChangeAspect="1"/>
          </p:cNvPicPr>
          <p:nvPr>
            <p:ph idx="1"/>
          </p:nvPr>
        </p:nvPicPr>
        <p:blipFill>
          <a:blip r:embed="rId2" cstate="print"/>
          <a:stretch>
            <a:fillRect/>
          </a:stretch>
        </p:blipFill>
        <p:spPr>
          <a:xfrm>
            <a:off x="357158" y="701128"/>
            <a:ext cx="8200593" cy="615687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0"/>
            <a:ext cx="8472518" cy="579419"/>
          </a:xfrm>
        </p:spPr>
        <p:txBody>
          <a:bodyPr/>
          <a:lstStyle/>
          <a:p>
            <a:r>
              <a:rPr lang="el-GR" sz="3200" dirty="0" smtClean="0">
                <a:solidFill>
                  <a:schemeClr val="bg2">
                    <a:lumMod val="50000"/>
                    <a:lumOff val="50000"/>
                  </a:schemeClr>
                </a:solidFill>
              </a:rPr>
              <a:t>Βασικά γάγγλια - Ι</a:t>
            </a:r>
            <a:endParaRPr lang="el-GR" sz="3200" dirty="0">
              <a:solidFill>
                <a:schemeClr val="bg2">
                  <a:lumMod val="50000"/>
                  <a:lumOff val="50000"/>
                </a:schemeClr>
              </a:solidFill>
            </a:endParaRPr>
          </a:p>
        </p:txBody>
      </p:sp>
      <p:sp>
        <p:nvSpPr>
          <p:cNvPr id="4" name="3 - Θέση περιεχομένου"/>
          <p:cNvSpPr>
            <a:spLocks noGrp="1"/>
          </p:cNvSpPr>
          <p:nvPr>
            <p:ph sz="half" idx="1"/>
          </p:nvPr>
        </p:nvSpPr>
        <p:spPr>
          <a:xfrm>
            <a:off x="0" y="642918"/>
            <a:ext cx="3071802" cy="6215082"/>
          </a:xfrm>
        </p:spPr>
        <p:txBody>
          <a:bodyPr/>
          <a:lstStyle/>
          <a:p>
            <a:r>
              <a:rPr lang="el-GR" sz="2400" b="1" dirty="0" smtClean="0"/>
              <a:t>Ωχρά σφαίρα</a:t>
            </a:r>
            <a:r>
              <a:rPr lang="el-GR" sz="2400" dirty="0" smtClean="0"/>
              <a:t> </a:t>
            </a:r>
            <a:endParaRPr lang="en-US" sz="2400" dirty="0" smtClean="0"/>
          </a:p>
          <a:p>
            <a:pPr>
              <a:buNone/>
            </a:pPr>
            <a:r>
              <a:rPr lang="en-US" sz="2400" dirty="0" smtClean="0"/>
              <a:t>    </a:t>
            </a:r>
            <a:r>
              <a:rPr lang="en-US" sz="1800" dirty="0" smtClean="0"/>
              <a:t>(</a:t>
            </a:r>
            <a:r>
              <a:rPr lang="en-US" sz="1800" dirty="0" err="1" smtClean="0"/>
              <a:t>globus</a:t>
            </a:r>
            <a:r>
              <a:rPr lang="en-US" sz="1800" dirty="0" smtClean="0"/>
              <a:t> </a:t>
            </a:r>
            <a:r>
              <a:rPr lang="en-US" sz="1800" dirty="0" err="1" smtClean="0"/>
              <a:t>pallidus</a:t>
            </a:r>
            <a:r>
              <a:rPr lang="en-US" sz="1800" dirty="0" smtClean="0"/>
              <a:t>)</a:t>
            </a:r>
          </a:p>
          <a:p>
            <a:r>
              <a:rPr lang="el-GR" sz="2400" b="1" dirty="0" smtClean="0"/>
              <a:t>Κέλυφος</a:t>
            </a:r>
          </a:p>
          <a:p>
            <a:pPr>
              <a:buNone/>
            </a:pPr>
            <a:r>
              <a:rPr lang="el-GR" sz="1800" dirty="0" smtClean="0"/>
              <a:t>  </a:t>
            </a:r>
            <a:r>
              <a:rPr lang="en-US" sz="1800" dirty="0" smtClean="0"/>
              <a:t> </a:t>
            </a:r>
            <a:r>
              <a:rPr lang="el-GR" sz="1800" dirty="0" smtClean="0"/>
              <a:t>  (</a:t>
            </a:r>
            <a:r>
              <a:rPr lang="en-US" sz="1800" dirty="0" err="1" smtClean="0"/>
              <a:t>putamen</a:t>
            </a:r>
            <a:r>
              <a:rPr lang="en-US" sz="1800" dirty="0" smtClean="0"/>
              <a:t>)</a:t>
            </a:r>
          </a:p>
          <a:p>
            <a:r>
              <a:rPr lang="el-GR" sz="2000" b="1" dirty="0" smtClean="0"/>
              <a:t>Κερκοφόρος πυρήνας</a:t>
            </a:r>
          </a:p>
          <a:p>
            <a:pPr>
              <a:buNone/>
            </a:pPr>
            <a:r>
              <a:rPr lang="el-GR" sz="2000" dirty="0" smtClean="0"/>
              <a:t>     </a:t>
            </a:r>
            <a:r>
              <a:rPr lang="en-US" sz="1800" dirty="0" smtClean="0"/>
              <a:t>(caudate nucleus)</a:t>
            </a:r>
          </a:p>
          <a:p>
            <a:pPr>
              <a:buNone/>
            </a:pPr>
            <a:r>
              <a:rPr lang="en-US" sz="1800" dirty="0" smtClean="0"/>
              <a:t>---------------------------------</a:t>
            </a:r>
          </a:p>
          <a:p>
            <a:r>
              <a:rPr lang="el-GR" sz="2400" dirty="0" smtClean="0"/>
              <a:t>Αμυγδαλή</a:t>
            </a:r>
          </a:p>
          <a:p>
            <a:pPr>
              <a:buNone/>
            </a:pPr>
            <a:r>
              <a:rPr lang="el-GR" sz="2400" dirty="0" smtClean="0"/>
              <a:t>    </a:t>
            </a:r>
            <a:r>
              <a:rPr lang="en-US" sz="1800" dirty="0" smtClean="0"/>
              <a:t>(</a:t>
            </a:r>
            <a:r>
              <a:rPr lang="en-US" sz="1800" dirty="0" err="1" smtClean="0"/>
              <a:t>amygdala</a:t>
            </a:r>
            <a:r>
              <a:rPr lang="en-US" sz="1800" dirty="0" smtClean="0"/>
              <a:t>)</a:t>
            </a:r>
          </a:p>
          <a:p>
            <a:r>
              <a:rPr lang="el-GR" sz="2200" dirty="0" smtClean="0"/>
              <a:t>Επικλινής πυρήνας</a:t>
            </a:r>
          </a:p>
          <a:p>
            <a:pPr>
              <a:buNone/>
            </a:pPr>
            <a:r>
              <a:rPr lang="el-GR" sz="2200" dirty="0" smtClean="0"/>
              <a:t>    </a:t>
            </a:r>
            <a:r>
              <a:rPr lang="el-GR" sz="1800" dirty="0" smtClean="0"/>
              <a:t>(</a:t>
            </a:r>
            <a:r>
              <a:rPr lang="en-US" sz="1800" dirty="0" smtClean="0"/>
              <a:t>nucleus </a:t>
            </a:r>
            <a:r>
              <a:rPr lang="en-US" sz="1800" dirty="0" err="1" smtClean="0"/>
              <a:t>accumbens</a:t>
            </a:r>
            <a:r>
              <a:rPr lang="en-US" sz="1800" dirty="0" smtClean="0"/>
              <a:t>)</a:t>
            </a:r>
          </a:p>
          <a:p>
            <a:r>
              <a:rPr lang="el-GR" sz="2400" dirty="0" smtClean="0"/>
              <a:t>Προτείχισμα</a:t>
            </a:r>
            <a:endParaRPr lang="en-US" sz="2400" dirty="0" smtClean="0"/>
          </a:p>
          <a:p>
            <a:pPr>
              <a:buNone/>
            </a:pPr>
            <a:r>
              <a:rPr lang="en-US" sz="2400" dirty="0" smtClean="0"/>
              <a:t>    (</a:t>
            </a:r>
            <a:r>
              <a:rPr lang="en-US" sz="1800" dirty="0" err="1" smtClean="0"/>
              <a:t>claustrum</a:t>
            </a:r>
            <a:r>
              <a:rPr lang="en-US" sz="1800" dirty="0" smtClean="0"/>
              <a:t>)</a:t>
            </a:r>
            <a:endParaRPr lang="el-GR" sz="2400" dirty="0"/>
          </a:p>
        </p:txBody>
      </p:sp>
      <p:pic>
        <p:nvPicPr>
          <p:cNvPr id="6" name="5 - Θέση περιεχομένου" descr="Basal gaglia.jpg"/>
          <p:cNvPicPr>
            <a:picLocks noGrp="1" noChangeAspect="1"/>
          </p:cNvPicPr>
          <p:nvPr>
            <p:ph sz="half" idx="2"/>
          </p:nvPr>
        </p:nvPicPr>
        <p:blipFill>
          <a:blip r:embed="rId2" cstate="print"/>
          <a:stretch>
            <a:fillRect/>
          </a:stretch>
        </p:blipFill>
        <p:spPr>
          <a:xfrm>
            <a:off x="2851771" y="642918"/>
            <a:ext cx="6292229" cy="5857916"/>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8915400" cy="685800"/>
          </a:xfrm>
          <a:noFill/>
        </p:spPr>
        <p:txBody>
          <a:bodyPr/>
          <a:lstStyle/>
          <a:p>
            <a:r>
              <a:rPr lang="el-GR" sz="2400" smtClean="0">
                <a:effectLst/>
              </a:rPr>
              <a:t>Λειτουργίες των Βασικών Γαγγλίων Ι</a:t>
            </a:r>
          </a:p>
        </p:txBody>
      </p:sp>
      <p:sp>
        <p:nvSpPr>
          <p:cNvPr id="14339" name="Rectangle 3"/>
          <p:cNvSpPr>
            <a:spLocks noGrp="1" noChangeArrowheads="1"/>
          </p:cNvSpPr>
          <p:nvPr>
            <p:ph type="body" idx="1"/>
          </p:nvPr>
        </p:nvSpPr>
        <p:spPr>
          <a:xfrm>
            <a:off x="0" y="762000"/>
            <a:ext cx="9144000" cy="6096000"/>
          </a:xfrm>
          <a:noFill/>
        </p:spPr>
        <p:txBody>
          <a:bodyPr/>
          <a:lstStyle/>
          <a:p>
            <a:r>
              <a:rPr lang="el-GR" sz="2400" u="sng" dirty="0" smtClean="0">
                <a:effectLst/>
              </a:rPr>
              <a:t>Ραβδωτό Σώμα</a:t>
            </a:r>
            <a:r>
              <a:rPr lang="en-US" sz="2400" dirty="0" smtClean="0">
                <a:effectLst/>
              </a:rPr>
              <a:t>:</a:t>
            </a:r>
            <a:r>
              <a:rPr lang="el-GR" sz="2400" dirty="0" smtClean="0">
                <a:effectLst/>
              </a:rPr>
              <a:t> Κέλυφος, κερκοφόρος πυρήνας </a:t>
            </a:r>
            <a:r>
              <a:rPr lang="el-GR" sz="2000" dirty="0" smtClean="0">
                <a:effectLst/>
              </a:rPr>
              <a:t>(</a:t>
            </a:r>
            <a:r>
              <a:rPr lang="en-US" sz="2000" dirty="0" smtClean="0">
                <a:effectLst/>
              </a:rPr>
              <a:t>dorsal striatum)</a:t>
            </a:r>
          </a:p>
          <a:p>
            <a:r>
              <a:rPr lang="el-GR" sz="2400" u="sng" dirty="0" smtClean="0">
                <a:effectLst/>
              </a:rPr>
              <a:t>Επικλινής πυρήνας</a:t>
            </a:r>
            <a:r>
              <a:rPr lang="el-GR" sz="2400" dirty="0" smtClean="0">
                <a:effectLst/>
              </a:rPr>
              <a:t> (</a:t>
            </a:r>
            <a:r>
              <a:rPr lang="en-US" sz="2400" dirty="0" smtClean="0">
                <a:effectLst/>
              </a:rPr>
              <a:t>ventral striatum)</a:t>
            </a:r>
          </a:p>
          <a:p>
            <a:r>
              <a:rPr lang="el-GR" sz="2400" u="sng" dirty="0" smtClean="0">
                <a:effectLst/>
              </a:rPr>
              <a:t>Ωχρά σφαίρα</a:t>
            </a:r>
            <a:r>
              <a:rPr lang="el-GR" sz="2400" dirty="0" smtClean="0">
                <a:effectLst/>
              </a:rPr>
              <a:t> Διαιρείται σε έσω και έξω μοίρα </a:t>
            </a:r>
          </a:p>
          <a:p>
            <a:r>
              <a:rPr lang="el-GR" sz="2400" u="sng" dirty="0" smtClean="0">
                <a:effectLst/>
              </a:rPr>
              <a:t>Υποθαλάμιος πυρήνας</a:t>
            </a:r>
            <a:r>
              <a:rPr lang="el-GR" sz="2400" dirty="0" smtClean="0">
                <a:effectLst/>
              </a:rPr>
              <a:t> (Στην υποθαλάμια χώρα, πίσω και έξω του υποθαλάμου)</a:t>
            </a:r>
          </a:p>
          <a:p>
            <a:r>
              <a:rPr lang="el-GR" sz="2400" u="sng" dirty="0" smtClean="0">
                <a:effectLst/>
              </a:rPr>
              <a:t>Μέλαινα ουσία</a:t>
            </a:r>
            <a:r>
              <a:rPr lang="el-GR" sz="2400" dirty="0" smtClean="0">
                <a:effectLst/>
              </a:rPr>
              <a:t>  Στο μέσο εγκέφαλο </a:t>
            </a:r>
            <a:r>
              <a:rPr lang="el-GR" sz="2000" dirty="0" smtClean="0">
                <a:effectLst/>
              </a:rPr>
              <a:t>(δικτυωτό και συμπαγές τμήμα)</a:t>
            </a:r>
          </a:p>
          <a:p>
            <a:endParaRPr lang="el-GR" sz="2000" dirty="0" smtClean="0">
              <a:effectLst/>
            </a:endParaRPr>
          </a:p>
          <a:p>
            <a:pPr>
              <a:buFont typeface="Wingdings" pitchFamily="2" charset="2"/>
              <a:buNone/>
            </a:pPr>
            <a:r>
              <a:rPr lang="el-GR" sz="2000" dirty="0" smtClean="0">
                <a:effectLst/>
              </a:rPr>
              <a:t>  </a:t>
            </a:r>
            <a:r>
              <a:rPr lang="el-GR" sz="2000" i="1" dirty="0" smtClean="0">
                <a:effectLst/>
              </a:rPr>
              <a:t>Συμμετέχουν στη διαβάθμιση της μυϊκής δύναμης και σε συνεργασία με το  Συνειρμικό Κινητικό φλοιό «αποφασίζουν» και οργανώνουν την αναγκαία ακολουθία γεγονότων. Το </a:t>
            </a:r>
            <a:r>
              <a:rPr lang="el-GR" sz="2000" i="1" u="sng" dirty="0" smtClean="0">
                <a:effectLst/>
              </a:rPr>
              <a:t>κέλυφος</a:t>
            </a:r>
            <a:r>
              <a:rPr lang="el-GR" sz="2000" i="1" dirty="0" smtClean="0">
                <a:effectLst/>
              </a:rPr>
              <a:t> αποθηκεύει προπαρασκευασμένα κινητικά προγράμματα </a:t>
            </a:r>
            <a:r>
              <a:rPr lang="el-GR" sz="2000" dirty="0" smtClean="0">
                <a:effectLst/>
              </a:rPr>
              <a:t>(Κινητικό κύκλωμα)</a:t>
            </a:r>
            <a:r>
              <a:rPr lang="el-GR" sz="2000" i="1" dirty="0" smtClean="0">
                <a:effectLst/>
              </a:rPr>
              <a:t>.</a:t>
            </a:r>
          </a:p>
          <a:p>
            <a:pPr>
              <a:buFont typeface="Wingdings" pitchFamily="2" charset="2"/>
              <a:buNone/>
            </a:pPr>
            <a:r>
              <a:rPr lang="el-GR" sz="2000" i="1" dirty="0" smtClean="0">
                <a:effectLst/>
              </a:rPr>
              <a:t>  Η κεφαλή του </a:t>
            </a:r>
            <a:r>
              <a:rPr lang="el-GR" sz="2000" i="1" u="sng" dirty="0" smtClean="0">
                <a:effectLst/>
              </a:rPr>
              <a:t>κερκοφόρου πυρήνα</a:t>
            </a:r>
            <a:r>
              <a:rPr lang="el-GR" sz="2000" i="1" dirty="0" smtClean="0">
                <a:effectLst/>
              </a:rPr>
              <a:t> συμβάλλει στην εκμάθηση των κινήσεων </a:t>
            </a:r>
            <a:r>
              <a:rPr lang="el-GR" sz="2000" dirty="0" smtClean="0">
                <a:effectLst/>
              </a:rPr>
              <a:t>(</a:t>
            </a:r>
            <a:r>
              <a:rPr lang="el-GR" sz="2000" dirty="0" err="1" smtClean="0">
                <a:effectLst/>
              </a:rPr>
              <a:t>Γνωσιακό</a:t>
            </a:r>
            <a:r>
              <a:rPr lang="el-GR" sz="2000" dirty="0" smtClean="0">
                <a:effectLst/>
              </a:rPr>
              <a:t> κύκλωμα)</a:t>
            </a:r>
            <a:r>
              <a:rPr lang="el-GR" sz="2000" i="1" dirty="0" smtClean="0">
                <a:effectLst/>
              </a:rPr>
              <a:t>.</a:t>
            </a:r>
          </a:p>
          <a:p>
            <a:pPr>
              <a:buFont typeface="Wingdings" pitchFamily="2" charset="2"/>
              <a:buNone/>
            </a:pPr>
            <a:r>
              <a:rPr lang="el-GR" sz="2000" i="1" dirty="0" smtClean="0">
                <a:effectLst/>
              </a:rPr>
              <a:t>  Ο </a:t>
            </a:r>
            <a:r>
              <a:rPr lang="el-GR" sz="2000" i="1" u="sng" dirty="0" smtClean="0">
                <a:effectLst/>
              </a:rPr>
              <a:t>επικλινής πυρήνας</a:t>
            </a:r>
            <a:r>
              <a:rPr lang="el-GR" sz="2000" i="1" dirty="0" smtClean="0">
                <a:effectLst/>
              </a:rPr>
              <a:t> συμμετέχει στο </a:t>
            </a:r>
            <a:r>
              <a:rPr lang="el-GR" sz="2000" dirty="0" err="1" smtClean="0">
                <a:effectLst/>
              </a:rPr>
              <a:t>Μεταιχμιακό</a:t>
            </a:r>
            <a:r>
              <a:rPr lang="el-GR" sz="2000" dirty="0" smtClean="0">
                <a:effectLst/>
              </a:rPr>
              <a:t> κύκλωμα</a:t>
            </a:r>
            <a:r>
              <a:rPr lang="en-US" sz="2000" dirty="0" smtClean="0">
                <a:effectLst/>
              </a:rPr>
              <a:t> </a:t>
            </a:r>
            <a:r>
              <a:rPr lang="el-GR" sz="2000" i="1" dirty="0" smtClean="0">
                <a:effectLst/>
              </a:rPr>
              <a:t>με τον κατώτερο προμετωπιαίο φλοιό, την ωχρά σφαίρα και τον έσω ραχιαίο πυρήνα θαλάμου </a:t>
            </a:r>
          </a:p>
          <a:p>
            <a:pPr>
              <a:buFont typeface="Wingdings" pitchFamily="2" charset="2"/>
              <a:buNone/>
            </a:pPr>
            <a:r>
              <a:rPr lang="el-GR" sz="2000" i="1" dirty="0" smtClean="0">
                <a:effectLst/>
              </a:rPr>
              <a:t>    (κινήσεις οδηγούμενες από το συναίσθημα, π.χ. μειδίαμα)</a:t>
            </a:r>
            <a:endParaRPr lang="en-US" sz="2000" i="1" dirty="0" smtClean="0">
              <a:effectLst/>
            </a:endParaRPr>
          </a:p>
          <a:p>
            <a:endParaRPr lang="el-GR" sz="2400" dirty="0" smtClean="0">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8915400" cy="685800"/>
          </a:xfrm>
          <a:noFill/>
        </p:spPr>
        <p:txBody>
          <a:bodyPr/>
          <a:lstStyle/>
          <a:p>
            <a:r>
              <a:rPr lang="el-GR" sz="2400" smtClean="0">
                <a:effectLst/>
              </a:rPr>
              <a:t>Λειτουργίες των Βασικών Γαγγλίων ΙΙ</a:t>
            </a:r>
          </a:p>
        </p:txBody>
      </p:sp>
      <p:sp>
        <p:nvSpPr>
          <p:cNvPr id="15363" name="Rectangle 3"/>
          <p:cNvSpPr>
            <a:spLocks noGrp="1" noChangeArrowheads="1"/>
          </p:cNvSpPr>
          <p:nvPr>
            <p:ph type="body" idx="1"/>
          </p:nvPr>
        </p:nvSpPr>
        <p:spPr>
          <a:xfrm>
            <a:off x="0" y="762000"/>
            <a:ext cx="3733800" cy="6096000"/>
          </a:xfrm>
          <a:noFill/>
        </p:spPr>
        <p:txBody>
          <a:bodyPr/>
          <a:lstStyle/>
          <a:p>
            <a:pPr>
              <a:buFont typeface="Wingdings" pitchFamily="2" charset="2"/>
              <a:buNone/>
            </a:pPr>
            <a:r>
              <a:rPr lang="el-GR" sz="2000" i="1" dirty="0" smtClean="0">
                <a:effectLst/>
              </a:rPr>
              <a:t> Η </a:t>
            </a:r>
            <a:r>
              <a:rPr lang="el-GR" sz="2000" i="1" u="sng" dirty="0" smtClean="0">
                <a:effectLst/>
              </a:rPr>
              <a:t>Ωχρά σφαίρα</a:t>
            </a:r>
            <a:r>
              <a:rPr lang="el-GR" sz="2000" i="1" dirty="0" smtClean="0">
                <a:effectLst/>
              </a:rPr>
              <a:t> εξασφαλίζει την ομαλή επιτέλεση των κινήσεων με ανασταλτική δράση που ανταγωνίζεται τη διεγερτική δράση της παρεγκεφαλίδας.</a:t>
            </a:r>
          </a:p>
          <a:p>
            <a:pPr>
              <a:buFont typeface="Wingdings" pitchFamily="2" charset="2"/>
              <a:buNone/>
            </a:pPr>
            <a:r>
              <a:rPr lang="el-GR" sz="2000" i="1" dirty="0" smtClean="0">
                <a:effectLst/>
              </a:rPr>
              <a:t>Η </a:t>
            </a:r>
            <a:r>
              <a:rPr lang="el-GR" sz="2000" i="1" u="sng" dirty="0" smtClean="0">
                <a:effectLst/>
              </a:rPr>
              <a:t>Μέλαινα ουσία</a:t>
            </a:r>
            <a:r>
              <a:rPr lang="el-GR" sz="2000" i="1" dirty="0" smtClean="0">
                <a:effectLst/>
              </a:rPr>
              <a:t> παρέχει στο ραβδωτό σώμα </a:t>
            </a:r>
            <a:r>
              <a:rPr lang="el-GR" sz="2000" i="1" dirty="0" err="1" smtClean="0">
                <a:effectLst/>
              </a:rPr>
              <a:t>ντοπαμινερ</a:t>
            </a:r>
            <a:r>
              <a:rPr lang="el-GR" sz="2000" i="1" dirty="0" smtClean="0">
                <a:effectLst/>
              </a:rPr>
              <a:t>-</a:t>
            </a:r>
            <a:r>
              <a:rPr lang="el-GR" sz="2000" i="1" dirty="0" err="1" smtClean="0">
                <a:effectLst/>
              </a:rPr>
              <a:t>γικούς</a:t>
            </a:r>
            <a:r>
              <a:rPr lang="el-GR" sz="2000" i="1" dirty="0" smtClean="0">
                <a:effectLst/>
              </a:rPr>
              <a:t> </a:t>
            </a:r>
            <a:r>
              <a:rPr lang="el-GR" sz="2000" i="1" dirty="0" err="1" smtClean="0">
                <a:effectLst/>
              </a:rPr>
              <a:t>νευράξονες</a:t>
            </a:r>
            <a:r>
              <a:rPr lang="el-GR" sz="2000" i="1" dirty="0" smtClean="0">
                <a:effectLst/>
              </a:rPr>
              <a:t>, μέσω συμπαγούς μοίρας (κινητική λειτουργία). Η δικτυωτή μοίρα δέχεται προσαγωγούς από την ωχρά σφαίρα (μέσω του </a:t>
            </a:r>
            <a:r>
              <a:rPr lang="el-GR" sz="2000" i="1" u="sng" dirty="0" smtClean="0">
                <a:effectLst/>
              </a:rPr>
              <a:t>υποθαλάμιου πυρήνα</a:t>
            </a:r>
            <a:r>
              <a:rPr lang="el-GR" sz="2000" i="1" dirty="0" smtClean="0">
                <a:effectLst/>
              </a:rPr>
              <a:t>) προωθώντας τις προς το θάλαμο   </a:t>
            </a:r>
            <a:endParaRPr lang="el-GR" sz="2000" i="1" u="sng" dirty="0" smtClean="0">
              <a:effectLst/>
            </a:endParaRPr>
          </a:p>
          <a:p>
            <a:pPr>
              <a:buFont typeface="Wingdings" pitchFamily="2" charset="2"/>
              <a:buNone/>
            </a:pPr>
            <a:endParaRPr lang="en-US" sz="2000" i="1" dirty="0" smtClean="0">
              <a:effectLst/>
            </a:endParaRPr>
          </a:p>
          <a:p>
            <a:endParaRPr lang="el-GR" sz="2400" dirty="0" smtClean="0">
              <a:effectLst/>
            </a:endParaRPr>
          </a:p>
        </p:txBody>
      </p:sp>
      <p:pic>
        <p:nvPicPr>
          <p:cNvPr id="15364" name="Picture 4" descr="F:\ANATOMIA\Εικόνες\Διαγραμματικές συνδέσεις Basal-ganglia-classic.png"/>
          <p:cNvPicPr>
            <a:picLocks noChangeAspect="1" noChangeArrowheads="1"/>
          </p:cNvPicPr>
          <p:nvPr/>
        </p:nvPicPr>
        <p:blipFill>
          <a:blip r:embed="rId2" cstate="print"/>
          <a:srcRect/>
          <a:stretch>
            <a:fillRect/>
          </a:stretch>
        </p:blipFill>
        <p:spPr bwMode="auto">
          <a:xfrm>
            <a:off x="3822700" y="990600"/>
            <a:ext cx="53213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1071545"/>
          </a:xfrm>
        </p:spPr>
        <p:txBody>
          <a:bodyPr/>
          <a:lstStyle/>
          <a:p>
            <a:r>
              <a:rPr lang="el-GR" sz="3800" dirty="0" smtClean="0"/>
              <a:t>Συνδέσεις βασικών γαγγλίων</a:t>
            </a:r>
            <a:r>
              <a:rPr lang="el-GR" dirty="0" smtClean="0"/>
              <a:t> </a:t>
            </a:r>
            <a:br>
              <a:rPr lang="el-GR" dirty="0" smtClean="0"/>
            </a:br>
            <a:r>
              <a:rPr lang="el-GR" sz="2400" dirty="0" smtClean="0"/>
              <a:t>(κυρίως μέσω </a:t>
            </a:r>
            <a:r>
              <a:rPr lang="el-GR" sz="2400" dirty="0" err="1" smtClean="0"/>
              <a:t>ντοπαμινεργικών</a:t>
            </a:r>
            <a:r>
              <a:rPr lang="el-GR" sz="2400" dirty="0" smtClean="0"/>
              <a:t> νευρώνων)</a:t>
            </a:r>
            <a:endParaRPr lang="el-GR" dirty="0"/>
          </a:p>
        </p:txBody>
      </p:sp>
      <p:pic>
        <p:nvPicPr>
          <p:cNvPr id="4" name="3 - Θέση περιεχομένου" descr="Λειτουργικές συνδέσεις βασικών γαγγλίων.jpg"/>
          <p:cNvPicPr>
            <a:picLocks noGrp="1" noChangeAspect="1"/>
          </p:cNvPicPr>
          <p:nvPr>
            <p:ph idx="1"/>
          </p:nvPr>
        </p:nvPicPr>
        <p:blipFill>
          <a:blip r:embed="rId2" cstate="print"/>
          <a:stretch>
            <a:fillRect/>
          </a:stretch>
        </p:blipFill>
        <p:spPr>
          <a:xfrm>
            <a:off x="0" y="1134542"/>
            <a:ext cx="9144000" cy="546204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1"/>
            <a:ext cx="8472518" cy="642917"/>
          </a:xfrm>
        </p:spPr>
        <p:txBody>
          <a:bodyPr/>
          <a:lstStyle/>
          <a:p>
            <a:r>
              <a:rPr lang="el-GR" sz="2800" dirty="0" smtClean="0"/>
              <a:t>Προσαγωγοί συνδέσεις </a:t>
            </a:r>
            <a:r>
              <a:rPr lang="el-GR" sz="2800" dirty="0" err="1" smtClean="0"/>
              <a:t>ωχράς</a:t>
            </a:r>
            <a:r>
              <a:rPr lang="el-GR" sz="2800" dirty="0" smtClean="0"/>
              <a:t> σφαίρας</a:t>
            </a:r>
            <a:endParaRPr lang="el-GR" sz="2800" dirty="0"/>
          </a:p>
        </p:txBody>
      </p:sp>
      <p:pic>
        <p:nvPicPr>
          <p:cNvPr id="4" name="3 - Θέση περιεχομένου" descr="Προσαγωγοί συνδέσεις ωχράς σφαίρας.jpg"/>
          <p:cNvPicPr>
            <a:picLocks noGrp="1" noChangeAspect="1"/>
          </p:cNvPicPr>
          <p:nvPr>
            <p:ph idx="1"/>
          </p:nvPr>
        </p:nvPicPr>
        <p:blipFill>
          <a:blip r:embed="rId2" cstate="print"/>
          <a:stretch>
            <a:fillRect/>
          </a:stretch>
        </p:blipFill>
        <p:spPr>
          <a:xfrm>
            <a:off x="785786" y="676449"/>
            <a:ext cx="7358114" cy="6146789"/>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1"/>
            <a:ext cx="8401080" cy="642917"/>
          </a:xfrm>
        </p:spPr>
        <p:txBody>
          <a:bodyPr/>
          <a:lstStyle/>
          <a:p>
            <a:r>
              <a:rPr lang="el-GR" sz="3200" dirty="0" err="1" smtClean="0"/>
              <a:t>Απαγωγοί</a:t>
            </a:r>
            <a:r>
              <a:rPr lang="el-GR" sz="3200" dirty="0" smtClean="0"/>
              <a:t> συνδέσεις </a:t>
            </a:r>
            <a:r>
              <a:rPr lang="el-GR" sz="3200" dirty="0" err="1" smtClean="0"/>
              <a:t>ωχράς</a:t>
            </a:r>
            <a:r>
              <a:rPr lang="el-GR" sz="3200" dirty="0" smtClean="0"/>
              <a:t> σφαίρας</a:t>
            </a:r>
            <a:endParaRPr lang="el-GR" sz="3200" dirty="0"/>
          </a:p>
        </p:txBody>
      </p:sp>
      <p:pic>
        <p:nvPicPr>
          <p:cNvPr id="6" name="5 - Θέση περιεχομένου" descr="Απαγωγοί συνδέσεις ωχράς σφαίρας.jpg"/>
          <p:cNvPicPr>
            <a:picLocks noGrp="1" noChangeAspect="1"/>
          </p:cNvPicPr>
          <p:nvPr>
            <p:ph idx="1"/>
          </p:nvPr>
        </p:nvPicPr>
        <p:blipFill>
          <a:blip r:embed="rId2" cstate="print"/>
          <a:stretch>
            <a:fillRect/>
          </a:stretch>
        </p:blipFill>
        <p:spPr>
          <a:xfrm>
            <a:off x="714348" y="615139"/>
            <a:ext cx="7500989" cy="6242861"/>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0"/>
            <a:ext cx="8329642" cy="650857"/>
          </a:xfrm>
        </p:spPr>
        <p:txBody>
          <a:bodyPr/>
          <a:lstStyle/>
          <a:p>
            <a:r>
              <a:rPr lang="el-GR" sz="2800" dirty="0" smtClean="0"/>
              <a:t>Προσαγωγοί συνδέσεις ραβδωτού σώματος</a:t>
            </a:r>
            <a:endParaRPr lang="el-GR" sz="2800" dirty="0"/>
          </a:p>
        </p:txBody>
      </p:sp>
      <p:pic>
        <p:nvPicPr>
          <p:cNvPr id="6" name="5 - Θέση περιεχομένου" descr="Προσαγωγοί συνδέσεις ραβδωτού σώματος.jpg"/>
          <p:cNvPicPr>
            <a:picLocks noGrp="1" noChangeAspect="1"/>
          </p:cNvPicPr>
          <p:nvPr>
            <p:ph idx="1"/>
          </p:nvPr>
        </p:nvPicPr>
        <p:blipFill>
          <a:blip r:embed="rId2" cstate="print"/>
          <a:stretch>
            <a:fillRect/>
          </a:stretch>
        </p:blipFill>
        <p:spPr>
          <a:xfrm>
            <a:off x="1071538" y="642918"/>
            <a:ext cx="7321627" cy="6174819"/>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0"/>
            <a:ext cx="8686800" cy="507981"/>
          </a:xfrm>
        </p:spPr>
        <p:txBody>
          <a:bodyPr/>
          <a:lstStyle/>
          <a:p>
            <a:r>
              <a:rPr lang="el-GR" sz="3200" dirty="0" err="1" smtClean="0"/>
              <a:t>Απαγωγοί</a:t>
            </a:r>
            <a:r>
              <a:rPr lang="el-GR" sz="3200" dirty="0" smtClean="0"/>
              <a:t> συνδέσεις ραβδωτού σώματος</a:t>
            </a:r>
            <a:endParaRPr lang="el-GR" sz="3200" dirty="0"/>
          </a:p>
        </p:txBody>
      </p:sp>
      <p:pic>
        <p:nvPicPr>
          <p:cNvPr id="5" name="4 - Θέση περιεχομένου" descr="Απαγωγοί συνδέσεις ραβδωτού σώματος.jpg"/>
          <p:cNvPicPr>
            <a:picLocks noGrp="1" noChangeAspect="1"/>
          </p:cNvPicPr>
          <p:nvPr>
            <p:ph idx="1"/>
          </p:nvPr>
        </p:nvPicPr>
        <p:blipFill>
          <a:blip r:embed="rId2" cstate="print"/>
          <a:stretch>
            <a:fillRect/>
          </a:stretch>
        </p:blipFill>
        <p:spPr>
          <a:xfrm>
            <a:off x="928662" y="636800"/>
            <a:ext cx="7500990" cy="62212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lstStyle/>
          <a:p>
            <a:r>
              <a:rPr lang="el-GR" dirty="0" smtClean="0"/>
              <a:t>Κινητικό κύκλωμα (Ι)</a:t>
            </a:r>
            <a:endParaRPr lang="el-GR" dirty="0"/>
          </a:p>
        </p:txBody>
      </p:sp>
      <p:pic>
        <p:nvPicPr>
          <p:cNvPr id="5" name="4 - Θέση περιεχομένου" descr="Κινητικό κύκλωμα.jpg"/>
          <p:cNvPicPr>
            <a:picLocks noGrp="1" noChangeAspect="1"/>
          </p:cNvPicPr>
          <p:nvPr>
            <p:ph idx="1"/>
          </p:nvPr>
        </p:nvPicPr>
        <p:blipFill>
          <a:blip r:embed="rId2" cstate="print"/>
          <a:stretch>
            <a:fillRect/>
          </a:stretch>
        </p:blipFill>
        <p:spPr>
          <a:xfrm>
            <a:off x="0" y="856083"/>
            <a:ext cx="9144000" cy="6018958"/>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
            <a:ext cx="8186766" cy="428604"/>
          </a:xfrm>
        </p:spPr>
        <p:txBody>
          <a:bodyPr/>
          <a:lstStyle/>
          <a:p>
            <a:r>
              <a:rPr lang="el-GR" sz="3600" dirty="0" smtClean="0"/>
              <a:t>Κινητικό κύκλωμα (ΙΙ)</a:t>
            </a:r>
            <a:endParaRPr lang="el-GR" sz="3600" dirty="0"/>
          </a:p>
        </p:txBody>
      </p:sp>
      <p:pic>
        <p:nvPicPr>
          <p:cNvPr id="6" name="5 - Θέση περιεχομένου" descr="Σχηματικό διάγραμμα κινητικού κυκλώματος.jpg"/>
          <p:cNvPicPr>
            <a:picLocks noGrp="1" noChangeAspect="1"/>
          </p:cNvPicPr>
          <p:nvPr>
            <p:ph sz="half" idx="1"/>
          </p:nvPr>
        </p:nvPicPr>
        <p:blipFill>
          <a:blip r:embed="rId2" cstate="print"/>
          <a:stretch>
            <a:fillRect/>
          </a:stretch>
        </p:blipFill>
        <p:spPr>
          <a:xfrm>
            <a:off x="457199" y="491242"/>
            <a:ext cx="7829577" cy="4547031"/>
          </a:xfrm>
        </p:spPr>
      </p:pic>
      <p:sp>
        <p:nvSpPr>
          <p:cNvPr id="7" name="6 - Θέση περιεχομένου"/>
          <p:cNvSpPr>
            <a:spLocks noGrp="1"/>
          </p:cNvSpPr>
          <p:nvPr>
            <p:ph sz="half" idx="2"/>
          </p:nvPr>
        </p:nvSpPr>
        <p:spPr>
          <a:xfrm>
            <a:off x="142844" y="5143513"/>
            <a:ext cx="8786874" cy="1714488"/>
          </a:xfrm>
        </p:spPr>
        <p:txBody>
          <a:bodyPr/>
          <a:lstStyle/>
          <a:p>
            <a:pPr>
              <a:buNone/>
            </a:pPr>
            <a:r>
              <a:rPr lang="el-GR" sz="2200" i="1" dirty="0" smtClean="0">
                <a:effectLst/>
              </a:rPr>
              <a:t>Ρύθμιση-διαβάθμιση-συντονισμός της μυϊκής δύναμης .  Σε συνεργασία με το  Συνειρμικό Κινητικό φλοιό «αποφασίζουν» και οργανώνουν την αναγκαία ακολουθία γεγονότων. Το </a:t>
            </a:r>
            <a:r>
              <a:rPr lang="el-GR" sz="2200" i="1" u="sng" dirty="0" smtClean="0">
                <a:effectLst/>
              </a:rPr>
              <a:t>κέλυφος</a:t>
            </a:r>
            <a:r>
              <a:rPr lang="el-GR" sz="2200" i="1" dirty="0" smtClean="0">
                <a:effectLst/>
              </a:rPr>
              <a:t> αποθηκεύει προπαρασκευασμένα κινητικά προγράμματα</a:t>
            </a:r>
            <a:endParaRPr lang="el-G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
            <a:ext cx="8186766" cy="428604"/>
          </a:xfrm>
        </p:spPr>
        <p:txBody>
          <a:bodyPr/>
          <a:lstStyle/>
          <a:p>
            <a:r>
              <a:rPr lang="el-GR" sz="3600" dirty="0" smtClean="0"/>
              <a:t>Κινητικό κύκλωμα (ΙΙΙ)</a:t>
            </a:r>
            <a:endParaRPr lang="el-GR" sz="3600" dirty="0"/>
          </a:p>
        </p:txBody>
      </p:sp>
      <p:sp>
        <p:nvSpPr>
          <p:cNvPr id="7" name="6 - Θέση περιεχομένου"/>
          <p:cNvSpPr>
            <a:spLocks noGrp="1"/>
          </p:cNvSpPr>
          <p:nvPr>
            <p:ph sz="half" idx="2"/>
          </p:nvPr>
        </p:nvSpPr>
        <p:spPr>
          <a:xfrm>
            <a:off x="0" y="6072206"/>
            <a:ext cx="8929718" cy="785794"/>
          </a:xfrm>
        </p:spPr>
        <p:txBody>
          <a:bodyPr/>
          <a:lstStyle/>
          <a:p>
            <a:pPr>
              <a:buNone/>
            </a:pPr>
            <a:r>
              <a:rPr lang="el-GR" sz="2300" dirty="0" smtClean="0"/>
              <a:t>Συμμετοχή της Παρεγκεφαλίδας, του Ερυθρού πυρήνα, του κάτω </a:t>
            </a:r>
            <a:r>
              <a:rPr lang="el-GR" sz="2300" dirty="0" err="1" smtClean="0"/>
              <a:t>ελαϊκού</a:t>
            </a:r>
            <a:r>
              <a:rPr lang="el-GR" sz="2300" dirty="0" smtClean="0"/>
              <a:t> πυρήνα (ή κάτω πυρήνα της ελαίας στον προμήκη)</a:t>
            </a:r>
            <a:endParaRPr lang="el-GR" sz="2300" dirty="0"/>
          </a:p>
        </p:txBody>
      </p:sp>
      <p:pic>
        <p:nvPicPr>
          <p:cNvPr id="8" name="1 - Εικόνα" descr="παρεγκεφαλίδας απααγωγοί F.JPG"/>
          <p:cNvPicPr>
            <a:picLocks noGrp="1" noChangeAspect="1"/>
          </p:cNvPicPr>
          <p:nvPr>
            <p:ph sz="half" idx="1"/>
          </p:nvPr>
        </p:nvPicPr>
        <p:blipFill>
          <a:blip r:embed="rId2" cstate="print"/>
          <a:srcRect/>
          <a:stretch>
            <a:fillRect/>
          </a:stretch>
        </p:blipFill>
        <p:spPr bwMode="auto">
          <a:xfrm>
            <a:off x="785786" y="500043"/>
            <a:ext cx="7400948" cy="56473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85720" y="0"/>
            <a:ext cx="8401080" cy="793733"/>
          </a:xfrm>
        </p:spPr>
        <p:txBody>
          <a:bodyPr/>
          <a:lstStyle/>
          <a:p>
            <a:r>
              <a:rPr lang="el-GR" sz="3200" dirty="0" smtClean="0"/>
              <a:t>Βασικά γάγγλια – </a:t>
            </a:r>
            <a:r>
              <a:rPr lang="en-US" sz="2400" dirty="0" smtClean="0"/>
              <a:t>II</a:t>
            </a:r>
            <a:r>
              <a:rPr lang="el-GR" sz="3200" dirty="0" smtClean="0"/>
              <a:t> </a:t>
            </a:r>
            <a:r>
              <a:rPr lang="el-GR" sz="2400" dirty="0" smtClean="0"/>
              <a:t>(Ομαδοποίηση)</a:t>
            </a:r>
            <a:endParaRPr lang="el-GR" sz="2400" dirty="0"/>
          </a:p>
        </p:txBody>
      </p:sp>
      <p:pic>
        <p:nvPicPr>
          <p:cNvPr id="7" name="6 - Θέση περιεχομένου" descr="Πίνακας βασικών γαγγλίων.jpg"/>
          <p:cNvPicPr>
            <a:picLocks noGrp="1" noChangeAspect="1"/>
          </p:cNvPicPr>
          <p:nvPr>
            <p:ph idx="1"/>
          </p:nvPr>
        </p:nvPicPr>
        <p:blipFill>
          <a:blip r:embed="rId2" cstate="print"/>
          <a:stretch>
            <a:fillRect/>
          </a:stretch>
        </p:blipFill>
        <p:spPr>
          <a:xfrm>
            <a:off x="-1" y="1073409"/>
            <a:ext cx="9121067" cy="5570301"/>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571472" y="0"/>
            <a:ext cx="8186766" cy="865171"/>
          </a:xfrm>
        </p:spPr>
        <p:txBody>
          <a:bodyPr/>
          <a:lstStyle/>
          <a:p>
            <a:r>
              <a:rPr lang="el-GR" sz="3200" dirty="0" smtClean="0"/>
              <a:t>Κινητικό κύκλωμα (Ι</a:t>
            </a:r>
            <a:r>
              <a:rPr lang="en-US" sz="3200" dirty="0" smtClean="0"/>
              <a:t>V</a:t>
            </a:r>
            <a:r>
              <a:rPr lang="el-GR" sz="3200" dirty="0" smtClean="0"/>
              <a:t>)</a:t>
            </a:r>
            <a:r>
              <a:rPr lang="en-US" sz="3200" dirty="0" smtClean="0"/>
              <a:t> - </a:t>
            </a:r>
            <a:r>
              <a:rPr lang="el-GR" sz="3200" i="1" dirty="0" smtClean="0"/>
              <a:t>Θάλαμος</a:t>
            </a:r>
            <a:endParaRPr lang="el-GR" sz="3200" i="1" dirty="0"/>
          </a:p>
        </p:txBody>
      </p:sp>
      <p:pic>
        <p:nvPicPr>
          <p:cNvPr id="7" name="Picture 4" descr="F:\ANATOMIA\Συνδέσεις θαλάμου έξω πυρήνων.JPG"/>
          <p:cNvPicPr>
            <a:picLocks noGrp="1" noChangeAspect="1" noChangeArrowheads="1"/>
          </p:cNvPicPr>
          <p:nvPr>
            <p:ph idx="1"/>
          </p:nvPr>
        </p:nvPicPr>
        <p:blipFill>
          <a:blip r:embed="rId2" cstate="print"/>
          <a:srcRect/>
          <a:stretch>
            <a:fillRect/>
          </a:stretch>
        </p:blipFill>
        <p:spPr bwMode="auto">
          <a:xfrm>
            <a:off x="1030348" y="714356"/>
            <a:ext cx="6899238" cy="61386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lstStyle/>
          <a:p>
            <a:r>
              <a:rPr lang="el-GR" dirty="0" err="1" smtClean="0"/>
              <a:t>Γνωσιακό</a:t>
            </a:r>
            <a:r>
              <a:rPr lang="el-GR" dirty="0" smtClean="0"/>
              <a:t> κύκλωμα  (Ι)</a:t>
            </a:r>
            <a:endParaRPr lang="el-GR" dirty="0"/>
          </a:p>
        </p:txBody>
      </p:sp>
      <p:pic>
        <p:nvPicPr>
          <p:cNvPr id="6" name="5 - Θέση περιεχομένου" descr="Γνωσιακό κύκλωμα.jpg"/>
          <p:cNvPicPr>
            <a:picLocks noGrp="1" noChangeAspect="1"/>
          </p:cNvPicPr>
          <p:nvPr>
            <p:ph idx="1"/>
          </p:nvPr>
        </p:nvPicPr>
        <p:blipFill>
          <a:blip r:embed="rId2" cstate="print"/>
          <a:stretch>
            <a:fillRect/>
          </a:stretch>
        </p:blipFill>
        <p:spPr>
          <a:xfrm>
            <a:off x="0" y="956107"/>
            <a:ext cx="9274402" cy="590189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
            <a:ext cx="8186766" cy="500042"/>
          </a:xfrm>
        </p:spPr>
        <p:txBody>
          <a:bodyPr/>
          <a:lstStyle/>
          <a:p>
            <a:r>
              <a:rPr lang="el-GR" sz="3200" dirty="0" err="1" smtClean="0"/>
              <a:t>Γνωσιακό</a:t>
            </a:r>
            <a:r>
              <a:rPr lang="el-GR" sz="3200" dirty="0" smtClean="0"/>
              <a:t> κύκλωμα  (ΙΙ)</a:t>
            </a:r>
            <a:endParaRPr lang="el-GR" sz="3200" dirty="0"/>
          </a:p>
        </p:txBody>
      </p:sp>
      <p:sp>
        <p:nvSpPr>
          <p:cNvPr id="5" name="4 - Θέση περιεχομένου"/>
          <p:cNvSpPr>
            <a:spLocks noGrp="1"/>
          </p:cNvSpPr>
          <p:nvPr>
            <p:ph sz="half" idx="1"/>
          </p:nvPr>
        </p:nvSpPr>
        <p:spPr>
          <a:xfrm>
            <a:off x="0" y="785794"/>
            <a:ext cx="4357686" cy="5929354"/>
          </a:xfrm>
        </p:spPr>
        <p:txBody>
          <a:bodyPr/>
          <a:lstStyle/>
          <a:p>
            <a:pPr>
              <a:buNone/>
            </a:pPr>
            <a:r>
              <a:rPr lang="el-GR" sz="2000" i="1" dirty="0" smtClean="0">
                <a:effectLst/>
              </a:rPr>
              <a:t>Η κεφαλή του </a:t>
            </a:r>
            <a:r>
              <a:rPr lang="el-GR" sz="2000" i="1" u="sng" dirty="0" smtClean="0">
                <a:effectLst/>
              </a:rPr>
              <a:t>κερκοφόρου πυρήνα</a:t>
            </a:r>
            <a:r>
              <a:rPr lang="el-GR" sz="2000" i="1" dirty="0" smtClean="0">
                <a:effectLst/>
              </a:rPr>
              <a:t> συμβάλλει στην εκμάθηση των κινήσεων </a:t>
            </a:r>
            <a:r>
              <a:rPr lang="el-GR" sz="2000" dirty="0" smtClean="0">
                <a:effectLst/>
              </a:rPr>
              <a:t>(</a:t>
            </a:r>
            <a:r>
              <a:rPr lang="el-GR" sz="2000" dirty="0" err="1" smtClean="0">
                <a:effectLst/>
              </a:rPr>
              <a:t>Γνωσιακό</a:t>
            </a:r>
            <a:r>
              <a:rPr lang="el-GR" sz="2000" dirty="0" smtClean="0">
                <a:effectLst/>
              </a:rPr>
              <a:t> κύκλωμα)</a:t>
            </a:r>
            <a:r>
              <a:rPr lang="el-GR" sz="2000" i="1" dirty="0" smtClean="0">
                <a:effectLst/>
              </a:rPr>
              <a:t>.</a:t>
            </a:r>
          </a:p>
          <a:p>
            <a:pPr>
              <a:buNone/>
            </a:pPr>
            <a:r>
              <a:rPr lang="el-GR" sz="2000" i="1" dirty="0" smtClean="0">
                <a:effectLst/>
              </a:rPr>
              <a:t>  Ο </a:t>
            </a:r>
            <a:r>
              <a:rPr lang="el-GR" sz="2000" i="1" u="sng" dirty="0" smtClean="0">
                <a:effectLst/>
              </a:rPr>
              <a:t>επικλινής πυρήνας</a:t>
            </a:r>
            <a:r>
              <a:rPr lang="el-GR" sz="2000" i="1" dirty="0" smtClean="0">
                <a:effectLst/>
              </a:rPr>
              <a:t> συμμετέχει στο </a:t>
            </a:r>
            <a:r>
              <a:rPr lang="el-GR" sz="2000" dirty="0" err="1" smtClean="0">
                <a:effectLst/>
              </a:rPr>
              <a:t>Μεταιχμιακό</a:t>
            </a:r>
            <a:r>
              <a:rPr lang="el-GR" sz="2000" dirty="0" smtClean="0">
                <a:effectLst/>
              </a:rPr>
              <a:t> κύκλωμα</a:t>
            </a:r>
            <a:r>
              <a:rPr lang="en-US" sz="2000" dirty="0" smtClean="0">
                <a:effectLst/>
              </a:rPr>
              <a:t> </a:t>
            </a:r>
            <a:r>
              <a:rPr lang="el-GR" sz="2000" i="1" dirty="0" smtClean="0">
                <a:effectLst/>
              </a:rPr>
              <a:t>με τον κατώτερο προμετωπιαίο φλοιό, την ωχρά σφαίρα και τον έσω ραχιαίο πυρήνα θαλάμου </a:t>
            </a:r>
          </a:p>
          <a:p>
            <a:pPr>
              <a:buNone/>
            </a:pPr>
            <a:r>
              <a:rPr lang="el-GR" sz="2000" i="1" dirty="0" smtClean="0">
                <a:effectLst/>
              </a:rPr>
              <a:t>    (κινήσεις οδηγούμενες από το συναίσθημα, π.χ. μειδίαμα)</a:t>
            </a:r>
          </a:p>
          <a:p>
            <a:pPr eaLnBrk="1" hangingPunct="1">
              <a:buNone/>
            </a:pPr>
            <a:r>
              <a:rPr lang="el-GR" sz="1100" dirty="0" smtClean="0">
                <a:effectLst/>
              </a:rPr>
              <a:t>1. Πρόσθιοι, </a:t>
            </a:r>
          </a:p>
          <a:p>
            <a:pPr eaLnBrk="1" hangingPunct="1">
              <a:buNone/>
            </a:pPr>
            <a:r>
              <a:rPr lang="el-GR" sz="1100" dirty="0" smtClean="0">
                <a:effectLst/>
              </a:rPr>
              <a:t>2. </a:t>
            </a:r>
            <a:r>
              <a:rPr lang="el-GR" sz="1100" dirty="0" err="1" smtClean="0">
                <a:effectLst/>
              </a:rPr>
              <a:t>Υπερμεσολόβια</a:t>
            </a:r>
            <a:r>
              <a:rPr lang="el-GR" sz="1100" dirty="0" smtClean="0">
                <a:effectLst/>
              </a:rPr>
              <a:t> έλικα, </a:t>
            </a:r>
          </a:p>
          <a:p>
            <a:pPr eaLnBrk="1" hangingPunct="1">
              <a:buNone/>
            </a:pPr>
            <a:r>
              <a:rPr lang="el-GR" sz="1100" dirty="0" smtClean="0">
                <a:effectLst/>
              </a:rPr>
              <a:t>3. </a:t>
            </a:r>
            <a:r>
              <a:rPr lang="el-GR" sz="1100" dirty="0" err="1" smtClean="0">
                <a:effectLst/>
              </a:rPr>
              <a:t>μαστίο</a:t>
            </a:r>
            <a:r>
              <a:rPr lang="el-GR" sz="1100" dirty="0" smtClean="0">
                <a:effectLst/>
              </a:rPr>
              <a:t>, </a:t>
            </a:r>
          </a:p>
          <a:p>
            <a:pPr eaLnBrk="1" hangingPunct="1">
              <a:buNone/>
            </a:pPr>
            <a:r>
              <a:rPr lang="el-GR" sz="1100" dirty="0" smtClean="0">
                <a:effectLst/>
              </a:rPr>
              <a:t>4. </a:t>
            </a:r>
            <a:r>
              <a:rPr lang="el-GR" sz="1100" dirty="0" err="1" smtClean="0">
                <a:effectLst/>
              </a:rPr>
              <a:t>μαστιοθαλαμική</a:t>
            </a:r>
            <a:r>
              <a:rPr lang="el-GR" sz="1100" dirty="0" smtClean="0">
                <a:effectLst/>
              </a:rPr>
              <a:t> δεσμίδα, </a:t>
            </a:r>
          </a:p>
          <a:p>
            <a:pPr eaLnBrk="1" hangingPunct="1">
              <a:buNone/>
            </a:pPr>
            <a:r>
              <a:rPr lang="el-GR" sz="1100" dirty="0" smtClean="0">
                <a:effectLst/>
              </a:rPr>
              <a:t>5. έσω πυρήνες, </a:t>
            </a:r>
          </a:p>
          <a:p>
            <a:pPr eaLnBrk="1" hangingPunct="1">
              <a:buNone/>
            </a:pPr>
            <a:r>
              <a:rPr lang="el-GR" sz="1100" dirty="0" smtClean="0">
                <a:effectLst/>
              </a:rPr>
              <a:t>6. μετωπιαίος λοβός,</a:t>
            </a:r>
          </a:p>
          <a:p>
            <a:pPr eaLnBrk="1" hangingPunct="1">
              <a:buNone/>
            </a:pPr>
            <a:r>
              <a:rPr lang="el-GR" sz="1100" dirty="0" smtClean="0">
                <a:effectLst/>
              </a:rPr>
              <a:t> 7+12. ωχρά σφαίρα, </a:t>
            </a:r>
          </a:p>
          <a:p>
            <a:pPr eaLnBrk="1" hangingPunct="1">
              <a:buNone/>
            </a:pPr>
            <a:r>
              <a:rPr lang="el-GR" sz="1100" dirty="0" smtClean="0">
                <a:effectLst/>
              </a:rPr>
              <a:t>8. υποθάλαμος,</a:t>
            </a:r>
          </a:p>
          <a:p>
            <a:pPr eaLnBrk="1" hangingPunct="1">
              <a:buNone/>
            </a:pPr>
            <a:r>
              <a:rPr lang="el-GR" sz="1100" dirty="0" smtClean="0">
                <a:effectLst/>
              </a:rPr>
              <a:t>9. κεντρικός πυρήνας</a:t>
            </a:r>
          </a:p>
          <a:p>
            <a:pPr eaLnBrk="1" hangingPunct="1">
              <a:buNone/>
            </a:pPr>
            <a:r>
              <a:rPr lang="el-GR" sz="1100" dirty="0" smtClean="0">
                <a:effectLst/>
              </a:rPr>
              <a:t>10. </a:t>
            </a:r>
            <a:r>
              <a:rPr lang="el-GR" sz="1100" dirty="0" err="1" smtClean="0">
                <a:effectLst/>
              </a:rPr>
              <a:t>εμβολοειδής</a:t>
            </a:r>
            <a:r>
              <a:rPr lang="el-GR" sz="1100" dirty="0" smtClean="0">
                <a:effectLst/>
              </a:rPr>
              <a:t> πυρήνας</a:t>
            </a:r>
          </a:p>
          <a:p>
            <a:pPr eaLnBrk="1" hangingPunct="1">
              <a:buNone/>
            </a:pPr>
            <a:r>
              <a:rPr lang="el-GR" sz="1100" dirty="0" smtClean="0">
                <a:effectLst/>
              </a:rPr>
              <a:t>11. δικτυωτός σχηματισμός</a:t>
            </a:r>
          </a:p>
          <a:p>
            <a:pPr eaLnBrk="1" hangingPunct="1">
              <a:buNone/>
            </a:pPr>
            <a:r>
              <a:rPr lang="el-GR" sz="1100" dirty="0" smtClean="0">
                <a:effectLst/>
              </a:rPr>
              <a:t>13. κερκοφόρος π., </a:t>
            </a:r>
          </a:p>
          <a:p>
            <a:pPr eaLnBrk="1" hangingPunct="1">
              <a:buNone/>
            </a:pPr>
            <a:r>
              <a:rPr lang="el-GR" sz="1100" dirty="0" smtClean="0">
                <a:effectLst/>
              </a:rPr>
              <a:t>14. κέλυφος</a:t>
            </a:r>
            <a:endParaRPr lang="en-US" sz="1100" i="1" dirty="0" smtClean="0">
              <a:effectLst/>
            </a:endParaRPr>
          </a:p>
          <a:p>
            <a:pPr>
              <a:buNone/>
            </a:pPr>
            <a:endParaRPr lang="el-GR" dirty="0"/>
          </a:p>
        </p:txBody>
      </p:sp>
      <p:pic>
        <p:nvPicPr>
          <p:cNvPr id="8" name="Picture 4" descr="Θάλαμος-πρόσθιος-έσω-κεντρικός"/>
          <p:cNvPicPr>
            <a:picLocks noGrp="1" noChangeAspect="1" noChangeArrowheads="1"/>
          </p:cNvPicPr>
          <p:nvPr>
            <p:ph sz="half" idx="2"/>
          </p:nvPr>
        </p:nvPicPr>
        <p:blipFill>
          <a:blip r:embed="rId2" cstate="print"/>
          <a:srcRect/>
          <a:stretch>
            <a:fillRect/>
          </a:stretch>
        </p:blipFill>
        <p:spPr bwMode="auto">
          <a:xfrm>
            <a:off x="4357686" y="500042"/>
            <a:ext cx="4643312" cy="6357958"/>
          </a:xfrm>
          <a:prstGeom prst="rect">
            <a:avLst/>
          </a:prstGeom>
          <a:noFill/>
          <a:ln w="9525">
            <a:noFill/>
            <a:miter lim="800000"/>
            <a:headEnd/>
            <a:tailEnd/>
          </a:ln>
        </p:spPr>
      </p:pic>
      <p:pic>
        <p:nvPicPr>
          <p:cNvPr id="9" name="8 - Εικόνα" descr="nucleus-accumbens-Adapted-from-Ref-49.png"/>
          <p:cNvPicPr>
            <a:picLocks noChangeAspect="1"/>
          </p:cNvPicPr>
          <p:nvPr/>
        </p:nvPicPr>
        <p:blipFill>
          <a:blip r:embed="rId3" cstate="print"/>
          <a:stretch>
            <a:fillRect/>
          </a:stretch>
        </p:blipFill>
        <p:spPr>
          <a:xfrm>
            <a:off x="1841924" y="4143380"/>
            <a:ext cx="3040458" cy="250033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2800" dirty="0" smtClean="0">
                <a:solidFill>
                  <a:srgbClr val="FFC000"/>
                </a:solidFill>
              </a:rPr>
              <a:t>Νοσήματα που αφορούν το εξωπυραμιδικό σύστημα</a:t>
            </a:r>
            <a:r>
              <a:rPr lang="el-GR" sz="3600" dirty="0" smtClean="0"/>
              <a:t> </a:t>
            </a:r>
            <a:endParaRPr lang="el-GR" sz="3600" dirty="0"/>
          </a:p>
        </p:txBody>
      </p:sp>
      <p:sp>
        <p:nvSpPr>
          <p:cNvPr id="3" name="2 - Θέση περιεχομένου"/>
          <p:cNvSpPr>
            <a:spLocks noGrp="1"/>
          </p:cNvSpPr>
          <p:nvPr>
            <p:ph sz="half" idx="1"/>
          </p:nvPr>
        </p:nvSpPr>
        <p:spPr>
          <a:xfrm>
            <a:off x="0" y="714356"/>
            <a:ext cx="4495800" cy="5130817"/>
          </a:xfrm>
        </p:spPr>
        <p:txBody>
          <a:bodyPr/>
          <a:lstStyle/>
          <a:p>
            <a:r>
              <a:rPr lang="el-GR" sz="2400" dirty="0" smtClean="0"/>
              <a:t>Νόσος του </a:t>
            </a:r>
            <a:r>
              <a:rPr lang="en-US" sz="2400" dirty="0" smtClean="0"/>
              <a:t>Parkinson</a:t>
            </a:r>
          </a:p>
          <a:p>
            <a:r>
              <a:rPr lang="el-GR" sz="2400" dirty="0" smtClean="0"/>
              <a:t>Χορεία του </a:t>
            </a:r>
            <a:r>
              <a:rPr lang="en-US" sz="2400" dirty="0" smtClean="0"/>
              <a:t>Huntington</a:t>
            </a:r>
            <a:endParaRPr lang="el-GR" sz="2400" dirty="0" smtClean="0"/>
          </a:p>
          <a:p>
            <a:r>
              <a:rPr lang="el-GR" sz="2200" dirty="0" smtClean="0"/>
              <a:t>Παραμορφωτική μυϊκή δυστονία</a:t>
            </a:r>
          </a:p>
          <a:p>
            <a:r>
              <a:rPr lang="el-GR" sz="2200" dirty="0" smtClean="0"/>
              <a:t>Σύνδρομο </a:t>
            </a:r>
            <a:r>
              <a:rPr lang="en-US" sz="2200" dirty="0" smtClean="0"/>
              <a:t>Gilles de la </a:t>
            </a:r>
            <a:r>
              <a:rPr lang="en-US" sz="2200" dirty="0" err="1" smtClean="0"/>
              <a:t>Tourette</a:t>
            </a:r>
            <a:endParaRPr lang="el-GR" sz="2200" dirty="0"/>
          </a:p>
        </p:txBody>
      </p:sp>
      <p:pic>
        <p:nvPicPr>
          <p:cNvPr id="5" name="4 - Θέση περιεχομένου" descr="symptoms-of-dystonia.jpg"/>
          <p:cNvPicPr>
            <a:picLocks noGrp="1" noChangeAspect="1"/>
          </p:cNvPicPr>
          <p:nvPr>
            <p:ph sz="half" idx="2"/>
          </p:nvPr>
        </p:nvPicPr>
        <p:blipFill>
          <a:blip r:embed="rId2" cstate="print"/>
          <a:stretch>
            <a:fillRect/>
          </a:stretch>
        </p:blipFill>
        <p:spPr>
          <a:xfrm>
            <a:off x="4429124" y="1142984"/>
            <a:ext cx="4521770" cy="5286412"/>
          </a:xfrm>
        </p:spPr>
      </p:pic>
      <p:pic>
        <p:nvPicPr>
          <p:cNvPr id="6" name="5 - Εικόνα" descr="Parkinson-Disease.jpg"/>
          <p:cNvPicPr>
            <a:picLocks noChangeAspect="1"/>
          </p:cNvPicPr>
          <p:nvPr/>
        </p:nvPicPr>
        <p:blipFill>
          <a:blip r:embed="rId3" cstate="print"/>
          <a:stretch>
            <a:fillRect/>
          </a:stretch>
        </p:blipFill>
        <p:spPr>
          <a:xfrm>
            <a:off x="714348" y="2433425"/>
            <a:ext cx="3336176" cy="442457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36711"/>
          </a:xfrm>
        </p:spPr>
        <p:txBody>
          <a:bodyPr/>
          <a:lstStyle/>
          <a:p>
            <a:r>
              <a:rPr lang="el-GR" sz="3600" dirty="0" smtClean="0"/>
              <a:t>Νόσος του </a:t>
            </a:r>
            <a:r>
              <a:rPr lang="en-US" sz="3600" dirty="0" smtClean="0"/>
              <a:t>Parkinson </a:t>
            </a:r>
            <a:r>
              <a:rPr lang="el-GR" sz="3600" dirty="0" smtClean="0"/>
              <a:t>και μέλαινα ουσία</a:t>
            </a:r>
            <a:endParaRPr lang="el-GR" sz="3600" dirty="0"/>
          </a:p>
        </p:txBody>
      </p:sp>
      <p:pic>
        <p:nvPicPr>
          <p:cNvPr id="5" name="Content Placeholder 4" descr="Substantia nigra_ParkinsonsDisease.png"/>
          <p:cNvPicPr>
            <a:picLocks noGrp="1" noChangeAspect="1"/>
          </p:cNvPicPr>
          <p:nvPr>
            <p:ph sz="half" idx="1"/>
          </p:nvPr>
        </p:nvPicPr>
        <p:blipFill>
          <a:blip r:embed="rId2" cstate="print"/>
          <a:stretch>
            <a:fillRect/>
          </a:stretch>
        </p:blipFill>
        <p:spPr>
          <a:xfrm>
            <a:off x="-84517" y="814115"/>
            <a:ext cx="9278688" cy="5567213"/>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908719"/>
          </a:xfrm>
        </p:spPr>
        <p:txBody>
          <a:bodyPr/>
          <a:lstStyle/>
          <a:p>
            <a:r>
              <a:rPr lang="el-GR" sz="3600" dirty="0" smtClean="0"/>
              <a:t>Βασικές έννοιες επιδημιολογίας</a:t>
            </a:r>
            <a:endParaRPr lang="el-GR" sz="3600" dirty="0"/>
          </a:p>
        </p:txBody>
      </p:sp>
      <p:sp>
        <p:nvSpPr>
          <p:cNvPr id="6" name="Content Placeholder 5"/>
          <p:cNvSpPr>
            <a:spLocks noGrp="1"/>
          </p:cNvSpPr>
          <p:nvPr>
            <p:ph idx="1"/>
          </p:nvPr>
        </p:nvSpPr>
        <p:spPr>
          <a:xfrm>
            <a:off x="0" y="908720"/>
            <a:ext cx="9144000" cy="5949280"/>
          </a:xfrm>
        </p:spPr>
        <p:txBody>
          <a:bodyPr/>
          <a:lstStyle/>
          <a:p>
            <a:r>
              <a:rPr lang="el-GR" sz="2100" b="1" dirty="0" smtClean="0"/>
              <a:t>Θνητότητα</a:t>
            </a:r>
            <a:r>
              <a:rPr lang="el-GR" sz="2100" dirty="0" smtClean="0"/>
              <a:t> (</a:t>
            </a:r>
            <a:r>
              <a:rPr lang="en-US" sz="2100" dirty="0" smtClean="0"/>
              <a:t>morbidity</a:t>
            </a:r>
            <a:r>
              <a:rPr lang="el-GR" sz="2100" dirty="0" smtClean="0"/>
              <a:t>) (μιας ασθένειας, μιας παθολογικής κατάστασης, μιας εγχείρησης κλπ): Το ποσοστό των θνησκόντων από τη συγκεκριμένη ασθένεια, κατάσταση κλπ επί του συνόλου όσων την έχουν ή έχουν έρθει σε επαφή με το λοιμογόνο παράγοντα (εξάγεται με στατιστική επεξεργασία). </a:t>
            </a:r>
          </a:p>
          <a:p>
            <a:r>
              <a:rPr lang="el-GR" sz="2100" b="1" dirty="0" smtClean="0"/>
              <a:t>Επίπτωση</a:t>
            </a:r>
            <a:r>
              <a:rPr lang="el-GR" sz="2100" dirty="0" smtClean="0"/>
              <a:t> (</a:t>
            </a:r>
            <a:r>
              <a:rPr lang="en-US" sz="2100" dirty="0" smtClean="0"/>
              <a:t>incidence</a:t>
            </a:r>
            <a:r>
              <a:rPr lang="el-GR" sz="2100" dirty="0" smtClean="0"/>
              <a:t>): </a:t>
            </a:r>
            <a:r>
              <a:rPr lang="en-US" sz="2100" dirty="0" smtClean="0"/>
              <a:t>To </a:t>
            </a:r>
            <a:r>
              <a:rPr lang="el-GR" sz="2100" dirty="0" smtClean="0"/>
              <a:t>ποσοστό όσων προσβάλλονται από τη συγκεκριμένη ασθένεια μέσα σε (συνήθως) 1 χρόνο. Εξ ου και ο όρος «ετήσια επίπτωση». </a:t>
            </a:r>
          </a:p>
          <a:p>
            <a:r>
              <a:rPr lang="el-GR" sz="2100" b="1" dirty="0" smtClean="0"/>
              <a:t>Επιπολασμός</a:t>
            </a:r>
            <a:r>
              <a:rPr lang="el-GR" sz="2100" dirty="0" smtClean="0"/>
              <a:t> (</a:t>
            </a:r>
            <a:r>
              <a:rPr lang="en-US" sz="2100" dirty="0" smtClean="0"/>
              <a:t>prevalence</a:t>
            </a:r>
            <a:r>
              <a:rPr lang="el-GR" sz="2100" dirty="0" smtClean="0"/>
              <a:t>): Το ποσοστό που πάσχει από τη συγκεκριμένη ασθένεια έναντι του συνολικού πληθυσμού σε μια συγκεκριμένη περιοχή και σε μια συγκεκριμένη στιγμή ή χρονική περίοδο. Όπως και στην «επίπτωση» το ποσοστό εκφράζεται συνήθως ανά 10.000 ή ανά 100.000 κατοίκους. </a:t>
            </a:r>
          </a:p>
          <a:p>
            <a:r>
              <a:rPr lang="el-GR" sz="2100" b="1" dirty="0" smtClean="0"/>
              <a:t>Θνησιμότητα</a:t>
            </a:r>
            <a:r>
              <a:rPr lang="el-GR" sz="2100" dirty="0" smtClean="0"/>
              <a:t> (</a:t>
            </a:r>
            <a:r>
              <a:rPr lang="en-US" sz="2100" dirty="0" smtClean="0"/>
              <a:t>mortality</a:t>
            </a:r>
            <a:r>
              <a:rPr lang="el-GR" sz="2100" dirty="0" smtClean="0"/>
              <a:t>): Το ποσοστό όσων πεθαίνουν από τη συγκεκριμένη ασθένεια μέσα σε ένα χρόνο. Ισούται με το γινόμενο (Θνητότητα) Χ (Επίπτωση). </a:t>
            </a:r>
          </a:p>
          <a:p>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85720" y="0"/>
            <a:ext cx="8401080" cy="793733"/>
          </a:xfrm>
        </p:spPr>
        <p:txBody>
          <a:bodyPr/>
          <a:lstStyle/>
          <a:p>
            <a:r>
              <a:rPr lang="el-GR" sz="3200" dirty="0" smtClean="0"/>
              <a:t>Βασικά γάγγλια – </a:t>
            </a:r>
            <a:r>
              <a:rPr lang="en-US" sz="2400" dirty="0" smtClean="0"/>
              <a:t>III </a:t>
            </a:r>
            <a:r>
              <a:rPr lang="el-GR" sz="2400" dirty="0" smtClean="0"/>
              <a:t>(Φακοειδής – κερκοφόρος)</a:t>
            </a:r>
            <a:endParaRPr lang="el-GR" sz="2400" dirty="0"/>
          </a:p>
        </p:txBody>
      </p:sp>
      <p:pic>
        <p:nvPicPr>
          <p:cNvPr id="6" name="5 - Θέση περιεχομένου" descr="Φακοειδής-κερκοφόρος-ιππόκαμπος.JPG"/>
          <p:cNvPicPr>
            <a:picLocks noGrp="1" noChangeAspect="1"/>
          </p:cNvPicPr>
          <p:nvPr>
            <p:ph idx="1"/>
          </p:nvPr>
        </p:nvPicPr>
        <p:blipFill>
          <a:blip r:embed="rId2" cstate="print"/>
          <a:stretch>
            <a:fillRect/>
          </a:stretch>
        </p:blipFill>
        <p:spPr>
          <a:xfrm>
            <a:off x="37538" y="857232"/>
            <a:ext cx="9106462" cy="6041564"/>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85720" y="0"/>
            <a:ext cx="8401080" cy="793733"/>
          </a:xfrm>
        </p:spPr>
        <p:txBody>
          <a:bodyPr/>
          <a:lstStyle/>
          <a:p>
            <a:r>
              <a:rPr lang="el-GR" sz="3200" dirty="0" smtClean="0"/>
              <a:t>Βασικά γάγγλια – ι</a:t>
            </a:r>
            <a:r>
              <a:rPr lang="en-US" sz="2400" dirty="0" smtClean="0"/>
              <a:t>V</a:t>
            </a:r>
            <a:r>
              <a:rPr lang="el-GR" sz="3200" dirty="0" smtClean="0"/>
              <a:t> </a:t>
            </a:r>
            <a:r>
              <a:rPr lang="el-GR" sz="2400" dirty="0" smtClean="0"/>
              <a:t>(Σχέση με τις κοιλίες)</a:t>
            </a:r>
            <a:endParaRPr lang="el-GR" sz="2400" dirty="0"/>
          </a:p>
        </p:txBody>
      </p:sp>
      <p:pic>
        <p:nvPicPr>
          <p:cNvPr id="6" name="5 - Θέση περιεχομένου" descr="Basal-Ganglia-to-the-Thalamus-and-Ventricles.jpg"/>
          <p:cNvPicPr>
            <a:picLocks noGrp="1" noChangeAspect="1"/>
          </p:cNvPicPr>
          <p:nvPr>
            <p:ph idx="1"/>
          </p:nvPr>
        </p:nvPicPr>
        <p:blipFill>
          <a:blip r:embed="rId2" cstate="print"/>
          <a:stretch>
            <a:fillRect/>
          </a:stretch>
        </p:blipFill>
        <p:spPr>
          <a:xfrm>
            <a:off x="-214346" y="885362"/>
            <a:ext cx="9644130" cy="5972638"/>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85720" y="0"/>
            <a:ext cx="8401080" cy="793733"/>
          </a:xfrm>
        </p:spPr>
        <p:txBody>
          <a:bodyPr/>
          <a:lstStyle/>
          <a:p>
            <a:r>
              <a:rPr lang="el-GR" sz="3200" dirty="0" smtClean="0"/>
              <a:t>Βασικά γάγγλια – </a:t>
            </a:r>
            <a:r>
              <a:rPr lang="en-US" sz="2400" dirty="0" smtClean="0"/>
              <a:t>V</a:t>
            </a:r>
            <a:r>
              <a:rPr lang="el-GR" sz="3200" dirty="0" smtClean="0"/>
              <a:t> </a:t>
            </a:r>
            <a:r>
              <a:rPr lang="el-GR" sz="2400" dirty="0" smtClean="0"/>
              <a:t>(Σχέση με θάλαμο και έσω κάψα)</a:t>
            </a:r>
            <a:endParaRPr lang="el-GR" sz="2400" dirty="0"/>
          </a:p>
        </p:txBody>
      </p:sp>
      <p:pic>
        <p:nvPicPr>
          <p:cNvPr id="9" name="8 - Θέση περιεχομένου" descr="Βασικά γάγγλια.png"/>
          <p:cNvPicPr>
            <a:picLocks noGrp="1" noChangeAspect="1"/>
          </p:cNvPicPr>
          <p:nvPr>
            <p:ph idx="1"/>
          </p:nvPr>
        </p:nvPicPr>
        <p:blipFill>
          <a:blip r:embed="rId2" cstate="print"/>
          <a:stretch>
            <a:fillRect/>
          </a:stretch>
        </p:blipFill>
        <p:spPr>
          <a:xfrm>
            <a:off x="1" y="785794"/>
            <a:ext cx="9143999" cy="6959965"/>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1928794" cy="3643314"/>
          </a:xfrm>
        </p:spPr>
        <p:txBody>
          <a:bodyPr/>
          <a:lstStyle/>
          <a:p>
            <a:r>
              <a:rPr lang="el-GR" sz="2800" dirty="0" smtClean="0"/>
              <a:t>Θάλαμος</a:t>
            </a:r>
            <a:r>
              <a:rPr lang="el-GR" sz="3200" dirty="0" smtClean="0"/>
              <a:t> Ι </a:t>
            </a:r>
            <a:r>
              <a:rPr lang="el-GR" sz="2400" dirty="0" smtClean="0"/>
              <a:t>(διάμεσος εγκέφαλος)</a:t>
            </a:r>
            <a:endParaRPr lang="el-GR" sz="2400" dirty="0"/>
          </a:p>
        </p:txBody>
      </p:sp>
      <p:sp>
        <p:nvSpPr>
          <p:cNvPr id="4" name="3 - Θέση περιεχομένου"/>
          <p:cNvSpPr>
            <a:spLocks noGrp="1"/>
          </p:cNvSpPr>
          <p:nvPr>
            <p:ph sz="half" idx="1"/>
          </p:nvPr>
        </p:nvSpPr>
        <p:spPr>
          <a:xfrm>
            <a:off x="0" y="5643578"/>
            <a:ext cx="8929718" cy="1214422"/>
          </a:xfrm>
        </p:spPr>
        <p:txBody>
          <a:bodyPr/>
          <a:lstStyle/>
          <a:p>
            <a:r>
              <a:rPr lang="el-GR" sz="1600" dirty="0" smtClean="0"/>
              <a:t>Σταθμός (με συνάψεις) όλων των αισθητικών οδών και πληροφοριών (πλην των οσφρητικών</a:t>
            </a:r>
            <a:r>
              <a:rPr lang="en-US" sz="1600" dirty="0" smtClean="0"/>
              <a:t>)</a:t>
            </a:r>
            <a:endParaRPr lang="el-GR" sz="1600" dirty="0" smtClean="0"/>
          </a:p>
          <a:p>
            <a:r>
              <a:rPr lang="el-GR" sz="1600" dirty="0" smtClean="0"/>
              <a:t>Σταθμός </a:t>
            </a:r>
            <a:r>
              <a:rPr lang="el-GR" sz="1600" dirty="0" err="1" smtClean="0"/>
              <a:t>ενδοεγκεφαλικών</a:t>
            </a:r>
            <a:r>
              <a:rPr lang="el-GR" sz="1600" dirty="0" smtClean="0"/>
              <a:t> διεργασιών που αφορούν </a:t>
            </a:r>
            <a:r>
              <a:rPr lang="el-GR" sz="1600" i="1" dirty="0" smtClean="0"/>
              <a:t>ρύθμιση</a:t>
            </a:r>
            <a:r>
              <a:rPr lang="el-GR" sz="1600" dirty="0" smtClean="0"/>
              <a:t> των κινήσεων</a:t>
            </a:r>
            <a:endParaRPr lang="en-US" sz="1600" dirty="0" smtClean="0"/>
          </a:p>
          <a:p>
            <a:pPr>
              <a:buNone/>
            </a:pPr>
            <a:r>
              <a:rPr lang="en-US" sz="1600" dirty="0" smtClean="0"/>
              <a:t>   </a:t>
            </a:r>
            <a:r>
              <a:rPr lang="el-GR" sz="1600" dirty="0" smtClean="0"/>
              <a:t>   (όχι τις ίδιες τις κινήσεις)</a:t>
            </a:r>
          </a:p>
          <a:p>
            <a:r>
              <a:rPr lang="el-GR" sz="1600" dirty="0" smtClean="0"/>
              <a:t>Συνδέεται με τους λοβούς, τα βασικά γάγγλια και άλλα συστήματα </a:t>
            </a:r>
          </a:p>
          <a:p>
            <a:pPr>
              <a:buNone/>
            </a:pPr>
            <a:r>
              <a:rPr lang="el-GR" sz="1600" dirty="0" smtClean="0"/>
              <a:t>    </a:t>
            </a:r>
            <a:endParaRPr lang="el-GR" sz="1600" dirty="0"/>
          </a:p>
        </p:txBody>
      </p:sp>
      <p:pic>
        <p:nvPicPr>
          <p:cNvPr id="6" name="5 - Θέση περιεχομένου" descr="Thalamus.jpg"/>
          <p:cNvPicPr>
            <a:picLocks noGrp="1" noChangeAspect="1"/>
          </p:cNvPicPr>
          <p:nvPr>
            <p:ph sz="half" idx="2"/>
          </p:nvPr>
        </p:nvPicPr>
        <p:blipFill>
          <a:blip r:embed="rId2" cstate="print"/>
          <a:stretch>
            <a:fillRect/>
          </a:stretch>
        </p:blipFill>
        <p:spPr>
          <a:xfrm>
            <a:off x="1900190" y="0"/>
            <a:ext cx="7524772" cy="5643578"/>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idx="4294967295"/>
          </p:nvPr>
        </p:nvSpPr>
        <p:spPr>
          <a:xfrm>
            <a:off x="0" y="0"/>
            <a:ext cx="2214563" cy="6715125"/>
          </a:xfrm>
          <a:noFill/>
        </p:spPr>
        <p:txBody>
          <a:bodyPr anchorCtr="0"/>
          <a:lstStyle/>
          <a:p>
            <a:pPr algn="l" eaLnBrk="1" hangingPunct="1"/>
            <a:r>
              <a:rPr lang="el-GR" sz="1700" dirty="0" smtClean="0">
                <a:solidFill>
                  <a:srgbClr val="FFC000"/>
                </a:solidFill>
                <a:effectLst/>
              </a:rPr>
              <a:t>Θάλαμος ΙΙ</a:t>
            </a:r>
            <a:r>
              <a:rPr lang="en-US" sz="1700" dirty="0" smtClean="0">
                <a:solidFill>
                  <a:srgbClr val="FFC000"/>
                </a:solidFill>
                <a:effectLst/>
              </a:rPr>
              <a:t/>
            </a:r>
            <a:br>
              <a:rPr lang="en-US" sz="1700" dirty="0" smtClean="0">
                <a:solidFill>
                  <a:srgbClr val="FFC000"/>
                </a:solidFill>
                <a:effectLst/>
              </a:rPr>
            </a:br>
            <a:r>
              <a:rPr lang="en-US" sz="1700" dirty="0" smtClean="0">
                <a:solidFill>
                  <a:srgbClr val="FFC000"/>
                </a:solidFill>
                <a:effectLst/>
              </a:rPr>
              <a:t/>
            </a:r>
            <a:br>
              <a:rPr lang="en-US" sz="1700" dirty="0" smtClean="0">
                <a:solidFill>
                  <a:srgbClr val="FFC000"/>
                </a:solidFill>
                <a:effectLst/>
              </a:rPr>
            </a:br>
            <a:r>
              <a:rPr lang="en-US" sz="1400" dirty="0" smtClean="0">
                <a:solidFill>
                  <a:schemeClr val="tx1"/>
                </a:solidFill>
                <a:effectLst/>
              </a:rPr>
              <a:t>1. </a:t>
            </a:r>
            <a:r>
              <a:rPr lang="el-GR" sz="1400" dirty="0" smtClean="0">
                <a:solidFill>
                  <a:schemeClr val="tx1"/>
                </a:solidFill>
                <a:effectLst/>
              </a:rPr>
              <a:t>Πρόσθιος π.</a:t>
            </a:r>
            <a:br>
              <a:rPr lang="el-GR" sz="1400" dirty="0" smtClean="0">
                <a:solidFill>
                  <a:schemeClr val="tx1"/>
                </a:solidFill>
                <a:effectLst/>
              </a:rPr>
            </a:br>
            <a:r>
              <a:rPr lang="el-GR" sz="1400" dirty="0" smtClean="0">
                <a:solidFill>
                  <a:schemeClr val="tx1"/>
                </a:solidFill>
                <a:effectLst/>
              </a:rPr>
              <a:t>2. </a:t>
            </a:r>
            <a:r>
              <a:rPr lang="el-GR" sz="1400" dirty="0" err="1" smtClean="0">
                <a:solidFill>
                  <a:schemeClr val="tx1"/>
                </a:solidFill>
                <a:effectLst/>
              </a:rPr>
              <a:t>Υπερμεσολόβια</a:t>
            </a:r>
            <a:r>
              <a:rPr lang="el-GR" sz="1400" dirty="0" smtClean="0">
                <a:solidFill>
                  <a:schemeClr val="tx1"/>
                </a:solidFill>
                <a:effectLst/>
              </a:rPr>
              <a:t> έλικα</a:t>
            </a:r>
            <a:br>
              <a:rPr lang="el-GR" sz="1400" dirty="0" smtClean="0">
                <a:solidFill>
                  <a:schemeClr val="tx1"/>
                </a:solidFill>
                <a:effectLst/>
              </a:rPr>
            </a:br>
            <a:r>
              <a:rPr lang="el-GR" sz="1400" dirty="0" smtClean="0">
                <a:solidFill>
                  <a:schemeClr val="tx1"/>
                </a:solidFill>
                <a:effectLst/>
              </a:rPr>
              <a:t>3. Έσω πυρήνες</a:t>
            </a:r>
            <a:br>
              <a:rPr lang="el-GR" sz="1400" dirty="0" smtClean="0">
                <a:solidFill>
                  <a:schemeClr val="tx1"/>
                </a:solidFill>
                <a:effectLst/>
              </a:rPr>
            </a:br>
            <a:r>
              <a:rPr lang="el-GR" sz="1400" dirty="0" smtClean="0">
                <a:solidFill>
                  <a:schemeClr val="tx1"/>
                </a:solidFill>
                <a:effectLst/>
              </a:rPr>
              <a:t>4. Μετωπιαίος λοβός</a:t>
            </a:r>
            <a:br>
              <a:rPr lang="el-GR" sz="1400" dirty="0" smtClean="0">
                <a:solidFill>
                  <a:schemeClr val="tx1"/>
                </a:solidFill>
                <a:effectLst/>
              </a:rPr>
            </a:br>
            <a:r>
              <a:rPr lang="el-GR" sz="1400" dirty="0" smtClean="0">
                <a:solidFill>
                  <a:schemeClr val="tx1"/>
                </a:solidFill>
                <a:effectLst/>
              </a:rPr>
              <a:t>5. Έξω ραχιαίοι π.</a:t>
            </a:r>
            <a:br>
              <a:rPr lang="el-GR" sz="1400" dirty="0" smtClean="0">
                <a:solidFill>
                  <a:schemeClr val="tx1"/>
                </a:solidFill>
                <a:effectLst/>
              </a:rPr>
            </a:br>
            <a:r>
              <a:rPr lang="el-GR" sz="1400" dirty="0" smtClean="0">
                <a:solidFill>
                  <a:schemeClr val="tx1"/>
                </a:solidFill>
                <a:effectLst/>
              </a:rPr>
              <a:t>6. Βρεγματικός λοβός</a:t>
            </a:r>
            <a:br>
              <a:rPr lang="el-GR" sz="1400" dirty="0" smtClean="0">
                <a:solidFill>
                  <a:schemeClr val="tx1"/>
                </a:solidFill>
                <a:effectLst/>
              </a:rPr>
            </a:br>
            <a:r>
              <a:rPr lang="el-GR" sz="1400" dirty="0" smtClean="0">
                <a:solidFill>
                  <a:schemeClr val="tx1"/>
                </a:solidFill>
                <a:effectLst/>
              </a:rPr>
              <a:t>7. Πρόσθιος κοιλιακός π.</a:t>
            </a:r>
            <a:br>
              <a:rPr lang="el-GR" sz="1400" dirty="0" smtClean="0">
                <a:solidFill>
                  <a:schemeClr val="tx1"/>
                </a:solidFill>
                <a:effectLst/>
              </a:rPr>
            </a:br>
            <a:r>
              <a:rPr lang="el-GR" sz="1400" dirty="0" smtClean="0">
                <a:solidFill>
                  <a:schemeClr val="tx1"/>
                </a:solidFill>
                <a:effectLst/>
              </a:rPr>
              <a:t>8. Προμετωπιαίος λοβός</a:t>
            </a:r>
            <a:br>
              <a:rPr lang="el-GR" sz="1400" dirty="0" smtClean="0">
                <a:solidFill>
                  <a:schemeClr val="tx1"/>
                </a:solidFill>
                <a:effectLst/>
              </a:rPr>
            </a:br>
            <a:r>
              <a:rPr lang="el-GR" sz="1400" dirty="0" smtClean="0">
                <a:solidFill>
                  <a:schemeClr val="tx1"/>
                </a:solidFill>
                <a:effectLst/>
              </a:rPr>
              <a:t>9. Έξω πυρήνας</a:t>
            </a:r>
            <a:br>
              <a:rPr lang="el-GR" sz="1400" dirty="0" smtClean="0">
                <a:solidFill>
                  <a:schemeClr val="tx1"/>
                </a:solidFill>
                <a:effectLst/>
              </a:rPr>
            </a:br>
            <a:r>
              <a:rPr lang="el-GR" sz="1400" dirty="0" smtClean="0">
                <a:solidFill>
                  <a:schemeClr val="tx1"/>
                </a:solidFill>
                <a:effectLst/>
              </a:rPr>
              <a:t>10. Πρόσθια κεντρική </a:t>
            </a:r>
            <a:r>
              <a:rPr lang="el-GR" sz="1400" dirty="0" err="1" smtClean="0">
                <a:solidFill>
                  <a:schemeClr val="tx1"/>
                </a:solidFill>
                <a:effectLst/>
              </a:rPr>
              <a:t>έλιξ</a:t>
            </a:r>
            <a:r>
              <a:rPr lang="el-GR" sz="1400" dirty="0" smtClean="0">
                <a:solidFill>
                  <a:schemeClr val="tx1"/>
                </a:solidFill>
                <a:effectLst/>
              </a:rPr>
              <a:t/>
            </a:r>
            <a:br>
              <a:rPr lang="el-GR" sz="1400" dirty="0" smtClean="0">
                <a:solidFill>
                  <a:schemeClr val="tx1"/>
                </a:solidFill>
                <a:effectLst/>
              </a:rPr>
            </a:br>
            <a:r>
              <a:rPr lang="el-GR" sz="1400" dirty="0" smtClean="0">
                <a:solidFill>
                  <a:schemeClr val="tx1"/>
                </a:solidFill>
                <a:effectLst/>
              </a:rPr>
              <a:t>11. Οπίσθιος κοιλιακός</a:t>
            </a:r>
            <a:br>
              <a:rPr lang="el-GR" sz="1400" dirty="0" smtClean="0">
                <a:solidFill>
                  <a:schemeClr val="tx1"/>
                </a:solidFill>
                <a:effectLst/>
              </a:rPr>
            </a:br>
            <a:r>
              <a:rPr lang="el-GR" sz="1400" dirty="0" smtClean="0">
                <a:solidFill>
                  <a:schemeClr val="tx1"/>
                </a:solidFill>
                <a:effectLst/>
              </a:rPr>
              <a:t>12. Οπίσθια κεντρική </a:t>
            </a:r>
            <a:r>
              <a:rPr lang="el-GR" sz="1400" dirty="0" err="1" smtClean="0">
                <a:solidFill>
                  <a:schemeClr val="tx1"/>
                </a:solidFill>
                <a:effectLst/>
              </a:rPr>
              <a:t>έλιξ</a:t>
            </a:r>
            <a:r>
              <a:rPr lang="el-GR" sz="1400" dirty="0" smtClean="0">
                <a:solidFill>
                  <a:schemeClr val="tx1"/>
                </a:solidFill>
                <a:effectLst/>
              </a:rPr>
              <a:t/>
            </a:r>
            <a:br>
              <a:rPr lang="el-GR" sz="1400" dirty="0" smtClean="0">
                <a:solidFill>
                  <a:schemeClr val="tx1"/>
                </a:solidFill>
                <a:effectLst/>
              </a:rPr>
            </a:br>
            <a:r>
              <a:rPr lang="el-GR" sz="1400" dirty="0" smtClean="0">
                <a:solidFill>
                  <a:schemeClr val="tx1"/>
                </a:solidFill>
                <a:effectLst/>
              </a:rPr>
              <a:t>13. </a:t>
            </a:r>
            <a:r>
              <a:rPr lang="el-GR" sz="1400" dirty="0" err="1" smtClean="0">
                <a:solidFill>
                  <a:schemeClr val="tx1"/>
                </a:solidFill>
                <a:effectLst/>
              </a:rPr>
              <a:t>Προσκεφάλαιο</a:t>
            </a:r>
            <a:r>
              <a:rPr lang="el-GR" sz="1400" dirty="0" smtClean="0">
                <a:solidFill>
                  <a:schemeClr val="tx1"/>
                </a:solidFill>
                <a:effectLst/>
              </a:rPr>
              <a:t/>
            </a:r>
            <a:br>
              <a:rPr lang="el-GR" sz="1400" dirty="0" smtClean="0">
                <a:solidFill>
                  <a:schemeClr val="tx1"/>
                </a:solidFill>
                <a:effectLst/>
              </a:rPr>
            </a:br>
            <a:r>
              <a:rPr lang="el-GR" sz="1400" dirty="0" smtClean="0">
                <a:solidFill>
                  <a:schemeClr val="tx1"/>
                </a:solidFill>
                <a:effectLst/>
              </a:rPr>
              <a:t>14. Έξω επιφάνεια </a:t>
            </a:r>
            <a:r>
              <a:rPr lang="el-GR" sz="1400" dirty="0" err="1" smtClean="0">
                <a:solidFill>
                  <a:schemeClr val="tx1"/>
                </a:solidFill>
                <a:effectLst/>
              </a:rPr>
              <a:t>βρεγ</a:t>
            </a:r>
            <a:r>
              <a:rPr lang="el-GR" sz="1400" dirty="0" smtClean="0">
                <a:solidFill>
                  <a:schemeClr val="tx1"/>
                </a:solidFill>
                <a:effectLst/>
              </a:rPr>
              <a:t>-</a:t>
            </a:r>
            <a:r>
              <a:rPr lang="el-GR" sz="1400" dirty="0" err="1" smtClean="0">
                <a:solidFill>
                  <a:schemeClr val="tx1"/>
                </a:solidFill>
                <a:effectLst/>
              </a:rPr>
              <a:t>ματικού</a:t>
            </a:r>
            <a:r>
              <a:rPr lang="el-GR" sz="1400" dirty="0" smtClean="0">
                <a:solidFill>
                  <a:schemeClr val="tx1"/>
                </a:solidFill>
                <a:effectLst/>
              </a:rPr>
              <a:t> – ινιακού λοβού</a:t>
            </a:r>
            <a:br>
              <a:rPr lang="el-GR" sz="1400" dirty="0" smtClean="0">
                <a:solidFill>
                  <a:schemeClr val="tx1"/>
                </a:solidFill>
                <a:effectLst/>
              </a:rPr>
            </a:br>
            <a:r>
              <a:rPr lang="el-GR" sz="1400" dirty="0" smtClean="0">
                <a:solidFill>
                  <a:schemeClr val="tx1"/>
                </a:solidFill>
                <a:effectLst/>
              </a:rPr>
              <a:t>15. Σφηνοειδές λόβιο</a:t>
            </a:r>
            <a:br>
              <a:rPr lang="el-GR" sz="1400" dirty="0" smtClean="0">
                <a:solidFill>
                  <a:schemeClr val="tx1"/>
                </a:solidFill>
                <a:effectLst/>
              </a:rPr>
            </a:br>
            <a:r>
              <a:rPr lang="el-GR" sz="1400" dirty="0" smtClean="0">
                <a:solidFill>
                  <a:schemeClr val="tx1"/>
                </a:solidFill>
                <a:effectLst/>
              </a:rPr>
              <a:t>16. Έξω </a:t>
            </a:r>
            <a:r>
              <a:rPr lang="el-GR" sz="1400" dirty="0" err="1" smtClean="0">
                <a:solidFill>
                  <a:schemeClr val="tx1"/>
                </a:solidFill>
                <a:effectLst/>
              </a:rPr>
              <a:t>γονατώδες</a:t>
            </a:r>
            <a:r>
              <a:rPr lang="el-GR" sz="1400" dirty="0" smtClean="0">
                <a:solidFill>
                  <a:schemeClr val="tx1"/>
                </a:solidFill>
                <a:effectLst/>
              </a:rPr>
              <a:t> σώμα</a:t>
            </a:r>
            <a:br>
              <a:rPr lang="el-GR" sz="1400" dirty="0" smtClean="0">
                <a:solidFill>
                  <a:schemeClr val="tx1"/>
                </a:solidFill>
                <a:effectLst/>
              </a:rPr>
            </a:br>
            <a:r>
              <a:rPr lang="el-GR" sz="1400" dirty="0" smtClean="0">
                <a:solidFill>
                  <a:schemeClr val="tx1"/>
                </a:solidFill>
                <a:effectLst/>
              </a:rPr>
              <a:t>17. Κέντρο της όρασης</a:t>
            </a:r>
            <a:br>
              <a:rPr lang="el-GR" sz="1400" dirty="0" smtClean="0">
                <a:solidFill>
                  <a:schemeClr val="tx1"/>
                </a:solidFill>
                <a:effectLst/>
              </a:rPr>
            </a:br>
            <a:r>
              <a:rPr lang="el-GR" sz="1400" dirty="0" smtClean="0">
                <a:solidFill>
                  <a:schemeClr val="tx1"/>
                </a:solidFill>
                <a:effectLst/>
              </a:rPr>
              <a:t>18. </a:t>
            </a:r>
            <a:r>
              <a:rPr lang="el-GR" sz="1400" dirty="0" err="1" smtClean="0">
                <a:solidFill>
                  <a:schemeClr val="tx1"/>
                </a:solidFill>
                <a:effectLst/>
              </a:rPr>
              <a:t>Εσω</a:t>
            </a:r>
            <a:r>
              <a:rPr lang="el-GR" sz="1400" dirty="0" smtClean="0">
                <a:solidFill>
                  <a:schemeClr val="tx1"/>
                </a:solidFill>
                <a:effectLst/>
              </a:rPr>
              <a:t> </a:t>
            </a:r>
            <a:r>
              <a:rPr lang="el-GR" sz="1400" dirty="0" err="1" smtClean="0">
                <a:solidFill>
                  <a:schemeClr val="tx1"/>
                </a:solidFill>
                <a:effectLst/>
              </a:rPr>
              <a:t>γονατώδες</a:t>
            </a:r>
            <a:r>
              <a:rPr lang="el-GR" sz="1400" dirty="0" smtClean="0">
                <a:solidFill>
                  <a:schemeClr val="tx1"/>
                </a:solidFill>
                <a:effectLst/>
              </a:rPr>
              <a:t> σώμα</a:t>
            </a:r>
            <a:br>
              <a:rPr lang="el-GR" sz="1400" dirty="0" smtClean="0">
                <a:solidFill>
                  <a:schemeClr val="tx1"/>
                </a:solidFill>
                <a:effectLst/>
              </a:rPr>
            </a:br>
            <a:r>
              <a:rPr lang="el-GR" sz="1400" dirty="0" smtClean="0">
                <a:solidFill>
                  <a:schemeClr val="tx1"/>
                </a:solidFill>
                <a:effectLst/>
              </a:rPr>
              <a:t>19. Κέντρο της ακοής</a:t>
            </a:r>
            <a:endParaRPr lang="el-GR" sz="1400" dirty="0" smtClean="0">
              <a:solidFill>
                <a:srgbClr val="FFC000"/>
              </a:solidFill>
              <a:effectLst/>
            </a:endParaRPr>
          </a:p>
        </p:txBody>
      </p:sp>
      <p:pic>
        <p:nvPicPr>
          <p:cNvPr id="10243" name="Picture 6" descr="Θάλαμος Ι"/>
          <p:cNvPicPr>
            <a:picLocks noChangeAspect="1" noChangeArrowheads="1"/>
          </p:cNvPicPr>
          <p:nvPr/>
        </p:nvPicPr>
        <p:blipFill>
          <a:blip r:embed="rId2" cstate="print"/>
          <a:srcRect/>
          <a:stretch>
            <a:fillRect/>
          </a:stretch>
        </p:blipFill>
        <p:spPr bwMode="auto">
          <a:xfrm>
            <a:off x="2265363" y="0"/>
            <a:ext cx="6878637" cy="675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571472" y="0"/>
            <a:ext cx="7500990" cy="714356"/>
          </a:xfrm>
        </p:spPr>
        <p:txBody>
          <a:bodyPr/>
          <a:lstStyle/>
          <a:p>
            <a:r>
              <a:rPr lang="el-GR" sz="3200" dirty="0" smtClean="0">
                <a:solidFill>
                  <a:schemeClr val="bg2">
                    <a:lumMod val="50000"/>
                    <a:lumOff val="50000"/>
                  </a:schemeClr>
                </a:solidFill>
              </a:rPr>
              <a:t>Έσω κάψα</a:t>
            </a:r>
            <a:endParaRPr lang="el-GR" sz="3200" dirty="0">
              <a:solidFill>
                <a:schemeClr val="bg2">
                  <a:lumMod val="50000"/>
                  <a:lumOff val="50000"/>
                </a:schemeClr>
              </a:solidFill>
            </a:endParaRPr>
          </a:p>
        </p:txBody>
      </p:sp>
      <p:sp>
        <p:nvSpPr>
          <p:cNvPr id="5" name="4 - Θέση περιεχομένου"/>
          <p:cNvSpPr>
            <a:spLocks noGrp="1"/>
          </p:cNvSpPr>
          <p:nvPr>
            <p:ph sz="half" idx="1"/>
          </p:nvPr>
        </p:nvSpPr>
        <p:spPr>
          <a:xfrm>
            <a:off x="0" y="6072206"/>
            <a:ext cx="9144000" cy="785794"/>
          </a:xfrm>
        </p:spPr>
        <p:txBody>
          <a:bodyPr/>
          <a:lstStyle/>
          <a:p>
            <a:pPr algn="ctr">
              <a:buNone/>
            </a:pPr>
            <a:r>
              <a:rPr lang="el-GR" sz="2400" dirty="0" smtClean="0"/>
              <a:t>Σύνολο νευρικών ινών που συνδέουν το φλοιό των ημισφαιρίων με άλλες περιοχές του ΚΝΣ</a:t>
            </a:r>
            <a:endParaRPr lang="el-GR" sz="2400" dirty="0"/>
          </a:p>
        </p:txBody>
      </p:sp>
      <p:pic>
        <p:nvPicPr>
          <p:cNvPr id="7" name="6 - Θέση περιεχομένου" descr="Έσω κάψα.jpg"/>
          <p:cNvPicPr>
            <a:picLocks noGrp="1" noChangeAspect="1"/>
          </p:cNvPicPr>
          <p:nvPr>
            <p:ph sz="half" idx="2"/>
          </p:nvPr>
        </p:nvPicPr>
        <p:blipFill>
          <a:blip r:embed="rId2" cstate="print"/>
          <a:stretch>
            <a:fillRect/>
          </a:stretch>
        </p:blipFill>
        <p:spPr>
          <a:xfrm>
            <a:off x="1142976" y="545720"/>
            <a:ext cx="6429420" cy="5607242"/>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Ανάκληση ηθοποιών μετά το τέλος παράστασης">
  <a:themeElements>
    <a:clrScheme name="Ανάκληση ηθοποιών μετά το τέλος παράστασης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Ανάκληση ηθοποιών μετά το τέλος παράσταση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Ανάκληση ηθοποιών μετά το τέλος παράστασης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Ανάκληση ηθοποιών μετά το τέλος παράστασης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Designs\Οροσειρά.pot</Template>
  <TotalTime>9632646</TotalTime>
  <Words>1040</Words>
  <Application>Microsoft Office PowerPoint</Application>
  <PresentationFormat>Προβολή στην οθόνη (4:3)</PresentationFormat>
  <Paragraphs>158</Paragraphs>
  <Slides>35</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35</vt:i4>
      </vt:variant>
    </vt:vector>
  </HeadingPairs>
  <TitlesOfParts>
    <vt:vector size="36" baseType="lpstr">
      <vt:lpstr>Ανάκληση ηθοποιών μετά το τέλος παράστασης</vt:lpstr>
      <vt:lpstr> Νευροανατομία (Διάμεσος Εγκέφαλος) </vt:lpstr>
      <vt:lpstr>Βασικά γάγγλια - Ι</vt:lpstr>
      <vt:lpstr>Βασικά γάγγλια – II (Ομαδοποίηση)</vt:lpstr>
      <vt:lpstr>Βασικά γάγγλια – III (Φακοειδής – κερκοφόρος)</vt:lpstr>
      <vt:lpstr>Βασικά γάγγλια – ιV (Σχέση με τις κοιλίες)</vt:lpstr>
      <vt:lpstr>Βασικά γάγγλια – V (Σχέση με θάλαμο και έσω κάψα)</vt:lpstr>
      <vt:lpstr>Θάλαμος Ι (διάμεσος εγκέφαλος)</vt:lpstr>
      <vt:lpstr>Θάλαμος ΙΙ  1. Πρόσθιος π. 2. Υπερμεσολόβια έλικα 3. Έσω πυρήνες 4. Μετωπιαίος λοβός 5. Έξω ραχιαίοι π. 6. Βρεγματικός λοβός 7. Πρόσθιος κοιλιακός π. 8. Προμετωπιαίος λοβός 9. Έξω πυρήνας 10. Πρόσθια κεντρική έλιξ 11. Οπίσθιος κοιλιακός 12. Οπίσθια κεντρική έλιξ 13. Προσκεφάλαιο 14. Έξω επιφάνεια βρεγ-ματικού – ινιακού λοβού 15. Σφηνοειδές λόβιο 16. Έξω γονατώδες σώμα 17. Κέντρο της όρασης 18. Εσω γονατώδες σώμα 19. Κέντρο της ακοής</vt:lpstr>
      <vt:lpstr>Έσω κάψα</vt:lpstr>
      <vt:lpstr>Μέσος Εγκέφαλος</vt:lpstr>
      <vt:lpstr>Διάμεσος Εγκέφαλος Θάλαμος, Υποθάλαμος, Υπόφυση (pituitary),  Επιθάλαμος (Επίφυση, Ηνία),  Υποθαλάμια χώρα  (υποθαλαμικός πυρήνας- αβέβαιη ζώνη) (subthalamus)</vt:lpstr>
      <vt:lpstr>Αμυγδαλή και Επικλινής πυρήνας</vt:lpstr>
      <vt:lpstr>Εκούσια κινητικότητα (Πυραμιδικό σύστημα)</vt:lpstr>
      <vt:lpstr>Άρθρωση = Joint</vt:lpstr>
      <vt:lpstr>Μύες: Κινούν (συνήθως) οστά σε άρθρωση </vt:lpstr>
      <vt:lpstr>Μυϊκές ομάδες για μια κίνηση</vt:lpstr>
      <vt:lpstr>Παράπλευρη κινητικότητα (Εξωπυραμιδικό σύστημα)</vt:lpstr>
      <vt:lpstr>Παράπλευρη κινητικότητα (Εξωπυραμιδικό σύστημα)</vt:lpstr>
      <vt:lpstr>Βασικά γάγγλια και Εξωπυραμιδικό σύστημα</vt:lpstr>
      <vt:lpstr>Λειτουργίες των Βασικών Γαγγλίων Ι</vt:lpstr>
      <vt:lpstr>Λειτουργίες των Βασικών Γαγγλίων ΙΙ</vt:lpstr>
      <vt:lpstr>Συνδέσεις βασικών γαγγλίων  (κυρίως μέσω ντοπαμινεργικών νευρώνων)</vt:lpstr>
      <vt:lpstr>Προσαγωγοί συνδέσεις ωχράς σφαίρας</vt:lpstr>
      <vt:lpstr>Απαγωγοί συνδέσεις ωχράς σφαίρας</vt:lpstr>
      <vt:lpstr>Προσαγωγοί συνδέσεις ραβδωτού σώματος</vt:lpstr>
      <vt:lpstr>Απαγωγοί συνδέσεις ραβδωτού σώματος</vt:lpstr>
      <vt:lpstr>Κινητικό κύκλωμα (Ι)</vt:lpstr>
      <vt:lpstr>Κινητικό κύκλωμα (ΙΙ)</vt:lpstr>
      <vt:lpstr>Κινητικό κύκλωμα (ΙΙΙ)</vt:lpstr>
      <vt:lpstr>Κινητικό κύκλωμα (ΙV) - Θάλαμος</vt:lpstr>
      <vt:lpstr>Γνωσιακό κύκλωμα  (Ι)</vt:lpstr>
      <vt:lpstr>Γνωσιακό κύκλωμα  (ΙΙ)</vt:lpstr>
      <vt:lpstr>Νοσήματα που αφορούν το εξωπυραμιδικό σύστημα </vt:lpstr>
      <vt:lpstr>Νόσος του Parkinson και μέλαινα ουσία</vt:lpstr>
      <vt:lpstr>Βασικές έννοιες επιδημιολογίας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Dionysios Venieratos and The Anatomy Department of the  Medical School of the University of Athens</dc:title>
  <dc:creator>user</dc:creator>
  <cp:lastModifiedBy>user</cp:lastModifiedBy>
  <cp:revision>125</cp:revision>
  <dcterms:created xsi:type="dcterms:W3CDTF">2012-11-29T16:47:12Z</dcterms:created>
  <dcterms:modified xsi:type="dcterms:W3CDTF">2020-04-23T06:51:24Z</dcterms:modified>
</cp:coreProperties>
</file>