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54" r:id="rId2"/>
  </p:sldMasterIdLst>
  <p:notesMasterIdLst>
    <p:notesMasterId r:id="rId43"/>
  </p:notesMasterIdLst>
  <p:sldIdLst>
    <p:sldId id="585" r:id="rId3"/>
    <p:sldId id="651" r:id="rId4"/>
    <p:sldId id="652" r:id="rId5"/>
    <p:sldId id="653" r:id="rId6"/>
    <p:sldId id="654" r:id="rId7"/>
    <p:sldId id="655" r:id="rId8"/>
    <p:sldId id="656" r:id="rId9"/>
    <p:sldId id="600" r:id="rId10"/>
    <p:sldId id="616" r:id="rId11"/>
    <p:sldId id="588" r:id="rId12"/>
    <p:sldId id="638" r:id="rId13"/>
    <p:sldId id="618" r:id="rId14"/>
    <p:sldId id="617" r:id="rId15"/>
    <p:sldId id="619" r:id="rId16"/>
    <p:sldId id="620" r:id="rId17"/>
    <p:sldId id="621" r:id="rId18"/>
    <p:sldId id="622" r:id="rId19"/>
    <p:sldId id="623" r:id="rId20"/>
    <p:sldId id="624" r:id="rId21"/>
    <p:sldId id="643" r:id="rId22"/>
    <p:sldId id="625" r:id="rId23"/>
    <p:sldId id="640" r:id="rId24"/>
    <p:sldId id="641" r:id="rId25"/>
    <p:sldId id="639" r:id="rId26"/>
    <p:sldId id="642" r:id="rId27"/>
    <p:sldId id="627" r:id="rId28"/>
    <p:sldId id="626" r:id="rId29"/>
    <p:sldId id="629" r:id="rId30"/>
    <p:sldId id="628" r:id="rId31"/>
    <p:sldId id="589" r:id="rId32"/>
    <p:sldId id="592" r:id="rId33"/>
    <p:sldId id="630" r:id="rId34"/>
    <p:sldId id="631" r:id="rId35"/>
    <p:sldId id="632" r:id="rId36"/>
    <p:sldId id="633" r:id="rId37"/>
    <p:sldId id="634" r:id="rId38"/>
    <p:sldId id="635" r:id="rId39"/>
    <p:sldId id="644" r:id="rId40"/>
    <p:sldId id="636" r:id="rId41"/>
    <p:sldId id="637" r:id="rId4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707" autoAdjust="0"/>
  </p:normalViewPr>
  <p:slideViewPr>
    <p:cSldViewPr>
      <p:cViewPr varScale="1">
        <p:scale>
          <a:sx n="84" d="100"/>
          <a:sy n="84" d="100"/>
        </p:scale>
        <p:origin x="-1056" y="-78"/>
      </p:cViewPr>
      <p:guideLst>
        <p:guide orient="horz" pos="2160"/>
        <p:guide pos="2880"/>
      </p:guideLst>
    </p:cSldViewPr>
  </p:slideViewPr>
  <p:outlineViewPr>
    <p:cViewPr>
      <p:scale>
        <a:sx n="33" d="100"/>
        <a:sy n="33" d="100"/>
      </p:scale>
      <p:origin x="0" y="45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8C99115-2F44-40A3-B7E9-123ECB868F84}" type="datetimeFigureOut">
              <a:rPr lang="el-GR"/>
              <a:pPr>
                <a:defRPr/>
              </a:pPr>
              <a:t>01/01/2002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7870812-182B-42E7-B945-F6E2A84EFF91}"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l-G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l-G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l-G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l-G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l-GR"/>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l-G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l-G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l-G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l-G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l-GR"/>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l-G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r>
              <a:rPr lang="el-GR"/>
              <a:t>Κάντε κλικ για να επεξεργαστείτε τον τίτλο</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l-GR"/>
          </a:p>
        </p:txBody>
      </p:sp>
      <p:sp>
        <p:nvSpPr>
          <p:cNvPr id="27" name="Rectangle 27"/>
          <p:cNvSpPr>
            <a:spLocks noGrp="1" noChangeArrowheads="1"/>
          </p:cNvSpPr>
          <p:nvPr>
            <p:ph type="ftr" sz="quarter" idx="11"/>
          </p:nvPr>
        </p:nvSpPr>
        <p:spPr/>
        <p:txBody>
          <a:bodyPr/>
          <a:lstStyle>
            <a:lvl1pPr>
              <a:defRPr/>
            </a:lvl1pPr>
          </a:lstStyle>
          <a:p>
            <a:pPr>
              <a:defRPr/>
            </a:pPr>
            <a:endParaRPr lang="el-GR"/>
          </a:p>
        </p:txBody>
      </p:sp>
      <p:sp>
        <p:nvSpPr>
          <p:cNvPr id="28" name="Rectangle 28"/>
          <p:cNvSpPr>
            <a:spLocks noGrp="1" noChangeArrowheads="1"/>
          </p:cNvSpPr>
          <p:nvPr>
            <p:ph type="sldNum" sz="quarter" idx="12"/>
          </p:nvPr>
        </p:nvSpPr>
        <p:spPr/>
        <p:txBody>
          <a:bodyPr/>
          <a:lstStyle>
            <a:lvl1pPr>
              <a:defRPr/>
            </a:lvl1pPr>
          </a:lstStyle>
          <a:p>
            <a:pPr>
              <a:defRPr/>
            </a:pPr>
            <a:fld id="{B7E7D996-352E-4AEA-AED7-E1DE32A42398}"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6"/>
          <p:cNvSpPr>
            <a:spLocks noGrp="1" noChangeArrowheads="1"/>
          </p:cNvSpPr>
          <p:nvPr>
            <p:ph type="ftr" sz="quarter" idx="10"/>
          </p:nvPr>
        </p:nvSpPr>
        <p:spPr>
          <a:ln/>
        </p:spPr>
        <p:txBody>
          <a:bodyPr/>
          <a:lstStyle>
            <a:lvl1pPr>
              <a:defRPr/>
            </a:lvl1pPr>
          </a:lstStyle>
          <a:p>
            <a:pPr>
              <a:defRPr/>
            </a:pPr>
            <a:endParaRPr lang="el-GR"/>
          </a:p>
        </p:txBody>
      </p:sp>
      <p:sp>
        <p:nvSpPr>
          <p:cNvPr id="5" name="Rectangle 27"/>
          <p:cNvSpPr>
            <a:spLocks noGrp="1" noChangeArrowheads="1"/>
          </p:cNvSpPr>
          <p:nvPr>
            <p:ph type="sldNum" sz="quarter" idx="11"/>
          </p:nvPr>
        </p:nvSpPr>
        <p:spPr>
          <a:ln/>
        </p:spPr>
        <p:txBody>
          <a:bodyPr/>
          <a:lstStyle>
            <a:lvl1pPr>
              <a:defRPr/>
            </a:lvl1pPr>
          </a:lstStyle>
          <a:p>
            <a:pPr>
              <a:defRPr/>
            </a:pPr>
            <a:fld id="{007540CE-3AE6-423F-9951-4C363662DB95}" type="slidenum">
              <a:rPr lang="el-GR"/>
              <a:pPr>
                <a:defRPr/>
              </a:pPr>
              <a:t>‹#›</a:t>
            </a:fld>
            <a:endParaRPr lang="el-GR"/>
          </a:p>
        </p:txBody>
      </p:sp>
      <p:sp>
        <p:nvSpPr>
          <p:cNvPr id="6"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6"/>
          <p:cNvSpPr>
            <a:spLocks noGrp="1" noChangeArrowheads="1"/>
          </p:cNvSpPr>
          <p:nvPr>
            <p:ph type="ftr" sz="quarter" idx="10"/>
          </p:nvPr>
        </p:nvSpPr>
        <p:spPr>
          <a:ln/>
        </p:spPr>
        <p:txBody>
          <a:bodyPr/>
          <a:lstStyle>
            <a:lvl1pPr>
              <a:defRPr/>
            </a:lvl1pPr>
          </a:lstStyle>
          <a:p>
            <a:pPr>
              <a:defRPr/>
            </a:pPr>
            <a:endParaRPr lang="el-GR"/>
          </a:p>
        </p:txBody>
      </p:sp>
      <p:sp>
        <p:nvSpPr>
          <p:cNvPr id="5" name="Rectangle 27"/>
          <p:cNvSpPr>
            <a:spLocks noGrp="1" noChangeArrowheads="1"/>
          </p:cNvSpPr>
          <p:nvPr>
            <p:ph type="sldNum" sz="quarter" idx="11"/>
          </p:nvPr>
        </p:nvSpPr>
        <p:spPr>
          <a:ln/>
        </p:spPr>
        <p:txBody>
          <a:bodyPr/>
          <a:lstStyle>
            <a:lvl1pPr>
              <a:defRPr/>
            </a:lvl1pPr>
          </a:lstStyle>
          <a:p>
            <a:pPr>
              <a:defRPr/>
            </a:pPr>
            <a:fld id="{02925787-7C83-4270-8917-0EB7480146E1}" type="slidenum">
              <a:rPr lang="el-GR"/>
              <a:pPr>
                <a:defRPr/>
              </a:pPr>
              <a:t>‹#›</a:t>
            </a:fld>
            <a:endParaRPr lang="el-GR"/>
          </a:p>
        </p:txBody>
      </p:sp>
      <p:sp>
        <p:nvSpPr>
          <p:cNvPr id="6"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6"/>
          <p:cNvSpPr>
            <a:spLocks noGrp="1" noChangeArrowheads="1"/>
          </p:cNvSpPr>
          <p:nvPr>
            <p:ph type="ftr" sz="quarter" idx="10"/>
          </p:nvPr>
        </p:nvSpPr>
        <p:spPr>
          <a:ln/>
        </p:spPr>
        <p:txBody>
          <a:bodyPr/>
          <a:lstStyle>
            <a:lvl1pPr>
              <a:defRPr/>
            </a:lvl1pPr>
          </a:lstStyle>
          <a:p>
            <a:pPr>
              <a:defRPr/>
            </a:pPr>
            <a:endParaRPr lang="el-GR"/>
          </a:p>
        </p:txBody>
      </p:sp>
      <p:sp>
        <p:nvSpPr>
          <p:cNvPr id="6" name="Rectangle 27"/>
          <p:cNvSpPr>
            <a:spLocks noGrp="1" noChangeArrowheads="1"/>
          </p:cNvSpPr>
          <p:nvPr>
            <p:ph type="sldNum" sz="quarter" idx="11"/>
          </p:nvPr>
        </p:nvSpPr>
        <p:spPr>
          <a:ln/>
        </p:spPr>
        <p:txBody>
          <a:bodyPr/>
          <a:lstStyle>
            <a:lvl1pPr>
              <a:defRPr/>
            </a:lvl1pPr>
          </a:lstStyle>
          <a:p>
            <a:pPr>
              <a:defRPr/>
            </a:pPr>
            <a:fld id="{EF1A84D3-9520-4513-8452-D0E60B6255BA}" type="slidenum">
              <a:rPr lang="el-GR"/>
              <a:pPr>
                <a:defRPr/>
              </a:pPr>
              <a:t>‹#›</a:t>
            </a:fld>
            <a:endParaRPr lang="el-GR"/>
          </a:p>
        </p:txBody>
      </p:sp>
      <p:sp>
        <p:nvSpPr>
          <p:cNvPr id="7"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26"/>
          <p:cNvSpPr>
            <a:spLocks noGrp="1" noChangeArrowheads="1"/>
          </p:cNvSpPr>
          <p:nvPr>
            <p:ph type="ftr" sz="quarter" idx="10"/>
          </p:nvPr>
        </p:nvSpPr>
        <p:spPr>
          <a:ln/>
        </p:spPr>
        <p:txBody>
          <a:bodyPr/>
          <a:lstStyle>
            <a:lvl1pPr>
              <a:defRPr/>
            </a:lvl1pPr>
          </a:lstStyle>
          <a:p>
            <a:pPr>
              <a:defRPr/>
            </a:pPr>
            <a:endParaRPr lang="el-GR"/>
          </a:p>
        </p:txBody>
      </p:sp>
      <p:sp>
        <p:nvSpPr>
          <p:cNvPr id="7" name="Rectangle 27"/>
          <p:cNvSpPr>
            <a:spLocks noGrp="1" noChangeArrowheads="1"/>
          </p:cNvSpPr>
          <p:nvPr>
            <p:ph type="sldNum" sz="quarter" idx="11"/>
          </p:nvPr>
        </p:nvSpPr>
        <p:spPr>
          <a:ln/>
        </p:spPr>
        <p:txBody>
          <a:bodyPr/>
          <a:lstStyle>
            <a:lvl1pPr>
              <a:defRPr/>
            </a:lvl1pPr>
          </a:lstStyle>
          <a:p>
            <a:pPr>
              <a:defRPr/>
            </a:pPr>
            <a:fld id="{AB2456BD-38F3-42E2-896F-00484014BB0D}" type="slidenum">
              <a:rPr lang="el-GR"/>
              <a:pPr>
                <a:defRPr/>
              </a:pPr>
              <a:t>‹#›</a:t>
            </a:fld>
            <a:endParaRPr lang="el-GR"/>
          </a:p>
        </p:txBody>
      </p:sp>
      <p:sp>
        <p:nvSpPr>
          <p:cNvPr id="8"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1_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30725"/>
          </a:xfrm>
        </p:spPr>
        <p:txBody>
          <a:bodyPr/>
          <a:lstStyle/>
          <a:p>
            <a:pPr lvl="0"/>
            <a:endParaRPr lang="el-GR" noProof="0"/>
          </a:p>
        </p:txBody>
      </p:sp>
      <p:sp>
        <p:nvSpPr>
          <p:cNvPr id="5" name="Rectangle 26"/>
          <p:cNvSpPr>
            <a:spLocks noGrp="1" noChangeArrowheads="1"/>
          </p:cNvSpPr>
          <p:nvPr>
            <p:ph type="ftr" sz="quarter" idx="10"/>
          </p:nvPr>
        </p:nvSpPr>
        <p:spPr>
          <a:ln/>
        </p:spPr>
        <p:txBody>
          <a:bodyPr/>
          <a:lstStyle>
            <a:lvl1pPr>
              <a:defRPr/>
            </a:lvl1pPr>
          </a:lstStyle>
          <a:p>
            <a:pPr>
              <a:defRPr/>
            </a:pPr>
            <a:endParaRPr lang="el-GR"/>
          </a:p>
        </p:txBody>
      </p:sp>
      <p:sp>
        <p:nvSpPr>
          <p:cNvPr id="6" name="Rectangle 27"/>
          <p:cNvSpPr>
            <a:spLocks noGrp="1" noChangeArrowheads="1"/>
          </p:cNvSpPr>
          <p:nvPr>
            <p:ph type="sldNum" sz="quarter" idx="11"/>
          </p:nvPr>
        </p:nvSpPr>
        <p:spPr>
          <a:ln/>
        </p:spPr>
        <p:txBody>
          <a:bodyPr/>
          <a:lstStyle>
            <a:lvl1pPr>
              <a:defRPr/>
            </a:lvl1pPr>
          </a:lstStyle>
          <a:p>
            <a:pPr>
              <a:defRPr/>
            </a:pPr>
            <a:fld id="{EB8FD2E8-4279-4E44-B9C5-5AFC812B6F98}" type="slidenum">
              <a:rPr lang="el-GR"/>
              <a:pPr>
                <a:defRPr/>
              </a:pPr>
              <a:t>‹#›</a:t>
            </a:fld>
            <a:endParaRPr lang="el-GR"/>
          </a:p>
        </p:txBody>
      </p:sp>
      <p:sp>
        <p:nvSpPr>
          <p:cNvPr id="7"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6"/>
          <p:cNvSpPr>
            <a:spLocks noGrp="1" noChangeArrowheads="1"/>
          </p:cNvSpPr>
          <p:nvPr>
            <p:ph type="ftr" sz="quarter" idx="10"/>
          </p:nvPr>
        </p:nvSpPr>
        <p:spPr>
          <a:ln/>
        </p:spPr>
        <p:txBody>
          <a:bodyPr/>
          <a:lstStyle>
            <a:lvl1pPr>
              <a:defRPr/>
            </a:lvl1pPr>
          </a:lstStyle>
          <a:p>
            <a:pPr>
              <a:defRPr/>
            </a:pPr>
            <a:endParaRPr lang="el-GR"/>
          </a:p>
        </p:txBody>
      </p:sp>
      <p:sp>
        <p:nvSpPr>
          <p:cNvPr id="5" name="Rectangle 27"/>
          <p:cNvSpPr>
            <a:spLocks noGrp="1" noChangeArrowheads="1"/>
          </p:cNvSpPr>
          <p:nvPr>
            <p:ph type="sldNum" sz="quarter" idx="11"/>
          </p:nvPr>
        </p:nvSpPr>
        <p:spPr>
          <a:ln/>
        </p:spPr>
        <p:txBody>
          <a:bodyPr/>
          <a:lstStyle>
            <a:lvl1pPr>
              <a:defRPr/>
            </a:lvl1pPr>
          </a:lstStyle>
          <a:p>
            <a:pPr>
              <a:defRPr/>
            </a:pPr>
            <a:fld id="{26C273C3-BA0E-4F0A-97A9-BAAFE1BDD75B}" type="slidenum">
              <a:rPr lang="el-GR"/>
              <a:pPr>
                <a:defRPr/>
              </a:pPr>
              <a:t>‹#›</a:t>
            </a:fld>
            <a:endParaRPr lang="el-GR"/>
          </a:p>
        </p:txBody>
      </p:sp>
      <p:sp>
        <p:nvSpPr>
          <p:cNvPr id="6"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0838417-6689-47ED-B328-DCB583668F8C}"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26"/>
          <p:cNvSpPr>
            <a:spLocks noGrp="1" noChangeArrowheads="1"/>
          </p:cNvSpPr>
          <p:nvPr>
            <p:ph type="ftr" sz="quarter" idx="10"/>
          </p:nvPr>
        </p:nvSpPr>
        <p:spPr>
          <a:ln/>
        </p:spPr>
        <p:txBody>
          <a:bodyPr/>
          <a:lstStyle>
            <a:lvl1pPr>
              <a:defRPr/>
            </a:lvl1pPr>
          </a:lstStyle>
          <a:p>
            <a:pPr>
              <a:defRPr/>
            </a:pPr>
            <a:endParaRPr lang="el-GR"/>
          </a:p>
        </p:txBody>
      </p:sp>
      <p:sp>
        <p:nvSpPr>
          <p:cNvPr id="5" name="Rectangle 27"/>
          <p:cNvSpPr>
            <a:spLocks noGrp="1" noChangeArrowheads="1"/>
          </p:cNvSpPr>
          <p:nvPr>
            <p:ph type="sldNum" sz="quarter" idx="11"/>
          </p:nvPr>
        </p:nvSpPr>
        <p:spPr>
          <a:ln/>
        </p:spPr>
        <p:txBody>
          <a:bodyPr/>
          <a:lstStyle>
            <a:lvl1pPr>
              <a:defRPr/>
            </a:lvl1pPr>
          </a:lstStyle>
          <a:p>
            <a:pPr>
              <a:defRPr/>
            </a:pPr>
            <a:fld id="{9F295D90-624C-4482-85ED-1B85699F3D53}" type="slidenum">
              <a:rPr lang="el-GR"/>
              <a:pPr>
                <a:defRPr/>
              </a:pPr>
              <a:t>‹#›</a:t>
            </a:fld>
            <a:endParaRPr lang="el-GR"/>
          </a:p>
        </p:txBody>
      </p:sp>
      <p:sp>
        <p:nvSpPr>
          <p:cNvPr id="6"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6"/>
          <p:cNvSpPr>
            <a:spLocks noGrp="1" noChangeArrowheads="1"/>
          </p:cNvSpPr>
          <p:nvPr>
            <p:ph type="ftr" sz="quarter" idx="10"/>
          </p:nvPr>
        </p:nvSpPr>
        <p:spPr>
          <a:ln/>
        </p:spPr>
        <p:txBody>
          <a:bodyPr/>
          <a:lstStyle>
            <a:lvl1pPr>
              <a:defRPr/>
            </a:lvl1pPr>
          </a:lstStyle>
          <a:p>
            <a:pPr>
              <a:defRPr/>
            </a:pPr>
            <a:endParaRPr lang="el-GR"/>
          </a:p>
        </p:txBody>
      </p:sp>
      <p:sp>
        <p:nvSpPr>
          <p:cNvPr id="6" name="Rectangle 27"/>
          <p:cNvSpPr>
            <a:spLocks noGrp="1" noChangeArrowheads="1"/>
          </p:cNvSpPr>
          <p:nvPr>
            <p:ph type="sldNum" sz="quarter" idx="11"/>
          </p:nvPr>
        </p:nvSpPr>
        <p:spPr>
          <a:ln/>
        </p:spPr>
        <p:txBody>
          <a:bodyPr/>
          <a:lstStyle>
            <a:lvl1pPr>
              <a:defRPr/>
            </a:lvl1pPr>
          </a:lstStyle>
          <a:p>
            <a:pPr>
              <a:defRPr/>
            </a:pPr>
            <a:fld id="{3D443F34-6B97-4F8E-B682-C969CBF02844}" type="slidenum">
              <a:rPr lang="el-GR"/>
              <a:pPr>
                <a:defRPr/>
              </a:pPr>
              <a:t>‹#›</a:t>
            </a:fld>
            <a:endParaRPr lang="el-GR"/>
          </a:p>
        </p:txBody>
      </p:sp>
      <p:sp>
        <p:nvSpPr>
          <p:cNvPr id="7"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6"/>
          <p:cNvSpPr>
            <a:spLocks noGrp="1" noChangeArrowheads="1"/>
          </p:cNvSpPr>
          <p:nvPr>
            <p:ph type="ftr" sz="quarter" idx="10"/>
          </p:nvPr>
        </p:nvSpPr>
        <p:spPr>
          <a:ln/>
        </p:spPr>
        <p:txBody>
          <a:bodyPr/>
          <a:lstStyle>
            <a:lvl1pPr>
              <a:defRPr/>
            </a:lvl1pPr>
          </a:lstStyle>
          <a:p>
            <a:pPr>
              <a:defRPr/>
            </a:pPr>
            <a:endParaRPr lang="el-GR"/>
          </a:p>
        </p:txBody>
      </p:sp>
      <p:sp>
        <p:nvSpPr>
          <p:cNvPr id="8" name="Rectangle 27"/>
          <p:cNvSpPr>
            <a:spLocks noGrp="1" noChangeArrowheads="1"/>
          </p:cNvSpPr>
          <p:nvPr>
            <p:ph type="sldNum" sz="quarter" idx="11"/>
          </p:nvPr>
        </p:nvSpPr>
        <p:spPr>
          <a:ln/>
        </p:spPr>
        <p:txBody>
          <a:bodyPr/>
          <a:lstStyle>
            <a:lvl1pPr>
              <a:defRPr/>
            </a:lvl1pPr>
          </a:lstStyle>
          <a:p>
            <a:pPr>
              <a:defRPr/>
            </a:pPr>
            <a:fld id="{FAD1544F-C806-45D6-A69B-CE8660F55D6C}" type="slidenum">
              <a:rPr lang="el-GR"/>
              <a:pPr>
                <a:defRPr/>
              </a:pPr>
              <a:t>‹#›</a:t>
            </a:fld>
            <a:endParaRPr lang="el-GR"/>
          </a:p>
        </p:txBody>
      </p:sp>
      <p:sp>
        <p:nvSpPr>
          <p:cNvPr id="9"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26"/>
          <p:cNvSpPr>
            <a:spLocks noGrp="1" noChangeArrowheads="1"/>
          </p:cNvSpPr>
          <p:nvPr>
            <p:ph type="ftr" sz="quarter" idx="10"/>
          </p:nvPr>
        </p:nvSpPr>
        <p:spPr>
          <a:ln/>
        </p:spPr>
        <p:txBody>
          <a:bodyPr/>
          <a:lstStyle>
            <a:lvl1pPr>
              <a:defRPr/>
            </a:lvl1pPr>
          </a:lstStyle>
          <a:p>
            <a:pPr>
              <a:defRPr/>
            </a:pPr>
            <a:endParaRPr lang="el-GR"/>
          </a:p>
        </p:txBody>
      </p:sp>
      <p:sp>
        <p:nvSpPr>
          <p:cNvPr id="4" name="Rectangle 27"/>
          <p:cNvSpPr>
            <a:spLocks noGrp="1" noChangeArrowheads="1"/>
          </p:cNvSpPr>
          <p:nvPr>
            <p:ph type="sldNum" sz="quarter" idx="11"/>
          </p:nvPr>
        </p:nvSpPr>
        <p:spPr>
          <a:ln/>
        </p:spPr>
        <p:txBody>
          <a:bodyPr/>
          <a:lstStyle>
            <a:lvl1pPr>
              <a:defRPr/>
            </a:lvl1pPr>
          </a:lstStyle>
          <a:p>
            <a:pPr>
              <a:defRPr/>
            </a:pPr>
            <a:fld id="{9DA47A30-CD3F-45AA-A74E-407213A9364C}" type="slidenum">
              <a:rPr lang="el-GR"/>
              <a:pPr>
                <a:defRPr/>
              </a:pPr>
              <a:t>‹#›</a:t>
            </a:fld>
            <a:endParaRPr lang="el-GR"/>
          </a:p>
        </p:txBody>
      </p:sp>
      <p:sp>
        <p:nvSpPr>
          <p:cNvPr id="5"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l-GR"/>
          </a:p>
        </p:txBody>
      </p:sp>
      <p:sp>
        <p:nvSpPr>
          <p:cNvPr id="3" name="Rectangle 27"/>
          <p:cNvSpPr>
            <a:spLocks noGrp="1" noChangeArrowheads="1"/>
          </p:cNvSpPr>
          <p:nvPr>
            <p:ph type="sldNum" sz="quarter" idx="11"/>
          </p:nvPr>
        </p:nvSpPr>
        <p:spPr>
          <a:ln/>
        </p:spPr>
        <p:txBody>
          <a:bodyPr/>
          <a:lstStyle>
            <a:lvl1pPr>
              <a:defRPr/>
            </a:lvl1pPr>
          </a:lstStyle>
          <a:p>
            <a:pPr>
              <a:defRPr/>
            </a:pPr>
            <a:fld id="{560E6D17-C31C-4F7C-AF56-29DC8E13A19C}" type="slidenum">
              <a:rPr lang="el-GR"/>
              <a:pPr>
                <a:defRPr/>
              </a:pPr>
              <a:t>‹#›</a:t>
            </a:fld>
            <a:endParaRPr lang="el-GR"/>
          </a:p>
        </p:txBody>
      </p:sp>
      <p:sp>
        <p:nvSpPr>
          <p:cNvPr id="4"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6"/>
          <p:cNvSpPr>
            <a:spLocks noGrp="1" noChangeArrowheads="1"/>
          </p:cNvSpPr>
          <p:nvPr>
            <p:ph type="ftr" sz="quarter" idx="10"/>
          </p:nvPr>
        </p:nvSpPr>
        <p:spPr>
          <a:ln/>
        </p:spPr>
        <p:txBody>
          <a:bodyPr/>
          <a:lstStyle>
            <a:lvl1pPr>
              <a:defRPr/>
            </a:lvl1pPr>
          </a:lstStyle>
          <a:p>
            <a:pPr>
              <a:defRPr/>
            </a:pPr>
            <a:endParaRPr lang="el-GR"/>
          </a:p>
        </p:txBody>
      </p:sp>
      <p:sp>
        <p:nvSpPr>
          <p:cNvPr id="6" name="Rectangle 27"/>
          <p:cNvSpPr>
            <a:spLocks noGrp="1" noChangeArrowheads="1"/>
          </p:cNvSpPr>
          <p:nvPr>
            <p:ph type="sldNum" sz="quarter" idx="11"/>
          </p:nvPr>
        </p:nvSpPr>
        <p:spPr>
          <a:ln/>
        </p:spPr>
        <p:txBody>
          <a:bodyPr/>
          <a:lstStyle>
            <a:lvl1pPr>
              <a:defRPr/>
            </a:lvl1pPr>
          </a:lstStyle>
          <a:p>
            <a:pPr>
              <a:defRPr/>
            </a:pPr>
            <a:fld id="{5C70FD97-A42F-4406-9774-5F8EC47B3B84}" type="slidenum">
              <a:rPr lang="el-GR"/>
              <a:pPr>
                <a:defRPr/>
              </a:pPr>
              <a:t>‹#›</a:t>
            </a:fld>
            <a:endParaRPr lang="el-GR"/>
          </a:p>
        </p:txBody>
      </p:sp>
      <p:sp>
        <p:nvSpPr>
          <p:cNvPr id="7"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6"/>
          <p:cNvSpPr>
            <a:spLocks noGrp="1" noChangeArrowheads="1"/>
          </p:cNvSpPr>
          <p:nvPr>
            <p:ph type="ftr" sz="quarter" idx="10"/>
          </p:nvPr>
        </p:nvSpPr>
        <p:spPr>
          <a:ln/>
        </p:spPr>
        <p:txBody>
          <a:bodyPr/>
          <a:lstStyle>
            <a:lvl1pPr>
              <a:defRPr/>
            </a:lvl1pPr>
          </a:lstStyle>
          <a:p>
            <a:pPr>
              <a:defRPr/>
            </a:pPr>
            <a:endParaRPr lang="el-GR"/>
          </a:p>
        </p:txBody>
      </p:sp>
      <p:sp>
        <p:nvSpPr>
          <p:cNvPr id="6" name="Rectangle 27"/>
          <p:cNvSpPr>
            <a:spLocks noGrp="1" noChangeArrowheads="1"/>
          </p:cNvSpPr>
          <p:nvPr>
            <p:ph type="sldNum" sz="quarter" idx="11"/>
          </p:nvPr>
        </p:nvSpPr>
        <p:spPr>
          <a:ln/>
        </p:spPr>
        <p:txBody>
          <a:bodyPr/>
          <a:lstStyle>
            <a:lvl1pPr>
              <a:defRPr/>
            </a:lvl1pPr>
          </a:lstStyle>
          <a:p>
            <a:pPr>
              <a:defRPr/>
            </a:pPr>
            <a:fld id="{A9434653-1BC1-47DB-AA63-D885A6F27F70}" type="slidenum">
              <a:rPr lang="el-GR"/>
              <a:pPr>
                <a:defRPr/>
              </a:pPr>
              <a:t>‹#›</a:t>
            </a:fld>
            <a:endParaRPr lang="el-GR"/>
          </a:p>
        </p:txBody>
      </p:sp>
      <p:sp>
        <p:nvSpPr>
          <p:cNvPr id="7"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409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l-GR"/>
            </a:p>
          </p:txBody>
        </p:sp>
        <p:sp>
          <p:nvSpPr>
            <p:cNvPr id="4100"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4101"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4102"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l-GR"/>
            </a:p>
          </p:txBody>
        </p:sp>
        <p:sp>
          <p:nvSpPr>
            <p:cNvPr id="4103"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sp>
          <p:nvSpPr>
            <p:cNvPr id="4104"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sp>
          <p:nvSpPr>
            <p:cNvPr id="410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l-GR"/>
            </a:p>
          </p:txBody>
        </p:sp>
        <p:sp>
          <p:nvSpPr>
            <p:cNvPr id="410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l-GR"/>
            </a:p>
          </p:txBody>
        </p:sp>
        <p:sp>
          <p:nvSpPr>
            <p:cNvPr id="4107"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sp>
          <p:nvSpPr>
            <p:cNvPr id="4108"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4109"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l-GR"/>
            </a:p>
          </p:txBody>
        </p:sp>
        <p:sp>
          <p:nvSpPr>
            <p:cNvPr id="4110"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l-GR"/>
            </a:p>
          </p:txBody>
        </p:sp>
        <p:sp>
          <p:nvSpPr>
            <p:cNvPr id="411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l-GR"/>
            </a:p>
          </p:txBody>
        </p:sp>
        <p:sp>
          <p:nvSpPr>
            <p:cNvPr id="4112"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l-GR"/>
            </a:p>
          </p:txBody>
        </p:sp>
        <p:sp>
          <p:nvSpPr>
            <p:cNvPr id="411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4114"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411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l-GR"/>
            </a:p>
          </p:txBody>
        </p:sp>
        <p:sp>
          <p:nvSpPr>
            <p:cNvPr id="4116"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sp>
          <p:nvSpPr>
            <p:cNvPr id="4117"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l-GR"/>
            </a:p>
          </p:txBody>
        </p:sp>
        <p:sp>
          <p:nvSpPr>
            <p:cNvPr id="4118"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l-GR"/>
            </a:p>
          </p:txBody>
        </p:sp>
        <p:sp>
          <p:nvSpPr>
            <p:cNvPr id="411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l-GR"/>
            </a:p>
          </p:txBody>
        </p:sp>
      </p:grpSp>
      <p:sp>
        <p:nvSpPr>
          <p:cNvPr id="412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smtClean="0"/>
              <a:t>Κάντε κλικ για να επεξεργαστείτε τον τίτλο</a:t>
            </a:r>
          </a:p>
        </p:txBody>
      </p:sp>
      <p:sp>
        <p:nvSpPr>
          <p:cNvPr id="412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122"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l-GR"/>
          </a:p>
        </p:txBody>
      </p:sp>
      <p:sp>
        <p:nvSpPr>
          <p:cNvPr id="4123"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30838417-6689-47ED-B328-DCB583668F8C}" type="slidenum">
              <a:rPr lang="el-GR"/>
              <a:pPr>
                <a:defRPr/>
              </a:pPr>
              <a:t>‹#›</a:t>
            </a:fld>
            <a:endParaRPr lang="el-GR"/>
          </a:p>
        </p:txBody>
      </p:sp>
      <p:sp>
        <p:nvSpPr>
          <p:cNvPr id="4124"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l-GR"/>
          </a:p>
        </p:txBody>
      </p:sp>
    </p:spTree>
  </p:cSld>
  <p:clrMap bg1="dk2" tx1="lt1" bg2="dk1" tx2="lt2" accent1="accent1" accent2="accent2" accent3="accent3" accent4="accent4" accent5="accent5" accent6="accent6" hlink="hlink" folHlink="folHlink"/>
  <p:sldLayoutIdLst>
    <p:sldLayoutId id="2147483953"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838417-6689-47ED-B328-DCB583668F8C}"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sz="quarter"/>
          </p:nvPr>
        </p:nvSpPr>
        <p:spPr>
          <a:xfrm>
            <a:off x="500034" y="142852"/>
            <a:ext cx="7915276" cy="1714512"/>
          </a:xfrm>
        </p:spPr>
        <p:txBody>
          <a:bodyPr/>
          <a:lstStyle/>
          <a:p>
            <a:r>
              <a:rPr lang="el-GR" sz="3600" i="1" dirty="0" smtClean="0">
                <a:solidFill>
                  <a:schemeClr val="bg2">
                    <a:lumMod val="50000"/>
                    <a:lumOff val="50000"/>
                  </a:schemeClr>
                </a:solidFill>
              </a:rPr>
              <a:t/>
            </a:r>
            <a:br>
              <a:rPr lang="el-GR" sz="3600" i="1" dirty="0" smtClean="0">
                <a:solidFill>
                  <a:schemeClr val="bg2">
                    <a:lumMod val="50000"/>
                    <a:lumOff val="50000"/>
                  </a:schemeClr>
                </a:solidFill>
              </a:rPr>
            </a:br>
            <a:r>
              <a:rPr lang="el-GR" sz="3600" i="1" dirty="0" err="1" smtClean="0">
                <a:solidFill>
                  <a:schemeClr val="bg2">
                    <a:lumMod val="50000"/>
                    <a:lumOff val="50000"/>
                  </a:schemeClr>
                </a:solidFill>
              </a:rPr>
              <a:t>Νευροανατομία</a:t>
            </a:r>
            <a:r>
              <a:rPr lang="el-GR" sz="3600" i="1" dirty="0" smtClean="0">
                <a:solidFill>
                  <a:schemeClr val="bg2">
                    <a:lumMod val="50000"/>
                    <a:lumOff val="50000"/>
                  </a:schemeClr>
                </a:solidFill>
              </a:rPr>
              <a:t/>
            </a:r>
            <a:br>
              <a:rPr lang="el-GR" sz="3600" i="1" dirty="0" smtClean="0">
                <a:solidFill>
                  <a:schemeClr val="bg2">
                    <a:lumMod val="50000"/>
                    <a:lumOff val="50000"/>
                  </a:schemeClr>
                </a:solidFill>
              </a:rPr>
            </a:br>
            <a:endParaRPr lang="el-GR" dirty="0">
              <a:solidFill>
                <a:schemeClr val="bg2">
                  <a:lumMod val="50000"/>
                  <a:lumOff val="50000"/>
                </a:schemeClr>
              </a:solidFill>
            </a:endParaRPr>
          </a:p>
        </p:txBody>
      </p:sp>
      <p:sp>
        <p:nvSpPr>
          <p:cNvPr id="3" name="2 - Υπότιτλος"/>
          <p:cNvSpPr>
            <a:spLocks noGrp="1"/>
          </p:cNvSpPr>
          <p:nvPr>
            <p:ph type="subTitle" sz="quarter" idx="1"/>
          </p:nvPr>
        </p:nvSpPr>
        <p:spPr>
          <a:xfrm>
            <a:off x="571472" y="2000240"/>
            <a:ext cx="7572428" cy="2428892"/>
          </a:xfrm>
        </p:spPr>
        <p:txBody>
          <a:bodyPr/>
          <a:lstStyle/>
          <a:p>
            <a:endParaRPr lang="el-GR" dirty="0" smtClean="0"/>
          </a:p>
          <a:p>
            <a:r>
              <a:rPr lang="el-GR" sz="3600" b="1" dirty="0" smtClean="0"/>
              <a:t>Διάμεσος </a:t>
            </a:r>
            <a:r>
              <a:rPr lang="el-GR" sz="3600" b="1" dirty="0" smtClean="0"/>
              <a:t>Εγκέφαλος</a:t>
            </a:r>
          </a:p>
          <a:p>
            <a:r>
              <a:rPr lang="el-GR" sz="2600" i="1" dirty="0" smtClean="0"/>
              <a:t>(με έμφαση στην αισθητικότητα)</a:t>
            </a:r>
          </a:p>
          <a:p>
            <a:endParaRPr lang="el-GR" sz="2600" i="1" dirty="0" smtClean="0"/>
          </a:p>
          <a:p>
            <a:r>
              <a:rPr lang="el-GR" sz="2600" i="1" dirty="0" smtClean="0"/>
              <a:t>Διονύσιος </a:t>
            </a:r>
            <a:r>
              <a:rPr lang="el-GR" sz="2600" i="1" dirty="0" err="1" smtClean="0"/>
              <a:t>Βενιεράτος</a:t>
            </a:r>
            <a:r>
              <a:rPr lang="el-GR" sz="2600" i="1" dirty="0" smtClean="0"/>
              <a:t> – </a:t>
            </a:r>
            <a:r>
              <a:rPr lang="el-GR" sz="2600" i="1" smtClean="0"/>
              <a:t>Ομότιμος καθηγητής</a:t>
            </a:r>
            <a:endParaRPr lang="el-GR" sz="26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14282" y="0"/>
            <a:ext cx="8472518" cy="857232"/>
          </a:xfrm>
        </p:spPr>
        <p:txBody>
          <a:bodyPr/>
          <a:lstStyle/>
          <a:p>
            <a:r>
              <a:rPr lang="el-GR" sz="3200" dirty="0" smtClean="0"/>
              <a:t>Βασικά γάγγλια – Θάλαμος </a:t>
            </a:r>
            <a:br>
              <a:rPr lang="el-GR" sz="3200" dirty="0" smtClean="0"/>
            </a:br>
            <a:r>
              <a:rPr lang="el-GR" sz="2400" dirty="0" smtClean="0"/>
              <a:t>(Σχέση με τις κοιλίες, μεσοκοιλιακό τρήμα του </a:t>
            </a:r>
            <a:r>
              <a:rPr lang="en-US" sz="2400" dirty="0" err="1" smtClean="0"/>
              <a:t>Monro</a:t>
            </a:r>
            <a:r>
              <a:rPr lang="el-GR" sz="2400" dirty="0" smtClean="0"/>
              <a:t>)</a:t>
            </a:r>
            <a:endParaRPr lang="el-GR" sz="2400" dirty="0"/>
          </a:p>
        </p:txBody>
      </p:sp>
      <p:pic>
        <p:nvPicPr>
          <p:cNvPr id="6" name="5 - Θέση περιεχομένου" descr="Basal-Ganglia-to-the-Thalamus-and-Ventricles.jpg"/>
          <p:cNvPicPr>
            <a:picLocks noGrp="1" noChangeAspect="1"/>
          </p:cNvPicPr>
          <p:nvPr>
            <p:ph idx="1"/>
          </p:nvPr>
        </p:nvPicPr>
        <p:blipFill>
          <a:blip r:embed="rId2" cstate="print"/>
          <a:stretch>
            <a:fillRect/>
          </a:stretch>
        </p:blipFill>
        <p:spPr>
          <a:xfrm>
            <a:off x="-214346" y="885362"/>
            <a:ext cx="9644130" cy="597263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85720" y="0"/>
            <a:ext cx="8401080" cy="793733"/>
          </a:xfrm>
        </p:spPr>
        <p:txBody>
          <a:bodyPr/>
          <a:lstStyle/>
          <a:p>
            <a:r>
              <a:rPr lang="el-GR" sz="3200" dirty="0" smtClean="0"/>
              <a:t>Βασικά γάγγλια – </a:t>
            </a:r>
            <a:r>
              <a:rPr lang="en-US" sz="2400" dirty="0" smtClean="0"/>
              <a:t>V</a:t>
            </a:r>
            <a:r>
              <a:rPr lang="el-GR" sz="3200" dirty="0" smtClean="0"/>
              <a:t> </a:t>
            </a:r>
            <a:r>
              <a:rPr lang="el-GR" sz="2400" dirty="0" smtClean="0"/>
              <a:t>(Σχέση με θάλαμο και έσω κάψα)</a:t>
            </a:r>
            <a:endParaRPr lang="el-GR" sz="2400" dirty="0"/>
          </a:p>
        </p:txBody>
      </p:sp>
      <p:pic>
        <p:nvPicPr>
          <p:cNvPr id="9" name="8 - Θέση περιεχομένου" descr="Βασικά γάγγλια.png"/>
          <p:cNvPicPr>
            <a:picLocks noGrp="1" noChangeAspect="1"/>
          </p:cNvPicPr>
          <p:nvPr>
            <p:ph idx="1"/>
          </p:nvPr>
        </p:nvPicPr>
        <p:blipFill>
          <a:blip r:embed="rId2" cstate="print"/>
          <a:stretch>
            <a:fillRect/>
          </a:stretch>
        </p:blipFill>
        <p:spPr>
          <a:xfrm>
            <a:off x="1" y="785794"/>
            <a:ext cx="9143999" cy="695996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85860"/>
          </a:xfrm>
        </p:spPr>
        <p:txBody>
          <a:bodyPr/>
          <a:lstStyle/>
          <a:p>
            <a:r>
              <a:rPr lang="el-GR" sz="3600" dirty="0" smtClean="0"/>
              <a:t/>
            </a:r>
            <a:br>
              <a:rPr lang="el-GR" sz="3600" dirty="0" smtClean="0"/>
            </a:br>
            <a:r>
              <a:rPr lang="el-GR" sz="3600" dirty="0" smtClean="0"/>
              <a:t>Θάλαμος </a:t>
            </a:r>
            <a:r>
              <a:rPr lang="el-GR" sz="2300" dirty="0" smtClean="0"/>
              <a:t>(Μυελώδες πέταλο, Διάμεση μάζα, </a:t>
            </a:r>
            <a:br>
              <a:rPr lang="el-GR" sz="2300" dirty="0" smtClean="0"/>
            </a:br>
            <a:r>
              <a:rPr lang="el-GR" sz="2300" dirty="0" smtClean="0"/>
              <a:t>κύριοι πυρήνες (πρόσθια, έξω, έσω ζώνη, δικτυωτός, ενδοπετάλιοι)</a:t>
            </a:r>
            <a:r>
              <a:rPr lang="el-GR" sz="3600" dirty="0" smtClean="0"/>
              <a:t/>
            </a:r>
            <a:br>
              <a:rPr lang="el-GR" sz="3600" dirty="0" smtClean="0"/>
            </a:br>
            <a:endParaRPr lang="el-GR" sz="3600" dirty="0"/>
          </a:p>
        </p:txBody>
      </p:sp>
      <p:pic>
        <p:nvPicPr>
          <p:cNvPr id="4" name="Content Placeholder 3" descr="Θάλαμος - κύριοι πυρήνες.jpg"/>
          <p:cNvPicPr>
            <a:picLocks noGrp="1" noChangeAspect="1"/>
          </p:cNvPicPr>
          <p:nvPr>
            <p:ph idx="1"/>
          </p:nvPr>
        </p:nvPicPr>
        <p:blipFill>
          <a:blip r:embed="rId2" cstate="print"/>
          <a:stretch>
            <a:fillRect/>
          </a:stretch>
        </p:blipFill>
        <p:spPr>
          <a:xfrm>
            <a:off x="642910" y="1204391"/>
            <a:ext cx="8215370" cy="556426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idx="4294967295"/>
          </p:nvPr>
        </p:nvSpPr>
        <p:spPr>
          <a:xfrm>
            <a:off x="0" y="0"/>
            <a:ext cx="2214563" cy="6715125"/>
          </a:xfrm>
          <a:noFill/>
        </p:spPr>
        <p:txBody>
          <a:bodyPr anchorCtr="0"/>
          <a:lstStyle/>
          <a:p>
            <a:pPr algn="l" eaLnBrk="1" hangingPunct="1"/>
            <a:r>
              <a:rPr lang="el-GR" sz="1700" dirty="0" smtClean="0">
                <a:solidFill>
                  <a:srgbClr val="FFC000"/>
                </a:solidFill>
                <a:effectLst/>
              </a:rPr>
              <a:t>Θάλαμος Ι</a:t>
            </a:r>
            <a:r>
              <a:rPr lang="en-US" sz="1700" dirty="0" smtClean="0">
                <a:solidFill>
                  <a:srgbClr val="FFC000"/>
                </a:solidFill>
                <a:effectLst/>
              </a:rPr>
              <a:t/>
            </a:r>
            <a:br>
              <a:rPr lang="en-US" sz="1700" dirty="0" smtClean="0">
                <a:solidFill>
                  <a:srgbClr val="FFC000"/>
                </a:solidFill>
                <a:effectLst/>
              </a:rPr>
            </a:br>
            <a:r>
              <a:rPr lang="el-GR" sz="1700" dirty="0" smtClean="0">
                <a:solidFill>
                  <a:srgbClr val="FFC000"/>
                </a:solidFill>
                <a:effectLst/>
              </a:rPr>
              <a:t> </a:t>
            </a:r>
            <a:r>
              <a:rPr lang="en-US" sz="1700" dirty="0" smtClean="0">
                <a:solidFill>
                  <a:srgbClr val="FFC000"/>
                </a:solidFill>
                <a:effectLst/>
              </a:rPr>
              <a:t/>
            </a:r>
            <a:br>
              <a:rPr lang="en-US" sz="1700" dirty="0" smtClean="0">
                <a:solidFill>
                  <a:srgbClr val="FFC000"/>
                </a:solidFill>
                <a:effectLst/>
              </a:rPr>
            </a:br>
            <a:r>
              <a:rPr lang="en-US" sz="1400" dirty="0" smtClean="0">
                <a:solidFill>
                  <a:schemeClr val="tx1"/>
                </a:solidFill>
                <a:effectLst/>
              </a:rPr>
              <a:t>1. </a:t>
            </a:r>
            <a:r>
              <a:rPr lang="el-GR" sz="1400" dirty="0" smtClean="0">
                <a:solidFill>
                  <a:schemeClr val="tx1"/>
                </a:solidFill>
                <a:effectLst/>
              </a:rPr>
              <a:t>Πρόσθιος π.</a:t>
            </a:r>
            <a:br>
              <a:rPr lang="el-GR" sz="1400" dirty="0" smtClean="0">
                <a:solidFill>
                  <a:schemeClr val="tx1"/>
                </a:solidFill>
                <a:effectLst/>
              </a:rPr>
            </a:br>
            <a:r>
              <a:rPr lang="el-GR" sz="1400" dirty="0" smtClean="0">
                <a:solidFill>
                  <a:schemeClr val="tx1"/>
                </a:solidFill>
                <a:effectLst/>
              </a:rPr>
              <a:t>2. Υπερμεσολόβια έλικα</a:t>
            </a:r>
            <a:br>
              <a:rPr lang="el-GR" sz="1400" dirty="0" smtClean="0">
                <a:solidFill>
                  <a:schemeClr val="tx1"/>
                </a:solidFill>
                <a:effectLst/>
              </a:rPr>
            </a:br>
            <a:r>
              <a:rPr lang="el-GR" sz="1400" dirty="0" smtClean="0">
                <a:solidFill>
                  <a:schemeClr val="tx1"/>
                </a:solidFill>
                <a:effectLst/>
              </a:rPr>
              <a:t>3. Έσω ραχιαίος π.</a:t>
            </a:r>
            <a:br>
              <a:rPr lang="el-GR" sz="1400" dirty="0" smtClean="0">
                <a:solidFill>
                  <a:schemeClr val="tx1"/>
                </a:solidFill>
                <a:effectLst/>
              </a:rPr>
            </a:br>
            <a:r>
              <a:rPr lang="el-GR" sz="1400" dirty="0" smtClean="0">
                <a:solidFill>
                  <a:schemeClr val="tx1"/>
                </a:solidFill>
                <a:effectLst/>
              </a:rPr>
              <a:t>4. Μετωπιαίος λοβός</a:t>
            </a:r>
            <a:br>
              <a:rPr lang="el-GR" sz="1400" dirty="0" smtClean="0">
                <a:solidFill>
                  <a:schemeClr val="tx1"/>
                </a:solidFill>
                <a:effectLst/>
              </a:rPr>
            </a:br>
            <a:r>
              <a:rPr lang="el-GR" sz="1400" dirty="0" smtClean="0">
                <a:solidFill>
                  <a:schemeClr val="tx1"/>
                </a:solidFill>
                <a:effectLst/>
              </a:rPr>
              <a:t>5. Έξω ραχιαίοι π.</a:t>
            </a:r>
            <a:br>
              <a:rPr lang="el-GR" sz="1400" dirty="0" smtClean="0">
                <a:solidFill>
                  <a:schemeClr val="tx1"/>
                </a:solidFill>
                <a:effectLst/>
              </a:rPr>
            </a:br>
            <a:r>
              <a:rPr lang="el-GR" sz="1400" dirty="0" smtClean="0">
                <a:solidFill>
                  <a:schemeClr val="tx1"/>
                </a:solidFill>
                <a:effectLst/>
              </a:rPr>
              <a:t>6. Βρεγματικός λοβός</a:t>
            </a:r>
            <a:br>
              <a:rPr lang="el-GR" sz="1400" dirty="0" smtClean="0">
                <a:solidFill>
                  <a:schemeClr val="tx1"/>
                </a:solidFill>
                <a:effectLst/>
              </a:rPr>
            </a:br>
            <a:r>
              <a:rPr lang="el-GR" sz="1400" dirty="0" smtClean="0">
                <a:solidFill>
                  <a:schemeClr val="tx1"/>
                </a:solidFill>
                <a:effectLst/>
              </a:rPr>
              <a:t>7. Πρόσθιος κοιλιακός π.</a:t>
            </a:r>
            <a:br>
              <a:rPr lang="el-GR" sz="1400" dirty="0" smtClean="0">
                <a:solidFill>
                  <a:schemeClr val="tx1"/>
                </a:solidFill>
                <a:effectLst/>
              </a:rPr>
            </a:br>
            <a:r>
              <a:rPr lang="el-GR" sz="1400" dirty="0" smtClean="0">
                <a:solidFill>
                  <a:schemeClr val="tx1"/>
                </a:solidFill>
                <a:effectLst/>
              </a:rPr>
              <a:t>8. Προμετωπιαίος λοβός</a:t>
            </a:r>
            <a:br>
              <a:rPr lang="el-GR" sz="1400" dirty="0" smtClean="0">
                <a:solidFill>
                  <a:schemeClr val="tx1"/>
                </a:solidFill>
                <a:effectLst/>
              </a:rPr>
            </a:br>
            <a:r>
              <a:rPr lang="el-GR" sz="1400" dirty="0" smtClean="0">
                <a:solidFill>
                  <a:schemeClr val="tx1"/>
                </a:solidFill>
                <a:effectLst/>
              </a:rPr>
              <a:t>9. Έξω κοιλιακός πυρήνας</a:t>
            </a:r>
            <a:br>
              <a:rPr lang="el-GR" sz="1400" dirty="0" smtClean="0">
                <a:solidFill>
                  <a:schemeClr val="tx1"/>
                </a:solidFill>
                <a:effectLst/>
              </a:rPr>
            </a:br>
            <a:r>
              <a:rPr lang="el-GR" sz="1400" dirty="0" smtClean="0">
                <a:solidFill>
                  <a:schemeClr val="tx1"/>
                </a:solidFill>
                <a:effectLst/>
              </a:rPr>
              <a:t>10. Πρόσθια κεντρική </a:t>
            </a:r>
            <a:r>
              <a:rPr lang="el-GR" sz="1400" dirty="0" err="1" smtClean="0">
                <a:solidFill>
                  <a:schemeClr val="tx1"/>
                </a:solidFill>
                <a:effectLst/>
              </a:rPr>
              <a:t>έλιξ</a:t>
            </a:r>
            <a:r>
              <a:rPr lang="el-GR" sz="1400" dirty="0" smtClean="0">
                <a:solidFill>
                  <a:schemeClr val="tx1"/>
                </a:solidFill>
                <a:effectLst/>
              </a:rPr>
              <a:t/>
            </a:r>
            <a:br>
              <a:rPr lang="el-GR" sz="1400" dirty="0" smtClean="0">
                <a:solidFill>
                  <a:schemeClr val="tx1"/>
                </a:solidFill>
                <a:effectLst/>
              </a:rPr>
            </a:br>
            <a:r>
              <a:rPr lang="el-GR" sz="1400" dirty="0" smtClean="0">
                <a:solidFill>
                  <a:schemeClr val="tx1"/>
                </a:solidFill>
                <a:effectLst/>
              </a:rPr>
              <a:t>11. Οπίσθιος κοιλιακός π.</a:t>
            </a:r>
            <a:br>
              <a:rPr lang="el-GR" sz="1400" dirty="0" smtClean="0">
                <a:solidFill>
                  <a:schemeClr val="tx1"/>
                </a:solidFill>
                <a:effectLst/>
              </a:rPr>
            </a:br>
            <a:r>
              <a:rPr lang="el-GR" sz="1400" dirty="0" smtClean="0">
                <a:solidFill>
                  <a:schemeClr val="tx1"/>
                </a:solidFill>
                <a:effectLst/>
              </a:rPr>
              <a:t>12. Οπίσθια κεντρική </a:t>
            </a:r>
            <a:r>
              <a:rPr lang="el-GR" sz="1400" dirty="0" err="1" smtClean="0">
                <a:solidFill>
                  <a:schemeClr val="tx1"/>
                </a:solidFill>
                <a:effectLst/>
              </a:rPr>
              <a:t>έλιξ</a:t>
            </a:r>
            <a:r>
              <a:rPr lang="el-GR" sz="1400" dirty="0" smtClean="0">
                <a:solidFill>
                  <a:schemeClr val="tx1"/>
                </a:solidFill>
                <a:effectLst/>
              </a:rPr>
              <a:t/>
            </a:r>
            <a:br>
              <a:rPr lang="el-GR" sz="1400" dirty="0" smtClean="0">
                <a:solidFill>
                  <a:schemeClr val="tx1"/>
                </a:solidFill>
                <a:effectLst/>
              </a:rPr>
            </a:br>
            <a:r>
              <a:rPr lang="el-GR" sz="1400" dirty="0" smtClean="0">
                <a:solidFill>
                  <a:schemeClr val="tx1"/>
                </a:solidFill>
                <a:effectLst/>
              </a:rPr>
              <a:t>13. </a:t>
            </a:r>
            <a:r>
              <a:rPr lang="el-GR" sz="1400" dirty="0" err="1" smtClean="0">
                <a:solidFill>
                  <a:schemeClr val="tx1"/>
                </a:solidFill>
                <a:effectLst/>
              </a:rPr>
              <a:t>Προσκεφάλαιο</a:t>
            </a:r>
            <a:r>
              <a:rPr lang="el-GR" sz="1400" dirty="0" smtClean="0">
                <a:solidFill>
                  <a:schemeClr val="tx1"/>
                </a:solidFill>
                <a:effectLst/>
              </a:rPr>
              <a:t/>
            </a:r>
            <a:br>
              <a:rPr lang="el-GR" sz="1400" dirty="0" smtClean="0">
                <a:solidFill>
                  <a:schemeClr val="tx1"/>
                </a:solidFill>
                <a:effectLst/>
              </a:rPr>
            </a:br>
            <a:r>
              <a:rPr lang="el-GR" sz="1400" dirty="0" smtClean="0">
                <a:solidFill>
                  <a:schemeClr val="tx1"/>
                </a:solidFill>
                <a:effectLst/>
              </a:rPr>
              <a:t>14. Έξω επιφάνεια </a:t>
            </a:r>
            <a:r>
              <a:rPr lang="el-GR" sz="1400" dirty="0" err="1" smtClean="0">
                <a:solidFill>
                  <a:schemeClr val="tx1"/>
                </a:solidFill>
                <a:effectLst/>
              </a:rPr>
              <a:t>βρεγ</a:t>
            </a:r>
            <a:r>
              <a:rPr lang="el-GR" sz="1400" dirty="0" smtClean="0">
                <a:solidFill>
                  <a:schemeClr val="tx1"/>
                </a:solidFill>
                <a:effectLst/>
              </a:rPr>
              <a:t>-</a:t>
            </a:r>
            <a:r>
              <a:rPr lang="el-GR" sz="1400" dirty="0" err="1" smtClean="0">
                <a:solidFill>
                  <a:schemeClr val="tx1"/>
                </a:solidFill>
                <a:effectLst/>
              </a:rPr>
              <a:t>ματικού</a:t>
            </a:r>
            <a:r>
              <a:rPr lang="el-GR" sz="1400" dirty="0" smtClean="0">
                <a:solidFill>
                  <a:schemeClr val="tx1"/>
                </a:solidFill>
                <a:effectLst/>
              </a:rPr>
              <a:t> – ινιακού λοβού</a:t>
            </a:r>
            <a:br>
              <a:rPr lang="el-GR" sz="1400" dirty="0" smtClean="0">
                <a:solidFill>
                  <a:schemeClr val="tx1"/>
                </a:solidFill>
                <a:effectLst/>
              </a:rPr>
            </a:br>
            <a:r>
              <a:rPr lang="el-GR" sz="1400" dirty="0" smtClean="0">
                <a:solidFill>
                  <a:schemeClr val="tx1"/>
                </a:solidFill>
                <a:effectLst/>
              </a:rPr>
              <a:t>15. Σφηνοειδές λόβιο</a:t>
            </a:r>
            <a:br>
              <a:rPr lang="el-GR" sz="1400" dirty="0" smtClean="0">
                <a:solidFill>
                  <a:schemeClr val="tx1"/>
                </a:solidFill>
                <a:effectLst/>
              </a:rPr>
            </a:br>
            <a:r>
              <a:rPr lang="el-GR" sz="1400" dirty="0" smtClean="0">
                <a:solidFill>
                  <a:schemeClr val="tx1"/>
                </a:solidFill>
                <a:effectLst/>
              </a:rPr>
              <a:t>16. Έξω γονατώδες σώμα</a:t>
            </a:r>
            <a:br>
              <a:rPr lang="el-GR" sz="1400" dirty="0" smtClean="0">
                <a:solidFill>
                  <a:schemeClr val="tx1"/>
                </a:solidFill>
                <a:effectLst/>
              </a:rPr>
            </a:br>
            <a:r>
              <a:rPr lang="el-GR" sz="1400" dirty="0" smtClean="0">
                <a:solidFill>
                  <a:schemeClr val="tx1"/>
                </a:solidFill>
                <a:effectLst/>
              </a:rPr>
              <a:t>17. Κέντρο της όρασης</a:t>
            </a:r>
            <a:br>
              <a:rPr lang="el-GR" sz="1400" dirty="0" smtClean="0">
                <a:solidFill>
                  <a:schemeClr val="tx1"/>
                </a:solidFill>
                <a:effectLst/>
              </a:rPr>
            </a:br>
            <a:r>
              <a:rPr lang="el-GR" sz="1400" dirty="0" smtClean="0">
                <a:solidFill>
                  <a:schemeClr val="tx1"/>
                </a:solidFill>
                <a:effectLst/>
              </a:rPr>
              <a:t>18. Εσω γονατώδες σώμα</a:t>
            </a:r>
            <a:br>
              <a:rPr lang="el-GR" sz="1400" dirty="0" smtClean="0">
                <a:solidFill>
                  <a:schemeClr val="tx1"/>
                </a:solidFill>
                <a:effectLst/>
              </a:rPr>
            </a:br>
            <a:r>
              <a:rPr lang="el-GR" sz="1400" dirty="0" smtClean="0">
                <a:solidFill>
                  <a:schemeClr val="tx1"/>
                </a:solidFill>
                <a:effectLst/>
              </a:rPr>
              <a:t>19. Κέντρο της ακοής</a:t>
            </a:r>
            <a:endParaRPr lang="el-GR" sz="1400" dirty="0" smtClean="0">
              <a:solidFill>
                <a:srgbClr val="FFC000"/>
              </a:solidFill>
              <a:effectLst/>
            </a:endParaRPr>
          </a:p>
        </p:txBody>
      </p:sp>
      <p:pic>
        <p:nvPicPr>
          <p:cNvPr id="10243" name="Picture 6" descr="Θάλαμος Ι"/>
          <p:cNvPicPr>
            <a:picLocks noChangeAspect="1" noChangeArrowheads="1"/>
          </p:cNvPicPr>
          <p:nvPr/>
        </p:nvPicPr>
        <p:blipFill>
          <a:blip r:embed="rId2" cstate="print"/>
          <a:srcRect/>
          <a:stretch>
            <a:fillRect/>
          </a:stretch>
        </p:blipFill>
        <p:spPr bwMode="auto">
          <a:xfrm>
            <a:off x="2265363" y="0"/>
            <a:ext cx="6878637" cy="675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title" idx="4294967295"/>
          </p:nvPr>
        </p:nvSpPr>
        <p:spPr>
          <a:xfrm>
            <a:off x="609600" y="0"/>
            <a:ext cx="3200400" cy="1905000"/>
          </a:xfrm>
        </p:spPr>
        <p:txBody>
          <a:bodyPr/>
          <a:lstStyle/>
          <a:p>
            <a:pPr eaLnBrk="1" hangingPunct="1">
              <a:defRPr/>
            </a:pPr>
            <a:r>
              <a:rPr lang="el-GR" sz="1800" smtClean="0"/>
              <a:t>Θάλαμος </a:t>
            </a:r>
            <a:r>
              <a:rPr lang="en-US" sz="1800" smtClean="0"/>
              <a:t>-</a:t>
            </a:r>
            <a:r>
              <a:rPr lang="el-GR" sz="1800" smtClean="0"/>
              <a:t> Αντιστοιχία</a:t>
            </a:r>
          </a:p>
        </p:txBody>
      </p:sp>
      <p:pic>
        <p:nvPicPr>
          <p:cNvPr id="96259" name="Picture 6" descr="Θάλαμος - αντιστοιχία"/>
          <p:cNvPicPr>
            <a:picLocks noChangeAspect="1" noChangeArrowheads="1"/>
          </p:cNvPicPr>
          <p:nvPr/>
        </p:nvPicPr>
        <p:blipFill>
          <a:blip r:embed="rId2" cstate="print"/>
          <a:srcRect/>
          <a:stretch>
            <a:fillRect/>
          </a:stretch>
        </p:blipFill>
        <p:spPr bwMode="auto">
          <a:xfrm>
            <a:off x="611188" y="0"/>
            <a:ext cx="8532812" cy="756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ChangeArrowheads="1"/>
          </p:cNvSpPr>
          <p:nvPr>
            <p:ph type="title"/>
          </p:nvPr>
        </p:nvSpPr>
        <p:spPr>
          <a:xfrm>
            <a:off x="0" y="0"/>
            <a:ext cx="1371600" cy="762000"/>
          </a:xfrm>
          <a:noFill/>
        </p:spPr>
        <p:txBody>
          <a:bodyPr anchorCtr="0"/>
          <a:lstStyle/>
          <a:p>
            <a:pPr eaLnBrk="1" hangingPunct="1"/>
            <a:r>
              <a:rPr lang="el-GR" sz="1500" dirty="0" smtClean="0">
                <a:effectLst/>
              </a:rPr>
              <a:t>Γ1. Θάλαμος</a:t>
            </a:r>
            <a:r>
              <a:rPr lang="en-US" sz="1500" dirty="0" smtClean="0">
                <a:effectLst/>
              </a:rPr>
              <a:t> - </a:t>
            </a:r>
            <a:r>
              <a:rPr lang="el-GR" sz="1500" dirty="0" err="1" smtClean="0">
                <a:effectLst/>
              </a:rPr>
              <a:t>Προβλητικές</a:t>
            </a:r>
            <a:endParaRPr lang="el-GR" sz="1500" dirty="0" smtClean="0">
              <a:effectLst/>
            </a:endParaRPr>
          </a:p>
        </p:txBody>
      </p:sp>
      <p:sp>
        <p:nvSpPr>
          <p:cNvPr id="159747" name="Rectangle 4"/>
          <p:cNvSpPr>
            <a:spLocks noGrp="1" noChangeArrowheads="1"/>
          </p:cNvSpPr>
          <p:nvPr>
            <p:ph type="body" idx="1"/>
          </p:nvPr>
        </p:nvSpPr>
        <p:spPr>
          <a:xfrm>
            <a:off x="0" y="838200"/>
            <a:ext cx="1600200" cy="6019800"/>
          </a:xfrm>
          <a:noFill/>
        </p:spPr>
        <p:txBody>
          <a:bodyPr/>
          <a:lstStyle/>
          <a:p>
            <a:pPr marL="609600" indent="-609600">
              <a:buFont typeface="Wingdings" pitchFamily="2" charset="2"/>
              <a:buNone/>
            </a:pPr>
            <a:r>
              <a:rPr lang="el-GR" sz="1400" dirty="0" smtClean="0">
                <a:effectLst/>
              </a:rPr>
              <a:t>1.Έξω Ραχιαίος </a:t>
            </a:r>
          </a:p>
          <a:p>
            <a:pPr marL="609600" indent="-609600">
              <a:buFont typeface="Wingdings" pitchFamily="2" charset="2"/>
              <a:buNone/>
            </a:pPr>
            <a:r>
              <a:rPr lang="el-GR" sz="1400" dirty="0" smtClean="0">
                <a:effectLst/>
              </a:rPr>
              <a:t>2.Οπίσθιος   »</a:t>
            </a:r>
          </a:p>
          <a:p>
            <a:pPr marL="609600" indent="-609600">
              <a:buFont typeface="Wingdings" pitchFamily="2" charset="2"/>
              <a:buNone/>
            </a:pPr>
            <a:r>
              <a:rPr lang="el-GR" sz="1400" dirty="0" smtClean="0">
                <a:effectLst/>
              </a:rPr>
              <a:t>3.Βρεγματικός λοβός </a:t>
            </a:r>
          </a:p>
          <a:p>
            <a:pPr marL="609600" indent="-609600">
              <a:buFont typeface="Wingdings" pitchFamily="2" charset="2"/>
              <a:buNone/>
            </a:pPr>
            <a:r>
              <a:rPr lang="el-GR" sz="1400" dirty="0" smtClean="0">
                <a:effectLst/>
              </a:rPr>
              <a:t>4.Πρόσθιος κοιλιακός</a:t>
            </a:r>
          </a:p>
          <a:p>
            <a:pPr marL="609600" indent="-609600">
              <a:buFont typeface="Wingdings" pitchFamily="2" charset="2"/>
              <a:buNone/>
            </a:pPr>
            <a:r>
              <a:rPr lang="el-GR" sz="1400" dirty="0" smtClean="0">
                <a:effectLst/>
              </a:rPr>
              <a:t>5.Έσω ωχρά σφαίρα</a:t>
            </a:r>
          </a:p>
          <a:p>
            <a:pPr marL="609600" indent="-609600">
              <a:buFont typeface="Wingdings" pitchFamily="2" charset="2"/>
              <a:buNone/>
            </a:pPr>
            <a:r>
              <a:rPr lang="el-GR" sz="1400" dirty="0" smtClean="0">
                <a:effectLst/>
              </a:rPr>
              <a:t>6.Προκινητικός φλοιός</a:t>
            </a:r>
          </a:p>
          <a:p>
            <a:pPr marL="609600" indent="-609600">
              <a:buFont typeface="Wingdings" pitchFamily="2" charset="2"/>
              <a:buNone/>
            </a:pPr>
            <a:r>
              <a:rPr lang="el-GR" sz="1400" dirty="0" smtClean="0">
                <a:effectLst/>
              </a:rPr>
              <a:t>7.Έξω κοιλιακός</a:t>
            </a:r>
          </a:p>
          <a:p>
            <a:pPr marL="609600" indent="-609600">
              <a:buFont typeface="Wingdings" pitchFamily="2" charset="2"/>
              <a:buNone/>
            </a:pPr>
            <a:r>
              <a:rPr lang="el-GR" sz="1400" dirty="0" smtClean="0">
                <a:effectLst/>
              </a:rPr>
              <a:t>8.Άνω </a:t>
            </a:r>
            <a:r>
              <a:rPr lang="el-GR" sz="1400" dirty="0" err="1" smtClean="0">
                <a:effectLst/>
              </a:rPr>
              <a:t>παρεγκεφ</a:t>
            </a:r>
            <a:r>
              <a:rPr lang="el-GR" sz="1400" dirty="0" smtClean="0">
                <a:effectLst/>
              </a:rPr>
              <a:t>.</a:t>
            </a:r>
          </a:p>
          <a:p>
            <a:pPr marL="609600" indent="-609600">
              <a:buFont typeface="Wingdings" pitchFamily="2" charset="2"/>
              <a:buNone/>
            </a:pPr>
            <a:r>
              <a:rPr lang="el-GR" sz="1400" dirty="0" smtClean="0">
                <a:effectLst/>
              </a:rPr>
              <a:t>   Σκέλος</a:t>
            </a:r>
          </a:p>
          <a:p>
            <a:pPr marL="609600" indent="-609600">
              <a:buFont typeface="Wingdings" pitchFamily="2" charset="2"/>
              <a:buNone/>
            </a:pPr>
            <a:r>
              <a:rPr lang="el-GR" sz="1400" dirty="0" smtClean="0">
                <a:effectLst/>
              </a:rPr>
              <a:t>9.Θαλαμική δεσμίδα</a:t>
            </a:r>
          </a:p>
          <a:p>
            <a:pPr marL="609600" indent="-609600">
              <a:buFont typeface="Wingdings" pitchFamily="2" charset="2"/>
              <a:buNone/>
            </a:pPr>
            <a:r>
              <a:rPr lang="el-GR" sz="1400" dirty="0" smtClean="0">
                <a:effectLst/>
              </a:rPr>
              <a:t>10.Απαγωγοί ίνες </a:t>
            </a:r>
          </a:p>
          <a:p>
            <a:pPr marL="609600" indent="-609600">
              <a:buFont typeface="Wingdings" pitchFamily="2" charset="2"/>
              <a:buNone/>
            </a:pPr>
            <a:r>
              <a:rPr lang="el-GR" sz="1400" dirty="0" smtClean="0">
                <a:effectLst/>
              </a:rPr>
              <a:t>     προς το φλοιό</a:t>
            </a:r>
          </a:p>
          <a:p>
            <a:pPr marL="609600" indent="-609600">
              <a:buFont typeface="Wingdings" pitchFamily="2" charset="2"/>
              <a:buNone/>
            </a:pPr>
            <a:r>
              <a:rPr lang="el-GR" sz="1400" dirty="0" smtClean="0">
                <a:effectLst/>
              </a:rPr>
              <a:t>11.Πρόσθια </a:t>
            </a:r>
          </a:p>
          <a:p>
            <a:pPr marL="609600" indent="-609600">
              <a:buFont typeface="Wingdings" pitchFamily="2" charset="2"/>
              <a:buNone/>
            </a:pPr>
            <a:r>
              <a:rPr lang="el-GR" sz="1400" dirty="0" smtClean="0">
                <a:effectLst/>
              </a:rPr>
              <a:t>     κεντρική έλικα</a:t>
            </a:r>
          </a:p>
          <a:p>
            <a:pPr marL="609600" indent="-609600">
              <a:buFont typeface="Wingdings" pitchFamily="2" charset="2"/>
              <a:buNone/>
            </a:pPr>
            <a:r>
              <a:rPr lang="el-GR" sz="1400" dirty="0" smtClean="0">
                <a:effectLst/>
              </a:rPr>
              <a:t>13.Κοιλιακός</a:t>
            </a:r>
          </a:p>
          <a:p>
            <a:pPr marL="609600" indent="-609600">
              <a:buFont typeface="Wingdings" pitchFamily="2" charset="2"/>
              <a:buNone/>
            </a:pPr>
            <a:r>
              <a:rPr lang="el-GR" sz="1400" dirty="0" smtClean="0">
                <a:effectLst/>
              </a:rPr>
              <a:t>    οπίσθιος έξω</a:t>
            </a:r>
          </a:p>
          <a:p>
            <a:pPr marL="609600" indent="-609600">
              <a:buFont typeface="Wingdings" pitchFamily="2" charset="2"/>
              <a:buNone/>
            </a:pPr>
            <a:r>
              <a:rPr lang="el-GR" sz="1400" dirty="0" smtClean="0">
                <a:effectLst/>
              </a:rPr>
              <a:t>14.Λημνίσκος           </a:t>
            </a:r>
          </a:p>
        </p:txBody>
      </p:sp>
      <p:pic>
        <p:nvPicPr>
          <p:cNvPr id="159748" name="Picture 9" descr="Thalamus - Προβλητικές"/>
          <p:cNvPicPr>
            <a:picLocks noGrp="1" noChangeAspect="1" noChangeArrowheads="1"/>
          </p:cNvPicPr>
          <p:nvPr>
            <p:ph idx="4294967295"/>
          </p:nvPr>
        </p:nvPicPr>
        <p:blipFill>
          <a:blip r:embed="rId2" cstate="print"/>
          <a:srcRect/>
          <a:stretch>
            <a:fillRect/>
          </a:stretch>
        </p:blipFill>
        <p:spPr>
          <a:xfrm>
            <a:off x="1676400" y="0"/>
            <a:ext cx="7740650" cy="68453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0"/>
            <a:ext cx="3429000" cy="533400"/>
          </a:xfrm>
          <a:noFill/>
        </p:spPr>
        <p:txBody>
          <a:bodyPr anchorCtr="0"/>
          <a:lstStyle/>
          <a:p>
            <a:pPr eaLnBrk="1" hangingPunct="1"/>
            <a:r>
              <a:rPr lang="el-GR" sz="2500" dirty="0" smtClean="0">
                <a:effectLst/>
              </a:rPr>
              <a:t>Γ1. Θάλαμος –πυρήνες</a:t>
            </a:r>
          </a:p>
        </p:txBody>
      </p:sp>
      <p:sp>
        <p:nvSpPr>
          <p:cNvPr id="158723" name="Rectangle 3"/>
          <p:cNvSpPr>
            <a:spLocks noGrp="1" noChangeArrowheads="1"/>
          </p:cNvSpPr>
          <p:nvPr>
            <p:ph type="body" idx="4294967295"/>
          </p:nvPr>
        </p:nvSpPr>
        <p:spPr>
          <a:xfrm>
            <a:off x="0" y="476672"/>
            <a:ext cx="3491880" cy="6381328"/>
          </a:xfrm>
          <a:noFill/>
        </p:spPr>
        <p:txBody>
          <a:bodyPr/>
          <a:lstStyle/>
          <a:p>
            <a:pPr eaLnBrk="1" hangingPunct="1">
              <a:buFont typeface="Wingdings" pitchFamily="2" charset="2"/>
              <a:buNone/>
            </a:pPr>
            <a:r>
              <a:rPr lang="el-GR" sz="1800" dirty="0" smtClean="0">
                <a:effectLst/>
              </a:rPr>
              <a:t>1. Πρόσθιος πυρήνας </a:t>
            </a:r>
          </a:p>
          <a:p>
            <a:pPr eaLnBrk="1" hangingPunct="1">
              <a:buFont typeface="Wingdings" pitchFamily="2" charset="2"/>
              <a:buNone/>
            </a:pPr>
            <a:r>
              <a:rPr lang="el-GR" sz="1800" dirty="0" smtClean="0">
                <a:effectLst/>
              </a:rPr>
              <a:t>2. </a:t>
            </a:r>
            <a:r>
              <a:rPr lang="el-GR" sz="1800" dirty="0" err="1" smtClean="0">
                <a:effectLst/>
              </a:rPr>
              <a:t>Υπερμεσολόβια</a:t>
            </a:r>
            <a:r>
              <a:rPr lang="el-GR" sz="1800" dirty="0" smtClean="0">
                <a:effectLst/>
              </a:rPr>
              <a:t> έλικα</a:t>
            </a:r>
          </a:p>
          <a:p>
            <a:pPr eaLnBrk="1" hangingPunct="1">
              <a:buFont typeface="Wingdings" pitchFamily="2" charset="2"/>
              <a:buNone/>
            </a:pPr>
            <a:r>
              <a:rPr lang="el-GR" sz="1800" dirty="0" smtClean="0">
                <a:effectLst/>
              </a:rPr>
              <a:t>3. </a:t>
            </a:r>
            <a:r>
              <a:rPr lang="el-GR" sz="1800" dirty="0" err="1" smtClean="0">
                <a:effectLst/>
              </a:rPr>
              <a:t>Μαστίο</a:t>
            </a:r>
            <a:r>
              <a:rPr lang="el-GR" sz="1800" dirty="0" smtClean="0">
                <a:effectLst/>
              </a:rPr>
              <a:t> </a:t>
            </a:r>
          </a:p>
          <a:p>
            <a:pPr eaLnBrk="1" hangingPunct="1">
              <a:buFont typeface="Wingdings" pitchFamily="2" charset="2"/>
              <a:buNone/>
            </a:pPr>
            <a:r>
              <a:rPr lang="el-GR" sz="1800" dirty="0" smtClean="0">
                <a:effectLst/>
              </a:rPr>
              <a:t>4. Μαστιοθαλαμική δεσμίδα </a:t>
            </a:r>
          </a:p>
          <a:p>
            <a:pPr eaLnBrk="1" hangingPunct="1">
              <a:buFont typeface="Wingdings" pitchFamily="2" charset="2"/>
              <a:buNone/>
            </a:pPr>
            <a:r>
              <a:rPr lang="el-GR" sz="1800" dirty="0" smtClean="0">
                <a:effectLst/>
              </a:rPr>
              <a:t>5. Έσω ραχιαίος πυρήνας</a:t>
            </a:r>
          </a:p>
          <a:p>
            <a:pPr eaLnBrk="1" hangingPunct="1">
              <a:buFont typeface="Wingdings" pitchFamily="2" charset="2"/>
              <a:buNone/>
            </a:pPr>
            <a:r>
              <a:rPr lang="el-GR" sz="1800" dirty="0" smtClean="0">
                <a:effectLst/>
              </a:rPr>
              <a:t>6. μετωπιαίος λοβός</a:t>
            </a:r>
          </a:p>
          <a:p>
            <a:pPr eaLnBrk="1" hangingPunct="1">
              <a:buFont typeface="Wingdings" pitchFamily="2" charset="2"/>
              <a:buNone/>
            </a:pPr>
            <a:r>
              <a:rPr lang="el-GR" sz="1800" dirty="0" smtClean="0">
                <a:effectLst/>
              </a:rPr>
              <a:t>7. Έξω ωχρά σφαίρα </a:t>
            </a:r>
          </a:p>
          <a:p>
            <a:pPr eaLnBrk="1" hangingPunct="1">
              <a:buFont typeface="Wingdings" pitchFamily="2" charset="2"/>
              <a:buNone/>
            </a:pPr>
            <a:r>
              <a:rPr lang="el-GR" sz="1800" dirty="0" smtClean="0">
                <a:effectLst/>
              </a:rPr>
              <a:t>8. Υποθάλαμος</a:t>
            </a:r>
          </a:p>
          <a:p>
            <a:pPr eaLnBrk="1" hangingPunct="1">
              <a:buFont typeface="Wingdings" pitchFamily="2" charset="2"/>
              <a:buNone/>
            </a:pPr>
            <a:r>
              <a:rPr lang="el-GR" sz="1800" dirty="0" smtClean="0">
                <a:effectLst/>
              </a:rPr>
              <a:t>9. Κεντρικός ενδοπετάλιος πυρ.</a:t>
            </a:r>
          </a:p>
          <a:p>
            <a:pPr eaLnBrk="1" hangingPunct="1">
              <a:buFont typeface="Wingdings" pitchFamily="2" charset="2"/>
              <a:buNone/>
            </a:pPr>
            <a:r>
              <a:rPr lang="el-GR" sz="1800" dirty="0" smtClean="0">
                <a:effectLst/>
              </a:rPr>
              <a:t>10. </a:t>
            </a:r>
            <a:r>
              <a:rPr lang="el-GR" sz="1800" dirty="0" err="1" smtClean="0">
                <a:effectLst/>
              </a:rPr>
              <a:t>Εμβολοειδής</a:t>
            </a:r>
            <a:r>
              <a:rPr lang="el-GR" sz="1800" dirty="0" smtClean="0">
                <a:effectLst/>
              </a:rPr>
              <a:t> πυρήνας</a:t>
            </a:r>
          </a:p>
          <a:p>
            <a:pPr eaLnBrk="1" hangingPunct="1">
              <a:buFont typeface="Wingdings" pitchFamily="2" charset="2"/>
              <a:buNone/>
            </a:pPr>
            <a:r>
              <a:rPr lang="el-GR" sz="1800" dirty="0" smtClean="0">
                <a:effectLst/>
              </a:rPr>
              <a:t>11. Δικτυωτός σχηματισμός</a:t>
            </a:r>
          </a:p>
          <a:p>
            <a:pPr eaLnBrk="1" hangingPunct="1">
              <a:buFont typeface="Wingdings" pitchFamily="2" charset="2"/>
              <a:buNone/>
            </a:pPr>
            <a:r>
              <a:rPr lang="el-GR" sz="1800" dirty="0" smtClean="0">
                <a:effectLst/>
              </a:rPr>
              <a:t>12. Έσω ωχρά σφαίρα</a:t>
            </a:r>
          </a:p>
          <a:p>
            <a:pPr eaLnBrk="1" hangingPunct="1">
              <a:buFont typeface="Wingdings" pitchFamily="2" charset="2"/>
              <a:buNone/>
            </a:pPr>
            <a:r>
              <a:rPr lang="el-GR" sz="1800" dirty="0" smtClean="0">
                <a:effectLst/>
              </a:rPr>
              <a:t>13. Κερκοφόρος πυρήνας </a:t>
            </a:r>
          </a:p>
          <a:p>
            <a:pPr eaLnBrk="1" hangingPunct="1">
              <a:buFont typeface="Wingdings" pitchFamily="2" charset="2"/>
              <a:buNone/>
            </a:pPr>
            <a:r>
              <a:rPr lang="el-GR" sz="1800" dirty="0" smtClean="0">
                <a:effectLst/>
              </a:rPr>
              <a:t>14. Κέλυφος </a:t>
            </a:r>
          </a:p>
        </p:txBody>
      </p:sp>
      <p:pic>
        <p:nvPicPr>
          <p:cNvPr id="158724" name="Picture 4" descr="Θάλαμος-πρόσθιος-έσω-κεντρικός"/>
          <p:cNvPicPr>
            <a:picLocks noChangeAspect="1" noChangeArrowheads="1"/>
          </p:cNvPicPr>
          <p:nvPr/>
        </p:nvPicPr>
        <p:blipFill>
          <a:blip r:embed="rId2" cstate="print"/>
          <a:srcRect/>
          <a:stretch>
            <a:fillRect/>
          </a:stretch>
        </p:blipFill>
        <p:spPr bwMode="auto">
          <a:xfrm>
            <a:off x="3505200" y="0"/>
            <a:ext cx="5638800" cy="7100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Θάλαμος-πρόσθιος-έσω-κεντρικός"/>
          <p:cNvPicPr>
            <a:picLocks noChangeAspect="1" noChangeArrowheads="1"/>
          </p:cNvPicPr>
          <p:nvPr/>
        </p:nvPicPr>
        <p:blipFill>
          <a:blip r:embed="rId2" cstate="print"/>
          <a:srcRect/>
          <a:stretch>
            <a:fillRect/>
          </a:stretch>
        </p:blipFill>
        <p:spPr bwMode="auto">
          <a:xfrm>
            <a:off x="3275856" y="1052736"/>
            <a:ext cx="5580112" cy="7026983"/>
          </a:xfrm>
          <a:prstGeom prst="rect">
            <a:avLst/>
          </a:prstGeom>
          <a:noFill/>
          <a:ln w="9525">
            <a:noFill/>
            <a:miter lim="800000"/>
            <a:headEnd/>
            <a:tailEnd/>
          </a:ln>
        </p:spPr>
      </p:pic>
      <p:sp>
        <p:nvSpPr>
          <p:cNvPr id="2" name="Title 1"/>
          <p:cNvSpPr>
            <a:spLocks noGrp="1"/>
          </p:cNvSpPr>
          <p:nvPr>
            <p:ph type="title"/>
          </p:nvPr>
        </p:nvSpPr>
        <p:spPr>
          <a:xfrm>
            <a:off x="179512" y="0"/>
            <a:ext cx="8686800" cy="706090"/>
          </a:xfrm>
        </p:spPr>
        <p:txBody>
          <a:bodyPr/>
          <a:lstStyle/>
          <a:p>
            <a:r>
              <a:rPr lang="el-GR" sz="2800" dirty="0" smtClean="0">
                <a:solidFill>
                  <a:schemeClr val="tx2">
                    <a:lumMod val="75000"/>
                  </a:schemeClr>
                </a:solidFill>
              </a:rPr>
              <a:t>Πρόσθιος πυρήνας</a:t>
            </a:r>
            <a:r>
              <a:rPr lang="el-GR" sz="2800" dirty="0" smtClean="0"/>
              <a:t/>
            </a:r>
            <a:br>
              <a:rPr lang="el-GR" sz="2800" dirty="0" smtClean="0"/>
            </a:br>
            <a:r>
              <a:rPr lang="el-GR" sz="2400" i="1" dirty="0" smtClean="0"/>
              <a:t>(Πρόσφατη μνήμη, σπλαχνοαισθητικότητα, όσφρηση) </a:t>
            </a:r>
            <a:endParaRPr lang="en-US" sz="2800" dirty="0"/>
          </a:p>
        </p:txBody>
      </p:sp>
      <p:sp>
        <p:nvSpPr>
          <p:cNvPr id="3" name="Text Placeholder 2"/>
          <p:cNvSpPr>
            <a:spLocks noGrp="1"/>
          </p:cNvSpPr>
          <p:nvPr>
            <p:ph type="body" idx="1"/>
          </p:nvPr>
        </p:nvSpPr>
        <p:spPr>
          <a:xfrm>
            <a:off x="0" y="6165304"/>
            <a:ext cx="4219700" cy="504056"/>
          </a:xfrm>
        </p:spPr>
        <p:txBody>
          <a:bodyPr/>
          <a:lstStyle/>
          <a:p>
            <a:r>
              <a:rPr lang="el-GR" sz="1800" b="0" dirty="0" smtClean="0"/>
              <a:t>(1) </a:t>
            </a:r>
            <a:r>
              <a:rPr lang="el-GR" sz="2000" b="0" dirty="0" smtClean="0"/>
              <a:t>Μεταιχμιακό σύστημα</a:t>
            </a:r>
            <a:endParaRPr lang="en-US" sz="1800" b="0" dirty="0"/>
          </a:p>
        </p:txBody>
      </p:sp>
      <p:sp>
        <p:nvSpPr>
          <p:cNvPr id="4" name="Content Placeholder 3"/>
          <p:cNvSpPr>
            <a:spLocks noGrp="1"/>
          </p:cNvSpPr>
          <p:nvPr>
            <p:ph sz="half" idx="2"/>
          </p:nvPr>
        </p:nvSpPr>
        <p:spPr>
          <a:xfrm>
            <a:off x="0" y="1052736"/>
            <a:ext cx="3419872" cy="3168352"/>
          </a:xfrm>
        </p:spPr>
        <p:txBody>
          <a:bodyPr/>
          <a:lstStyle/>
          <a:p>
            <a:pPr>
              <a:buNone/>
            </a:pPr>
            <a:r>
              <a:rPr lang="el-GR" i="1" dirty="0" smtClean="0"/>
              <a:t>Προσαγωγοι από:</a:t>
            </a:r>
          </a:p>
          <a:p>
            <a:pPr>
              <a:buNone/>
            </a:pPr>
            <a:r>
              <a:rPr lang="el-GR" dirty="0" smtClean="0"/>
              <a:t>Μαστίο υποθαλάμου</a:t>
            </a:r>
          </a:p>
          <a:p>
            <a:pPr>
              <a:buNone/>
            </a:pPr>
            <a:endParaRPr lang="el-GR" dirty="0" smtClean="0"/>
          </a:p>
          <a:p>
            <a:pPr>
              <a:buNone/>
            </a:pPr>
            <a:r>
              <a:rPr lang="el-GR" sz="2300" i="1" dirty="0" smtClean="0"/>
              <a:t>Αμφίδρομη σύνδεση με:</a:t>
            </a:r>
          </a:p>
          <a:p>
            <a:pPr>
              <a:buNone/>
            </a:pPr>
            <a:r>
              <a:rPr lang="el-GR" dirty="0" smtClean="0"/>
              <a:t>Υπερμεσολόβια έλικα </a:t>
            </a:r>
            <a:r>
              <a:rPr lang="el-GR" sz="1400" dirty="0" smtClean="0"/>
              <a:t>(1)</a:t>
            </a:r>
          </a:p>
          <a:p>
            <a:pPr>
              <a:buNone/>
            </a:pPr>
            <a:r>
              <a:rPr lang="el-GR" dirty="0" smtClean="0"/>
              <a:t>   </a:t>
            </a:r>
            <a:r>
              <a:rPr lang="el-GR" sz="2000" dirty="0" smtClean="0"/>
              <a:t>(έλικα του προσαγωγίου)</a:t>
            </a:r>
          </a:p>
          <a:p>
            <a:pPr>
              <a:buNone/>
            </a:pPr>
            <a:r>
              <a:rPr lang="el-GR" dirty="0" smtClean="0"/>
              <a:t>Υποθάλαμο</a:t>
            </a:r>
          </a:p>
          <a:p>
            <a:pPr>
              <a:buNone/>
            </a:pPr>
            <a:r>
              <a:rPr lang="el-GR" dirty="0" smtClean="0"/>
              <a:t>Αγκιστρωτή έλικα </a:t>
            </a:r>
            <a:r>
              <a:rPr lang="el-GR" sz="1800" dirty="0" smtClean="0"/>
              <a:t>(1)</a:t>
            </a:r>
            <a:endParaRPr lang="en-US" dirty="0"/>
          </a:p>
        </p:txBody>
      </p:sp>
      <p:sp>
        <p:nvSpPr>
          <p:cNvPr id="5" name="Text Placeholder 4"/>
          <p:cNvSpPr>
            <a:spLocks noGrp="1"/>
          </p:cNvSpPr>
          <p:nvPr>
            <p:ph type="body" sz="quarter" idx="3"/>
          </p:nvPr>
        </p:nvSpPr>
        <p:spPr>
          <a:xfrm>
            <a:off x="4644008" y="6218238"/>
            <a:ext cx="4041775" cy="639762"/>
          </a:xfrm>
        </p:spPr>
        <p:txBody>
          <a:bodyPr/>
          <a:lstStyle/>
          <a:p>
            <a:endParaRPr lang="en-US" dirty="0"/>
          </a:p>
        </p:txBody>
      </p:sp>
      <p:pic>
        <p:nvPicPr>
          <p:cNvPr id="7" name="Content Placeholder 6" descr="anterior nucleus - connections.jpg"/>
          <p:cNvPicPr>
            <a:picLocks noGrp="1" noChangeAspect="1"/>
          </p:cNvPicPr>
          <p:nvPr>
            <p:ph sz="quarter" idx="4"/>
          </p:nvPr>
        </p:nvPicPr>
        <p:blipFill>
          <a:blip r:embed="rId3" cstate="print"/>
          <a:stretch>
            <a:fillRect/>
          </a:stretch>
        </p:blipFill>
        <p:spPr>
          <a:xfrm>
            <a:off x="3203848" y="3443719"/>
            <a:ext cx="6067720" cy="341428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p>
            <a:r>
              <a:rPr lang="el-GR" sz="2800" dirty="0" smtClean="0">
                <a:solidFill>
                  <a:schemeClr val="tx2">
                    <a:lumMod val="75000"/>
                  </a:schemeClr>
                </a:solidFill>
              </a:rPr>
              <a:t>Πρόσθιος</a:t>
            </a:r>
            <a:r>
              <a:rPr lang="el-GR" sz="2800" dirty="0" smtClean="0"/>
              <a:t> (και διάμεσος)</a:t>
            </a:r>
            <a:r>
              <a:rPr lang="el-GR" sz="2800" dirty="0" smtClean="0">
                <a:solidFill>
                  <a:schemeClr val="tx2">
                    <a:lumMod val="75000"/>
                  </a:schemeClr>
                </a:solidFill>
              </a:rPr>
              <a:t> Κοιλιακός πυρήνας</a:t>
            </a:r>
            <a:r>
              <a:rPr lang="el-GR" sz="2800" dirty="0" smtClean="0"/>
              <a:t/>
            </a:r>
            <a:br>
              <a:rPr lang="el-GR" sz="2800" dirty="0" smtClean="0"/>
            </a:br>
            <a:r>
              <a:rPr lang="el-GR" sz="2400" i="1" dirty="0" smtClean="0"/>
              <a:t>(παράπλευρη κινητικότητα – εξωπυραμιδικό σύστημα)</a:t>
            </a:r>
            <a:endParaRPr lang="en-US" sz="2800" dirty="0"/>
          </a:p>
        </p:txBody>
      </p:sp>
      <p:sp>
        <p:nvSpPr>
          <p:cNvPr id="4" name="Content Placeholder 3"/>
          <p:cNvSpPr>
            <a:spLocks noGrp="1"/>
          </p:cNvSpPr>
          <p:nvPr>
            <p:ph sz="half" idx="2"/>
          </p:nvPr>
        </p:nvSpPr>
        <p:spPr>
          <a:xfrm>
            <a:off x="0" y="1196752"/>
            <a:ext cx="3347864" cy="5040560"/>
          </a:xfrm>
        </p:spPr>
        <p:txBody>
          <a:bodyPr/>
          <a:lstStyle/>
          <a:p>
            <a:pPr>
              <a:buNone/>
            </a:pPr>
            <a:r>
              <a:rPr lang="el-GR" i="1" dirty="0" smtClean="0"/>
              <a:t>Προσαγωγοι από:</a:t>
            </a:r>
          </a:p>
          <a:p>
            <a:pPr>
              <a:buNone/>
            </a:pPr>
            <a:r>
              <a:rPr lang="el-GR" dirty="0" smtClean="0"/>
              <a:t>Ωχρά σφαίρα</a:t>
            </a:r>
          </a:p>
          <a:p>
            <a:pPr>
              <a:buNone/>
            </a:pPr>
            <a:r>
              <a:rPr lang="el-GR" dirty="0" smtClean="0"/>
              <a:t>Μέλαινα ουσία</a:t>
            </a:r>
          </a:p>
          <a:p>
            <a:pPr>
              <a:buNone/>
            </a:pPr>
            <a:r>
              <a:rPr lang="el-GR" dirty="0" smtClean="0"/>
              <a:t>Δικτυωτό σχηματισμό</a:t>
            </a:r>
          </a:p>
          <a:p>
            <a:pPr>
              <a:buNone/>
            </a:pPr>
            <a:endParaRPr lang="el-GR" dirty="0" smtClean="0"/>
          </a:p>
          <a:p>
            <a:pPr>
              <a:buNone/>
            </a:pPr>
            <a:r>
              <a:rPr lang="el-GR" i="1" dirty="0" smtClean="0"/>
              <a:t>Απαγωγοί προς:</a:t>
            </a:r>
          </a:p>
          <a:p>
            <a:pPr>
              <a:buNone/>
            </a:pPr>
            <a:r>
              <a:rPr lang="el-GR" dirty="0" smtClean="0"/>
              <a:t>Προμετωπιαίο φλοιό </a:t>
            </a:r>
            <a:r>
              <a:rPr lang="el-GR" sz="2000" dirty="0" smtClean="0"/>
              <a:t>(</a:t>
            </a:r>
            <a:r>
              <a:rPr lang="el-GR" sz="2000" dirty="0" smtClean="0">
                <a:effectLst/>
              </a:rPr>
              <a:t>ΠΚ)</a:t>
            </a:r>
          </a:p>
          <a:p>
            <a:pPr>
              <a:buNone/>
            </a:pPr>
            <a:r>
              <a:rPr lang="el-GR" dirty="0" smtClean="0"/>
              <a:t>Προκινητικό φλοιό</a:t>
            </a:r>
          </a:p>
          <a:p>
            <a:pPr>
              <a:buNone/>
            </a:pPr>
            <a:r>
              <a:rPr lang="el-GR" dirty="0" smtClean="0"/>
              <a:t>    </a:t>
            </a:r>
            <a:r>
              <a:rPr lang="el-GR" sz="2000" dirty="0" smtClean="0"/>
              <a:t>(ΔΚ)</a:t>
            </a:r>
            <a:r>
              <a:rPr lang="el-GR" dirty="0" smtClean="0"/>
              <a:t> </a:t>
            </a:r>
            <a:endParaRPr lang="en-US" dirty="0" smtClean="0"/>
          </a:p>
          <a:p>
            <a:endParaRPr lang="en-US" dirty="0"/>
          </a:p>
        </p:txBody>
      </p:sp>
      <p:sp>
        <p:nvSpPr>
          <p:cNvPr id="5" name="Text Placeholder 4"/>
          <p:cNvSpPr>
            <a:spLocks noGrp="1"/>
          </p:cNvSpPr>
          <p:nvPr>
            <p:ph type="body" sz="quarter" idx="3"/>
          </p:nvPr>
        </p:nvSpPr>
        <p:spPr/>
        <p:txBody>
          <a:bodyPr/>
          <a:lstStyle/>
          <a:p>
            <a:endParaRPr lang="en-US" dirty="0"/>
          </a:p>
        </p:txBody>
      </p:sp>
      <p:pic>
        <p:nvPicPr>
          <p:cNvPr id="7" name="Content Placeholder 6" descr="Θάλαμος - κύριοι πυρήνες.jpg"/>
          <p:cNvPicPr>
            <a:picLocks noGrp="1" noChangeAspect="1"/>
          </p:cNvPicPr>
          <p:nvPr>
            <p:ph sz="quarter" idx="4"/>
          </p:nvPr>
        </p:nvPicPr>
        <p:blipFill>
          <a:blip r:embed="rId2" cstate="print"/>
          <a:stretch>
            <a:fillRect/>
          </a:stretch>
        </p:blipFill>
        <p:spPr>
          <a:xfrm>
            <a:off x="3261667" y="1484784"/>
            <a:ext cx="5956715" cy="403448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p>
            <a:r>
              <a:rPr lang="el-GR" sz="2800" dirty="0" smtClean="0">
                <a:solidFill>
                  <a:schemeClr val="tx2">
                    <a:lumMod val="75000"/>
                  </a:schemeClr>
                </a:solidFill>
              </a:rPr>
              <a:t>Έξω Κοιλιακός πυρήνας</a:t>
            </a:r>
            <a:r>
              <a:rPr lang="el-GR" sz="2800" dirty="0" smtClean="0"/>
              <a:t/>
            </a:r>
            <a:br>
              <a:rPr lang="el-GR" sz="2800" dirty="0" smtClean="0"/>
            </a:br>
            <a:r>
              <a:rPr lang="el-GR" sz="2400" i="1" dirty="0" smtClean="0"/>
              <a:t>(παράπλευρη κινητικότητα – λεπτή ρύθμιση κινήσεων)</a:t>
            </a:r>
            <a:endParaRPr lang="en-US" sz="2800" dirty="0"/>
          </a:p>
        </p:txBody>
      </p:sp>
      <p:sp>
        <p:nvSpPr>
          <p:cNvPr id="4" name="Content Placeholder 3"/>
          <p:cNvSpPr>
            <a:spLocks noGrp="1"/>
          </p:cNvSpPr>
          <p:nvPr>
            <p:ph sz="half" idx="2"/>
          </p:nvPr>
        </p:nvSpPr>
        <p:spPr>
          <a:xfrm>
            <a:off x="0" y="836712"/>
            <a:ext cx="3347864" cy="6021288"/>
          </a:xfrm>
        </p:spPr>
        <p:txBody>
          <a:bodyPr/>
          <a:lstStyle/>
          <a:p>
            <a:pPr>
              <a:buNone/>
            </a:pPr>
            <a:r>
              <a:rPr lang="el-GR" i="1" dirty="0" smtClean="0"/>
              <a:t>Προσαγωγοι από:</a:t>
            </a:r>
          </a:p>
          <a:p>
            <a:pPr>
              <a:buNone/>
            </a:pPr>
            <a:r>
              <a:rPr lang="el-GR" dirty="0" smtClean="0"/>
              <a:t>Ωχρά σφαίρα</a:t>
            </a:r>
          </a:p>
          <a:p>
            <a:pPr>
              <a:buNone/>
            </a:pPr>
            <a:r>
              <a:rPr lang="el-GR" smtClean="0"/>
              <a:t>Ερυθρό πυρήνα</a:t>
            </a:r>
            <a:endParaRPr lang="el-GR" dirty="0" smtClean="0"/>
          </a:p>
          <a:p>
            <a:pPr>
              <a:buNone/>
            </a:pPr>
            <a:r>
              <a:rPr lang="el-GR" dirty="0" smtClean="0"/>
              <a:t>Μέλαινα ουσία</a:t>
            </a:r>
          </a:p>
          <a:p>
            <a:pPr>
              <a:buNone/>
            </a:pPr>
            <a:r>
              <a:rPr lang="el-GR" dirty="0" smtClean="0"/>
              <a:t>Παρεγκεφαλίδα</a:t>
            </a:r>
          </a:p>
          <a:p>
            <a:pPr>
              <a:buNone/>
            </a:pPr>
            <a:r>
              <a:rPr lang="el-GR" sz="2000" dirty="0" smtClean="0"/>
              <a:t>(οδοντωτός πυρήνας)</a:t>
            </a:r>
          </a:p>
          <a:p>
            <a:pPr>
              <a:buNone/>
            </a:pPr>
            <a:endParaRPr lang="el-GR" dirty="0" smtClean="0"/>
          </a:p>
          <a:p>
            <a:pPr>
              <a:buNone/>
            </a:pPr>
            <a:r>
              <a:rPr lang="el-GR" i="1" dirty="0" smtClean="0"/>
              <a:t>Απαγωγοί προς:</a:t>
            </a:r>
          </a:p>
          <a:p>
            <a:pPr>
              <a:buNone/>
            </a:pPr>
            <a:r>
              <a:rPr lang="el-GR" dirty="0" smtClean="0"/>
              <a:t>Προκινητικό φλοιό</a:t>
            </a:r>
          </a:p>
          <a:p>
            <a:pPr>
              <a:buNone/>
            </a:pPr>
            <a:r>
              <a:rPr lang="el-GR" dirty="0" smtClean="0"/>
              <a:t>Κινητικό φλοιό</a:t>
            </a:r>
          </a:p>
          <a:p>
            <a:endParaRPr lang="el-GR" dirty="0" smtClean="0"/>
          </a:p>
          <a:p>
            <a:pPr>
              <a:buNone/>
            </a:pPr>
            <a:r>
              <a:rPr lang="el-GR" i="1" dirty="0" smtClean="0"/>
              <a:t>Αμφίδρομα:</a:t>
            </a:r>
          </a:p>
          <a:p>
            <a:pPr>
              <a:buNone/>
            </a:pPr>
            <a:r>
              <a:rPr lang="el-GR" dirty="0" smtClean="0"/>
              <a:t>Προμετωπιαίος φλοιός</a:t>
            </a:r>
            <a:endParaRPr lang="el-GR" sz="2000" dirty="0" smtClean="0">
              <a:effectLst/>
            </a:endParaRPr>
          </a:p>
          <a:p>
            <a:endParaRPr lang="en-US" dirty="0"/>
          </a:p>
        </p:txBody>
      </p:sp>
      <p:pic>
        <p:nvPicPr>
          <p:cNvPr id="8" name="Picture 9" descr="Thalamus - Προβλητικές"/>
          <p:cNvPicPr>
            <a:picLocks noGrp="1" noChangeAspect="1" noChangeArrowheads="1"/>
          </p:cNvPicPr>
          <p:nvPr>
            <p:ph idx="4294967295"/>
          </p:nvPr>
        </p:nvPicPr>
        <p:blipFill>
          <a:blip r:embed="rId2" cstate="print"/>
          <a:srcRect/>
          <a:stretch>
            <a:fillRect/>
          </a:stretch>
        </p:blipFill>
        <p:spPr>
          <a:xfrm>
            <a:off x="4067944" y="836712"/>
            <a:ext cx="4167275" cy="3685252"/>
          </a:xfrm>
          <a:noFill/>
        </p:spPr>
      </p:pic>
      <p:pic>
        <p:nvPicPr>
          <p:cNvPr id="10" name="1 - Εικόνα" descr="παρεγκεφαλίδας απααγωγοί F.JPG"/>
          <p:cNvPicPr>
            <a:picLocks noChangeAspect="1"/>
          </p:cNvPicPr>
          <p:nvPr/>
        </p:nvPicPr>
        <p:blipFill>
          <a:blip r:embed="rId3" cstate="print"/>
          <a:srcRect/>
          <a:stretch>
            <a:fillRect/>
          </a:stretch>
        </p:blipFill>
        <p:spPr bwMode="auto">
          <a:xfrm>
            <a:off x="3819692" y="2996952"/>
            <a:ext cx="5324308" cy="3861048"/>
          </a:xfrm>
          <a:prstGeom prst="rect">
            <a:avLst/>
          </a:prstGeom>
          <a:noFill/>
          <a:ln w="9525">
            <a:noFill/>
            <a:miter lim="800000"/>
            <a:headEnd/>
            <a:tailEnd/>
          </a:ln>
        </p:spPr>
      </p:pic>
      <p:pic>
        <p:nvPicPr>
          <p:cNvPr id="9" name="Content Placeholder 8" descr="ventral anterior - lateral anterior basal ganglia.jpg"/>
          <p:cNvPicPr>
            <a:picLocks noGrp="1" noChangeAspect="1"/>
          </p:cNvPicPr>
          <p:nvPr>
            <p:ph sz="quarter" idx="4"/>
          </p:nvPr>
        </p:nvPicPr>
        <p:blipFill>
          <a:blip r:embed="rId4" cstate="print"/>
          <a:stretch>
            <a:fillRect/>
          </a:stretch>
        </p:blipFill>
        <p:spPr>
          <a:xfrm>
            <a:off x="2771800" y="980728"/>
            <a:ext cx="3178696" cy="295692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eaLnBrk="1" hangingPunct="1"/>
            <a:r>
              <a:rPr lang="el-GR" sz="3200" b="1" smtClean="0"/>
              <a:t>Ζωή</a:t>
            </a:r>
            <a:r>
              <a:rPr lang="el-GR" sz="2800" smtClean="0"/>
              <a:t> </a:t>
            </a:r>
            <a:r>
              <a:rPr lang="en-US" sz="2800" smtClean="0"/>
              <a:t>: </a:t>
            </a:r>
            <a:r>
              <a:rPr lang="el-GR" sz="2400" smtClean="0"/>
              <a:t>Μεταβολισμός, Αναπαραγωγή, Προσαρμογή</a:t>
            </a:r>
          </a:p>
        </p:txBody>
      </p:sp>
      <p:sp>
        <p:nvSpPr>
          <p:cNvPr id="4099" name="Rectangle 1027"/>
          <p:cNvSpPr>
            <a:spLocks noGrp="1" noChangeArrowheads="1"/>
          </p:cNvSpPr>
          <p:nvPr>
            <p:ph type="body" idx="1"/>
          </p:nvPr>
        </p:nvSpPr>
        <p:spPr/>
        <p:txBody>
          <a:bodyPr/>
          <a:lstStyle/>
          <a:p>
            <a:pPr eaLnBrk="1" hangingPunct="1">
              <a:buFontTx/>
              <a:buNone/>
            </a:pPr>
            <a:r>
              <a:rPr lang="en-US" smtClean="0"/>
              <a:t>   </a:t>
            </a:r>
            <a:r>
              <a:rPr lang="el-GR" smtClean="0"/>
              <a:t>Σε τι από τα παραπάνω </a:t>
            </a:r>
          </a:p>
          <a:p>
            <a:pPr eaLnBrk="1" hangingPunct="1">
              <a:buFontTx/>
              <a:buNone/>
            </a:pPr>
            <a:r>
              <a:rPr lang="el-GR" smtClean="0"/>
              <a:t>   χρειάζεται κατά κύριο λόγο </a:t>
            </a:r>
          </a:p>
          <a:p>
            <a:pPr eaLnBrk="1" hangingPunct="1">
              <a:buFontTx/>
              <a:buNone/>
            </a:pPr>
            <a:r>
              <a:rPr lang="el-GR" smtClean="0"/>
              <a:t>   το Νευρικό Σύστημα</a:t>
            </a:r>
            <a:r>
              <a:rPr lang="en-US" smtClean="0"/>
              <a:t>;</a:t>
            </a:r>
            <a:endParaRPr lang="el-G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a:xfrm>
            <a:off x="2484438" y="0"/>
            <a:ext cx="4608512" cy="549275"/>
          </a:xfrm>
        </p:spPr>
        <p:txBody>
          <a:bodyPr/>
          <a:lstStyle/>
          <a:p>
            <a:r>
              <a:rPr lang="el-GR" sz="1800"/>
              <a:t>Παρεγκεφαλιδικοί πυρήνες</a:t>
            </a:r>
          </a:p>
        </p:txBody>
      </p:sp>
      <p:pic>
        <p:nvPicPr>
          <p:cNvPr id="85000" name="Picture 8" descr="Παρεγκεφαλιδικοί πυρήνες"/>
          <p:cNvPicPr>
            <a:picLocks noGrp="1" noChangeAspect="1" noChangeArrowheads="1"/>
          </p:cNvPicPr>
          <p:nvPr>
            <p:ph idx="1"/>
          </p:nvPr>
        </p:nvPicPr>
        <p:blipFill>
          <a:blip r:embed="rId2" cstate="print"/>
          <a:srcRect/>
          <a:stretch>
            <a:fillRect/>
          </a:stretch>
        </p:blipFill>
        <p:spPr>
          <a:xfrm>
            <a:off x="0" y="471488"/>
            <a:ext cx="9144000" cy="6407150"/>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lstStyle/>
          <a:p>
            <a:r>
              <a:rPr lang="el-GR" sz="2800" dirty="0" smtClean="0">
                <a:solidFill>
                  <a:schemeClr val="tx2">
                    <a:lumMod val="75000"/>
                  </a:schemeClr>
                </a:solidFill>
              </a:rPr>
              <a:t>Οπίσθιος Κοιλιακός πυρήνας</a:t>
            </a:r>
            <a:r>
              <a:rPr lang="el-GR" sz="2800" dirty="0" smtClean="0"/>
              <a:t> – </a:t>
            </a:r>
            <a:r>
              <a:rPr lang="el-GR" sz="2400" dirty="0" smtClean="0"/>
              <a:t>Έξω (σώμα) – Εσω (κεφάλι)</a:t>
            </a:r>
            <a:r>
              <a:rPr lang="el-GR" sz="2800" dirty="0" smtClean="0"/>
              <a:t/>
            </a:r>
            <a:br>
              <a:rPr lang="el-GR" sz="2800" dirty="0" smtClean="0"/>
            </a:br>
            <a:r>
              <a:rPr lang="el-GR" sz="2400" i="1" dirty="0" smtClean="0"/>
              <a:t>(συνειδητή αισθητικότητα)</a:t>
            </a:r>
            <a:endParaRPr lang="en-US" sz="2800" dirty="0"/>
          </a:p>
        </p:txBody>
      </p:sp>
      <p:sp>
        <p:nvSpPr>
          <p:cNvPr id="4" name="Content Placeholder 3"/>
          <p:cNvSpPr>
            <a:spLocks noGrp="1"/>
          </p:cNvSpPr>
          <p:nvPr>
            <p:ph sz="half" idx="2"/>
          </p:nvPr>
        </p:nvSpPr>
        <p:spPr>
          <a:xfrm>
            <a:off x="0" y="836712"/>
            <a:ext cx="3347864" cy="6021288"/>
          </a:xfrm>
        </p:spPr>
        <p:txBody>
          <a:bodyPr/>
          <a:lstStyle/>
          <a:p>
            <a:pPr>
              <a:buNone/>
            </a:pPr>
            <a:r>
              <a:rPr lang="el-GR" i="1" dirty="0" smtClean="0"/>
              <a:t>Προσαγωγοι από:</a:t>
            </a:r>
          </a:p>
          <a:p>
            <a:pPr>
              <a:buNone/>
            </a:pPr>
            <a:r>
              <a:rPr lang="el-GR" sz="2000" dirty="0" smtClean="0"/>
              <a:t>Έσω λημνίσκο</a:t>
            </a:r>
          </a:p>
          <a:p>
            <a:pPr>
              <a:buNone/>
            </a:pPr>
            <a:r>
              <a:rPr lang="el-GR" sz="2000" dirty="0" smtClean="0"/>
              <a:t>Νωτιαίο λημνίσκο</a:t>
            </a:r>
          </a:p>
          <a:p>
            <a:pPr>
              <a:buNone/>
            </a:pPr>
            <a:r>
              <a:rPr lang="el-GR" sz="1800" i="1" dirty="0" smtClean="0"/>
              <a:t>(από το σώμα)</a:t>
            </a:r>
          </a:p>
          <a:p>
            <a:pPr>
              <a:buNone/>
            </a:pPr>
            <a:r>
              <a:rPr lang="el-GR" sz="2000" dirty="0" smtClean="0"/>
              <a:t>Λημνίσκο του τριδύμου</a:t>
            </a:r>
          </a:p>
          <a:p>
            <a:pPr>
              <a:buNone/>
            </a:pPr>
            <a:r>
              <a:rPr lang="el-GR" sz="1800" i="1" dirty="0" smtClean="0"/>
              <a:t>(από το κεφάλι)</a:t>
            </a:r>
          </a:p>
          <a:p>
            <a:pPr>
              <a:buNone/>
            </a:pPr>
            <a:r>
              <a:rPr lang="el-GR" sz="2000" dirty="0" smtClean="0"/>
              <a:t>Λημνίσκο από μονήρη π.</a:t>
            </a:r>
          </a:p>
          <a:p>
            <a:pPr>
              <a:buNone/>
            </a:pPr>
            <a:r>
              <a:rPr lang="el-GR" sz="1800" i="1" dirty="0" smtClean="0"/>
              <a:t>(από σπλάχνα και γεύσης)</a:t>
            </a:r>
          </a:p>
          <a:p>
            <a:pPr>
              <a:buNone/>
            </a:pPr>
            <a:endParaRPr lang="el-GR" i="1" dirty="0" smtClean="0"/>
          </a:p>
          <a:p>
            <a:pPr>
              <a:buNone/>
            </a:pPr>
            <a:r>
              <a:rPr lang="el-GR" i="1" dirty="0" smtClean="0"/>
              <a:t>Απαγωγοί προς:</a:t>
            </a:r>
          </a:p>
          <a:p>
            <a:pPr>
              <a:buNone/>
            </a:pPr>
            <a:r>
              <a:rPr lang="el-GR" dirty="0" smtClean="0"/>
              <a:t>Αισθητικό φλοιό</a:t>
            </a:r>
          </a:p>
          <a:p>
            <a:endParaRPr lang="el-GR" dirty="0" smtClean="0"/>
          </a:p>
          <a:p>
            <a:pPr>
              <a:buNone/>
            </a:pPr>
            <a:r>
              <a:rPr lang="el-GR" sz="2000" i="1" dirty="0" smtClean="0"/>
              <a:t>Λημνίσκος </a:t>
            </a:r>
            <a:r>
              <a:rPr lang="el-GR" sz="2000" dirty="0" smtClean="0"/>
              <a:t>:</a:t>
            </a:r>
          </a:p>
          <a:p>
            <a:pPr>
              <a:buNone/>
            </a:pPr>
            <a:r>
              <a:rPr lang="el-GR" sz="1800" dirty="0" smtClean="0"/>
              <a:t>Αισθητικές νευρικές ίνες </a:t>
            </a:r>
          </a:p>
          <a:p>
            <a:pPr>
              <a:buNone/>
            </a:pPr>
            <a:r>
              <a:rPr lang="el-GR" sz="1800" dirty="0" smtClean="0"/>
              <a:t>που ανεβαίνουν στο στέλεχος</a:t>
            </a:r>
          </a:p>
          <a:p>
            <a:pPr>
              <a:buNone/>
            </a:pPr>
            <a:r>
              <a:rPr lang="el-GR" sz="1800" dirty="0" smtClean="0"/>
              <a:t>μέχρι το θάλαμο</a:t>
            </a:r>
            <a:endParaRPr lang="en-US" sz="1800" dirty="0"/>
          </a:p>
        </p:txBody>
      </p:sp>
      <p:pic>
        <p:nvPicPr>
          <p:cNvPr id="11" name="Content Placeholder 10" descr="ventral posterior.png"/>
          <p:cNvPicPr>
            <a:picLocks noGrp="1" noChangeAspect="1"/>
          </p:cNvPicPr>
          <p:nvPr>
            <p:ph sz="quarter" idx="4"/>
          </p:nvPr>
        </p:nvPicPr>
        <p:blipFill>
          <a:blip r:embed="rId2" cstate="print"/>
          <a:stretch>
            <a:fillRect/>
          </a:stretch>
        </p:blipFill>
        <p:spPr>
          <a:xfrm>
            <a:off x="2843807" y="908720"/>
            <a:ext cx="4852713" cy="4464496"/>
          </a:xfrm>
        </p:spPr>
      </p:pic>
      <p:pic>
        <p:nvPicPr>
          <p:cNvPr id="8" name="Picture 9" descr="Thalamus - Προβλητικές"/>
          <p:cNvPicPr>
            <a:picLocks noGrp="1" noChangeAspect="1" noChangeArrowheads="1"/>
          </p:cNvPicPr>
          <p:nvPr>
            <p:ph idx="4294967295"/>
          </p:nvPr>
        </p:nvPicPr>
        <p:blipFill>
          <a:blip r:embed="rId3" cstate="print"/>
          <a:srcRect/>
          <a:stretch>
            <a:fillRect/>
          </a:stretch>
        </p:blipFill>
        <p:spPr>
          <a:xfrm>
            <a:off x="5465284" y="3429000"/>
            <a:ext cx="3678716" cy="3253204"/>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Grp="1" noChangeArrowheads="1"/>
          </p:cNvSpPr>
          <p:nvPr>
            <p:ph type="title" idx="4294967295"/>
          </p:nvPr>
        </p:nvSpPr>
        <p:spPr>
          <a:xfrm>
            <a:off x="0" y="0"/>
            <a:ext cx="1908175" cy="1752600"/>
          </a:xfrm>
        </p:spPr>
        <p:txBody>
          <a:bodyPr/>
          <a:lstStyle/>
          <a:p>
            <a:r>
              <a:rPr lang="en-US" sz="1400"/>
              <a:t>Spinal cord in situ</a:t>
            </a:r>
            <a:endParaRPr lang="el-GR" sz="1400"/>
          </a:p>
        </p:txBody>
      </p:sp>
      <p:pic>
        <p:nvPicPr>
          <p:cNvPr id="2058" name="Picture 10" descr="Spinal cord in situ"/>
          <p:cNvPicPr>
            <a:picLocks noChangeAspect="1" noChangeArrowheads="1"/>
          </p:cNvPicPr>
          <p:nvPr/>
        </p:nvPicPr>
        <p:blipFill>
          <a:blip r:embed="rId2" cstate="print"/>
          <a:srcRect/>
          <a:stretch>
            <a:fillRect/>
          </a:stretch>
        </p:blipFill>
        <p:spPr bwMode="auto">
          <a:xfrm>
            <a:off x="1979613" y="-315913"/>
            <a:ext cx="5827712" cy="767715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idx="4294967295"/>
          </p:nvPr>
        </p:nvSpPr>
        <p:spPr>
          <a:xfrm>
            <a:off x="4067175" y="0"/>
            <a:ext cx="1296988" cy="404813"/>
          </a:xfrm>
        </p:spPr>
        <p:txBody>
          <a:bodyPr/>
          <a:lstStyle/>
          <a:p>
            <a:r>
              <a:rPr lang="el-GR" sz="1600"/>
              <a:t>Σπόνδυλοι</a:t>
            </a:r>
          </a:p>
        </p:txBody>
      </p:sp>
      <p:pic>
        <p:nvPicPr>
          <p:cNvPr id="136197" name="Picture 5" descr="Σπόνδυλος 1"/>
          <p:cNvPicPr>
            <a:picLocks noChangeAspect="1" noChangeArrowheads="1"/>
          </p:cNvPicPr>
          <p:nvPr/>
        </p:nvPicPr>
        <p:blipFill>
          <a:blip r:embed="rId2" cstate="print"/>
          <a:srcRect/>
          <a:stretch>
            <a:fillRect/>
          </a:stretch>
        </p:blipFill>
        <p:spPr bwMode="auto">
          <a:xfrm>
            <a:off x="1258888" y="0"/>
            <a:ext cx="6626225" cy="3543300"/>
          </a:xfrm>
          <a:prstGeom prst="rect">
            <a:avLst/>
          </a:prstGeom>
          <a:noFill/>
        </p:spPr>
      </p:pic>
      <p:pic>
        <p:nvPicPr>
          <p:cNvPr id="136198" name="Picture 6" descr="Μεσοσπονδύλιο τρήμα"/>
          <p:cNvPicPr>
            <a:picLocks noChangeAspect="1" noChangeArrowheads="1"/>
          </p:cNvPicPr>
          <p:nvPr/>
        </p:nvPicPr>
        <p:blipFill>
          <a:blip r:embed="rId3" cstate="print"/>
          <a:srcRect/>
          <a:stretch>
            <a:fillRect/>
          </a:stretch>
        </p:blipFill>
        <p:spPr bwMode="auto">
          <a:xfrm>
            <a:off x="1692275" y="3716338"/>
            <a:ext cx="5903913" cy="314166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idx="4294967295"/>
          </p:nvPr>
        </p:nvSpPr>
        <p:spPr>
          <a:xfrm>
            <a:off x="971550" y="6524625"/>
            <a:ext cx="7627938" cy="333375"/>
          </a:xfrm>
        </p:spPr>
        <p:txBody>
          <a:bodyPr/>
          <a:lstStyle/>
          <a:p>
            <a:r>
              <a:rPr lang="el-GR" sz="1400"/>
              <a:t>Εγκάρσια διατομή ΝΜ</a:t>
            </a:r>
          </a:p>
        </p:txBody>
      </p:sp>
      <p:pic>
        <p:nvPicPr>
          <p:cNvPr id="20484" name="Picture 4" descr="Εγκάρσια διατομή ΝΜ"/>
          <p:cNvPicPr>
            <a:picLocks noChangeAspect="1" noChangeArrowheads="1"/>
          </p:cNvPicPr>
          <p:nvPr/>
        </p:nvPicPr>
        <p:blipFill>
          <a:blip r:embed="rId2" cstate="print"/>
          <a:srcRect/>
          <a:stretch>
            <a:fillRect/>
          </a:stretch>
        </p:blipFill>
        <p:spPr bwMode="auto">
          <a:xfrm>
            <a:off x="0" y="538163"/>
            <a:ext cx="9144000" cy="57816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932363" y="6524625"/>
            <a:ext cx="4211637" cy="333375"/>
          </a:xfrm>
        </p:spPr>
        <p:txBody>
          <a:bodyPr/>
          <a:lstStyle/>
          <a:p>
            <a:r>
              <a:rPr lang="el-GR" sz="1600"/>
              <a:t>Διατομή προμήκη-χιασμός έσω λημνίσκων</a:t>
            </a:r>
          </a:p>
        </p:txBody>
      </p:sp>
      <p:pic>
        <p:nvPicPr>
          <p:cNvPr id="41994" name="Picture 10" descr="Διατομή προμήκη-χιασμός έσω λημνίσκων 1"/>
          <p:cNvPicPr>
            <a:picLocks noGrp="1" noChangeAspect="1" noChangeArrowheads="1"/>
          </p:cNvPicPr>
          <p:nvPr>
            <p:ph sz="half" idx="2"/>
          </p:nvPr>
        </p:nvPicPr>
        <p:blipFill>
          <a:blip r:embed="rId2" cstate="print"/>
          <a:srcRect/>
          <a:stretch>
            <a:fillRect/>
          </a:stretch>
        </p:blipFill>
        <p:spPr>
          <a:xfrm>
            <a:off x="0" y="1484313"/>
            <a:ext cx="9144000" cy="5113337"/>
          </a:xfrm>
          <a:noFill/>
          <a:ln/>
        </p:spPr>
      </p:pic>
      <p:pic>
        <p:nvPicPr>
          <p:cNvPr id="41997" name="Picture 13" descr="Διατομή προμήκη-χιασμός έσω λημνίσκων 2"/>
          <p:cNvPicPr>
            <a:picLocks noGrp="1" noChangeAspect="1" noChangeArrowheads="1"/>
          </p:cNvPicPr>
          <p:nvPr>
            <p:ph sz="half" idx="1"/>
          </p:nvPr>
        </p:nvPicPr>
        <p:blipFill>
          <a:blip r:embed="rId3" cstate="print"/>
          <a:srcRect/>
          <a:stretch>
            <a:fillRect/>
          </a:stretch>
        </p:blipFill>
        <p:spPr>
          <a:xfrm>
            <a:off x="7383463" y="0"/>
            <a:ext cx="1760537" cy="2133600"/>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descr="Εικόνα1"/>
          <p:cNvPicPr>
            <a:picLocks noChangeAspect="1" noChangeArrowheads="1"/>
          </p:cNvPicPr>
          <p:nvPr/>
        </p:nvPicPr>
        <p:blipFill>
          <a:blip r:embed="rId2" cstate="print"/>
          <a:srcRect/>
          <a:stretch>
            <a:fillRect/>
          </a:stretch>
        </p:blipFill>
        <p:spPr bwMode="auto">
          <a:xfrm>
            <a:off x="4648200" y="0"/>
            <a:ext cx="4230688" cy="6858000"/>
          </a:xfrm>
          <a:prstGeom prst="rect">
            <a:avLst/>
          </a:prstGeom>
          <a:noFill/>
          <a:ln w="9525">
            <a:noFill/>
            <a:miter lim="800000"/>
            <a:headEnd/>
            <a:tailEnd/>
          </a:ln>
        </p:spPr>
      </p:pic>
      <p:sp>
        <p:nvSpPr>
          <p:cNvPr id="101383" name="Rectangle 7"/>
          <p:cNvSpPr>
            <a:spLocks noGrp="1" noChangeArrowheads="1"/>
          </p:cNvSpPr>
          <p:nvPr>
            <p:ph type="title" idx="4294967295"/>
          </p:nvPr>
        </p:nvSpPr>
        <p:spPr>
          <a:xfrm>
            <a:off x="0" y="0"/>
            <a:ext cx="4495800" cy="685800"/>
          </a:xfrm>
        </p:spPr>
        <p:txBody>
          <a:bodyPr/>
          <a:lstStyle/>
          <a:p>
            <a:pPr algn="l">
              <a:defRPr/>
            </a:pPr>
            <a:r>
              <a:rPr lang="el-GR" sz="3200" smtClean="0"/>
              <a:t>Λημνίσκοι</a:t>
            </a:r>
          </a:p>
        </p:txBody>
      </p:sp>
      <p:sp>
        <p:nvSpPr>
          <p:cNvPr id="94212" name="Rectangle 15"/>
          <p:cNvSpPr>
            <a:spLocks noGrp="1" noChangeArrowheads="1"/>
          </p:cNvSpPr>
          <p:nvPr>
            <p:ph type="body" sz="half" idx="4294967295"/>
          </p:nvPr>
        </p:nvSpPr>
        <p:spPr>
          <a:xfrm>
            <a:off x="0" y="838200"/>
            <a:ext cx="4648200" cy="6019800"/>
          </a:xfrm>
          <a:noFill/>
        </p:spPr>
        <p:txBody>
          <a:bodyPr/>
          <a:lstStyle/>
          <a:p>
            <a:pPr marL="533400" indent="-533400">
              <a:buFont typeface="Wingdings" pitchFamily="2" charset="2"/>
              <a:buAutoNum type="arabicPeriod"/>
            </a:pPr>
            <a:r>
              <a:rPr lang="el-GR" sz="1800" smtClean="0">
                <a:effectLst/>
              </a:rPr>
              <a:t>Νωτιαίος-Γεφυρικός Πυρήνας τριδύμου</a:t>
            </a:r>
          </a:p>
          <a:p>
            <a:pPr marL="533400" indent="-533400">
              <a:buFont typeface="Wingdings" pitchFamily="2" charset="2"/>
              <a:buAutoNum type="arabicPeriod"/>
            </a:pPr>
            <a:r>
              <a:rPr lang="el-GR" sz="1800" smtClean="0">
                <a:effectLst/>
              </a:rPr>
              <a:t>Μεσεγκεφαλικός πυρήνας τριδύμου</a:t>
            </a:r>
          </a:p>
          <a:p>
            <a:pPr marL="533400" indent="-533400">
              <a:buFont typeface="Wingdings" pitchFamily="2" charset="2"/>
              <a:buAutoNum type="arabicPeriod"/>
            </a:pPr>
            <a:r>
              <a:rPr lang="el-GR" sz="1800" smtClean="0">
                <a:effectLst/>
              </a:rPr>
              <a:t>Έσω λημνίσκος</a:t>
            </a:r>
          </a:p>
          <a:p>
            <a:pPr marL="533400" indent="-533400">
              <a:buFont typeface="Wingdings" pitchFamily="2" charset="2"/>
              <a:buAutoNum type="arabicPeriod"/>
            </a:pPr>
            <a:r>
              <a:rPr lang="el-GR" sz="1800" smtClean="0">
                <a:effectLst/>
              </a:rPr>
              <a:t>Ισχνό – Σφηνοειδές δεμάτιο</a:t>
            </a:r>
          </a:p>
          <a:p>
            <a:pPr marL="533400" indent="-533400">
              <a:buFont typeface="Wingdings" pitchFamily="2" charset="2"/>
              <a:buAutoNum type="arabicPeriod"/>
            </a:pPr>
            <a:r>
              <a:rPr lang="el-GR" sz="1800" smtClean="0">
                <a:effectLst/>
              </a:rPr>
              <a:t>Ισχνός πυρήνας</a:t>
            </a:r>
          </a:p>
          <a:p>
            <a:pPr marL="533400" indent="-533400">
              <a:buFont typeface="Wingdings" pitchFamily="2" charset="2"/>
              <a:buAutoNum type="arabicPeriod"/>
            </a:pPr>
            <a:r>
              <a:rPr lang="el-GR" sz="1800" smtClean="0">
                <a:effectLst/>
              </a:rPr>
              <a:t>Σφηνοειδής πυρήνας</a:t>
            </a:r>
          </a:p>
          <a:p>
            <a:pPr marL="533400" indent="-533400">
              <a:buFont typeface="Wingdings" pitchFamily="2" charset="2"/>
              <a:buAutoNum type="arabicPeriod"/>
            </a:pPr>
            <a:r>
              <a:rPr lang="el-GR" sz="1800" smtClean="0">
                <a:effectLst/>
              </a:rPr>
              <a:t>Χιασμός έσω τοξοειδών ινών (λημνίσκων)</a:t>
            </a:r>
          </a:p>
          <a:p>
            <a:pPr marL="533400" indent="-533400">
              <a:buFont typeface="Wingdings" pitchFamily="2" charset="2"/>
              <a:buAutoNum type="arabicPeriod"/>
            </a:pPr>
            <a:r>
              <a:rPr lang="el-GR" sz="1800" smtClean="0">
                <a:effectLst/>
              </a:rPr>
              <a:t>Νωτιαίος λημνίσκος</a:t>
            </a:r>
          </a:p>
          <a:p>
            <a:pPr marL="533400" indent="-533400">
              <a:buFont typeface="Wingdings" pitchFamily="2" charset="2"/>
              <a:buAutoNum type="arabicPeriod"/>
            </a:pPr>
            <a:r>
              <a:rPr lang="el-GR" sz="1800" smtClean="0">
                <a:effectLst/>
              </a:rPr>
              <a:t>Έξω λημνίσκος (ακουστική οδός)</a:t>
            </a:r>
          </a:p>
          <a:p>
            <a:pPr marL="533400" indent="-533400">
              <a:buFont typeface="Wingdings" pitchFamily="2" charset="2"/>
              <a:buAutoNum type="arabicPeriod"/>
            </a:pPr>
            <a:r>
              <a:rPr lang="el-GR" sz="1800" smtClean="0">
                <a:effectLst/>
              </a:rPr>
              <a:t>Λημνίσκος του τριδύμου</a:t>
            </a:r>
          </a:p>
          <a:p>
            <a:pPr marL="533400" indent="-533400">
              <a:buFont typeface="Wingdings" pitchFamily="2" charset="2"/>
              <a:buAutoNum type="arabicPeriod"/>
            </a:pPr>
            <a:r>
              <a:rPr lang="el-GR" sz="1800" smtClean="0">
                <a:effectLst/>
              </a:rPr>
              <a:t>Δεύτεροι νευρώνες (οδού της γεύσης)</a:t>
            </a:r>
          </a:p>
          <a:p>
            <a:pPr marL="533400" indent="-533400">
              <a:buFont typeface="Wingdings" pitchFamily="2" charset="2"/>
              <a:buAutoNum type="arabicPeriod"/>
            </a:pPr>
            <a:r>
              <a:rPr lang="el-GR" sz="1800" smtClean="0">
                <a:effectLst/>
              </a:rPr>
              <a:t>Μονήρης πυρήνας</a:t>
            </a:r>
          </a:p>
          <a:p>
            <a:pPr marL="533400" indent="-533400">
              <a:buFont typeface="Wingdings" pitchFamily="2" charset="2"/>
              <a:buAutoNum type="arabicPeriod"/>
            </a:pPr>
            <a:endParaRPr lang="el-GR" sz="1800" smtClean="0">
              <a:effectLst/>
            </a:endParaRPr>
          </a:p>
        </p:txBody>
      </p:sp>
      <p:sp>
        <p:nvSpPr>
          <p:cNvPr id="94213" name="Line 9"/>
          <p:cNvSpPr>
            <a:spLocks noChangeShapeType="1"/>
          </p:cNvSpPr>
          <p:nvPr/>
        </p:nvSpPr>
        <p:spPr bwMode="auto">
          <a:xfrm>
            <a:off x="7848600" y="5486400"/>
            <a:ext cx="304800" cy="0"/>
          </a:xfrm>
          <a:prstGeom prst="line">
            <a:avLst/>
          </a:prstGeom>
          <a:noFill/>
          <a:ln w="9525">
            <a:solidFill>
              <a:srgbClr val="333300"/>
            </a:solidFill>
            <a:round/>
            <a:headEnd/>
            <a:tailEnd/>
          </a:ln>
        </p:spPr>
        <p:txBody>
          <a:bodyPr/>
          <a:lstStyle/>
          <a:p>
            <a:endParaRPr lang="el-GR"/>
          </a:p>
        </p:txBody>
      </p:sp>
      <p:sp>
        <p:nvSpPr>
          <p:cNvPr id="94214" name="Text Box 10"/>
          <p:cNvSpPr txBox="1">
            <a:spLocks noChangeArrowheads="1"/>
          </p:cNvSpPr>
          <p:nvPr/>
        </p:nvSpPr>
        <p:spPr bwMode="auto">
          <a:xfrm>
            <a:off x="8137525" y="5289550"/>
            <a:ext cx="320675" cy="366713"/>
          </a:xfrm>
          <a:prstGeom prst="rect">
            <a:avLst/>
          </a:prstGeom>
          <a:noFill/>
          <a:ln w="9525">
            <a:noFill/>
            <a:miter lim="800000"/>
            <a:headEnd/>
            <a:tailEnd/>
          </a:ln>
        </p:spPr>
        <p:txBody>
          <a:bodyPr>
            <a:spAutoFit/>
          </a:bodyPr>
          <a:lstStyle/>
          <a:p>
            <a:r>
              <a:rPr lang="el-GR">
                <a:solidFill>
                  <a:schemeClr val="accent2"/>
                </a:solidFill>
              </a:rPr>
              <a:t>1</a:t>
            </a:r>
          </a:p>
        </p:txBody>
      </p:sp>
      <p:sp>
        <p:nvSpPr>
          <p:cNvPr id="94215" name="Freeform 11"/>
          <p:cNvSpPr>
            <a:spLocks/>
          </p:cNvSpPr>
          <p:nvPr/>
        </p:nvSpPr>
        <p:spPr bwMode="auto">
          <a:xfrm>
            <a:off x="8054975" y="1816100"/>
            <a:ext cx="22225" cy="12700"/>
          </a:xfrm>
          <a:custGeom>
            <a:avLst/>
            <a:gdLst>
              <a:gd name="T0" fmla="*/ 0 w 14"/>
              <a:gd name="T1" fmla="*/ 0 h 8"/>
              <a:gd name="T2" fmla="*/ 2147483647 w 14"/>
              <a:gd name="T3" fmla="*/ 2147483647 h 8"/>
              <a:gd name="T4" fmla="*/ 0 60000 65536"/>
              <a:gd name="T5" fmla="*/ 0 60000 65536"/>
              <a:gd name="T6" fmla="*/ 0 w 14"/>
              <a:gd name="T7" fmla="*/ 0 h 8"/>
              <a:gd name="T8" fmla="*/ 14 w 14"/>
              <a:gd name="T9" fmla="*/ 8 h 8"/>
            </a:gdLst>
            <a:ahLst/>
            <a:cxnLst>
              <a:cxn ang="T4">
                <a:pos x="T0" y="T1"/>
              </a:cxn>
              <a:cxn ang="T5">
                <a:pos x="T2" y="T3"/>
              </a:cxn>
            </a:cxnLst>
            <a:rect l="T6" t="T7" r="T8" b="T9"/>
            <a:pathLst>
              <a:path w="14" h="8">
                <a:moveTo>
                  <a:pt x="0" y="0"/>
                </a:moveTo>
                <a:lnTo>
                  <a:pt x="14" y="8"/>
                </a:lnTo>
              </a:path>
            </a:pathLst>
          </a:custGeom>
          <a:noFill/>
          <a:ln w="9525">
            <a:solidFill>
              <a:schemeClr val="tx1"/>
            </a:solidFill>
            <a:round/>
            <a:headEnd/>
            <a:tailEnd/>
          </a:ln>
        </p:spPr>
        <p:txBody>
          <a:bodyPr/>
          <a:lstStyle/>
          <a:p>
            <a:endParaRPr lang="el-GR"/>
          </a:p>
        </p:txBody>
      </p:sp>
      <p:sp>
        <p:nvSpPr>
          <p:cNvPr id="94216" name="Line 12"/>
          <p:cNvSpPr>
            <a:spLocks noChangeShapeType="1"/>
          </p:cNvSpPr>
          <p:nvPr/>
        </p:nvSpPr>
        <p:spPr bwMode="auto">
          <a:xfrm>
            <a:off x="7924800" y="1752600"/>
            <a:ext cx="381000" cy="76200"/>
          </a:xfrm>
          <a:prstGeom prst="line">
            <a:avLst/>
          </a:prstGeom>
          <a:noFill/>
          <a:ln w="9525">
            <a:solidFill>
              <a:schemeClr val="accent2"/>
            </a:solidFill>
            <a:round/>
            <a:headEnd/>
            <a:tailEnd/>
          </a:ln>
        </p:spPr>
        <p:txBody>
          <a:bodyPr/>
          <a:lstStyle/>
          <a:p>
            <a:endParaRPr lang="el-GR"/>
          </a:p>
        </p:txBody>
      </p:sp>
      <p:sp>
        <p:nvSpPr>
          <p:cNvPr id="94217" name="Text Box 14"/>
          <p:cNvSpPr txBox="1">
            <a:spLocks noChangeArrowheads="1"/>
          </p:cNvSpPr>
          <p:nvPr/>
        </p:nvSpPr>
        <p:spPr bwMode="auto">
          <a:xfrm>
            <a:off x="7680325" y="1479550"/>
            <a:ext cx="309563" cy="366713"/>
          </a:xfrm>
          <a:prstGeom prst="rect">
            <a:avLst/>
          </a:prstGeom>
          <a:noFill/>
          <a:ln w="9525">
            <a:noFill/>
            <a:miter lim="800000"/>
            <a:headEnd/>
            <a:tailEnd/>
          </a:ln>
        </p:spPr>
        <p:txBody>
          <a:bodyPr wrap="none">
            <a:spAutoFit/>
          </a:bodyPr>
          <a:lstStyle/>
          <a:p>
            <a:r>
              <a:rPr lang="el-GR">
                <a:solidFill>
                  <a:schemeClr val="accent2"/>
                </a:solidFill>
              </a:rPr>
              <a:t>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27984" cy="1097360"/>
          </a:xfrm>
        </p:spPr>
        <p:txBody>
          <a:bodyPr/>
          <a:lstStyle/>
          <a:p>
            <a:r>
              <a:rPr lang="el-GR" sz="2800" dirty="0" smtClean="0">
                <a:solidFill>
                  <a:schemeClr val="tx2">
                    <a:lumMod val="75000"/>
                  </a:schemeClr>
                </a:solidFill>
              </a:rPr>
              <a:t>Μη ειδικοί πυρήνες </a:t>
            </a:r>
            <a:br>
              <a:rPr lang="el-GR" sz="2800" dirty="0" smtClean="0">
                <a:solidFill>
                  <a:schemeClr val="tx2">
                    <a:lumMod val="75000"/>
                  </a:schemeClr>
                </a:solidFill>
              </a:rPr>
            </a:br>
            <a:r>
              <a:rPr lang="el-GR" sz="2400" i="1" dirty="0" smtClean="0"/>
              <a:t>(Απαγωγοί προς φλοιώδεις – υποφλοιώδεις περιοχές)</a:t>
            </a:r>
            <a:endParaRPr lang="en-US" sz="2800" dirty="0"/>
          </a:p>
        </p:txBody>
      </p:sp>
      <p:sp>
        <p:nvSpPr>
          <p:cNvPr id="4" name="Content Placeholder 3"/>
          <p:cNvSpPr>
            <a:spLocks noGrp="1"/>
          </p:cNvSpPr>
          <p:nvPr>
            <p:ph sz="half" idx="2"/>
          </p:nvPr>
        </p:nvSpPr>
        <p:spPr>
          <a:xfrm>
            <a:off x="0" y="1124744"/>
            <a:ext cx="4211960" cy="5733256"/>
          </a:xfrm>
        </p:spPr>
        <p:txBody>
          <a:bodyPr/>
          <a:lstStyle/>
          <a:p>
            <a:pPr>
              <a:buNone/>
            </a:pPr>
            <a:r>
              <a:rPr lang="el-GR" i="1" dirty="0" smtClean="0"/>
              <a:t>Ραχιαίος έξω:</a:t>
            </a:r>
          </a:p>
          <a:p>
            <a:pPr>
              <a:buNone/>
            </a:pPr>
            <a:r>
              <a:rPr lang="el-GR" sz="2000" dirty="0" smtClean="0"/>
              <a:t>Βρεγματικός λοβός</a:t>
            </a:r>
          </a:p>
          <a:p>
            <a:pPr>
              <a:buNone/>
            </a:pPr>
            <a:r>
              <a:rPr lang="el-GR" sz="2000" dirty="0" smtClean="0"/>
              <a:t>Υπερμεσολόβια ελικα</a:t>
            </a:r>
            <a:endParaRPr lang="el-GR" sz="1800" dirty="0" smtClean="0"/>
          </a:p>
          <a:p>
            <a:pPr>
              <a:buNone/>
            </a:pPr>
            <a:endParaRPr lang="el-GR" i="1" dirty="0" smtClean="0"/>
          </a:p>
          <a:p>
            <a:pPr>
              <a:buNone/>
            </a:pPr>
            <a:r>
              <a:rPr lang="el-GR" i="1" dirty="0" smtClean="0"/>
              <a:t>Οπίσθιος έξω</a:t>
            </a:r>
            <a:endParaRPr lang="el-GR" dirty="0" smtClean="0"/>
          </a:p>
          <a:p>
            <a:pPr>
              <a:buNone/>
            </a:pPr>
            <a:r>
              <a:rPr lang="el-GR" dirty="0" smtClean="0"/>
              <a:t>Βρεγματικός λοβός</a:t>
            </a:r>
          </a:p>
          <a:p>
            <a:endParaRPr lang="el-GR" dirty="0" smtClean="0"/>
          </a:p>
          <a:p>
            <a:pPr>
              <a:buNone/>
            </a:pPr>
            <a:r>
              <a:rPr lang="el-GR" i="1" dirty="0" smtClean="0"/>
              <a:t>Προσκεφάλαιο (</a:t>
            </a:r>
            <a:r>
              <a:rPr lang="en-US" i="1" dirty="0" err="1" smtClean="0"/>
              <a:t>pulvinar</a:t>
            </a:r>
            <a:r>
              <a:rPr lang="en-US" i="1" dirty="0" smtClean="0"/>
              <a:t>)</a:t>
            </a:r>
            <a:endParaRPr lang="el-GR" i="1" dirty="0" smtClean="0"/>
          </a:p>
          <a:p>
            <a:pPr>
              <a:buNone/>
            </a:pPr>
            <a:r>
              <a:rPr lang="el-GR" dirty="0" smtClean="0"/>
              <a:t>Ινιακός λοβός</a:t>
            </a:r>
          </a:p>
          <a:p>
            <a:pPr>
              <a:buNone/>
            </a:pPr>
            <a:r>
              <a:rPr lang="el-GR" dirty="0" smtClean="0"/>
              <a:t>Κροταφικός λοβός</a:t>
            </a:r>
            <a:endParaRPr lang="en-US" dirty="0" smtClean="0"/>
          </a:p>
          <a:p>
            <a:pPr>
              <a:buNone/>
            </a:pPr>
            <a:endParaRPr lang="en-US" dirty="0" smtClean="0"/>
          </a:p>
          <a:p>
            <a:pPr>
              <a:buNone/>
            </a:pPr>
            <a:r>
              <a:rPr lang="el-GR" sz="2000" dirty="0" smtClean="0"/>
              <a:t>Προσαγωγοί από άνω διδύμια</a:t>
            </a:r>
          </a:p>
          <a:p>
            <a:pPr>
              <a:buNone/>
            </a:pPr>
            <a:r>
              <a:rPr lang="el-GR" sz="2000" dirty="0" smtClean="0"/>
              <a:t>και αμφιβληστροειδή (οπτική οδός)</a:t>
            </a:r>
            <a:endParaRPr lang="en-US" sz="2000" dirty="0"/>
          </a:p>
        </p:txBody>
      </p:sp>
      <p:pic>
        <p:nvPicPr>
          <p:cNvPr id="10" name="Picture 6" descr="Θάλαμος - αντιστοιχία"/>
          <p:cNvPicPr>
            <a:picLocks noGrp="1" noChangeAspect="1" noChangeArrowheads="1"/>
          </p:cNvPicPr>
          <p:nvPr>
            <p:ph sz="quarter" idx="4"/>
          </p:nvPr>
        </p:nvPicPr>
        <p:blipFill>
          <a:blip r:embed="rId2" cstate="print"/>
          <a:srcRect/>
          <a:stretch>
            <a:fillRect/>
          </a:stretch>
        </p:blipFill>
        <p:spPr bwMode="auto">
          <a:xfrm>
            <a:off x="4427984" y="0"/>
            <a:ext cx="4716017" cy="3987887"/>
          </a:xfrm>
          <a:prstGeom prst="rect">
            <a:avLst/>
          </a:prstGeom>
          <a:noFill/>
          <a:ln w="9525">
            <a:noFill/>
            <a:miter lim="800000"/>
            <a:headEnd/>
            <a:tailEnd/>
          </a:ln>
        </p:spPr>
      </p:pic>
      <p:pic>
        <p:nvPicPr>
          <p:cNvPr id="12" name="Picture 11" descr="lateral dorsal posterior pulvinar connections.jpg"/>
          <p:cNvPicPr>
            <a:picLocks noChangeAspect="1"/>
          </p:cNvPicPr>
          <p:nvPr/>
        </p:nvPicPr>
        <p:blipFill>
          <a:blip r:embed="rId3" cstate="print"/>
          <a:stretch>
            <a:fillRect/>
          </a:stretch>
        </p:blipFill>
        <p:spPr>
          <a:xfrm>
            <a:off x="4403981" y="3645024"/>
            <a:ext cx="4740019" cy="35550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p:spPr>
        <p:txBody>
          <a:bodyPr/>
          <a:lstStyle/>
          <a:p>
            <a:r>
              <a:rPr lang="el-GR" sz="2800" dirty="0" smtClean="0">
                <a:solidFill>
                  <a:schemeClr val="tx2">
                    <a:lumMod val="75000"/>
                  </a:schemeClr>
                </a:solidFill>
              </a:rPr>
              <a:t>Ραχιαίος έσω πυρήνας</a:t>
            </a:r>
            <a:br>
              <a:rPr lang="el-GR" sz="2800" dirty="0" smtClean="0">
                <a:solidFill>
                  <a:schemeClr val="tx2">
                    <a:lumMod val="75000"/>
                  </a:schemeClr>
                </a:solidFill>
              </a:rPr>
            </a:br>
            <a:r>
              <a:rPr lang="el-GR" sz="2400" i="1" dirty="0" smtClean="0"/>
              <a:t>(Συσχετίζει αισθητικά ερεθίσματα με συγκινησιακή κατάσταση, μνήμη, σπλαχνικά ερεθίσματα – αντιδράσεις (πχ έμετος) )</a:t>
            </a:r>
            <a:endParaRPr lang="en-US" sz="2800" dirty="0"/>
          </a:p>
        </p:txBody>
      </p:sp>
      <p:sp>
        <p:nvSpPr>
          <p:cNvPr id="4" name="Content Placeholder 3"/>
          <p:cNvSpPr>
            <a:spLocks noGrp="1"/>
          </p:cNvSpPr>
          <p:nvPr>
            <p:ph sz="half" idx="2"/>
          </p:nvPr>
        </p:nvSpPr>
        <p:spPr>
          <a:xfrm>
            <a:off x="0" y="1214422"/>
            <a:ext cx="4500562" cy="5643578"/>
          </a:xfrm>
        </p:spPr>
        <p:txBody>
          <a:bodyPr/>
          <a:lstStyle/>
          <a:p>
            <a:pPr>
              <a:buNone/>
            </a:pPr>
            <a:r>
              <a:rPr lang="el-GR" sz="1600" i="1" dirty="0" smtClean="0"/>
              <a:t>Προσαγωγοί από </a:t>
            </a:r>
          </a:p>
          <a:p>
            <a:pPr>
              <a:buNone/>
            </a:pPr>
            <a:r>
              <a:rPr lang="el-GR" sz="1600" dirty="0" smtClean="0"/>
              <a:t>Ωχρά σφαίρα (έσω), </a:t>
            </a:r>
            <a:endParaRPr lang="en-US" sz="1600" dirty="0" smtClean="0"/>
          </a:p>
          <a:p>
            <a:pPr>
              <a:buNone/>
            </a:pPr>
            <a:r>
              <a:rPr lang="el-GR" sz="1600" dirty="0" smtClean="0"/>
              <a:t>Βασικό πυρήνα του </a:t>
            </a:r>
            <a:r>
              <a:rPr lang="en-US" sz="1600" dirty="0" err="1" smtClean="0"/>
              <a:t>Meynert</a:t>
            </a:r>
            <a:endParaRPr lang="el-GR" sz="1600" dirty="0" smtClean="0"/>
          </a:p>
          <a:p>
            <a:pPr>
              <a:buNone/>
            </a:pPr>
            <a:endParaRPr lang="en-US" sz="1600" i="1" dirty="0" smtClean="0"/>
          </a:p>
          <a:p>
            <a:pPr>
              <a:buNone/>
            </a:pPr>
            <a:r>
              <a:rPr lang="el-GR" sz="1600" i="1" dirty="0" smtClean="0"/>
              <a:t>Αμφίδρομες συνδέσεις με</a:t>
            </a:r>
          </a:p>
          <a:p>
            <a:pPr>
              <a:buNone/>
            </a:pPr>
            <a:r>
              <a:rPr lang="el-GR" sz="1600" dirty="0" smtClean="0"/>
              <a:t>Προμετωπιαίο φλοιό, Υποθάλαμο, </a:t>
            </a:r>
          </a:p>
          <a:p>
            <a:pPr>
              <a:buNone/>
            </a:pPr>
            <a:r>
              <a:rPr lang="el-GR" sz="1600" dirty="0" smtClean="0"/>
              <a:t>άλλους </a:t>
            </a:r>
            <a:r>
              <a:rPr lang="el-GR" sz="1600" dirty="0" err="1" smtClean="0"/>
              <a:t>θαλαμικούς</a:t>
            </a:r>
            <a:r>
              <a:rPr lang="el-GR" sz="1600" dirty="0" smtClean="0"/>
              <a:t> πυρήνες</a:t>
            </a:r>
          </a:p>
          <a:p>
            <a:pPr>
              <a:buNone/>
            </a:pPr>
            <a:endParaRPr lang="el-GR" sz="1600" dirty="0" smtClean="0"/>
          </a:p>
          <a:p>
            <a:pPr>
              <a:buNone/>
            </a:pPr>
            <a:endParaRPr lang="el-GR" sz="1600" dirty="0" smtClean="0"/>
          </a:p>
          <a:p>
            <a:pPr>
              <a:buNone/>
            </a:pPr>
            <a:endParaRPr lang="el-GR" sz="1600" dirty="0" smtClean="0"/>
          </a:p>
        </p:txBody>
      </p:sp>
      <p:pic>
        <p:nvPicPr>
          <p:cNvPr id="7" name="Picture 4" descr="Θάλαμος-πρόσθιος-έσω-κεντρικός"/>
          <p:cNvPicPr>
            <a:picLocks noGrp="1" noChangeAspect="1" noChangeArrowheads="1"/>
          </p:cNvPicPr>
          <p:nvPr>
            <p:ph sz="quarter" idx="4"/>
          </p:nvPr>
        </p:nvPicPr>
        <p:blipFill>
          <a:blip r:embed="rId2" cstate="print"/>
          <a:srcRect/>
          <a:stretch>
            <a:fillRect/>
          </a:stretch>
        </p:blipFill>
        <p:spPr bwMode="auto">
          <a:xfrm>
            <a:off x="4644008" y="2996952"/>
            <a:ext cx="4040811" cy="5532969"/>
          </a:xfrm>
          <a:prstGeom prst="rect">
            <a:avLst/>
          </a:prstGeom>
          <a:noFill/>
          <a:ln w="9525">
            <a:noFill/>
            <a:miter lim="800000"/>
            <a:headEnd/>
            <a:tailEnd/>
          </a:ln>
        </p:spPr>
      </p:pic>
      <p:pic>
        <p:nvPicPr>
          <p:cNvPr id="8" name="Picture 6" descr="Θάλαμος - αντιστοιχία"/>
          <p:cNvPicPr>
            <a:picLocks noChangeAspect="1" noChangeArrowheads="1"/>
          </p:cNvPicPr>
          <p:nvPr/>
        </p:nvPicPr>
        <p:blipFill>
          <a:blip r:embed="rId3" cstate="print"/>
          <a:srcRect/>
          <a:stretch>
            <a:fillRect/>
          </a:stretch>
        </p:blipFill>
        <p:spPr bwMode="auto">
          <a:xfrm>
            <a:off x="4644008" y="1340768"/>
            <a:ext cx="3677708" cy="3258962"/>
          </a:xfrm>
          <a:prstGeom prst="rect">
            <a:avLst/>
          </a:prstGeom>
          <a:noFill/>
          <a:ln w="9525">
            <a:noFill/>
            <a:miter lim="800000"/>
            <a:headEnd/>
            <a:tailEnd/>
          </a:ln>
        </p:spPr>
      </p:pic>
      <p:pic>
        <p:nvPicPr>
          <p:cNvPr id="9" name="Picture 8" descr="Diencephalon.jpg"/>
          <p:cNvPicPr>
            <a:picLocks noChangeAspect="1"/>
          </p:cNvPicPr>
          <p:nvPr/>
        </p:nvPicPr>
        <p:blipFill>
          <a:blip r:embed="rId4" cstate="print"/>
          <a:stretch>
            <a:fillRect/>
          </a:stretch>
        </p:blipFill>
        <p:spPr>
          <a:xfrm>
            <a:off x="142844" y="3381675"/>
            <a:ext cx="4320480" cy="34763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706090"/>
          </a:xfrm>
        </p:spPr>
        <p:txBody>
          <a:bodyPr/>
          <a:lstStyle/>
          <a:p>
            <a:r>
              <a:rPr lang="el-GR" sz="2800" dirty="0" smtClean="0">
                <a:solidFill>
                  <a:schemeClr val="tx2">
                    <a:lumMod val="75000"/>
                  </a:schemeClr>
                </a:solidFill>
              </a:rPr>
              <a:t>Ενδοπετάλιοι π. – Π. της μέσης γραμμής - Δικτυωτός</a:t>
            </a:r>
            <a:endParaRPr lang="en-US" sz="2800" dirty="0">
              <a:solidFill>
                <a:schemeClr val="tx2">
                  <a:lumMod val="75000"/>
                </a:schemeClr>
              </a:solidFill>
            </a:endParaRPr>
          </a:p>
        </p:txBody>
      </p:sp>
      <p:sp>
        <p:nvSpPr>
          <p:cNvPr id="4" name="Content Placeholder 3"/>
          <p:cNvSpPr>
            <a:spLocks noGrp="1"/>
          </p:cNvSpPr>
          <p:nvPr>
            <p:ph sz="half" idx="2"/>
          </p:nvPr>
        </p:nvSpPr>
        <p:spPr>
          <a:xfrm>
            <a:off x="0" y="620688"/>
            <a:ext cx="4139952" cy="6237312"/>
          </a:xfrm>
        </p:spPr>
        <p:txBody>
          <a:bodyPr/>
          <a:lstStyle/>
          <a:p>
            <a:pPr>
              <a:buNone/>
            </a:pPr>
            <a:r>
              <a:rPr lang="el-GR" sz="2200" b="1" i="1" dirty="0" smtClean="0"/>
              <a:t>Ενδοπετάλιοι </a:t>
            </a:r>
            <a:r>
              <a:rPr lang="el-GR" sz="1600" dirty="0" smtClean="0"/>
              <a:t>(κεντρικός του </a:t>
            </a:r>
            <a:r>
              <a:rPr lang="en-US" sz="1600" dirty="0" err="1" smtClean="0"/>
              <a:t>Luys</a:t>
            </a:r>
            <a:r>
              <a:rPr lang="en-US" sz="1600" dirty="0" smtClean="0"/>
              <a:t>)</a:t>
            </a:r>
            <a:endParaRPr lang="el-GR" sz="1600" b="1" i="1" dirty="0" smtClean="0"/>
          </a:p>
          <a:p>
            <a:pPr>
              <a:buNone/>
            </a:pPr>
            <a:r>
              <a:rPr lang="el-GR" sz="1800" i="1" u="sng" dirty="0" smtClean="0"/>
              <a:t>Από </a:t>
            </a:r>
            <a:r>
              <a:rPr lang="el-GR" sz="1800" dirty="0" smtClean="0"/>
              <a:t> Λημνίσκους, παρεγκεφαλίδα, </a:t>
            </a:r>
          </a:p>
          <a:p>
            <a:pPr>
              <a:buNone/>
            </a:pPr>
            <a:r>
              <a:rPr lang="el-GR" sz="1800" dirty="0" smtClean="0"/>
              <a:t>δικτυωτό σχηματισμό, ωχρά σφαίρα</a:t>
            </a:r>
          </a:p>
          <a:p>
            <a:pPr>
              <a:buNone/>
            </a:pPr>
            <a:r>
              <a:rPr lang="el-GR" sz="1800" i="1" u="sng" dirty="0" smtClean="0"/>
              <a:t>Προς </a:t>
            </a:r>
            <a:r>
              <a:rPr lang="el-GR" sz="1800" dirty="0" smtClean="0"/>
              <a:t> Ραβδωτό σώμα, προμετωπιαίο </a:t>
            </a:r>
          </a:p>
          <a:p>
            <a:pPr>
              <a:buNone/>
            </a:pPr>
            <a:r>
              <a:rPr lang="el-GR" sz="1800" dirty="0" smtClean="0"/>
              <a:t>λοβό, προκινητικό φλοιό, </a:t>
            </a:r>
          </a:p>
          <a:p>
            <a:pPr>
              <a:buNone/>
            </a:pPr>
            <a:r>
              <a:rPr lang="el-GR" sz="1800" dirty="0" smtClean="0"/>
              <a:t>υπερμεσολόβια έλικα </a:t>
            </a:r>
          </a:p>
          <a:p>
            <a:pPr>
              <a:buNone/>
            </a:pPr>
            <a:endParaRPr lang="el-GR" sz="1800" dirty="0" smtClean="0"/>
          </a:p>
          <a:p>
            <a:pPr>
              <a:buNone/>
            </a:pPr>
            <a:r>
              <a:rPr lang="el-GR" sz="2200" b="1" i="1" dirty="0" smtClean="0"/>
              <a:t>Πυρήνες μέσης γραμμής</a:t>
            </a:r>
          </a:p>
          <a:p>
            <a:pPr>
              <a:buNone/>
            </a:pPr>
            <a:r>
              <a:rPr lang="el-GR" sz="1800" i="1" u="sng" dirty="0" smtClean="0"/>
              <a:t>Από </a:t>
            </a:r>
            <a:r>
              <a:rPr lang="el-GR" sz="1800" dirty="0" smtClean="0"/>
              <a:t> Εσω και ενδοπετάλιους π., </a:t>
            </a:r>
          </a:p>
          <a:p>
            <a:pPr>
              <a:buNone/>
            </a:pPr>
            <a:r>
              <a:rPr lang="el-GR" sz="1800" dirty="0" smtClean="0"/>
              <a:t>βασικά γάγγλια, υποθαλαμο</a:t>
            </a:r>
          </a:p>
          <a:p>
            <a:pPr>
              <a:buNone/>
            </a:pPr>
            <a:r>
              <a:rPr lang="el-GR" sz="1800" i="1" u="sng" dirty="0" smtClean="0"/>
              <a:t>Προς </a:t>
            </a:r>
            <a:r>
              <a:rPr lang="el-GR" sz="1800" dirty="0" smtClean="0"/>
              <a:t> Ραβδωτό σώμα, υποθάλαμο, </a:t>
            </a:r>
          </a:p>
          <a:p>
            <a:pPr>
              <a:buNone/>
            </a:pPr>
            <a:r>
              <a:rPr lang="el-GR" sz="1800" dirty="0" smtClean="0"/>
              <a:t>στέλεχος</a:t>
            </a:r>
            <a:r>
              <a:rPr lang="en-US" sz="1800" dirty="0" smtClean="0"/>
              <a:t>, </a:t>
            </a:r>
            <a:r>
              <a:rPr lang="el-GR" sz="1800" dirty="0" smtClean="0"/>
              <a:t>αμυγδαλή, επικλινή π. </a:t>
            </a:r>
          </a:p>
          <a:p>
            <a:pPr>
              <a:buNone/>
            </a:pPr>
            <a:endParaRPr lang="el-GR" sz="1800" i="1" u="sng" dirty="0" smtClean="0"/>
          </a:p>
          <a:p>
            <a:pPr>
              <a:buNone/>
            </a:pPr>
            <a:r>
              <a:rPr lang="el-GR" sz="2200" b="1" i="1" dirty="0" smtClean="0"/>
              <a:t>Δικτυωτός πυρήνας</a:t>
            </a:r>
          </a:p>
          <a:p>
            <a:pPr>
              <a:buNone/>
            </a:pPr>
            <a:r>
              <a:rPr lang="el-GR" sz="2000" i="1" u="sng" dirty="0" smtClean="0"/>
              <a:t>Από </a:t>
            </a:r>
            <a:r>
              <a:rPr lang="el-GR" sz="2000" dirty="0" smtClean="0"/>
              <a:t> Θαλαμικούς π., υποθαλάμεια</a:t>
            </a:r>
          </a:p>
          <a:p>
            <a:pPr>
              <a:buNone/>
            </a:pPr>
            <a:r>
              <a:rPr lang="el-GR" sz="2000" dirty="0" smtClean="0"/>
              <a:t> χώρα (αβέβαιη ζώνη)</a:t>
            </a:r>
          </a:p>
          <a:p>
            <a:pPr>
              <a:buNone/>
            </a:pPr>
            <a:r>
              <a:rPr lang="el-GR" sz="2000" i="1" u="sng" dirty="0" smtClean="0"/>
              <a:t>Προς </a:t>
            </a:r>
            <a:r>
              <a:rPr lang="el-GR" sz="2000" dirty="0" smtClean="0"/>
              <a:t> Μετωπιαίο, κροταφικό, </a:t>
            </a:r>
          </a:p>
          <a:p>
            <a:pPr>
              <a:buNone/>
            </a:pPr>
            <a:r>
              <a:rPr lang="el-GR" sz="2000" dirty="0" smtClean="0"/>
              <a:t>ινιακό λοβό </a:t>
            </a:r>
          </a:p>
          <a:p>
            <a:pPr>
              <a:buNone/>
            </a:pPr>
            <a:endParaRPr lang="en-US" sz="2200" b="1" i="1" dirty="0"/>
          </a:p>
        </p:txBody>
      </p:sp>
      <p:sp>
        <p:nvSpPr>
          <p:cNvPr id="5" name="Text Placeholder 4"/>
          <p:cNvSpPr>
            <a:spLocks noGrp="1"/>
          </p:cNvSpPr>
          <p:nvPr>
            <p:ph type="body" sz="quarter" idx="3"/>
          </p:nvPr>
        </p:nvSpPr>
        <p:spPr/>
        <p:txBody>
          <a:bodyPr/>
          <a:lstStyle/>
          <a:p>
            <a:endParaRPr lang="en-US" dirty="0"/>
          </a:p>
        </p:txBody>
      </p:sp>
      <p:pic>
        <p:nvPicPr>
          <p:cNvPr id="7" name="Picture 4" descr="Θάλαμος-πρόσθιος-έσω-κεντρικός"/>
          <p:cNvPicPr>
            <a:picLocks noGrp="1" noChangeAspect="1" noChangeArrowheads="1"/>
          </p:cNvPicPr>
          <p:nvPr>
            <p:ph sz="quarter" idx="4"/>
          </p:nvPr>
        </p:nvPicPr>
        <p:blipFill>
          <a:blip r:embed="rId2" cstate="print"/>
          <a:srcRect/>
          <a:stretch>
            <a:fillRect/>
          </a:stretch>
        </p:blipFill>
        <p:spPr bwMode="auto">
          <a:xfrm>
            <a:off x="4211960" y="637928"/>
            <a:ext cx="4542613" cy="6220072"/>
          </a:xfrm>
          <a:prstGeom prst="rect">
            <a:avLst/>
          </a:prstGeom>
          <a:noFill/>
          <a:ln w="9525">
            <a:noFill/>
            <a:miter lim="800000"/>
            <a:headEnd/>
            <a:tailEnd/>
          </a:ln>
        </p:spPr>
      </p:pic>
      <p:pic>
        <p:nvPicPr>
          <p:cNvPr id="8" name="Picture 7" descr="central connections.jpg"/>
          <p:cNvPicPr>
            <a:picLocks noChangeAspect="1"/>
          </p:cNvPicPr>
          <p:nvPr/>
        </p:nvPicPr>
        <p:blipFill>
          <a:blip r:embed="rId3" cstate="print"/>
          <a:stretch>
            <a:fillRect/>
          </a:stretch>
        </p:blipFill>
        <p:spPr>
          <a:xfrm>
            <a:off x="3920657" y="764704"/>
            <a:ext cx="5223343" cy="34563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flipV="1">
            <a:off x="3962400" y="200025"/>
            <a:ext cx="4724400" cy="74613"/>
          </a:xfrm>
        </p:spPr>
        <p:txBody>
          <a:bodyPr/>
          <a:lstStyle/>
          <a:p>
            <a:pPr eaLnBrk="1" hangingPunct="1"/>
            <a:endParaRPr lang="el-GR" smtClean="0"/>
          </a:p>
        </p:txBody>
      </p:sp>
      <p:sp>
        <p:nvSpPr>
          <p:cNvPr id="5123" name="Rectangle 1027"/>
          <p:cNvSpPr>
            <a:spLocks noGrp="1" noChangeArrowheads="1"/>
          </p:cNvSpPr>
          <p:nvPr>
            <p:ph type="body" idx="1"/>
          </p:nvPr>
        </p:nvSpPr>
        <p:spPr>
          <a:xfrm>
            <a:off x="0" y="0"/>
            <a:ext cx="9144000" cy="6858000"/>
          </a:xfrm>
        </p:spPr>
        <p:txBody>
          <a:bodyPr/>
          <a:lstStyle/>
          <a:p>
            <a:pPr eaLnBrk="1" hangingPunct="1">
              <a:buFontTx/>
              <a:buNone/>
            </a:pPr>
            <a:r>
              <a:rPr lang="en-US" dirty="0" smtClean="0"/>
              <a:t>   </a:t>
            </a:r>
            <a:r>
              <a:rPr lang="el-GR" b="1" i="1" dirty="0" smtClean="0"/>
              <a:t>Στην ταχεία προσαρμογή </a:t>
            </a:r>
          </a:p>
          <a:p>
            <a:pPr eaLnBrk="1" hangingPunct="1">
              <a:buFontTx/>
              <a:buNone/>
            </a:pPr>
            <a:r>
              <a:rPr lang="el-GR" b="1" i="1" dirty="0" smtClean="0"/>
              <a:t>    (προς το περιβάλλον)</a:t>
            </a:r>
          </a:p>
          <a:p>
            <a:pPr eaLnBrk="1" hangingPunct="1">
              <a:buFontTx/>
              <a:buNone/>
            </a:pPr>
            <a:endParaRPr lang="el-GR" b="1" i="1" dirty="0" smtClean="0"/>
          </a:p>
          <a:p>
            <a:pPr eaLnBrk="1" hangingPunct="1"/>
            <a:r>
              <a:rPr lang="el-GR" dirty="0" smtClean="0"/>
              <a:t>Λήψη του εξωτερικού </a:t>
            </a:r>
            <a:r>
              <a:rPr lang="el-GR" dirty="0" smtClean="0"/>
              <a:t>ερεθίσματος </a:t>
            </a:r>
            <a:r>
              <a:rPr lang="el-GR" sz="2600" i="1" dirty="0" smtClean="0"/>
              <a:t>(Αισθητικότητα)</a:t>
            </a:r>
            <a:endParaRPr lang="el-GR" sz="2600" i="1" dirty="0" smtClean="0"/>
          </a:p>
          <a:p>
            <a:pPr eaLnBrk="1" hangingPunct="1"/>
            <a:r>
              <a:rPr lang="el-GR" dirty="0" smtClean="0"/>
              <a:t>Επεξεργασία – συντονισμός</a:t>
            </a:r>
          </a:p>
          <a:p>
            <a:pPr eaLnBrk="1" hangingPunct="1"/>
            <a:r>
              <a:rPr lang="el-GR" dirty="0" smtClean="0"/>
              <a:t>Αντίδραση στο </a:t>
            </a:r>
            <a:r>
              <a:rPr lang="el-GR" dirty="0" smtClean="0"/>
              <a:t>ερέθισμα</a:t>
            </a:r>
          </a:p>
          <a:p>
            <a:pPr eaLnBrk="1" hangingPunct="1">
              <a:buNone/>
            </a:pPr>
            <a:r>
              <a:rPr lang="el-GR" dirty="0" smtClean="0"/>
              <a:t> </a:t>
            </a:r>
            <a:r>
              <a:rPr lang="el-GR" dirty="0" smtClean="0"/>
              <a:t>  </a:t>
            </a:r>
            <a:r>
              <a:rPr lang="el-GR" sz="2600" i="1" dirty="0" smtClean="0"/>
              <a:t>(Κινητικότητα) κλπ  </a:t>
            </a:r>
            <a:endParaRPr lang="el-GR" sz="2600" dirty="0" smtClean="0"/>
          </a:p>
          <a:p>
            <a:pPr eaLnBrk="1" hangingPunct="1">
              <a:buFontTx/>
              <a:buNone/>
            </a:pPr>
            <a:endParaRPr lang="el-GR" dirty="0" smtClean="0"/>
          </a:p>
          <a:p>
            <a:pPr eaLnBrk="1" hangingPunct="1">
              <a:buFontTx/>
              <a:buNone/>
            </a:pPr>
            <a:r>
              <a:rPr lang="el-GR" sz="2400" dirty="0" smtClean="0"/>
              <a:t>Ενδοκρινικό σύστημα</a:t>
            </a:r>
            <a:r>
              <a:rPr lang="en-US" sz="2400" dirty="0" smtClean="0"/>
              <a:t>:</a:t>
            </a:r>
            <a:r>
              <a:rPr lang="el-GR" sz="2400" dirty="0" smtClean="0"/>
              <a:t> </a:t>
            </a:r>
          </a:p>
          <a:p>
            <a:pPr eaLnBrk="1" hangingPunct="1"/>
            <a:r>
              <a:rPr lang="el-GR" sz="2400" dirty="0" smtClean="0"/>
              <a:t>Μεταβολισμός </a:t>
            </a:r>
          </a:p>
          <a:p>
            <a:pPr eaLnBrk="1" hangingPunct="1"/>
            <a:r>
              <a:rPr lang="el-GR" sz="2400" dirty="0" smtClean="0"/>
              <a:t>Βραδεία προσαρμογή</a:t>
            </a:r>
          </a:p>
          <a:p>
            <a:pPr eaLnBrk="1" hangingPunct="1">
              <a:buFontTx/>
              <a:buNone/>
            </a:pPr>
            <a:endParaRPr lang="el-GR"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85720" y="0"/>
            <a:ext cx="8401080" cy="793733"/>
          </a:xfrm>
        </p:spPr>
        <p:txBody>
          <a:bodyPr/>
          <a:lstStyle/>
          <a:p>
            <a:r>
              <a:rPr lang="el-GR" sz="3200" dirty="0" smtClean="0"/>
              <a:t>Βασικά γάγγλια – </a:t>
            </a:r>
            <a:r>
              <a:rPr lang="en-US" sz="2400" dirty="0" smtClean="0"/>
              <a:t>V</a:t>
            </a:r>
            <a:r>
              <a:rPr lang="el-GR" sz="3200" dirty="0" smtClean="0"/>
              <a:t> </a:t>
            </a:r>
            <a:r>
              <a:rPr lang="el-GR" sz="2400" dirty="0" smtClean="0"/>
              <a:t>(Σχέση με θάλαμο και έσω κάψα)</a:t>
            </a:r>
            <a:endParaRPr lang="el-GR" sz="2400" dirty="0"/>
          </a:p>
        </p:txBody>
      </p:sp>
      <p:pic>
        <p:nvPicPr>
          <p:cNvPr id="9" name="8 - Θέση περιεχομένου" descr="Βασικά γάγγλια.png"/>
          <p:cNvPicPr>
            <a:picLocks noGrp="1" noChangeAspect="1"/>
          </p:cNvPicPr>
          <p:nvPr>
            <p:ph idx="1"/>
          </p:nvPr>
        </p:nvPicPr>
        <p:blipFill>
          <a:blip r:embed="rId2" cstate="print"/>
          <a:stretch>
            <a:fillRect/>
          </a:stretch>
        </p:blipFill>
        <p:spPr>
          <a:xfrm>
            <a:off x="1" y="785794"/>
            <a:ext cx="9143999" cy="695996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71472" y="0"/>
            <a:ext cx="7500990" cy="714356"/>
          </a:xfrm>
        </p:spPr>
        <p:txBody>
          <a:bodyPr/>
          <a:lstStyle/>
          <a:p>
            <a:r>
              <a:rPr lang="el-GR" sz="3200" dirty="0" smtClean="0">
                <a:solidFill>
                  <a:schemeClr val="bg2">
                    <a:lumMod val="50000"/>
                    <a:lumOff val="50000"/>
                  </a:schemeClr>
                </a:solidFill>
              </a:rPr>
              <a:t>Έσω κάψα</a:t>
            </a:r>
            <a:endParaRPr lang="el-GR" sz="3200" dirty="0">
              <a:solidFill>
                <a:schemeClr val="bg2">
                  <a:lumMod val="50000"/>
                  <a:lumOff val="50000"/>
                </a:schemeClr>
              </a:solidFill>
            </a:endParaRPr>
          </a:p>
        </p:txBody>
      </p:sp>
      <p:sp>
        <p:nvSpPr>
          <p:cNvPr id="5" name="4 - Θέση περιεχομένου"/>
          <p:cNvSpPr>
            <a:spLocks noGrp="1"/>
          </p:cNvSpPr>
          <p:nvPr>
            <p:ph sz="half" idx="1"/>
          </p:nvPr>
        </p:nvSpPr>
        <p:spPr>
          <a:xfrm>
            <a:off x="0" y="6072206"/>
            <a:ext cx="9144000" cy="785794"/>
          </a:xfrm>
        </p:spPr>
        <p:txBody>
          <a:bodyPr/>
          <a:lstStyle/>
          <a:p>
            <a:pPr algn="ctr">
              <a:buNone/>
            </a:pPr>
            <a:r>
              <a:rPr lang="el-GR" sz="2400" dirty="0" smtClean="0"/>
              <a:t>Σύνολο νευρικών ινών που συνδέουν το φλοιό των ημισφαιρίων με άλλες περιοχές του ΚΝΣ</a:t>
            </a:r>
            <a:endParaRPr lang="el-GR" sz="2400" dirty="0"/>
          </a:p>
        </p:txBody>
      </p:sp>
      <p:pic>
        <p:nvPicPr>
          <p:cNvPr id="7" name="6 - Θέση περιεχομένου" descr="Έσω κάψα.jpg"/>
          <p:cNvPicPr>
            <a:picLocks noGrp="1" noChangeAspect="1"/>
          </p:cNvPicPr>
          <p:nvPr>
            <p:ph sz="half" idx="2"/>
          </p:nvPr>
        </p:nvPicPr>
        <p:blipFill>
          <a:blip r:embed="rId2" cstate="print"/>
          <a:stretch>
            <a:fillRect/>
          </a:stretch>
        </p:blipFill>
        <p:spPr>
          <a:xfrm>
            <a:off x="1142976" y="545720"/>
            <a:ext cx="6429420" cy="560724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0" y="0"/>
            <a:ext cx="9144000" cy="561975"/>
          </a:xfrm>
        </p:spPr>
        <p:txBody>
          <a:bodyPr/>
          <a:lstStyle/>
          <a:p>
            <a:pPr>
              <a:defRPr/>
            </a:pPr>
            <a:r>
              <a:rPr lang="el-GR" sz="2800" b="1" smtClean="0">
                <a:latin typeface="Arial" charset="0"/>
              </a:rPr>
              <a:t>Υποθάλαμος, Υπόφυση</a:t>
            </a:r>
          </a:p>
        </p:txBody>
      </p:sp>
      <p:sp>
        <p:nvSpPr>
          <p:cNvPr id="63491" name="Rectangle 3"/>
          <p:cNvSpPr>
            <a:spLocks noGrp="1"/>
          </p:cNvSpPr>
          <p:nvPr>
            <p:ph type="body" idx="1"/>
          </p:nvPr>
        </p:nvSpPr>
        <p:spPr>
          <a:xfrm>
            <a:off x="0" y="1600200"/>
            <a:ext cx="8686800" cy="5257800"/>
          </a:xfrm>
        </p:spPr>
        <p:txBody>
          <a:bodyPr/>
          <a:lstStyle/>
          <a:p>
            <a:pPr>
              <a:defRPr/>
            </a:pPr>
            <a:endParaRPr lang="el-GR" smtClean="0"/>
          </a:p>
        </p:txBody>
      </p:sp>
      <p:pic>
        <p:nvPicPr>
          <p:cNvPr id="38916" name="Picture 4" descr="Υποθάλαμος-Υπόφυση,Επίφυση"/>
          <p:cNvPicPr>
            <a:picLocks noChangeAspect="1" noChangeArrowheads="1"/>
          </p:cNvPicPr>
          <p:nvPr/>
        </p:nvPicPr>
        <p:blipFill>
          <a:blip r:embed="rId2" cstate="print"/>
          <a:srcRect/>
          <a:stretch>
            <a:fillRect/>
          </a:stretch>
        </p:blipFill>
        <p:spPr bwMode="auto">
          <a:xfrm>
            <a:off x="0" y="0"/>
            <a:ext cx="9144000" cy="731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324975" cy="1844675"/>
          </a:xfrm>
          <a:noFill/>
        </p:spPr>
        <p:txBody>
          <a:bodyPr/>
          <a:lstStyle/>
          <a:p>
            <a:r>
              <a:rPr lang="el-GR" sz="3200" b="1" u="sng" dirty="0" smtClean="0">
                <a:effectLst/>
              </a:rPr>
              <a:t>ΥΠΟΘΑΛΑΜΟΣ</a:t>
            </a:r>
            <a:r>
              <a:rPr lang="el-GR" sz="3200" dirty="0" smtClean="0">
                <a:effectLst/>
              </a:rPr>
              <a:t/>
            </a:r>
            <a:br>
              <a:rPr lang="el-GR" sz="3200" dirty="0" smtClean="0">
                <a:effectLst/>
              </a:rPr>
            </a:br>
            <a:r>
              <a:rPr lang="en-US" sz="2400" dirty="0" smtClean="0">
                <a:effectLst/>
              </a:rPr>
              <a:t>[</a:t>
            </a:r>
            <a:r>
              <a:rPr lang="el-GR" sz="2400" i="1" dirty="0" smtClean="0">
                <a:effectLst/>
              </a:rPr>
              <a:t>Αρχηγός ΓΕΣ «Αυτονόμων» Νευρώνων</a:t>
            </a:r>
            <a:br>
              <a:rPr lang="el-GR" sz="2400" i="1" dirty="0" smtClean="0">
                <a:effectLst/>
              </a:rPr>
            </a:br>
            <a:r>
              <a:rPr lang="el-GR" sz="2400" i="1" dirty="0" smtClean="0">
                <a:effectLst/>
              </a:rPr>
              <a:t>Γενικός Γραμματέας Ενδοκρινικής Λειτουργίας</a:t>
            </a:r>
            <a:r>
              <a:rPr lang="en-US" sz="2400" i="1" dirty="0" smtClean="0">
                <a:effectLst/>
              </a:rPr>
              <a:t>]</a:t>
            </a:r>
            <a:endParaRPr lang="el-GR" sz="2400" i="1" dirty="0" smtClean="0">
              <a:effectLst/>
            </a:endParaRPr>
          </a:p>
        </p:txBody>
      </p:sp>
      <p:sp>
        <p:nvSpPr>
          <p:cNvPr id="39939" name="Rectangle 3"/>
          <p:cNvSpPr>
            <a:spLocks noGrp="1" noChangeArrowheads="1"/>
          </p:cNvSpPr>
          <p:nvPr>
            <p:ph type="body" idx="1"/>
          </p:nvPr>
        </p:nvSpPr>
        <p:spPr>
          <a:xfrm>
            <a:off x="0" y="1916113"/>
            <a:ext cx="9144000" cy="5157787"/>
          </a:xfrm>
          <a:noFill/>
        </p:spPr>
        <p:txBody>
          <a:bodyPr/>
          <a:lstStyle/>
          <a:p>
            <a:pPr>
              <a:lnSpc>
                <a:spcPct val="80000"/>
              </a:lnSpc>
            </a:pPr>
            <a:r>
              <a:rPr lang="el-GR" sz="2800" smtClean="0">
                <a:effectLst/>
              </a:rPr>
              <a:t>Διαθέτει 12 ζεύγη πυρήνων εκατέρωθεν της 3</a:t>
            </a:r>
            <a:r>
              <a:rPr lang="el-GR" sz="2800" baseline="30000" smtClean="0">
                <a:effectLst/>
              </a:rPr>
              <a:t>ης</a:t>
            </a:r>
            <a:r>
              <a:rPr lang="el-GR" sz="2800" smtClean="0">
                <a:effectLst/>
              </a:rPr>
              <a:t> κοιλίας και έναν από κάτω της (τοξοειδής)</a:t>
            </a:r>
          </a:p>
          <a:p>
            <a:pPr>
              <a:lnSpc>
                <a:spcPct val="80000"/>
              </a:lnSpc>
            </a:pPr>
            <a:r>
              <a:rPr lang="el-GR" sz="2800" smtClean="0">
                <a:effectLst/>
              </a:rPr>
              <a:t>Δέχεται κάθε είδους αισθητικές πληροφορίες</a:t>
            </a:r>
          </a:p>
          <a:p>
            <a:pPr>
              <a:lnSpc>
                <a:spcPct val="80000"/>
              </a:lnSpc>
            </a:pPr>
            <a:r>
              <a:rPr lang="el-GR" sz="2800" smtClean="0">
                <a:effectLst/>
              </a:rPr>
              <a:t>Δέχεται από το αίμα και το ΕΝΥ πληροφορίες φυσικές (θερμοκρασία, οσμωτικότητα κλπ), (βιο)χημικές, ανοσολογικές, ορμονικές κλπ</a:t>
            </a:r>
          </a:p>
          <a:p>
            <a:pPr>
              <a:lnSpc>
                <a:spcPct val="80000"/>
              </a:lnSpc>
            </a:pPr>
            <a:r>
              <a:rPr lang="el-GR" sz="2800" smtClean="0">
                <a:effectLst/>
              </a:rPr>
              <a:t>Κάθε πυρήνας έχει εξειδικευμένες ομάδες νευρώνων για περισσότερες από 1 λειτουργίες </a:t>
            </a:r>
          </a:p>
          <a:p>
            <a:pPr>
              <a:lnSpc>
                <a:spcPct val="80000"/>
              </a:lnSpc>
            </a:pPr>
            <a:r>
              <a:rPr lang="el-GR" sz="2800" smtClean="0">
                <a:effectLst/>
              </a:rPr>
              <a:t>Οι πυρήνες επιδρούν και μεταξύ τους</a:t>
            </a:r>
          </a:p>
          <a:p>
            <a:pPr>
              <a:lnSpc>
                <a:spcPct val="80000"/>
              </a:lnSpc>
            </a:pPr>
            <a:r>
              <a:rPr lang="el-GR" sz="2800" smtClean="0">
                <a:effectLst/>
              </a:rPr>
              <a:t>Δίνει εντολές στο ΣΝΣ και το ΠΝΣ</a:t>
            </a:r>
          </a:p>
          <a:p>
            <a:pPr>
              <a:lnSpc>
                <a:spcPct val="80000"/>
              </a:lnSpc>
            </a:pPr>
            <a:r>
              <a:rPr lang="el-GR" sz="2800" smtClean="0">
                <a:effectLst/>
              </a:rPr>
              <a:t>Παράγει ορμόνες με αυτοτελή δράση , καθώς και ορμόνες που ρυθμίζουν την έκκριση άλλων ορμονών</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0" y="0"/>
            <a:ext cx="3563938" cy="908050"/>
          </a:xfrm>
        </p:spPr>
        <p:txBody>
          <a:bodyPr/>
          <a:lstStyle/>
          <a:p>
            <a:pPr>
              <a:defRPr/>
            </a:pPr>
            <a:r>
              <a:rPr lang="el-GR" sz="2400" dirty="0" smtClean="0"/>
              <a:t>Υποθάλαμος –Υπόφυση εκ των έσω</a:t>
            </a:r>
            <a:endParaRPr lang="el-GR" sz="2400" dirty="0"/>
          </a:p>
        </p:txBody>
      </p:sp>
      <p:pic>
        <p:nvPicPr>
          <p:cNvPr id="40963" name="5 - Θέση περιεχομένου" descr="Υποθάλαμος - Υπόφυση εκ των έσω.JPG"/>
          <p:cNvPicPr>
            <a:picLocks noGrp="1" noChangeAspect="1"/>
          </p:cNvPicPr>
          <p:nvPr>
            <p:ph sz="half" idx="1"/>
          </p:nvPr>
        </p:nvPicPr>
        <p:blipFill>
          <a:blip r:embed="rId2" cstate="print"/>
          <a:srcRect/>
          <a:stretch>
            <a:fillRect/>
          </a:stretch>
        </p:blipFill>
        <p:spPr>
          <a:xfrm>
            <a:off x="3630613" y="0"/>
            <a:ext cx="5588000" cy="8001000"/>
          </a:xfrm>
        </p:spPr>
      </p:pic>
      <p:sp>
        <p:nvSpPr>
          <p:cNvPr id="8" name="7 - Θέση περιεχομένου"/>
          <p:cNvSpPr>
            <a:spLocks noGrp="1"/>
          </p:cNvSpPr>
          <p:nvPr>
            <p:ph sz="half" idx="2"/>
          </p:nvPr>
        </p:nvSpPr>
        <p:spPr>
          <a:xfrm>
            <a:off x="0" y="908050"/>
            <a:ext cx="3563938" cy="5949950"/>
          </a:xfrm>
        </p:spPr>
        <p:txBody>
          <a:bodyPr/>
          <a:lstStyle/>
          <a:p>
            <a:pPr>
              <a:buFont typeface="Wingdings" pitchFamily="2" charset="2"/>
              <a:buNone/>
              <a:tabLst>
                <a:tab pos="446088" algn="l"/>
              </a:tabLst>
              <a:defRPr/>
            </a:pPr>
            <a:r>
              <a:rPr lang="el-GR" sz="1800" b="1" i="1" u="sng" smtClean="0"/>
              <a:t>Έσω Ραχιαίος</a:t>
            </a:r>
            <a:r>
              <a:rPr lang="el-GR" sz="1800" u="sng" smtClean="0"/>
              <a:t> </a:t>
            </a:r>
            <a:r>
              <a:rPr lang="el-GR" sz="1800" smtClean="0"/>
              <a:t>Καρδιακός Ρυθμός, Αρτηρ.Πίεση (ΣΝΣ)</a:t>
            </a:r>
          </a:p>
          <a:p>
            <a:pPr>
              <a:buFont typeface="Wingdings" pitchFamily="2" charset="2"/>
              <a:buNone/>
              <a:tabLst>
                <a:tab pos="446088" algn="l"/>
              </a:tabLst>
              <a:defRPr/>
            </a:pPr>
            <a:endParaRPr lang="el-GR" sz="1800" smtClean="0"/>
          </a:p>
          <a:p>
            <a:pPr>
              <a:buFont typeface="Wingdings" pitchFamily="2" charset="2"/>
              <a:buNone/>
              <a:tabLst>
                <a:tab pos="446088" algn="l"/>
              </a:tabLst>
              <a:defRPr/>
            </a:pPr>
            <a:r>
              <a:rPr lang="el-GR" sz="1800" b="1" i="1" smtClean="0"/>
              <a:t>Παρακοιλιακός</a:t>
            </a:r>
            <a:r>
              <a:rPr lang="el-GR" sz="1800" smtClean="0"/>
              <a:t> </a:t>
            </a:r>
            <a:r>
              <a:rPr lang="en-US" sz="1800" smtClean="0"/>
              <a:t>Vasopressin </a:t>
            </a:r>
            <a:r>
              <a:rPr lang="el-GR" sz="1800" smtClean="0"/>
              <a:t>(</a:t>
            </a:r>
            <a:r>
              <a:rPr lang="en-US" sz="1800" smtClean="0"/>
              <a:t>ADH</a:t>
            </a:r>
            <a:r>
              <a:rPr lang="el-GR" sz="1800" smtClean="0"/>
              <a:t>), </a:t>
            </a:r>
            <a:r>
              <a:rPr lang="en-US" sz="1800" smtClean="0"/>
              <a:t>CRH</a:t>
            </a:r>
            <a:r>
              <a:rPr lang="el-GR" sz="1800" smtClean="0"/>
              <a:t>, Ρύθμιση της όρεξης, γαστρικά αντανακλαστικά, γεννητικές επιδράσεις-στύση</a:t>
            </a:r>
          </a:p>
          <a:p>
            <a:pPr>
              <a:buFont typeface="Wingdings" pitchFamily="2" charset="2"/>
              <a:buNone/>
              <a:tabLst>
                <a:tab pos="446088" algn="l"/>
              </a:tabLst>
              <a:defRPr/>
            </a:pPr>
            <a:r>
              <a:rPr lang="el-GR" sz="1800" smtClean="0"/>
              <a:t> (ΠΝΣ), απόκριση </a:t>
            </a:r>
            <a:r>
              <a:rPr lang="en-US" sz="1800" smtClean="0"/>
              <a:t>stress </a:t>
            </a:r>
            <a:r>
              <a:rPr lang="el-GR" sz="1800" smtClean="0"/>
              <a:t>(ΣΝΣ), Ωκυτοκίνη</a:t>
            </a:r>
          </a:p>
          <a:p>
            <a:pPr>
              <a:buFont typeface="Wingdings" pitchFamily="2" charset="2"/>
              <a:buNone/>
              <a:tabLst>
                <a:tab pos="446088" algn="l"/>
              </a:tabLst>
              <a:defRPr/>
            </a:pPr>
            <a:endParaRPr lang="el-GR" sz="1800" smtClean="0"/>
          </a:p>
          <a:p>
            <a:pPr>
              <a:buFont typeface="Wingdings" pitchFamily="2" charset="2"/>
              <a:buNone/>
              <a:tabLst>
                <a:tab pos="446088" algn="l"/>
              </a:tabLst>
              <a:defRPr/>
            </a:pPr>
            <a:r>
              <a:rPr lang="el-GR" sz="1800" u="sng" smtClean="0"/>
              <a:t>Υπεροπτικός</a:t>
            </a:r>
            <a:r>
              <a:rPr lang="el-GR" sz="1800" smtClean="0"/>
              <a:t> </a:t>
            </a:r>
            <a:r>
              <a:rPr lang="en-US" sz="1800" smtClean="0"/>
              <a:t>Vasopressin </a:t>
            </a:r>
            <a:r>
              <a:rPr lang="el-GR" sz="1800" smtClean="0"/>
              <a:t>(</a:t>
            </a:r>
            <a:r>
              <a:rPr lang="en-US" sz="1800" smtClean="0"/>
              <a:t>ADH</a:t>
            </a:r>
            <a:r>
              <a:rPr lang="el-GR" sz="1800" smtClean="0"/>
              <a:t>), Ωκυτοκίνη (ΣΝΣ</a:t>
            </a:r>
            <a:r>
              <a:rPr lang="en-US" sz="1800" smtClean="0"/>
              <a:t>;)</a:t>
            </a:r>
            <a:endParaRPr lang="el-GR" sz="1800" smtClean="0"/>
          </a:p>
          <a:p>
            <a:pPr>
              <a:buFont typeface="Wingdings" pitchFamily="2" charset="2"/>
              <a:buNone/>
              <a:tabLst>
                <a:tab pos="446088" algn="l"/>
              </a:tabLst>
              <a:defRPr/>
            </a:pPr>
            <a:endParaRPr lang="el-GR" sz="1800" smtClean="0"/>
          </a:p>
          <a:p>
            <a:pPr>
              <a:buFont typeface="Wingdings" pitchFamily="2" charset="2"/>
              <a:buNone/>
              <a:tabLst>
                <a:tab pos="446088" algn="l"/>
              </a:tabLst>
              <a:defRPr/>
            </a:pPr>
            <a:r>
              <a:rPr lang="el-GR" sz="1800" b="1" i="1" u="sng" smtClean="0"/>
              <a:t>Τοξοειδής</a:t>
            </a:r>
            <a:r>
              <a:rPr lang="el-GR" sz="1800" smtClean="0"/>
              <a:t>  </a:t>
            </a:r>
            <a:r>
              <a:rPr lang="en-US" sz="1800" smtClean="0"/>
              <a:t>GHRH</a:t>
            </a:r>
            <a:r>
              <a:rPr lang="el-GR" sz="1800" smtClean="0"/>
              <a:t>, Ντοπαμίνη              Πρόσληψη Τροφής</a:t>
            </a:r>
          </a:p>
          <a:p>
            <a:pPr>
              <a:buFont typeface="Wingdings" pitchFamily="2" charset="2"/>
              <a:buNone/>
              <a:tabLst>
                <a:tab pos="446088" algn="l"/>
              </a:tabLst>
              <a:defRPr/>
            </a:pPr>
            <a:endParaRPr lang="el-GR" sz="1800" smtClean="0"/>
          </a:p>
          <a:p>
            <a:pPr>
              <a:buFont typeface="Wingdings" pitchFamily="2" charset="2"/>
              <a:buNone/>
              <a:tabLst>
                <a:tab pos="446088" algn="l"/>
              </a:tabLst>
              <a:defRPr/>
            </a:pPr>
            <a:r>
              <a:rPr lang="el-GR" sz="1800" b="1" i="1" u="sng" smtClean="0"/>
              <a:t>Προοπτικός</a:t>
            </a:r>
            <a:r>
              <a:rPr lang="el-GR" sz="1800" smtClean="0"/>
              <a:t> Θερμορρύθμιση (εφίδρωση, δίψα), </a:t>
            </a:r>
            <a:r>
              <a:rPr lang="en-US" sz="1800" smtClean="0"/>
              <a:t>GnRH</a:t>
            </a:r>
            <a:endParaRPr lang="el-GR" sz="1800" smtClean="0"/>
          </a:p>
          <a:p>
            <a:pPr>
              <a:buFont typeface="Wingdings" pitchFamily="2" charset="2"/>
              <a:buNone/>
              <a:tabLst>
                <a:tab pos="446088" algn="l"/>
              </a:tabLst>
              <a:defRPr/>
            </a:pPr>
            <a:endParaRPr lang="el-GR" sz="1800" smtClean="0"/>
          </a:p>
          <a:p>
            <a:pPr>
              <a:buFont typeface="Wingdings" pitchFamily="2" charset="2"/>
              <a:buNone/>
              <a:tabLst>
                <a:tab pos="446088" algn="l"/>
              </a:tabLst>
              <a:defRPr/>
            </a:pPr>
            <a:endParaRPr lang="el-GR" sz="1800" smtClean="0"/>
          </a:p>
          <a:p>
            <a:pPr>
              <a:buFont typeface="Wingdings" pitchFamily="2" charset="2"/>
              <a:buNone/>
              <a:tabLst>
                <a:tab pos="446088" algn="l"/>
              </a:tabLst>
              <a:defRPr/>
            </a:pPr>
            <a:endParaRPr lang="el-G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4143375" cy="857250"/>
          </a:xfrm>
        </p:spPr>
        <p:txBody>
          <a:bodyPr/>
          <a:lstStyle/>
          <a:p>
            <a:pPr>
              <a:defRPr/>
            </a:pPr>
            <a:r>
              <a:rPr lang="el-GR" sz="2000" dirty="0" smtClean="0"/>
              <a:t>Υποθάλαμος – Υπόφυση</a:t>
            </a:r>
            <a:br>
              <a:rPr lang="el-GR" sz="2000" dirty="0" smtClean="0"/>
            </a:br>
            <a:r>
              <a:rPr lang="el-GR" sz="2000" dirty="0" smtClean="0"/>
              <a:t>από δεξιά</a:t>
            </a:r>
            <a:endParaRPr lang="el-GR" sz="2000" dirty="0"/>
          </a:p>
        </p:txBody>
      </p:sp>
      <p:pic>
        <p:nvPicPr>
          <p:cNvPr id="41987" name="4 - Θέση περιεχομένου" descr="Υποθάλαμος πυρήνες δεξιά άποψη.JPG"/>
          <p:cNvPicPr>
            <a:picLocks noGrp="1" noChangeAspect="1"/>
          </p:cNvPicPr>
          <p:nvPr>
            <p:ph sz="half" idx="1"/>
          </p:nvPr>
        </p:nvPicPr>
        <p:blipFill>
          <a:blip r:embed="rId2" cstate="print"/>
          <a:srcRect/>
          <a:stretch>
            <a:fillRect/>
          </a:stretch>
        </p:blipFill>
        <p:spPr>
          <a:xfrm>
            <a:off x="4243388" y="-500063"/>
            <a:ext cx="4900612" cy="7451726"/>
          </a:xfrm>
        </p:spPr>
      </p:pic>
      <p:sp>
        <p:nvSpPr>
          <p:cNvPr id="4" name="3 - Θέση περιεχομένου"/>
          <p:cNvSpPr>
            <a:spLocks noGrp="1"/>
          </p:cNvSpPr>
          <p:nvPr>
            <p:ph sz="half" idx="2"/>
          </p:nvPr>
        </p:nvSpPr>
        <p:spPr>
          <a:xfrm>
            <a:off x="0" y="981075"/>
            <a:ext cx="4211638" cy="5876925"/>
          </a:xfrm>
        </p:spPr>
        <p:txBody>
          <a:bodyPr/>
          <a:lstStyle/>
          <a:p>
            <a:pPr>
              <a:buFont typeface="Wingdings" pitchFamily="2" charset="2"/>
              <a:buNone/>
              <a:defRPr/>
            </a:pPr>
            <a:r>
              <a:rPr lang="el-GR" sz="2000" b="1" i="1" u="sng" smtClean="0"/>
              <a:t>Οπίσθιος</a:t>
            </a:r>
            <a:r>
              <a:rPr lang="el-GR" sz="2000" smtClean="0"/>
              <a:t> </a:t>
            </a:r>
          </a:p>
          <a:p>
            <a:pPr>
              <a:buFont typeface="Wingdings" pitchFamily="2" charset="2"/>
              <a:buNone/>
              <a:defRPr/>
            </a:pPr>
            <a:r>
              <a:rPr lang="el-GR" sz="2000" smtClean="0"/>
              <a:t>Αύξηση Αρτηρ. Πίεσης, Τρόμος, Μυδρίαση (ΣΝΣ)</a:t>
            </a:r>
          </a:p>
          <a:p>
            <a:pPr>
              <a:buFont typeface="Wingdings" pitchFamily="2" charset="2"/>
              <a:buNone/>
              <a:defRPr/>
            </a:pPr>
            <a:endParaRPr lang="el-GR" sz="2000" smtClean="0"/>
          </a:p>
          <a:p>
            <a:pPr>
              <a:buFont typeface="Wingdings" pitchFamily="2" charset="2"/>
              <a:buNone/>
              <a:defRPr/>
            </a:pPr>
            <a:r>
              <a:rPr lang="el-GR" sz="2000" u="sng" smtClean="0"/>
              <a:t>Έσω κοιλιακός</a:t>
            </a:r>
            <a:r>
              <a:rPr lang="el-GR" sz="2000" smtClean="0"/>
              <a:t> </a:t>
            </a:r>
          </a:p>
          <a:p>
            <a:pPr>
              <a:buFont typeface="Wingdings" pitchFamily="2" charset="2"/>
              <a:buNone/>
              <a:defRPr/>
            </a:pPr>
            <a:r>
              <a:rPr lang="el-GR" sz="2000" smtClean="0"/>
              <a:t>Κορεσμός, Νευροπεπτίδια</a:t>
            </a:r>
          </a:p>
          <a:p>
            <a:pPr>
              <a:buFont typeface="Wingdings" pitchFamily="2" charset="2"/>
              <a:buNone/>
              <a:defRPr/>
            </a:pPr>
            <a:endParaRPr lang="el-GR" sz="2000" smtClean="0"/>
          </a:p>
          <a:p>
            <a:pPr>
              <a:buFont typeface="Wingdings" pitchFamily="2" charset="2"/>
              <a:buNone/>
              <a:defRPr/>
            </a:pPr>
            <a:r>
              <a:rPr lang="el-GR" sz="2000" u="sng" smtClean="0"/>
              <a:t>Πυρήνες Μαστίων</a:t>
            </a:r>
            <a:r>
              <a:rPr lang="el-GR" sz="2000" smtClean="0"/>
              <a:t>   Μνήμη (υπόμνηση κυκλώματος </a:t>
            </a:r>
            <a:r>
              <a:rPr lang="en-US" sz="2000" smtClean="0"/>
              <a:t>Papez)</a:t>
            </a:r>
            <a:endParaRPr lang="el-GR" sz="2000" smtClean="0"/>
          </a:p>
          <a:p>
            <a:pPr>
              <a:buFont typeface="Wingdings" pitchFamily="2" charset="2"/>
              <a:buNone/>
              <a:defRPr/>
            </a:pPr>
            <a:endParaRPr lang="el-GR" sz="2000" smtClean="0"/>
          </a:p>
          <a:p>
            <a:pPr>
              <a:buFont typeface="Wingdings" pitchFamily="2" charset="2"/>
              <a:buNone/>
              <a:defRPr/>
            </a:pPr>
            <a:r>
              <a:rPr lang="el-GR" sz="2000" u="sng" smtClean="0"/>
              <a:t>Υπερχιασματικός </a:t>
            </a:r>
            <a:r>
              <a:rPr lang="el-GR" sz="2000" smtClean="0"/>
              <a:t>Κιρκάδιος ρυθμός</a:t>
            </a:r>
            <a:endParaRPr lang="el-GR" sz="2000" u="sng" smtClean="0"/>
          </a:p>
          <a:p>
            <a:pPr>
              <a:buFont typeface="Wingdings" pitchFamily="2" charset="2"/>
              <a:buNone/>
              <a:defRPr/>
            </a:pPr>
            <a:endParaRPr lang="el-GR" sz="2000" smtClean="0"/>
          </a:p>
          <a:p>
            <a:pPr>
              <a:buFont typeface="Wingdings" pitchFamily="2" charset="2"/>
              <a:buNone/>
              <a:defRPr/>
            </a:pPr>
            <a:endParaRPr lang="el-GR"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3000375" cy="1214438"/>
          </a:xfrm>
        </p:spPr>
        <p:txBody>
          <a:bodyPr/>
          <a:lstStyle/>
          <a:p>
            <a:pPr>
              <a:defRPr/>
            </a:pPr>
            <a:r>
              <a:rPr lang="el-GR" sz="2000" dirty="0" smtClean="0"/>
              <a:t>Πυρήνες Υποθαλάμου</a:t>
            </a:r>
            <a:br>
              <a:rPr lang="el-GR" sz="2000" dirty="0" smtClean="0"/>
            </a:br>
            <a:r>
              <a:rPr lang="el-GR" sz="2000" dirty="0" smtClean="0"/>
              <a:t>Μετωπιαία Τομή</a:t>
            </a:r>
            <a:endParaRPr lang="el-GR" sz="2000" dirty="0"/>
          </a:p>
        </p:txBody>
      </p:sp>
      <p:pic>
        <p:nvPicPr>
          <p:cNvPr id="43011" name="4 - Θέση περιεχομένου" descr="Υποθάλαμος-Μετωπιαία τομή.JPG"/>
          <p:cNvPicPr>
            <a:picLocks noGrp="1" noChangeAspect="1"/>
          </p:cNvPicPr>
          <p:nvPr>
            <p:ph sz="half" idx="1"/>
          </p:nvPr>
        </p:nvPicPr>
        <p:blipFill>
          <a:blip r:embed="rId2" cstate="print"/>
          <a:srcRect/>
          <a:stretch>
            <a:fillRect/>
          </a:stretch>
        </p:blipFill>
        <p:spPr>
          <a:xfrm>
            <a:off x="3071813" y="409575"/>
            <a:ext cx="6161087" cy="6019800"/>
          </a:xfrm>
        </p:spPr>
      </p:pic>
      <p:sp>
        <p:nvSpPr>
          <p:cNvPr id="4" name="3 - Θέση περιεχομένου"/>
          <p:cNvSpPr>
            <a:spLocks noGrp="1"/>
          </p:cNvSpPr>
          <p:nvPr>
            <p:ph sz="half" idx="2"/>
          </p:nvPr>
        </p:nvSpPr>
        <p:spPr>
          <a:xfrm>
            <a:off x="0" y="1143000"/>
            <a:ext cx="3132138" cy="5715000"/>
          </a:xfrm>
        </p:spPr>
        <p:txBody>
          <a:bodyPr/>
          <a:lstStyle/>
          <a:p>
            <a:pPr>
              <a:buFont typeface="Wingdings" pitchFamily="2" charset="2"/>
              <a:buNone/>
              <a:defRPr/>
            </a:pPr>
            <a:r>
              <a:rPr lang="el-GR" sz="2000" b="1" i="1" u="sng" smtClean="0"/>
              <a:t>Έξω Πυρήνας</a:t>
            </a:r>
            <a:r>
              <a:rPr lang="el-GR" sz="2000" smtClean="0"/>
              <a:t> </a:t>
            </a:r>
          </a:p>
          <a:p>
            <a:pPr>
              <a:buFont typeface="Wingdings" pitchFamily="2" charset="2"/>
              <a:buNone/>
              <a:defRPr/>
            </a:pPr>
            <a:r>
              <a:rPr lang="el-GR" sz="2000" smtClean="0"/>
              <a:t>Δίψα – Πείνα (ΠΝΣ)</a:t>
            </a:r>
          </a:p>
          <a:p>
            <a:pPr>
              <a:buFont typeface="Wingdings" pitchFamily="2" charset="2"/>
              <a:buNone/>
              <a:defRPr/>
            </a:pPr>
            <a:endParaRPr lang="el-GR" sz="2000" smtClean="0"/>
          </a:p>
          <a:p>
            <a:pPr>
              <a:buFont typeface="Wingdings" pitchFamily="2" charset="2"/>
              <a:buNone/>
              <a:defRPr/>
            </a:pPr>
            <a:r>
              <a:rPr lang="el-GR" sz="2000" u="sng" smtClean="0"/>
              <a:t>Έξω Ραχιαίος</a:t>
            </a:r>
            <a:r>
              <a:rPr lang="el-GR" sz="2000" smtClean="0"/>
              <a:t> </a:t>
            </a:r>
          </a:p>
          <a:p>
            <a:pPr>
              <a:buFont typeface="Wingdings" pitchFamily="2" charset="2"/>
              <a:buNone/>
              <a:defRPr/>
            </a:pPr>
            <a:r>
              <a:rPr lang="el-GR" sz="2000" smtClean="0"/>
              <a:t>Δέχεται αισθητηριακά και σωματικά ερεθίσματα</a:t>
            </a:r>
          </a:p>
          <a:p>
            <a:pPr>
              <a:buFont typeface="Wingdings" pitchFamily="2" charset="2"/>
              <a:buNone/>
              <a:defRPr/>
            </a:pPr>
            <a:endParaRPr lang="el-GR" sz="2000" smtClean="0"/>
          </a:p>
          <a:p>
            <a:pPr>
              <a:buFont typeface="Wingdings" pitchFamily="2" charset="2"/>
              <a:buNone/>
              <a:defRPr/>
            </a:pPr>
            <a:r>
              <a:rPr lang="el-GR" sz="2000" b="1" i="1" u="sng" smtClean="0"/>
              <a:t>Περικοιλιακός Πυρήνας</a:t>
            </a:r>
          </a:p>
          <a:p>
            <a:pPr>
              <a:buFont typeface="Wingdings" pitchFamily="2" charset="2"/>
              <a:buNone/>
              <a:defRPr/>
            </a:pPr>
            <a:r>
              <a:rPr lang="el-GR" sz="2000" smtClean="0"/>
              <a:t>Λεπτίνη, Γαστρίνη, </a:t>
            </a:r>
            <a:r>
              <a:rPr lang="en-US" sz="2000" smtClean="0"/>
              <a:t>TRH, </a:t>
            </a:r>
            <a:r>
              <a:rPr lang="el-GR" sz="2000" smtClean="0"/>
              <a:t>νευροπεπτίδιο, </a:t>
            </a:r>
            <a:r>
              <a:rPr lang="en-US" sz="2000" smtClean="0"/>
              <a:t>LHRH, </a:t>
            </a:r>
            <a:r>
              <a:rPr lang="el-GR" sz="2000" smtClean="0"/>
              <a:t>σωματοστατίνη, διεγείρει το ΣΝΣ</a:t>
            </a:r>
          </a:p>
          <a:p>
            <a:pPr>
              <a:buFont typeface="Wingdings" pitchFamily="2" charset="2"/>
              <a:buNone/>
              <a:defRPr/>
            </a:pPr>
            <a:endParaRPr lang="el-GR" sz="2000" u="sng" smtClean="0"/>
          </a:p>
          <a:p>
            <a:pPr>
              <a:buFont typeface="Wingdings" pitchFamily="2" charset="2"/>
              <a:buNone/>
              <a:defRPr/>
            </a:pPr>
            <a:endParaRPr lang="el-GR" sz="2000" smtClean="0"/>
          </a:p>
          <a:p>
            <a:pPr>
              <a:buFont typeface="Wingdings" pitchFamily="2" charset="2"/>
              <a:buNone/>
              <a:defRPr/>
            </a:pPr>
            <a:endParaRPr lang="el-GR" sz="2000" smtClean="0"/>
          </a:p>
          <a:p>
            <a:pPr>
              <a:buFont typeface="Wingdings" pitchFamily="2" charset="2"/>
              <a:buNone/>
              <a:defRPr/>
            </a:pPr>
            <a:endParaRPr lang="el-G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85793"/>
          </a:xfrm>
        </p:spPr>
        <p:txBody>
          <a:bodyPr/>
          <a:lstStyle/>
          <a:p>
            <a:r>
              <a:rPr lang="el-GR" sz="2800" b="1" dirty="0" smtClean="0">
                <a:solidFill>
                  <a:schemeClr val="tx2">
                    <a:lumMod val="75000"/>
                  </a:schemeClr>
                </a:solidFill>
              </a:rPr>
              <a:t>Υποθαλάμια χώρα</a:t>
            </a:r>
            <a:r>
              <a:rPr lang="el-GR" sz="2800" dirty="0" smtClean="0">
                <a:solidFill>
                  <a:schemeClr val="tx2">
                    <a:lumMod val="75000"/>
                  </a:schemeClr>
                </a:solidFill>
              </a:rPr>
              <a:t> = Υποθαλάμιος π. + Αβέβαιη Ζώνη</a:t>
            </a:r>
            <a:endParaRPr lang="el-GR" sz="2800" dirty="0">
              <a:solidFill>
                <a:schemeClr val="tx2">
                  <a:lumMod val="75000"/>
                </a:schemeClr>
              </a:solidFill>
            </a:endParaRPr>
          </a:p>
        </p:txBody>
      </p:sp>
      <p:sp>
        <p:nvSpPr>
          <p:cNvPr id="3" name="Content Placeholder 2"/>
          <p:cNvSpPr>
            <a:spLocks noGrp="1"/>
          </p:cNvSpPr>
          <p:nvPr>
            <p:ph sz="half" idx="1"/>
          </p:nvPr>
        </p:nvSpPr>
        <p:spPr>
          <a:xfrm>
            <a:off x="0" y="785794"/>
            <a:ext cx="4495800" cy="5345131"/>
          </a:xfrm>
        </p:spPr>
        <p:txBody>
          <a:bodyPr/>
          <a:lstStyle/>
          <a:p>
            <a:pPr>
              <a:buNone/>
            </a:pPr>
            <a:r>
              <a:rPr lang="el-GR" sz="2300" b="1" i="1" dirty="0" smtClean="0"/>
              <a:t>Υποθαλάμιος πυρήνας </a:t>
            </a:r>
            <a:r>
              <a:rPr lang="en-US" sz="2300" b="1" i="1" dirty="0" smtClean="0"/>
              <a:t>(STN)</a:t>
            </a:r>
          </a:p>
          <a:p>
            <a:r>
              <a:rPr lang="el-GR" sz="2000" dirty="0" smtClean="0"/>
              <a:t>Σημαντικός για εξωπυραμιδικό σ.</a:t>
            </a:r>
          </a:p>
          <a:p>
            <a:r>
              <a:rPr lang="el-GR" sz="2000" dirty="0" smtClean="0"/>
              <a:t>Συνδέεται με ωχρά σφαίρα, μέλαινα ουσία</a:t>
            </a:r>
          </a:p>
          <a:p>
            <a:pPr>
              <a:buNone/>
            </a:pPr>
            <a:r>
              <a:rPr lang="el-GR" sz="2300" b="1" i="1" dirty="0" smtClean="0"/>
              <a:t>Αβέβαιη ζώνη </a:t>
            </a:r>
            <a:r>
              <a:rPr lang="el-GR" sz="2300" i="1" dirty="0" smtClean="0"/>
              <a:t>(</a:t>
            </a:r>
            <a:r>
              <a:rPr lang="en-US" sz="2300" i="1" dirty="0" err="1" smtClean="0"/>
              <a:t>zona</a:t>
            </a:r>
            <a:r>
              <a:rPr lang="en-US" sz="2300" i="1" dirty="0" smtClean="0"/>
              <a:t> </a:t>
            </a:r>
            <a:r>
              <a:rPr lang="en-US" sz="2300" i="1" dirty="0" err="1" smtClean="0"/>
              <a:t>incerta</a:t>
            </a:r>
            <a:r>
              <a:rPr lang="en-US" sz="2300" i="1" dirty="0" smtClean="0"/>
              <a:t>)</a:t>
            </a:r>
            <a:endParaRPr lang="el-GR" sz="2300" i="1" dirty="0" smtClean="0"/>
          </a:p>
          <a:p>
            <a:r>
              <a:rPr lang="el-GR" sz="1900" dirty="0" smtClean="0"/>
              <a:t>Επέκταση του Δικτυωτού Σχηματισμού του Μέσου Εγκεφάλου</a:t>
            </a:r>
          </a:p>
          <a:p>
            <a:r>
              <a:rPr lang="el-GR" sz="1900" dirty="0" smtClean="0"/>
              <a:t>Δίοδος νευρικών ινών από Υποθάλαμο προς Θάλαμο</a:t>
            </a:r>
            <a:endParaRPr lang="el-GR" sz="1900" dirty="0"/>
          </a:p>
        </p:txBody>
      </p:sp>
      <p:pic>
        <p:nvPicPr>
          <p:cNvPr id="5" name="Content Placeholder 4" descr="STN.jpg"/>
          <p:cNvPicPr>
            <a:picLocks noGrp="1" noChangeAspect="1"/>
          </p:cNvPicPr>
          <p:nvPr>
            <p:ph sz="half" idx="2"/>
          </p:nvPr>
        </p:nvPicPr>
        <p:blipFill>
          <a:blip r:embed="rId2" cstate="print"/>
          <a:stretch>
            <a:fillRect/>
          </a:stretch>
        </p:blipFill>
        <p:spPr>
          <a:xfrm>
            <a:off x="0" y="3990478"/>
            <a:ext cx="4397137" cy="2761951"/>
          </a:xfrm>
        </p:spPr>
      </p:pic>
      <p:pic>
        <p:nvPicPr>
          <p:cNvPr id="7" name="Picture 4" descr="F:\ANATOMIA\Εικόνες\Διαγραμματικές συνδέσεις Basal-ganglia-classic.png"/>
          <p:cNvPicPr>
            <a:picLocks noChangeAspect="1" noChangeArrowheads="1"/>
          </p:cNvPicPr>
          <p:nvPr/>
        </p:nvPicPr>
        <p:blipFill>
          <a:blip r:embed="rId3" cstate="print"/>
          <a:srcRect/>
          <a:stretch>
            <a:fillRect/>
          </a:stretch>
        </p:blipFill>
        <p:spPr bwMode="auto">
          <a:xfrm>
            <a:off x="4357686" y="785794"/>
            <a:ext cx="4786314" cy="5003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idx="4294967295"/>
          </p:nvPr>
        </p:nvSpPr>
        <p:spPr>
          <a:xfrm>
            <a:off x="2124075" y="5445125"/>
            <a:ext cx="5181600" cy="700088"/>
          </a:xfrm>
        </p:spPr>
        <p:txBody>
          <a:bodyPr/>
          <a:lstStyle/>
          <a:p>
            <a:r>
              <a:rPr lang="el-GR" sz="2000" dirty="0"/>
              <a:t>Μέσος – πρόσθια </a:t>
            </a:r>
            <a:r>
              <a:rPr lang="el-GR" sz="2000" dirty="0" smtClean="0"/>
              <a:t>(άνω) διδύμια</a:t>
            </a:r>
            <a:endParaRPr lang="el-GR" sz="2000" dirty="0"/>
          </a:p>
        </p:txBody>
      </p:sp>
      <p:pic>
        <p:nvPicPr>
          <p:cNvPr id="94214" name="Picture 6" descr="Μέσος – πρόσθια διδύμια"/>
          <p:cNvPicPr>
            <a:picLocks noChangeAspect="1" noChangeArrowheads="1"/>
          </p:cNvPicPr>
          <p:nvPr/>
        </p:nvPicPr>
        <p:blipFill>
          <a:blip r:embed="rId2" cstate="print"/>
          <a:srcRect/>
          <a:stretch>
            <a:fillRect/>
          </a:stretch>
        </p:blipFill>
        <p:spPr bwMode="auto">
          <a:xfrm>
            <a:off x="0" y="0"/>
            <a:ext cx="9144000" cy="478631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0"/>
            <a:ext cx="9144000" cy="785794"/>
          </a:xfrm>
          <a:noFill/>
        </p:spPr>
        <p:txBody>
          <a:bodyPr>
            <a:normAutofit/>
          </a:bodyPr>
          <a:lstStyle/>
          <a:p>
            <a:r>
              <a:rPr lang="el-GR" sz="3600" dirty="0" smtClean="0">
                <a:effectLst/>
              </a:rPr>
              <a:t>Συνδέσεις Υποθαλάμιου πυρήνα </a:t>
            </a:r>
          </a:p>
        </p:txBody>
      </p:sp>
      <p:pic>
        <p:nvPicPr>
          <p:cNvPr id="163844" name="Picture 4" descr="F:\ANATOMIA\Εικόνες\755px-DA-loops_in_PD.svg.png"/>
          <p:cNvPicPr>
            <a:picLocks noChangeAspect="1" noChangeArrowheads="1"/>
          </p:cNvPicPr>
          <p:nvPr/>
        </p:nvPicPr>
        <p:blipFill>
          <a:blip r:embed="rId2" cstate="print"/>
          <a:srcRect/>
          <a:stretch>
            <a:fillRect/>
          </a:stretch>
        </p:blipFill>
        <p:spPr bwMode="auto">
          <a:xfrm>
            <a:off x="257175" y="571500"/>
            <a:ext cx="8529667"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sz="3200" smtClean="0">
                <a:latin typeface="Times New Roman" pitchFamily="18" charset="0"/>
              </a:rPr>
              <a:t>Σχηματική Λειτουργία Νευρικού Συστήματος</a:t>
            </a:r>
          </a:p>
        </p:txBody>
      </p:sp>
      <p:pic>
        <p:nvPicPr>
          <p:cNvPr id="6147" name="Picture 3" descr="Λειτουργία σχηματική ΚΝΣ"/>
          <p:cNvPicPr>
            <a:picLocks noGrp="1" noChangeAspect="1" noChangeArrowheads="1"/>
          </p:cNvPicPr>
          <p:nvPr>
            <p:ph idx="1"/>
          </p:nvPr>
        </p:nvPicPr>
        <p:blipFill>
          <a:blip r:embed="rId2"/>
          <a:srcRect/>
          <a:stretch>
            <a:fillRect/>
          </a:stretch>
        </p:blipFill>
        <p:spPr>
          <a:xfrm>
            <a:off x="0" y="1268413"/>
            <a:ext cx="9144000" cy="5589587"/>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
            <a:ext cx="9001156" cy="857231"/>
          </a:xfrm>
        </p:spPr>
        <p:txBody>
          <a:bodyPr/>
          <a:lstStyle/>
          <a:p>
            <a:r>
              <a:rPr lang="el-GR" sz="3200" dirty="0" smtClean="0">
                <a:solidFill>
                  <a:schemeClr val="tx2">
                    <a:lumMod val="75000"/>
                  </a:schemeClr>
                </a:solidFill>
              </a:rPr>
              <a:t>Επιθάλαμος = Τρίγωνο της Ηνίας + Επίφυση</a:t>
            </a:r>
            <a:endParaRPr lang="el-GR" sz="3200" dirty="0">
              <a:solidFill>
                <a:schemeClr val="tx2">
                  <a:lumMod val="75000"/>
                </a:schemeClr>
              </a:solidFill>
            </a:endParaRPr>
          </a:p>
        </p:txBody>
      </p:sp>
      <p:sp>
        <p:nvSpPr>
          <p:cNvPr id="3" name="Content Placeholder 2"/>
          <p:cNvSpPr>
            <a:spLocks noGrp="1"/>
          </p:cNvSpPr>
          <p:nvPr>
            <p:ph sz="half" idx="1"/>
          </p:nvPr>
        </p:nvSpPr>
        <p:spPr>
          <a:xfrm>
            <a:off x="0" y="857232"/>
            <a:ext cx="4495800" cy="5273693"/>
          </a:xfrm>
        </p:spPr>
        <p:txBody>
          <a:bodyPr/>
          <a:lstStyle/>
          <a:p>
            <a:pPr>
              <a:buNone/>
            </a:pPr>
            <a:r>
              <a:rPr lang="el-GR" sz="2400" b="1" i="1" dirty="0" smtClean="0"/>
              <a:t>Τρίγωνο της </a:t>
            </a:r>
            <a:r>
              <a:rPr lang="el-GR" sz="2400" b="1" i="1" dirty="0" err="1" smtClean="0"/>
              <a:t>Ηνίας</a:t>
            </a:r>
            <a:r>
              <a:rPr lang="en-US" sz="2400" b="1" i="1" dirty="0" smtClean="0"/>
              <a:t> </a:t>
            </a:r>
            <a:r>
              <a:rPr lang="en-US" sz="1600" dirty="0" smtClean="0"/>
              <a:t>(</a:t>
            </a:r>
            <a:r>
              <a:rPr lang="en-US" sz="1600" dirty="0" err="1" smtClean="0"/>
              <a:t>Habenula</a:t>
            </a:r>
            <a:r>
              <a:rPr lang="en-US" sz="1600" dirty="0" smtClean="0"/>
              <a:t>)</a:t>
            </a:r>
            <a:endParaRPr lang="el-GR" sz="2400" b="1" i="1" dirty="0" smtClean="0"/>
          </a:p>
          <a:p>
            <a:r>
              <a:rPr lang="el-GR" sz="2000" dirty="0" smtClean="0"/>
              <a:t>Συσχετίζει οσφρητικές με σπλαχνοαισθητικές πληροφορίες</a:t>
            </a:r>
          </a:p>
          <a:p>
            <a:r>
              <a:rPr lang="el-GR" sz="2000" dirty="0" smtClean="0"/>
              <a:t>Επηρεάζει τη λήψη τροφής</a:t>
            </a:r>
          </a:p>
          <a:p>
            <a:endParaRPr lang="el-GR" sz="2000" dirty="0" smtClean="0"/>
          </a:p>
          <a:p>
            <a:pPr>
              <a:buNone/>
            </a:pPr>
            <a:r>
              <a:rPr lang="el-GR" sz="2400" b="1" i="1" dirty="0" smtClean="0"/>
              <a:t>Επίφυση ή κωνάριο </a:t>
            </a:r>
            <a:r>
              <a:rPr lang="el-GR" sz="1600" dirty="0" smtClean="0"/>
              <a:t>(</a:t>
            </a:r>
            <a:r>
              <a:rPr lang="en-US" sz="1600" dirty="0" smtClean="0"/>
              <a:t>pineal body)</a:t>
            </a:r>
          </a:p>
          <a:p>
            <a:r>
              <a:rPr lang="el-GR" sz="1800" dirty="0" smtClean="0"/>
              <a:t>Περιέχει επιφυσιοκύτταρα και απολήξεις του άνω αυχενικού γαγγλίου του Συμπαθητικού Νευρικού Συστ.</a:t>
            </a:r>
          </a:p>
          <a:p>
            <a:r>
              <a:rPr lang="el-GR" sz="1800" dirty="0" smtClean="0"/>
              <a:t>Είναι ενδοκρινής αδένας</a:t>
            </a:r>
          </a:p>
          <a:p>
            <a:r>
              <a:rPr lang="el-GR" sz="1800" dirty="0" smtClean="0"/>
              <a:t>Παράγει </a:t>
            </a:r>
            <a:r>
              <a:rPr lang="el-GR" sz="1800" b="1" u="sng" dirty="0" smtClean="0"/>
              <a:t>μελατονίνη</a:t>
            </a:r>
            <a:r>
              <a:rPr lang="el-GR" sz="1800" dirty="0" smtClean="0"/>
              <a:t> </a:t>
            </a:r>
            <a:r>
              <a:rPr lang="el-GR" sz="1600" dirty="0" smtClean="0"/>
              <a:t>που εκκρίνεται για να κοιμόμαστε τη νύχτα (κιρκάδιος ρυθμός)</a:t>
            </a:r>
            <a:endParaRPr lang="el-GR" sz="1600" b="1" u="sng" dirty="0"/>
          </a:p>
        </p:txBody>
      </p:sp>
      <p:pic>
        <p:nvPicPr>
          <p:cNvPr id="5" name="Content Placeholder 4" descr="diencephalon-150533D1F8A56689089-thumb400.jpg"/>
          <p:cNvPicPr>
            <a:picLocks noGrp="1" noChangeAspect="1"/>
          </p:cNvPicPr>
          <p:nvPr>
            <p:ph sz="half" idx="2"/>
          </p:nvPr>
        </p:nvPicPr>
        <p:blipFill>
          <a:blip r:embed="rId2" cstate="print"/>
          <a:stretch>
            <a:fillRect/>
          </a:stretch>
        </p:blipFill>
        <p:spPr>
          <a:xfrm>
            <a:off x="357157" y="4929198"/>
            <a:ext cx="3073279" cy="1928802"/>
          </a:xfrm>
        </p:spPr>
      </p:pic>
      <p:pic>
        <p:nvPicPr>
          <p:cNvPr id="6" name="Picture 5" descr="Pineal gland.jpg"/>
          <p:cNvPicPr>
            <a:picLocks noChangeAspect="1"/>
          </p:cNvPicPr>
          <p:nvPr/>
        </p:nvPicPr>
        <p:blipFill>
          <a:blip r:embed="rId3" cstate="print"/>
          <a:stretch>
            <a:fillRect/>
          </a:stretch>
        </p:blipFill>
        <p:spPr>
          <a:xfrm>
            <a:off x="4504213" y="785794"/>
            <a:ext cx="4639787" cy="2571768"/>
          </a:xfrm>
          <a:prstGeom prst="rect">
            <a:avLst/>
          </a:prstGeom>
        </p:spPr>
      </p:pic>
      <p:pic>
        <p:nvPicPr>
          <p:cNvPr id="7" name="Picture 6" descr="the-human-pineal-gland-BB4EWG.jpg"/>
          <p:cNvPicPr>
            <a:picLocks noChangeAspect="1"/>
          </p:cNvPicPr>
          <p:nvPr/>
        </p:nvPicPr>
        <p:blipFill>
          <a:blip r:embed="rId4" cstate="print"/>
          <a:stretch>
            <a:fillRect/>
          </a:stretch>
        </p:blipFill>
        <p:spPr>
          <a:xfrm>
            <a:off x="4482705" y="3357562"/>
            <a:ext cx="7161657" cy="572932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 name="2 - Εικόνα" descr="Όργανα Ν.Σ..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 name="2 - Εικόνα" descr="ΚΝΣ και μήνιγγες.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58204" cy="722295"/>
          </a:xfrm>
        </p:spPr>
        <p:txBody>
          <a:bodyPr/>
          <a:lstStyle/>
          <a:p>
            <a:r>
              <a:rPr lang="el-GR" dirty="0" smtClean="0"/>
              <a:t>Μέρη του εγκεφάλου</a:t>
            </a:r>
            <a:endParaRPr lang="el-GR" dirty="0"/>
          </a:p>
        </p:txBody>
      </p:sp>
      <p:pic>
        <p:nvPicPr>
          <p:cNvPr id="4" name="3 - Θέση περιεχομένου" descr="Brain parts.jpg"/>
          <p:cNvPicPr>
            <a:picLocks noGrp="1" noChangeAspect="1"/>
          </p:cNvPicPr>
          <p:nvPr>
            <p:ph idx="1"/>
          </p:nvPr>
        </p:nvPicPr>
        <p:blipFill>
          <a:blip r:embed="rId2"/>
          <a:stretch>
            <a:fillRect/>
          </a:stretch>
        </p:blipFill>
        <p:spPr>
          <a:xfrm>
            <a:off x="714348" y="972322"/>
            <a:ext cx="7847569" cy="588567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929198"/>
            <a:ext cx="9001156" cy="1928802"/>
          </a:xfrm>
        </p:spPr>
        <p:txBody>
          <a:bodyPr/>
          <a:lstStyle/>
          <a:p>
            <a:r>
              <a:rPr lang="el-GR" sz="3200" dirty="0" smtClean="0">
                <a:solidFill>
                  <a:schemeClr val="bg2">
                    <a:lumMod val="50000"/>
                    <a:lumOff val="50000"/>
                  </a:schemeClr>
                </a:solidFill>
              </a:rPr>
              <a:t>Διάμεσος Εγκέφαλος</a:t>
            </a:r>
            <a:r>
              <a:rPr lang="el-GR" sz="3600" dirty="0" smtClean="0"/>
              <a:t/>
            </a:r>
            <a:br>
              <a:rPr lang="el-GR" sz="3600" dirty="0" smtClean="0"/>
            </a:br>
            <a:r>
              <a:rPr lang="el-GR" sz="2400" i="1" dirty="0" smtClean="0"/>
              <a:t>Θάλαμος, Υποθάλαμος, Υπόφυση (</a:t>
            </a:r>
            <a:r>
              <a:rPr lang="en-US" sz="2400" i="1" dirty="0" smtClean="0"/>
              <a:t>pituitary), </a:t>
            </a:r>
            <a:br>
              <a:rPr lang="en-US" sz="2400" i="1" dirty="0" smtClean="0"/>
            </a:br>
            <a:r>
              <a:rPr lang="el-GR" sz="2400" i="1" dirty="0" smtClean="0"/>
              <a:t>Επιθάλαμος (Επίφυση, Ηνία), Βασικά γάγγλια</a:t>
            </a:r>
            <a:r>
              <a:rPr lang="en-US" sz="2400" i="1" dirty="0" smtClean="0"/>
              <a:t/>
            </a:r>
            <a:br>
              <a:rPr lang="en-US" sz="2400" i="1" dirty="0" smtClean="0"/>
            </a:br>
            <a:r>
              <a:rPr lang="el-GR" sz="2400" i="1" dirty="0" smtClean="0"/>
              <a:t>Υποθαλάμια χώρα </a:t>
            </a:r>
            <a:r>
              <a:rPr lang="en-US" sz="2400" i="1" dirty="0" smtClean="0"/>
              <a:t> (</a:t>
            </a:r>
            <a:r>
              <a:rPr lang="el-GR" sz="2400" i="1" dirty="0" err="1" smtClean="0"/>
              <a:t>υποθαλαμικός</a:t>
            </a:r>
            <a:r>
              <a:rPr lang="el-GR" sz="2400" i="1" dirty="0" smtClean="0"/>
              <a:t> πυρήνας- αβέβαιη ζώνη) (</a:t>
            </a:r>
            <a:r>
              <a:rPr lang="en-US" sz="2400" i="1" dirty="0" err="1" smtClean="0"/>
              <a:t>subthalamus</a:t>
            </a:r>
            <a:r>
              <a:rPr lang="en-US" sz="2400" i="1" dirty="0" smtClean="0"/>
              <a:t>)</a:t>
            </a:r>
            <a:endParaRPr lang="el-GR" sz="2400" dirty="0"/>
          </a:p>
        </p:txBody>
      </p:sp>
      <p:pic>
        <p:nvPicPr>
          <p:cNvPr id="5" name="4 - Θέση περιεχομένου" descr="The+Diencephalon+Interthalamic+adhesion+Thalamus+Epithalamus+(Pineal+&amp;.jpg"/>
          <p:cNvPicPr>
            <a:picLocks noGrp="1" noChangeAspect="1"/>
          </p:cNvPicPr>
          <p:nvPr>
            <p:ph sz="half" idx="2"/>
          </p:nvPr>
        </p:nvPicPr>
        <p:blipFill>
          <a:blip r:embed="rId2" cstate="print"/>
          <a:stretch>
            <a:fillRect/>
          </a:stretch>
        </p:blipFill>
        <p:spPr>
          <a:xfrm>
            <a:off x="214282" y="-1643098"/>
            <a:ext cx="8686800" cy="65151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1928794" cy="3643314"/>
          </a:xfrm>
        </p:spPr>
        <p:txBody>
          <a:bodyPr/>
          <a:lstStyle/>
          <a:p>
            <a:r>
              <a:rPr lang="el-GR" sz="2800" dirty="0" smtClean="0"/>
              <a:t>Θάλαμος</a:t>
            </a:r>
            <a:r>
              <a:rPr lang="el-GR" sz="3200" dirty="0" smtClean="0"/>
              <a:t>  </a:t>
            </a:r>
            <a:r>
              <a:rPr lang="el-GR" sz="2400" dirty="0" smtClean="0"/>
              <a:t>(διάμεσος εγκέφαλος)</a:t>
            </a:r>
            <a:endParaRPr lang="el-GR" sz="2400" dirty="0"/>
          </a:p>
        </p:txBody>
      </p:sp>
      <p:sp>
        <p:nvSpPr>
          <p:cNvPr id="4" name="3 - Θέση περιεχομένου"/>
          <p:cNvSpPr>
            <a:spLocks noGrp="1"/>
          </p:cNvSpPr>
          <p:nvPr>
            <p:ph sz="half" idx="1"/>
          </p:nvPr>
        </p:nvSpPr>
        <p:spPr>
          <a:xfrm>
            <a:off x="0" y="5643578"/>
            <a:ext cx="8929718" cy="1214422"/>
          </a:xfrm>
        </p:spPr>
        <p:txBody>
          <a:bodyPr/>
          <a:lstStyle/>
          <a:p>
            <a:r>
              <a:rPr lang="el-GR" sz="1600" dirty="0" smtClean="0"/>
              <a:t>Σταθμός (με συνάψεις) όλων των αισθητικών οδών και πληροφοριών (πλην των οσφρητικών</a:t>
            </a:r>
            <a:r>
              <a:rPr lang="en-US" sz="1600" dirty="0" smtClean="0"/>
              <a:t>)</a:t>
            </a:r>
            <a:endParaRPr lang="el-GR" sz="1600" dirty="0" smtClean="0"/>
          </a:p>
          <a:p>
            <a:r>
              <a:rPr lang="el-GR" sz="1600" dirty="0" smtClean="0"/>
              <a:t>Σταθμός ενδοεγκεφαλικών διεργασιών που αφορούν </a:t>
            </a:r>
            <a:r>
              <a:rPr lang="el-GR" sz="1600" i="1" dirty="0" smtClean="0"/>
              <a:t>ρύθμιση</a:t>
            </a:r>
            <a:r>
              <a:rPr lang="el-GR" sz="1600" dirty="0" smtClean="0"/>
              <a:t> των κινήσεων  (όχι τις ίδιες τις κινήσεις), συναισθηματικές αντιδράσεις, μνήμη κλπ. συμβάλλει στο </a:t>
            </a:r>
            <a:r>
              <a:rPr lang="el-GR" sz="1600" b="1" dirty="0" smtClean="0"/>
              <a:t>συντονισμό</a:t>
            </a:r>
            <a:r>
              <a:rPr lang="el-GR" sz="1600" dirty="0" smtClean="0"/>
              <a:t> μεταξύ τους</a:t>
            </a:r>
            <a:endParaRPr lang="el-GR" sz="1600" b="1" dirty="0" smtClean="0"/>
          </a:p>
          <a:p>
            <a:r>
              <a:rPr lang="el-GR" sz="1600" dirty="0" smtClean="0"/>
              <a:t>Συνδέεται τους λοβούς, τα βασικά γάγγλια, την παρεγκεφαλίδα και άλλα συστήματα </a:t>
            </a:r>
          </a:p>
          <a:p>
            <a:pPr>
              <a:buNone/>
            </a:pPr>
            <a:r>
              <a:rPr lang="el-GR" sz="1600" dirty="0" smtClean="0"/>
              <a:t>    </a:t>
            </a:r>
            <a:endParaRPr lang="el-GR" sz="1600" dirty="0"/>
          </a:p>
        </p:txBody>
      </p:sp>
      <p:pic>
        <p:nvPicPr>
          <p:cNvPr id="6" name="5 - Θέση περιεχομένου" descr="Thalamus.jpg"/>
          <p:cNvPicPr>
            <a:picLocks noGrp="1" noChangeAspect="1"/>
          </p:cNvPicPr>
          <p:nvPr>
            <p:ph sz="half" idx="2"/>
          </p:nvPr>
        </p:nvPicPr>
        <p:blipFill>
          <a:blip r:embed="rId2" cstate="print"/>
          <a:stretch>
            <a:fillRect/>
          </a:stretch>
        </p:blipFill>
        <p:spPr>
          <a:xfrm>
            <a:off x="1900190" y="0"/>
            <a:ext cx="7524772" cy="564357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Ανάκληση ηθοποιών μετά το τέλος παράστασης">
  <a:themeElements>
    <a:clrScheme name="Ανάκληση ηθοποιών μετά το τέλος παράστασης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Ανάκληση ηθοποιών μετά το τέλος παράστασης">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Ανάκληση ηθοποιών μετά το τέλος παράστασης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Ανάκληση ηθοποιών μετά το τέλος παράστασης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Ανάκληση ηθοποιών μετά το τέλος παράστασης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Ανάκληση ηθοποιών μετά το τέλος παράστασης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Ανάκληση ηθοποιών μετά το τέλος παράστασης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Ανάκληση ηθοποιών μετά το τέλος παράστασης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Ανάκληση ηθοποιών μετά το τέλος παράστασης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Ανάκληση ηθοποιών μετά το τέλος παράστασης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Ανάκληση ηθοποιών μετά το τέλος παράστασης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9633346</TotalTime>
  <Words>977</Words>
  <Application>Microsoft Office PowerPoint</Application>
  <PresentationFormat>Προβολή στην οθόνη (4:3)</PresentationFormat>
  <Paragraphs>243</Paragraphs>
  <Slides>40</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40</vt:i4>
      </vt:variant>
    </vt:vector>
  </HeadingPairs>
  <TitlesOfParts>
    <vt:vector size="42" baseType="lpstr">
      <vt:lpstr>Ανάκληση ηθοποιών μετά το τέλος παράστασης</vt:lpstr>
      <vt:lpstr>Office Theme</vt:lpstr>
      <vt:lpstr> Νευροανατομία </vt:lpstr>
      <vt:lpstr>Ζωή : Μεταβολισμός, Αναπαραγωγή, Προσαρμογή</vt:lpstr>
      <vt:lpstr>Διαφάνεια 3</vt:lpstr>
      <vt:lpstr>Σχηματική Λειτουργία Νευρικού Συστήματος</vt:lpstr>
      <vt:lpstr>Διαφάνεια 5</vt:lpstr>
      <vt:lpstr>Διαφάνεια 6</vt:lpstr>
      <vt:lpstr>Μέρη του εγκεφάλου</vt:lpstr>
      <vt:lpstr>Διάμεσος Εγκέφαλος Θάλαμος, Υποθάλαμος, Υπόφυση (pituitary),  Επιθάλαμος (Επίφυση, Ηνία), Βασικά γάγγλια Υποθαλάμια χώρα  (υποθαλαμικός πυρήνας- αβέβαιη ζώνη) (subthalamus)</vt:lpstr>
      <vt:lpstr>Θάλαμος  (διάμεσος εγκέφαλος)</vt:lpstr>
      <vt:lpstr>Βασικά γάγγλια – Θάλαμος  (Σχέση με τις κοιλίες, μεσοκοιλιακό τρήμα του Monro)</vt:lpstr>
      <vt:lpstr>Βασικά γάγγλια – V (Σχέση με θάλαμο και έσω κάψα)</vt:lpstr>
      <vt:lpstr> Θάλαμος (Μυελώδες πέταλο, Διάμεση μάζα,  κύριοι πυρήνες (πρόσθια, έξω, έσω ζώνη, δικτυωτός, ενδοπετάλιοι) </vt:lpstr>
      <vt:lpstr>Θάλαμος Ι   1. Πρόσθιος π. 2. Υπερμεσολόβια έλικα 3. Έσω ραχιαίος π. 4. Μετωπιαίος λοβός 5. Έξω ραχιαίοι π. 6. Βρεγματικός λοβός 7. Πρόσθιος κοιλιακός π. 8. Προμετωπιαίος λοβός 9. Έξω κοιλιακός πυρήνας 10. Πρόσθια κεντρική έλιξ 11. Οπίσθιος κοιλιακός π. 12. Οπίσθια κεντρική έλιξ 13. Προσκεφάλαιο 14. Έξω επιφάνεια βρεγ-ματικού – ινιακού λοβού 15. Σφηνοειδές λόβιο 16. Έξω γονατώδες σώμα 17. Κέντρο της όρασης 18. Εσω γονατώδες σώμα 19. Κέντρο της ακοής</vt:lpstr>
      <vt:lpstr>Θάλαμος - Αντιστοιχία</vt:lpstr>
      <vt:lpstr>Γ1. Θάλαμος - Προβλητικές</vt:lpstr>
      <vt:lpstr>Γ1. Θάλαμος –πυρήνες</vt:lpstr>
      <vt:lpstr>Πρόσθιος πυρήνας (Πρόσφατη μνήμη, σπλαχνοαισθητικότητα, όσφρηση) </vt:lpstr>
      <vt:lpstr>Πρόσθιος (και διάμεσος) Κοιλιακός πυρήνας (παράπλευρη κινητικότητα – εξωπυραμιδικό σύστημα)</vt:lpstr>
      <vt:lpstr>Έξω Κοιλιακός πυρήνας (παράπλευρη κινητικότητα – λεπτή ρύθμιση κινήσεων)</vt:lpstr>
      <vt:lpstr>Παρεγκεφαλιδικοί πυρήνες</vt:lpstr>
      <vt:lpstr>Οπίσθιος Κοιλιακός πυρήνας – Έξω (σώμα) – Εσω (κεφάλι) (συνειδητή αισθητικότητα)</vt:lpstr>
      <vt:lpstr>Spinal cord in situ</vt:lpstr>
      <vt:lpstr>Σπόνδυλοι</vt:lpstr>
      <vt:lpstr>Εγκάρσια διατομή ΝΜ</vt:lpstr>
      <vt:lpstr>Διατομή προμήκη-χιασμός έσω λημνίσκων</vt:lpstr>
      <vt:lpstr>Λημνίσκοι</vt:lpstr>
      <vt:lpstr>Μη ειδικοί πυρήνες  (Απαγωγοί προς φλοιώδεις – υποφλοιώδεις περιοχές)</vt:lpstr>
      <vt:lpstr>Ραχιαίος έσω πυρήνας (Συσχετίζει αισθητικά ερεθίσματα με συγκινησιακή κατάσταση, μνήμη, σπλαχνικά ερεθίσματα – αντιδράσεις (πχ έμετος) )</vt:lpstr>
      <vt:lpstr>Ενδοπετάλιοι π. – Π. της μέσης γραμμής - Δικτυωτός</vt:lpstr>
      <vt:lpstr>Βασικά γάγγλια – V (Σχέση με θάλαμο και έσω κάψα)</vt:lpstr>
      <vt:lpstr>Έσω κάψα</vt:lpstr>
      <vt:lpstr>Υποθάλαμος, Υπόφυση</vt:lpstr>
      <vt:lpstr>ΥΠΟΘΑΛΑΜΟΣ [Αρχηγός ΓΕΣ «Αυτονόμων» Νευρώνων Γενικός Γραμματέας Ενδοκρινικής Λειτουργίας]</vt:lpstr>
      <vt:lpstr>Υποθάλαμος –Υπόφυση εκ των έσω</vt:lpstr>
      <vt:lpstr>Υποθάλαμος – Υπόφυση από δεξιά</vt:lpstr>
      <vt:lpstr>Πυρήνες Υποθαλάμου Μετωπιαία Τομή</vt:lpstr>
      <vt:lpstr>Υποθαλάμια χώρα = Υποθαλάμιος π. + Αβέβαιη Ζώνη</vt:lpstr>
      <vt:lpstr>Μέσος – πρόσθια (άνω) διδύμια</vt:lpstr>
      <vt:lpstr>Συνδέσεις Υποθαλάμιου πυρήνα </vt:lpstr>
      <vt:lpstr>Επιθάλαμος = Τρίγωνο της Ηνίας + Επίφυση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Dionysios Venieratos and The Anatomy Department of the  Medical School of the University of Athens</dc:title>
  <dc:creator>user</dc:creator>
  <cp:lastModifiedBy>user</cp:lastModifiedBy>
  <cp:revision>165</cp:revision>
  <dcterms:created xsi:type="dcterms:W3CDTF">2012-11-29T16:47:12Z</dcterms:created>
  <dcterms:modified xsi:type="dcterms:W3CDTF">2020-04-23T06:50:12Z</dcterms:modified>
</cp:coreProperties>
</file>