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256" r:id="rId2"/>
    <p:sldId id="38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8" r:id="rId13"/>
    <p:sldId id="410" r:id="rId14"/>
    <p:sldId id="411" r:id="rId15"/>
    <p:sldId id="404" r:id="rId16"/>
    <p:sldId id="405" r:id="rId17"/>
    <p:sldId id="406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257" r:id="rId29"/>
    <p:sldId id="258" r:id="rId30"/>
    <p:sldId id="302" r:id="rId31"/>
    <p:sldId id="293" r:id="rId32"/>
    <p:sldId id="259" r:id="rId33"/>
    <p:sldId id="260" r:id="rId34"/>
    <p:sldId id="262" r:id="rId35"/>
    <p:sldId id="263" r:id="rId36"/>
    <p:sldId id="264" r:id="rId37"/>
    <p:sldId id="265" r:id="rId38"/>
    <p:sldId id="266" r:id="rId39"/>
    <p:sldId id="267" r:id="rId40"/>
    <p:sldId id="261" r:id="rId41"/>
    <p:sldId id="268" r:id="rId42"/>
    <p:sldId id="269" r:id="rId43"/>
    <p:sldId id="328" r:id="rId44"/>
    <p:sldId id="351" r:id="rId45"/>
    <p:sldId id="270" r:id="rId46"/>
    <p:sldId id="271" r:id="rId47"/>
    <p:sldId id="272" r:id="rId48"/>
    <p:sldId id="277" r:id="rId49"/>
    <p:sldId id="273" r:id="rId50"/>
    <p:sldId id="294" r:id="rId51"/>
    <p:sldId id="274" r:id="rId52"/>
    <p:sldId id="292" r:id="rId53"/>
    <p:sldId id="276" r:id="rId54"/>
    <p:sldId id="346" r:id="rId55"/>
    <p:sldId id="347" r:id="rId56"/>
    <p:sldId id="348" r:id="rId57"/>
    <p:sldId id="349" r:id="rId58"/>
    <p:sldId id="350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45" r:id="rId68"/>
    <p:sldId id="337" r:id="rId69"/>
    <p:sldId id="338" r:id="rId70"/>
    <p:sldId id="339" r:id="rId71"/>
    <p:sldId id="340" r:id="rId72"/>
    <p:sldId id="341" r:id="rId73"/>
    <p:sldId id="343" r:id="rId74"/>
    <p:sldId id="344" r:id="rId75"/>
    <p:sldId id="285" r:id="rId76"/>
    <p:sldId id="412" r:id="rId77"/>
    <p:sldId id="413" r:id="rId78"/>
    <p:sldId id="414" r:id="rId79"/>
    <p:sldId id="415" r:id="rId80"/>
    <p:sldId id="286" r:id="rId81"/>
    <p:sldId id="316" r:id="rId82"/>
    <p:sldId id="289" r:id="rId83"/>
    <p:sldId id="440" r:id="rId84"/>
    <p:sldId id="441" r:id="rId85"/>
    <p:sldId id="442" r:id="rId86"/>
    <p:sldId id="303" r:id="rId87"/>
    <p:sldId id="416" r:id="rId88"/>
    <p:sldId id="417" r:id="rId89"/>
    <p:sldId id="418" r:id="rId90"/>
    <p:sldId id="419" r:id="rId91"/>
    <p:sldId id="434" r:id="rId92"/>
    <p:sldId id="436" r:id="rId93"/>
    <p:sldId id="420" r:id="rId94"/>
    <p:sldId id="421" r:id="rId95"/>
    <p:sldId id="422" r:id="rId96"/>
    <p:sldId id="423" r:id="rId97"/>
    <p:sldId id="287" r:id="rId98"/>
    <p:sldId id="315" r:id="rId99"/>
    <p:sldId id="304" r:id="rId100"/>
    <p:sldId id="320" r:id="rId101"/>
    <p:sldId id="321" r:id="rId102"/>
    <p:sldId id="322" r:id="rId103"/>
    <p:sldId id="323" r:id="rId104"/>
    <p:sldId id="407" r:id="rId105"/>
    <p:sldId id="424" r:id="rId106"/>
    <p:sldId id="427" r:id="rId107"/>
    <p:sldId id="324" r:id="rId108"/>
    <p:sldId id="325" r:id="rId109"/>
    <p:sldId id="326" r:id="rId110"/>
    <p:sldId id="327" r:id="rId111"/>
    <p:sldId id="290" r:id="rId112"/>
    <p:sldId id="305" r:id="rId113"/>
    <p:sldId id="428" r:id="rId114"/>
    <p:sldId id="317" r:id="rId115"/>
    <p:sldId id="318" r:id="rId116"/>
    <p:sldId id="306" r:id="rId117"/>
    <p:sldId id="437" r:id="rId118"/>
    <p:sldId id="319" r:id="rId119"/>
    <p:sldId id="308" r:id="rId120"/>
    <p:sldId id="309" r:id="rId121"/>
    <p:sldId id="299" r:id="rId122"/>
    <p:sldId id="307" r:id="rId123"/>
    <p:sldId id="438" r:id="rId124"/>
    <p:sldId id="439" r:id="rId125"/>
    <p:sldId id="300" r:id="rId126"/>
    <p:sldId id="443" r:id="rId127"/>
    <p:sldId id="446" r:id="rId128"/>
    <p:sldId id="447" r:id="rId129"/>
    <p:sldId id="448" r:id="rId130"/>
    <p:sldId id="451" r:id="rId131"/>
    <p:sldId id="450" r:id="rId132"/>
    <p:sldId id="444" r:id="rId133"/>
    <p:sldId id="445" r:id="rId13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EFC1A-51F3-46B1-85A6-CEEB87C48817}" type="datetimeFigureOut">
              <a:rPr lang="el-GR" smtClean="0"/>
              <a:pPr/>
              <a:t>12/2/2019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E47EC-5661-4A79-AC94-53F6CE04C3C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1: Υπογλώσσιο (12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r>
              <a:rPr lang="el-GR" baseline="0" dirty="0" smtClean="0"/>
              <a:t>)</a:t>
            </a:r>
            <a:r>
              <a:rPr lang="el-GR" dirty="0" smtClean="0"/>
              <a:t>– 2: </a:t>
            </a:r>
            <a:r>
              <a:rPr lang="el-GR" dirty="0" err="1" smtClean="0"/>
              <a:t>Απαγωγό</a:t>
            </a:r>
            <a:r>
              <a:rPr lang="el-GR" dirty="0" smtClean="0"/>
              <a:t> (6</a:t>
            </a:r>
            <a:r>
              <a:rPr lang="el-GR" baseline="30000" dirty="0" smtClean="0"/>
              <a:t>η</a:t>
            </a:r>
            <a:r>
              <a:rPr lang="el-GR" dirty="0" smtClean="0"/>
              <a:t> ) – 3: </a:t>
            </a:r>
            <a:r>
              <a:rPr lang="el-GR" dirty="0" err="1" smtClean="0"/>
              <a:t>Τροχιλιακό</a:t>
            </a:r>
            <a:r>
              <a:rPr lang="el-GR" dirty="0" smtClean="0"/>
              <a:t> (4</a:t>
            </a:r>
            <a:r>
              <a:rPr lang="el-GR" baseline="30000" dirty="0" smtClean="0"/>
              <a:t>η</a:t>
            </a:r>
            <a:r>
              <a:rPr lang="el-GR" dirty="0" smtClean="0"/>
              <a:t> ) – 4: </a:t>
            </a:r>
            <a:r>
              <a:rPr lang="el-GR" dirty="0" err="1" smtClean="0"/>
              <a:t>Οφθαλμοκινητικό</a:t>
            </a:r>
            <a:r>
              <a:rPr lang="el-GR" dirty="0" smtClean="0"/>
              <a:t> (3</a:t>
            </a:r>
            <a:r>
              <a:rPr lang="el-GR" baseline="30000" dirty="0" smtClean="0"/>
              <a:t>η</a:t>
            </a:r>
            <a:r>
              <a:rPr lang="el-GR" dirty="0" smtClean="0"/>
              <a:t> ) – 5: Ραχιαίος πνευμονογαστρικού</a:t>
            </a:r>
            <a:r>
              <a:rPr lang="el-GR" baseline="0" dirty="0" smtClean="0"/>
              <a:t> ΠΣ (10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6: Κάτω σιαλικός ΠΣ (9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</a:t>
            </a:r>
          </a:p>
          <a:p>
            <a:r>
              <a:rPr lang="el-GR" baseline="0" dirty="0" smtClean="0"/>
              <a:t>7: Άνω σιαλικός (7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8: π. </a:t>
            </a:r>
            <a:r>
              <a:rPr lang="en-US" baseline="0" dirty="0" err="1" smtClean="0"/>
              <a:t>Edinger-Westphal</a:t>
            </a:r>
            <a:r>
              <a:rPr lang="en-US" baseline="0" dirty="0" smtClean="0"/>
              <a:t> </a:t>
            </a:r>
            <a:r>
              <a:rPr lang="el-GR" baseline="0" dirty="0" smtClean="0"/>
              <a:t>ΠΣ (3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9: π. Παραπληρωματικού (11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10: Μεικτός ή κοιλιακός π. (9</a:t>
            </a:r>
            <a:r>
              <a:rPr lang="el-GR" baseline="30000" dirty="0" smtClean="0"/>
              <a:t>η</a:t>
            </a:r>
            <a:r>
              <a:rPr lang="el-GR" baseline="0" dirty="0" smtClean="0"/>
              <a:t> – 10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11. π. Προσωπικού (7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12. Έσω γόνυ προσωπικού ν. (7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13. Κινητικός π. τριδύμου (5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14. Μονήρης π. ΠΣ (7</a:t>
            </a:r>
            <a:r>
              <a:rPr lang="el-GR" baseline="30000" dirty="0" smtClean="0"/>
              <a:t>η</a:t>
            </a:r>
            <a:r>
              <a:rPr lang="el-GR" baseline="0" dirty="0" smtClean="0"/>
              <a:t> -10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15. Κύριος αισθητικός τριδύμου (5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16. </a:t>
            </a:r>
            <a:r>
              <a:rPr lang="el-GR" baseline="0" dirty="0" err="1" smtClean="0"/>
              <a:t>Μεσεγκεφαλικός</a:t>
            </a:r>
            <a:r>
              <a:rPr lang="el-GR" baseline="0" dirty="0" smtClean="0"/>
              <a:t> π. τριδύμου (5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17. Νωτιαίος π. τριδύμου (5</a:t>
            </a:r>
            <a:r>
              <a:rPr lang="el-GR" baseline="30000" dirty="0" smtClean="0"/>
              <a:t>η</a:t>
            </a:r>
            <a:r>
              <a:rPr lang="el-GR" baseline="0" dirty="0" smtClean="0"/>
              <a:t> ) -18. </a:t>
            </a:r>
            <a:r>
              <a:rPr lang="el-GR" baseline="0" dirty="0" err="1" smtClean="0"/>
              <a:t>Αιθουσαίοι</a:t>
            </a:r>
            <a:r>
              <a:rPr lang="el-GR" baseline="0" dirty="0" smtClean="0"/>
              <a:t> π. (8</a:t>
            </a:r>
            <a:r>
              <a:rPr lang="el-GR" baseline="30000" dirty="0" smtClean="0"/>
              <a:t>η</a:t>
            </a:r>
            <a:r>
              <a:rPr lang="el-GR" baseline="0" dirty="0" smtClean="0"/>
              <a:t> ) – 19. Κοχλιακοί π. 8</a:t>
            </a:r>
            <a:r>
              <a:rPr lang="el-GR" baseline="30000" dirty="0" smtClean="0"/>
              <a:t>η</a:t>
            </a:r>
            <a:r>
              <a:rPr lang="el-GR" baseline="0" dirty="0" smtClean="0"/>
              <a:t> ).     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E47EC-5661-4A79-AC94-53F6CE04C3CC}" type="slidenum">
              <a:rPr lang="el-GR" smtClean="0"/>
              <a:pPr/>
              <a:t>103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225CE-801B-471A-A895-3054EFA3999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F075-F3A7-4779-ABB0-DDA7AB12C58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E4E09-96C3-4E5C-B091-D5EA993E3EB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D398F0-D946-4914-9B8B-ACCCB9CEDAF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F91F2-EF58-474E-A6A6-F6A6D1ECCEF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2ABBC-CE06-47BD-B098-AAC60B90954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E9A01-2828-4979-8F3B-B06FD3B7DBC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6257E-17DF-430C-9843-757D2BE1274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DB58A-408E-4A60-801D-0E0A540C59D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FCDDA-BF23-4AE5-941D-F0811EEBC3E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E7CF4-D068-4F71-B7E3-94C7ECA1760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B8973-9FC0-4626-89D0-C6D0884D5DF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94E21-374B-4CD8-B8D4-84EB599C1AD1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ΕΙΣΑΓΩΓΗ  </a:t>
            </a:r>
            <a:br>
              <a:rPr lang="el-GR"/>
            </a:br>
            <a:r>
              <a:rPr lang="el-GR"/>
              <a:t>ΣΤΟ  ΝΕΥΡΙΚΟ ΣΥΣΤΗΜΑ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 flipH="1" flipV="1">
            <a:off x="7772400" y="5638800"/>
            <a:ext cx="69850" cy="952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l-GR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κυκλοφορίε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27313" cy="908050"/>
          </a:xfrm>
        </p:spPr>
        <p:txBody>
          <a:bodyPr/>
          <a:lstStyle/>
          <a:p>
            <a:r>
              <a:rPr lang="el-GR" sz="1800" b="1">
                <a:solidFill>
                  <a:srgbClr val="FF0066"/>
                </a:solidFill>
              </a:rPr>
              <a:t>Κυκλοφορικό (σχηματικά)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597650"/>
            <a:ext cx="3744912" cy="260350"/>
          </a:xfrm>
        </p:spPr>
        <p:txBody>
          <a:bodyPr/>
          <a:lstStyle/>
          <a:p>
            <a:r>
              <a:rPr lang="el-GR" sz="2000"/>
              <a:t>Προμήκης από εμπρός</a:t>
            </a:r>
          </a:p>
        </p:txBody>
      </p:sp>
      <p:pic>
        <p:nvPicPr>
          <p:cNvPr id="100355" name="Picture 3" descr="Προμήκης από εμπρό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6988"/>
            <a:ext cx="9144000" cy="60467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1908175" cy="1439863"/>
          </a:xfrm>
        </p:spPr>
        <p:txBody>
          <a:bodyPr/>
          <a:lstStyle/>
          <a:p>
            <a:r>
              <a:rPr lang="el-GR" sz="2400"/>
              <a:t>Εγκεφαλικά νεύρα</a:t>
            </a:r>
          </a:p>
        </p:txBody>
      </p:sp>
      <p:pic>
        <p:nvPicPr>
          <p:cNvPr id="101379" name="Picture 3" descr="Εγκεφαλικά νεύ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6667500" cy="737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518275"/>
            <a:ext cx="3238500" cy="339725"/>
          </a:xfrm>
        </p:spPr>
        <p:txBody>
          <a:bodyPr/>
          <a:lstStyle/>
          <a:p>
            <a:r>
              <a:rPr lang="el-GR" sz="2400"/>
              <a:t>Προμήκης από πίσω</a:t>
            </a:r>
          </a:p>
        </p:txBody>
      </p:sp>
      <p:pic>
        <p:nvPicPr>
          <p:cNvPr id="102403" name="Picture 3" descr="Προμήκης από πίσω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04775"/>
            <a:ext cx="9144000" cy="62690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4797425"/>
            <a:ext cx="2519362" cy="549275"/>
          </a:xfrm>
        </p:spPr>
        <p:txBody>
          <a:bodyPr/>
          <a:lstStyle/>
          <a:p>
            <a:r>
              <a:rPr lang="el-GR" sz="2000"/>
              <a:t>Πυρήνες εγκεφαλικών νεύρων</a:t>
            </a:r>
          </a:p>
        </p:txBody>
      </p:sp>
      <p:pic>
        <p:nvPicPr>
          <p:cNvPr id="103427" name="Picture 3" descr="Πυρήνες εγκεφαλικών νεύρων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3988" y="0"/>
            <a:ext cx="4914901" cy="6858000"/>
          </a:xfrm>
          <a:prstGeom prst="rect">
            <a:avLst/>
          </a:prstGeom>
          <a:noFill/>
        </p:spPr>
      </p:pic>
      <p:pic>
        <p:nvPicPr>
          <p:cNvPr id="103428" name="Picture 4" descr="Πυρήνες εγκεφαλικών νεύρων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5838" y="0"/>
            <a:ext cx="4348162" cy="6858000"/>
          </a:xfrm>
          <a:prstGeom prst="rect">
            <a:avLst/>
          </a:prstGeom>
          <a:noFill/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3779838" y="5229225"/>
            <a:ext cx="2736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Πυρήνες εγκεφαλικών </a:t>
            </a:r>
          </a:p>
          <a:p>
            <a:r>
              <a:rPr lang="el-GR" sz="2000">
                <a:solidFill>
                  <a:schemeClr val="tx2"/>
                </a:solidFill>
                <a:latin typeface="Times New Roman" pitchFamily="18" charset="0"/>
              </a:rPr>
              <a:t>             νεύρων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uper W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8306" y="285728"/>
            <a:ext cx="9240612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Στέλεχος (</a:t>
            </a:r>
            <a:r>
              <a:rPr lang="en-US" sz="3600" dirty="0" smtClean="0">
                <a:solidFill>
                  <a:srgbClr val="FF0000"/>
                </a:solidFill>
              </a:rPr>
              <a:t>Brainstem)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289451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Αποτελείται (από πάνω προς τα κάτω) από:</a:t>
            </a:r>
            <a:endParaRPr lang="en-US" dirty="0"/>
          </a:p>
          <a:p>
            <a:pPr>
              <a:buNone/>
            </a:pPr>
            <a:r>
              <a:rPr lang="en-US" dirty="0" smtClean="0"/>
              <a:t>  </a:t>
            </a:r>
            <a:r>
              <a:rPr lang="el-GR" u="sng" dirty="0" smtClean="0"/>
              <a:t>Μέσο </a:t>
            </a:r>
            <a:r>
              <a:rPr lang="el-GR" u="sng" dirty="0"/>
              <a:t>εγκέφαλο</a:t>
            </a:r>
            <a:r>
              <a:rPr lang="el-GR" dirty="0" smtClean="0"/>
              <a:t>,</a:t>
            </a:r>
            <a:endParaRPr lang="en-US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n-US" dirty="0" smtClean="0"/>
              <a:t>       </a:t>
            </a:r>
            <a:r>
              <a:rPr lang="el-GR" u="sng" dirty="0" smtClean="0"/>
              <a:t>Γέφυρα</a:t>
            </a:r>
            <a:r>
              <a:rPr lang="el-GR" dirty="0"/>
              <a:t>,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</a:t>
            </a:r>
            <a:r>
              <a:rPr lang="el-GR" u="sng" dirty="0" smtClean="0"/>
              <a:t>Προμήκη </a:t>
            </a:r>
            <a:r>
              <a:rPr lang="el-GR" u="sng" dirty="0"/>
              <a:t>Μυελό</a:t>
            </a:r>
            <a:r>
              <a:rPr lang="el-GR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l-GR" dirty="0"/>
              <a:t> </a:t>
            </a:r>
            <a:r>
              <a:rPr lang="el-GR" b="1" i="1" dirty="0"/>
              <a:t>Κοινά χαρακτηριστικά</a:t>
            </a:r>
            <a:r>
              <a:rPr lang="el-GR" dirty="0"/>
              <a:t>: Από την πρόσθια μοίρα του διέρχονται κατερχόμενες απαγωγοί ίνες (για κινητικότητα), ενώ από την μέση ή/και την οπίσθια μοίρα του διέρχονται προσαγωγοί οδοί (αισθητικότητα), ενώ </a:t>
            </a:r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dirty="0" smtClean="0"/>
              <a:t>εκεί </a:t>
            </a:r>
            <a:r>
              <a:rPr lang="el-GR" dirty="0"/>
              <a:t>εντοπίζονται πυρήνες εγκεφαλικών νεύρων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brainstem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4038600" cy="2641633"/>
          </a:xfrm>
        </p:spPr>
      </p:pic>
      <p:pic>
        <p:nvPicPr>
          <p:cNvPr id="8" name="Picture 7" descr="brain stem 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1118" y="3501008"/>
            <a:ext cx="4802882" cy="2827013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προμήκης από εμπρό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19464" y="548680"/>
            <a:ext cx="4824536" cy="36184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20480" cy="6021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b="1" dirty="0" smtClean="0">
                <a:solidFill>
                  <a:srgbClr val="FF0000"/>
                </a:solidFill>
              </a:rPr>
              <a:t>Προμήκης μυελός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(medulla oblongata)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Πρόσθια μοίρα – Πυραμίδες</a:t>
            </a:r>
            <a:r>
              <a:rPr lang="el-GR" i="1" dirty="0"/>
              <a:t>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Μέση μοίρα</a:t>
            </a:r>
            <a:r>
              <a:rPr lang="el-GR" i="1" dirty="0"/>
              <a:t>   </a:t>
            </a:r>
            <a:r>
              <a:rPr lang="el-GR" i="1" u="sng" dirty="0"/>
              <a:t>Ε</a:t>
            </a:r>
            <a:r>
              <a:rPr lang="el-GR" u="sng" dirty="0"/>
              <a:t>λαία</a:t>
            </a:r>
            <a:r>
              <a:rPr lang="el-GR" dirty="0"/>
              <a:t> (εξωπυραμιδικό σύστημα), διέλευση προσαγωγών οδών, </a:t>
            </a:r>
            <a:r>
              <a:rPr lang="el-GR" u="sng" dirty="0"/>
              <a:t>δικτυωτός σχηματισμός</a:t>
            </a:r>
            <a:r>
              <a:rPr lang="el-GR" dirty="0"/>
              <a:t> (κέντρα αναπνοής και κυκλοφορίας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Οπίσθια μοίρα</a:t>
            </a:r>
            <a:r>
              <a:rPr lang="el-GR" dirty="0"/>
              <a:t>  </a:t>
            </a:r>
            <a:r>
              <a:rPr lang="el-GR" u="sng" dirty="0"/>
              <a:t>Ισχνός</a:t>
            </a:r>
            <a:r>
              <a:rPr lang="el-GR" dirty="0"/>
              <a:t> και </a:t>
            </a:r>
            <a:r>
              <a:rPr lang="el-GR" u="sng" dirty="0"/>
              <a:t>σφηνοειδής</a:t>
            </a:r>
            <a:r>
              <a:rPr lang="el-GR" dirty="0"/>
              <a:t> πυρήνας (σταθμοί προσαγωγών οδών), </a:t>
            </a:r>
            <a:r>
              <a:rPr lang="el-GR" u="sng" dirty="0"/>
              <a:t>κάτω παρεγκεφαλιδικά σκέλη</a:t>
            </a:r>
            <a:endParaRPr lang="en-US" dirty="0"/>
          </a:p>
        </p:txBody>
      </p:sp>
      <p:pic>
        <p:nvPicPr>
          <p:cNvPr id="10" name="Picture 9" descr="medulla oblongata posteri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933056"/>
            <a:ext cx="3992095" cy="289885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5589588"/>
            <a:ext cx="6408738" cy="576262"/>
          </a:xfrm>
        </p:spPr>
        <p:txBody>
          <a:bodyPr/>
          <a:lstStyle/>
          <a:p>
            <a:r>
              <a:rPr lang="el-GR" sz="1600"/>
              <a:t>Διατομή προμήκη-χιασμός πυραμίδων</a:t>
            </a:r>
          </a:p>
        </p:txBody>
      </p:sp>
      <p:pic>
        <p:nvPicPr>
          <p:cNvPr id="104451" name="Picture 3" descr="Διατομή προμήκη-χιασμός πυραμίδων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0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6524625"/>
            <a:ext cx="4211637" cy="333375"/>
          </a:xfrm>
        </p:spPr>
        <p:txBody>
          <a:bodyPr/>
          <a:lstStyle/>
          <a:p>
            <a:r>
              <a:rPr lang="el-GR" sz="1600"/>
              <a:t>Διατομή προμήκη-χιασμός έσω λημνίσκων</a:t>
            </a:r>
          </a:p>
        </p:txBody>
      </p:sp>
      <p:pic>
        <p:nvPicPr>
          <p:cNvPr id="105475" name="Picture 3" descr="Διατομή προμήκη-χιασμός έσω λημνίσκων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9144000" cy="5113337"/>
          </a:xfrm>
          <a:noFill/>
          <a:ln/>
        </p:spPr>
      </p:pic>
      <p:pic>
        <p:nvPicPr>
          <p:cNvPr id="105476" name="Picture 4" descr="Διατομή προμήκη-χιασμός έσω λημνίσκων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3463" y="0"/>
            <a:ext cx="1760537" cy="2133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400" y="6021388"/>
            <a:ext cx="4392613" cy="836612"/>
          </a:xfrm>
        </p:spPr>
        <p:txBody>
          <a:bodyPr/>
          <a:lstStyle/>
          <a:p>
            <a:r>
              <a:rPr lang="el-GR" sz="1600"/>
              <a:t>Προμήκης-κάτω αιθουσαίος πυρήνας</a:t>
            </a:r>
          </a:p>
        </p:txBody>
      </p:sp>
      <p:pic>
        <p:nvPicPr>
          <p:cNvPr id="106499" name="Picture 3" descr="Προμήκης-κάτω αιθουσαίος πυρήνα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756275"/>
          </a:xfrm>
          <a:noFill/>
          <a:ln/>
        </p:spPr>
      </p:pic>
      <p:pic>
        <p:nvPicPr>
          <p:cNvPr id="106500" name="Picture 4" descr="Διατομή προμήκη-χιασμός έσω λημνίσκων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581525"/>
            <a:ext cx="1878013" cy="22764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irculatorysystem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-100013"/>
            <a:ext cx="4445000" cy="6958013"/>
          </a:xfrm>
          <a:prstGeom prst="rect">
            <a:avLst/>
          </a:prstGeom>
          <a:noFill/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03575" cy="2420938"/>
          </a:xfrm>
        </p:spPr>
        <p:txBody>
          <a:bodyPr/>
          <a:lstStyle/>
          <a:p>
            <a:r>
              <a:rPr lang="el-GR" sz="2000" b="1">
                <a:solidFill>
                  <a:srgbClr val="FF0066"/>
                </a:solidFill>
              </a:rPr>
              <a:t>Περιφερικό Κυκλοφορικό (σχηματικά)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2700338" y="6165850"/>
            <a:ext cx="4826000" cy="692150"/>
          </a:xfrm>
        </p:spPr>
        <p:txBody>
          <a:bodyPr/>
          <a:lstStyle/>
          <a:p>
            <a:r>
              <a:rPr lang="el-GR" sz="1800"/>
              <a:t>Προμήκης – έξω αιθουσαίος πυρήνας</a:t>
            </a:r>
          </a:p>
        </p:txBody>
      </p:sp>
      <p:pic>
        <p:nvPicPr>
          <p:cNvPr id="107523" name="Picture 3" descr="Προμήκης – έξω αιθουσαίος πυρήνα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588"/>
            <a:ext cx="9144000" cy="5286376"/>
          </a:xfrm>
          <a:noFill/>
          <a:ln/>
        </p:spPr>
      </p:pic>
      <p:pic>
        <p:nvPicPr>
          <p:cNvPr id="107524" name="Picture 4" descr="Διατομή προμήκη-χιασμός έσω λημνίσκων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652963"/>
            <a:ext cx="1819275" cy="22050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-1404938" y="6381750"/>
            <a:ext cx="7345363" cy="476250"/>
          </a:xfrm>
        </p:spPr>
        <p:txBody>
          <a:bodyPr/>
          <a:lstStyle/>
          <a:p>
            <a:r>
              <a:rPr lang="el-GR" sz="1600" b="1"/>
              <a:t>Μέση οβελιαία τομή εγκεφάλου</a:t>
            </a:r>
          </a:p>
        </p:txBody>
      </p:sp>
      <p:pic>
        <p:nvPicPr>
          <p:cNvPr id="64518" name="Picture 6" descr="Μέση οβελιαία τομή εγκεφάλ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225"/>
            <a:ext cx="9144000" cy="6359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ns-27-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986" y="3573016"/>
            <a:ext cx="4872014" cy="3443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032448" cy="56166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Γέφυρα</a:t>
            </a:r>
            <a:r>
              <a:rPr lang="el-GR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(Pons)</a:t>
            </a:r>
            <a:endParaRPr lang="en-US" dirty="0"/>
          </a:p>
          <a:p>
            <a:pPr lvl="0"/>
            <a:r>
              <a:rPr lang="el-GR" i="1" u="sng" dirty="0"/>
              <a:t>Βάση </a:t>
            </a:r>
            <a:r>
              <a:rPr lang="el-GR" dirty="0"/>
              <a:t> Διέλευση απαγωγών οδών, </a:t>
            </a:r>
            <a:r>
              <a:rPr lang="el-GR" u="sng" dirty="0"/>
              <a:t>μέσα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i="1" u="sng" dirty="0"/>
              <a:t>Καλύπτρα</a:t>
            </a:r>
            <a:r>
              <a:rPr lang="el-GR" i="1" dirty="0"/>
              <a:t> </a:t>
            </a:r>
            <a:r>
              <a:rPr lang="el-GR" dirty="0"/>
              <a:t>Διέλευση προσαγωγών οδών, πυρήνες εγκεφαλικών νεύρων, </a:t>
            </a:r>
            <a:r>
              <a:rPr lang="el-GR" u="sng" dirty="0"/>
              <a:t>τραπεζοειδές σώμα</a:t>
            </a:r>
            <a:r>
              <a:rPr lang="el-GR" dirty="0"/>
              <a:t> (ακουστική οδός)</a:t>
            </a:r>
            <a:endParaRPr lang="en-US" dirty="0"/>
          </a:p>
        </p:txBody>
      </p:sp>
      <p:pic>
        <p:nvPicPr>
          <p:cNvPr id="9" name="Content Placeholder 8" descr="pons-anatomy-10-6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470648" cy="3356489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14480" y="0"/>
            <a:ext cx="5484833" cy="357166"/>
          </a:xfrm>
        </p:spPr>
        <p:txBody>
          <a:bodyPr/>
          <a:lstStyle/>
          <a:p>
            <a:r>
              <a:rPr lang="el-GR" sz="1600" dirty="0"/>
              <a:t>Γέφυρα – πυρήνες τριδύμου</a:t>
            </a:r>
          </a:p>
        </p:txBody>
      </p:sp>
      <p:pic>
        <p:nvPicPr>
          <p:cNvPr id="4" name="3 - Εικόνα" descr="Γέφυρα πυρήνες τριδύμ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596"/>
            <a:ext cx="9144000" cy="6737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6086475"/>
            <a:ext cx="6046787" cy="771525"/>
          </a:xfrm>
        </p:spPr>
        <p:txBody>
          <a:bodyPr/>
          <a:lstStyle/>
          <a:p>
            <a:r>
              <a:rPr lang="el-GR" sz="2000"/>
              <a:t>Γέφυρα – προσωπικό λοφίδιο</a:t>
            </a:r>
          </a:p>
        </p:txBody>
      </p:sp>
      <p:pic>
        <p:nvPicPr>
          <p:cNvPr id="98307" name="Picture 3" descr="Γέφυρα – προσωπικό λοφίδ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dbrain-Level-of-the-Superior-Colliculi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1873" y="2924944"/>
            <a:ext cx="4826421" cy="377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4705"/>
            <a:ext cx="4495800" cy="60932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sz="3100" b="1" dirty="0" smtClean="0">
                <a:solidFill>
                  <a:srgbClr val="FF0000"/>
                </a:solidFill>
              </a:rPr>
              <a:t>Μέσος </a:t>
            </a:r>
            <a:r>
              <a:rPr lang="el-GR" sz="3100" b="1" dirty="0">
                <a:solidFill>
                  <a:srgbClr val="FF0000"/>
                </a:solidFill>
              </a:rPr>
              <a:t>εγκέφαλος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Σκέλη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Μέλαινα ουσία</a:t>
            </a:r>
            <a:r>
              <a:rPr lang="el-GR" dirty="0"/>
              <a:t>  Συμμετοχή στον έλεγχο και το συντονισμό των κινήσεων (εξωπυραμιδικό σύστημα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Καλύπτρα </a:t>
            </a:r>
            <a:r>
              <a:rPr lang="el-GR" dirty="0"/>
              <a:t> Διέλευση προσαγωγών οδών, πυρήνες εγκεφαλικών νεύρων, </a:t>
            </a:r>
            <a:r>
              <a:rPr lang="el-GR" u="sng" dirty="0"/>
              <a:t>Ερυθρός πυρήνας </a:t>
            </a:r>
            <a:r>
              <a:rPr lang="el-GR" dirty="0"/>
              <a:t>(εξωπυραμιδικό σύστημα), </a:t>
            </a:r>
            <a:r>
              <a:rPr lang="el-GR" u="sng" dirty="0"/>
              <a:t>κεντρικοί καλυπτρικοί πυρήνες</a:t>
            </a:r>
            <a:r>
              <a:rPr lang="el-GR" dirty="0"/>
              <a:t> (ηδονή, ανταμοιβή), </a:t>
            </a:r>
            <a:r>
              <a:rPr lang="el-GR" u="sng" dirty="0"/>
              <a:t>άνω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/>
            <a:endParaRPr lang="en-US" dirty="0"/>
          </a:p>
          <a:p>
            <a:pPr lvl="0"/>
            <a:r>
              <a:rPr lang="el-GR" dirty="0"/>
              <a:t> </a:t>
            </a:r>
            <a:r>
              <a:rPr lang="el-GR" i="1" u="sng" dirty="0"/>
              <a:t>Τετράδυμο</a:t>
            </a:r>
            <a:r>
              <a:rPr lang="el-GR" dirty="0"/>
              <a:t> (σχέση με οπτική οδό (άνω) και ακουστική οδό (κάτω διδύμια)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 descr="midbrain externa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764704"/>
            <a:ext cx="3672408" cy="2421660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Μέση οβελιαία τομή εγκεφάλ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32363" y="-3124200"/>
            <a:ext cx="18794413" cy="130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4075" y="5445125"/>
            <a:ext cx="5181600" cy="700088"/>
          </a:xfrm>
        </p:spPr>
        <p:txBody>
          <a:bodyPr/>
          <a:lstStyle/>
          <a:p>
            <a:r>
              <a:rPr lang="el-GR" sz="2000"/>
              <a:t>Μέσος – πρόσθια διδύμια</a:t>
            </a:r>
          </a:p>
        </p:txBody>
      </p:sp>
      <p:pic>
        <p:nvPicPr>
          <p:cNvPr id="88067" name="Picture 3" descr="Μέσος – πρόσθια διδύμ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8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725470"/>
          </a:xfrm>
        </p:spPr>
        <p:txBody>
          <a:bodyPr/>
          <a:lstStyle/>
          <a:p>
            <a:r>
              <a:rPr lang="el-GR" sz="4000" dirty="0" err="1" smtClean="0"/>
              <a:t>Μυοσκελετικό</a:t>
            </a:r>
            <a:r>
              <a:rPr lang="el-GR" sz="4000" dirty="0" smtClean="0"/>
              <a:t> σύστημα - Άρθρωση</a:t>
            </a:r>
            <a:endParaRPr lang="el-GR" sz="4000" dirty="0"/>
          </a:p>
        </p:txBody>
      </p:sp>
      <p:pic>
        <p:nvPicPr>
          <p:cNvPr id="3" name="Picture 4" descr="Διαρθρώσει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170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39975" y="5805488"/>
            <a:ext cx="4967288" cy="719137"/>
          </a:xfrm>
        </p:spPr>
        <p:txBody>
          <a:bodyPr/>
          <a:lstStyle/>
          <a:p>
            <a:r>
              <a:rPr lang="el-GR" sz="2000"/>
              <a:t>Μέσος – οπίσθια διδύμια</a:t>
            </a:r>
          </a:p>
        </p:txBody>
      </p:sp>
      <p:pic>
        <p:nvPicPr>
          <p:cNvPr id="89091" name="Picture 3" descr="Μέσος – οπίσθια διδύμ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94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Εγκάρσια τομή μέσου εγκεφάλου Οπίσθ δι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3025"/>
            <a:ext cx="8642350" cy="6710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Παρεγκεφαλίδα </a:t>
            </a:r>
            <a:r>
              <a:rPr lang="en-US" sz="2800" dirty="0" smtClean="0">
                <a:solidFill>
                  <a:srgbClr val="FF0000"/>
                </a:solidFill>
              </a:rPr>
              <a:t>(Cerebellum)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76672"/>
            <a:ext cx="4355976" cy="6696744"/>
          </a:xfrm>
        </p:spPr>
        <p:txBody>
          <a:bodyPr>
            <a:normAutofit/>
          </a:bodyPr>
          <a:lstStyle/>
          <a:p>
            <a:pPr lvl="0"/>
            <a:r>
              <a:rPr lang="el-GR" dirty="0"/>
              <a:t>Συμβάλλει στην </a:t>
            </a:r>
            <a:r>
              <a:rPr lang="el-GR" b="1" dirty="0"/>
              <a:t>ισορροπία </a:t>
            </a:r>
            <a:r>
              <a:rPr lang="el-GR" b="1" i="1" dirty="0"/>
              <a:t>(αρχαιοπαρεγκεφαλίδα)</a:t>
            </a:r>
            <a:r>
              <a:rPr lang="el-GR" dirty="0"/>
              <a:t>, στο συντονισμό </a:t>
            </a:r>
            <a:r>
              <a:rPr lang="el-GR" b="1" dirty="0"/>
              <a:t>αδρών κινήσεων </a:t>
            </a:r>
            <a:r>
              <a:rPr lang="el-GR" b="1" i="1" dirty="0"/>
              <a:t>(παλαιοπαρεγκεφαλίδα) </a:t>
            </a:r>
            <a:r>
              <a:rPr lang="el-GR" dirty="0"/>
              <a:t>και στο συντονισμό </a:t>
            </a:r>
            <a:r>
              <a:rPr lang="el-GR" b="1" dirty="0"/>
              <a:t>λεπτών κινήσεων </a:t>
            </a:r>
            <a:r>
              <a:rPr lang="el-GR" b="1" i="1" dirty="0"/>
              <a:t>(νεοπαρεγκεφαλία</a:t>
            </a:r>
            <a:r>
              <a:rPr lang="el-GR" b="1" i="1" dirty="0" smtClean="0"/>
              <a:t>)</a:t>
            </a:r>
            <a:endParaRPr lang="en-US" b="1" i="1" dirty="0" smtClean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dirty="0"/>
              <a:t>Εξωτερικά αποτελείται από </a:t>
            </a:r>
            <a:r>
              <a:rPr lang="el-GR" b="1" dirty="0"/>
              <a:t>δύο ημισφαίρια </a:t>
            </a:r>
            <a:r>
              <a:rPr lang="el-GR" dirty="0"/>
              <a:t>και τον </a:t>
            </a:r>
            <a:r>
              <a:rPr lang="el-GR" b="1" dirty="0"/>
              <a:t>σκώληκα</a:t>
            </a:r>
            <a:r>
              <a:rPr lang="el-GR" dirty="0"/>
              <a:t> στη </a:t>
            </a:r>
            <a:r>
              <a:rPr lang="el-GR" dirty="0" smtClean="0"/>
              <a:t>μέση</a:t>
            </a:r>
            <a:endParaRPr lang="en-US" dirty="0" smtClean="0"/>
          </a:p>
          <a:p>
            <a:pPr lvl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Cerebellum outside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356930"/>
            <a:ext cx="4427984" cy="3376338"/>
          </a:xfrm>
        </p:spPr>
      </p:pic>
      <p:pic>
        <p:nvPicPr>
          <p:cNvPr id="9" name="Picture 8" descr="cereb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7261" y="620688"/>
            <a:ext cx="4537731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4082"/>
          </a:xfrm>
        </p:spPr>
        <p:txBody>
          <a:bodyPr>
            <a:no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Παρεγκεφαλίδα </a:t>
            </a:r>
            <a:r>
              <a:rPr lang="en-US" sz="3600" dirty="0" smtClean="0">
                <a:solidFill>
                  <a:srgbClr val="FF0000"/>
                </a:solidFill>
              </a:rPr>
              <a:t>(Cerebellum)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176464" cy="547260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l-GR" dirty="0"/>
              <a:t>Κάθε ημισφαίριο περιλαμβάνει εσωτερικά τον </a:t>
            </a:r>
            <a:r>
              <a:rPr lang="el-GR" b="1" dirty="0"/>
              <a:t>φλοιό</a:t>
            </a:r>
            <a:r>
              <a:rPr lang="el-GR" dirty="0"/>
              <a:t> (στον οποίο καταλήγουν προσαγωγά ερεθίσματα) και τη λευκή ουσία, στο κέντρο της οποίας υπάρχουν οι </a:t>
            </a:r>
            <a:r>
              <a:rPr lang="el-GR" b="1" dirty="0"/>
              <a:t>4 πυρήνες</a:t>
            </a:r>
            <a:r>
              <a:rPr lang="el-GR" dirty="0"/>
              <a:t> (από τους οποίους ξεκινούν απαγωγά ερεθίσματα</a:t>
            </a:r>
            <a:r>
              <a:rPr lang="el-GR" dirty="0" smtClean="0"/>
              <a:t>)</a:t>
            </a:r>
            <a:endParaRPr lang="en-US" dirty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dirty="0"/>
              <a:t>Συνδέεται μέσω </a:t>
            </a:r>
            <a:r>
              <a:rPr lang="el-GR" b="1" dirty="0"/>
              <a:t>σκελών</a:t>
            </a:r>
            <a:r>
              <a:rPr lang="el-GR" dirty="0"/>
              <a:t> με τα τρία τμήματα του στελέχους</a:t>
            </a:r>
            <a:endParaRPr lang="en-US" dirty="0"/>
          </a:p>
          <a:p>
            <a:pPr>
              <a:buNone/>
            </a:pPr>
            <a:r>
              <a:rPr lang="el-GR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Cerebellum inside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2317" y="1052736"/>
            <a:ext cx="4258283" cy="2592288"/>
          </a:xfrm>
        </p:spPr>
      </p:pic>
      <p:pic>
        <p:nvPicPr>
          <p:cNvPr id="6" name="Picture 5" descr="Cerebelluar peduncl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26546"/>
            <a:ext cx="4186436" cy="313145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Μέση τομή στελέχους-παρεγκεφαλίδας 4ης κοιλ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3813"/>
            <a:ext cx="8353425" cy="681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634082"/>
          </a:xfrm>
        </p:spPr>
        <p:txBody>
          <a:bodyPr>
            <a:normAutofit fontScale="90000"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Νωτιαίος Μυελός (</a:t>
            </a:r>
            <a:r>
              <a:rPr lang="en-US" sz="3600" dirty="0" smtClean="0">
                <a:solidFill>
                  <a:srgbClr val="FF0000"/>
                </a:solidFill>
              </a:rPr>
              <a:t>Spinal Cord)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427984" cy="568863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Επίμηκες μόρφωμα που βρίσκεται μέσα στον </a:t>
            </a:r>
            <a:r>
              <a:rPr lang="el-GR" u="sng" dirty="0"/>
              <a:t>σπονδυλικό σωλήνα</a:t>
            </a:r>
            <a:r>
              <a:rPr lang="el-GR" dirty="0"/>
              <a:t> και μεταφέρει </a:t>
            </a:r>
            <a:r>
              <a:rPr lang="el-GR" b="1" dirty="0"/>
              <a:t>προσαγωγά ερεθίσματα</a:t>
            </a:r>
            <a:r>
              <a:rPr lang="el-GR" dirty="0"/>
              <a:t> (πληροφορίες) από το σώμα (πλην της κεφαλής) προς τον εγκέφαλο και </a:t>
            </a:r>
            <a:r>
              <a:rPr lang="el-GR" b="1" dirty="0"/>
              <a:t>απαγωγά ερεθίσματα </a:t>
            </a:r>
            <a:r>
              <a:rPr lang="el-GR" dirty="0"/>
              <a:t>(εντολές) από τον εγκέφαλο προς το σώμα. </a:t>
            </a:r>
            <a:endParaRPr lang="en-US" dirty="0"/>
          </a:p>
          <a:p>
            <a:r>
              <a:rPr lang="el-GR" dirty="0"/>
              <a:t>Αυτό γίνεται με τη βοήθεια </a:t>
            </a:r>
            <a:r>
              <a:rPr lang="el-GR" b="1" dirty="0"/>
              <a:t>ανιόντων ή κατιόντων δεματίων </a:t>
            </a:r>
            <a:r>
              <a:rPr lang="el-GR" dirty="0"/>
              <a:t>(αντιστοίχως) που βρίκονται στη λευκή ουσία του και </a:t>
            </a:r>
            <a:r>
              <a:rPr lang="el-GR" b="1" dirty="0"/>
              <a:t>νωτιαίων νεύρων</a:t>
            </a:r>
            <a:r>
              <a:rPr lang="el-GR" dirty="0"/>
              <a:t> που εξέρχονται από αυτόν.</a:t>
            </a:r>
            <a:endParaRPr lang="en-US" dirty="0"/>
          </a:p>
        </p:txBody>
      </p:sp>
      <p:pic>
        <p:nvPicPr>
          <p:cNvPr id="5" name="Content Placeholder 4" descr="spine_organized_b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80728"/>
            <a:ext cx="4038600" cy="3003062"/>
          </a:xfrm>
        </p:spPr>
      </p:pic>
      <p:pic>
        <p:nvPicPr>
          <p:cNvPr id="6" name="Picture 5" descr="spinal cord τομ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0876" y="4365104"/>
            <a:ext cx="4853124" cy="1761215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Τίτλος"/>
          <p:cNvSpPr>
            <a:spLocks noGrp="1"/>
          </p:cNvSpPr>
          <p:nvPr>
            <p:ph type="title"/>
          </p:nvPr>
        </p:nvSpPr>
        <p:spPr>
          <a:xfrm>
            <a:off x="500063" y="274638"/>
            <a:ext cx="8186737" cy="939800"/>
          </a:xfrm>
        </p:spPr>
        <p:txBody>
          <a:bodyPr/>
          <a:lstStyle/>
          <a:p>
            <a:r>
              <a:rPr lang="el-GR" smtClean="0"/>
              <a:t>Κατιόντα δεμάτια (κινητικότητα)</a:t>
            </a:r>
          </a:p>
        </p:txBody>
      </p:sp>
      <p:pic>
        <p:nvPicPr>
          <p:cNvPr id="81923" name="4 - Θέση περιεχομένου" descr="Overview-of-the-Corticospinal-Tracts-Anterior-and-Latera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35125"/>
            <a:ext cx="4038600" cy="4456113"/>
          </a:xfrm>
        </p:spPr>
      </p:pic>
      <p:pic>
        <p:nvPicPr>
          <p:cNvPr id="81924" name="5 - Θέση περιεχομένου" descr="Descending tract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071563"/>
            <a:ext cx="3929063" cy="5311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Τίτλος"/>
          <p:cNvSpPr>
            <a:spLocks noGrp="1"/>
          </p:cNvSpPr>
          <p:nvPr>
            <p:ph type="title"/>
          </p:nvPr>
        </p:nvSpPr>
        <p:spPr>
          <a:xfrm>
            <a:off x="214313" y="274638"/>
            <a:ext cx="8472487" cy="868362"/>
          </a:xfrm>
        </p:spPr>
        <p:txBody>
          <a:bodyPr/>
          <a:lstStyle/>
          <a:p>
            <a:r>
              <a:rPr lang="el-GR" smtClean="0"/>
              <a:t>Ανιόντα δεμάτια (Αισθητικότητα)</a:t>
            </a:r>
          </a:p>
        </p:txBody>
      </p:sp>
      <p:pic>
        <p:nvPicPr>
          <p:cNvPr id="82947" name="4 - Θέση περιεχομένου" descr="ascending trac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3" y="1692275"/>
            <a:ext cx="4913312" cy="4308475"/>
          </a:xfrm>
        </p:spPr>
      </p:pic>
      <p:pic>
        <p:nvPicPr>
          <p:cNvPr id="82948" name="5 - Θέση περιεχομένου" descr="ascending tracts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25" y="1014413"/>
            <a:ext cx="3857625" cy="5351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6524625"/>
            <a:ext cx="7627938" cy="333375"/>
          </a:xfrm>
        </p:spPr>
        <p:txBody>
          <a:bodyPr/>
          <a:lstStyle/>
          <a:p>
            <a:pPr eaLnBrk="1" hangingPunct="1"/>
            <a:r>
              <a:rPr lang="el-GR" sz="1400" smtClean="0"/>
              <a:t>Εγκάρσια διατομή ΝΜ</a:t>
            </a:r>
          </a:p>
        </p:txBody>
      </p:sp>
      <p:pic>
        <p:nvPicPr>
          <p:cNvPr id="83971" name="Picture 4" descr="Εγκάρσια διατομή Ν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714356"/>
          </a:xfrm>
        </p:spPr>
        <p:txBody>
          <a:bodyPr/>
          <a:lstStyle/>
          <a:p>
            <a:r>
              <a:rPr lang="el-GR" sz="3600" dirty="0" smtClean="0"/>
              <a:t>Άρθρωση = </a:t>
            </a:r>
            <a:r>
              <a:rPr lang="en-US" sz="3600" dirty="0" smtClean="0"/>
              <a:t>Joint</a:t>
            </a:r>
            <a:endParaRPr lang="el-GR" sz="3600" dirty="0"/>
          </a:p>
        </p:txBody>
      </p:sp>
      <p:pic>
        <p:nvPicPr>
          <p:cNvPr id="5" name="4 - Θέση περιεχομένου" descr="typical_synovial_join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9259" y="2071678"/>
            <a:ext cx="4376541" cy="3326171"/>
          </a:xfrm>
        </p:spPr>
      </p:pic>
      <p:pic>
        <p:nvPicPr>
          <p:cNvPr id="6" name="5 - Θέση περιεχομένου" descr="mandibular join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9151" y="1785926"/>
            <a:ext cx="4494849" cy="4214842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315913"/>
            <a:ext cx="8229600" cy="1008063"/>
          </a:xfrm>
        </p:spPr>
        <p:txBody>
          <a:bodyPr/>
          <a:lstStyle/>
          <a:p>
            <a:r>
              <a:rPr lang="el-GR" sz="3200"/>
              <a:t>Σχηματισμός νωτιαίου νεύρου</a:t>
            </a:r>
          </a:p>
        </p:txBody>
      </p:sp>
      <p:pic>
        <p:nvPicPr>
          <p:cNvPr id="37892" name="Picture 4" descr="Συγκρότηση νωτιαίου νεύρ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576263"/>
            <a:ext cx="7993063" cy="62912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92150"/>
          </a:xfrm>
        </p:spPr>
        <p:txBody>
          <a:bodyPr/>
          <a:lstStyle/>
          <a:p>
            <a:r>
              <a:rPr lang="el-GR" sz="3200"/>
              <a:t>Βραχιόνιο  πλέγμα</a:t>
            </a:r>
          </a:p>
        </p:txBody>
      </p:sp>
      <p:pic>
        <p:nvPicPr>
          <p:cNvPr id="39940" name="Picture 4" descr="βραχιόνιο πλέγμ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96938"/>
            <a:ext cx="7775575" cy="5988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Δικτυωτός </a:t>
            </a:r>
            <a:r>
              <a:rPr lang="el-GR" sz="3600" dirty="0" smtClean="0">
                <a:solidFill>
                  <a:srgbClr val="FF0000"/>
                </a:solidFill>
              </a:rPr>
              <a:t>Σχηματισμός</a:t>
            </a:r>
            <a:r>
              <a:rPr lang="en-US" sz="3600" dirty="0" smtClean="0">
                <a:solidFill>
                  <a:srgbClr val="FF0000"/>
                </a:solidFill>
              </a:rPr>
              <a:t> (Reticular Formation)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244280" cy="5217443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Σύστημα πολλών (μικρών ή μεγάλων) πυρήνων με πολλαπλές συνδέσεις υπό μορφή δικτύου που βρίσκεται στο Νωτιαίο Μυελό και το Στέλεχος, αλλά επηρεάζει μέσω μακρών νευρικών ινών όλο το ΚΝΣ. </a:t>
            </a:r>
            <a:endParaRPr lang="en-US" dirty="0"/>
          </a:p>
          <a:p>
            <a:r>
              <a:rPr lang="el-GR" dirty="0"/>
              <a:t>Έχει σχέση κυρίως με την </a:t>
            </a:r>
            <a:r>
              <a:rPr lang="el-GR" b="1" dirty="0"/>
              <a:t>εγρήγορση</a:t>
            </a:r>
            <a:r>
              <a:rPr lang="el-GR" dirty="0"/>
              <a:t>, το </a:t>
            </a:r>
            <a:r>
              <a:rPr lang="el-GR" b="1" dirty="0"/>
              <a:t>μυϊκό τόνο</a:t>
            </a:r>
            <a:r>
              <a:rPr lang="el-GR" dirty="0"/>
              <a:t>, τα </a:t>
            </a:r>
            <a:r>
              <a:rPr lang="el-GR" b="1" dirty="0"/>
              <a:t>αντανακλαστικά</a:t>
            </a:r>
            <a:r>
              <a:rPr lang="el-GR" dirty="0"/>
              <a:t>, τη </a:t>
            </a:r>
            <a:r>
              <a:rPr lang="el-GR" b="1" dirty="0"/>
              <a:t>ρύθμιση της αναπνοής</a:t>
            </a:r>
            <a:r>
              <a:rPr lang="el-GR" dirty="0"/>
              <a:t> &amp; της </a:t>
            </a:r>
            <a:r>
              <a:rPr lang="el-GR" b="1" dirty="0"/>
              <a:t>κυκλοφορίας</a:t>
            </a:r>
            <a:r>
              <a:rPr lang="el-GR" dirty="0"/>
              <a:t> κλπ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reticular-formation-and-limbic-system-6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3" y="1628575"/>
            <a:ext cx="4995666" cy="3750665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Μεταιχμιακό </a:t>
            </a:r>
            <a:r>
              <a:rPr lang="el-GR" sz="4000" dirty="0" smtClean="0">
                <a:solidFill>
                  <a:srgbClr val="FF0000"/>
                </a:solidFill>
              </a:rPr>
              <a:t>Σύστημα</a:t>
            </a:r>
            <a:r>
              <a:rPr lang="en-US" sz="4000" dirty="0" smtClean="0">
                <a:solidFill>
                  <a:srgbClr val="FF0000"/>
                </a:solidFill>
              </a:rPr>
              <a:t> (Limbic System)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355976" cy="4641379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Ανευρίσκεται στο όριο (μεταίχμιο) ανάμεσα στο διάμεσο εγκέφαλο και τον κροταφικό λοβό και ασκεί λειτουργίες όπως:</a:t>
            </a:r>
            <a:endParaRPr lang="en-US" dirty="0"/>
          </a:p>
          <a:p>
            <a:r>
              <a:rPr lang="el-GR" b="1" dirty="0"/>
              <a:t>Πρόσφατη μνήμη, άμεση συναισθηματική αντίδραση </a:t>
            </a:r>
            <a:r>
              <a:rPr lang="el-GR" i="1" u="sng" dirty="0"/>
              <a:t>(ιππόκαμπος)</a:t>
            </a:r>
            <a:r>
              <a:rPr lang="el-GR" b="1" dirty="0"/>
              <a:t>, αναστολές, συμπεριφορά</a:t>
            </a:r>
            <a:r>
              <a:rPr lang="el-GR" dirty="0"/>
              <a:t> γενικώς (</a:t>
            </a:r>
            <a:r>
              <a:rPr lang="el-GR" u="sng" dirty="0"/>
              <a:t>α</a:t>
            </a:r>
            <a:r>
              <a:rPr lang="el-GR" i="1" u="sng" dirty="0"/>
              <a:t>μυγδαλή)</a:t>
            </a:r>
            <a:r>
              <a:rPr lang="el-GR" dirty="0"/>
              <a:t>, κλπ.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emotion-limbic-syste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9103" y="1484784"/>
            <a:ext cx="4608512" cy="46085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Μύες</a:t>
            </a:r>
            <a:r>
              <a:rPr lang="en-US" sz="2800"/>
              <a:t>: </a:t>
            </a:r>
            <a:r>
              <a:rPr lang="el-GR" sz="2800"/>
              <a:t>Κινούν (συνήθως) οστά σε άρθρωση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 sz="2000" b="1"/>
              <a:t>Πρόσφυση</a:t>
            </a:r>
            <a:r>
              <a:rPr lang="en-US" sz="2000"/>
              <a:t>:</a:t>
            </a:r>
            <a:r>
              <a:rPr lang="el-GR" sz="2000"/>
              <a:t> Το σημείο στο οποίο ο μυς ενώνεται με το οστό (με ή χωρίς τένοντα)</a:t>
            </a:r>
          </a:p>
          <a:p>
            <a:endParaRPr lang="el-GR" sz="2000"/>
          </a:p>
          <a:p>
            <a:r>
              <a:rPr lang="el-GR" sz="2000" b="1"/>
              <a:t>Έκφυση</a:t>
            </a:r>
            <a:r>
              <a:rPr lang="en-US" sz="2000"/>
              <a:t>:</a:t>
            </a:r>
            <a:r>
              <a:rPr lang="el-GR" sz="2000"/>
              <a:t> Η πρόσφυση στο οστό που κινείται λιγότερο</a:t>
            </a:r>
            <a:r>
              <a:rPr lang="en-US" sz="2000"/>
              <a:t> </a:t>
            </a:r>
            <a:endParaRPr lang="el-GR" sz="2000"/>
          </a:p>
          <a:p>
            <a:endParaRPr lang="el-GR" sz="2000"/>
          </a:p>
          <a:p>
            <a:r>
              <a:rPr lang="el-GR" sz="2000" b="1"/>
              <a:t>Κατάφυση</a:t>
            </a:r>
            <a:r>
              <a:rPr lang="en-US" sz="2000"/>
              <a:t>:</a:t>
            </a:r>
            <a:r>
              <a:rPr lang="el-GR" sz="2000"/>
              <a:t> Η πρόσφυση στο οστό που κινείται περισσότερο</a:t>
            </a:r>
            <a:r>
              <a:rPr lang="en-US" sz="2000"/>
              <a:t> </a:t>
            </a:r>
            <a:endParaRPr lang="el-GR" sz="2000"/>
          </a:p>
          <a:p>
            <a:endParaRPr lang="el-GR" sz="2000"/>
          </a:p>
        </p:txBody>
      </p:sp>
      <p:pic>
        <p:nvPicPr>
          <p:cNvPr id="73732" name="Picture 4" descr="coracobrachialisa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341438"/>
            <a:ext cx="5184775" cy="47291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2 - Εικόνα" descr="Όργανα Ν.Σ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2 - Εικόνα" descr="ΚΝΣ και μήνιγγε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2 - Εικόνα" descr="Kittens c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598" y="0"/>
            <a:ext cx="64328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714357"/>
            <a:ext cx="7743852" cy="1643073"/>
          </a:xfrm>
        </p:spPr>
        <p:txBody>
          <a:bodyPr/>
          <a:lstStyle/>
          <a:p>
            <a:pPr eaLnBrk="1" hangingPunct="1"/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>
                <a:solidFill>
                  <a:srgbClr val="FF0000"/>
                </a:solidFill>
              </a:rPr>
              <a:t>ΕΙΣΑΓΩΓΗ  </a:t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>ΣΤΟ  ΝΕΥΡΙΚΟ ΣΥΣΤΗΜΑ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70C0"/>
                </a:solidFill>
              </a:rPr>
              <a:t>Βασικές έννοιες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Μια σύντομη περιήγηση</a:t>
            </a:r>
            <a:endParaRPr lang="el-G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smtClean="0"/>
              <a:t>Ζωή</a:t>
            </a:r>
            <a:r>
              <a:rPr lang="el-GR" sz="2800" smtClean="0"/>
              <a:t> </a:t>
            </a:r>
            <a:r>
              <a:rPr lang="en-US" sz="2800" smtClean="0"/>
              <a:t>: </a:t>
            </a:r>
            <a:r>
              <a:rPr lang="el-GR" sz="2400" smtClean="0"/>
              <a:t>Μεταβολισμός, Αναπαραγωγή, Προσαρμογή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el-GR" smtClean="0"/>
              <a:t>Σε τι από τα παραπάνω </a:t>
            </a:r>
          </a:p>
          <a:p>
            <a:pPr eaLnBrk="1" hangingPunct="1">
              <a:buFontTx/>
              <a:buNone/>
            </a:pPr>
            <a:r>
              <a:rPr lang="el-GR" smtClean="0"/>
              <a:t>   χρειάζεται κατά κύριο λόγο </a:t>
            </a:r>
          </a:p>
          <a:p>
            <a:pPr eaLnBrk="1" hangingPunct="1">
              <a:buFontTx/>
              <a:buNone/>
            </a:pPr>
            <a:r>
              <a:rPr lang="el-GR" smtClean="0"/>
              <a:t>   το Νευρικό Σύστημα</a:t>
            </a:r>
            <a:r>
              <a:rPr lang="en-US" smtClean="0"/>
              <a:t>;</a:t>
            </a:r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l-GR" sz="3200" b="1" dirty="0" smtClean="0"/>
              <a:t>Ζωή</a:t>
            </a:r>
            <a:r>
              <a:rPr lang="el-GR" sz="2800" dirty="0" smtClean="0"/>
              <a:t> </a:t>
            </a:r>
            <a:r>
              <a:rPr lang="en-US" sz="2800" dirty="0" smtClean="0"/>
              <a:t>: </a:t>
            </a:r>
            <a:r>
              <a:rPr lang="el-GR" sz="2800" dirty="0" smtClean="0"/>
              <a:t>Μεταβολισμός, Αναπαραγωγή, Προσαρμογή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Κύτταρο</a:t>
            </a:r>
          </a:p>
          <a:p>
            <a:pPr eaLnBrk="1" hangingPunct="1"/>
            <a:r>
              <a:rPr lang="el-GR" sz="2800" smtClean="0"/>
              <a:t>   Ιστός</a:t>
            </a:r>
          </a:p>
          <a:p>
            <a:pPr eaLnBrk="1" hangingPunct="1"/>
            <a:r>
              <a:rPr lang="el-GR" sz="2800" smtClean="0"/>
              <a:t>      Όργανο</a:t>
            </a:r>
          </a:p>
          <a:p>
            <a:pPr eaLnBrk="1" hangingPunct="1"/>
            <a:r>
              <a:rPr lang="el-GR" sz="2800" smtClean="0"/>
              <a:t>         Σύστημα</a:t>
            </a:r>
          </a:p>
          <a:p>
            <a:pPr eaLnBrk="1" hangingPunct="1"/>
            <a:r>
              <a:rPr lang="el-GR" sz="2800" smtClean="0"/>
              <a:t>            Οργανισμός</a:t>
            </a:r>
          </a:p>
          <a:p>
            <a:pPr eaLnBrk="1" hangingPunct="1"/>
            <a:endParaRPr lang="el-GR" sz="2800" smtClean="0"/>
          </a:p>
          <a:p>
            <a:pPr eaLnBrk="1" hangingPunct="1">
              <a:buFontTx/>
              <a:buNone/>
            </a:pPr>
            <a:r>
              <a:rPr lang="el-GR" sz="2800" i="1" smtClean="0"/>
              <a:t>Οργανισμός</a:t>
            </a:r>
            <a:r>
              <a:rPr lang="en-US" sz="2800" i="1" smtClean="0"/>
              <a:t>:</a:t>
            </a:r>
            <a:r>
              <a:rPr lang="el-GR" sz="2800" i="1" smtClean="0"/>
              <a:t> Ανοικτό σύστημα</a:t>
            </a:r>
          </a:p>
          <a:p>
            <a:pPr eaLnBrk="1" hangingPunct="1">
              <a:buFontTx/>
              <a:buNone/>
            </a:pPr>
            <a:r>
              <a:rPr lang="el-GR" sz="2800" smtClean="0"/>
              <a:t>(ανταλλάσσει ύλη και ενέργεια με το περιβάλλον)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 flipV="1">
            <a:off x="3962400" y="200025"/>
            <a:ext cx="4724400" cy="74613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el-GR" b="1" i="1" smtClean="0"/>
              <a:t>Στην ταχεία προσαρμογή </a:t>
            </a:r>
          </a:p>
          <a:p>
            <a:pPr eaLnBrk="1" hangingPunct="1">
              <a:buFontTx/>
              <a:buNone/>
            </a:pPr>
            <a:r>
              <a:rPr lang="el-GR" b="1" i="1" smtClean="0"/>
              <a:t>    (προς το περιβάλλον)</a:t>
            </a:r>
          </a:p>
          <a:p>
            <a:pPr eaLnBrk="1" hangingPunct="1">
              <a:buFontTx/>
              <a:buNone/>
            </a:pPr>
            <a:endParaRPr lang="el-GR" b="1" i="1" smtClean="0"/>
          </a:p>
          <a:p>
            <a:pPr eaLnBrk="1" hangingPunct="1"/>
            <a:r>
              <a:rPr lang="el-GR" smtClean="0"/>
              <a:t>Λήψη του εξωτερικού ερεθίσματος</a:t>
            </a:r>
          </a:p>
          <a:p>
            <a:pPr eaLnBrk="1" hangingPunct="1"/>
            <a:r>
              <a:rPr lang="el-GR" smtClean="0"/>
              <a:t>Επεξεργασία – συντονισμός</a:t>
            </a:r>
          </a:p>
          <a:p>
            <a:pPr eaLnBrk="1" hangingPunct="1"/>
            <a:r>
              <a:rPr lang="el-GR" smtClean="0"/>
              <a:t>Αντίδραση στο ερέθισμα</a:t>
            </a:r>
          </a:p>
          <a:p>
            <a:pPr eaLnBrk="1" hangingPunct="1">
              <a:buFontTx/>
              <a:buNone/>
            </a:pPr>
            <a:endParaRPr lang="el-GR" smtClean="0"/>
          </a:p>
          <a:p>
            <a:pPr eaLnBrk="1" hangingPunct="1">
              <a:buFontTx/>
              <a:buNone/>
            </a:pPr>
            <a:r>
              <a:rPr lang="el-GR" sz="2400" smtClean="0"/>
              <a:t>Ενδοκρινικό σύστημα</a:t>
            </a:r>
            <a:r>
              <a:rPr lang="en-US" sz="2400" smtClean="0"/>
              <a:t>:</a:t>
            </a:r>
            <a:r>
              <a:rPr lang="el-GR" sz="2400" smtClean="0"/>
              <a:t> </a:t>
            </a:r>
          </a:p>
          <a:p>
            <a:pPr eaLnBrk="1" hangingPunct="1"/>
            <a:r>
              <a:rPr lang="el-GR" sz="2400" smtClean="0"/>
              <a:t>Μεταβολισμός </a:t>
            </a:r>
          </a:p>
          <a:p>
            <a:pPr eaLnBrk="1" hangingPunct="1"/>
            <a:r>
              <a:rPr lang="el-GR" sz="2400" smtClean="0"/>
              <a:t>Βραδεία προσαρμογή</a:t>
            </a:r>
          </a:p>
          <a:p>
            <a:pPr eaLnBrk="1" hangingPunct="1">
              <a:buFontTx/>
              <a:buNone/>
            </a:pPr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smtClean="0">
                <a:latin typeface="Times New Roman" pitchFamily="18" charset="0"/>
              </a:rPr>
              <a:t>Σχηματική Λειτουργία Νευρικού Συστήματος</a:t>
            </a:r>
          </a:p>
        </p:txBody>
      </p:sp>
      <p:pic>
        <p:nvPicPr>
          <p:cNvPr id="6147" name="Picture 3" descr="Λειτουργία σχηματική ΚΝ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9144000" cy="5589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6278562"/>
          </a:xfrm>
        </p:spPr>
        <p:txBody>
          <a:bodyPr/>
          <a:lstStyle/>
          <a:p>
            <a:pPr algn="l" eaLnBrk="1" hangingPunct="1"/>
            <a:r>
              <a:rPr lang="el-GR" sz="2600" i="1" smtClean="0"/>
              <a:t>Ποιος είναι ο ταχύτερος τρόπος αντίδρασης στα ερεθίσματα</a:t>
            </a:r>
            <a:r>
              <a:rPr lang="en-US" sz="2600" i="1" smtClean="0"/>
              <a:t>;</a:t>
            </a:r>
            <a:r>
              <a:rPr lang="el-GR" smtClean="0"/>
              <a:t> </a:t>
            </a: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>Α) Το ηλεκτρικό ρεύμα</a:t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>Β) Βιοχημικές αντιδράσεις. Κίνηση των μεταβολιτών </a:t>
            </a:r>
            <a:br>
              <a:rPr lang="el-GR" sz="2800" smtClean="0"/>
            </a:br>
            <a:r>
              <a:rPr lang="el-GR" sz="2800" smtClean="0"/>
              <a:t>    με την κυκλοφορία του αίματος</a:t>
            </a:r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l-GR" sz="3000" smtClean="0"/>
              <a:t>Ηλεκτρικό ρεύμα = Κίνηση ηλεκτρικών φορτίων</a:t>
            </a:r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94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sz="2400" smtClean="0"/>
              <a:t>- </a:t>
            </a:r>
            <a:r>
              <a:rPr lang="el-GR" sz="2400" smtClean="0">
                <a:cs typeface="Arial" charset="0"/>
              </a:rPr>
              <a:t>Χρήση ιόντων </a:t>
            </a:r>
            <a:r>
              <a:rPr lang="en-US" sz="2400" smtClean="0">
                <a:cs typeface="Arial" charset="0"/>
              </a:rPr>
              <a:t>Na</a:t>
            </a:r>
            <a:r>
              <a:rPr lang="el-GR" sz="2400" baseline="30000" smtClean="0">
                <a:cs typeface="Arial" charset="0"/>
              </a:rPr>
              <a:t>+</a:t>
            </a:r>
            <a:r>
              <a:rPr lang="el-GR" sz="2400" smtClean="0">
                <a:cs typeface="Arial" charset="0"/>
              </a:rPr>
              <a:t>, </a:t>
            </a:r>
            <a:r>
              <a:rPr lang="en-US" sz="2400" smtClean="0">
                <a:cs typeface="Arial" charset="0"/>
              </a:rPr>
              <a:t>K</a:t>
            </a:r>
            <a:r>
              <a:rPr lang="el-GR" sz="2400" baseline="30000" smtClean="0">
                <a:cs typeface="Arial" charset="0"/>
              </a:rPr>
              <a:t>+</a:t>
            </a:r>
            <a:r>
              <a:rPr lang="el-GR" sz="2400" smtClean="0">
                <a:cs typeface="Arial" charset="0"/>
              </a:rPr>
              <a:t>, και </a:t>
            </a:r>
            <a:r>
              <a:rPr lang="en-US" sz="2400" smtClean="0">
                <a:cs typeface="Arial" charset="0"/>
              </a:rPr>
              <a:t>Ca</a:t>
            </a:r>
            <a:r>
              <a:rPr lang="el-GR" sz="2400" baseline="30000" smtClean="0">
                <a:cs typeface="Arial" charset="0"/>
              </a:rPr>
              <a:t>++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smtClean="0"/>
              <a:t>- </a:t>
            </a:r>
            <a:r>
              <a:rPr lang="el-GR" sz="2400" smtClean="0">
                <a:cs typeface="Arial" charset="0"/>
              </a:rPr>
              <a:t>Κατάσταση ηρεμίας: Πολλά </a:t>
            </a:r>
            <a:r>
              <a:rPr lang="en-US" sz="2400" smtClean="0">
                <a:cs typeface="Arial" charset="0"/>
              </a:rPr>
              <a:t>Na</a:t>
            </a:r>
            <a:r>
              <a:rPr lang="el-GR" sz="2400" baseline="30000" smtClean="0">
                <a:cs typeface="Arial" charset="0"/>
              </a:rPr>
              <a:t>+ </a:t>
            </a:r>
            <a:r>
              <a:rPr lang="el-GR" sz="2400" smtClean="0">
                <a:cs typeface="Arial" charset="0"/>
              </a:rPr>
              <a:t>έξω (+), πολλά </a:t>
            </a:r>
            <a:r>
              <a:rPr lang="en-US" sz="2400" smtClean="0">
                <a:cs typeface="Arial" charset="0"/>
              </a:rPr>
              <a:t>K</a:t>
            </a:r>
            <a:r>
              <a:rPr lang="el-GR" sz="2400" baseline="30000" smtClean="0">
                <a:cs typeface="Arial" charset="0"/>
              </a:rPr>
              <a:t>+ </a:t>
            </a:r>
            <a:r>
              <a:rPr lang="el-GR" sz="2400" smtClean="0">
                <a:cs typeface="Arial" charset="0"/>
              </a:rPr>
              <a:t>μέσα (στο κύτταρο, (-))</a:t>
            </a:r>
            <a:r>
              <a:rPr lang="el-GR" sz="2400" smtClean="0"/>
              <a:t>  </a:t>
            </a:r>
            <a:r>
              <a:rPr lang="el-GR" sz="2400" smtClean="0">
                <a:cs typeface="Arial" charset="0"/>
              </a:rPr>
              <a:t>Δυναμικό ηρεμίας: -80 </a:t>
            </a:r>
            <a:r>
              <a:rPr lang="en-US" sz="2400" smtClean="0">
                <a:cs typeface="Arial" charset="0"/>
              </a:rPr>
              <a:t>mV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smtClean="0"/>
              <a:t>- </a:t>
            </a:r>
            <a:r>
              <a:rPr lang="el-GR" sz="2400" smtClean="0">
                <a:cs typeface="Arial" charset="0"/>
              </a:rPr>
              <a:t>Ερέθισμα: Είσοδος </a:t>
            </a:r>
            <a:r>
              <a:rPr lang="en-US" sz="2400" smtClean="0">
                <a:cs typeface="Arial" charset="0"/>
              </a:rPr>
              <a:t>Na</a:t>
            </a:r>
            <a:r>
              <a:rPr lang="el-GR" sz="2400" baseline="30000" smtClean="0">
                <a:cs typeface="Arial" charset="0"/>
              </a:rPr>
              <a:t>+ </a:t>
            </a:r>
            <a:r>
              <a:rPr lang="el-GR" sz="2400" smtClean="0">
                <a:cs typeface="Arial" charset="0"/>
              </a:rPr>
              <a:t>εκπόλωση (και υπερακόντιση) 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smtClean="0"/>
              <a:t>   </a:t>
            </a:r>
            <a:r>
              <a:rPr lang="el-GR" sz="2400" smtClean="0">
                <a:cs typeface="Arial" charset="0"/>
              </a:rPr>
              <a:t>της μεμβράνης -80 </a:t>
            </a:r>
            <a:r>
              <a:rPr lang="en-US" sz="2400" smtClean="0">
                <a:cs typeface="Arial" charset="0"/>
              </a:rPr>
              <a:t>mV </a:t>
            </a:r>
            <a:r>
              <a:rPr lang="el-GR" sz="2400" smtClean="0">
                <a:cs typeface="Arial" charset="0"/>
              </a:rPr>
              <a:t>→ +40 </a:t>
            </a:r>
            <a:r>
              <a:rPr lang="en-US" sz="2400" smtClean="0">
                <a:cs typeface="Arial" charset="0"/>
              </a:rPr>
              <a:t>mV</a:t>
            </a:r>
            <a:r>
              <a:rPr lang="el-GR" sz="2400" smtClean="0">
                <a:cs typeface="Arial" charset="0"/>
              </a:rPr>
              <a:t> (δυναμικό ενέργειας)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smtClean="0"/>
              <a:t>- </a:t>
            </a:r>
            <a:r>
              <a:rPr lang="el-GR" sz="2400" smtClean="0">
                <a:cs typeface="Arial" charset="0"/>
              </a:rPr>
              <a:t>Τοπικά η μεμβράνη επαναπολώνεται με έξοδο </a:t>
            </a:r>
            <a:r>
              <a:rPr lang="en-US" sz="2400" smtClean="0">
                <a:cs typeface="Arial" charset="0"/>
              </a:rPr>
              <a:t>K</a:t>
            </a:r>
            <a:r>
              <a:rPr lang="el-GR" sz="2400" baseline="30000" smtClean="0">
                <a:cs typeface="Arial" charset="0"/>
              </a:rPr>
              <a:t>+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smtClean="0"/>
              <a:t>   </a:t>
            </a:r>
            <a:r>
              <a:rPr lang="el-GR" sz="2400" smtClean="0">
                <a:cs typeface="Arial" charset="0"/>
              </a:rPr>
              <a:t>αλλά η διέγερση (δυναμικό ενέργειας) διαδίδεται κατά μήκος της μεμβράνης προς τα «εμπρός», γιατί προς τα «πίσω» είμαστε σε «ανερέθιστη περίοδο»</a:t>
            </a:r>
            <a:endParaRPr lang="el-GR" sz="2400" smtClean="0"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l-GR" sz="2400" b="1" smtClean="0"/>
          </a:p>
          <a:p>
            <a:pPr algn="ctr" eaLnBrk="1" hangingPunct="1">
              <a:buFontTx/>
              <a:buNone/>
            </a:pPr>
            <a:r>
              <a:rPr lang="el-GR" sz="2400" b="1" smtClean="0">
                <a:cs typeface="Arial" charset="0"/>
              </a:rPr>
              <a:t>Άρα χρειαζόμαστε μακρόστενο κύτταρο ή κανονικού σχήματος κύτταρο με μακρόστενη αποφυάδα,</a:t>
            </a:r>
            <a:endParaRPr lang="el-GR" sz="2400" smtClean="0"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l-GR" sz="2400" b="1" smtClean="0">
                <a:cs typeface="Arial" charset="0"/>
              </a:rPr>
              <a:t> διαθέτουσα μεμβράνη</a:t>
            </a:r>
            <a:endParaRPr lang="el-GR" sz="240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124200" cy="5940425"/>
          </a:xfrm>
        </p:spPr>
        <p:txBody>
          <a:bodyPr/>
          <a:lstStyle/>
          <a:p>
            <a:pPr eaLnBrk="1" hangingPunct="1"/>
            <a:r>
              <a:rPr lang="el-GR" sz="3200" smtClean="0"/>
              <a:t>Νευρώνας  </a:t>
            </a:r>
            <a:r>
              <a:rPr lang="en-US" sz="3200" smtClean="0"/>
              <a:t>=</a:t>
            </a:r>
            <a:r>
              <a:rPr lang="el-GR" sz="3200" smtClean="0"/>
              <a:t>  Νευρικό  κύτταρο</a:t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/>
            </a:r>
            <a:br>
              <a:rPr lang="el-GR" sz="3200" smtClean="0"/>
            </a:br>
            <a:r>
              <a:rPr lang="el-GR" sz="3200" smtClean="0"/>
              <a:t>Άξονας = Νευράξονας, νευρίτης, νευρική ίνα</a:t>
            </a:r>
            <a:br>
              <a:rPr lang="el-GR" sz="3200" smtClean="0"/>
            </a:br>
            <a:endParaRPr lang="el-GR" sz="3200" smtClean="0"/>
          </a:p>
        </p:txBody>
      </p:sp>
      <p:pic>
        <p:nvPicPr>
          <p:cNvPr id="9219" name="Picture 6" descr="Ο νευρώ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7675" y="0"/>
            <a:ext cx="3890963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Νευρώνας=Νευρικό κύτταρο+αποφυάδες (δενδρίτες και νευρίτης η αξονας)</a:t>
            </a:r>
          </a:p>
        </p:txBody>
      </p:sp>
      <p:pic>
        <p:nvPicPr>
          <p:cNvPr id="10243" name="Picture 3" descr="neuron_pa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5838"/>
            <a:ext cx="9144000" cy="58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l-GR" sz="2800" smtClean="0"/>
              <a:t>Τύποι  νευρώνων ανάλογα με</a:t>
            </a:r>
            <a:r>
              <a:rPr lang="el-GR" sz="4000" smtClean="0"/>
              <a:t> </a:t>
            </a:r>
            <a:r>
              <a:rPr lang="el-GR" sz="2800" smtClean="0"/>
              <a:t>τον αριθμό και το μήκος των νευραξόνων (νευριτών, νευρικών ινών) </a:t>
            </a:r>
            <a:endParaRPr lang="el-GR" sz="4000" smtClean="0"/>
          </a:p>
        </p:txBody>
      </p:sp>
      <p:pic>
        <p:nvPicPr>
          <p:cNvPr id="11267" name="Picture 6" descr="Τύποι νευρώνω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111250"/>
            <a:ext cx="6121400" cy="5707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-242888"/>
            <a:ext cx="8229600" cy="935038"/>
          </a:xfrm>
        </p:spPr>
        <p:txBody>
          <a:bodyPr/>
          <a:lstStyle/>
          <a:p>
            <a:pPr eaLnBrk="1" hangingPunct="1"/>
            <a:r>
              <a:rPr lang="el-GR" sz="3200" smtClean="0"/>
              <a:t>Συνάψεις</a:t>
            </a:r>
          </a:p>
        </p:txBody>
      </p:sp>
      <p:pic>
        <p:nvPicPr>
          <p:cNvPr id="12291" name="Picture 6" descr="τύποι συνάψεων 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622300"/>
            <a:ext cx="6480175" cy="62055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>
                <a:latin typeface="Times New Roman" pitchFamily="18" charset="0"/>
              </a:rPr>
              <a:t>Σχηματική Λειτουργία Νευρικού Συστήματος</a:t>
            </a:r>
          </a:p>
        </p:txBody>
      </p:sp>
      <p:pic>
        <p:nvPicPr>
          <p:cNvPr id="3078" name="Picture 6" descr="Λειτουργία σχηματική ΚΝ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9144000" cy="55895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18488" cy="417513"/>
          </a:xfrm>
        </p:spPr>
        <p:txBody>
          <a:bodyPr/>
          <a:lstStyle/>
          <a:p>
            <a:r>
              <a:rPr lang="el-GR" sz="3200"/>
              <a:t>Κεντρικό  και  περιφερικό  Νευρικό  Σύστημα</a:t>
            </a:r>
          </a:p>
        </p:txBody>
      </p:sp>
      <p:pic>
        <p:nvPicPr>
          <p:cNvPr id="5126" name="Picture 6" descr="ΚΝΣ - ΠΝ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531813"/>
            <a:ext cx="6985000" cy="63928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/>
              <a:t>ΑΝΑΤΟΜΙΑ  ΚΑΤΑ  ΣΥΣΤΗΜΑΤΑ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l-GR" sz="1800" b="1" dirty="0">
                <a:solidFill>
                  <a:srgbClr val="00B050"/>
                </a:solidFill>
              </a:rPr>
              <a:t>Πεπτικό  -  Αναπνευστικό</a:t>
            </a:r>
            <a:r>
              <a:rPr lang="el-GR" sz="1800" b="1" dirty="0"/>
              <a:t>  -  Κυκλοφορικό  -  </a:t>
            </a:r>
            <a:r>
              <a:rPr lang="el-GR" sz="1800" b="1" dirty="0">
                <a:solidFill>
                  <a:srgbClr val="00B050"/>
                </a:solidFill>
              </a:rPr>
              <a:t>Ουροποιητικό</a:t>
            </a:r>
            <a:r>
              <a:rPr lang="el-GR" sz="1800" b="1" dirty="0"/>
              <a:t> -  Νευρικό  -</a:t>
            </a:r>
          </a:p>
          <a:p>
            <a:pPr algn="ctr">
              <a:buFontTx/>
              <a:buNone/>
            </a:pPr>
            <a:r>
              <a:rPr lang="el-GR" sz="1800" b="1" dirty="0" err="1"/>
              <a:t>Μυοσκελετικό</a:t>
            </a:r>
            <a:r>
              <a:rPr lang="el-GR" sz="1800" b="1" dirty="0"/>
              <a:t>  -  </a:t>
            </a:r>
            <a:r>
              <a:rPr lang="el-GR" sz="1800" b="1" dirty="0">
                <a:solidFill>
                  <a:srgbClr val="C00000"/>
                </a:solidFill>
              </a:rPr>
              <a:t>Γεννητικό</a:t>
            </a:r>
            <a:r>
              <a:rPr lang="el-GR" sz="1800" b="1" dirty="0"/>
              <a:t>  -  Ενδοκρινικό  </a:t>
            </a:r>
          </a:p>
          <a:p>
            <a:pPr>
              <a:buFontTx/>
              <a:buNone/>
            </a:pPr>
            <a:r>
              <a:rPr lang="el-GR" b="1" dirty="0"/>
              <a:t>           </a:t>
            </a:r>
          </a:p>
          <a:p>
            <a:pPr>
              <a:buFontTx/>
              <a:buNone/>
            </a:pPr>
            <a:endParaRPr lang="el-GR" b="1" dirty="0"/>
          </a:p>
          <a:p>
            <a:pPr algn="ctr">
              <a:buFontTx/>
              <a:buNone/>
            </a:pPr>
            <a:r>
              <a:rPr lang="el-GR" b="1" dirty="0"/>
              <a:t>ΑΝΑΤΟΜΙΑ  ΚΑΤΑ  ΧΩΡΕΣ</a:t>
            </a:r>
          </a:p>
          <a:p>
            <a:pPr>
              <a:buFontTx/>
              <a:buNone/>
            </a:pPr>
            <a:r>
              <a:rPr lang="el-GR" sz="2000" dirty="0"/>
              <a:t>Κεφαλή - Τράχηλος – Θώρακας – Κοιλιά – Πύελος – Κορμός </a:t>
            </a:r>
            <a:r>
              <a:rPr lang="el-GR" sz="2000" dirty="0" smtClean="0"/>
              <a:t>– Άκρα</a:t>
            </a:r>
          </a:p>
          <a:p>
            <a:pPr>
              <a:buFontTx/>
              <a:buNone/>
            </a:pPr>
            <a:endParaRPr lang="el-GR" sz="2000" dirty="0"/>
          </a:p>
          <a:p>
            <a:pPr>
              <a:buFontTx/>
              <a:buNone/>
            </a:pPr>
            <a:endParaRPr lang="el-GR" sz="2000" dirty="0" smtClean="0"/>
          </a:p>
          <a:p>
            <a:pPr>
              <a:buFontTx/>
              <a:buNone/>
            </a:pPr>
            <a:r>
              <a:rPr lang="el-GR" sz="2400" b="1" dirty="0" smtClean="0"/>
              <a:t>Ζωή</a:t>
            </a:r>
            <a:r>
              <a:rPr lang="el-GR" sz="2000" dirty="0" smtClean="0"/>
              <a:t> </a:t>
            </a:r>
            <a:r>
              <a:rPr lang="en-US" sz="2000" dirty="0" smtClean="0"/>
              <a:t>: </a:t>
            </a:r>
            <a:r>
              <a:rPr lang="el-GR" sz="2000" dirty="0" smtClean="0">
                <a:solidFill>
                  <a:srgbClr val="00B050"/>
                </a:solidFill>
              </a:rPr>
              <a:t>Μεταβολισμός</a:t>
            </a:r>
            <a:r>
              <a:rPr lang="el-GR" sz="2000" dirty="0" smtClean="0"/>
              <a:t>, </a:t>
            </a:r>
            <a:r>
              <a:rPr lang="el-GR" sz="2000" dirty="0" smtClean="0">
                <a:solidFill>
                  <a:srgbClr val="C00000"/>
                </a:solidFill>
              </a:rPr>
              <a:t>Αναπαραγωγή</a:t>
            </a:r>
            <a:r>
              <a:rPr lang="el-GR" sz="2000" dirty="0" smtClean="0"/>
              <a:t>, Προσαρμογή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547813" y="0"/>
            <a:ext cx="6119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l-GR" sz="1400" b="1">
                <a:cs typeface="Times New Roman" pitchFamily="18" charset="0"/>
              </a:rPr>
              <a:t>Λειτουργική  διαίρεση  Νευρικού Συστήματος (ΚΝΣ – ΠΝΣ)</a:t>
            </a:r>
            <a:endParaRPr lang="el-GR" sz="1400"/>
          </a:p>
          <a:p>
            <a:pPr eaLnBrk="0" hangingPunct="0"/>
            <a:endParaRPr lang="el-GR"/>
          </a:p>
        </p:txBody>
      </p:sp>
      <p:sp>
        <p:nvSpPr>
          <p:cNvPr id="80978" name="Line 82"/>
          <p:cNvSpPr>
            <a:spLocks noChangeShapeType="1"/>
          </p:cNvSpPr>
          <p:nvPr/>
        </p:nvSpPr>
        <p:spPr bwMode="auto">
          <a:xfrm>
            <a:off x="4495800" y="20002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graphicFrame>
        <p:nvGraphicFramePr>
          <p:cNvPr id="81122" name="Group 226"/>
          <p:cNvGraphicFramePr>
            <a:graphicFrameLocks noGrp="1"/>
          </p:cNvGraphicFramePr>
          <p:nvPr/>
        </p:nvGraphicFramePr>
        <p:xfrm>
          <a:off x="395288" y="333375"/>
          <a:ext cx="8353425" cy="6524628"/>
        </p:xfrm>
        <a:graphic>
          <a:graphicData uri="http://schemas.openxmlformats.org/drawingml/2006/table">
            <a:tbl>
              <a:tblPr/>
              <a:tblGrid>
                <a:gridCol w="1671637"/>
                <a:gridCol w="1670050"/>
                <a:gridCol w="1670050"/>
                <a:gridCol w="1670050"/>
                <a:gridCol w="1671638"/>
              </a:tblGrid>
              <a:tr h="741363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Φυγόκεντρος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οδός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Κινητικότης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Σωματική 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(σκελετικοί μύες), ενσυνείδητη κίνηση, συνοδές κινήσεις, μυϊκός τόνος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γκεφαλονωτιαίο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(σωματικό, ζωϊκό)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Ν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ευρικό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ύστημα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Σπλαγχνική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Καρδιακός μυς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Α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υτόνομο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Ν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ευρικό 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ύστημα  (φυτικό)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Συμπαθητικό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(καταβολικές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 διαδικασίες)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Παρασυμπαθητικό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(αναβολικές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 διαδικασίες)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Λείες μυϊκές ίνες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αρτηριών, βρόγχων,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συμπαγών, κοίλων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οργάνων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Έλεγχος αδένων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080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Κεντρομόλος 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οδός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Αισθητικότης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Ιδιοδέκτρια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Αίσθημα πείνας, δίψας κλπ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11918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Σπλαγχνοαισθητικότης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(πόνος, θερμοκρασία,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διάταση, κλπ)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91598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Εξωδέκτρια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Πόνος, θερμοκρασία, πίεση, αφή (αδρή,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διακριτική)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γκεφαλονωτιαίο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(σωματικό, ζωϊκό)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Ν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ευρικό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Σ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ύστημα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988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Πληροφορίες (συνειδητές ή ασυνείδητες) για στάση, κίνηση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8896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Μηχανικά ή χημικά κεντρομόλα (μη συνειδητά) 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ερεθίσματα</a:t>
                      </a: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(τασεοϋποδοχείς, χημειοϋποδοχείς)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απροσδιόριστο)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116" name="Rectangle 220"/>
          <p:cNvSpPr>
            <a:spLocks noChangeArrowheads="1"/>
          </p:cNvSpPr>
          <p:nvPr/>
        </p:nvSpPr>
        <p:spPr bwMode="auto">
          <a:xfrm>
            <a:off x="0" y="659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3860800"/>
            <a:ext cx="3924300" cy="2205038"/>
          </a:xfrm>
        </p:spPr>
        <p:txBody>
          <a:bodyPr/>
          <a:lstStyle/>
          <a:p>
            <a:r>
              <a:rPr lang="el-GR" sz="2000"/>
              <a:t/>
            </a:r>
            <a:br>
              <a:rPr lang="el-GR" sz="2000"/>
            </a:br>
            <a:r>
              <a:rPr lang="el-GR" sz="2000" b="1"/>
              <a:t>Συμπαθητικό Παρασυμπαθητικό</a:t>
            </a:r>
            <a:r>
              <a:rPr lang="en-US" sz="2000" b="1"/>
              <a:t/>
            </a:r>
            <a:br>
              <a:rPr lang="en-US" sz="2000" b="1"/>
            </a:br>
            <a:endParaRPr lang="el-GR" sz="2000" b="1"/>
          </a:p>
        </p:txBody>
      </p:sp>
      <p:pic>
        <p:nvPicPr>
          <p:cNvPr id="69636" name="Picture 4" descr="Χρήση ΣΝΣ (σκίτσο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73138" y="0"/>
            <a:ext cx="7885113" cy="3478213"/>
          </a:xfrm>
          <a:noFill/>
          <a:ln/>
        </p:spPr>
      </p:pic>
      <p:pic>
        <p:nvPicPr>
          <p:cNvPr id="69638" name="Picture 6" descr="Χρήση Παρασυμπαθητικού Ν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238500"/>
            <a:ext cx="3851275" cy="3619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2987675" cy="1584325"/>
          </a:xfrm>
        </p:spPr>
        <p:txBody>
          <a:bodyPr/>
          <a:lstStyle/>
          <a:p>
            <a:r>
              <a:rPr lang="el-GR" sz="3200"/>
              <a:t>Νευρώνας  </a:t>
            </a:r>
            <a:r>
              <a:rPr lang="en-US" sz="3200"/>
              <a:t>=</a:t>
            </a:r>
            <a:r>
              <a:rPr lang="el-GR" sz="3200"/>
              <a:t>  Νευρικό  κύτταρο</a:t>
            </a:r>
          </a:p>
        </p:txBody>
      </p:sp>
      <p:pic>
        <p:nvPicPr>
          <p:cNvPr id="7174" name="Picture 6" descr="Ο νευρώ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7675" y="0"/>
            <a:ext cx="3890963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l-GR" sz="2800"/>
              <a:t>Τύποι  νευρώνων ανάλογα με</a:t>
            </a:r>
            <a:r>
              <a:rPr lang="el-GR" sz="4000"/>
              <a:t> </a:t>
            </a:r>
            <a:r>
              <a:rPr lang="el-GR" sz="2800"/>
              <a:t>τον αριθμό και το μήκος των νευραξόνων (νευριτών, νευρικών ινών) </a:t>
            </a:r>
            <a:endParaRPr lang="el-GR" sz="4000"/>
          </a:p>
        </p:txBody>
      </p:sp>
      <p:pic>
        <p:nvPicPr>
          <p:cNvPr id="9222" name="Picture 6" descr="Τύποι νευρώνω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111250"/>
            <a:ext cx="6121400" cy="57070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-242888"/>
            <a:ext cx="8229600" cy="935038"/>
          </a:xfrm>
        </p:spPr>
        <p:txBody>
          <a:bodyPr/>
          <a:lstStyle/>
          <a:p>
            <a:r>
              <a:rPr lang="el-GR" sz="3200"/>
              <a:t>Συνάψεις</a:t>
            </a:r>
          </a:p>
        </p:txBody>
      </p:sp>
      <p:pic>
        <p:nvPicPr>
          <p:cNvPr id="13318" name="Picture 6" descr="τύποι συνάψεων 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622300"/>
            <a:ext cx="6480175" cy="62055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765175"/>
          </a:xfrm>
        </p:spPr>
        <p:txBody>
          <a:bodyPr/>
          <a:lstStyle/>
          <a:p>
            <a:r>
              <a:rPr lang="el-GR" sz="3200"/>
              <a:t>Νευροδιαβιβαστές </a:t>
            </a:r>
            <a:r>
              <a:rPr lang="en-US" sz="3200"/>
              <a:t>=</a:t>
            </a:r>
            <a:r>
              <a:rPr lang="el-GR" sz="3200"/>
              <a:t> Μόρια στις συνάψεις</a:t>
            </a:r>
          </a:p>
        </p:txBody>
      </p:sp>
      <p:pic>
        <p:nvPicPr>
          <p:cNvPr id="15366" name="Picture 6" descr="νευροδιαβιβαστέ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9788"/>
            <a:ext cx="9144000" cy="45481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r>
              <a:rPr lang="el-GR" sz="2800"/>
              <a:t>Νευρογλοία, τύποι νευρογλοιακών κυττάρων </a:t>
            </a:r>
          </a:p>
        </p:txBody>
      </p:sp>
      <p:pic>
        <p:nvPicPr>
          <p:cNvPr id="17412" name="Picture 4" descr="Τύποι νευρογλοιακών κυττάρω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25650" y="549275"/>
            <a:ext cx="5362575" cy="6308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20713"/>
          </a:xfrm>
        </p:spPr>
        <p:txBody>
          <a:bodyPr/>
          <a:lstStyle/>
          <a:p>
            <a:r>
              <a:rPr lang="el-GR" sz="3200"/>
              <a:t>Ολιγοδενδροκύτταρο εντός του ΚΝΣ</a:t>
            </a:r>
          </a:p>
        </p:txBody>
      </p:sp>
      <p:pic>
        <p:nvPicPr>
          <p:cNvPr id="19462" name="Picture 6" descr="ολιγοδενδροκύτταρο-μυελίνη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4788" y="620713"/>
            <a:ext cx="5956300" cy="623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33413"/>
          </a:xfrm>
        </p:spPr>
        <p:txBody>
          <a:bodyPr/>
          <a:lstStyle/>
          <a:p>
            <a:r>
              <a:rPr lang="el-GR" sz="3200"/>
              <a:t>Κύτταρα  </a:t>
            </a:r>
            <a:r>
              <a:rPr lang="en-US" sz="3200"/>
              <a:t>Schwann, </a:t>
            </a:r>
            <a:r>
              <a:rPr lang="el-GR" sz="3200"/>
              <a:t>Μυελίνωση</a:t>
            </a:r>
            <a:r>
              <a:rPr lang="en-US" sz="3200"/>
              <a:t> </a:t>
            </a:r>
            <a:endParaRPr lang="el-GR" sz="3200"/>
          </a:p>
        </p:txBody>
      </p:sp>
      <p:pic>
        <p:nvPicPr>
          <p:cNvPr id="21510" name="Picture 6" descr="Στάδια μυελίνωση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92263" y="620713"/>
            <a:ext cx="5730875" cy="623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692150"/>
          </a:xfrm>
        </p:spPr>
        <p:txBody>
          <a:bodyPr/>
          <a:lstStyle/>
          <a:p>
            <a:r>
              <a:rPr lang="el-GR" sz="3200"/>
              <a:t>Εμμύελες – αμύελες νευρικές ίνες</a:t>
            </a:r>
          </a:p>
        </p:txBody>
      </p:sp>
      <p:pic>
        <p:nvPicPr>
          <p:cNvPr id="23558" name="Picture 6" descr="Εμμύελη - αμύελη νευρική ίν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730250"/>
            <a:ext cx="6624638" cy="61341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gestive system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0"/>
            <a:ext cx="5580062" cy="685800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79388" y="0"/>
            <a:ext cx="3313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400" b="1">
                <a:solidFill>
                  <a:srgbClr val="FF0066"/>
                </a:solidFill>
              </a:rPr>
              <a:t>Πεπτικό   Σύστημα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924175"/>
            <a:ext cx="3132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400">
                <a:solidFill>
                  <a:srgbClr val="FF0066"/>
                </a:solidFill>
              </a:rPr>
              <a:t>Κεφαλή - Τράχηλος – Θώρακας – Κοιλιά – Πύελος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l-GR" sz="2800"/>
              <a:t>Νεύρο </a:t>
            </a:r>
            <a:r>
              <a:rPr lang="en-US" sz="2800"/>
              <a:t>=</a:t>
            </a:r>
            <a:r>
              <a:rPr lang="el-GR" sz="2800"/>
              <a:t> Δέσμη νευρικών ινών με περιβλήματα</a:t>
            </a:r>
          </a:p>
        </p:txBody>
      </p:sp>
      <p:pic>
        <p:nvPicPr>
          <p:cNvPr id="11268" name="Picture 4" descr="Νεύρο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14613" y="620713"/>
            <a:ext cx="3763962" cy="623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42888"/>
            <a:ext cx="8229600" cy="1143001"/>
          </a:xfrm>
        </p:spPr>
        <p:txBody>
          <a:bodyPr/>
          <a:lstStyle/>
          <a:p>
            <a:r>
              <a:rPr lang="el-GR" sz="2800"/>
              <a:t>Φαιά, λευκή ουσία, γάγγλια, πυρήνες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184775"/>
          </a:xfrm>
        </p:spPr>
        <p:txBody>
          <a:bodyPr/>
          <a:lstStyle/>
          <a:p>
            <a:r>
              <a:rPr lang="el-GR" sz="2400" b="1" i="1"/>
              <a:t>Φαιά ουσία</a:t>
            </a:r>
            <a:r>
              <a:rPr lang="el-GR" sz="2400"/>
              <a:t> </a:t>
            </a:r>
            <a:r>
              <a:rPr lang="en-US" sz="2400"/>
              <a:t>: </a:t>
            </a:r>
            <a:r>
              <a:rPr lang="el-GR" sz="2400"/>
              <a:t>Ευρεία περιοχή με σώματα νευρικών κυττάρων</a:t>
            </a:r>
          </a:p>
          <a:p>
            <a:endParaRPr lang="en-US" sz="2400" b="1" i="1"/>
          </a:p>
          <a:p>
            <a:r>
              <a:rPr lang="el-GR" sz="2400" b="1" i="1"/>
              <a:t>Λευκή ουσία</a:t>
            </a:r>
            <a:r>
              <a:rPr lang="en-US" sz="2400"/>
              <a:t>:    </a:t>
            </a:r>
            <a:r>
              <a:rPr lang="en-US" sz="2400">
                <a:cs typeface="Arial" charset="0"/>
              </a:rPr>
              <a:t>»           »       </a:t>
            </a:r>
            <a:r>
              <a:rPr lang="el-GR" sz="2400">
                <a:cs typeface="Arial" charset="0"/>
              </a:rPr>
              <a:t>με   νευράξονες</a:t>
            </a:r>
          </a:p>
          <a:p>
            <a:endParaRPr lang="en-US" sz="2400" b="1" i="1">
              <a:cs typeface="Arial" charset="0"/>
            </a:endParaRPr>
          </a:p>
          <a:p>
            <a:r>
              <a:rPr lang="el-GR" sz="2400" b="1" i="1">
                <a:cs typeface="Arial" charset="0"/>
              </a:rPr>
              <a:t>Πυρήνας</a:t>
            </a:r>
            <a:r>
              <a:rPr lang="en-US" sz="2400">
                <a:cs typeface="Arial" charset="0"/>
              </a:rPr>
              <a:t>: </a:t>
            </a:r>
            <a:r>
              <a:rPr lang="el-GR" sz="2400">
                <a:cs typeface="Arial" charset="0"/>
              </a:rPr>
              <a:t>Περιορισμένη ή περιγεγραμμένη περιοχή με σώματα   νευρικών κυττάρων μέσα στο Κεντρικό Νευρικό Σύστημα</a:t>
            </a:r>
          </a:p>
          <a:p>
            <a:endParaRPr lang="en-US" sz="2400" b="1" i="1">
              <a:cs typeface="Arial" charset="0"/>
            </a:endParaRPr>
          </a:p>
          <a:p>
            <a:r>
              <a:rPr lang="el-GR" sz="2400" b="1" i="1">
                <a:cs typeface="Arial" charset="0"/>
              </a:rPr>
              <a:t>Γάγγλιο</a:t>
            </a:r>
            <a:r>
              <a:rPr lang="en-US" sz="2400">
                <a:cs typeface="Arial" charset="0"/>
              </a:rPr>
              <a:t>: </a:t>
            </a:r>
            <a:r>
              <a:rPr lang="el-GR" sz="2400">
                <a:cs typeface="Arial" charset="0"/>
              </a:rPr>
              <a:t>Περιγεγραμμένο μόρφωμα με σώματα νευρικών κυττάρων έξω από το Κεντρικό Νευρικό Σύστημα (εξαιρούνται τα </a:t>
            </a:r>
            <a:r>
              <a:rPr lang="en-US" sz="2400">
                <a:cs typeface="Arial" charset="0"/>
              </a:rPr>
              <a:t>«</a:t>
            </a:r>
            <a:r>
              <a:rPr lang="el-GR" sz="2400">
                <a:cs typeface="Arial" charset="0"/>
              </a:rPr>
              <a:t>βασικά γάγγλια</a:t>
            </a:r>
            <a:r>
              <a:rPr lang="en-US" sz="2400">
                <a:cs typeface="Arial" charset="0"/>
              </a:rPr>
              <a:t>»</a:t>
            </a:r>
            <a:r>
              <a:rPr lang="el-GR" sz="2400">
                <a:cs typeface="Arial" charset="0"/>
              </a:rPr>
              <a:t> του εγκεφάλου)</a:t>
            </a:r>
            <a:endParaRPr lang="en-US" sz="2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l-GR" sz="3200"/>
              <a:t>Φαιά  και  λευκή  ουσία</a:t>
            </a:r>
          </a:p>
        </p:txBody>
      </p:sp>
      <p:pic>
        <p:nvPicPr>
          <p:cNvPr id="26630" name="Picture 6" descr="Φαιά και λευκή ουσί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690563"/>
            <a:ext cx="6842125" cy="61499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435975" cy="1150938"/>
          </a:xfrm>
        </p:spPr>
        <p:txBody>
          <a:bodyPr/>
          <a:lstStyle/>
          <a:p>
            <a:r>
              <a:rPr lang="el-GR" sz="2400" b="1"/>
              <a:t>Ομάδες νευρικών ινών (νευραξόνων)</a:t>
            </a:r>
            <a:br>
              <a:rPr lang="el-GR" sz="2400" b="1"/>
            </a:br>
            <a:r>
              <a:rPr lang="el-GR" sz="2400"/>
              <a:t>με κοινή πορεία – αρχή (αισθητικός υποδοχέας, πυρήνας, γάγγλιο) – πέρας (σύναψη) </a:t>
            </a:r>
            <a:endParaRPr lang="el-GR" sz="2400" b="1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507412" cy="5141913"/>
          </a:xfrm>
        </p:spPr>
        <p:txBody>
          <a:bodyPr/>
          <a:lstStyle/>
          <a:p>
            <a:endParaRPr lang="el-GR" sz="2400"/>
          </a:p>
          <a:p>
            <a:r>
              <a:rPr lang="el-GR" sz="2400"/>
              <a:t>Στο Περιφερικό Νευρικό σύστημα</a:t>
            </a:r>
            <a:r>
              <a:rPr lang="en-US" sz="2400"/>
              <a:t>:</a:t>
            </a:r>
            <a:r>
              <a:rPr lang="el-GR" sz="2400"/>
              <a:t> Νεύρα, νευρικές δεσμίδες </a:t>
            </a:r>
          </a:p>
          <a:p>
            <a:endParaRPr lang="el-GR" sz="2400"/>
          </a:p>
          <a:p>
            <a:r>
              <a:rPr lang="el-GR" sz="2400"/>
              <a:t>Στο Κεντρικό Νευρικό σύστημα</a:t>
            </a:r>
            <a:r>
              <a:rPr lang="en-US" sz="2400"/>
              <a:t>: </a:t>
            </a:r>
            <a:r>
              <a:rPr lang="el-GR" sz="2400"/>
              <a:t>Δεμάτιο, δεσμίδα, ταινία, ακτινοβολία, λημνίσκος, ίνες</a:t>
            </a:r>
          </a:p>
          <a:p>
            <a:endParaRPr lang="el-GR" sz="2400"/>
          </a:p>
          <a:p>
            <a:pPr>
              <a:buFontTx/>
              <a:buNone/>
            </a:pPr>
            <a:r>
              <a:rPr lang="el-GR" sz="2400"/>
              <a:t>  </a:t>
            </a:r>
            <a:r>
              <a:rPr lang="el-GR" sz="2400" b="1" i="1"/>
              <a:t>Οδός</a:t>
            </a:r>
            <a:r>
              <a:rPr lang="en-US" sz="2400" b="1" i="1"/>
              <a:t>: </a:t>
            </a:r>
            <a:r>
              <a:rPr lang="el-GR" sz="2400"/>
              <a:t>Σύνολο νευρώνων (σωμάτων νευρικών κυττάρων,  νευραξόνων, συνάψεων) 1ης, 2ης, 3ης κλπ. τάξης με </a:t>
            </a:r>
            <a:r>
              <a:rPr lang="el-GR" sz="2400" b="1"/>
              <a:t>κοινή αποστολή</a:t>
            </a:r>
            <a:r>
              <a:rPr lang="el-GR" sz="2400"/>
              <a:t> (οδός εκούσιας κινητικότητας, οδός πόνου, οπτική οδός κλπ) </a:t>
            </a:r>
            <a:endParaRPr lang="el-GR" sz="2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0"/>
            <a:ext cx="9864726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Εγκέφαλος από τα πλάγια</a:t>
            </a:r>
          </a:p>
        </p:txBody>
      </p:sp>
      <p:pic>
        <p:nvPicPr>
          <p:cNvPr id="28676" name="Picture 4" descr="Εγκέφαλος από αριστερό πλάγιο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1592263"/>
            <a:ext cx="6011862" cy="4089400"/>
          </a:xfrm>
          <a:noFill/>
          <a:ln/>
        </p:spPr>
      </p:pic>
      <p:pic>
        <p:nvPicPr>
          <p:cNvPr id="28678" name="Picture 6" descr="έγχρωμοι λοβοί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4149725"/>
            <a:ext cx="3529013" cy="2552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-454025"/>
            <a:ext cx="8229600" cy="1362075"/>
          </a:xfrm>
        </p:spPr>
        <p:txBody>
          <a:bodyPr/>
          <a:lstStyle/>
          <a:p>
            <a:r>
              <a:rPr lang="el-GR" sz="3200"/>
              <a:t>Εγκέφαλος εκ των άνω</a:t>
            </a:r>
          </a:p>
        </p:txBody>
      </p:sp>
      <p:pic>
        <p:nvPicPr>
          <p:cNvPr id="31750" name="Picture 6" descr="Εγκέφαλος από πάνω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719138"/>
            <a:ext cx="7991475" cy="612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935038"/>
          </a:xfrm>
        </p:spPr>
        <p:txBody>
          <a:bodyPr/>
          <a:lstStyle/>
          <a:p>
            <a:r>
              <a:rPr lang="el-GR" sz="2800"/>
              <a:t>Εγκέφαλος εκ των κάτω, εγκεφαλικές συζυγίες</a:t>
            </a:r>
            <a:r>
              <a:rPr lang="el-GR" sz="3200"/>
              <a:t> </a:t>
            </a:r>
          </a:p>
        </p:txBody>
      </p:sp>
      <p:pic>
        <p:nvPicPr>
          <p:cNvPr id="33796" name="Picture 4" descr="Εγκεφαλικά νεύρα στη βάση εγκεφ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9425"/>
            <a:ext cx="8532813" cy="6315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διανομή εγκεφαλικών νεύρω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5699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3527425" cy="1143000"/>
          </a:xfrm>
        </p:spPr>
        <p:txBody>
          <a:bodyPr/>
          <a:lstStyle/>
          <a:p>
            <a:r>
              <a:rPr lang="el-GR" sz="3200"/>
              <a:t>Νωτιαίος Μυελός, Νωτιαία νεύρα, πλέγματα</a:t>
            </a:r>
            <a:r>
              <a:rPr lang="el-GR" sz="2800"/>
              <a:t> </a:t>
            </a:r>
          </a:p>
        </p:txBody>
      </p:sp>
      <p:pic>
        <p:nvPicPr>
          <p:cNvPr id="35844" name="Picture 4" descr="πλέγματ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16288" y="0"/>
            <a:ext cx="5834062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28px-Respiratory_system_complete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0"/>
            <a:ext cx="5724525" cy="68580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3203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800" b="1">
                <a:solidFill>
                  <a:srgbClr val="FF0066"/>
                </a:solidFill>
              </a:rPr>
              <a:t>   Αναπνευστικό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9750" y="1844675"/>
            <a:ext cx="24114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400">
                <a:solidFill>
                  <a:srgbClr val="FF0066"/>
                </a:solidFill>
              </a:rPr>
              <a:t>Κεφαλή - Τράχηλος – Θώρακας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σωματικά-αυτόνομα νωτ νεύ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315913"/>
            <a:ext cx="8229600" cy="1008063"/>
          </a:xfrm>
        </p:spPr>
        <p:txBody>
          <a:bodyPr/>
          <a:lstStyle/>
          <a:p>
            <a:r>
              <a:rPr lang="el-GR" sz="3200"/>
              <a:t>Σχηματισμός νωτιαίου νεύρου</a:t>
            </a:r>
          </a:p>
        </p:txBody>
      </p:sp>
      <p:pic>
        <p:nvPicPr>
          <p:cNvPr id="37892" name="Picture 4" descr="Συγκρότηση νωτιαίου νεύρ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576263"/>
            <a:ext cx="7993063" cy="62912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81750"/>
            <a:ext cx="2268538" cy="476250"/>
          </a:xfrm>
        </p:spPr>
        <p:txBody>
          <a:bodyPr/>
          <a:lstStyle/>
          <a:p>
            <a:endParaRPr lang="el-GR" sz="2400" b="1"/>
          </a:p>
        </p:txBody>
      </p:sp>
      <p:pic>
        <p:nvPicPr>
          <p:cNvPr id="67588" name="Picture 4" descr="νευροτόμιο - νωτιαίο γάγγλιο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92075"/>
            <a:ext cx="8243887" cy="6800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κινητική-αισθητική ρίζ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60325"/>
            <a:ext cx="7272337" cy="6910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-541338" y="6308725"/>
            <a:ext cx="6049963" cy="549275"/>
          </a:xfrm>
        </p:spPr>
        <p:txBody>
          <a:bodyPr/>
          <a:lstStyle/>
          <a:p>
            <a:r>
              <a:rPr lang="el-GR" sz="2800" b="1"/>
              <a:t>Κοιλίες του εγκεφάλου</a:t>
            </a:r>
          </a:p>
        </p:txBody>
      </p:sp>
      <p:pic>
        <p:nvPicPr>
          <p:cNvPr id="128003" name="Picture 3" descr="κοιλίες του εγκεφάλ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813"/>
            <a:ext cx="9144000" cy="61547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Εκμαγείο κοιλιών εγκεφάλ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088" y="-15875"/>
            <a:ext cx="6661150" cy="769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1331913" cy="1223963"/>
          </a:xfrm>
        </p:spPr>
        <p:txBody>
          <a:bodyPr/>
          <a:lstStyle/>
          <a:p>
            <a:r>
              <a:rPr lang="el-GR" sz="1800"/>
              <a:t>Μήνιγγες  του  εγκεφάλου</a:t>
            </a:r>
          </a:p>
        </p:txBody>
      </p:sp>
      <p:pic>
        <p:nvPicPr>
          <p:cNvPr id="130051" name="Picture 3" descr="Μήνιγγες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050"/>
            <a:ext cx="7885112" cy="6838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267325" cy="549275"/>
          </a:xfrm>
        </p:spPr>
        <p:txBody>
          <a:bodyPr/>
          <a:lstStyle/>
          <a:p>
            <a:r>
              <a:rPr lang="el-GR" sz="1800" b="1"/>
              <a:t>Φλεβώδεις κόλποι – Υπαραχνοειδής χώρος</a:t>
            </a:r>
            <a:r>
              <a:rPr lang="el-GR" sz="1800"/>
              <a:t> </a:t>
            </a:r>
          </a:p>
        </p:txBody>
      </p:sp>
      <p:pic>
        <p:nvPicPr>
          <p:cNvPr id="131075" name="Picture 3" descr="Μήνιγγες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9144000" cy="5410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738313" cy="850900"/>
          </a:xfrm>
        </p:spPr>
        <p:txBody>
          <a:bodyPr/>
          <a:lstStyle/>
          <a:p>
            <a:r>
              <a:rPr lang="el-GR" sz="2000" b="1"/>
              <a:t>Κυκλοφορία  του  ΕΝΥ</a:t>
            </a:r>
          </a:p>
        </p:txBody>
      </p:sp>
      <p:pic>
        <p:nvPicPr>
          <p:cNvPr id="132099" name="Picture 3" descr="κυκλοφορία ΕΝ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-242888"/>
            <a:ext cx="5983287" cy="813752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ontView-Urinarytr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575" y="0"/>
            <a:ext cx="6448425" cy="6858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43213" cy="3213100"/>
          </a:xfrm>
        </p:spPr>
        <p:txBody>
          <a:bodyPr/>
          <a:lstStyle/>
          <a:p>
            <a:r>
              <a:rPr lang="el-GR" sz="2000" b="1">
                <a:solidFill>
                  <a:srgbClr val="FF0066"/>
                </a:solidFill>
              </a:rPr>
              <a:t>Ουροποιητικό</a:t>
            </a:r>
            <a:r>
              <a:rPr lang="en-US" sz="2000" b="1">
                <a:solidFill>
                  <a:srgbClr val="FF0066"/>
                </a:solidFill>
              </a:rPr>
              <a:t/>
            </a:r>
            <a:br>
              <a:rPr lang="en-US" sz="2000" b="1">
                <a:solidFill>
                  <a:srgbClr val="FF0066"/>
                </a:solidFill>
              </a:rPr>
            </a:br>
            <a:r>
              <a:rPr lang="en-US" sz="2000" b="1">
                <a:solidFill>
                  <a:srgbClr val="FF0066"/>
                </a:solidFill>
              </a:rPr>
              <a:t/>
            </a:r>
            <a:br>
              <a:rPr lang="en-US" sz="2000" b="1">
                <a:solidFill>
                  <a:srgbClr val="FF0066"/>
                </a:solidFill>
              </a:rPr>
            </a:br>
            <a:r>
              <a:rPr lang="en-US" sz="2000" b="1">
                <a:solidFill>
                  <a:srgbClr val="FF0066"/>
                </a:solidFill>
              </a:rPr>
              <a:t> </a:t>
            </a:r>
            <a:r>
              <a:rPr lang="el-GR" sz="2000">
                <a:solidFill>
                  <a:srgbClr val="FF0066"/>
                </a:solidFill>
              </a:rPr>
              <a:t>Κοιλιά – Πύελος</a:t>
            </a:r>
            <a:r>
              <a:rPr lang="el-G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Πλέγμα</a:t>
            </a:r>
            <a:endParaRPr lang="en-US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Πλέγμα</a:t>
            </a:r>
            <a:endParaRPr lang="en-US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rinary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-26988"/>
            <a:ext cx="8207375" cy="691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3</a:t>
            </a:r>
            <a:r>
              <a:rPr lang="el-GR" baseline="30000"/>
              <a:t>ης</a:t>
            </a:r>
            <a:r>
              <a:rPr lang="el-GR"/>
              <a:t> με πλάγια κοιλία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Τρήμα </a:t>
            </a:r>
            <a:r>
              <a:rPr lang="en-US" sz="2400">
                <a:solidFill>
                  <a:srgbClr val="FF0066"/>
                </a:solidFill>
              </a:rPr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Τρήμα </a:t>
            </a:r>
            <a:r>
              <a:rPr lang="en-US" sz="2400">
                <a:solidFill>
                  <a:srgbClr val="FF0066"/>
                </a:solidFill>
              </a:rPr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Επικοινωνία 3</a:t>
            </a:r>
            <a:r>
              <a:rPr lang="el-GR" baseline="30000">
                <a:solidFill>
                  <a:srgbClr val="FF0066"/>
                </a:solidFill>
              </a:rPr>
              <a:t>ης</a:t>
            </a:r>
            <a:r>
              <a:rPr lang="el-GR">
                <a:solidFill>
                  <a:srgbClr val="FF0066"/>
                </a:solidFill>
              </a:rPr>
              <a:t> με πλάγια κοιλία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του </a:t>
            </a:r>
            <a:r>
              <a:rPr lang="en-US" sz="2400"/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2800"/>
              <a:t>QUIZ  1:  </a:t>
            </a:r>
            <a:r>
              <a:rPr lang="el-GR" sz="2800"/>
              <a:t>Γενικότητες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356100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/>
              <a:t>Νεύρο</a:t>
            </a:r>
          </a:p>
          <a:p>
            <a:pPr>
              <a:lnSpc>
                <a:spcPct val="90000"/>
              </a:lnSpc>
            </a:pPr>
            <a:r>
              <a:rPr lang="el-GR"/>
              <a:t>Δεμάτιο</a:t>
            </a:r>
          </a:p>
          <a:p>
            <a:pPr>
              <a:lnSpc>
                <a:spcPct val="90000"/>
              </a:lnSpc>
            </a:pPr>
            <a:r>
              <a:rPr lang="el-GR"/>
              <a:t>Πλέγμα</a:t>
            </a:r>
            <a:endParaRPr lang="en-US"/>
          </a:p>
          <a:p>
            <a:pPr>
              <a:lnSpc>
                <a:spcPct val="90000"/>
              </a:lnSpc>
            </a:pPr>
            <a:r>
              <a:rPr lang="el-GR"/>
              <a:t>Αισθητικότητα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Κινητικότητα</a:t>
            </a:r>
          </a:p>
          <a:p>
            <a:pPr>
              <a:lnSpc>
                <a:spcPct val="90000"/>
              </a:lnSpc>
            </a:pPr>
            <a:r>
              <a:rPr lang="el-GR"/>
              <a:t>Υπαραχνοειδής χώρος</a:t>
            </a:r>
          </a:p>
          <a:p>
            <a:pPr>
              <a:lnSpc>
                <a:spcPct val="90000"/>
              </a:lnSpc>
            </a:pPr>
            <a:r>
              <a:rPr lang="el-GR"/>
              <a:t>Επικοινωνία υπαραχνοειδούς χώρου με κοιλίες</a:t>
            </a:r>
          </a:p>
          <a:p>
            <a:pPr>
              <a:lnSpc>
                <a:spcPct val="90000"/>
              </a:lnSpc>
            </a:pPr>
            <a:r>
              <a:rPr lang="el-GR">
                <a:solidFill>
                  <a:srgbClr val="FF0066"/>
                </a:solidFill>
              </a:rPr>
              <a:t>Επικοινωνία 3</a:t>
            </a:r>
            <a:r>
              <a:rPr lang="el-GR" baseline="30000">
                <a:solidFill>
                  <a:srgbClr val="FF0066"/>
                </a:solidFill>
              </a:rPr>
              <a:t>ης</a:t>
            </a:r>
            <a:r>
              <a:rPr lang="el-GR">
                <a:solidFill>
                  <a:srgbClr val="FF0066"/>
                </a:solidFill>
              </a:rPr>
              <a:t> με πλάγια κοιλία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052513"/>
            <a:ext cx="4392612" cy="5616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/>
              <a:t>Πρόσθια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FF0066"/>
                </a:solidFill>
              </a:rPr>
              <a:t>Τρήμα του </a:t>
            </a:r>
            <a:r>
              <a:rPr lang="en-US" sz="2400">
                <a:solidFill>
                  <a:srgbClr val="FF0066"/>
                </a:solidFill>
              </a:rPr>
              <a:t>Monro</a:t>
            </a:r>
          </a:p>
          <a:p>
            <a:pPr>
              <a:lnSpc>
                <a:spcPct val="90000"/>
              </a:lnSpc>
            </a:pPr>
            <a:r>
              <a:rPr lang="el-GR" sz="2400"/>
              <a:t>Αραχνοειδής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εντός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Χοριοειδής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Σκληρή μήνιγγα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ρίζα – κέρας</a:t>
            </a:r>
          </a:p>
          <a:p>
            <a:pPr>
              <a:lnSpc>
                <a:spcPct val="90000"/>
              </a:lnSpc>
            </a:pPr>
            <a:r>
              <a:rPr lang="el-GR" sz="2400"/>
              <a:t>Οπίσθια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Νευράξονες εκτός ΚΝΣ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Magendie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Πρόσθια κεντρική έλικα</a:t>
            </a:r>
          </a:p>
          <a:p>
            <a:pPr>
              <a:lnSpc>
                <a:spcPct val="90000"/>
              </a:lnSpc>
            </a:pPr>
            <a:r>
              <a:rPr lang="el-GR" sz="2400"/>
              <a:t>Τρήμα </a:t>
            </a:r>
            <a:r>
              <a:rPr lang="en-US" sz="2400"/>
              <a:t>Luschka</a:t>
            </a:r>
          </a:p>
          <a:p>
            <a:pPr>
              <a:lnSpc>
                <a:spcPct val="90000"/>
              </a:lnSpc>
            </a:pPr>
            <a:r>
              <a:rPr lang="el-GR" sz="2400"/>
              <a:t>Πρόσθιος κλάδος νωτιαίου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ontal-lobe-8-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347611"/>
            <a:ext cx="4680520" cy="3510390"/>
          </a:xfrm>
          <a:prstGeom prst="rect">
            <a:avLst/>
          </a:prstGeom>
        </p:spPr>
      </p:pic>
      <p:pic>
        <p:nvPicPr>
          <p:cNvPr id="8" name="Picture 7" descr="frontal lobe insid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4653136"/>
            <a:ext cx="2555776" cy="25557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Τελικός εγκέφαλος – Ημισφαίρια </a:t>
            </a:r>
            <a:r>
              <a:rPr lang="en-US" sz="3600" dirty="0" smtClean="0"/>
              <a:t> (Cerebrum)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l-GR" b="1" dirty="0">
                <a:solidFill>
                  <a:srgbClr val="FF0000"/>
                </a:solidFill>
              </a:rPr>
              <a:t>Μετωπιαίος λοβός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dirty="0"/>
              <a:t>Ανώτερες εγκεφαλικές λειτουργίες</a:t>
            </a:r>
            <a:endParaRPr lang="en-US" dirty="0"/>
          </a:p>
          <a:p>
            <a:pPr>
              <a:buNone/>
            </a:pPr>
            <a:r>
              <a:rPr lang="en-US" dirty="0" smtClean="0"/>
              <a:t>   </a:t>
            </a:r>
            <a:r>
              <a:rPr lang="el-GR" dirty="0" smtClean="0"/>
              <a:t> </a:t>
            </a:r>
            <a:r>
              <a:rPr lang="el-GR" dirty="0"/>
              <a:t>(σκέψη, κρίση, μακροπρόθεσμη μνήμη, συναίσθημα, απόφαση)</a:t>
            </a:r>
            <a:endParaRPr lang="en-US" dirty="0"/>
          </a:p>
          <a:p>
            <a:pPr lvl="0"/>
            <a:r>
              <a:rPr lang="el-GR" dirty="0"/>
              <a:t>Εκούσια κινητικότητα</a:t>
            </a:r>
            <a:endParaRPr lang="en-US" dirty="0"/>
          </a:p>
          <a:p>
            <a:pPr lvl="0"/>
            <a:r>
              <a:rPr lang="el-GR" dirty="0"/>
              <a:t>Έναρθρος λόγος (κέντρο </a:t>
            </a:r>
            <a:r>
              <a:rPr lang="en-US" dirty="0" err="1"/>
              <a:t>Broca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7" name="Content Placeholder 6" descr="frontal lobe outside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29190" y="901684"/>
            <a:ext cx="3506512" cy="25696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rieta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218642"/>
            <a:ext cx="4357686" cy="3498548"/>
          </a:xfrm>
          <a:prstGeom prst="rect">
            <a:avLst/>
          </a:prstGeom>
        </p:spPr>
      </p:pic>
      <p:pic>
        <p:nvPicPr>
          <p:cNvPr id="12" name="Picture 11" descr="parietal lobe ins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5140"/>
            <a:ext cx="5286380" cy="30828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Τελικός εγκέφαλος – Ημισφαίρια </a:t>
            </a:r>
            <a:r>
              <a:rPr lang="en-US" sz="3600" dirty="0" smtClean="0"/>
              <a:t> (Cerebrum)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Βρεγματικός </a:t>
            </a:r>
            <a:r>
              <a:rPr lang="el-GR" b="1" dirty="0">
                <a:solidFill>
                  <a:srgbClr val="FF0000"/>
                </a:solidFill>
              </a:rPr>
              <a:t>λοβός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dirty="0"/>
              <a:t>Συνειδητή σωματική αισθητικότητα</a:t>
            </a:r>
            <a:endParaRPr lang="en-US" dirty="0"/>
          </a:p>
          <a:p>
            <a:pPr lvl="0"/>
            <a:r>
              <a:rPr lang="el-GR" dirty="0"/>
              <a:t>Αντίληψη του σώματος και του περιβάλλοντος</a:t>
            </a:r>
            <a:endParaRPr lang="en-US" dirty="0"/>
          </a:p>
          <a:p>
            <a:r>
              <a:rPr lang="el-GR" dirty="0"/>
              <a:t>Κατανόηση γραπτού λόγου</a:t>
            </a:r>
            <a:endParaRPr lang="en-US" dirty="0"/>
          </a:p>
        </p:txBody>
      </p:sp>
      <p:pic>
        <p:nvPicPr>
          <p:cNvPr id="11" name="Content Placeholder 10" descr="parietal lobe outside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11960" y="692696"/>
            <a:ext cx="4484436" cy="25830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l-GR" sz="3600" dirty="0" smtClean="0"/>
              <a:t>Τελικός εγκέφαλος – Ημισφαίρια </a:t>
            </a:r>
            <a:r>
              <a:rPr lang="en-US" sz="3600" dirty="0" smtClean="0"/>
              <a:t> (Cerebrum)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316288" cy="5289451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Κροταφικός λοβός</a:t>
            </a:r>
            <a:endParaRPr lang="en-US" dirty="0" smtClean="0">
              <a:solidFill>
                <a:srgbClr val="FF0000"/>
              </a:solidFill>
            </a:endParaRPr>
          </a:p>
          <a:p>
            <a:pPr lvl="0"/>
            <a:r>
              <a:rPr lang="el-GR" sz="2600" dirty="0" smtClean="0"/>
              <a:t>Αντίληψη ήχων (κέντρο ακοής)</a:t>
            </a:r>
            <a:endParaRPr lang="en-US" sz="2600" dirty="0" smtClean="0"/>
          </a:p>
          <a:p>
            <a:pPr lvl="0"/>
            <a:r>
              <a:rPr lang="el-GR" sz="2600" dirty="0" smtClean="0"/>
              <a:t>Κατανόηση ήχων</a:t>
            </a:r>
            <a:endParaRPr lang="en-US" sz="2600" dirty="0" smtClean="0"/>
          </a:p>
          <a:p>
            <a:pPr lvl="0"/>
            <a:r>
              <a:rPr lang="el-GR" sz="2600" dirty="0" smtClean="0"/>
              <a:t>Κατανόηση προφορικού λόγου (κέντρο </a:t>
            </a:r>
            <a:r>
              <a:rPr lang="en-US" sz="2600" dirty="0" err="1" smtClean="0"/>
              <a:t>Wernicke</a:t>
            </a:r>
            <a:r>
              <a:rPr lang="el-GR" sz="2600" dirty="0" smtClean="0"/>
              <a:t>)</a:t>
            </a:r>
          </a:p>
          <a:p>
            <a:pPr lvl="0"/>
            <a:r>
              <a:rPr lang="el-GR" sz="2600" dirty="0" smtClean="0"/>
              <a:t>Αναγνώριση προσώπων</a:t>
            </a:r>
            <a:endParaRPr lang="en-US" sz="2600" dirty="0" smtClean="0"/>
          </a:p>
          <a:p>
            <a:endParaRPr lang="en-US" dirty="0"/>
          </a:p>
        </p:txBody>
      </p:sp>
      <p:pic>
        <p:nvPicPr>
          <p:cNvPr id="5" name="Content Placeholder 4" descr="Wernicke2jp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980728"/>
            <a:ext cx="4859840" cy="4536504"/>
          </a:xfrm>
        </p:spPr>
      </p:pic>
      <p:pic>
        <p:nvPicPr>
          <p:cNvPr id="6" name="Picture 5" descr="Temporal fusifor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277" y="4149080"/>
            <a:ext cx="4443302" cy="2592288"/>
          </a:xfrm>
          <a:prstGeom prst="rect">
            <a:avLst/>
          </a:prstGeom>
        </p:spPr>
      </p:pic>
      <p:pic>
        <p:nvPicPr>
          <p:cNvPr id="7" name="Content Placeholder 4" descr="Wernicke2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2352" y="1133128"/>
            <a:ext cx="4859840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cipital-lobe-fun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9844" y="836711"/>
            <a:ext cx="5952663" cy="446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Τελικός εγκέφαλος – Ημισφαίρια </a:t>
            </a:r>
            <a:r>
              <a:rPr lang="en-US" sz="3600" dirty="0" smtClean="0"/>
              <a:t> (Cerebrum)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388296" cy="5001419"/>
          </a:xfrm>
        </p:spPr>
        <p:txBody>
          <a:bodyPr/>
          <a:lstStyle/>
          <a:p>
            <a:pPr>
              <a:buNone/>
            </a:pPr>
            <a:r>
              <a:rPr lang="el-GR" b="1" dirty="0" smtClean="0"/>
              <a:t>   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r>
              <a:rPr lang="el-GR" b="1" dirty="0" smtClean="0"/>
              <a:t> </a:t>
            </a:r>
            <a:r>
              <a:rPr lang="el-GR" b="1" dirty="0" smtClean="0">
                <a:solidFill>
                  <a:srgbClr val="FF0000"/>
                </a:solidFill>
              </a:rPr>
              <a:t>Ινιακός </a:t>
            </a:r>
            <a:r>
              <a:rPr lang="el-GR" b="1" dirty="0">
                <a:solidFill>
                  <a:srgbClr val="FF0000"/>
                </a:solidFill>
              </a:rPr>
              <a:t>λοβός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sz="2400" dirty="0"/>
              <a:t>Αντίληψη οπτικών ερεθισμάτων (κέντρο όρασης</a:t>
            </a:r>
            <a:r>
              <a:rPr lang="el-GR" sz="2400" dirty="0" smtClean="0"/>
              <a:t>)</a:t>
            </a:r>
          </a:p>
          <a:p>
            <a:pPr lvl="0"/>
            <a:r>
              <a:rPr lang="el-GR" sz="2400" dirty="0" smtClean="0"/>
              <a:t>Κατανόηση οπτικών ερεθισμάτων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Content Placeholder 4" descr="occipital lob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75656" y="3868127"/>
            <a:ext cx="3447653" cy="298987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70px-Penis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0"/>
            <a:ext cx="7200900" cy="6854825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979613" cy="1989138"/>
          </a:xfrm>
        </p:spPr>
        <p:txBody>
          <a:bodyPr/>
          <a:lstStyle/>
          <a:p>
            <a:r>
              <a:rPr lang="el-GR" sz="2000" b="1">
                <a:solidFill>
                  <a:srgbClr val="FF0066"/>
                </a:solidFill>
              </a:rPr>
              <a:t>Γεννητικό</a:t>
            </a:r>
            <a:r>
              <a:rPr lang="en-US" sz="2000" b="1">
                <a:solidFill>
                  <a:srgbClr val="FF0066"/>
                </a:solidFill>
              </a:rPr>
              <a:t> </a:t>
            </a:r>
            <a:r>
              <a:rPr lang="el-GR" sz="2000" b="1">
                <a:solidFill>
                  <a:srgbClr val="FF0066"/>
                </a:solidFill>
              </a:rPr>
              <a:t>άρρενος</a:t>
            </a:r>
            <a:r>
              <a:rPr lang="en-US" sz="2000" b="1">
                <a:solidFill>
                  <a:srgbClr val="FF0066"/>
                </a:solidFill>
              </a:rPr>
              <a:t/>
            </a:r>
            <a:br>
              <a:rPr lang="en-US" sz="2000" b="1">
                <a:solidFill>
                  <a:srgbClr val="FF0066"/>
                </a:solidFill>
              </a:rPr>
            </a:br>
            <a:r>
              <a:rPr lang="en-US" sz="2000" b="1">
                <a:solidFill>
                  <a:srgbClr val="FF0066"/>
                </a:solidFill>
              </a:rPr>
              <a:t/>
            </a:r>
            <a:br>
              <a:rPr lang="en-US" sz="2000" b="1">
                <a:solidFill>
                  <a:srgbClr val="FF0066"/>
                </a:solidFill>
              </a:rPr>
            </a:br>
            <a:r>
              <a:rPr lang="en-US" sz="2000" b="1">
                <a:solidFill>
                  <a:srgbClr val="FF0066"/>
                </a:solidFill>
              </a:rPr>
              <a:t> </a:t>
            </a:r>
            <a:r>
              <a:rPr lang="el-GR" sz="2400">
                <a:solidFill>
                  <a:srgbClr val="FF0066"/>
                </a:solidFill>
              </a:rPr>
              <a:t>Πύελος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66875" cy="633413"/>
          </a:xfrm>
        </p:spPr>
        <p:txBody>
          <a:bodyPr/>
          <a:lstStyle/>
          <a:p>
            <a:r>
              <a:rPr lang="el-GR" sz="1800" b="1"/>
              <a:t>Εγκέφαλος από δεξιά</a:t>
            </a:r>
          </a:p>
        </p:txBody>
      </p:sp>
      <p:pic>
        <p:nvPicPr>
          <p:cNvPr id="56326" name="Picture 6" descr="Εγκέφαλος από δεξιά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66688"/>
            <a:ext cx="7667625" cy="66706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Εγκέφαλος από δεξι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-1179513"/>
            <a:ext cx="10475913" cy="911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454025"/>
            <a:ext cx="8229600" cy="1362075"/>
          </a:xfrm>
        </p:spPr>
        <p:txBody>
          <a:bodyPr/>
          <a:lstStyle/>
          <a:p>
            <a:r>
              <a:rPr lang="el-GR" sz="3200"/>
              <a:t>Εγκέφαλος εκ των άνω</a:t>
            </a:r>
          </a:p>
        </p:txBody>
      </p:sp>
      <p:pic>
        <p:nvPicPr>
          <p:cNvPr id="61443" name="Picture 3" descr="Εγκέφαλος από πάνω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719138"/>
            <a:ext cx="7991475" cy="612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3000375" cy="6369050"/>
          </a:xfrm>
        </p:spPr>
        <p:txBody>
          <a:bodyPr/>
          <a:lstStyle/>
          <a:p>
            <a:pPr eaLnBrk="1" hangingPunct="1"/>
            <a:r>
              <a:rPr lang="el-GR" sz="2800" smtClean="0"/>
              <a:t>Περιοχές και κέντρα των ημισφαιρίων. </a:t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>Αρίθμιση κατά</a:t>
            </a:r>
            <a:br>
              <a:rPr lang="el-GR" sz="2800" smtClean="0"/>
            </a:br>
            <a:r>
              <a:rPr lang="en-US" sz="2800" smtClean="0"/>
              <a:t>Brodmann</a:t>
            </a:r>
            <a:endParaRPr lang="el-GR" sz="2800" smtClean="0"/>
          </a:p>
        </p:txBody>
      </p:sp>
      <p:pic>
        <p:nvPicPr>
          <p:cNvPr id="72707" name="3 - Θέση περιεχομένου" descr="σημαντικά κέντρ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0075" y="0"/>
            <a:ext cx="60039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73731" name="3 - Θέση περιεχομένου" descr="ανάγνωση - προφορική επανάληψ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8350" y="285750"/>
            <a:ext cx="8347075" cy="657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74755" name="3 - Θέση περιεχομένου" descr="ακρόαση - απάντησ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425" y="0"/>
            <a:ext cx="8834438" cy="695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80728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Διάμεσος Εγκέφαλος (</a:t>
            </a:r>
            <a:r>
              <a:rPr lang="en-US" sz="3600" dirty="0" smtClean="0"/>
              <a:t>diencephalon)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6713"/>
            <a:ext cx="3779912" cy="51845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Θάλαμος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sz="2400" dirty="0"/>
              <a:t>Ενδιάμεσος σταθμός για όλες τις αισθητικές οδούς (πλην της οσφρητικής)</a:t>
            </a:r>
            <a:endParaRPr lang="en-US" sz="2400" dirty="0"/>
          </a:p>
          <a:p>
            <a:pPr lvl="0"/>
            <a:r>
              <a:rPr lang="el-GR" sz="2400" dirty="0"/>
              <a:t>Συμμετοχή στον έλεγχο και το συντονισμό των κινήσεων (εξωπυραμιδικό σύστημα)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4" descr="Διάμεσος εγκέφαλος -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88325" y="1340768"/>
            <a:ext cx="5382518" cy="4036888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Διάμεσος εγκέφαλος -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219368"/>
            <a:ext cx="4968552" cy="37264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80728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Διάμεσος Εγκέφαλος (</a:t>
            </a:r>
            <a:r>
              <a:rPr lang="en-US" sz="3600" dirty="0" smtClean="0"/>
              <a:t>diencephalon)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3826768" cy="58326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sz="3100" b="1" dirty="0" smtClean="0">
                <a:solidFill>
                  <a:srgbClr val="FF0000"/>
                </a:solidFill>
              </a:rPr>
              <a:t>Υποθάλαμος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dirty="0"/>
              <a:t>Ρύθμιση εκκρίσεως ορμονών</a:t>
            </a:r>
            <a:endParaRPr lang="en-US" dirty="0"/>
          </a:p>
          <a:p>
            <a:pPr lvl="0"/>
            <a:r>
              <a:rPr lang="el-GR" dirty="0"/>
              <a:t>Ρύθμιση και συντονισμός των σωματικών (ακουσίων) λειτουργιών (Αυτόνομο Νευρικό Σύστημα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>
              <a:buNone/>
            </a:pPr>
            <a:r>
              <a:rPr lang="en-US" b="1" dirty="0" smtClean="0"/>
              <a:t>     </a:t>
            </a:r>
            <a:r>
              <a:rPr lang="el-GR" sz="3100" b="1" dirty="0" smtClean="0">
                <a:solidFill>
                  <a:srgbClr val="FF0000"/>
                </a:solidFill>
              </a:rPr>
              <a:t>Υποθαλάμεια </a:t>
            </a:r>
            <a:r>
              <a:rPr lang="el-GR" sz="3100" b="1" dirty="0">
                <a:solidFill>
                  <a:srgbClr val="FF0000"/>
                </a:solidFill>
              </a:rPr>
              <a:t>χώρα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dirty="0"/>
              <a:t>Συμμετοχή στον έλεγχο και το συντονισμό των κινήσεων (εξωπυραμιδικό </a:t>
            </a:r>
            <a:r>
              <a:rPr lang="el-GR" dirty="0" smtClean="0"/>
              <a:t>σύστημα)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     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l-GR" sz="3100" b="1" dirty="0" smtClean="0">
                <a:solidFill>
                  <a:srgbClr val="FF0000"/>
                </a:solidFill>
              </a:rPr>
              <a:t>Επιθάλαμος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dirty="0"/>
              <a:t>Έλεγχος λειτουργιών ημέρας – νύχτας (κιρκάδιοι ρυθμοί)</a:t>
            </a:r>
            <a:endParaRPr lang="en-US" dirty="0"/>
          </a:p>
          <a:p>
            <a:pPr lvl="0"/>
            <a:endParaRPr lang="en-US" dirty="0"/>
          </a:p>
          <a:p>
            <a:pPr>
              <a:buNone/>
            </a:pPr>
            <a:r>
              <a:rPr lang="el-GR" b="1" dirty="0"/>
              <a:t> 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764704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Διάμεσος Εγκέφαλος (</a:t>
            </a:r>
            <a:r>
              <a:rPr lang="en-US" sz="3600" dirty="0" smtClean="0"/>
              <a:t>diencephalon)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499992" cy="5877272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</a:t>
            </a:r>
            <a:r>
              <a:rPr lang="el-GR" b="1" dirty="0" smtClean="0"/>
              <a:t>Βασικά </a:t>
            </a:r>
            <a:r>
              <a:rPr lang="el-GR" b="1" dirty="0"/>
              <a:t>γάγγλια </a:t>
            </a:r>
            <a:r>
              <a:rPr lang="el-GR" dirty="0"/>
              <a:t>(ωχρά σφαίρα, κέλυφος, κερκοφόρος πυρήνας …)</a:t>
            </a:r>
            <a:endParaRPr lang="en-US" dirty="0"/>
          </a:p>
          <a:p>
            <a:pPr lvl="0"/>
            <a:r>
              <a:rPr lang="el-GR" dirty="0"/>
              <a:t>Συμμετοχή στον έλεγχο και το συντονισμό των κινήσεων (εξωπυραμιδικό σύστημα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>
              <a:buNone/>
            </a:pPr>
            <a:r>
              <a:rPr lang="en-US" b="1" dirty="0" smtClean="0"/>
              <a:t>    </a:t>
            </a:r>
            <a:r>
              <a:rPr lang="el-GR" b="1" dirty="0" smtClean="0"/>
              <a:t>Έσω </a:t>
            </a:r>
            <a:r>
              <a:rPr lang="el-GR" b="1" dirty="0"/>
              <a:t>κάψα</a:t>
            </a:r>
            <a:r>
              <a:rPr lang="el-GR" dirty="0"/>
              <a:t> (λευκή ουσία)</a:t>
            </a:r>
            <a:endParaRPr lang="en-US" dirty="0"/>
          </a:p>
          <a:p>
            <a:pPr lvl="0"/>
            <a:r>
              <a:rPr lang="el-GR" dirty="0"/>
              <a:t>Διέλευση σημαντικών νευρικών οδών από και προς το φλοιό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Basal ganglia - hippocampus - amygdal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83799" y="692696"/>
            <a:ext cx="4559964" cy="3096344"/>
          </a:xfrm>
        </p:spPr>
      </p:pic>
      <p:pic>
        <p:nvPicPr>
          <p:cNvPr id="6" name="Picture 5" descr="BasalGangl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356992"/>
            <a:ext cx="3441948" cy="33439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emaleReproductiveOrg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14300"/>
            <a:ext cx="7272337" cy="6743700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051050" cy="3284538"/>
          </a:xfrm>
        </p:spPr>
        <p:txBody>
          <a:bodyPr/>
          <a:lstStyle/>
          <a:p>
            <a:r>
              <a:rPr lang="el-GR" sz="2000" b="1">
                <a:solidFill>
                  <a:srgbClr val="FF0066"/>
                </a:solidFill>
              </a:rPr>
              <a:t>Γεννητικό</a:t>
            </a:r>
            <a:br>
              <a:rPr lang="el-GR" sz="2000" b="1">
                <a:solidFill>
                  <a:srgbClr val="FF0066"/>
                </a:solidFill>
              </a:rPr>
            </a:br>
            <a:r>
              <a:rPr lang="el-GR" sz="2000" b="1">
                <a:solidFill>
                  <a:srgbClr val="FF0066"/>
                </a:solidFill>
              </a:rPr>
              <a:t>θήλεος</a:t>
            </a:r>
            <a:br>
              <a:rPr lang="el-GR" sz="2000" b="1">
                <a:solidFill>
                  <a:srgbClr val="FF0066"/>
                </a:solidFill>
              </a:rPr>
            </a:br>
            <a:r>
              <a:rPr lang="el-GR" sz="2000" b="1">
                <a:solidFill>
                  <a:srgbClr val="FF0066"/>
                </a:solidFill>
              </a:rPr>
              <a:t/>
            </a:r>
            <a:br>
              <a:rPr lang="el-GR" sz="2000" b="1">
                <a:solidFill>
                  <a:srgbClr val="FF0066"/>
                </a:solidFill>
              </a:rPr>
            </a:br>
            <a:r>
              <a:rPr lang="el-GR" sz="2000" b="1">
                <a:solidFill>
                  <a:srgbClr val="FF0066"/>
                </a:solidFill>
              </a:rPr>
              <a:t> </a:t>
            </a:r>
            <a:r>
              <a:rPr lang="el-GR" sz="2400">
                <a:solidFill>
                  <a:srgbClr val="FF0066"/>
                </a:solidFill>
              </a:rPr>
              <a:t>Πύελος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80728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Διάμεσος Εγκέφαλος (</a:t>
            </a:r>
            <a:r>
              <a:rPr lang="en-US" sz="3600" dirty="0" smtClean="0"/>
              <a:t>diencephalon)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3419872" cy="4968551"/>
          </a:xfrm>
        </p:spPr>
        <p:txBody>
          <a:bodyPr/>
          <a:lstStyle/>
          <a:p>
            <a:r>
              <a:rPr lang="el-GR" b="1" dirty="0"/>
              <a:t>Έσω κάψα</a:t>
            </a:r>
            <a:r>
              <a:rPr lang="el-GR" dirty="0"/>
              <a:t> (λευκή ουσία)</a:t>
            </a:r>
            <a:endParaRPr lang="en-US" dirty="0"/>
          </a:p>
          <a:p>
            <a:pPr lvl="0"/>
            <a:r>
              <a:rPr lang="el-GR" dirty="0"/>
              <a:t>Διέλευση σημαντικών νευρικών οδών από και προς το φλοιό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Internal caplul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52801" y="737120"/>
            <a:ext cx="5613328" cy="5788224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525" y="0"/>
            <a:ext cx="3827463" cy="431800"/>
          </a:xfrm>
        </p:spPr>
        <p:txBody>
          <a:bodyPr/>
          <a:lstStyle/>
          <a:p>
            <a:r>
              <a:rPr lang="el-GR" sz="2000" b="1"/>
              <a:t>Βασικά γάγγλια</a:t>
            </a:r>
          </a:p>
        </p:txBody>
      </p:sp>
      <p:pic>
        <p:nvPicPr>
          <p:cNvPr id="66564" name="Picture 4" descr="Βασικά γάγγλια - έσω κάψ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19100"/>
            <a:ext cx="8459788" cy="6438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58888" cy="1268413"/>
          </a:xfrm>
        </p:spPr>
        <p:txBody>
          <a:bodyPr/>
          <a:lstStyle/>
          <a:p>
            <a:pPr eaLnBrk="1" hangingPunct="1"/>
            <a:r>
              <a:rPr lang="el-GR" sz="1800" smtClean="0"/>
              <a:t>Σκέλη έσω κάψας</a:t>
            </a:r>
          </a:p>
        </p:txBody>
      </p:sp>
      <p:pic>
        <p:nvPicPr>
          <p:cNvPr id="64515" name="Picture 3" descr="Σκέλη έσω κάψ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938" y="0"/>
            <a:ext cx="7993062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Στέλεχος (</a:t>
            </a:r>
            <a:r>
              <a:rPr lang="en-US" sz="3600" dirty="0" smtClean="0">
                <a:solidFill>
                  <a:srgbClr val="FF0000"/>
                </a:solidFill>
              </a:rPr>
              <a:t>Brainstem)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289451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Αποτελείται (από πάνω προς τα κάτω) από:</a:t>
            </a:r>
            <a:endParaRPr lang="en-US" dirty="0"/>
          </a:p>
          <a:p>
            <a:pPr>
              <a:buNone/>
            </a:pPr>
            <a:r>
              <a:rPr lang="en-US" dirty="0" smtClean="0"/>
              <a:t>  </a:t>
            </a:r>
            <a:r>
              <a:rPr lang="el-GR" u="sng" dirty="0" smtClean="0"/>
              <a:t>Μέσο </a:t>
            </a:r>
            <a:r>
              <a:rPr lang="el-GR" u="sng" dirty="0"/>
              <a:t>εγκέφαλο</a:t>
            </a:r>
            <a:r>
              <a:rPr lang="el-GR" dirty="0" smtClean="0"/>
              <a:t>,</a:t>
            </a:r>
            <a:endParaRPr lang="en-US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n-US" dirty="0" smtClean="0"/>
              <a:t>       </a:t>
            </a:r>
            <a:r>
              <a:rPr lang="el-GR" u="sng" dirty="0" smtClean="0"/>
              <a:t>Γέφυρα</a:t>
            </a:r>
            <a:r>
              <a:rPr lang="el-GR" dirty="0"/>
              <a:t>,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</a:t>
            </a:r>
            <a:r>
              <a:rPr lang="el-GR" u="sng" dirty="0" smtClean="0"/>
              <a:t>Προμήκη </a:t>
            </a:r>
            <a:r>
              <a:rPr lang="el-GR" u="sng" dirty="0"/>
              <a:t>Μυελό</a:t>
            </a:r>
            <a:r>
              <a:rPr lang="el-GR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l-GR" dirty="0"/>
              <a:t> </a:t>
            </a:r>
            <a:r>
              <a:rPr lang="el-GR" b="1" i="1" dirty="0"/>
              <a:t>Κοινά χαρακτηριστικά</a:t>
            </a:r>
            <a:r>
              <a:rPr lang="el-GR" dirty="0"/>
              <a:t>: Από την πρόσθια μοίρα του διέρχονται κατερχόμενες απαγωγοί ίνες (για κινητικότητα), ενώ από την μέση ή/και την οπίσθια μοίρα του διέρχονται προσαγωγοί οδοί (αισθητικότητα), ενώ </a:t>
            </a:r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dirty="0" smtClean="0"/>
              <a:t>εκεί </a:t>
            </a:r>
            <a:r>
              <a:rPr lang="el-GR" dirty="0"/>
              <a:t>εντοπίζονται πυρήνες εγκεφαλικών νεύρων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brainstem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4038600" cy="2641633"/>
          </a:xfrm>
        </p:spPr>
      </p:pic>
      <p:pic>
        <p:nvPicPr>
          <p:cNvPr id="8" name="Picture 7" descr="brain stem 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1118" y="3501008"/>
            <a:ext cx="4802882" cy="2827013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dbrain-Level-of-the-Superior-Colliculi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1873" y="2924944"/>
            <a:ext cx="4826421" cy="377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4705"/>
            <a:ext cx="4495800" cy="60932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sz="3100" b="1" dirty="0" smtClean="0">
                <a:solidFill>
                  <a:srgbClr val="FF0000"/>
                </a:solidFill>
              </a:rPr>
              <a:t>Μέσος </a:t>
            </a:r>
            <a:r>
              <a:rPr lang="el-GR" sz="3100" b="1" dirty="0">
                <a:solidFill>
                  <a:srgbClr val="FF0000"/>
                </a:solidFill>
              </a:rPr>
              <a:t>εγκέφαλος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Σκέλη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Μέλαινα ουσία</a:t>
            </a:r>
            <a:r>
              <a:rPr lang="el-GR" dirty="0"/>
              <a:t>  Συμμετοχή στον έλεγχο και το συντονισμό των κινήσεων (εξωπυραμιδικό σύστημα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Καλύπτρα </a:t>
            </a:r>
            <a:r>
              <a:rPr lang="el-GR" dirty="0"/>
              <a:t> Διέλευση προσαγωγών οδών, πυρήνες εγκεφαλικών νεύρων, </a:t>
            </a:r>
            <a:r>
              <a:rPr lang="el-GR" u="sng" dirty="0"/>
              <a:t>Ερυθρός πυρήνας </a:t>
            </a:r>
            <a:r>
              <a:rPr lang="el-GR" dirty="0"/>
              <a:t>(εξωπυραμιδικό σύστημα), </a:t>
            </a:r>
            <a:r>
              <a:rPr lang="el-GR" u="sng" dirty="0"/>
              <a:t>κεντρικοί καλυπτρικοί πυρήνες</a:t>
            </a:r>
            <a:r>
              <a:rPr lang="el-GR" dirty="0"/>
              <a:t> (ηδονή, ανταμοιβή), </a:t>
            </a:r>
            <a:r>
              <a:rPr lang="el-GR" u="sng" dirty="0"/>
              <a:t>άνω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/>
            <a:endParaRPr lang="en-US" dirty="0"/>
          </a:p>
          <a:p>
            <a:pPr lvl="0"/>
            <a:r>
              <a:rPr lang="el-GR" dirty="0"/>
              <a:t> </a:t>
            </a:r>
            <a:r>
              <a:rPr lang="el-GR" i="1" u="sng" dirty="0"/>
              <a:t>Τετράδυμο</a:t>
            </a:r>
            <a:r>
              <a:rPr lang="el-GR" dirty="0"/>
              <a:t> (σχέση με οπτική οδό (άνω) και ακουστική οδό (κάτω διδύμια)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 descr="midbrain externa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764704"/>
            <a:ext cx="3672408" cy="242166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ns-27-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986" y="3573016"/>
            <a:ext cx="4872014" cy="3443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032448" cy="56166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Γέφυρα</a:t>
            </a:r>
            <a:r>
              <a:rPr lang="el-GR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(Pons)</a:t>
            </a:r>
            <a:endParaRPr lang="en-US" dirty="0"/>
          </a:p>
          <a:p>
            <a:pPr lvl="0"/>
            <a:r>
              <a:rPr lang="el-GR" i="1" u="sng" dirty="0"/>
              <a:t>Βάση </a:t>
            </a:r>
            <a:r>
              <a:rPr lang="el-GR" dirty="0"/>
              <a:t> Διέλευση απαγωγών οδών, </a:t>
            </a:r>
            <a:r>
              <a:rPr lang="el-GR" u="sng" dirty="0"/>
              <a:t>μέσα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i="1" u="sng" dirty="0"/>
              <a:t>Καλύπτρα</a:t>
            </a:r>
            <a:r>
              <a:rPr lang="el-GR" i="1" dirty="0"/>
              <a:t> </a:t>
            </a:r>
            <a:r>
              <a:rPr lang="el-GR" dirty="0"/>
              <a:t>Διέλευση προσαγωγών οδών, πυρήνες εγκεφαλικών νεύρων, </a:t>
            </a:r>
            <a:r>
              <a:rPr lang="el-GR" u="sng" dirty="0"/>
              <a:t>τραπεζοειδές σώμα</a:t>
            </a:r>
            <a:r>
              <a:rPr lang="el-GR" dirty="0"/>
              <a:t> (ακουστική οδός)</a:t>
            </a:r>
            <a:endParaRPr lang="en-US" dirty="0"/>
          </a:p>
        </p:txBody>
      </p:sp>
      <p:pic>
        <p:nvPicPr>
          <p:cNvPr id="9" name="Content Placeholder 8" descr="pons-anatomy-10-6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470648" cy="3356489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προμήκης από εμπρό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19464" y="548680"/>
            <a:ext cx="4824536" cy="36184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20480" cy="6021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b="1" dirty="0" smtClean="0">
                <a:solidFill>
                  <a:srgbClr val="FF0000"/>
                </a:solidFill>
              </a:rPr>
              <a:t>Προμήκης μυελός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(medulla oblongata)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Πρόσθια μοίρα – Πυραμίδες</a:t>
            </a:r>
            <a:r>
              <a:rPr lang="el-GR" i="1" dirty="0"/>
              <a:t>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Μέση μοίρα</a:t>
            </a:r>
            <a:r>
              <a:rPr lang="el-GR" i="1" dirty="0"/>
              <a:t>   </a:t>
            </a:r>
            <a:r>
              <a:rPr lang="el-GR" i="1" u="sng" dirty="0"/>
              <a:t>Ε</a:t>
            </a:r>
            <a:r>
              <a:rPr lang="el-GR" u="sng" dirty="0"/>
              <a:t>λαία</a:t>
            </a:r>
            <a:r>
              <a:rPr lang="el-GR" dirty="0"/>
              <a:t> (εξωπυραμιδικό σύστημα), διέλευση προσαγωγών οδών, </a:t>
            </a:r>
            <a:r>
              <a:rPr lang="el-GR" u="sng" dirty="0"/>
              <a:t>δικτυωτός σχηματισμός</a:t>
            </a:r>
            <a:r>
              <a:rPr lang="el-GR" dirty="0"/>
              <a:t> (κέντρα αναπνοής και κυκλοφορίας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Οπίσθια μοίρα</a:t>
            </a:r>
            <a:r>
              <a:rPr lang="el-GR" dirty="0"/>
              <a:t>  </a:t>
            </a:r>
            <a:r>
              <a:rPr lang="el-GR" u="sng" dirty="0"/>
              <a:t>Ισχνός</a:t>
            </a:r>
            <a:r>
              <a:rPr lang="el-GR" dirty="0"/>
              <a:t> και </a:t>
            </a:r>
            <a:r>
              <a:rPr lang="el-GR" u="sng" dirty="0"/>
              <a:t>σφηνοειδής</a:t>
            </a:r>
            <a:r>
              <a:rPr lang="el-GR" dirty="0"/>
              <a:t> πυρήνας (σταθμοί προσαγωγών οδών), </a:t>
            </a:r>
            <a:r>
              <a:rPr lang="el-GR" u="sng" dirty="0"/>
              <a:t>κάτω παρεγκεφαλιδικά σκέλη</a:t>
            </a:r>
            <a:endParaRPr lang="en-US" dirty="0"/>
          </a:p>
        </p:txBody>
      </p:sp>
      <p:pic>
        <p:nvPicPr>
          <p:cNvPr id="10" name="Picture 9" descr="medulla oblongata posteri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933056"/>
            <a:ext cx="3992095" cy="2898853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476375" cy="620713"/>
          </a:xfrm>
        </p:spPr>
        <p:txBody>
          <a:bodyPr/>
          <a:lstStyle/>
          <a:p>
            <a:r>
              <a:rPr lang="el-GR" sz="1800" b="1"/>
              <a:t>Εγκέφαλος από κάτω</a:t>
            </a:r>
          </a:p>
        </p:txBody>
      </p:sp>
      <p:pic>
        <p:nvPicPr>
          <p:cNvPr id="58374" name="Picture 6" descr="Εγκέφαλος από κάτω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700"/>
            <a:ext cx="7812087" cy="68500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Εγκέφαλος από κάτ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9400" y="-2116138"/>
            <a:ext cx="12636500" cy="1108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2876</Words>
  <Application>Microsoft Office PowerPoint</Application>
  <PresentationFormat>On-screen Show (4:3)</PresentationFormat>
  <Paragraphs>686</Paragraphs>
  <Slides>133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4" baseType="lpstr">
      <vt:lpstr>Προεπιλεγμένη σχεδίαση</vt:lpstr>
      <vt:lpstr>ΕΙΣΑΓΩΓΗ   ΣΤΟ  ΝΕΥΡΙΚΟ ΣΥΣΤΗΜΑ</vt:lpstr>
      <vt:lpstr>Ζωή : Μεταβολισμός, Αναπαραγωγή, Προσαρμογή</vt:lpstr>
      <vt:lpstr>ΑΝΑΤΟΜΙΑ  ΚΑΤΑ  ΣΥΣΤΗΜΑΤΑ</vt:lpstr>
      <vt:lpstr>Slide 4</vt:lpstr>
      <vt:lpstr>Slide 5</vt:lpstr>
      <vt:lpstr>Ουροποιητικό   Κοιλιά – Πύελος </vt:lpstr>
      <vt:lpstr>Slide 7</vt:lpstr>
      <vt:lpstr>Γεννητικό άρρενος   Πύελος</vt:lpstr>
      <vt:lpstr>Γεννητικό θήλεος   Πύελος</vt:lpstr>
      <vt:lpstr>Κυκλοφορικό (σχηματικά)</vt:lpstr>
      <vt:lpstr>Περιφερικό Κυκλοφορικό (σχηματικά)</vt:lpstr>
      <vt:lpstr>Μυοσκελετικό σύστημα - Άρθρωση</vt:lpstr>
      <vt:lpstr>Άρθρωση = Joint</vt:lpstr>
      <vt:lpstr>Μύες: Κινούν (συνήθως) οστά σε άρθρωση </vt:lpstr>
      <vt:lpstr>Slide 15</vt:lpstr>
      <vt:lpstr>Slide 16</vt:lpstr>
      <vt:lpstr>Slide 17</vt:lpstr>
      <vt:lpstr>   ΕΙΣΑΓΩΓΗ   ΣΤΟ  ΝΕΥΡΙΚΟ ΣΥΣΤΗΜΑ   </vt:lpstr>
      <vt:lpstr>Ζωή : Μεταβολισμός, Αναπαραγωγή, Προσαρμογή</vt:lpstr>
      <vt:lpstr>Slide 20</vt:lpstr>
      <vt:lpstr>Σχηματική Λειτουργία Νευρικού Συστήματος</vt:lpstr>
      <vt:lpstr>Ποιος είναι ο ταχύτερος τρόπος αντίδρασης στα ερεθίσματα;    Α) Το ηλεκτρικό ρεύμα  Β) Βιοχημικές αντιδράσεις. Κίνηση των μεταβολιτών      με την κυκλοφορία του αίματος</vt:lpstr>
      <vt:lpstr>Ηλεκτρικό ρεύμα = Κίνηση ηλεκτρικών φορτίων</vt:lpstr>
      <vt:lpstr>Νευρώνας  =  Νευρικό  κύτταρο   Άξονας = Νευράξονας, νευρίτης, νευρική ίνα </vt:lpstr>
      <vt:lpstr>Slide 25</vt:lpstr>
      <vt:lpstr>Τύποι  νευρώνων ανάλογα με τον αριθμό και το μήκος των νευραξόνων (νευριτών, νευρικών ινών) </vt:lpstr>
      <vt:lpstr>Συνάψεις</vt:lpstr>
      <vt:lpstr>Σχηματική Λειτουργία Νευρικού Συστήματος</vt:lpstr>
      <vt:lpstr>Κεντρικό  και  περιφερικό  Νευρικό  Σύστημα</vt:lpstr>
      <vt:lpstr>Slide 30</vt:lpstr>
      <vt:lpstr> Συμπαθητικό Παρασυμπαθητικό </vt:lpstr>
      <vt:lpstr>Νευρώνας  =  Νευρικό  κύτταρο</vt:lpstr>
      <vt:lpstr>Τύποι  νευρώνων ανάλογα με τον αριθμό και το μήκος των νευραξόνων (νευριτών, νευρικών ινών) </vt:lpstr>
      <vt:lpstr>Συνάψεις</vt:lpstr>
      <vt:lpstr>Νευροδιαβιβαστές = Μόρια στις συνάψεις</vt:lpstr>
      <vt:lpstr>Νευρογλοία, τύποι νευρογλοιακών κυττάρων </vt:lpstr>
      <vt:lpstr>Ολιγοδενδροκύτταρο εντός του ΚΝΣ</vt:lpstr>
      <vt:lpstr>Κύτταρα  Schwann, Μυελίνωση </vt:lpstr>
      <vt:lpstr>Εμμύελες – αμύελες νευρικές ίνες</vt:lpstr>
      <vt:lpstr>Νεύρο = Δέσμη νευρικών ινών με περιβλήματα</vt:lpstr>
      <vt:lpstr>Φαιά, λευκή ουσία, γάγγλια, πυρήνες</vt:lpstr>
      <vt:lpstr>Φαιά  και  λευκή  ουσία</vt:lpstr>
      <vt:lpstr>Ομάδες νευρικών ινών (νευραξόνων) με κοινή πορεία – αρχή (αισθητικός υποδοχέας, πυρήνας, γάγγλιο) – πέρας (σύναψη) </vt:lpstr>
      <vt:lpstr>Slide 44</vt:lpstr>
      <vt:lpstr>Εγκέφαλος από τα πλάγια</vt:lpstr>
      <vt:lpstr>Εγκέφαλος εκ των άνω</vt:lpstr>
      <vt:lpstr>Εγκέφαλος εκ των κάτω, εγκεφαλικές συζυγίες </vt:lpstr>
      <vt:lpstr>Slide 48</vt:lpstr>
      <vt:lpstr>Νωτιαίος Μυελός, Νωτιαία νεύρα, πλέγματα </vt:lpstr>
      <vt:lpstr>Slide 50</vt:lpstr>
      <vt:lpstr>Σχηματισμός νωτιαίου νεύρου</vt:lpstr>
      <vt:lpstr>Slide 52</vt:lpstr>
      <vt:lpstr>Slide 53</vt:lpstr>
      <vt:lpstr>Κοιλίες του εγκεφάλου</vt:lpstr>
      <vt:lpstr>Slide 55</vt:lpstr>
      <vt:lpstr>Μήνιγγες  του  εγκεφάλου</vt:lpstr>
      <vt:lpstr>Φλεβώδεις κόλποι – Υπαραχνοειδής χώρος </vt:lpstr>
      <vt:lpstr>Κυκλοφορία  του  ΕΝΥ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QUIZ  1:  Γενικότητες</vt:lpstr>
      <vt:lpstr>Slide 75</vt:lpstr>
      <vt:lpstr>Τελικός εγκέφαλος – Ημισφαίρια  (Cerebrum)</vt:lpstr>
      <vt:lpstr>Τελικός εγκέφαλος – Ημισφαίρια  (Cerebrum)</vt:lpstr>
      <vt:lpstr>Τελικός εγκέφαλος – Ημισφαίρια  (Cerebrum)</vt:lpstr>
      <vt:lpstr>Τελικός εγκέφαλος – Ημισφαίρια  (Cerebrum)</vt:lpstr>
      <vt:lpstr>Εγκέφαλος από δεξιά</vt:lpstr>
      <vt:lpstr>Slide 81</vt:lpstr>
      <vt:lpstr>Εγκέφαλος εκ των άνω</vt:lpstr>
      <vt:lpstr>Περιοχές και κέντρα των ημισφαιρίων.   Αρίθμιση κατά Brodmann</vt:lpstr>
      <vt:lpstr>Slide 84</vt:lpstr>
      <vt:lpstr>Slide 85</vt:lpstr>
      <vt:lpstr>Slide 86</vt:lpstr>
      <vt:lpstr>Διάμεσος Εγκέφαλος (diencephalon)</vt:lpstr>
      <vt:lpstr>Διάμεσος Εγκέφαλος (diencephalon)</vt:lpstr>
      <vt:lpstr>Διάμεσος Εγκέφαλος (diencephalon)</vt:lpstr>
      <vt:lpstr>Διάμεσος Εγκέφαλος (diencephalon)</vt:lpstr>
      <vt:lpstr>Βασικά γάγγλια</vt:lpstr>
      <vt:lpstr>Σκέλη έσω κάψας</vt:lpstr>
      <vt:lpstr>Στέλεχος (Brainstem)</vt:lpstr>
      <vt:lpstr>Στέλεχος (Brainstem)</vt:lpstr>
      <vt:lpstr>Στέλεχος (Brainstem)</vt:lpstr>
      <vt:lpstr>Στέλεχος (Brainstem)</vt:lpstr>
      <vt:lpstr>Εγκέφαλος από κάτω</vt:lpstr>
      <vt:lpstr>Slide 98</vt:lpstr>
      <vt:lpstr>Slide 99</vt:lpstr>
      <vt:lpstr>Προμήκης από εμπρός</vt:lpstr>
      <vt:lpstr>Εγκεφαλικά νεύρα</vt:lpstr>
      <vt:lpstr>Προμήκης από πίσω</vt:lpstr>
      <vt:lpstr>Πυρήνες εγκεφαλικών νεύρων</vt:lpstr>
      <vt:lpstr>Slide 104</vt:lpstr>
      <vt:lpstr>Στέλεχος (Brainstem)</vt:lpstr>
      <vt:lpstr>Στέλεχος (Brainstem)</vt:lpstr>
      <vt:lpstr>Διατομή προμήκη-χιασμός πυραμίδων</vt:lpstr>
      <vt:lpstr>Διατομή προμήκη-χιασμός έσω λημνίσκων</vt:lpstr>
      <vt:lpstr>Προμήκης-κάτω αιθουσαίος πυρήνας</vt:lpstr>
      <vt:lpstr>Προμήκης – έξω αιθουσαίος πυρήνας</vt:lpstr>
      <vt:lpstr>Μέση οβελιαία τομή εγκεφάλου</vt:lpstr>
      <vt:lpstr>Slide 112</vt:lpstr>
      <vt:lpstr>Στέλεχος (Brainstem)</vt:lpstr>
      <vt:lpstr>Γέφυρα – πυρήνες τριδύμου</vt:lpstr>
      <vt:lpstr>Γέφυρα – προσωπικό λοφίδιο</vt:lpstr>
      <vt:lpstr>Slide 116</vt:lpstr>
      <vt:lpstr>Στέλεχος (Brainstem)</vt:lpstr>
      <vt:lpstr>Slide 118</vt:lpstr>
      <vt:lpstr>Μέσος – πρόσθια διδύμια</vt:lpstr>
      <vt:lpstr>Μέσος – οπίσθια διδύμια</vt:lpstr>
      <vt:lpstr>Slide 121</vt:lpstr>
      <vt:lpstr>Slide 122</vt:lpstr>
      <vt:lpstr>Παρεγκεφαλίδα (Cerebellum)</vt:lpstr>
      <vt:lpstr>Παρεγκεφαλίδα (Cerebellum)</vt:lpstr>
      <vt:lpstr>Slide 125</vt:lpstr>
      <vt:lpstr>Νωτιαίος Μυελός (Spinal Cord)</vt:lpstr>
      <vt:lpstr>Κατιόντα δεμάτια (κινητικότητα)</vt:lpstr>
      <vt:lpstr>Ανιόντα δεμάτια (Αισθητικότητα)</vt:lpstr>
      <vt:lpstr>Εγκάρσια διατομή ΝΜ</vt:lpstr>
      <vt:lpstr>Σχηματισμός νωτιαίου νεύρου</vt:lpstr>
      <vt:lpstr>Βραχιόνιο  πλέγμα</vt:lpstr>
      <vt:lpstr>Δικτυωτός Σχηματισμός (Reticular Formation)</vt:lpstr>
      <vt:lpstr>Μεταιχμιακό Σύστημα (Limbic System)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   ΣΤΟ  ΝΕΥΡΙΚΟ ΣΥΣΤΗΜΑ</dc:title>
  <dc:creator>user</dc:creator>
  <cp:lastModifiedBy>John</cp:lastModifiedBy>
  <cp:revision>31</cp:revision>
  <dcterms:created xsi:type="dcterms:W3CDTF">2007-10-05T08:16:54Z</dcterms:created>
  <dcterms:modified xsi:type="dcterms:W3CDTF">2019-02-12T14:12:15Z</dcterms:modified>
</cp:coreProperties>
</file>