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2" r:id="rId7"/>
    <p:sldId id="264" r:id="rId8"/>
    <p:sldId id="265" r:id="rId9"/>
    <p:sldId id="292" r:id="rId10"/>
    <p:sldId id="271" r:id="rId11"/>
    <p:sldId id="272" r:id="rId12"/>
    <p:sldId id="273" r:id="rId13"/>
    <p:sldId id="274" r:id="rId14"/>
    <p:sldId id="279" r:id="rId15"/>
    <p:sldId id="275" r:id="rId16"/>
    <p:sldId id="276" r:id="rId17"/>
    <p:sldId id="277" r:id="rId18"/>
    <p:sldId id="303" r:id="rId19"/>
    <p:sldId id="302" r:id="rId20"/>
    <p:sldId id="299" r:id="rId21"/>
    <p:sldId id="270" r:id="rId22"/>
    <p:sldId id="278" r:id="rId23"/>
    <p:sldId id="26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69" r:id="rId38"/>
    <p:sldId id="297" r:id="rId39"/>
    <p:sldId id="294" r:id="rId40"/>
    <p:sldId id="298" r:id="rId41"/>
    <p:sldId id="300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0E96-1466-42A7-97F3-8BC103A59B16}" type="datetimeFigureOut">
              <a:rPr lang="el-GR" smtClean="0"/>
              <a:pPr/>
              <a:t>04/11/2016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569D-6E2C-40DE-894A-B18DE91AC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0E96-1466-42A7-97F3-8BC103A59B16}" type="datetimeFigureOut">
              <a:rPr lang="el-GR" smtClean="0"/>
              <a:pPr/>
              <a:t>04/11/2016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569D-6E2C-40DE-894A-B18DE91AC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0E96-1466-42A7-97F3-8BC103A59B16}" type="datetimeFigureOut">
              <a:rPr lang="el-GR" smtClean="0"/>
              <a:pPr/>
              <a:t>04/11/2016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569D-6E2C-40DE-894A-B18DE91AC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0E96-1466-42A7-97F3-8BC103A59B16}" type="datetimeFigureOut">
              <a:rPr lang="el-GR" smtClean="0"/>
              <a:pPr/>
              <a:t>04/11/2016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569D-6E2C-40DE-894A-B18DE91AC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0E96-1466-42A7-97F3-8BC103A59B16}" type="datetimeFigureOut">
              <a:rPr lang="el-GR" smtClean="0"/>
              <a:pPr/>
              <a:t>04/11/2016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569D-6E2C-40DE-894A-B18DE91AC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0E96-1466-42A7-97F3-8BC103A59B16}" type="datetimeFigureOut">
              <a:rPr lang="el-GR" smtClean="0"/>
              <a:pPr/>
              <a:t>04/11/2016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569D-6E2C-40DE-894A-B18DE91AC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0E96-1466-42A7-97F3-8BC103A59B16}" type="datetimeFigureOut">
              <a:rPr lang="el-GR" smtClean="0"/>
              <a:pPr/>
              <a:t>04/11/2016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569D-6E2C-40DE-894A-B18DE91AC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0E96-1466-42A7-97F3-8BC103A59B16}" type="datetimeFigureOut">
              <a:rPr lang="el-GR" smtClean="0"/>
              <a:pPr/>
              <a:t>04/11/2016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569D-6E2C-40DE-894A-B18DE91AC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0E96-1466-42A7-97F3-8BC103A59B16}" type="datetimeFigureOut">
              <a:rPr lang="el-GR" smtClean="0"/>
              <a:pPr/>
              <a:t>04/11/2016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569D-6E2C-40DE-894A-B18DE91AC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0E96-1466-42A7-97F3-8BC103A59B16}" type="datetimeFigureOut">
              <a:rPr lang="el-GR" smtClean="0"/>
              <a:pPr/>
              <a:t>04/11/2016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569D-6E2C-40DE-894A-B18DE91AC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0E96-1466-42A7-97F3-8BC103A59B16}" type="datetimeFigureOut">
              <a:rPr lang="el-GR" smtClean="0"/>
              <a:pPr/>
              <a:t>04/11/2016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C569D-6E2C-40DE-894A-B18DE91AC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0E96-1466-42A7-97F3-8BC103A59B16}" type="datetimeFigureOut">
              <a:rPr lang="el-GR" smtClean="0"/>
              <a:pPr/>
              <a:t>04/11/2016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C569D-6E2C-40DE-894A-B18DE91ACBE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docid=VpFHZhme_Wn0AM&amp;tbnid=2NUM7wSxYrmzMM:&amp;ved=0CAUQjRw&amp;url=http://www.sistemanervoso.com/pagina.php?secao=1&amp;materia_id=353&amp;materiaver=1&amp;imprimir=1&amp;ei=GtBKU_i4MKec0AXhmYDgDA&amp;bvm=bv.64542518,d.d2k&amp;psig=AFQjCNGwg3aBF0H6xXYBIZ-7i2gvNMJFdw&amp;ust=139749820685287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96908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ΚΡΑΝΙΟ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πιο πολύπλοκο οστέινο μόρφωμα</a:t>
            </a:r>
          </a:p>
          <a:p>
            <a:pPr marL="285750" indent="-285750"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Περικλείει τον εγκέφαλο</a:t>
            </a:r>
          </a:p>
          <a:p>
            <a:pPr marL="285750" indent="-285750"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Φιλοξενεί τα αισθητήρια της όρασης, ακοής, όσφρησης και γεύσης  </a:t>
            </a:r>
          </a:p>
          <a:p>
            <a:pPr marL="285750" indent="-285750"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Περιβάλλει τα στόμια του πεπτικού και αναπνευστικού συστήματος</a:t>
            </a:r>
          </a:p>
          <a:p>
            <a:endParaRPr lang="el-GR" dirty="0"/>
          </a:p>
        </p:txBody>
      </p:sp>
      <p:pic>
        <p:nvPicPr>
          <p:cNvPr id="7" name="6 - Θέση περιεχομένου" descr="stock-photo-side-view-of-human-skull-1237869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46171" y="1285860"/>
            <a:ext cx="4494655" cy="521497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28628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Μετωπιαία χώρα – Μετωπιαίο οστό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14282" y="500042"/>
            <a:ext cx="4214842" cy="635795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altLang="el-GR" sz="1800" b="1" dirty="0" err="1" smtClean="0"/>
              <a:t>Υπερκόγχιο</a:t>
            </a:r>
            <a:r>
              <a:rPr lang="el-GR" altLang="el-GR" sz="1800" b="1" dirty="0" smtClean="0"/>
              <a:t> χείλος </a:t>
            </a:r>
            <a:r>
              <a:rPr lang="el-GR" altLang="el-GR" sz="1800" dirty="0" smtClean="0"/>
              <a:t>(</a:t>
            </a:r>
            <a:r>
              <a:rPr lang="el-GR" altLang="el-GR" sz="1800" dirty="0" err="1" smtClean="0"/>
              <a:t>υπερκόγχια</a:t>
            </a:r>
            <a:r>
              <a:rPr lang="el-GR" altLang="el-GR" sz="1800" dirty="0" smtClean="0"/>
              <a:t> &amp; μετωπιαία εντομή: </a:t>
            </a:r>
            <a:r>
              <a:rPr lang="el-GR" altLang="el-GR" sz="1800" dirty="0" err="1" smtClean="0"/>
              <a:t>διεύλευση</a:t>
            </a:r>
            <a:r>
              <a:rPr lang="el-GR" altLang="el-GR" sz="1800" dirty="0" smtClean="0"/>
              <a:t> </a:t>
            </a:r>
            <a:r>
              <a:rPr lang="el-GR" altLang="el-GR" sz="1800" dirty="0" err="1" smtClean="0"/>
              <a:t>υπερκόγχιων</a:t>
            </a:r>
            <a:r>
              <a:rPr lang="el-GR" altLang="el-GR" sz="1800" dirty="0" smtClean="0"/>
              <a:t> &amp; μετωπιαίων αγγείων)</a:t>
            </a:r>
          </a:p>
          <a:p>
            <a:pPr>
              <a:defRPr/>
            </a:pPr>
            <a:r>
              <a:rPr lang="el-GR" altLang="el-GR" sz="1800" b="1" dirty="0" err="1" smtClean="0"/>
              <a:t>Υπερόφρυο</a:t>
            </a:r>
            <a:r>
              <a:rPr lang="el-GR" altLang="el-GR" sz="1800" b="1" dirty="0" smtClean="0"/>
              <a:t> τόξο </a:t>
            </a:r>
            <a:r>
              <a:rPr lang="el-GR" altLang="el-GR" sz="1800" dirty="0" smtClean="0"/>
              <a:t>(μετωπιαίος κόλπος)</a:t>
            </a:r>
          </a:p>
          <a:p>
            <a:pPr>
              <a:defRPr/>
            </a:pPr>
            <a:r>
              <a:rPr lang="el-GR" altLang="el-GR" sz="1800" b="1" dirty="0" err="1" smtClean="0"/>
              <a:t>Μεσομετωπιαία</a:t>
            </a:r>
            <a:r>
              <a:rPr lang="el-GR" altLang="el-GR" sz="1800" b="1" dirty="0" smtClean="0"/>
              <a:t> ραφή: </a:t>
            </a:r>
            <a:r>
              <a:rPr lang="el-GR" altLang="el-GR" sz="1800" dirty="0" smtClean="0"/>
              <a:t>θέση ατελούς συνοστέωσης ημιμορίων μετωπιαίου οστού (7%)</a:t>
            </a:r>
          </a:p>
          <a:p>
            <a:pPr>
              <a:defRPr/>
            </a:pPr>
            <a:r>
              <a:rPr lang="el-GR" altLang="el-GR" sz="1800" b="1" dirty="0" smtClean="0"/>
              <a:t>Μετωπιαία μοίρα: </a:t>
            </a:r>
            <a:r>
              <a:rPr lang="el-GR" altLang="el-GR" sz="1800" dirty="0" err="1" smtClean="0"/>
              <a:t>υπερκόγχια</a:t>
            </a:r>
            <a:r>
              <a:rPr lang="el-GR" altLang="el-GR" sz="1800" dirty="0" smtClean="0"/>
              <a:t> χείλη (πρόσω) – στεφανιαία ραφή (πίσω) / ανάμεσα ρινική μοίρα</a:t>
            </a:r>
          </a:p>
          <a:p>
            <a:pPr>
              <a:defRPr/>
            </a:pPr>
            <a:r>
              <a:rPr lang="el-GR" altLang="el-GR" sz="1800" b="1" dirty="0" smtClean="0"/>
              <a:t>Ρινική μοίρα: </a:t>
            </a:r>
            <a:r>
              <a:rPr lang="el-GR" altLang="el-GR" sz="1800" dirty="0" smtClean="0"/>
              <a:t>προέχει προς τα κάτω &amp; πίσω μεταξύ οφθαλμικών </a:t>
            </a:r>
            <a:r>
              <a:rPr lang="el-GR" altLang="el-GR" sz="1800" dirty="0" err="1" smtClean="0"/>
              <a:t>κόγχων</a:t>
            </a:r>
            <a:r>
              <a:rPr lang="el-GR" altLang="el-GR" sz="1800" dirty="0" smtClean="0"/>
              <a:t> (</a:t>
            </a:r>
            <a:r>
              <a:rPr lang="el-GR" altLang="el-GR" sz="1800" b="1" dirty="0" smtClean="0"/>
              <a:t>ρινική άκανθα</a:t>
            </a:r>
            <a:r>
              <a:rPr lang="el-GR" altLang="el-GR" sz="1800" dirty="0" smtClean="0"/>
              <a:t>) – προς τα κάτω &amp; πρόσω: σύνταξη με ρινικά οστά (</a:t>
            </a:r>
            <a:r>
              <a:rPr lang="el-GR" altLang="el-GR" sz="1800" b="1" dirty="0" err="1" smtClean="0"/>
              <a:t>μετωπορινική</a:t>
            </a:r>
            <a:r>
              <a:rPr lang="el-GR" altLang="el-GR" sz="1800" b="1" dirty="0" smtClean="0"/>
              <a:t> ραφή</a:t>
            </a:r>
            <a:r>
              <a:rPr lang="el-GR" altLang="el-GR" sz="1800" dirty="0" smtClean="0"/>
              <a:t>) – εκατέρωθεν μετωπιαίες αποφύσεις άνω γνάθων (</a:t>
            </a:r>
            <a:r>
              <a:rPr lang="el-GR" altLang="el-GR" sz="1800" b="1" dirty="0" err="1" smtClean="0"/>
              <a:t>μετωπογναθική</a:t>
            </a:r>
            <a:r>
              <a:rPr lang="el-GR" altLang="el-GR" sz="1800" b="1" dirty="0" smtClean="0"/>
              <a:t> ραφή</a:t>
            </a:r>
            <a:r>
              <a:rPr lang="el-GR" altLang="el-GR" sz="1800" dirty="0" smtClean="0"/>
              <a:t>)</a:t>
            </a:r>
          </a:p>
          <a:p>
            <a:pPr>
              <a:defRPr/>
            </a:pPr>
            <a:r>
              <a:rPr lang="el-GR" altLang="el-GR" sz="1800" b="1" dirty="0" err="1" smtClean="0"/>
              <a:t>Κογχικές</a:t>
            </a:r>
            <a:r>
              <a:rPr lang="el-GR" altLang="el-GR" sz="1800" b="1" dirty="0" smtClean="0"/>
              <a:t> μοίρες (ΔΕ &amp; ΑΡ): </a:t>
            </a:r>
            <a:r>
              <a:rPr lang="el-GR" altLang="el-GR" sz="1800" dirty="0" smtClean="0"/>
              <a:t>οροφή οφθαλμικών </a:t>
            </a:r>
            <a:r>
              <a:rPr lang="el-GR" altLang="el-GR" sz="1800" dirty="0" err="1" smtClean="0"/>
              <a:t>κόγχων</a:t>
            </a:r>
            <a:r>
              <a:rPr lang="el-GR" altLang="el-GR" sz="1800" dirty="0" smtClean="0"/>
              <a:t> &amp; έδαφος προσθίου εγκεφαλικού βόθρου</a:t>
            </a:r>
            <a:endParaRPr lang="el-GR" sz="18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57498"/>
            <a:ext cx="3957471" cy="56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615362" cy="571480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Βρεγματική χώρα – Βρεγματικά οστά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14282" y="642918"/>
            <a:ext cx="4357718" cy="6072230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Βρεγματικά ογκώματα</a:t>
            </a:r>
            <a:br>
              <a:rPr lang="el-GR" dirty="0" smtClean="0"/>
            </a:br>
            <a:r>
              <a:rPr lang="el-GR" dirty="0" smtClean="0"/>
              <a:t>- Βρεγματικά τρήματα (διέλευση </a:t>
            </a:r>
            <a:r>
              <a:rPr lang="el-GR" dirty="0" err="1" smtClean="0"/>
              <a:t>αναστομωτικών</a:t>
            </a:r>
            <a:r>
              <a:rPr lang="el-GR" dirty="0" smtClean="0"/>
              <a:t> </a:t>
            </a:r>
            <a:r>
              <a:rPr lang="el-GR" dirty="0" err="1" smtClean="0"/>
              <a:t>φλεβίων</a:t>
            </a:r>
            <a:r>
              <a:rPr lang="el-GR" dirty="0" smtClean="0"/>
              <a:t>, μεταξύ φλεβωδών κόλπων </a:t>
            </a:r>
            <a:r>
              <a:rPr lang="el-GR" dirty="0" err="1" smtClean="0"/>
              <a:t>σκληράς</a:t>
            </a:r>
            <a:r>
              <a:rPr lang="el-GR" dirty="0" smtClean="0"/>
              <a:t> μήνιγγας &amp; </a:t>
            </a:r>
            <a:r>
              <a:rPr lang="el-GR" dirty="0" err="1" smtClean="0"/>
              <a:t>εξωκράνιων</a:t>
            </a:r>
            <a:r>
              <a:rPr lang="el-GR" dirty="0" smtClean="0"/>
              <a:t> φλεβών</a:t>
            </a:r>
          </a:p>
          <a:p>
            <a:pPr>
              <a:defRPr/>
            </a:pPr>
            <a:r>
              <a:rPr lang="el-GR" altLang="el-GR" dirty="0" smtClean="0"/>
              <a:t>Τετράπλευρο σχήμα </a:t>
            </a:r>
          </a:p>
          <a:p>
            <a:pPr>
              <a:defRPr/>
            </a:pPr>
            <a:r>
              <a:rPr lang="el-GR" altLang="el-GR" dirty="0" smtClean="0"/>
              <a:t>Οβελιαία ραφή: σύνταξη μεταξύ τους</a:t>
            </a:r>
          </a:p>
          <a:p>
            <a:pPr>
              <a:defRPr/>
            </a:pPr>
            <a:r>
              <a:rPr lang="el-GR" altLang="el-GR" dirty="0" smtClean="0"/>
              <a:t>Στεφανιαία ραφή: με μετωπιαίο</a:t>
            </a:r>
          </a:p>
          <a:p>
            <a:pPr>
              <a:defRPr/>
            </a:pPr>
            <a:r>
              <a:rPr lang="el-GR" altLang="el-GR" dirty="0" err="1" smtClean="0"/>
              <a:t>Λαμδοειδής</a:t>
            </a:r>
            <a:r>
              <a:rPr lang="el-GR" altLang="el-GR" dirty="0" smtClean="0"/>
              <a:t> ραφή: με ινιακό</a:t>
            </a:r>
          </a:p>
          <a:p>
            <a:pPr>
              <a:defRPr/>
            </a:pPr>
            <a:r>
              <a:rPr lang="el-GR" altLang="el-GR" dirty="0" smtClean="0"/>
              <a:t>Ανάλογες ραφές για σύνταξη με: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altLang="el-GR" dirty="0" smtClean="0"/>
              <a:t> σύστοιχη μείζονα πτέρυγα σφηνοειδούς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l-GR" altLang="el-GR" dirty="0" smtClean="0"/>
              <a:t> λεπιδοειδή μοίρα κροταφικού</a:t>
            </a:r>
            <a:endParaRPr lang="el-GR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5732" y="1214422"/>
            <a:ext cx="4521646" cy="478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65403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Ινιακή χώρα – Ινιακό οστό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785794"/>
            <a:ext cx="4214810" cy="59293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sz="2400" b="1" dirty="0" smtClean="0"/>
              <a:t>Έξω ινιακό όγκωμα</a:t>
            </a:r>
          </a:p>
          <a:p>
            <a:pPr>
              <a:buFontTx/>
              <a:buChar char="-"/>
              <a:defRPr/>
            </a:pPr>
            <a:r>
              <a:rPr lang="el-GR" altLang="el-GR" sz="2400" b="1" dirty="0" smtClean="0"/>
              <a:t> Άνω αυχενική γραμμή</a:t>
            </a:r>
          </a:p>
          <a:p>
            <a:endParaRPr lang="el-GR" sz="2400" dirty="0" smtClean="0"/>
          </a:p>
          <a:p>
            <a:pPr>
              <a:defRPr/>
            </a:pPr>
            <a:r>
              <a:rPr lang="el-GR" altLang="el-GR" sz="2400" b="1" u="sng" dirty="0" smtClean="0"/>
              <a:t>Σώμα ή βάση:</a:t>
            </a:r>
            <a:r>
              <a:rPr lang="el-GR" altLang="el-GR" sz="2400" dirty="0" smtClean="0"/>
              <a:t> μπροστά από ινιακό τρήμα – </a:t>
            </a:r>
            <a:r>
              <a:rPr lang="el-GR" altLang="el-GR" sz="2400" dirty="0" err="1" smtClean="0"/>
              <a:t>σφηνοϊνιακή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συγχόνδρωση</a:t>
            </a:r>
            <a:r>
              <a:rPr lang="el-GR" altLang="el-GR" sz="2400" dirty="0" smtClean="0"/>
              <a:t> (σύνταξη με σφηνοειδές)</a:t>
            </a:r>
          </a:p>
          <a:p>
            <a:pPr>
              <a:defRPr/>
            </a:pPr>
            <a:r>
              <a:rPr lang="el-GR" altLang="el-GR" sz="2400" b="1" u="sng" dirty="0" smtClean="0"/>
              <a:t>Κόγχη:</a:t>
            </a:r>
            <a:r>
              <a:rPr lang="el-GR" altLang="el-GR" sz="2400" dirty="0" smtClean="0"/>
              <a:t> πίσω από ινιακό τρήμα </a:t>
            </a:r>
          </a:p>
          <a:p>
            <a:pPr>
              <a:defRPr/>
            </a:pPr>
            <a:r>
              <a:rPr lang="el-GR" altLang="el-GR" sz="2400" b="1" u="sng" dirty="0" smtClean="0"/>
              <a:t>Δύο πλάγια ή </a:t>
            </a:r>
            <a:r>
              <a:rPr lang="el-GR" altLang="el-GR" sz="2400" b="1" u="sng" dirty="0" err="1" smtClean="0"/>
              <a:t>κονδυλικά</a:t>
            </a:r>
            <a:r>
              <a:rPr lang="el-GR" altLang="el-GR" sz="2400" b="1" u="sng" dirty="0" smtClean="0"/>
              <a:t> μέρη:</a:t>
            </a:r>
            <a:r>
              <a:rPr lang="el-GR" altLang="el-GR" sz="2400" dirty="0" smtClean="0"/>
              <a:t> φέρουν τους ινιακού κονδύλους</a:t>
            </a:r>
          </a:p>
          <a:p>
            <a:endParaRPr lang="el-GR" dirty="0"/>
          </a:p>
        </p:txBody>
      </p:sp>
      <p:pic>
        <p:nvPicPr>
          <p:cNvPr id="5" name="4 - Θέση περιεχομένου" descr="Occipital bon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0496" y="714355"/>
            <a:ext cx="5143504" cy="385762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72547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Κροταφική χώρα – κροταφικό οστό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714356"/>
            <a:ext cx="4572000" cy="571504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l-GR" altLang="el-GR" sz="2400" dirty="0" smtClean="0"/>
              <a:t>4 οστά (συνοστέωση): </a:t>
            </a:r>
            <a:r>
              <a:rPr lang="el-GR" altLang="el-GR" sz="2400" b="1" dirty="0" smtClean="0"/>
              <a:t>λιθοειδές, λεπιδοειδές, τυμπανικό</a:t>
            </a:r>
            <a:r>
              <a:rPr lang="el-GR" altLang="el-GR" sz="2400" b="1" smtClean="0"/>
              <a:t>,  μαστοειδές </a:t>
            </a:r>
          </a:p>
          <a:p>
            <a:pPr>
              <a:defRPr/>
            </a:pPr>
            <a:r>
              <a:rPr lang="el-GR" altLang="el-GR" sz="2400" b="1" smtClean="0"/>
              <a:t>βελονοειδής </a:t>
            </a:r>
            <a:r>
              <a:rPr lang="el-GR" altLang="el-GR" sz="2400" b="1" dirty="0" smtClean="0"/>
              <a:t>και </a:t>
            </a:r>
            <a:r>
              <a:rPr lang="el-GR" altLang="el-GR" sz="2400" b="1" smtClean="0"/>
              <a:t>ζυγωματική απόφυση</a:t>
            </a:r>
            <a:endParaRPr lang="el-GR" altLang="el-GR" sz="2400" b="1" dirty="0" smtClean="0"/>
          </a:p>
          <a:p>
            <a:pPr>
              <a:buNone/>
              <a:defRPr/>
            </a:pPr>
            <a:endParaRPr lang="el-GR" altLang="el-GR" sz="2400" b="1" dirty="0" smtClean="0"/>
          </a:p>
          <a:p>
            <a:pPr>
              <a:defRPr/>
            </a:pPr>
            <a:r>
              <a:rPr lang="el-GR" altLang="el-GR" sz="2400" b="1" dirty="0" smtClean="0"/>
              <a:t>Κοιλότητες &amp; σωλήνες στο εσωτερικό του:</a:t>
            </a:r>
          </a:p>
          <a:p>
            <a:pPr marL="457200" lvl="1" indent="0">
              <a:buNone/>
              <a:defRPr/>
            </a:pPr>
            <a:r>
              <a:rPr lang="el-GR" altLang="el-GR" dirty="0" smtClean="0"/>
              <a:t>Κοιλότητα του μέσου </a:t>
            </a:r>
            <a:r>
              <a:rPr lang="el-GR" altLang="el-GR" dirty="0" err="1" smtClean="0"/>
              <a:t>ωτός</a:t>
            </a:r>
            <a:r>
              <a:rPr lang="el-GR" altLang="el-GR" dirty="0" smtClean="0"/>
              <a:t> ή τυμπανική κοιλότητα</a:t>
            </a:r>
          </a:p>
          <a:p>
            <a:pPr marL="457200" lvl="1" indent="0">
              <a:buNone/>
              <a:defRPr/>
            </a:pPr>
            <a:r>
              <a:rPr lang="el-GR" altLang="el-GR" dirty="0" smtClean="0"/>
              <a:t>Έξω ακουστικός πόρος</a:t>
            </a:r>
          </a:p>
          <a:p>
            <a:pPr marL="457200" lvl="1" indent="0">
              <a:buNone/>
              <a:defRPr/>
            </a:pPr>
            <a:r>
              <a:rPr lang="el-GR" altLang="el-GR" dirty="0" smtClean="0"/>
              <a:t>Έσω ακουστικός πόρος</a:t>
            </a:r>
          </a:p>
          <a:p>
            <a:pPr marL="457200" lvl="1" indent="0">
              <a:buNone/>
              <a:defRPr/>
            </a:pPr>
            <a:r>
              <a:rPr lang="el-GR" altLang="el-GR" dirty="0" err="1" smtClean="0"/>
              <a:t>Μυοσαλπιγγικός</a:t>
            </a:r>
            <a:r>
              <a:rPr lang="el-GR" altLang="el-GR" dirty="0" smtClean="0"/>
              <a:t> σωλήνας της </a:t>
            </a:r>
            <a:r>
              <a:rPr lang="el-GR" altLang="el-GR" dirty="0" err="1" smtClean="0"/>
              <a:t>ευσταχιανής</a:t>
            </a:r>
            <a:r>
              <a:rPr lang="el-GR" altLang="el-GR" dirty="0" smtClean="0"/>
              <a:t> σάλπιγγας</a:t>
            </a:r>
          </a:p>
          <a:p>
            <a:pPr marL="457200" lvl="1" indent="0">
              <a:buNone/>
              <a:defRPr/>
            </a:pPr>
            <a:r>
              <a:rPr lang="el-GR" altLang="el-GR" dirty="0" smtClean="0"/>
              <a:t>Καρωτιδικός σωλήνας</a:t>
            </a:r>
          </a:p>
          <a:p>
            <a:pPr marL="457200" lvl="1" indent="0">
              <a:buNone/>
              <a:defRPr/>
            </a:pPr>
            <a:r>
              <a:rPr lang="el-GR" altLang="el-GR" dirty="0" smtClean="0"/>
              <a:t>Πόρος του </a:t>
            </a:r>
            <a:r>
              <a:rPr lang="en-US" altLang="el-GR" dirty="0" smtClean="0"/>
              <a:t>VII </a:t>
            </a:r>
          </a:p>
          <a:p>
            <a:pPr marL="457200" lvl="1" indent="0">
              <a:buNone/>
              <a:defRPr/>
            </a:pPr>
            <a:r>
              <a:rPr lang="el-GR" altLang="el-GR" dirty="0" err="1" smtClean="0"/>
              <a:t>Οστέϊνος</a:t>
            </a:r>
            <a:r>
              <a:rPr lang="el-GR" altLang="el-GR" dirty="0" smtClean="0"/>
              <a:t> λαβύρινθος έσω </a:t>
            </a:r>
            <a:r>
              <a:rPr lang="el-GR" altLang="el-GR" dirty="0" err="1" smtClean="0"/>
              <a:t>ωτός</a:t>
            </a:r>
            <a:endParaRPr lang="el-GR" altLang="el-GR" dirty="0" smtClean="0"/>
          </a:p>
          <a:p>
            <a:pPr marL="457200" lvl="1" indent="0">
              <a:buNone/>
              <a:defRPr/>
            </a:pPr>
            <a:r>
              <a:rPr lang="el-GR" altLang="el-GR" dirty="0" smtClean="0"/>
              <a:t>Μαστοειδείς κυψέλες &amp; μαστοειδές άντρο</a:t>
            </a:r>
          </a:p>
          <a:p>
            <a:endParaRPr lang="el-GR" dirty="0"/>
          </a:p>
        </p:txBody>
      </p:sp>
      <p:pic>
        <p:nvPicPr>
          <p:cNvPr id="5" name="4 - Θέση περιεχομένου" descr="Temporal-Bone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642918"/>
            <a:ext cx="4038600" cy="2231473"/>
          </a:xfrm>
        </p:spPr>
      </p:pic>
      <p:pic>
        <p:nvPicPr>
          <p:cNvPr id="7" name="6 - Εικόνα" descr="Bones-of-the-Middle-Cranial-Fossa-1024x8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928933"/>
            <a:ext cx="4357718" cy="38172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86314" y="0"/>
            <a:ext cx="3900486" cy="157161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Σφηνοειδές οστό – Τουρκικό εφίππιο</a:t>
            </a:r>
            <a:endParaRPr lang="el-GR" sz="3600" dirty="0"/>
          </a:p>
        </p:txBody>
      </p:sp>
      <p:pic>
        <p:nvPicPr>
          <p:cNvPr id="6" name="5 - Θέση περιεχομένου" descr="sphenoid bon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5007772" cy="3091217"/>
          </a:xfrm>
        </p:spPr>
      </p:pic>
      <p:pic>
        <p:nvPicPr>
          <p:cNvPr id="7" name="6 - Θέση περιεχομένου" descr="sella - 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3294040"/>
            <a:ext cx="4038600" cy="3563960"/>
          </a:xfrm>
        </p:spPr>
      </p:pic>
      <p:pic>
        <p:nvPicPr>
          <p:cNvPr id="8" name="7 - Εικόνα" descr="sella -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615" y="1571612"/>
            <a:ext cx="4153385" cy="48577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1331913" cy="1223963"/>
          </a:xfrm>
        </p:spPr>
        <p:txBody>
          <a:bodyPr/>
          <a:lstStyle/>
          <a:p>
            <a:pPr eaLnBrk="1" hangingPunct="1"/>
            <a:r>
              <a:rPr lang="el-GR" sz="1800" smtClean="0"/>
              <a:t>Μήνιγγες  του  εγκεφάλου</a:t>
            </a:r>
          </a:p>
        </p:txBody>
      </p:sp>
      <p:pic>
        <p:nvPicPr>
          <p:cNvPr id="39939" name="Picture 6" descr="Μήνιγγες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9050"/>
            <a:ext cx="7885112" cy="683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267325" cy="549275"/>
          </a:xfrm>
        </p:spPr>
        <p:txBody>
          <a:bodyPr/>
          <a:lstStyle/>
          <a:p>
            <a:pPr eaLnBrk="1" hangingPunct="1"/>
            <a:r>
              <a:rPr lang="el-GR" sz="1800" b="1" smtClean="0"/>
              <a:t>Φλεβώδεις κόλποι – Υπαραχνοειδής χώρος</a:t>
            </a:r>
            <a:r>
              <a:rPr lang="el-GR" sz="1800" smtClean="0"/>
              <a:t> </a:t>
            </a:r>
          </a:p>
        </p:txBody>
      </p:sp>
      <p:pic>
        <p:nvPicPr>
          <p:cNvPr id="40963" name="Picture 6" descr="Μήνιγγες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42938"/>
            <a:ext cx="914400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214290"/>
            <a:ext cx="4643438" cy="71438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Θόλος από μέσα</a:t>
            </a:r>
            <a:endParaRPr lang="el-GR" sz="36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142984"/>
            <a:ext cx="3786214" cy="5286412"/>
          </a:xfrm>
        </p:spPr>
        <p:txBody>
          <a:bodyPr/>
          <a:lstStyle/>
          <a:p>
            <a:r>
              <a:rPr lang="el-GR" dirty="0" smtClean="0"/>
              <a:t>Ραφές</a:t>
            </a:r>
          </a:p>
          <a:p>
            <a:r>
              <a:rPr lang="el-GR" sz="2600" dirty="0" smtClean="0"/>
              <a:t>Αύλακα άνω οβελιαίου φλεβώδους κόλπου</a:t>
            </a:r>
          </a:p>
          <a:p>
            <a:r>
              <a:rPr lang="el-GR" sz="2600" dirty="0" smtClean="0"/>
              <a:t>Αραχνοειδή </a:t>
            </a:r>
            <a:r>
              <a:rPr lang="el-GR" sz="2600" dirty="0" err="1" smtClean="0"/>
              <a:t>βοθρία</a:t>
            </a:r>
            <a:endParaRPr lang="el-GR" sz="2600" dirty="0" smtClean="0"/>
          </a:p>
          <a:p>
            <a:r>
              <a:rPr lang="el-GR" sz="2600" dirty="0" smtClean="0"/>
              <a:t>Αύλακες μέσης μηνιγγικής αρτηρίας</a:t>
            </a:r>
            <a:endParaRPr lang="el-GR" sz="2600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5824" y="357166"/>
            <a:ext cx="5248176" cy="641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2 - Υπότιτλος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534431" cy="552451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l" eaLnBrk="1" hangingPunct="1">
              <a:buFont typeface="Arial" pitchFamily="34" charset="0"/>
              <a:buChar char="•"/>
              <a:defRPr/>
            </a:pPr>
            <a:r>
              <a:rPr lang="el-GR" altLang="el-GR" sz="2800" dirty="0" smtClean="0">
                <a:solidFill>
                  <a:schemeClr val="tx1"/>
                </a:solidFill>
              </a:rPr>
              <a:t> Θέση </a:t>
            </a:r>
            <a:r>
              <a:rPr lang="el-GR" altLang="el-GR" sz="2800" dirty="0" smtClean="0">
                <a:solidFill>
                  <a:schemeClr val="tx1"/>
                </a:solidFill>
              </a:rPr>
              <a:t>συνένωσης πρόσθιας κάτω γωνίας βρεγματικού με την μείζονα πτέρυγα του </a:t>
            </a:r>
            <a:r>
              <a:rPr lang="el-GR" altLang="el-GR" sz="2800" dirty="0" smtClean="0">
                <a:solidFill>
                  <a:schemeClr val="tx1"/>
                </a:solidFill>
              </a:rPr>
              <a:t>σφηνοειδούς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el-GR" altLang="el-GR" sz="2800" dirty="0" smtClean="0">
                <a:solidFill>
                  <a:schemeClr val="tx1"/>
                </a:solidFill>
              </a:rPr>
              <a:t> </a:t>
            </a:r>
            <a:r>
              <a:rPr lang="el-GR" altLang="el-GR" sz="2800" dirty="0" smtClean="0">
                <a:solidFill>
                  <a:schemeClr val="tx1"/>
                </a:solidFill>
              </a:rPr>
              <a:t>Είναι η λεπτότερη σε πάχος περιοχή του εγκεφαλικού κρανίου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el-GR" altLang="el-GR" sz="2800" dirty="0" smtClean="0">
                <a:solidFill>
                  <a:schemeClr val="tx1"/>
                </a:solidFill>
              </a:rPr>
              <a:t> </a:t>
            </a:r>
            <a:r>
              <a:rPr lang="el-GR" altLang="el-GR" sz="2800" dirty="0" smtClean="0">
                <a:solidFill>
                  <a:schemeClr val="tx1"/>
                </a:solidFill>
              </a:rPr>
              <a:t>Στην έσω </a:t>
            </a:r>
            <a:r>
              <a:rPr lang="el-GR" altLang="el-GR" sz="2800" dirty="0" smtClean="0">
                <a:solidFill>
                  <a:schemeClr val="tx1"/>
                </a:solidFill>
              </a:rPr>
              <a:t>επιφάνεια: πορεύεται ο </a:t>
            </a:r>
            <a:r>
              <a:rPr lang="el-GR" altLang="el-GR" sz="2800" b="1" dirty="0" smtClean="0">
                <a:solidFill>
                  <a:schemeClr val="tx1"/>
                </a:solidFill>
              </a:rPr>
              <a:t>πρόσθιος κλάδος μέσης μηνιγγικής αρτηρίας </a:t>
            </a:r>
            <a:endParaRPr lang="el-GR" altLang="el-GR" sz="2800" b="1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el-GR" altLang="el-GR" sz="2800" b="1" dirty="0" smtClean="0">
                <a:solidFill>
                  <a:schemeClr val="tx1"/>
                </a:solidFill>
              </a:rPr>
              <a:t> </a:t>
            </a:r>
            <a:r>
              <a:rPr lang="el-GR" altLang="el-GR" sz="2800" dirty="0" smtClean="0">
                <a:solidFill>
                  <a:schemeClr val="tx1"/>
                </a:solidFill>
              </a:rPr>
              <a:t>Εντοπίζεται:</a:t>
            </a:r>
            <a:endParaRPr lang="el-GR" altLang="el-GR" sz="2800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l-GR" altLang="el-GR" sz="2800" dirty="0" smtClean="0">
                <a:solidFill>
                  <a:schemeClr val="tx1"/>
                </a:solidFill>
              </a:rPr>
              <a:t> </a:t>
            </a:r>
            <a:r>
              <a:rPr lang="el-GR" altLang="el-GR" sz="2800" dirty="0" smtClean="0">
                <a:solidFill>
                  <a:schemeClr val="tx1"/>
                </a:solidFill>
              </a:rPr>
              <a:t> - </a:t>
            </a:r>
            <a:r>
              <a:rPr lang="el-GR" altLang="el-GR" dirty="0" smtClean="0">
                <a:solidFill>
                  <a:schemeClr val="tx1"/>
                </a:solidFill>
              </a:rPr>
              <a:t>≈ </a:t>
            </a:r>
            <a:r>
              <a:rPr lang="el-GR" altLang="el-GR" sz="2800" dirty="0" smtClean="0">
                <a:solidFill>
                  <a:schemeClr val="tx1"/>
                </a:solidFill>
              </a:rPr>
              <a:t>2,5 </a:t>
            </a:r>
            <a:r>
              <a:rPr lang="en-US" altLang="el-GR" sz="2800" dirty="0" smtClean="0">
                <a:solidFill>
                  <a:schemeClr val="tx1"/>
                </a:solidFill>
              </a:rPr>
              <a:t>cm </a:t>
            </a:r>
            <a:r>
              <a:rPr lang="el-GR" altLang="el-GR" sz="2800" dirty="0" smtClean="0">
                <a:solidFill>
                  <a:schemeClr val="tx1"/>
                </a:solidFill>
              </a:rPr>
              <a:t>πίσω από μετωπιαία απόφυση </a:t>
            </a:r>
            <a:r>
              <a:rPr lang="el-GR" altLang="el-GR" sz="2800" dirty="0" smtClean="0">
                <a:solidFill>
                  <a:schemeClr val="tx1"/>
                </a:solidFill>
              </a:rPr>
              <a:t>ζυγωματικού</a:t>
            </a:r>
          </a:p>
          <a:p>
            <a:pPr algn="l" eaLnBrk="1" hangingPunct="1">
              <a:defRPr/>
            </a:pPr>
            <a:r>
              <a:rPr lang="el-GR" altLang="el-GR" sz="2800" dirty="0" smtClean="0">
                <a:solidFill>
                  <a:schemeClr val="tx1"/>
                </a:solidFill>
              </a:rPr>
              <a:t> </a:t>
            </a:r>
            <a:r>
              <a:rPr lang="el-GR" altLang="el-GR" sz="2800" dirty="0" smtClean="0">
                <a:solidFill>
                  <a:schemeClr val="tx1"/>
                </a:solidFill>
              </a:rPr>
              <a:t> - </a:t>
            </a:r>
            <a:r>
              <a:rPr lang="el-GR" altLang="el-GR" dirty="0" smtClean="0">
                <a:solidFill>
                  <a:schemeClr val="tx1"/>
                </a:solidFill>
              </a:rPr>
              <a:t>≈ </a:t>
            </a:r>
            <a:r>
              <a:rPr lang="el-GR" altLang="el-GR" sz="2800" dirty="0" smtClean="0">
                <a:solidFill>
                  <a:schemeClr val="tx1"/>
                </a:solidFill>
              </a:rPr>
              <a:t>4 </a:t>
            </a:r>
            <a:r>
              <a:rPr lang="en-US" altLang="el-GR" sz="2800" dirty="0" smtClean="0">
                <a:solidFill>
                  <a:schemeClr val="tx1"/>
                </a:solidFill>
              </a:rPr>
              <a:t>cm </a:t>
            </a:r>
            <a:r>
              <a:rPr lang="el-GR" altLang="el-GR" sz="2800" dirty="0" smtClean="0">
                <a:solidFill>
                  <a:schemeClr val="tx1"/>
                </a:solidFill>
              </a:rPr>
              <a:t>πάνω από ζυγωματικό τόξο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el-GR" altLang="el-GR" sz="2800" dirty="0" smtClean="0">
                <a:solidFill>
                  <a:schemeClr val="tx1"/>
                </a:solidFill>
              </a:rPr>
              <a:t> Κατάγματα </a:t>
            </a:r>
            <a:r>
              <a:rPr lang="el-GR" altLang="el-GR" sz="2800" dirty="0" smtClean="0">
                <a:solidFill>
                  <a:schemeClr val="tx1"/>
                </a:solidFill>
              </a:rPr>
              <a:t>→ </a:t>
            </a:r>
            <a:r>
              <a:rPr lang="el-GR" altLang="el-GR" sz="2800" dirty="0" smtClean="0">
                <a:solidFill>
                  <a:schemeClr val="tx1"/>
                </a:solidFill>
              </a:rPr>
              <a:t>σοβαρή </a:t>
            </a:r>
            <a:r>
              <a:rPr lang="el-GR" altLang="el-GR" sz="2800" dirty="0" err="1" smtClean="0">
                <a:solidFill>
                  <a:schemeClr val="tx1"/>
                </a:solidFill>
              </a:rPr>
              <a:t>επισκληρίδιος</a:t>
            </a:r>
            <a:r>
              <a:rPr lang="el-GR" altLang="el-GR" sz="2800" dirty="0" smtClean="0">
                <a:solidFill>
                  <a:schemeClr val="tx1"/>
                </a:solidFill>
              </a:rPr>
              <a:t> </a:t>
            </a:r>
            <a:r>
              <a:rPr lang="el-GR" altLang="el-GR" sz="2800" dirty="0" smtClean="0">
                <a:solidFill>
                  <a:schemeClr val="tx1"/>
                </a:solidFill>
              </a:rPr>
              <a:t>αιμορραγία 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ctrTitle"/>
          </p:nvPr>
        </p:nvSpPr>
        <p:spPr>
          <a:xfrm>
            <a:off x="357158" y="1"/>
            <a:ext cx="8424862" cy="64291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b="1" smtClean="0">
                <a:solidFill>
                  <a:schemeClr val="accent6">
                    <a:lumMod val="50000"/>
                  </a:schemeClr>
                </a:solidFill>
              </a:rPr>
              <a:t>Πτέριο</a:t>
            </a:r>
            <a:r>
              <a:rPr lang="el-GR" sz="3600" smtClean="0"/>
              <a:t> </a:t>
            </a:r>
            <a:endParaRPr lang="el-GR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14281" y="142852"/>
          <a:ext cx="8798707" cy="6381773"/>
        </p:xfrm>
        <a:graphic>
          <a:graphicData uri="http://schemas.openxmlformats.org/presentationml/2006/ole">
            <p:oleObj spid="_x0000_s1026" name="Image" r:id="rId3" imgW="10089658" imgH="7522767" progId="">
              <p:embed/>
            </p:oleObj>
          </a:graphicData>
        </a:graphic>
      </p:graphicFrame>
      <p:sp>
        <p:nvSpPr>
          <p:cNvPr id="40963" name="2 - Ορθογώνιο"/>
          <p:cNvSpPr>
            <a:spLocks noChangeArrowheads="1"/>
          </p:cNvSpPr>
          <p:nvPr/>
        </p:nvSpPr>
        <p:spPr bwMode="auto">
          <a:xfrm>
            <a:off x="5651500" y="1700213"/>
            <a:ext cx="1160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 u="sng">
                <a:solidFill>
                  <a:srgbClr val="FF0000"/>
                </a:solidFill>
                <a:latin typeface="Tahoma" pitchFamily="34" charset="0"/>
              </a:rPr>
              <a:t>ΠΤΕΡΙΟ</a:t>
            </a:r>
          </a:p>
        </p:txBody>
      </p:sp>
      <p:sp>
        <p:nvSpPr>
          <p:cNvPr id="5" name="4 - Κουλούρα"/>
          <p:cNvSpPr/>
          <p:nvPr/>
        </p:nvSpPr>
        <p:spPr>
          <a:xfrm>
            <a:off x="4572000" y="1268413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8532813" cy="79533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/>
              <a:t>ΣΚΕΛΕΤΟΣ ΚΕΦΑΛΗΣ - ΚΡΑΝΙΟ</a:t>
            </a:r>
            <a:endParaRPr lang="el-GR" sz="4000" b="1" dirty="0"/>
          </a:p>
        </p:txBody>
      </p:sp>
      <p:sp>
        <p:nvSpPr>
          <p:cNvPr id="9219" name="2 - Υπότιτλος"/>
          <p:cNvSpPr>
            <a:spLocks noGrp="1"/>
          </p:cNvSpPr>
          <p:nvPr>
            <p:ph type="subTitle" idx="1"/>
          </p:nvPr>
        </p:nvSpPr>
        <p:spPr>
          <a:xfrm>
            <a:off x="107950" y="836613"/>
            <a:ext cx="8928100" cy="43211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defRPr/>
            </a:pPr>
            <a:r>
              <a:rPr lang="el-GR" altLang="el-GR" sz="2800" b="1" dirty="0" smtClean="0">
                <a:solidFill>
                  <a:schemeClr val="accent6">
                    <a:lumMod val="50000"/>
                  </a:schemeClr>
                </a:solidFill>
              </a:rPr>
              <a:t>Εγκεφαλικό κρανίο ή κυρίως κρανίο</a:t>
            </a:r>
          </a:p>
          <a:p>
            <a:pPr algn="l" eaLnBrk="1" hangingPunct="1">
              <a:defRPr/>
            </a:pPr>
            <a:r>
              <a:rPr lang="el-GR" altLang="el-GR" sz="2800" b="1" dirty="0" smtClean="0">
                <a:solidFill>
                  <a:schemeClr val="accent6">
                    <a:lumMod val="50000"/>
                  </a:schemeClr>
                </a:solidFill>
              </a:rPr>
              <a:t>Προσωπικό ή σπλαγχνικό κρανίο</a:t>
            </a:r>
            <a:endParaRPr lang="en-US" altLang="el-G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r>
              <a:rPr lang="el-GR" altLang="el-GR" sz="2400" dirty="0" smtClean="0"/>
              <a:t>Όριο: εκατέρωθεν νοητή γραμμή, από ρίζα ρινός – κατά μήκος υπερκόγχιου χείλους &amp; ζυγωματικού τόξου – έξω ακουστικός πόρος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l-GR" altLang="el-GR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2570162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143248"/>
            <a:ext cx="33432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357290" y="4214818"/>
            <a:ext cx="237648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14876" y="3714752"/>
            <a:ext cx="2160588" cy="17287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85974" cy="2940048"/>
          </a:xfrm>
        </p:spPr>
        <p:txBody>
          <a:bodyPr>
            <a:normAutofit/>
          </a:bodyPr>
          <a:lstStyle/>
          <a:p>
            <a:r>
              <a:rPr lang="el-GR" dirty="0" smtClean="0"/>
              <a:t>Βάση κρανίου από μέσα</a:t>
            </a:r>
            <a:endParaRPr lang="el-GR" dirty="0"/>
          </a:p>
        </p:txBody>
      </p:sp>
      <p:pic>
        <p:nvPicPr>
          <p:cNvPr id="5" name="4 - Θέση περιεχομένου" descr="Βάση κρανίου - από μέσα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71803" y="-22152"/>
            <a:ext cx="6072198" cy="6993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0" y="214312"/>
            <a:ext cx="3428992" cy="6500835"/>
          </a:xfrm>
        </p:spPr>
        <p:txBody>
          <a:bodyPr/>
          <a:lstStyle/>
          <a:p>
            <a:pPr algn="l"/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Τί </a:t>
            </a:r>
            <a:r>
              <a:rPr lang="el-GR" sz="2400" dirty="0" err="1" smtClean="0">
                <a:solidFill>
                  <a:schemeClr val="accent6">
                    <a:lumMod val="50000"/>
                  </a:schemeClr>
                </a:solidFill>
              </a:rPr>
              <a:t>νευρώνουν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 οι εγκεφαλικές συζυγίες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Ι. Οσφρητικό </a:t>
            </a:r>
            <a:br>
              <a:rPr lang="el-GR" sz="2400" dirty="0" smtClean="0"/>
            </a:br>
            <a:r>
              <a:rPr lang="el-GR" sz="2400" dirty="0" smtClean="0"/>
              <a:t>ΙΙ: Οπτικό </a:t>
            </a:r>
            <a:br>
              <a:rPr lang="el-GR" sz="2400" dirty="0" smtClean="0"/>
            </a:br>
            <a:r>
              <a:rPr lang="el-GR" sz="2400" dirty="0" smtClean="0"/>
              <a:t>ΙΙΙ: </a:t>
            </a:r>
            <a:r>
              <a:rPr lang="el-GR" sz="2400" dirty="0" err="1" smtClean="0"/>
              <a:t>Οφθαλμοκινητικό</a:t>
            </a:r>
            <a:r>
              <a:rPr lang="el-GR" sz="2400" dirty="0" smtClean="0"/>
              <a:t> </a:t>
            </a:r>
            <a:br>
              <a:rPr lang="el-GR" sz="2400" dirty="0" smtClean="0"/>
            </a:br>
            <a:r>
              <a:rPr lang="en-US" sz="2400" dirty="0" smtClean="0"/>
              <a:t>IV: </a:t>
            </a:r>
            <a:r>
              <a:rPr lang="el-GR" sz="2400" dirty="0" err="1" smtClean="0"/>
              <a:t>Τροχιλιακό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n-US" sz="2400" dirty="0" smtClean="0"/>
              <a:t>V</a:t>
            </a:r>
            <a:r>
              <a:rPr lang="el-GR" sz="2400" dirty="0" smtClean="0"/>
              <a:t>: Τρίδυμο</a:t>
            </a:r>
            <a:br>
              <a:rPr lang="el-GR" sz="2400" dirty="0" smtClean="0"/>
            </a:br>
            <a:r>
              <a:rPr lang="en-US" sz="2400" dirty="0" smtClean="0"/>
              <a:t>VI:</a:t>
            </a:r>
            <a:r>
              <a:rPr lang="el-GR" sz="2400" dirty="0" smtClean="0"/>
              <a:t> </a:t>
            </a:r>
            <a:r>
              <a:rPr lang="el-GR" sz="2400" dirty="0" err="1" smtClean="0"/>
              <a:t>Απαγωγό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n-US" sz="2400" dirty="0" smtClean="0"/>
              <a:t>VII: </a:t>
            </a:r>
            <a:r>
              <a:rPr lang="el-GR" sz="2400" dirty="0" smtClean="0"/>
              <a:t>Προσωπικό</a:t>
            </a:r>
            <a:br>
              <a:rPr lang="el-GR" sz="2400" dirty="0" smtClean="0"/>
            </a:br>
            <a:r>
              <a:rPr lang="en-US" sz="2400" dirty="0" smtClean="0"/>
              <a:t>VIII: </a:t>
            </a:r>
            <a:r>
              <a:rPr lang="el-GR" sz="2400" dirty="0" err="1" smtClean="0"/>
              <a:t>Αιθουσοκοχλιακό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n-US" sz="2400" dirty="0" smtClean="0"/>
              <a:t>IX:</a:t>
            </a:r>
            <a:r>
              <a:rPr lang="el-GR" sz="2400" dirty="0" smtClean="0"/>
              <a:t> Γλωσσοφαρυγγικό</a:t>
            </a:r>
            <a:br>
              <a:rPr lang="el-GR" sz="2400" dirty="0" smtClean="0"/>
            </a:br>
            <a:r>
              <a:rPr lang="el-GR" sz="2400" dirty="0" smtClean="0"/>
              <a:t>Χ: </a:t>
            </a:r>
            <a:r>
              <a:rPr lang="el-GR" sz="2400" dirty="0" err="1" smtClean="0"/>
              <a:t>Πνευμονογαστρικό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ΧΙ: Παραπληρωματικό</a:t>
            </a:r>
            <a:br>
              <a:rPr lang="el-GR" sz="2400" dirty="0" smtClean="0"/>
            </a:br>
            <a:r>
              <a:rPr lang="el-GR" sz="2400" dirty="0" smtClean="0"/>
              <a:t>ΧΙΙ: Υπογλώσσιο</a:t>
            </a:r>
          </a:p>
        </p:txBody>
      </p:sp>
      <p:pic>
        <p:nvPicPr>
          <p:cNvPr id="29699" name="Picture 4" descr="διανομή εγκεφαλικών νεύρω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0"/>
            <a:ext cx="569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Εγκεφαλικά νεύρα και τρήματα κρανίου</a:t>
            </a:r>
            <a:endParaRPr lang="el-GR" dirty="0"/>
          </a:p>
        </p:txBody>
      </p:sp>
      <p:pic>
        <p:nvPicPr>
          <p:cNvPr id="3" name="2 - Εικόνα" descr="Τρήματα με νεύρ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594911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143372" cy="50004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Τρήματα κρανίου - Ι </a:t>
            </a:r>
            <a:endParaRPr lang="el-GR" sz="3200" dirty="0"/>
          </a:p>
        </p:txBody>
      </p:sp>
      <p:pic>
        <p:nvPicPr>
          <p:cNvPr id="9" name="8 - Θέση περιεχομένου" descr="Τρήματα κρανίου πάν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29099"/>
            <a:ext cx="9001156" cy="62514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725470"/>
          </a:xfrm>
        </p:spPr>
        <p:txBody>
          <a:bodyPr>
            <a:normAutofit fontScale="90000"/>
          </a:bodyPr>
          <a:lstStyle/>
          <a:p>
            <a:r>
              <a:rPr lang="el-GR" sz="3600" dirty="0" err="1" smtClean="0"/>
              <a:t>Τετρημένο</a:t>
            </a:r>
            <a:r>
              <a:rPr lang="el-GR" sz="3600" dirty="0" smtClean="0"/>
              <a:t> πέταλο ηθμοειδούς – Οσφρητικό ν.</a:t>
            </a:r>
            <a:endParaRPr lang="el-GR" sz="3600" dirty="0"/>
          </a:p>
        </p:txBody>
      </p:sp>
      <p:pic>
        <p:nvPicPr>
          <p:cNvPr id="4" name="3 - Θέση περιεχομένου" descr="olfactory-nerve-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48" y="714356"/>
            <a:ext cx="8266017" cy="620599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143372" cy="50004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Τρήματα κρανίου - Ι </a:t>
            </a:r>
            <a:endParaRPr lang="el-GR" sz="3200" dirty="0"/>
          </a:p>
        </p:txBody>
      </p:sp>
      <p:pic>
        <p:nvPicPr>
          <p:cNvPr id="9" name="8 - Θέση περιεχομένου" descr="Τρήματα κρανίου πάν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29099"/>
            <a:ext cx="9001156" cy="62514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2214578" cy="264318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Οπτικό νεύρο</a:t>
            </a:r>
            <a:endParaRPr lang="el-GR" sz="3600" dirty="0"/>
          </a:p>
        </p:txBody>
      </p:sp>
      <p:pic>
        <p:nvPicPr>
          <p:cNvPr id="8" name="7 - Θέση περιεχομένου" descr="optic_nerve13527741539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3568" y="175823"/>
            <a:ext cx="7280432" cy="644038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72547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Οφθαλμική αρτηρία</a:t>
            </a:r>
            <a:endParaRPr lang="el-GR" sz="4000" dirty="0"/>
          </a:p>
        </p:txBody>
      </p:sp>
      <p:pic>
        <p:nvPicPr>
          <p:cNvPr id="5" name="4 - Θέση περιεχομένου" descr="Οφθαλμική αρτηρία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1215050"/>
            <a:ext cx="8043890" cy="529312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143372" cy="50004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Τρήματα κρανίου - Ι </a:t>
            </a:r>
            <a:endParaRPr lang="el-GR" sz="3200" dirty="0"/>
          </a:p>
        </p:txBody>
      </p:sp>
      <p:pic>
        <p:nvPicPr>
          <p:cNvPr id="9" name="8 - Θέση περιεχομένου" descr="Τρήματα κρανίου πάν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29099"/>
            <a:ext cx="9001156" cy="62514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2500298" cy="2143116"/>
          </a:xfrm>
        </p:spPr>
        <p:txBody>
          <a:bodyPr>
            <a:normAutofit/>
          </a:bodyPr>
          <a:lstStyle/>
          <a:p>
            <a:r>
              <a:rPr lang="el-GR" sz="3800" dirty="0" err="1" smtClean="0"/>
              <a:t>Υπερκόγχιο</a:t>
            </a:r>
            <a:r>
              <a:rPr lang="el-GR" sz="3800" dirty="0" smtClean="0"/>
              <a:t> σχίσμα</a:t>
            </a:r>
            <a:endParaRPr lang="el-GR" sz="3800" dirty="0"/>
          </a:p>
        </p:txBody>
      </p:sp>
      <p:pic>
        <p:nvPicPr>
          <p:cNvPr id="7" name="6 - Θέση περιεχομένου" descr="oculomotor-nerve-4-6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3448" y="-500090"/>
            <a:ext cx="6689108" cy="5879329"/>
          </a:xfrm>
        </p:spPr>
      </p:pic>
      <p:pic>
        <p:nvPicPr>
          <p:cNvPr id="6" name="5 - Θέση περιεχομένου" descr="supraorbital foss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829050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TroupisT\Επιφάνεια εργασίας\Φάκελος\Κρανίο, οστά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0"/>
            <a:ext cx="5976938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655762" cy="165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285860"/>
          </a:xfrm>
        </p:spPr>
        <p:txBody>
          <a:bodyPr>
            <a:normAutofit/>
          </a:bodyPr>
          <a:lstStyle/>
          <a:p>
            <a:r>
              <a:rPr lang="el-GR" sz="3600" dirty="0" err="1" smtClean="0"/>
              <a:t>Οφθαλμοκινητικό</a:t>
            </a:r>
            <a:r>
              <a:rPr lang="el-GR" sz="3600" dirty="0" smtClean="0"/>
              <a:t> </a:t>
            </a:r>
            <a:r>
              <a:rPr lang="en-US" sz="3600" dirty="0" smtClean="0"/>
              <a:t>(III) – </a:t>
            </a:r>
            <a:r>
              <a:rPr lang="el-GR" sz="3600" dirty="0" err="1" smtClean="0"/>
              <a:t>Τροχιλιακό</a:t>
            </a:r>
            <a:r>
              <a:rPr lang="el-GR" sz="3600" dirty="0" smtClean="0"/>
              <a:t> </a:t>
            </a:r>
            <a:r>
              <a:rPr lang="en-US" sz="3600" dirty="0" smtClean="0"/>
              <a:t>(IV) - </a:t>
            </a:r>
            <a:r>
              <a:rPr lang="el-GR" sz="3600" dirty="0" smtClean="0"/>
              <a:t>Οφθαλμικό (</a:t>
            </a:r>
            <a:r>
              <a:rPr lang="en-US" sz="3600" dirty="0" smtClean="0"/>
              <a:t>V1) – </a:t>
            </a:r>
            <a:r>
              <a:rPr lang="el-GR" sz="3600" dirty="0" err="1" smtClean="0"/>
              <a:t>Απαγωγό</a:t>
            </a:r>
            <a:r>
              <a:rPr lang="el-GR" sz="3600" dirty="0" smtClean="0"/>
              <a:t> </a:t>
            </a:r>
            <a:r>
              <a:rPr lang="en-US" sz="3600" dirty="0" smtClean="0"/>
              <a:t>(VI)</a:t>
            </a:r>
            <a:endParaRPr lang="el-GR" sz="3600" dirty="0"/>
          </a:p>
        </p:txBody>
      </p:sp>
      <p:pic>
        <p:nvPicPr>
          <p:cNvPr id="5" name="4 - Θέση περιεχομένου" descr="III - IV - V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20" y="1643050"/>
            <a:ext cx="9133580" cy="500063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143372" cy="50004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Τρήματα κρανίου - Ι </a:t>
            </a:r>
            <a:endParaRPr lang="el-GR" sz="3200" dirty="0"/>
          </a:p>
        </p:txBody>
      </p:sp>
      <p:pic>
        <p:nvPicPr>
          <p:cNvPr id="9" name="8 - Θέση περιεχομένου" descr="Τρήματα κρανίου πάν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29099"/>
            <a:ext cx="9001156" cy="62514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543956" cy="500042"/>
          </a:xfrm>
        </p:spPr>
        <p:txBody>
          <a:bodyPr>
            <a:normAutofit fontScale="90000"/>
          </a:bodyPr>
          <a:lstStyle/>
          <a:p>
            <a:r>
              <a:rPr lang="el-GR" sz="4000" dirty="0" err="1" smtClean="0"/>
              <a:t>Στρογγύλο</a:t>
            </a:r>
            <a:r>
              <a:rPr lang="el-GR" sz="4000" dirty="0" smtClean="0"/>
              <a:t> τρήμα – Άνω γναθικό </a:t>
            </a:r>
            <a:r>
              <a:rPr lang="en-US" sz="4000" dirty="0" smtClean="0"/>
              <a:t>(V2)</a:t>
            </a:r>
            <a:endParaRPr lang="el-GR" sz="4000" dirty="0"/>
          </a:p>
        </p:txBody>
      </p:sp>
      <p:pic>
        <p:nvPicPr>
          <p:cNvPr id="7" name="6 - Θέση περιεχομένου" descr="Στρογγύλο τρήμα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655" y="500042"/>
            <a:ext cx="8718063" cy="635795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543956" cy="500042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Ωοειδές τρήμα – Κάτω γναθικό </a:t>
            </a:r>
            <a:r>
              <a:rPr lang="en-US" sz="4000" dirty="0" smtClean="0"/>
              <a:t>(V</a:t>
            </a:r>
            <a:r>
              <a:rPr lang="el-GR" sz="4000" dirty="0" smtClean="0"/>
              <a:t>3</a:t>
            </a:r>
            <a:r>
              <a:rPr lang="en-US" sz="4000" dirty="0" smtClean="0"/>
              <a:t>)</a:t>
            </a:r>
            <a:endParaRPr lang="el-GR" sz="4000" dirty="0"/>
          </a:p>
        </p:txBody>
      </p:sp>
      <p:pic>
        <p:nvPicPr>
          <p:cNvPr id="6" name="5 - Θέση περιεχομένου" descr="V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475040"/>
            <a:ext cx="8682092" cy="638295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143372" cy="50004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Τρήματα κρανίου - Ι </a:t>
            </a:r>
            <a:endParaRPr lang="el-GR" sz="3200" dirty="0"/>
          </a:p>
        </p:txBody>
      </p:sp>
      <p:pic>
        <p:nvPicPr>
          <p:cNvPr id="9" name="8 - Θέση περιεχομένου" descr="Τρήματα κρανίου πάν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29099"/>
            <a:ext cx="9001156" cy="625142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85723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Μέση μηνιγγική αρτηρία (</a:t>
            </a:r>
            <a:r>
              <a:rPr lang="el-GR" sz="3600" dirty="0" err="1" smtClean="0"/>
              <a:t>ακανθικό</a:t>
            </a:r>
            <a:r>
              <a:rPr lang="el-GR" sz="3600" dirty="0" smtClean="0"/>
              <a:t> τρήμα)</a:t>
            </a:r>
            <a:endParaRPr lang="el-GR" sz="3600" dirty="0"/>
          </a:p>
        </p:txBody>
      </p:sp>
      <p:pic>
        <p:nvPicPr>
          <p:cNvPr id="6" name="5 - Θέση περιεχομένου" descr="Middle meningeal art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29" y="928670"/>
            <a:ext cx="8510375" cy="5718791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472518" cy="500042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Κρανίο από κάτω</a:t>
            </a:r>
            <a:endParaRPr lang="el-GR" sz="3600" dirty="0"/>
          </a:p>
        </p:txBody>
      </p:sp>
      <p:pic>
        <p:nvPicPr>
          <p:cNvPr id="4" name="3 - Θέση περιεχομένου" descr="κρανίο από κάτ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70" y="495356"/>
            <a:ext cx="8772648" cy="6362644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6357958"/>
            <a:ext cx="4143372" cy="50004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Τρήματα κρανίου - ΙΙ </a:t>
            </a:r>
            <a:endParaRPr lang="el-GR" sz="3200" dirty="0"/>
          </a:p>
        </p:txBody>
      </p:sp>
      <p:pic>
        <p:nvPicPr>
          <p:cNvPr id="6" name="5 - Θέση περιεχομένου" descr="Τρήματα κρανίου κάτ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644098" cy="6470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357298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Έσω ακουστικός πόρος</a:t>
            </a:r>
            <a:br>
              <a:rPr lang="el-GR" sz="3600" dirty="0" smtClean="0"/>
            </a:br>
            <a:r>
              <a:rPr lang="el-GR" sz="3600" dirty="0" smtClean="0"/>
              <a:t>Προσωπικό </a:t>
            </a:r>
            <a:r>
              <a:rPr lang="en-US" sz="3600" dirty="0" smtClean="0"/>
              <a:t>(VII) - </a:t>
            </a:r>
            <a:r>
              <a:rPr lang="el-GR" sz="3600" dirty="0" err="1" smtClean="0"/>
              <a:t>Αιθουσοκοχλιακό</a:t>
            </a:r>
            <a:r>
              <a:rPr lang="el-GR" sz="3600" dirty="0" smtClean="0"/>
              <a:t> </a:t>
            </a:r>
            <a:r>
              <a:rPr lang="en-US" sz="3600" dirty="0" smtClean="0"/>
              <a:t>(VIII)</a:t>
            </a:r>
            <a:br>
              <a:rPr lang="en-US" sz="3600" dirty="0" smtClean="0"/>
            </a:br>
            <a:r>
              <a:rPr lang="el-GR" sz="3600" dirty="0" smtClean="0"/>
              <a:t>Λαβυρινθική αρτηρία </a:t>
            </a:r>
            <a:endParaRPr lang="el-GR" sz="3600" dirty="0"/>
          </a:p>
        </p:txBody>
      </p:sp>
      <p:pic>
        <p:nvPicPr>
          <p:cNvPr id="8" name="7 - Θέση περιεχομένου" descr="labyrinthine-14A11F251F5487F9B4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57154" y="1643050"/>
            <a:ext cx="5140895" cy="4214842"/>
          </a:xfrm>
        </p:spPr>
      </p:pic>
      <p:pic>
        <p:nvPicPr>
          <p:cNvPr id="7" name="6 - Θέση περιεχομένου" descr="Internal auditory meatu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52497" y="1571612"/>
            <a:ext cx="4091503" cy="3071834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6357958"/>
            <a:ext cx="4143372" cy="50004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Τρήματα κρανίου - ΙΙ </a:t>
            </a:r>
            <a:endParaRPr lang="el-GR" sz="3200" dirty="0"/>
          </a:p>
        </p:txBody>
      </p:sp>
      <p:pic>
        <p:nvPicPr>
          <p:cNvPr id="6" name="5 - Θέση περιεχομένου" descr="Τρήματα κρανίου κάτω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644098" cy="6470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l-GR" sz="2200" dirty="0" smtClean="0"/>
              <a:t>Τα </a:t>
            </a:r>
            <a:r>
              <a:rPr lang="el-GR" sz="2200" dirty="0"/>
              <a:t>οστά του εγκεφαλικού κρανίου είναι οκτώ, το </a:t>
            </a:r>
            <a:r>
              <a:rPr lang="el-GR" sz="2200" b="1" dirty="0">
                <a:solidFill>
                  <a:schemeClr val="accent2"/>
                </a:solidFill>
              </a:rPr>
              <a:t>μετωπιαίο</a:t>
            </a:r>
            <a:r>
              <a:rPr lang="el-GR" sz="2200" dirty="0"/>
              <a:t>, </a:t>
            </a: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 smtClean="0"/>
              <a:t>το </a:t>
            </a:r>
            <a:r>
              <a:rPr lang="el-GR" sz="2200" b="1" dirty="0">
                <a:solidFill>
                  <a:schemeClr val="accent2"/>
                </a:solidFill>
              </a:rPr>
              <a:t>ινιακό</a:t>
            </a:r>
            <a:r>
              <a:rPr lang="el-GR" sz="2200" dirty="0"/>
              <a:t>, το </a:t>
            </a:r>
            <a:r>
              <a:rPr lang="el-GR" sz="2200" b="1" dirty="0">
                <a:solidFill>
                  <a:schemeClr val="accent2"/>
                </a:solidFill>
              </a:rPr>
              <a:t>σφηνοειδές</a:t>
            </a:r>
            <a:r>
              <a:rPr lang="el-GR" sz="2200" dirty="0"/>
              <a:t>, το </a:t>
            </a:r>
            <a:r>
              <a:rPr lang="el-GR" sz="2200" b="1" dirty="0">
                <a:solidFill>
                  <a:schemeClr val="accent2"/>
                </a:solidFill>
              </a:rPr>
              <a:t>ηθμοειδές</a:t>
            </a:r>
            <a:r>
              <a:rPr lang="el-GR" sz="2200" dirty="0"/>
              <a:t> και το </a:t>
            </a:r>
            <a:r>
              <a:rPr lang="el-GR" sz="2200" b="1" dirty="0">
                <a:solidFill>
                  <a:schemeClr val="accent2"/>
                </a:solidFill>
              </a:rPr>
              <a:t>κροταφικό</a:t>
            </a:r>
            <a:r>
              <a:rPr lang="el-GR" sz="2200" dirty="0"/>
              <a:t> και </a:t>
            </a:r>
            <a:r>
              <a:rPr lang="el-GR" sz="2200" b="1" dirty="0">
                <a:solidFill>
                  <a:schemeClr val="accent2"/>
                </a:solidFill>
              </a:rPr>
              <a:t>βρεγματικό,</a:t>
            </a:r>
            <a:r>
              <a:rPr lang="el-GR" sz="2200" dirty="0"/>
              <a:t> τα οποία είναι διφυή (ένα αριστερά και ένα </a:t>
            </a:r>
            <a:r>
              <a:rPr lang="el-GR" sz="2200" dirty="0" smtClean="0"/>
              <a:t>δεξιά).</a:t>
            </a:r>
            <a:endParaRPr lang="el-GR" sz="2200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57298"/>
            <a:ext cx="6559842" cy="5143512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071546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Οπίσθιο ρηγματώδες (</a:t>
            </a:r>
            <a:r>
              <a:rPr lang="el-GR" sz="4000" dirty="0" err="1" smtClean="0"/>
              <a:t>σφαγιτιδικό</a:t>
            </a:r>
            <a:r>
              <a:rPr lang="el-GR" sz="4000" dirty="0" smtClean="0"/>
              <a:t>) Τρήμα</a:t>
            </a:r>
            <a:endParaRPr lang="el-GR" sz="4000" dirty="0"/>
          </a:p>
        </p:txBody>
      </p:sp>
      <p:pic>
        <p:nvPicPr>
          <p:cNvPr id="4" name="3 - Θέση περιεχομένου" descr="jugular foram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8089520" cy="661869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92867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Κεφάλια από έξω</a:t>
            </a:r>
            <a:endParaRPr lang="el-GR" sz="40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495800" cy="512605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210080" cy="5126055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7950" y="-458788"/>
            <a:ext cx="9036050" cy="167321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ΣΚΕΛΕΤΟΣ ΚΕΦΑΛΗΣ - ΚΡΑΝΙΟ</a:t>
            </a:r>
            <a:endParaRPr lang="el-GR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19" name="2 - Υπότιτλος"/>
          <p:cNvSpPr>
            <a:spLocks noGrp="1"/>
          </p:cNvSpPr>
          <p:nvPr>
            <p:ph type="subTitle" idx="1"/>
          </p:nvPr>
        </p:nvSpPr>
        <p:spPr>
          <a:xfrm>
            <a:off x="214282" y="571480"/>
            <a:ext cx="8569325" cy="857256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70000" lnSpcReduction="20000"/>
          </a:bodyPr>
          <a:lstStyle/>
          <a:p>
            <a:pPr lvl="1" algn="l" eaLnBrk="1" hangingPunct="1">
              <a:buFont typeface="Arial" pitchFamily="34" charset="0"/>
              <a:buChar char="•"/>
              <a:defRPr/>
            </a:pPr>
            <a:r>
              <a:rPr lang="el-GR" altLang="el-GR" dirty="0" smtClean="0"/>
              <a:t> Οστά κρανίου: έξω &amp; έσω (λεπτότερη &amp; πιο εύθραυστη) πλάκα – </a:t>
            </a:r>
            <a:r>
              <a:rPr lang="el-GR" altLang="el-GR" b="1" dirty="0" smtClean="0"/>
              <a:t>διπλόη </a:t>
            </a:r>
          </a:p>
          <a:p>
            <a:pPr lvl="1" algn="l" eaLnBrk="1" hangingPunct="1">
              <a:buFont typeface="Arial" pitchFamily="34" charset="0"/>
              <a:buChar char="•"/>
              <a:defRPr/>
            </a:pPr>
            <a:r>
              <a:rPr lang="el-GR" altLang="el-GR" b="1" dirty="0" smtClean="0"/>
              <a:t> </a:t>
            </a:r>
            <a:r>
              <a:rPr lang="el-GR" altLang="el-GR" b="1" dirty="0" smtClean="0">
                <a:solidFill>
                  <a:schemeClr val="accent6">
                    <a:lumMod val="50000"/>
                  </a:schemeClr>
                </a:solidFill>
              </a:rPr>
              <a:t>Αεροφόρα οστά</a:t>
            </a:r>
          </a:p>
        </p:txBody>
      </p:sp>
      <p:sp>
        <p:nvSpPr>
          <p:cNvPr id="21508" name="AutoShape 2" descr="data:image/jpeg;base64,/9j/4AAQSkZJRgABAQAAAQABAAD/2wCEAAkGBxQTEhQUEhQVFBQVFxQUFRcUFBUUFBUUFBQWFhQUFBQYHCggGBolHBQUITEhJSkrLi4uFx8zODMsNygtLisBCgoKDg0OGxAQGywkHyQsLCwsLCwsLCwsLCwsLCwsLCwsLCwsLCwsLCwsLCwsLCwsLCwsLCwsLCwsLCwsLCwsLP/AABEIAKUBMQMBIgACEQEDEQH/xAAcAAACAwEBAQEAAAAAAAAAAAAABAECAwUGBwj/xABCEAABAwIEAggDBAYJBQAAAAABAAIDESEEEjFBBVEGEyJhcYGRoQcysRRSwdEjM0KS4fEVFiQ0YnKCovBDU1Rzk//EABkBAAMBAQEAAAAAAAAAAAAAAAABAgMEBf/EACcRAAICAgICAgIBBQAAAAAAAAABAhEhMQMSQVETIgRhMhRxscHw/9oADAMBAAIRAxEAPwD4ipQhWIEIQgYIQhAAhCEACAhCAAIQFKQEIQpTAFClCAAIUKUAChShAAhCEgBBQhAAhAUoAiiF1eGdHcTO2R0UL3CNoc6xFiadmvza7JiLojjHaQOH+Ygfiix0cNC9OzoFjD+wweLx+CZZ8OcWdTEP9Tj9GpWh0zxyF7uP4ZTHWaMeDXH8kyz4XP3xDfKP83I7IOrPniAF9Ni+Frf2p3HwY0fWqag+GMH7Ukp82j6BLsg6s+UUQvsMPw5wY16w/wCs/gmo+geCB/VV8XO/NHdD6M+KUQAvujOguD2w7P8Ad+JWkfQfB1/u0Z9T+KOwdWfB6qF+gv6iYL/xI/8AchHYVH58QhCskEIQEACEUQkAICEBMCVCFKAIUoQkAIRRCYAoUhCABC1w2GfI4NY1zidmgkr1HD/h9i5KF4bEP8Rq4f6R+aWh0zyagBfVuHfDeBv61zpD45W+gXfw/RXCtplgiqCCOwCajQ1N1HdFKDPjeF4HiJP1cMju/KQPUrtYP4fYx+oZH/mff0aCvscLO72TTGKPlK+M+W4L4WvJ/STUH+Bt/Urt4T4YYVvzukf4uDR/tA+q982M+SrMyiyl+QWuM8zh+h+Cj0hZ5jMfUp+LCQs+VjW+DQPompW1ShYeaxl+RI1XGjr8EkaZMn/ca9nmRb3ASDpAK20so4S5jZWOkLmgOaczaWINakHZb9JY42zFsQt8xNa1L+1buuk+SXWxdF2oWOJHJQcWN0iQpDVn80qNPjQ+3FDdSOIM5ey5crSK+ytHGHCuhGtfwUy55rQ1xROieJsGtvEFVfxFuxSToAl5cra81Py8nsOkRqXiRF0uON0K42MxFbJXMn8s/ZXxx9HvcHxUSUvUja9l0sNXWut/4L5xg8YWOBGy+icGkD8h53quzg5O+9nNy8fQeyu70Lq08ELor9mR+PEIQtjIKIUoQA3wd8QniM7c0OdnWtBLSY8wz3FxbkvTfFToyzBY2kIphpmNlgpcBpADmgk1NDfwIXjgvqco/pPo+13zYnhj6HdzoCDTv+Ut/wDmkB8sUKUBMCFKEIAEIC7XCOi+JxH6uMhv3n1a3yrc+VUgo4ysyMuIDQSToACT7L6fwf4ZxtocTIXn7rQWtHcTqfZex4X0dw0H6qJjTzAv+8bqXJFqJ8k4T0ExkxFY+qaf2pDQ07mg1K9vwn4ZwMoZS6U8icrPQfiV7pgb/JYzz0HcseTnUTSPGLYbh0MIoxrWAbAAKz5mj5QsXYoclhJiQuOX5LejdcXsmXFnYLH+kHclR5rtdZPj3qPRYfNL2arjQ9h+IeXkupFKKAggrzVb318beRTWHxBadUu8ntj6LwenZPVEl1yYsWTp7JuGUjU1R8hPQidiVc09y6OZLTuGwujteRpCrmrFzbptzwsZXBAGLWrRsYWTypZMkM2IVHPAWbnHkfIJaaOQ6Md6J9W/AsEYuem65GJnTcmAnd/03eYS0nB5/uH2/NP45emO4+zmucoqnhwOf7h9R+a3h6NzuNMoHiVS45vSG5xXk5QN19H4B+ibGHVqAK+l1xuFdFsrg57g4jRoFq+a9M1tBT38NQuzg4uttnNzcilhHR+0D7wQuXlHI+iFr9TCz8voQpXSZEKUIQAL6J8GMTLDjcr4pXYbFMMEp6txZe7HF1KC9RX/ABFfO16/or8RsfgiGxzOlj06qUmRvgwntN8rdyTA6vSj4eN4dBPPin1rI6HBxtIrJWuWWU7ANvlF6i+tF88ovs/TkzcbZgzHG7DtY2Qytl2e4tAy0+YUaSDbVYcJ+GkEdDMTK7kbN/dGvqldbHR8nwOAkmcGxMc9x2aPqdAvccG+GMr6HEP6sfdZRzvMmy+p8N4RFGMrGtaBSzQBbwCeEeufstFN9eVkrKpHluD9DcPhwMkYLvvO7Tj31Oi7ghsLWHeKeicxZa5tCQ0H94jwSDIjWgJDBoXaqG7dFIs1u9z3nbuAVZMSNBSq2lj5V8z+C5+IiLb7f8usedSUfqacdN5Lunp3lYuaXalUEzRqR+Kyk4m0aLzbvZ1JejV+HAFSsHM8FgeIA6mpR9pLh2Wk+CWXouq2RMabe9VzpMXQ6LpYbh0kpuMo79fRdWLgMbTdpceZv7aLWH405Z0iXyxieREj3O7Aca7UJT0Ucp1jNu5e1w2DaB2W07gALptmCrstv6RVlmT/ACfSPHYVkmuRw5WoujEx/JenbgRyQ7BgX/BJ/jca2xP8iT8HBY16v9mcdV2RAFPVi6pQ4UQ+STOMMBXVXHCgea6cdPyW7FafH6JcpezlwcHb91Ox8KpsPZPxbJhoWicawQ2znt4cFoMCE25qq32TfIhUIvwrVniIWAWC3nNzRLvBosZczstRMWxCneszbwWzXU8KLGcWUrlaK6gw0TcEVfNJQu2XY4SKjTdaw5OxEo0T9hPJQun1feUK+zIs/GaE3geGyzGkUbnHuBp6r1XDfhzO+hlcIxy+Z35LrsimeKom8DwyWY0ijc89wt6my+u8I+H+GjoXNznm+/svRxYGKNtGgAN0AFK+SlyKUT5jwT4byPoZ3ZR91lz67L6DwfopBAAGxtB5kVdbckrt4Z9NG0r/AMoooak6D1/kk2OjIy07LTvQkD8VuX5RW3KupP5LKJhDaE1A351TUkQAbWt/IeZUpYsbMMK83IFudaGi3ZQ1GUVqDU1stY4RW2yZ7LQaEH0N1QjmnAHMS0lxPPQIxByCj72HgVfGzyHKIgTa6rhMO6hfJTNXQ39lkm7pLBXi2DXVGhvoAoGGcbOoDyF6JmaOpBbr7LeJrtte4firtCONPwhh+cCv5+Czj4BEbZbc6ld77DQ1NanmmWYe4qs6h5SKU5LTOA3gkYs1g2T8eAAtSn0XVMQGgQVEpxjoWWJR4ILRmGGiYcpsFHytjovHhgEw1lrKkLqrQuVdyaKZFlitAmmtqs5Iu6qwleykIyNoARzAPgd1Eo33+qaMZ051S00ZpbUajmFmy0JyMvUK0T+aBZawsBJB0N/MpJMpjMRTJFdEhGKGh2+i6ERWqlgzaJAVGBAJqa8lkx1Kqk0KjDENo6++iqW1WuKBIB5FAWbeaLEnN1G/8VjMbEJ2VlyUjOb1WbxktCbZKEL0nCKBvuvMvC7/AAKSoor4X9hciwdL7Sz7yFt9mHIeilbff0Y/U+dYLBsiGWNrRTQAJiRl+1b6+XJWFRfTvWzQHHNuu1ZERSgqeyKDxSGJw8zzmZIxjdAHxF5repBDx6UXZijrciqCW1vSm3cgDyvF+GY5zWdXPHnztObqi0MaK5iavNRSopS9dtV6KKJzWtEhBdS5aKAnuFTSq3xDxmDtgFhNIX9obbKXKgSNhK0G48gFnM7Mezp37JiNpcc1NU3huHitU6bFYjDmFheuqBgiSd1xP68YePiEuCnyx5cgZIT2C4tBLHmnZNxQ969zh2ggEUIOhFKU5gjVFIVnLjwB3/j4BMwYADVdANVgLqGwsXZhABor9UtiquWcn5GhcCpVXWNFsVR6xbdFoykHOqypfuTkTTupkiB0WUotlp0LPbULMjmmHQ8ieaxkZZKSoEbwuW4jOoSWHenmuWidolqmasNAobIFJesZYyLocvCEkTiBusHmui0bIs3GhQxoUkh0OxqPAqsQ7rimn1TssdczfBw9Flh2X8/rYqXErtgrls13fQ+abNAFTC3D2nYla5KVB0Onom1gmwcxLtbqmoxsl4hR5Cpx0Ky72VaEs0bLoMjoPApbENoarOSrJSZjI2y5WIXazLl41lHeSUlgqLyciULt8Ef9FxsSdF1OBmijixMuf8TsfaX8kLLrjzUre37MaPLvNKVt3JnDMDe04+AS5FSa6rQ7Dku5OskDD8Xag3KWmj3rfktYcKTdMtwilvyw/sJZMxTeGwidhwY3TsUQCdoVkQ4YAIxuI6uNz8rnZQSGtBLnHZrQNyUy4qCUOVk0fnvpP0OmidDjuI6YnE/2iNjrxRvIIGfSoFRbSgX2Tov0ciwgpDJO6OlmySl7BXQtadLKvTrg/wBrwM8OriwuZ/7GdpvuAPNI/DDjBxPD4XP/AFkYMMgPzZo6gE95GUqXO1YJHsggmiqHKzik2MCsTutCQs3GhWXIVEsxqhzCDYqQdKKshupdUPyS8URWiuHe4St0sDRvC6hWuIw1bjVJtdW+6ewstbIVPAO1k5TGUdQ2unYR7K+Oh3150+qmNtqi9Rss4x6uhuVo2pZaZai6whfsfH+C3BWsUQznYloBWc7btpzFUxxFmhWDTUW2ofTZRVlo2zaHyKyIy+RotG89j+KJmVr/AJQfMLRsRUNpI7voR5hNPPZ8ks05sjvLy291tOezTcFQ8IDGN+yu5tw7yS7nUKdgbUUQs4Bmzd0tMKjwTIsspQlJexITIolcbHUV5J17bJTF6JPRa2cDGahP8ENyO5JYwJrhI7SwX8rNn/E6mbw9EIzoVGJy8PhSRfdPR4YBbMarruczOioYKWRlUgq9VDlY6Jj1TDUvGLrcKk3Qmi6q4qwNlVwTbAyBXznoh/Y+MY3BG0c4GKh5VNC8DyLv3F9EcVysbwKGXExYpzSZYQRGQ4tADtcwHzb681CltDo7AetA+qXqtYE43YMuVm8rYWVZGImsCRkFdwsqeK0LbLBbLZk4m3cq4l16reGh28VjiWEEcgfYq+tIV5MaUomcK+h7kjM+hstYJUo0nQ2sHXL6rKGxoscNLYgreq13kjWApQnvutGBUrVUjkIsVLwwGHxihXKcOreCfkdY9x2XSzqkzAQaixFwlJXoFgTgOWrdaG3gbhNubcf81XNkaWPvcEWP5rosd2Qpj6KYq0UdTl/NMYq4A3Ir6Ksoqa+VVLzUD2RVKhfsTbQ6p3DaJM2JqP5JvDnZTHdFPRuHKrkAqaclTJMCEpiGX8U9KLBLTC6mikef4g25VuFntDvW3E2Jbh7qOHisNSNtxO/1Q7kKvWjkhdXVGOSGiqCLojWjkv2IxU1UujuoTQGsYTCwjWwctO1CZdVVgoOqP2IWl3WJNE0WrKZlvos+ubLMKrdjrqgbTXzUCo8QfZEbWwHTcKWlViet8vJa1ZBg4LYt27lUsRGeamsgzFooVaaSoofb2VpRUVVMiYHNnafNZMcQU9O1JOKwlhmiyO4d+nNdACy40RXVgltdaQlZMkatVHiuy0L0FVIkgGyh23cVdiiSMkUB3H1U52BM7Ki96c1l1ZaKtFW8q3pyTJFERCxCpq2KznOmFbW8dlJOo809Phg4X15rk4uMsIrpzWcm47LjTGg0Pb3iyrCOaiI2qFq26N5DRrGFYqI7qzkyTJ5Skzrp57beVUhOP4KJaLRzMY2oXPw5o4eK62JauZl7VVhJG0Xg6fWnvQs+tCE+yJofatFjG7dSHro7UZUaO0WLTzWzXgrOQXSb8jSNWLQJaNydjurj9iXgkIUIcrWBEOVJW2+v5qwfdQ83Heh0NES0ymmoSI2v5pjEsIIpruqMaNKWOyjbHoZhNfEJliSZUfw5JuJy2iSzVwsscquZKKhKh1YkQ53pv+aHN5KNFYIW6AxkZVJywa01C6FVi5t7bolGykzmsCegcqSRLKF9yuenF0Xdo60VFoQloX1CaYbLdZM2gDVdVUpksqK+SspQSnQGWMxjYonyvNGRsfI8gEkNY0ucaC5sDYLlz9IMO4FjuszZ2R5DDKJM0jS9hDMtS0hru0LdkitQneLYProJoc2Xro5Is1K5esYW5qVFaVrSoXHxHRMSyCXESNkfmhqGxFkZjgEuSMNL3EGsz3F1T4J4ewIm4m2CSON+culBdG0RuLixuUuJaBUZc7a+K6EGOjddr23cWXIBzAublodyWupzos+kfAjimxta6OMMNcxjL5WEZcroJA9vVuADhcGubuofN8R6BBx/vD4yBKWlrNJHzvlilHa1YJZW03zk20Wagktl9rPTy8WijY5xe12UNcQxzXOyvcGtdlB0JIunZMY0MLhV4BIpGM5zB2UgBu4NjyoV4xnQRhfMBJlZKwMFn54xSJpbGRIGgUhZ+zWwvYLvN4PIzCfZ4pwxwGRsnV3DMwsWh4q4sq3MCLmtKppKrEW/rPh/0XacRKAWkRyUaDJ1QMtv0fb7PapcHkUrN0gw9HkucOr3MbwHVk6r9GSO32+zbenMLJ/RouyASMYzJFDMxkJDXxwy9bGIqyEx6uBJzVBrYpfHdEi+ORjpgW5THEOqs2J0zZnxy9r9IHZQw0y9nvNU6iwVoabjGSx9ZHUg1FwWkFpLXAg6EEEeSxDFbhPDfs8AizZsualBlaAXFwYxtSQxoOUAk2AutI2rmkvsbReCcoQt6FCn/tDtmrQrBQhEyESWqrzVShN4wNFWmybw50QhacOxSGnKtFCF0mJkTQrQtpbn7IQoX8mUEgqK8ljktXdQhVHYiGFXY+6EJeCjQvUIQlP/AGJGouFlLYVQhJgtmBkOqJJFKE4t/wCAYuJaqu6EKJ5LQ3A5NxuQhTFshmrVKELVaJZDHLUIQn4YMkqHDdShJ+hGD2UIodfZUx3yF27R4IQp0mUvAhgXkk1T7roQlxZjkqWygddTKNQoQq8CZzZAs8OxCFnIs2yKEIT6r0O2f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/>
          <a:srcRect b="10652"/>
          <a:stretch>
            <a:fillRect/>
          </a:stretch>
        </p:blipFill>
        <p:spPr bwMode="auto">
          <a:xfrm>
            <a:off x="0" y="1428736"/>
            <a:ext cx="46180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http://www.sistemanervoso.com/images/imagem/eo_i_1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736"/>
            <a:ext cx="40957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TroupisT\Επιφάνεια εργασίας\Φάκελος\Επιφάνειο κρανίου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82276"/>
            <a:ext cx="4755569" cy="347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71480"/>
            <a:ext cx="9144000" cy="1643074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l-GR" altLang="el-GR" sz="2400" b="1" dirty="0" smtClean="0"/>
              <a:t>Θόλος</a:t>
            </a:r>
            <a:r>
              <a:rPr lang="el-GR" altLang="el-GR" sz="2400" dirty="0" smtClean="0"/>
              <a:t> – </a:t>
            </a:r>
            <a:r>
              <a:rPr lang="el-GR" altLang="el-GR" sz="2400" b="1" dirty="0" smtClean="0"/>
              <a:t>Βάση </a:t>
            </a:r>
            <a:endParaRPr lang="el-GR" altLang="el-GR" sz="2400" dirty="0" smtClean="0"/>
          </a:p>
          <a:p>
            <a:pPr algn="l" eaLnBrk="1" hangingPunct="1">
              <a:defRPr/>
            </a:pPr>
            <a:r>
              <a:rPr lang="el-GR" altLang="el-GR" sz="2400" i="1" dirty="0" smtClean="0">
                <a:solidFill>
                  <a:schemeClr val="accent2"/>
                </a:solidFill>
              </a:rPr>
              <a:t>Όριο</a:t>
            </a:r>
            <a:r>
              <a:rPr lang="el-GR" altLang="el-GR" sz="2400" dirty="0" smtClean="0"/>
              <a:t>: </a:t>
            </a:r>
            <a:r>
              <a:rPr lang="el-GR" altLang="el-GR" sz="1600" b="1" dirty="0"/>
              <a:t>Κ</a:t>
            </a:r>
            <a:r>
              <a:rPr lang="el-GR" altLang="el-GR" sz="1600" b="1" dirty="0" smtClean="0"/>
              <a:t>υκλοτερής νοητή γραμμή (ΔΕ &amp; ΑΡ), από ρίζα ρινός – κατά μήκος υπερκόγχιου χείλους – υποκροτάφια γραμμή – υπερμαστοειδής ακρολοφία – έξω ινιακό όγκωμα   </a:t>
            </a:r>
          </a:p>
          <a:p>
            <a:pPr algn="l" eaLnBrk="1" hangingPunct="1">
              <a:defRPr/>
            </a:pPr>
            <a:r>
              <a:rPr lang="el-GR" altLang="el-GR" sz="2400" i="1" dirty="0" smtClean="0">
                <a:solidFill>
                  <a:schemeClr val="accent2"/>
                </a:solidFill>
              </a:rPr>
              <a:t>Οστά</a:t>
            </a:r>
            <a:r>
              <a:rPr lang="el-GR" altLang="el-GR" sz="2400" dirty="0" smtClean="0"/>
              <a:t>:  </a:t>
            </a:r>
            <a:r>
              <a:rPr lang="el-GR" altLang="el-GR" sz="1800" b="1" dirty="0" smtClean="0"/>
              <a:t>Μετωπιαίο, Ινιακό, Σφηνοειδές, Ηθμοειδές, 2 Κροταφικά, 2 Βρεγματικά </a:t>
            </a:r>
          </a:p>
        </p:txBody>
      </p:sp>
      <p:sp>
        <p:nvSpPr>
          <p:cNvPr id="6" name="1 - Τίτλος"/>
          <p:cNvSpPr>
            <a:spLocks noGrp="1"/>
          </p:cNvSpPr>
          <p:nvPr>
            <p:ph type="ctrTitle"/>
          </p:nvPr>
        </p:nvSpPr>
        <p:spPr>
          <a:xfrm>
            <a:off x="285720" y="0"/>
            <a:ext cx="8534430" cy="596882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Εγκεφαλικό κρανίο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6748" y="2500306"/>
            <a:ext cx="3497252" cy="346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skullbase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430"/>
            <a:ext cx="5643570" cy="40348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908050"/>
            <a:ext cx="3700462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836613"/>
            <a:ext cx="38274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45370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205038"/>
            <a:ext cx="41402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42852"/>
            <a:ext cx="4071966" cy="71438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Ραφές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3143272" cy="5000660"/>
          </a:xfrm>
        </p:spPr>
        <p:txBody>
          <a:bodyPr/>
          <a:lstStyle/>
          <a:p>
            <a:r>
              <a:rPr lang="el-GR" dirty="0" smtClean="0"/>
              <a:t>Στεφανιαία</a:t>
            </a:r>
          </a:p>
          <a:p>
            <a:r>
              <a:rPr lang="el-GR" dirty="0" smtClean="0"/>
              <a:t>Οβελιαία </a:t>
            </a:r>
          </a:p>
          <a:p>
            <a:r>
              <a:rPr lang="el-GR" dirty="0" err="1" smtClean="0"/>
              <a:t>Λαμδοειδής</a:t>
            </a:r>
            <a:endParaRPr lang="el-GR" dirty="0"/>
          </a:p>
        </p:txBody>
      </p:sp>
      <p:pic>
        <p:nvPicPr>
          <p:cNvPr id="5" name="4 - Θέση περιεχομένου" descr="Ραφές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86948" y="17547"/>
            <a:ext cx="4771332" cy="684045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576</Words>
  <Application>Microsoft Office PowerPoint</Application>
  <PresentationFormat>Προβολή στην οθόνη (4:3)</PresentationFormat>
  <Paragraphs>96</Paragraphs>
  <Slides>41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3" baseType="lpstr">
      <vt:lpstr>Θέμα του Office</vt:lpstr>
      <vt:lpstr>Image</vt:lpstr>
      <vt:lpstr>ΚΡΑΝΙΟ</vt:lpstr>
      <vt:lpstr>ΣΚΕΛΕΤΟΣ ΚΕΦΑΛΗΣ - ΚΡΑΝΙΟ</vt:lpstr>
      <vt:lpstr>Διαφάνεια 3</vt:lpstr>
      <vt:lpstr>Τα οστά του εγκεφαλικού κρανίου είναι οκτώ, το μετωπιαίο,  το ινιακό, το σφηνοειδές, το ηθμοειδές και το κροταφικό και βρεγματικό, τα οποία είναι διφυή (ένα αριστερά και ένα δεξιά).</vt:lpstr>
      <vt:lpstr>ΣΚΕΛΕΤΟΣ ΚΕΦΑΛΗΣ - ΚΡΑΝΙΟ</vt:lpstr>
      <vt:lpstr>Εγκεφαλικό κρανίο</vt:lpstr>
      <vt:lpstr>Διαφάνεια 7</vt:lpstr>
      <vt:lpstr>Διαφάνεια 8</vt:lpstr>
      <vt:lpstr>Ραφές</vt:lpstr>
      <vt:lpstr>Μετωπιαία χώρα – Μετωπιαίο οστό</vt:lpstr>
      <vt:lpstr>Βρεγματική χώρα – Βρεγματικά οστά</vt:lpstr>
      <vt:lpstr>Ινιακή χώρα – Ινιακό οστό</vt:lpstr>
      <vt:lpstr>Κροταφική χώρα – κροταφικό οστό</vt:lpstr>
      <vt:lpstr>Σφηνοειδές οστό – Τουρκικό εφίππιο</vt:lpstr>
      <vt:lpstr>Μήνιγγες  του  εγκεφάλου</vt:lpstr>
      <vt:lpstr>Φλεβώδεις κόλποι – Υπαραχνοειδής χώρος </vt:lpstr>
      <vt:lpstr>Θόλος από μέσα</vt:lpstr>
      <vt:lpstr>Πτέριο </vt:lpstr>
      <vt:lpstr>Διαφάνεια 19</vt:lpstr>
      <vt:lpstr>Βάση κρανίου από μέσα</vt:lpstr>
      <vt:lpstr>Τί νευρώνουν οι εγκεφαλικές συζυγίες  Ι. Οσφρητικό  ΙΙ: Οπτικό  ΙΙΙ: Οφθαλμοκινητικό  IV: Τροχιλιακό V: Τρίδυμο VI: Απαγωγό VII: Προσωπικό VIII: Αιθουσοκοχλιακό IX: Γλωσσοφαρυγγικό Χ: Πνευμονογαστρικό ΧΙ: Παραπληρωματικό ΧΙΙ: Υπογλώσσιο</vt:lpstr>
      <vt:lpstr>Εγκεφαλικά νεύρα και τρήματα κρανίου</vt:lpstr>
      <vt:lpstr>Τρήματα κρανίου - Ι </vt:lpstr>
      <vt:lpstr>Τετρημένο πέταλο ηθμοειδούς – Οσφρητικό ν.</vt:lpstr>
      <vt:lpstr>Τρήματα κρανίου - Ι </vt:lpstr>
      <vt:lpstr>Οπτικό νεύρο</vt:lpstr>
      <vt:lpstr>Οφθαλμική αρτηρία</vt:lpstr>
      <vt:lpstr>Τρήματα κρανίου - Ι </vt:lpstr>
      <vt:lpstr>Υπερκόγχιο σχίσμα</vt:lpstr>
      <vt:lpstr>Οφθαλμοκινητικό (III) – Τροχιλιακό (IV) - Οφθαλμικό (V1) – Απαγωγό (VI)</vt:lpstr>
      <vt:lpstr>Τρήματα κρανίου - Ι </vt:lpstr>
      <vt:lpstr>Στρογγύλο τρήμα – Άνω γναθικό (V2)</vt:lpstr>
      <vt:lpstr>Ωοειδές τρήμα – Κάτω γναθικό (V3)</vt:lpstr>
      <vt:lpstr>Τρήματα κρανίου - Ι </vt:lpstr>
      <vt:lpstr>Μέση μηνιγγική αρτηρία (ακανθικό τρήμα)</vt:lpstr>
      <vt:lpstr>Κρανίο από κάτω</vt:lpstr>
      <vt:lpstr>Τρήματα κρανίου - ΙΙ </vt:lpstr>
      <vt:lpstr>Έσω ακουστικός πόρος Προσωπικό (VII) - Αιθουσοκοχλιακό (VIII) Λαβυρινθική αρτηρία </vt:lpstr>
      <vt:lpstr>Τρήματα κρανίου - ΙΙ </vt:lpstr>
      <vt:lpstr>Οπίσθιο ρηγματώδες (σφαγιτιδικό) Τρήμα</vt:lpstr>
      <vt:lpstr>Κεφάλια από έξω</vt:lpstr>
    </vt:vector>
  </TitlesOfParts>
  <Company>UoA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ΚΡΑΝΙΟ</dc:title>
  <dc:creator>user</dc:creator>
  <cp:lastModifiedBy>user</cp:lastModifiedBy>
  <cp:revision>23</cp:revision>
  <dcterms:created xsi:type="dcterms:W3CDTF">2016-11-02T10:06:53Z</dcterms:created>
  <dcterms:modified xsi:type="dcterms:W3CDTF">2016-11-04T07:59:28Z</dcterms:modified>
</cp:coreProperties>
</file>