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8"/>
  </p:notesMasterIdLst>
  <p:sldIdLst>
    <p:sldId id="455" r:id="rId2"/>
    <p:sldId id="573" r:id="rId3"/>
    <p:sldId id="574" r:id="rId4"/>
    <p:sldId id="575" r:id="rId5"/>
    <p:sldId id="465" r:id="rId6"/>
    <p:sldId id="530" r:id="rId7"/>
    <p:sldId id="496" r:id="rId8"/>
    <p:sldId id="466" r:id="rId9"/>
    <p:sldId id="485" r:id="rId10"/>
    <p:sldId id="487" r:id="rId11"/>
    <p:sldId id="488" r:id="rId12"/>
    <p:sldId id="490" r:id="rId13"/>
    <p:sldId id="491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33" r:id="rId31"/>
    <p:sldId id="534" r:id="rId32"/>
    <p:sldId id="535" r:id="rId33"/>
    <p:sldId id="567" r:id="rId34"/>
    <p:sldId id="498" r:id="rId35"/>
    <p:sldId id="566" r:id="rId36"/>
    <p:sldId id="552" r:id="rId37"/>
    <p:sldId id="467" r:id="rId38"/>
    <p:sldId id="500" r:id="rId39"/>
    <p:sldId id="501" r:id="rId40"/>
    <p:sldId id="568" r:id="rId41"/>
    <p:sldId id="569" r:id="rId42"/>
    <p:sldId id="570" r:id="rId43"/>
    <p:sldId id="571" r:id="rId44"/>
    <p:sldId id="527" r:id="rId45"/>
    <p:sldId id="553" r:id="rId46"/>
    <p:sldId id="554" r:id="rId47"/>
    <p:sldId id="555" r:id="rId48"/>
    <p:sldId id="531" r:id="rId49"/>
    <p:sldId id="572" r:id="rId50"/>
    <p:sldId id="558" r:id="rId51"/>
    <p:sldId id="562" r:id="rId52"/>
    <p:sldId id="559" r:id="rId53"/>
    <p:sldId id="563" r:id="rId54"/>
    <p:sldId id="565" r:id="rId55"/>
    <p:sldId id="560" r:id="rId56"/>
    <p:sldId id="561" r:id="rId57"/>
    <p:sldId id="557" r:id="rId58"/>
    <p:sldId id="516" r:id="rId59"/>
    <p:sldId id="517" r:id="rId60"/>
    <p:sldId id="518" r:id="rId61"/>
    <p:sldId id="519" r:id="rId62"/>
    <p:sldId id="520" r:id="rId63"/>
    <p:sldId id="521" r:id="rId64"/>
    <p:sldId id="506" r:id="rId65"/>
    <p:sldId id="529" r:id="rId66"/>
    <p:sldId id="502" r:id="rId6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74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5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E4B3D0-5C25-4252-906E-6D2A53DB1388}" type="datetimeFigureOut">
              <a:rPr lang="el-GR"/>
              <a:pPr>
                <a:defRPr/>
              </a:pPr>
              <a:t>3/6/2020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CE4CFA-C374-47CA-BDCC-CFBDB0C701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E4CFA-C374-47CA-BDCC-CFBDB0C7012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17617-EB7A-48F6-8FF6-F9A99116DACB}" type="slidenum">
              <a:rPr lang="el-GR"/>
              <a:pPr/>
              <a:t>51</a:t>
            </a:fld>
            <a:endParaRPr lang="el-G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1. Χιασμός των πυραμίδων, 2. Πλάγιο φλοιονωτιαίο δεμάτιο, 3. Πρόσθιο φλοιονωτιαίο δ., 4. Αιθουσονωτιαίο, 5. Κοιλιακό δικτυονωτιαίο, 6. Πλάγιο δικτυονωτιαίο 7. Καλυπτρονωτιαίο 8. Ερυθρονωτιαίο 9. Τετραδυμονωτιαίο 10. Μέση επιμ. δεσμίδα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52ABA-907A-429F-8968-073594B33B8C}" type="slidenum">
              <a:rPr lang="el-GR"/>
              <a:pPr/>
              <a:t>53</a:t>
            </a:fld>
            <a:endParaRPr lang="el-G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1. Πλάγιο νωτιαιοθαλαμικό, 2.ελαφρά εμμύελες ίνες (πόνος θερμοκρ) οπισθοπλάγιο (επιχείλια ζώνη </a:t>
            </a:r>
            <a:r>
              <a:rPr lang="en-US"/>
              <a:t>Lissauer)</a:t>
            </a:r>
            <a:r>
              <a:rPr lang="el-GR"/>
              <a:t>πηκτωματώδης</a:t>
            </a:r>
            <a:r>
              <a:rPr lang="en-US"/>
              <a:t>, 3.</a:t>
            </a:r>
            <a:r>
              <a:rPr lang="el-GR"/>
              <a:t>πρόσθιο νωτιαιοθαλαμικό, οπίσθια κέρατα (λευκός σύνδεσμος), 4.Ινες αφής-πίεσης, 5.νωτιαιοτετραδυμικό(βλέφαρα-πόνο) 6.Ισχνό,7.Σφηνοειδές,12.οπίσθιο νωτ-παρεγκεφ(αρθρ,τέν,νευρομ.ατρακτοι),14.πρ.νωτ-παρ(+αφή,πίε) 15.νωτιαιοελαϊκό, 16.νωτιαιοαιθουσαίο (15-16 από ΑΜΣΣ)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D4E6-F4CD-4791-9E5B-6D914AF7D2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B2F6-56ED-4E6E-9223-4A8DB77AD9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4FD9-C0A7-48E7-B83A-088DC04C59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EC69-2302-47F8-9291-823930DB29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305F1-E9A3-4838-A53E-72FF2702BF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1_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87D3-FE7A-46A1-B0E5-7F293A6FC4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B88D60-3EA6-4F0A-B0B8-1396D40367F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345B-93D6-48C2-8A72-EF2EC0C487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9FD6-BA2D-4AD5-A616-9E73687AD1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CF56A-4EE0-4BFE-B573-E5F1D358DD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B9B7-07E5-4A8F-8C42-FED63A2631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D89C-92CD-4EC9-BEDB-E64671C8CA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85089-9DF3-49C2-BC1A-A6A3F43978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CAAD-00AC-4844-B1EC-3C47652069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13D0-0C98-4490-A70F-124C00F0C5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B67AB4C-069B-4846-A09F-0E24934D3C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304800" y="277813"/>
            <a:ext cx="8382000" cy="2998787"/>
          </a:xfrm>
        </p:spPr>
        <p:txBody>
          <a:bodyPr/>
          <a:lstStyle/>
          <a:p>
            <a:pPr>
              <a:defRPr/>
            </a:pPr>
            <a:r>
              <a:rPr lang="el-GR" sz="3600" i="1" dirty="0" smtClean="0">
                <a:latin typeface="Times New Roman" pitchFamily="18" charset="0"/>
              </a:rPr>
              <a:t/>
            </a:r>
            <a:br>
              <a:rPr lang="el-GR" sz="3600" i="1" dirty="0" smtClean="0">
                <a:latin typeface="Times New Roman" pitchFamily="18" charset="0"/>
              </a:rPr>
            </a:br>
            <a:r>
              <a:rPr lang="el-GR" sz="3600" i="1" dirty="0" smtClean="0">
                <a:latin typeface="Times New Roman" pitchFamily="18" charset="0"/>
              </a:rPr>
              <a:t/>
            </a:r>
            <a:br>
              <a:rPr lang="el-GR" sz="3600" i="1" dirty="0" smtClean="0">
                <a:latin typeface="Times New Roman" pitchFamily="18" charset="0"/>
              </a:rPr>
            </a:br>
            <a:r>
              <a:rPr lang="el-GR" sz="3600" i="1" dirty="0" smtClean="0">
                <a:latin typeface="Times New Roman" pitchFamily="18" charset="0"/>
              </a:rPr>
              <a:t/>
            </a:r>
            <a:br>
              <a:rPr lang="el-GR" sz="3600" i="1" dirty="0" smtClean="0">
                <a:latin typeface="Times New Roman" pitchFamily="18" charset="0"/>
              </a:rPr>
            </a:br>
            <a:r>
              <a:rPr lang="el-GR" sz="3600" b="1" dirty="0" smtClean="0">
                <a:latin typeface="Times New Roman" pitchFamily="18" charset="0"/>
              </a:rPr>
              <a:t/>
            </a:r>
            <a:br>
              <a:rPr lang="el-GR" sz="3600" b="1" dirty="0" smtClean="0">
                <a:latin typeface="Times New Roman" pitchFamily="18" charset="0"/>
              </a:rPr>
            </a:br>
            <a:r>
              <a:rPr lang="el-GR" sz="3600" dirty="0" smtClean="0"/>
              <a:t> </a:t>
            </a:r>
            <a:r>
              <a:rPr lang="el-GR" sz="4000" b="1" dirty="0" smtClean="0">
                <a:solidFill>
                  <a:srgbClr val="FFC000"/>
                </a:solidFill>
              </a:rPr>
              <a:t>Λευκή ουσία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200" dirty="0" smtClean="0"/>
              <a:t>(σύνολο νευραξόνων ή νευρικών ινών)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 </a:t>
            </a:r>
            <a:r>
              <a:rPr lang="el-GR" sz="3600" b="1" dirty="0" smtClean="0">
                <a:latin typeface="Times New Roman" pitchFamily="18" charset="0"/>
              </a:rPr>
              <a:t/>
            </a:r>
            <a:br>
              <a:rPr lang="el-GR" sz="3600" b="1" dirty="0" smtClean="0">
                <a:latin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</a:rPr>
            </a:b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85750" y="3429000"/>
            <a:ext cx="8401050" cy="27019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l-GR" sz="2800" i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l-GR" sz="2800" i="1" dirty="0" smtClean="0"/>
              <a:t>Διονύσιος Βενιεράτος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800" dirty="0" smtClean="0"/>
              <a:t>Ομότιμος καθηγητής ανατομίας</a:t>
            </a:r>
            <a:r>
              <a:rPr lang="el-GR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l-GR" sz="4000" dirty="0" smtClean="0"/>
              <a:t>Άνω επιμήκης δεσμίδα ΙΙΙ</a:t>
            </a:r>
            <a:br>
              <a:rPr lang="el-GR" sz="4000" dirty="0" smtClean="0"/>
            </a:br>
            <a:r>
              <a:rPr lang="en-US" sz="2400" dirty="0" smtClean="0"/>
              <a:t>Superior longitudinal fasciculus </a:t>
            </a:r>
            <a:endParaRPr lang="el-G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80728"/>
            <a:ext cx="4572000" cy="5877272"/>
          </a:xfrm>
        </p:spPr>
        <p:txBody>
          <a:bodyPr/>
          <a:lstStyle/>
          <a:p>
            <a:pPr>
              <a:buNone/>
            </a:pPr>
            <a:r>
              <a:rPr lang="el-GR" sz="2400" b="1" dirty="0" smtClean="0"/>
              <a:t>3) SLF III είναι η κοιλιακή συνιστώσα </a:t>
            </a:r>
          </a:p>
          <a:p>
            <a:pPr lvl="0"/>
            <a:r>
              <a:rPr lang="el-GR" sz="2200" dirty="0" smtClean="0"/>
              <a:t>Προέρχεται από την υπερχείλεια έλικα (κάτω βρεγματικό λόβιο), την οπίσθια κεντρική έλικα και τον κροταφικό λοβό. </a:t>
            </a:r>
          </a:p>
          <a:p>
            <a:pPr lvl="0"/>
            <a:r>
              <a:rPr lang="el-GR" sz="2200" dirty="0" smtClean="0"/>
              <a:t>Τερματίζεται στον κοιλιακό προ-κινητικό και προμετωπιαίο φλοιό (6,44,46).</a:t>
            </a:r>
          </a:p>
          <a:p>
            <a:pPr lvl="0"/>
            <a:r>
              <a:rPr lang="el-GR" sz="2200" dirty="0" smtClean="0"/>
              <a:t>Συνδέει </a:t>
            </a:r>
            <a:r>
              <a:rPr lang="el-GR" sz="2200" b="1" dirty="0" smtClean="0"/>
              <a:t>γλωσσικές</a:t>
            </a:r>
            <a:r>
              <a:rPr lang="el-GR" sz="2200" dirty="0" smtClean="0"/>
              <a:t> και </a:t>
            </a:r>
            <a:r>
              <a:rPr lang="el-GR" sz="2200" b="1" dirty="0" smtClean="0"/>
              <a:t>σωματοαισθητικές</a:t>
            </a:r>
            <a:r>
              <a:rPr lang="el-GR" sz="2200" dirty="0" smtClean="0"/>
              <a:t> πληροφορίες με περιοχές μόνιμης - λειτουργικής </a:t>
            </a:r>
            <a:r>
              <a:rPr lang="el-GR" sz="2200" b="1" dirty="0" smtClean="0"/>
              <a:t>μνήμης</a:t>
            </a:r>
            <a:r>
              <a:rPr lang="el-GR" sz="2200" dirty="0" smtClean="0"/>
              <a:t> του κατώτερου προμετωπιαίου φλοιού.</a:t>
            </a:r>
          </a:p>
        </p:txBody>
      </p:sp>
      <p:pic>
        <p:nvPicPr>
          <p:cNvPr id="5" name="ClipArt Placeholder 4" descr="Superior_longitudinal_fasciculus.pn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515870" cy="3024336"/>
          </a:xfrm>
        </p:spPr>
      </p:pic>
      <p:pic>
        <p:nvPicPr>
          <p:cNvPr id="6" name="Picture 5" descr="Superior_longitudinal_fasciculus i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72587"/>
            <a:ext cx="4536504" cy="278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1124744"/>
          </a:xfrm>
        </p:spPr>
        <p:txBody>
          <a:bodyPr/>
          <a:lstStyle/>
          <a:p>
            <a:r>
              <a:rPr lang="el-GR" sz="3600" dirty="0" smtClean="0"/>
              <a:t>Τοξοειδής δεσμίδα</a:t>
            </a:r>
            <a:br>
              <a:rPr lang="el-GR" sz="3600" dirty="0" smtClean="0"/>
            </a:br>
            <a:r>
              <a:rPr lang="en-US" sz="2400" dirty="0" err="1" smtClean="0"/>
              <a:t>Arcuate</a:t>
            </a:r>
            <a:r>
              <a:rPr lang="en-US" sz="2400" dirty="0" smtClean="0"/>
              <a:t> fasciculus</a:t>
            </a:r>
            <a:endParaRPr lang="el-G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52736"/>
            <a:ext cx="5364088" cy="5078189"/>
          </a:xfrm>
        </p:spPr>
        <p:txBody>
          <a:bodyPr/>
          <a:lstStyle/>
          <a:p>
            <a:r>
              <a:rPr lang="el-GR" sz="2200" dirty="0" smtClean="0"/>
              <a:t>Συνδέει τις περιοχές </a:t>
            </a:r>
            <a:r>
              <a:rPr lang="en-US" sz="2200" b="1" dirty="0" err="1" smtClean="0"/>
              <a:t>Broca</a:t>
            </a:r>
            <a:r>
              <a:rPr lang="en-US" sz="2200" dirty="0" smtClean="0"/>
              <a:t> (</a:t>
            </a:r>
            <a:r>
              <a:rPr lang="el-GR" sz="2200" dirty="0" smtClean="0"/>
              <a:t>παραγωγή ομιλίας) και </a:t>
            </a:r>
            <a:r>
              <a:rPr lang="en-US" sz="2200" b="1" dirty="0" err="1" smtClean="0"/>
              <a:t>Wernicke</a:t>
            </a:r>
            <a:r>
              <a:rPr lang="en-US" sz="2200" dirty="0" smtClean="0"/>
              <a:t> </a:t>
            </a:r>
            <a:r>
              <a:rPr lang="el-GR" sz="2200" dirty="0" smtClean="0"/>
              <a:t>(κατανόηση γραπτού και προφορικού λόγου)</a:t>
            </a:r>
          </a:p>
          <a:p>
            <a:r>
              <a:rPr lang="el-GR" sz="2200" dirty="0" smtClean="0"/>
              <a:t>Σε βλάβη αυτής έχουμε </a:t>
            </a:r>
          </a:p>
          <a:p>
            <a:pPr>
              <a:buNone/>
            </a:pPr>
            <a:r>
              <a:rPr lang="el-GR" sz="2200" b="1" dirty="0" smtClean="0"/>
              <a:t>     αφασία αγωγής  </a:t>
            </a:r>
            <a:r>
              <a:rPr lang="el-GR" sz="2000" dirty="0" smtClean="0">
                <a:effectLst/>
              </a:rPr>
              <a:t>(</a:t>
            </a:r>
            <a:r>
              <a:rPr lang="en-US" sz="2000" dirty="0" smtClean="0">
                <a:effectLst/>
              </a:rPr>
              <a:t>conduction aphasia)</a:t>
            </a:r>
            <a:endParaRPr lang="el-GR" sz="2200" b="1" dirty="0"/>
          </a:p>
        </p:txBody>
      </p:sp>
      <p:pic>
        <p:nvPicPr>
          <p:cNvPr id="6" name="ClipArt Placeholder 5" descr="Τοξοειδής δεσμίδα - 1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0"/>
            <a:ext cx="3635896" cy="3340674"/>
          </a:xfrm>
        </p:spPr>
      </p:pic>
      <p:pic>
        <p:nvPicPr>
          <p:cNvPr id="8" name="Picture 7" descr="anatomy of language - αφασικές διαταραχέ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94612"/>
            <a:ext cx="7848872" cy="356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/>
          <a:lstStyle/>
          <a:p>
            <a:r>
              <a:rPr lang="el-GR" sz="3200" dirty="0" smtClean="0"/>
              <a:t>Αγκιστροειδής δεσμίδα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sz="2400" dirty="0" err="1" smtClean="0"/>
              <a:t>Uncinate</a:t>
            </a:r>
            <a:r>
              <a:rPr lang="en-US" sz="2400" dirty="0" smtClean="0"/>
              <a:t> fasciculus </a:t>
            </a:r>
            <a:endParaRPr lang="el-GR" sz="40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788024" cy="6093296"/>
          </a:xfrm>
        </p:spPr>
        <p:txBody>
          <a:bodyPr/>
          <a:lstStyle/>
          <a:p>
            <a:r>
              <a:rPr lang="el-GR" sz="1750" dirty="0" smtClean="0"/>
              <a:t>Έχει  σχήμα αγκίστρου </a:t>
            </a:r>
            <a:endParaRPr lang="en-US" sz="1750" dirty="0" smtClean="0"/>
          </a:p>
          <a:p>
            <a:r>
              <a:rPr lang="el-GR" sz="1750" dirty="0" smtClean="0"/>
              <a:t>Συνδέει τα πρόσθια τμήματα του κροταφικού λοβού με την κάτω πρόσθια έλικα και τις κάτω επιφάνειες του μετωπιαίου λοβού.</a:t>
            </a:r>
            <a:endParaRPr lang="en-US" sz="1750" dirty="0" smtClean="0"/>
          </a:p>
          <a:p>
            <a:r>
              <a:rPr lang="el-GR" sz="1750" dirty="0" smtClean="0"/>
              <a:t>Ξεκινάει από τα πρόσθια τμήματα του </a:t>
            </a:r>
            <a:r>
              <a:rPr lang="el-GR" sz="1750" u="sng" dirty="0" smtClean="0"/>
              <a:t>κροταφικού λοβού</a:t>
            </a:r>
            <a:r>
              <a:rPr lang="el-GR" sz="1750" dirty="0" smtClean="0"/>
              <a:t> επί τα εκτός της αμυγδαλής και του ιπποκάμπου (μεταιχμιακό σύστημα) </a:t>
            </a:r>
          </a:p>
          <a:p>
            <a:r>
              <a:rPr lang="el-GR" sz="1750" dirty="0" smtClean="0"/>
              <a:t>Ανεβαίνει και διέρχεται επί τα εντός της </a:t>
            </a:r>
            <a:r>
              <a:rPr lang="el-GR" sz="1750" u="sng" dirty="0" smtClean="0"/>
              <a:t>νήσου</a:t>
            </a:r>
            <a:r>
              <a:rPr lang="el-GR" sz="1750" dirty="0" smtClean="0"/>
              <a:t> (του </a:t>
            </a:r>
            <a:r>
              <a:rPr lang="en-US" sz="1750" dirty="0" err="1" smtClean="0"/>
              <a:t>Reil</a:t>
            </a:r>
            <a:r>
              <a:rPr lang="en-US" sz="1750" dirty="0" smtClean="0"/>
              <a:t>)</a:t>
            </a:r>
          </a:p>
          <a:p>
            <a:r>
              <a:rPr lang="el-GR" sz="1750" dirty="0" smtClean="0"/>
              <a:t>Συνεχίζεται στο οπίσθιο τμήμα της κογχικής έλικας (μετωπιαίος λοβός)</a:t>
            </a:r>
          </a:p>
          <a:p>
            <a:r>
              <a:rPr lang="el-GR" sz="1750" dirty="0" smtClean="0"/>
              <a:t>Τερματίζει στην κάτω πρόσθια έλικα και τις κάτω επιφάνειες του μετωπιαίου λοβού.</a:t>
            </a:r>
          </a:p>
          <a:p>
            <a:r>
              <a:rPr lang="el-GR" sz="1750" dirty="0" smtClean="0"/>
              <a:t>Η ακριβής λειτουργία της είναι άγνωστη</a:t>
            </a:r>
          </a:p>
          <a:p>
            <a:r>
              <a:rPr lang="el-GR" sz="1750" dirty="0" smtClean="0"/>
              <a:t>(Ενδείξεις συσχέτισης </a:t>
            </a:r>
            <a:r>
              <a:rPr lang="el-GR" sz="1750" b="1" dirty="0" smtClean="0"/>
              <a:t>με επεισοδιακή μνήμη, κοινωνικά ορθή συμπεριφορά και  χρήση γλώσσας, φυσιολογικό συναίσθημα</a:t>
            </a:r>
            <a:r>
              <a:rPr lang="el-GR" sz="1750" dirty="0" smtClean="0"/>
              <a:t>)</a:t>
            </a:r>
            <a:endParaRPr lang="en-US" sz="1750" dirty="0" smtClean="0"/>
          </a:p>
          <a:p>
            <a:pPr>
              <a:buNone/>
            </a:pPr>
            <a:endParaRPr lang="el-GR" sz="18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788024" y="908720"/>
            <a:ext cx="4114800" cy="5949280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sz="2400" dirty="0" smtClean="0"/>
              <a:t>  </a:t>
            </a:r>
            <a:r>
              <a:rPr lang="el-GR" sz="2200" dirty="0" smtClean="0"/>
              <a:t>Βλάβη αυτής σχετίζεται με: </a:t>
            </a:r>
          </a:p>
          <a:p>
            <a:r>
              <a:rPr lang="el-GR" sz="2000" i="1" dirty="0" smtClean="0"/>
              <a:t>Αγχώδεις «κοινωνικές» διατ/χές</a:t>
            </a:r>
          </a:p>
          <a:p>
            <a:r>
              <a:rPr lang="el-GR" sz="2000" i="1" dirty="0" smtClean="0"/>
              <a:t>Διπολική διαταραχή</a:t>
            </a:r>
          </a:p>
          <a:p>
            <a:r>
              <a:rPr lang="el-GR" sz="2000" i="1" dirty="0" smtClean="0"/>
              <a:t>Νόσο </a:t>
            </a:r>
            <a:r>
              <a:rPr lang="en-US" sz="2000" i="1" dirty="0" err="1" smtClean="0"/>
              <a:t>Altzheimer</a:t>
            </a:r>
            <a:endParaRPr lang="en-US" sz="2000" i="1" dirty="0" smtClean="0"/>
          </a:p>
          <a:p>
            <a:r>
              <a:rPr lang="el-GR" sz="2000" i="1" dirty="0" smtClean="0"/>
              <a:t>Κατάθλιψη σε ηλικιωμένους</a:t>
            </a:r>
          </a:p>
          <a:p>
            <a:r>
              <a:rPr lang="el-GR" sz="2000" i="1" dirty="0" smtClean="0"/>
              <a:t>Σχιζοφρένεια (δεξιά)</a:t>
            </a:r>
          </a:p>
          <a:p>
            <a:r>
              <a:rPr lang="el-GR" sz="2000" i="1" dirty="0" smtClean="0"/>
              <a:t>Μειωμένη ευφυία  (αριστερά)</a:t>
            </a:r>
          </a:p>
          <a:p>
            <a:r>
              <a:rPr lang="el-GR" sz="2000" i="1" dirty="0" smtClean="0"/>
              <a:t>Προβλήματα μνήμης (αριστερά)</a:t>
            </a:r>
          </a:p>
          <a:p>
            <a:r>
              <a:rPr lang="el-GR" sz="2000" i="1" dirty="0" smtClean="0"/>
              <a:t>Αδεξιότητα (αριστερά)</a:t>
            </a:r>
          </a:p>
          <a:p>
            <a:endParaRPr lang="en-US" sz="2000" i="1" dirty="0"/>
          </a:p>
        </p:txBody>
      </p:sp>
      <p:pic>
        <p:nvPicPr>
          <p:cNvPr id="9" name="Picture 8" descr="Superior_longitudinal_fascicu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3"/>
            <a:ext cx="3995936" cy="267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/>
          <a:lstStyle/>
          <a:p>
            <a:r>
              <a:rPr lang="el-GR" sz="3200" dirty="0" smtClean="0"/>
              <a:t>Κάτω επιμήκης δεσμίδα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2400" dirty="0" smtClean="0"/>
              <a:t>Inferior longitudinal </a:t>
            </a:r>
            <a:r>
              <a:rPr lang="en-US" sz="2400" dirty="0" smtClean="0"/>
              <a:t>fasciculus </a:t>
            </a:r>
            <a:endParaRPr lang="el-GR" sz="40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572000" cy="5949280"/>
          </a:xfrm>
        </p:spPr>
        <p:txBody>
          <a:bodyPr/>
          <a:lstStyle/>
          <a:p>
            <a:r>
              <a:rPr lang="el-GR" sz="2000" dirty="0" smtClean="0"/>
              <a:t>Συνδέει τον πρόσθιο κροταφικό λοβό και την έξω επιφάνεια του φλοιού του ινιακού λοβού</a:t>
            </a:r>
          </a:p>
          <a:p>
            <a:r>
              <a:rPr lang="el-GR" sz="2000" dirty="0" smtClean="0"/>
              <a:t>Πορεύται κατά μήκος του έξω και του κάτω τοιχώματος της πλαγίας κοιλίας</a:t>
            </a:r>
          </a:p>
          <a:p>
            <a:r>
              <a:rPr lang="el-GR" sz="2000" dirty="0" smtClean="0"/>
              <a:t>Εξυπηρετεί κεντρική επεξεργασία (αντίληψη – ερμηνεία – συσχέτιση)</a:t>
            </a:r>
          </a:p>
          <a:p>
            <a:pPr>
              <a:buNone/>
            </a:pPr>
            <a:r>
              <a:rPr lang="el-GR" sz="2000" dirty="0" smtClean="0"/>
              <a:t>     οπτικών ερεθισμάτων – δεδομένων</a:t>
            </a:r>
          </a:p>
          <a:p>
            <a:pPr>
              <a:buNone/>
            </a:pPr>
            <a:r>
              <a:rPr lang="el-GR" sz="2000" dirty="0" smtClean="0"/>
              <a:t>     (αντικειμένων, προσώπων, τόπων)</a:t>
            </a:r>
          </a:p>
          <a:p>
            <a:r>
              <a:rPr lang="el-GR" sz="2000" dirty="0" smtClean="0"/>
              <a:t>Υποστηρίζει ανάγνωση, λεκτική και σημασιολογική επεξεργασία, οπτική μνήμη και παραγωγή αντιστοίχων συναισθημάτων </a:t>
            </a:r>
          </a:p>
          <a:p>
            <a:r>
              <a:rPr lang="el-GR" sz="2000" dirty="0" smtClean="0"/>
              <a:t>Εμπλέκεται γενικώς στην </a:t>
            </a:r>
            <a:r>
              <a:rPr lang="el-GR" sz="2000" b="1" dirty="0" smtClean="0"/>
              <a:t>οπτικά καθοδηγούμενη συμπεριφορά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</a:t>
            </a:r>
          </a:p>
          <a:p>
            <a:pPr>
              <a:buNone/>
            </a:pPr>
            <a:r>
              <a:rPr lang="el-GR" sz="2000" dirty="0" smtClean="0"/>
              <a:t>       </a:t>
            </a:r>
            <a:endParaRPr lang="el-GR" sz="18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392488" cy="6021288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sz="2400" dirty="0" smtClean="0"/>
              <a:t> 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Συσχετίζεται με </a:t>
            </a:r>
          </a:p>
          <a:p>
            <a:r>
              <a:rPr lang="el-GR" sz="2000" i="1" dirty="0" smtClean="0"/>
              <a:t>Οπτική αγνωσία και αμνησία</a:t>
            </a:r>
          </a:p>
          <a:p>
            <a:r>
              <a:rPr lang="el-GR" sz="2000" i="1" dirty="0" smtClean="0"/>
              <a:t>Προσωποαγνωσία</a:t>
            </a:r>
          </a:p>
          <a:p>
            <a:r>
              <a:rPr lang="el-GR" sz="2000" i="1" dirty="0" smtClean="0"/>
              <a:t>Οπτική απάθεια </a:t>
            </a:r>
          </a:p>
          <a:p>
            <a:r>
              <a:rPr lang="el-GR" sz="2000" i="1" dirty="0" smtClean="0"/>
              <a:t>Σύνδρομο </a:t>
            </a:r>
            <a:r>
              <a:rPr lang="en-US" sz="2000" i="1" dirty="0" err="1" smtClean="0"/>
              <a:t>Asperger</a:t>
            </a:r>
            <a:endParaRPr lang="en-US" sz="2000" i="1" dirty="0" smtClean="0"/>
          </a:p>
          <a:p>
            <a:r>
              <a:rPr lang="el-GR" sz="2000" i="1" dirty="0" smtClean="0"/>
              <a:t>Άλλες μορφές αυτισμού</a:t>
            </a:r>
          </a:p>
          <a:p>
            <a:r>
              <a:rPr lang="el-GR" sz="2000" i="1" dirty="0" smtClean="0"/>
              <a:t>Μορφές σχιζοφρένειας</a:t>
            </a:r>
          </a:p>
          <a:p>
            <a:endParaRPr lang="en-US" sz="2000" i="1" dirty="0"/>
          </a:p>
        </p:txBody>
      </p:sp>
      <p:pic>
        <p:nvPicPr>
          <p:cNvPr id="6" name="Picture 5" descr="Inferior_longitudinal_fascicu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752" y="930096"/>
            <a:ext cx="4680247" cy="329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  <a:noFill/>
        </p:spPr>
        <p:txBody>
          <a:bodyPr/>
          <a:lstStyle/>
          <a:p>
            <a:r>
              <a:rPr lang="el-GR" sz="3400" smtClean="0">
                <a:effectLst/>
              </a:rPr>
              <a:t>Υποδιαίρεση νευρικών ινών στον Εγκέφαλο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r>
              <a:rPr lang="el-GR" u="sng" dirty="0" smtClean="0">
                <a:solidFill>
                  <a:srgbClr val="FFC000"/>
                </a:solidFill>
                <a:effectLst/>
              </a:rPr>
              <a:t>Συνδετικές ίνες</a:t>
            </a:r>
            <a:r>
              <a:rPr lang="el-GR" dirty="0" smtClean="0">
                <a:solidFill>
                  <a:srgbClr val="FFC000"/>
                </a:solidFill>
                <a:effectLst/>
              </a:rPr>
              <a:t>  Συνδέουν διαφορετικές περιοχές του φλοιού του ιδίου ημισφαιρίου (μακρές, </a:t>
            </a:r>
            <a:r>
              <a:rPr lang="el-GR" b="1" i="1" u="sng" dirty="0" smtClean="0">
                <a:solidFill>
                  <a:srgbClr val="FFC000"/>
                </a:solidFill>
                <a:effectLst/>
              </a:rPr>
              <a:t>βραχείες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l-GR" dirty="0" smtClean="0">
                <a:solidFill>
                  <a:srgbClr val="FFC000"/>
                </a:solidFill>
                <a:effectLst/>
              </a:rPr>
              <a:t>)</a:t>
            </a:r>
            <a:r>
              <a:rPr lang="el-GR" sz="2800" dirty="0" smtClean="0">
                <a:solidFill>
                  <a:srgbClr val="FFC000"/>
                </a:solidFill>
                <a:effectLst/>
              </a:rPr>
              <a:t>(</a:t>
            </a:r>
            <a:r>
              <a:rPr lang="el-GR" sz="2400" dirty="0" smtClean="0">
                <a:solidFill>
                  <a:srgbClr val="FFC000"/>
                </a:solidFill>
                <a:effectLst/>
              </a:rPr>
              <a:t>ίδιος λοβός, τμήμα, ή γειτονικά</a:t>
            </a:r>
            <a:r>
              <a:rPr lang="el-GR" sz="2800" dirty="0" smtClean="0">
                <a:solidFill>
                  <a:srgbClr val="FFC000"/>
                </a:solidFill>
                <a:effectLst/>
              </a:rPr>
              <a:t>)</a:t>
            </a:r>
            <a:endParaRPr lang="el-GR" sz="2800" dirty="0" smtClean="0">
              <a:solidFill>
                <a:srgbClr val="FFC000"/>
              </a:solidFill>
              <a:effectLst/>
            </a:endParaRP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Συνδεσμικές ίνες</a:t>
            </a:r>
            <a:r>
              <a:rPr lang="el-GR" dirty="0" smtClean="0">
                <a:effectLst/>
              </a:rPr>
              <a:t>  Συνδέουν ομόλογες περιοχές από τα δύο ημισφαίρια (μεσολόβιο)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Προβλητικές ίνες</a:t>
            </a:r>
            <a:r>
              <a:rPr lang="el-GR" dirty="0" smtClean="0">
                <a:effectLst/>
              </a:rPr>
              <a:t>  Συνδέουν φλοιώδεις με υποφλοιώδεις περιοχές </a:t>
            </a:r>
            <a:r>
              <a:rPr lang="el-GR" sz="2800" dirty="0" smtClean="0">
                <a:effectLst/>
              </a:rPr>
              <a:t>(λημνίσκοι, δεμάτια, κλπ)</a:t>
            </a:r>
            <a:endParaRPr lang="el-GR" sz="2800" u="sng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71600" cy="762000"/>
          </a:xfrm>
          <a:noFill/>
        </p:spPr>
        <p:txBody>
          <a:bodyPr anchorCtr="0"/>
          <a:lstStyle/>
          <a:p>
            <a:pPr eaLnBrk="1" hangingPunct="1"/>
            <a:r>
              <a:rPr lang="en-US" sz="1500" smtClean="0">
                <a:effectLst/>
              </a:rPr>
              <a:t>Thalamus - </a:t>
            </a:r>
            <a:r>
              <a:rPr lang="el-GR" sz="1500" smtClean="0">
                <a:effectLst/>
              </a:rPr>
              <a:t>Προβλητικές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600200" cy="6019800"/>
          </a:xfrm>
          <a:noFill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1.Έξω Ραχιαίος 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2.Οπίσθιος »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3.βρεγματικός λοβός 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4.Πρόσθιος κοιλιακός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5.έσω ωχρά σφαίρα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6.προκινητικός φλοιός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7.Έξω κοιλιακός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8.Άνω παρεγκεφ. Σκέλος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9.Θαλαμική δεσμίδα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10.Απαγωγοί ίνες προς το φλοιό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11.Πρόσθια κεντρ.έλιξ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13.κοιλ.οπίσθιος έξω</a:t>
            </a:r>
          </a:p>
          <a:p>
            <a:pPr marL="609600" indent="-609600">
              <a:buFont typeface="Wingdings" pitchFamily="2" charset="2"/>
              <a:buNone/>
            </a:pPr>
            <a:r>
              <a:rPr lang="el-GR" sz="1400" smtClean="0">
                <a:effectLst/>
              </a:rPr>
              <a:t>14.Λημνίσκος           </a:t>
            </a:r>
          </a:p>
        </p:txBody>
      </p:sp>
      <p:pic>
        <p:nvPicPr>
          <p:cNvPr id="11268" name="Picture 9" descr="Thalamus - Προβλητικές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0"/>
            <a:ext cx="7740650" cy="6845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429000" cy="533400"/>
          </a:xfrm>
          <a:noFill/>
        </p:spPr>
        <p:txBody>
          <a:bodyPr anchorCtr="0"/>
          <a:lstStyle/>
          <a:p>
            <a:pPr eaLnBrk="1" hangingPunct="1"/>
            <a:r>
              <a:rPr lang="el-GR" sz="2500" smtClean="0">
                <a:effectLst/>
              </a:rPr>
              <a:t>Θάλαμος –πυρήνες 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3276600" cy="6324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1. Πρόσθιοι,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2. Υπερμεσολόβια έλικα, 3. μαστίο,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4. μαστιοθαλαμική δεσμίδα,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5. έσω πυρήνες,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6. μετωπιαίος λοβός,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 7+12. ωχρά σφαίρα,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8. υποθάλαμος,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9. κεντρικός πυρήνας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10. εμβολοειδής πυρήνας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11. δικτυωτός σχηματισμός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13. κερκοφόρος π.,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1800" smtClean="0">
                <a:effectLst/>
              </a:rPr>
              <a:t>14. κέλυφος </a:t>
            </a:r>
          </a:p>
        </p:txBody>
      </p:sp>
      <p:pic>
        <p:nvPicPr>
          <p:cNvPr id="10244" name="Picture 4" descr="Θάλαμος-πρόσθιος-έσω-κεντρικ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6388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- Εικόνα" descr="παρεγκεφαλίδας απααγωγοί 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" y="-84603"/>
            <a:ext cx="9099295" cy="694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>
              <a:defRPr/>
            </a:pPr>
            <a:r>
              <a:rPr lang="el-GR" sz="2800" dirty="0">
                <a:solidFill>
                  <a:schemeClr val="hlink"/>
                </a:solidFill>
              </a:rPr>
              <a:t>Μεταιχμιακό Σύστημα</a:t>
            </a:r>
            <a:r>
              <a:rPr lang="en-US" sz="2800" dirty="0"/>
              <a:t>:</a:t>
            </a:r>
            <a:r>
              <a:rPr lang="el-GR" sz="2800" dirty="0"/>
              <a:t> </a:t>
            </a:r>
            <a:r>
              <a:rPr lang="el-GR" sz="2800" dirty="0" smtClean="0"/>
              <a:t>Συνδετικές δομές</a:t>
            </a:r>
            <a:endParaRPr lang="el-GR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7232"/>
            <a:ext cx="9144000" cy="13407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sz="2200" i="1" dirty="0" smtClean="0"/>
              <a:t>Συνδετικές </a:t>
            </a:r>
            <a:r>
              <a:rPr lang="el-GR" sz="2200" i="1" dirty="0"/>
              <a:t>δομές λευκής ουσίας</a:t>
            </a:r>
            <a:r>
              <a:rPr lang="en-US" sz="2200" dirty="0"/>
              <a:t>:</a:t>
            </a:r>
            <a:r>
              <a:rPr lang="el-GR" sz="2200" dirty="0"/>
              <a:t> Επιμήκεις </a:t>
            </a:r>
            <a:r>
              <a:rPr lang="el-GR" sz="2200" dirty="0" smtClean="0"/>
              <a:t>χορδές-</a:t>
            </a:r>
            <a:r>
              <a:rPr lang="el-GR" sz="2200" dirty="0" err="1" smtClean="0"/>
              <a:t>Προσαγώγιο</a:t>
            </a:r>
            <a:r>
              <a:rPr lang="el-GR" sz="2200" dirty="0" smtClean="0"/>
              <a:t>, </a:t>
            </a:r>
            <a:r>
              <a:rPr lang="el-GR" sz="2200" dirty="0"/>
              <a:t>Ψαλίδα, Σκάφη-Παρυφή </a:t>
            </a:r>
            <a:r>
              <a:rPr lang="el-GR" sz="2200" dirty="0" err="1"/>
              <a:t>ιπποκάμπου</a:t>
            </a:r>
            <a:r>
              <a:rPr lang="el-GR" sz="2200" dirty="0"/>
              <a:t>, Τελική Ταινία, </a:t>
            </a:r>
            <a:r>
              <a:rPr lang="el-GR" sz="2200" dirty="0" err="1"/>
              <a:t>Μαστιοθαλαμική</a:t>
            </a:r>
            <a:r>
              <a:rPr lang="el-GR" sz="2200" dirty="0"/>
              <a:t> δεσμίδα, Πρόσθιος </a:t>
            </a:r>
            <a:r>
              <a:rPr lang="el-GR" sz="2200" dirty="0" smtClean="0"/>
              <a:t>Σύνδεσμος, Μυέλινη ταινία </a:t>
            </a:r>
            <a:r>
              <a:rPr lang="el-GR" sz="2200" dirty="0"/>
              <a:t>κλπ.</a:t>
            </a:r>
          </a:p>
        </p:txBody>
      </p:sp>
      <p:pic>
        <p:nvPicPr>
          <p:cNvPr id="6148" name="Picture 5" descr="μεταιχμιακό σύστημ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74528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3 - Εικόνα" descr="Stria medullaris limb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71400"/>
            <a:ext cx="8573167" cy="590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>
            <a:spLocks noGrp="1"/>
          </p:cNvSpPr>
          <p:nvPr>
            <p:ph idx="1"/>
          </p:nvPr>
        </p:nvSpPr>
        <p:spPr>
          <a:xfrm>
            <a:off x="0" y="5661248"/>
            <a:ext cx="9144000" cy="1196752"/>
          </a:xfrm>
        </p:spPr>
        <p:txBody>
          <a:bodyPr/>
          <a:lstStyle/>
          <a:p>
            <a:pPr>
              <a:buNone/>
              <a:defRPr/>
            </a:pPr>
            <a:r>
              <a:rPr lang="el-GR" sz="2000" i="1" dirty="0" smtClean="0"/>
              <a:t>Συνδετικές δομές λευκής ουσίας μεταιχμιακού συστήματος</a:t>
            </a:r>
            <a:r>
              <a:rPr lang="en-US" sz="2000" dirty="0" smtClean="0"/>
              <a:t>:</a:t>
            </a:r>
            <a:r>
              <a:rPr lang="el-GR" sz="2000" dirty="0" smtClean="0"/>
              <a:t> Προσαγώγιο </a:t>
            </a:r>
          </a:p>
          <a:p>
            <a:pPr>
              <a:buNone/>
              <a:defRPr/>
            </a:pPr>
            <a:r>
              <a:rPr lang="el-GR" sz="2000" dirty="0" smtClean="0"/>
              <a:t>(επιμήκεις χορδές-φαιό ένδυμα), Ψαλίδα, Σκάφη-Παρυφή ιπποκάμπου, Τελική Ταινία, Μαστιοθαλαμική δεσμίδα, Πρόσθιος Σύνδεσμος, Μυέλινη ταινία</a:t>
            </a:r>
            <a:r>
              <a:rPr lang="el-GR" sz="2800" dirty="0" smtClean="0"/>
              <a:t> </a:t>
            </a:r>
            <a:endParaRPr lang="el-GR" sz="2800" b="1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r>
              <a:rPr lang="el-GR" sz="2800"/>
              <a:t>Φαιά, λευκή ουσία, γάγγλια, πυρήνες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184775"/>
          </a:xfrm>
        </p:spPr>
        <p:txBody>
          <a:bodyPr/>
          <a:lstStyle/>
          <a:p>
            <a:r>
              <a:rPr lang="el-GR" sz="2400" b="1" i="1"/>
              <a:t>Φαιά ουσία</a:t>
            </a:r>
            <a:r>
              <a:rPr lang="el-GR" sz="2400"/>
              <a:t> </a:t>
            </a:r>
            <a:r>
              <a:rPr lang="en-US" sz="2400"/>
              <a:t>: </a:t>
            </a:r>
            <a:r>
              <a:rPr lang="el-GR" sz="2400"/>
              <a:t>Ευρεία περιοχή με σώματα νευρικών κυττάρων</a:t>
            </a:r>
          </a:p>
          <a:p>
            <a:endParaRPr lang="en-US" sz="2400" b="1" i="1"/>
          </a:p>
          <a:p>
            <a:r>
              <a:rPr lang="el-GR" sz="2400" b="1" i="1"/>
              <a:t>Λευκή ουσία</a:t>
            </a:r>
            <a:r>
              <a:rPr lang="en-US" sz="2400"/>
              <a:t>:    </a:t>
            </a:r>
            <a:r>
              <a:rPr lang="en-US" sz="2400">
                <a:cs typeface="Arial" charset="0"/>
              </a:rPr>
              <a:t>»           »       </a:t>
            </a:r>
            <a:r>
              <a:rPr lang="el-GR" sz="2400">
                <a:cs typeface="Arial" charset="0"/>
              </a:rPr>
              <a:t>με   νευράξονες</a:t>
            </a:r>
          </a:p>
          <a:p>
            <a:endParaRPr lang="en-US" sz="2400" b="1" i="1">
              <a:cs typeface="Arial" charset="0"/>
            </a:endParaRPr>
          </a:p>
          <a:p>
            <a:r>
              <a:rPr lang="el-GR" sz="2400" b="1" i="1">
                <a:cs typeface="Arial" charset="0"/>
              </a:rPr>
              <a:t>Πυρήνας</a:t>
            </a:r>
            <a:r>
              <a:rPr lang="en-US" sz="2400">
                <a:cs typeface="Arial" charset="0"/>
              </a:rPr>
              <a:t>: </a:t>
            </a:r>
            <a:r>
              <a:rPr lang="el-GR" sz="2400">
                <a:cs typeface="Arial" charset="0"/>
              </a:rPr>
              <a:t>Περιορισμένη ή περιγεγραμμένη περιοχή με σώματα   νευρικών κυττάρων μέσα στο Κεντρικό Νευρικό Σύστημα</a:t>
            </a:r>
          </a:p>
          <a:p>
            <a:endParaRPr lang="en-US" sz="2400" b="1" i="1">
              <a:cs typeface="Arial" charset="0"/>
            </a:endParaRPr>
          </a:p>
          <a:p>
            <a:r>
              <a:rPr lang="el-GR" sz="2400" b="1" i="1">
                <a:cs typeface="Arial" charset="0"/>
              </a:rPr>
              <a:t>Γάγγλιο</a:t>
            </a:r>
            <a:r>
              <a:rPr lang="en-US" sz="2400">
                <a:cs typeface="Arial" charset="0"/>
              </a:rPr>
              <a:t>: </a:t>
            </a:r>
            <a:r>
              <a:rPr lang="el-GR" sz="2400">
                <a:cs typeface="Arial" charset="0"/>
              </a:rPr>
              <a:t>Περιγεγραμμένο μόρφωμα με σώματα νευρικών κυττάρων έξω από το Κεντρικό Νευρικό Σύστημα (εξαιρούνται τα </a:t>
            </a:r>
            <a:r>
              <a:rPr lang="en-US" sz="2400">
                <a:cs typeface="Arial" charset="0"/>
              </a:rPr>
              <a:t>«</a:t>
            </a:r>
            <a:r>
              <a:rPr lang="el-GR" sz="2400">
                <a:cs typeface="Arial" charset="0"/>
              </a:rPr>
              <a:t>βασικά γάγγλια</a:t>
            </a:r>
            <a:r>
              <a:rPr lang="en-US" sz="2400">
                <a:cs typeface="Arial" charset="0"/>
              </a:rPr>
              <a:t>»</a:t>
            </a:r>
            <a:r>
              <a:rPr lang="el-GR" sz="2400">
                <a:cs typeface="Arial" charset="0"/>
              </a:rPr>
              <a:t> του εγκεφάλου)</a:t>
            </a:r>
            <a:endParaRPr 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20713"/>
          </a:xfrm>
        </p:spPr>
        <p:txBody>
          <a:bodyPr/>
          <a:lstStyle/>
          <a:p>
            <a:pPr>
              <a:defRPr/>
            </a:pPr>
            <a:r>
              <a:rPr lang="el-GR" sz="2800" b="1" dirty="0" smtClean="0">
                <a:solidFill>
                  <a:schemeClr val="hlink"/>
                </a:solidFill>
              </a:rPr>
              <a:t>Ιππόκαμπος </a:t>
            </a:r>
            <a:r>
              <a:rPr lang="en-US" sz="2800" b="1" dirty="0">
                <a:solidFill>
                  <a:schemeClr val="hlink"/>
                </a:solidFill>
              </a:rPr>
              <a:t>: </a:t>
            </a:r>
            <a:r>
              <a:rPr lang="el-GR" sz="2800" dirty="0">
                <a:solidFill>
                  <a:schemeClr val="hlink"/>
                </a:solidFill>
              </a:rPr>
              <a:t>Συνδέσεις (εσωτερικές)</a:t>
            </a:r>
            <a:endParaRPr lang="el-GR" sz="2800" b="1" dirty="0">
              <a:solidFill>
                <a:schemeClr val="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34050"/>
            <a:ext cx="9144000" cy="112395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11268" name="Picture 5" descr="ιππόκαμπος αμμώνειο κέρ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063"/>
            <a:ext cx="914400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20713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hlink"/>
                </a:solidFill>
              </a:rPr>
              <a:t>Ιππόκαμπος </a:t>
            </a:r>
            <a:r>
              <a:rPr lang="en-US" sz="2800" dirty="0" smtClean="0">
                <a:solidFill>
                  <a:schemeClr val="hlink"/>
                </a:solidFill>
              </a:rPr>
              <a:t>: </a:t>
            </a:r>
            <a:r>
              <a:rPr lang="el-GR" sz="2800" dirty="0">
                <a:solidFill>
                  <a:schemeClr val="hlink"/>
                </a:solidFill>
              </a:rPr>
              <a:t>Συνδέσεις</a:t>
            </a:r>
            <a:endParaRPr lang="el-GR" sz="2800" b="1" dirty="0">
              <a:solidFill>
                <a:schemeClr val="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l-GR" b="1" smtClean="0"/>
              <a:t>  </a:t>
            </a:r>
            <a:r>
              <a:rPr lang="el-GR" b="1" u="sng" smtClean="0"/>
              <a:t>Προσαγωγοί Συνδέσεις</a:t>
            </a:r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από Υπερμεσολόβια έλικα και Φαιό Ένδυμα του Μεσολοβίου (προσαγώγιο)</a:t>
            </a:r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από διαφραγματικούς πυρήνες (ψαλίδα)</a:t>
            </a:r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από τον άλλο Ιππόκαμπο (σύνδεσμος της ψαλίδας)</a:t>
            </a:r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από συνειρμικό Οσφρητικό και Αισθητικό φλοιό </a:t>
            </a:r>
          </a:p>
          <a:p>
            <a:pPr>
              <a:lnSpc>
                <a:spcPct val="90000"/>
              </a:lnSpc>
              <a:defRPr/>
            </a:pPr>
            <a:endParaRPr lang="el-GR" sz="240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l-GR" smtClean="0"/>
              <a:t>  </a:t>
            </a:r>
            <a:r>
              <a:rPr lang="el-GR" b="1" u="sng" smtClean="0"/>
              <a:t>Απαγωγοί (μέσω της ψαλίδας) Συνδέσεις</a:t>
            </a:r>
            <a:endParaRPr lang="el-GR" b="1" smtClean="0"/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προς το Μαστίο (του υποθαλάμου)</a:t>
            </a:r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προς Πρόσθιους πυρήνες του Θαλάμου </a:t>
            </a:r>
            <a:r>
              <a:rPr lang="el-GR" sz="1800" smtClean="0"/>
              <a:t>(πίσω από πρόσθιο σύνδεσμο)</a:t>
            </a:r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προς την Καλύπτρα του Μέσου Εγκεφάλου </a:t>
            </a:r>
            <a:r>
              <a:rPr lang="el-GR" sz="1800" smtClean="0"/>
              <a:t>(πίσω από πρόσθιο σύνδ)</a:t>
            </a:r>
            <a:endParaRPr lang="el-GR" sz="2400" smtClean="0"/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προς τους Διαφραγματικούς Πυρήνες </a:t>
            </a:r>
            <a:r>
              <a:rPr lang="el-GR" sz="1800" smtClean="0"/>
              <a:t>(εμπρός από πρόσθιο σύνδεσμο)</a:t>
            </a:r>
            <a:endParaRPr lang="el-GR" sz="2400" smtClean="0"/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προς την έξω προοπτική χώρα και πρόσθιο τμήμα Υποθαλάμου</a:t>
            </a:r>
          </a:p>
          <a:p>
            <a:pPr>
              <a:lnSpc>
                <a:spcPct val="90000"/>
              </a:lnSpc>
              <a:defRPr/>
            </a:pPr>
            <a:r>
              <a:rPr lang="el-GR" sz="2400" smtClean="0"/>
              <a:t>προς τον πυρήνα της Ηνίας </a:t>
            </a:r>
            <a:r>
              <a:rPr lang="el-GR" sz="1800" smtClean="0"/>
              <a:t>(μέσω μυελίνης ταινίας)</a:t>
            </a:r>
            <a:endParaRPr lang="el-GR" sz="2400" smtClean="0"/>
          </a:p>
          <a:p>
            <a:pPr>
              <a:lnSpc>
                <a:spcPct val="90000"/>
              </a:lnSpc>
              <a:defRPr/>
            </a:pPr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>
              <a:defRPr/>
            </a:pPr>
            <a:r>
              <a:rPr lang="el-GR" sz="3200">
                <a:solidFill>
                  <a:schemeClr val="hlink"/>
                </a:solidFill>
              </a:rPr>
              <a:t>Ιππόκαμπος </a:t>
            </a:r>
            <a:r>
              <a:rPr lang="en-US" sz="3200">
                <a:solidFill>
                  <a:schemeClr val="hlink"/>
                </a:solidFill>
              </a:rPr>
              <a:t>V: </a:t>
            </a:r>
            <a:r>
              <a:rPr lang="el-GR" sz="3200">
                <a:solidFill>
                  <a:schemeClr val="hlink"/>
                </a:solidFill>
              </a:rPr>
              <a:t>Συνδέσεις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2268538" cy="59499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l-GR" sz="1400" dirty="0"/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από </a:t>
            </a:r>
            <a:r>
              <a:rPr lang="el-GR" sz="1400" dirty="0" err="1"/>
              <a:t>Υπερμεσολόβια</a:t>
            </a:r>
            <a:r>
              <a:rPr lang="el-GR" sz="1400" dirty="0"/>
              <a:t> έλικα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από διαφραγματικούς πυρήνες (ψαλίδα)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από τον άλλο Ιππόκαμπο (σύνδ. της ψαλίδας)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από Φαιό Ένδυμα του </a:t>
            </a:r>
            <a:r>
              <a:rPr lang="el-GR" sz="1400" dirty="0" err="1"/>
              <a:t>Μεσολοβίου</a:t>
            </a:r>
            <a:r>
              <a:rPr lang="el-GR" sz="1400" dirty="0"/>
              <a:t> </a:t>
            </a:r>
            <a:r>
              <a:rPr lang="el-GR" sz="1400" dirty="0" smtClean="0"/>
              <a:t>(</a:t>
            </a:r>
            <a:r>
              <a:rPr lang="el-GR" sz="1400" dirty="0" err="1" smtClean="0"/>
              <a:t>προσαγώγιο</a:t>
            </a:r>
            <a:r>
              <a:rPr lang="el-GR" sz="1400" dirty="0" smtClean="0"/>
              <a:t>)</a:t>
            </a:r>
            <a:endParaRPr lang="el-GR" sz="1400" dirty="0"/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από συνειρμικό Οσφρητικό και Αισθητικό φλοιό </a:t>
            </a:r>
          </a:p>
          <a:p>
            <a:pPr>
              <a:lnSpc>
                <a:spcPct val="80000"/>
              </a:lnSpc>
              <a:defRPr/>
            </a:pPr>
            <a:endParaRPr lang="el-GR" sz="1400" dirty="0"/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προς το </a:t>
            </a:r>
            <a:r>
              <a:rPr lang="el-GR" sz="1400" dirty="0" err="1"/>
              <a:t>Μαστίο</a:t>
            </a:r>
            <a:r>
              <a:rPr lang="el-GR" sz="1400" dirty="0"/>
              <a:t> (του υποθαλάμου)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προς Πρόσθιους πυρήνες του Θαλάμου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προς την Καλύπτρα του Μέσου Εγκεφάλου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προς τους Διαφραγματικούς Πυρήνες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προς την έξω προοπτική χώρα και πρόσθιο τμήμα Υποθαλάμου</a:t>
            </a:r>
          </a:p>
          <a:p>
            <a:pPr>
              <a:lnSpc>
                <a:spcPct val="80000"/>
              </a:lnSpc>
              <a:defRPr/>
            </a:pPr>
            <a:r>
              <a:rPr lang="el-GR" sz="1400" dirty="0"/>
              <a:t>προς τον πυρήνα της </a:t>
            </a:r>
            <a:r>
              <a:rPr lang="el-GR" sz="1400" dirty="0" err="1"/>
              <a:t>Ηνίας</a:t>
            </a:r>
            <a:endParaRPr lang="el-GR" sz="14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l-GR" sz="1800" dirty="0"/>
          </a:p>
        </p:txBody>
      </p:sp>
      <p:pic>
        <p:nvPicPr>
          <p:cNvPr id="14340" name="Picture 4" descr="μεταιχμιακό σύστημα συνδέ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836613"/>
            <a:ext cx="70199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5" y="500063"/>
            <a:ext cx="5000625" cy="63579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l-GR" sz="2400" b="1" i="1" u="sng" dirty="0" smtClean="0"/>
              <a:t>Ψαλίδα</a:t>
            </a:r>
            <a:r>
              <a:rPr lang="el-GR" sz="2200" dirty="0" smtClean="0"/>
              <a:t> (</a:t>
            </a:r>
            <a:r>
              <a:rPr lang="en-US" sz="2200" dirty="0" smtClean="0"/>
              <a:t>fornix) : </a:t>
            </a:r>
            <a:r>
              <a:rPr lang="el-GR" sz="2200" dirty="0" smtClean="0"/>
              <a:t>(παρυφή</a:t>
            </a:r>
            <a:r>
              <a:rPr lang="el-GR" sz="2200" dirty="0"/>
              <a:t>)-οπίσθια σκέλη-σύνδεσμος-σώμα- πρόσθια σκέλη-(μαστίο</a:t>
            </a:r>
            <a:r>
              <a:rPr lang="el-GR" sz="22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l-GR" sz="22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l-GR" sz="2200" u="sng" dirty="0" smtClean="0"/>
              <a:t>Περιέχει ίνες</a:t>
            </a:r>
            <a:r>
              <a:rPr lang="en-US" sz="2200" u="sng" dirty="0" smtClean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από διαφραγματικούς πυρήνες</a:t>
            </a: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από τον άλλο Ιππόκαμπο</a:t>
            </a: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από Φαιό Ένδυμα του </a:t>
            </a:r>
            <a:r>
              <a:rPr lang="el-GR" sz="2000" dirty="0" err="1" smtClean="0"/>
              <a:t>Μεσολοβίου</a:t>
            </a:r>
            <a:r>
              <a:rPr lang="en-US" sz="2000" dirty="0" smtClean="0"/>
              <a:t>-</a:t>
            </a:r>
            <a:r>
              <a:rPr lang="el-GR" sz="2000" dirty="0" err="1" smtClean="0"/>
              <a:t>υπερμεσολόβια</a:t>
            </a:r>
            <a:r>
              <a:rPr lang="el-GR" sz="2000" dirty="0" smtClean="0"/>
              <a:t> έλικα (</a:t>
            </a:r>
            <a:r>
              <a:rPr lang="el-GR" sz="2000" dirty="0" err="1" smtClean="0"/>
              <a:t>προσαγώγιο</a:t>
            </a:r>
            <a:r>
              <a:rPr lang="el-GR" sz="20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προς το </a:t>
            </a:r>
            <a:r>
              <a:rPr lang="el-GR" sz="2000" dirty="0" err="1" smtClean="0"/>
              <a:t>Μαστίο</a:t>
            </a:r>
            <a:r>
              <a:rPr lang="el-GR" sz="2000" dirty="0" smtClean="0"/>
              <a:t> (του υποθαλάμου)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προς την έξω προοπτική χώρα και πρόσθιο τμήμα (του υποθαλάμου)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προς Πρόσθιους πυρήνες του Θαλάμου </a:t>
            </a:r>
            <a:r>
              <a:rPr lang="el-GR" sz="1600" dirty="0" smtClean="0"/>
              <a:t>(πίσω από πρόσθιο σύνδεσμο)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προς την Καλύπτρα του Μέσου Εγκεφάλου </a:t>
            </a:r>
            <a:r>
              <a:rPr lang="el-GR" sz="1600" dirty="0" smtClean="0"/>
              <a:t>(πίσω από πρόσθιο σύνδεσμο)</a:t>
            </a:r>
            <a:endParaRPr lang="el-GR" sz="2000" dirty="0" smtClean="0"/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προς τους Διαφραγματικούς Πυρήνες </a:t>
            </a:r>
            <a:r>
              <a:rPr lang="el-GR" sz="1600" dirty="0" smtClean="0"/>
              <a:t>(εμπρός από πρόσθιο σύνδεσμο)</a:t>
            </a:r>
          </a:p>
          <a:p>
            <a:pPr>
              <a:lnSpc>
                <a:spcPct val="90000"/>
              </a:lnSpc>
              <a:defRPr/>
            </a:pPr>
            <a:r>
              <a:rPr lang="el-GR" sz="2000" dirty="0" smtClean="0"/>
              <a:t>προς τον πυρήνα της </a:t>
            </a:r>
            <a:r>
              <a:rPr lang="el-GR" sz="2000" dirty="0" err="1" smtClean="0"/>
              <a:t>Ηνίας</a:t>
            </a:r>
            <a:r>
              <a:rPr lang="el-GR" sz="2000" dirty="0" smtClean="0"/>
              <a:t> </a:t>
            </a:r>
            <a:r>
              <a:rPr lang="el-GR" sz="1600" dirty="0" smtClean="0"/>
              <a:t>(μέσω </a:t>
            </a:r>
            <a:r>
              <a:rPr lang="el-GR" sz="1600" dirty="0" err="1" smtClean="0"/>
              <a:t>μυελίνης</a:t>
            </a:r>
            <a:r>
              <a:rPr lang="el-GR" sz="1600" dirty="0" smtClean="0"/>
              <a:t> ταινίας)</a:t>
            </a:r>
            <a:endParaRPr lang="el-GR" sz="2000" dirty="0" smtClean="0"/>
          </a:p>
          <a:p>
            <a:pPr>
              <a:lnSpc>
                <a:spcPct val="90000"/>
              </a:lnSpc>
              <a:defRPr/>
            </a:pPr>
            <a:endParaRPr 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2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l-GR" sz="2200" dirty="0"/>
          </a:p>
        </p:txBody>
      </p:sp>
      <p:pic>
        <p:nvPicPr>
          <p:cNvPr id="15363" name="Picture 4" descr="φαιό ένδυμα επιμήκεις χορδέ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57188"/>
            <a:ext cx="20002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Forn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238601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limbic connec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50"/>
            <a:ext cx="419735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l-GR" sz="2800">
                <a:solidFill>
                  <a:schemeClr val="hlink"/>
                </a:solidFill>
              </a:rPr>
              <a:t>Αμυγδαλή ΙΙΙ</a:t>
            </a:r>
            <a:r>
              <a:rPr lang="en-US" sz="2800">
                <a:solidFill>
                  <a:schemeClr val="hlink"/>
                </a:solidFill>
              </a:rPr>
              <a:t>: </a:t>
            </a:r>
            <a:r>
              <a:rPr lang="el-GR" sz="2800">
                <a:solidFill>
                  <a:schemeClr val="hlink"/>
                </a:solidFill>
              </a:rPr>
              <a:t>Υποφλοιώδεις Προσαγωγοί Συνδέσεις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2484438" cy="61658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el-GR" sz="1800" u="sng"/>
              <a:t>Προσαγωγές (προς τον έξω πυρήνα)</a:t>
            </a:r>
            <a:r>
              <a:rPr lang="el-GR" sz="1800"/>
              <a:t> από</a:t>
            </a:r>
            <a:r>
              <a:rPr lang="en-US" sz="1800"/>
              <a:t>:</a:t>
            </a:r>
            <a:endParaRPr lang="el-GR" sz="180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1800"/>
              <a:t>O</a:t>
            </a:r>
            <a:r>
              <a:rPr lang="el-GR" sz="1800"/>
              <a:t>πίσθιο κοιλ. πυρήνα του Θαλάμου (σωματική αισθητικότητα)</a:t>
            </a:r>
            <a:endParaRPr lang="en-US" sz="180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1800"/>
              <a:t>Έσω και έξω γονατώδες σώμα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1800"/>
              <a:t>Υποθάλαμο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1800"/>
              <a:t>Δικτυωτό Σχηματισμό Μέσου Εγκεφάλου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1800"/>
              <a:t>Υπομέλανα τόπο</a:t>
            </a:r>
            <a:endParaRPr lang="en-US" sz="1800"/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l-GR" sz="180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l-GR" sz="1800"/>
              <a:t>   Μονήρης πυρήνας</a:t>
            </a:r>
            <a:r>
              <a:rPr lang="en-US" sz="1800"/>
              <a:t> </a:t>
            </a:r>
            <a:r>
              <a:rPr lang="el-GR" sz="1800"/>
              <a:t>(προμήκους)</a:t>
            </a:r>
            <a:r>
              <a:rPr lang="en-US" sz="1800"/>
              <a:t>:</a:t>
            </a:r>
            <a:r>
              <a:rPr lang="el-GR" sz="1800"/>
              <a:t> σπλαχνική αισθητικότητα, γεύση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l-GR" sz="1800"/>
              <a:t>  </a:t>
            </a:r>
          </a:p>
        </p:txBody>
      </p:sp>
      <p:pic>
        <p:nvPicPr>
          <p:cNvPr id="20484" name="Picture 4" descr="μεταιχμιακό σύστημα αμυγδαλοειδής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6100"/>
            <a:ext cx="6804025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l-GR" sz="3200">
                <a:solidFill>
                  <a:schemeClr val="hlink"/>
                </a:solidFill>
              </a:rPr>
              <a:t>Αμυγδαλή ΙΙΙ</a:t>
            </a:r>
            <a:r>
              <a:rPr lang="en-US" sz="3200">
                <a:solidFill>
                  <a:schemeClr val="hlink"/>
                </a:solidFill>
              </a:rPr>
              <a:t>: </a:t>
            </a:r>
            <a:r>
              <a:rPr lang="el-GR" sz="3200">
                <a:solidFill>
                  <a:schemeClr val="hlink"/>
                </a:solidFill>
              </a:rPr>
              <a:t>Φλοιώδεις Προσαγωγοί Συνδέσεις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2555875" cy="60928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el-GR" sz="2000" u="sng"/>
              <a:t>Προσαγωγές (προς τον έξω πυρήνα)</a:t>
            </a:r>
            <a:r>
              <a:rPr lang="el-GR" sz="2000"/>
              <a:t> από</a:t>
            </a:r>
            <a:r>
              <a:rPr lang="en-US" sz="2000"/>
              <a:t>:</a:t>
            </a:r>
            <a:endParaRPr lang="el-GR" sz="200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el-GR" sz="200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2000"/>
              <a:t>Βρεγματικό, Κροταφικό (άνω έλικα), Ινιακό λοβός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2000"/>
              <a:t>Ιππόκαμπο – Ενδορρινικό φλοιό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2000"/>
              <a:t>Νήσο του </a:t>
            </a:r>
            <a:r>
              <a:rPr lang="en-US" sz="2000"/>
              <a:t>Reil</a:t>
            </a:r>
            <a:r>
              <a:rPr lang="el-GR" sz="2000"/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2000"/>
              <a:t>Κογχικό (προμετωπιαίο) φλοιό (απόσυρση)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l-GR" sz="2000"/>
              <a:t> Βασικό πυρήνα του </a:t>
            </a:r>
            <a:r>
              <a:rPr lang="en-US" sz="2000"/>
              <a:t>Meynert </a:t>
            </a:r>
            <a:endParaRPr lang="el-GR" sz="2000"/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l-GR" sz="2000"/>
              <a:t>  </a:t>
            </a:r>
          </a:p>
        </p:txBody>
      </p:sp>
      <p:pic>
        <p:nvPicPr>
          <p:cNvPr id="21508" name="Picture 4" descr="μεταιχμιακό σύστημα αμυγδαλοειδής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549275"/>
            <a:ext cx="6202362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chemeClr val="hlink"/>
                </a:solidFill>
              </a:rPr>
              <a:t>Αμυγδαλή ΙΙΙ</a:t>
            </a:r>
            <a:r>
              <a:rPr lang="en-US" sz="3200" dirty="0">
                <a:solidFill>
                  <a:schemeClr val="hlink"/>
                </a:solidFill>
              </a:rPr>
              <a:t>: </a:t>
            </a:r>
            <a:r>
              <a:rPr lang="el-GR" sz="3200" dirty="0">
                <a:solidFill>
                  <a:schemeClr val="hlink"/>
                </a:solidFill>
              </a:rPr>
              <a:t>Απαγωγοί Συνδέσεις</a:t>
            </a:r>
            <a:r>
              <a:rPr lang="el-GR" sz="2400" dirty="0">
                <a:solidFill>
                  <a:schemeClr val="hlink"/>
                </a:solidFill>
              </a:rPr>
              <a:t/>
            </a:r>
            <a:br>
              <a:rPr lang="el-GR" sz="2400" dirty="0">
                <a:solidFill>
                  <a:schemeClr val="hlink"/>
                </a:solidFill>
              </a:rPr>
            </a:br>
            <a:r>
              <a:rPr lang="el-GR" sz="2400" dirty="0">
                <a:solidFill>
                  <a:schemeClr val="hlink"/>
                </a:solidFill>
              </a:rPr>
              <a:t>(μέσω </a:t>
            </a:r>
            <a:r>
              <a:rPr lang="el-GR" sz="2800" b="1" i="1" u="sng" dirty="0">
                <a:solidFill>
                  <a:schemeClr val="hlink"/>
                </a:solidFill>
              </a:rPr>
              <a:t>τελικής (ή μεθορίου) ταινίας</a:t>
            </a:r>
            <a:r>
              <a:rPr lang="el-GR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</a:rPr>
              <a:t> (</a:t>
            </a:r>
            <a:r>
              <a:rPr lang="en-US" sz="2400" dirty="0" err="1" smtClean="0">
                <a:solidFill>
                  <a:schemeClr val="hlink"/>
                </a:solidFill>
              </a:rPr>
              <a:t>stria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terminalis</a:t>
            </a:r>
            <a:r>
              <a:rPr lang="en-US" sz="2400" dirty="0" smtClean="0">
                <a:solidFill>
                  <a:schemeClr val="hlink"/>
                </a:solidFill>
              </a:rPr>
              <a:t>)</a:t>
            </a:r>
            <a:endParaRPr lang="el-GR" sz="3200" dirty="0">
              <a:solidFill>
                <a:schemeClr val="hlink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marL="609600" indent="-609600">
              <a:defRPr/>
            </a:pPr>
            <a:r>
              <a:rPr lang="el-GR" u="sng" dirty="0" smtClean="0"/>
              <a:t>Απαγωγοί </a:t>
            </a:r>
            <a:r>
              <a:rPr lang="el-GR" u="sng" dirty="0"/>
              <a:t>(από τον κεντρικό πυρήνα)</a:t>
            </a:r>
            <a:r>
              <a:rPr lang="el-GR" dirty="0"/>
              <a:t> προς</a:t>
            </a:r>
            <a:r>
              <a:rPr lang="en-US" dirty="0"/>
              <a:t>:</a:t>
            </a:r>
            <a:endParaRPr lang="el-GR" dirty="0"/>
          </a:p>
          <a:p>
            <a:pPr marL="609600" indent="-609600">
              <a:buFontTx/>
              <a:buAutoNum type="arabicPeriod"/>
              <a:defRPr/>
            </a:pPr>
            <a:r>
              <a:rPr lang="el-GR" dirty="0"/>
              <a:t>Περί τον υδραγωγό φαιά ουσία (προς προμήκη και δικτυωτό σχηματισμό)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l-GR" dirty="0"/>
              <a:t>Υπομέλανα τόπο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l-GR" dirty="0"/>
              <a:t>Υποθάλαμο (καρδιά, </a:t>
            </a:r>
            <a:r>
              <a:rPr lang="en-US" dirty="0"/>
              <a:t>CRH)</a:t>
            </a:r>
            <a:r>
              <a:rPr lang="el-GR" dirty="0"/>
              <a:t> </a:t>
            </a:r>
            <a:r>
              <a:rPr lang="el-GR" dirty="0">
                <a:cs typeface="Times New Roman" pitchFamily="18" charset="0"/>
              </a:rPr>
              <a:t>→</a:t>
            </a:r>
            <a:r>
              <a:rPr lang="el-GR" dirty="0"/>
              <a:t> Ραχιαίο πυρήνα πνευμονογαστρικού </a:t>
            </a:r>
            <a:r>
              <a:rPr lang="el-GR" sz="2800" dirty="0"/>
              <a:t>(παρασυμπαθητικό σύστημα)</a:t>
            </a:r>
            <a:endParaRPr lang="en-US" sz="2800" dirty="0"/>
          </a:p>
          <a:p>
            <a:pPr marL="609600" indent="-609600">
              <a:buFontTx/>
              <a:buAutoNum type="arabicPeriod"/>
              <a:defRPr/>
            </a:pPr>
            <a:r>
              <a:rPr lang="el-GR" dirty="0"/>
              <a:t>Παραβραγχιακό πυρήνα (αναπνευστικό κέντρο στον προμήκη)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l-GR" dirty="0"/>
              <a:t>Επικλινή πυρήνα </a:t>
            </a:r>
            <a:r>
              <a:rPr lang="el-GR" sz="1800" dirty="0"/>
              <a:t>(κοιλιακή αμυγδαλική απαγωγός οδός)</a:t>
            </a:r>
            <a:endParaRPr lang="el-GR" dirty="0"/>
          </a:p>
          <a:p>
            <a:pPr marL="609600" indent="-609600">
              <a:buFontTx/>
              <a:buAutoNum type="arabicPeriod"/>
              <a:defRPr/>
            </a:pPr>
            <a:r>
              <a:rPr lang="el-GR" dirty="0"/>
              <a:t>Κλινόμορφο (ή βασικό) πυρήνα (</a:t>
            </a:r>
            <a:r>
              <a:rPr lang="en-US" dirty="0"/>
              <a:t>bed nucleus of </a:t>
            </a:r>
            <a:r>
              <a:rPr lang="en-US" dirty="0" err="1"/>
              <a:t>stria</a:t>
            </a:r>
            <a:r>
              <a:rPr lang="en-US" dirty="0"/>
              <a:t> </a:t>
            </a:r>
            <a:r>
              <a:rPr lang="en-US" dirty="0" err="1"/>
              <a:t>terminalis</a:t>
            </a:r>
            <a:r>
              <a:rPr lang="en-US" dirty="0"/>
              <a:t>)</a:t>
            </a:r>
            <a:endParaRPr lang="el-GR" dirty="0"/>
          </a:p>
          <a:p>
            <a:pPr marL="609600" indent="-609600">
              <a:buFontTx/>
              <a:buAutoNum type="arabicPeriod"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hlink"/>
                </a:solidFill>
              </a:rPr>
              <a:t>Αμυγδαλή</a:t>
            </a:r>
            <a:r>
              <a:rPr lang="en-US" sz="2800" dirty="0" smtClean="0">
                <a:solidFill>
                  <a:schemeClr val="hlink"/>
                </a:solidFill>
              </a:rPr>
              <a:t>: </a:t>
            </a:r>
            <a:r>
              <a:rPr lang="el-GR" sz="2800" dirty="0">
                <a:solidFill>
                  <a:schemeClr val="hlink"/>
                </a:solidFill>
              </a:rPr>
              <a:t>Απαγωγοί Συνδέσεις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l-GR" sz="2800" dirty="0">
                <a:solidFill>
                  <a:schemeClr val="hlink"/>
                </a:solidFill>
              </a:rPr>
              <a:t>μέσω </a:t>
            </a:r>
            <a:r>
              <a:rPr lang="el-GR" sz="2800" b="1" i="1" u="sng" dirty="0">
                <a:solidFill>
                  <a:schemeClr val="hlink"/>
                </a:solidFill>
              </a:rPr>
              <a:t>τελικής ταινίας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1979613" cy="6308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u="sng" dirty="0"/>
              <a:t>Απαγωγές </a:t>
            </a:r>
            <a:r>
              <a:rPr lang="el-GR" sz="1600" u="sng" dirty="0" smtClean="0"/>
              <a:t>(από τον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u="sng" dirty="0" smtClean="0"/>
              <a:t> κεντρικό  </a:t>
            </a:r>
            <a:r>
              <a:rPr lang="el-GR" sz="1600" u="sng" dirty="0"/>
              <a:t>πυρήνα)</a:t>
            </a:r>
            <a:r>
              <a:rPr lang="el-GR" sz="1600" dirty="0"/>
              <a:t> </a:t>
            </a:r>
            <a:r>
              <a:rPr lang="el-GR" sz="1600" dirty="0" smtClean="0"/>
              <a:t>προς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l-GR" sz="16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/>
              <a:t>Περί τον υδραγωγό </a:t>
            </a: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φαιά </a:t>
            </a:r>
            <a:r>
              <a:rPr lang="el-GR" sz="1600" dirty="0"/>
              <a:t>ουσία (προς </a:t>
            </a: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προμήκη </a:t>
            </a:r>
            <a:r>
              <a:rPr lang="el-GR" sz="1600" dirty="0"/>
              <a:t>και </a:t>
            </a: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δικτυωτό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Σχηματισμό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l-GR" sz="16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/>
              <a:t>Υπομέλανα </a:t>
            </a:r>
            <a:r>
              <a:rPr lang="el-GR" sz="1600" dirty="0" smtClean="0"/>
              <a:t>τόπο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l-GR" sz="16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/>
              <a:t>Υποθάλαμο </a:t>
            </a:r>
            <a:r>
              <a:rPr lang="el-GR" sz="1600" dirty="0" smtClean="0"/>
              <a:t>καρδιά,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 </a:t>
            </a:r>
            <a:r>
              <a:rPr lang="en-US" sz="1600" dirty="0"/>
              <a:t>CRH)</a:t>
            </a:r>
            <a:r>
              <a:rPr lang="el-GR" sz="1600" dirty="0"/>
              <a:t> </a:t>
            </a: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l-GR" sz="16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/>
              <a:t>Ραχιαίο πυρήνα </a:t>
            </a: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πνευμονογαστρικού</a:t>
            </a:r>
            <a:endParaRPr lang="en-US" sz="1600" dirty="0"/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Παραβραγχιακό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Πυρήνα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αναπνευστικό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κέντρο </a:t>
            </a:r>
            <a:r>
              <a:rPr lang="el-GR" sz="1600" dirty="0"/>
              <a:t>στον </a:t>
            </a:r>
            <a:endParaRPr lang="el-GR" sz="1600" dirty="0" smtClean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l-GR" sz="1600" dirty="0" smtClean="0"/>
              <a:t>προμήκη</a:t>
            </a:r>
            <a:r>
              <a:rPr lang="el-GR" sz="1600" dirty="0"/>
              <a:t>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el-GR" sz="1600" dirty="0"/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el-GR" sz="1600" dirty="0"/>
          </a:p>
        </p:txBody>
      </p:sp>
      <p:pic>
        <p:nvPicPr>
          <p:cNvPr id="23556" name="Picture 4" descr="μεταιχμιακό σύστημα αμυγδαλοειδής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620713"/>
            <a:ext cx="6948487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28688"/>
          </a:xfrm>
        </p:spPr>
        <p:txBody>
          <a:bodyPr/>
          <a:lstStyle/>
          <a:p>
            <a:pPr>
              <a:defRPr/>
            </a:pPr>
            <a:r>
              <a:rPr lang="el-GR" sz="2800" b="1" i="1" u="sng" dirty="0" err="1" smtClean="0"/>
              <a:t>Προσαγώγιο</a:t>
            </a:r>
            <a:r>
              <a:rPr lang="el-GR" sz="2800" b="1" i="1" u="sng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Cingulum</a:t>
            </a:r>
            <a:r>
              <a:rPr lang="en-US" sz="2800" dirty="0" smtClean="0"/>
              <a:t>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50"/>
            <a:ext cx="4643438" cy="6000750"/>
          </a:xfrm>
        </p:spPr>
        <p:txBody>
          <a:bodyPr/>
          <a:lstStyle/>
          <a:p>
            <a:pPr>
              <a:defRPr/>
            </a:pPr>
            <a:r>
              <a:rPr lang="el-GR" sz="2400" u="sng" dirty="0" smtClean="0"/>
              <a:t>Ίνες προς τα πίσω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  Από </a:t>
            </a:r>
            <a:r>
              <a:rPr lang="el-GR" sz="2400" dirty="0" err="1" smtClean="0"/>
              <a:t>υπερμεσολόβια</a:t>
            </a:r>
            <a:r>
              <a:rPr lang="el-GR" sz="2400" dirty="0" smtClean="0"/>
              <a:t> έλικα προς τον </a:t>
            </a:r>
            <a:r>
              <a:rPr lang="el-GR" sz="2400" dirty="0" err="1" smtClean="0"/>
              <a:t>ενδρορρινικό</a:t>
            </a:r>
            <a:r>
              <a:rPr lang="el-GR" sz="2400" dirty="0" smtClean="0"/>
              <a:t> φλοιό και τον </a:t>
            </a:r>
            <a:r>
              <a:rPr lang="el-GR" sz="2400" dirty="0" err="1" smtClean="0"/>
              <a:t>Ιπποκάμπειο</a:t>
            </a:r>
            <a:r>
              <a:rPr lang="el-GR" sz="2400" dirty="0" smtClean="0"/>
              <a:t> σχηματισμό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   (Κύκλωμα του </a:t>
            </a:r>
            <a:r>
              <a:rPr lang="en-US" sz="2400" dirty="0" err="1" smtClean="0"/>
              <a:t>Papez</a:t>
            </a:r>
            <a:r>
              <a:rPr lang="en-US" sz="2400" dirty="0" smtClean="0"/>
              <a:t>-</a:t>
            </a:r>
            <a:r>
              <a:rPr lang="el-GR" sz="2400" dirty="0" smtClean="0"/>
              <a:t>μνήμη)</a:t>
            </a:r>
          </a:p>
          <a:p>
            <a:pPr>
              <a:buFont typeface="Wingdings" pitchFamily="2" charset="2"/>
              <a:buNone/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u="sng" dirty="0" smtClean="0"/>
              <a:t>Ίνες προς τα εμπρός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  Τρυπούν το μεσολόβιο και διά της ψαλίδας φέρονται στους διαφραγματικούς πυρήνες και στην </a:t>
            </a:r>
            <a:r>
              <a:rPr lang="el-GR" sz="2400" dirty="0" err="1" smtClean="0"/>
              <a:t>παραοσφρητική</a:t>
            </a:r>
            <a:r>
              <a:rPr lang="el-GR" sz="2400" dirty="0" smtClean="0"/>
              <a:t> χώρα</a:t>
            </a:r>
            <a:endParaRPr lang="el-GR" sz="2400" dirty="0"/>
          </a:p>
        </p:txBody>
      </p:sp>
      <p:pic>
        <p:nvPicPr>
          <p:cNvPr id="27652" name="3 - Εικόνα" descr="cingulum-roman-belt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14313"/>
            <a:ext cx="360521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μεταιχμιακό σύστημα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744" y="3143250"/>
            <a:ext cx="4672606" cy="33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949280"/>
            <a:ext cx="3635896" cy="908720"/>
          </a:xfrm>
        </p:spPr>
        <p:txBody>
          <a:bodyPr/>
          <a:lstStyle/>
          <a:p>
            <a:pPr>
              <a:defRPr/>
            </a:pPr>
            <a:r>
              <a:rPr lang="el-GR" sz="2800" b="1" i="1" u="sng" dirty="0" smtClean="0">
                <a:solidFill>
                  <a:srgbClr val="FFC000"/>
                </a:solidFill>
              </a:rPr>
              <a:t>Μυέλινη Ταινία</a:t>
            </a:r>
            <a:r>
              <a:rPr lang="en-US" sz="2800" b="1" i="1" u="sng" dirty="0" smtClean="0">
                <a:solidFill>
                  <a:srgbClr val="FFC000"/>
                </a:solidFill>
              </a:rPr>
              <a:t/>
            </a:r>
            <a:br>
              <a:rPr lang="en-US" sz="2800" b="1" i="1" u="sng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</a:rPr>
              <a:t>Stria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Medullaris</a:t>
            </a:r>
            <a:r>
              <a:rPr lang="en-US" sz="2400" dirty="0" smtClean="0">
                <a:solidFill>
                  <a:srgbClr val="FFC000"/>
                </a:solidFill>
              </a:rPr>
              <a:t>)</a:t>
            </a:r>
            <a:endParaRPr lang="el-GR" sz="2800" b="1" i="1" u="sng" dirty="0">
              <a:solidFill>
                <a:srgbClr val="FFC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79913" y="6021288"/>
            <a:ext cx="5364088" cy="836712"/>
          </a:xfrm>
        </p:spPr>
        <p:txBody>
          <a:bodyPr/>
          <a:lstStyle/>
          <a:p>
            <a:pPr>
              <a:defRPr/>
            </a:pPr>
            <a:r>
              <a:rPr lang="el-GR" sz="1800" dirty="0" smtClean="0"/>
              <a:t>Από διαφραγματικούς πυρήνες</a:t>
            </a:r>
          </a:p>
          <a:p>
            <a:pPr>
              <a:defRPr/>
            </a:pPr>
            <a:r>
              <a:rPr lang="el-GR" sz="1800" dirty="0" smtClean="0"/>
              <a:t>Προς πυρήνες της </a:t>
            </a:r>
            <a:r>
              <a:rPr lang="el-GR" sz="1800" dirty="0" err="1" smtClean="0"/>
              <a:t>ηνίας</a:t>
            </a:r>
            <a:endParaRPr lang="el-GR" sz="1800" dirty="0"/>
          </a:p>
        </p:txBody>
      </p:sp>
      <p:pic>
        <p:nvPicPr>
          <p:cNvPr id="31748" name="3 - Εικόνα" descr="Stria medullaris limb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4013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l-GR" sz="3200"/>
              <a:t>Φαιά  και  λευκή  ουσία</a:t>
            </a:r>
          </a:p>
        </p:txBody>
      </p:sp>
      <p:pic>
        <p:nvPicPr>
          <p:cNvPr id="26630" name="Picture 6" descr="Φαιά και λευκή ουσί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690563"/>
            <a:ext cx="6842125" cy="6149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  <a:noFill/>
        </p:spPr>
        <p:txBody>
          <a:bodyPr/>
          <a:lstStyle/>
          <a:p>
            <a:r>
              <a:rPr lang="el-GR" sz="3400" smtClean="0">
                <a:effectLst/>
              </a:rPr>
              <a:t>Υποδιαίρεση νευρικών ινών στον Εγκέφαλο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r>
              <a:rPr lang="el-GR" u="sng" dirty="0" smtClean="0">
                <a:effectLst/>
              </a:rPr>
              <a:t>Συνδετικές ίνες</a:t>
            </a:r>
            <a:r>
              <a:rPr lang="el-GR" dirty="0" smtClean="0">
                <a:effectLst/>
              </a:rPr>
              <a:t>  Συνδέουν διαφορετικές περιοχές του φλοιού του ιδίου ημισφαιρίου (μακρές, βραχείες)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solidFill>
                  <a:srgbClr val="FFC000"/>
                </a:solidFill>
                <a:effectLst/>
              </a:rPr>
              <a:t>Συνδεσμικές ίνες</a:t>
            </a:r>
            <a:r>
              <a:rPr lang="el-GR" dirty="0" smtClean="0">
                <a:solidFill>
                  <a:srgbClr val="FFC000"/>
                </a:solidFill>
                <a:effectLst/>
              </a:rPr>
              <a:t>  Συνδέουν ομόλογες περιοχές από τα δύο ημισφαίρια (</a:t>
            </a:r>
            <a:r>
              <a:rPr lang="el-GR" b="1" i="1" u="sng" dirty="0" smtClean="0">
                <a:solidFill>
                  <a:srgbClr val="FFC000"/>
                </a:solidFill>
                <a:effectLst/>
              </a:rPr>
              <a:t>μεσολόβιο</a:t>
            </a:r>
            <a:r>
              <a:rPr lang="el-GR" dirty="0" smtClean="0">
                <a:solidFill>
                  <a:srgbClr val="FFC000"/>
                </a:solidFill>
                <a:effectLst/>
              </a:rPr>
              <a:t>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Προβλητικές ίνες</a:t>
            </a:r>
            <a:r>
              <a:rPr lang="el-GR" dirty="0" smtClean="0">
                <a:effectLst/>
              </a:rPr>
              <a:t>  Συνδέουν φλοιώδεις με υποφλοιώδεις περιοχές </a:t>
            </a:r>
            <a:r>
              <a:rPr lang="el-GR" sz="2800" dirty="0" smtClean="0">
                <a:effectLst/>
              </a:rPr>
              <a:t>(λημνίσκοι, δεμάτια, κλπ)</a:t>
            </a:r>
            <a:endParaRPr lang="el-GR" sz="2800" u="sng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24743"/>
          </a:xfrm>
          <a:noFill/>
        </p:spPr>
        <p:txBody>
          <a:bodyPr/>
          <a:lstStyle/>
          <a:p>
            <a:r>
              <a:rPr lang="el-GR" sz="3600" dirty="0" smtClean="0">
                <a:effectLst/>
              </a:rPr>
              <a:t>Μεσολόβιο από πλαϊ </a:t>
            </a:r>
            <a:r>
              <a:rPr lang="en-US" sz="3600" dirty="0" smtClean="0">
                <a:effectLst/>
              </a:rPr>
              <a:t>(corpus </a:t>
            </a:r>
            <a:r>
              <a:rPr lang="en-US" sz="3600" dirty="0" err="1" smtClean="0">
                <a:effectLst/>
              </a:rPr>
              <a:t>callosum</a:t>
            </a:r>
            <a:r>
              <a:rPr lang="en-US" sz="3600" dirty="0" smtClean="0">
                <a:effectLst/>
              </a:rPr>
              <a:t>)</a:t>
            </a:r>
            <a:r>
              <a:rPr lang="el-GR" sz="3600" dirty="0" smtClean="0">
                <a:effectLst/>
              </a:rPr>
              <a:t/>
            </a:r>
            <a:br>
              <a:rPr lang="el-GR" sz="3600" dirty="0" smtClean="0">
                <a:effectLst/>
              </a:rPr>
            </a:br>
            <a:r>
              <a:rPr lang="el-GR" sz="3600" dirty="0" smtClean="0">
                <a:effectLst/>
              </a:rPr>
              <a:t>- </a:t>
            </a:r>
            <a:r>
              <a:rPr lang="el-GR" sz="2400" dirty="0" smtClean="0">
                <a:effectLst/>
              </a:rPr>
              <a:t>Οβελιαία τομή -</a:t>
            </a:r>
            <a:endParaRPr lang="el-GR" sz="3600" dirty="0" smtClean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347864" cy="5733256"/>
          </a:xfrm>
        </p:spPr>
        <p:txBody>
          <a:bodyPr/>
          <a:lstStyle/>
          <a:p>
            <a:r>
              <a:rPr lang="el-GR" sz="2400" dirty="0" smtClean="0"/>
              <a:t>Συνδέει ομόλογες περιοχές ημισφαιρίων</a:t>
            </a:r>
          </a:p>
          <a:p>
            <a:r>
              <a:rPr lang="el-GR" sz="2400" dirty="0" smtClean="0"/>
              <a:t>Υποδιαιρείται σε</a:t>
            </a:r>
          </a:p>
          <a:p>
            <a:pPr>
              <a:buNone/>
            </a:pPr>
            <a:r>
              <a:rPr lang="el-GR" sz="2400" dirty="0" smtClean="0"/>
              <a:t>  1. Σπληνίο</a:t>
            </a:r>
          </a:p>
          <a:p>
            <a:pPr>
              <a:buNone/>
            </a:pPr>
            <a:r>
              <a:rPr lang="el-GR" sz="2400" dirty="0" smtClean="0"/>
              <a:t>  2. Σώμα</a:t>
            </a:r>
          </a:p>
          <a:p>
            <a:pPr>
              <a:buNone/>
            </a:pPr>
            <a:r>
              <a:rPr lang="el-GR" sz="2400" dirty="0" smtClean="0"/>
              <a:t>  3. Γόνυ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 </a:t>
            </a:r>
            <a:r>
              <a:rPr lang="el-GR" sz="2400" dirty="0" smtClean="0"/>
              <a:t>4. Ρύγχος </a:t>
            </a:r>
          </a:p>
          <a:p>
            <a:pPr>
              <a:buNone/>
            </a:pPr>
            <a:r>
              <a:rPr lang="el-GR" sz="2400" dirty="0" smtClean="0"/>
              <a:t>  5. Ισθμό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6" name="Content Placeholder 5" descr="corpus-callosum-with-disconnection-syndromes-7-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09820" y="1412776"/>
            <a:ext cx="623418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</p:spPr>
        <p:txBody>
          <a:bodyPr/>
          <a:lstStyle/>
          <a:p>
            <a:r>
              <a:rPr lang="el-GR" sz="3200" dirty="0" smtClean="0">
                <a:effectLst/>
              </a:rPr>
              <a:t>Μεσολόβιο – </a:t>
            </a:r>
            <a:r>
              <a:rPr lang="el-GR" sz="2800" dirty="0" smtClean="0">
                <a:effectLst/>
              </a:rPr>
              <a:t>Οριζόντια άποψη</a:t>
            </a:r>
            <a:r>
              <a:rPr lang="el-GR" sz="3200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(μετωπιαία-εγκάρσια τομή)</a:t>
            </a:r>
            <a:endParaRPr lang="el-GR" sz="3200" dirty="0" smtClean="0">
              <a:effectLst/>
            </a:endParaRPr>
          </a:p>
        </p:txBody>
      </p:sp>
      <p:pic>
        <p:nvPicPr>
          <p:cNvPr id="7171" name="Picture 3" descr="F:\ANATOMIA\Μεσολόβι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488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el-GR" sz="3200" dirty="0" smtClean="0">
                <a:solidFill>
                  <a:srgbClr val="FFC000"/>
                </a:solidFill>
              </a:rPr>
              <a:t>Μεσολόβιο:</a:t>
            </a:r>
            <a:r>
              <a:rPr lang="el-GR" sz="3200" dirty="0" smtClean="0">
                <a:solidFill>
                  <a:schemeClr val="tx1"/>
                </a:solidFill>
              </a:rPr>
              <a:t> Συνδέει τα δύο ημισφαίρια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5364088" cy="31683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4797152"/>
            <a:ext cx="9144000" cy="2060848"/>
          </a:xfrm>
        </p:spPr>
        <p:txBody>
          <a:bodyPr/>
          <a:lstStyle/>
          <a:p>
            <a:r>
              <a:rPr lang="el-GR" sz="1800" dirty="0" smtClean="0"/>
              <a:t>Αγενεσία (σπάνια) συμβατή με φυσιολογική διάρκεια ζωής, αλλά μειωμένη ευφυία</a:t>
            </a:r>
          </a:p>
          <a:p>
            <a:r>
              <a:rPr lang="el-GR" sz="1800" dirty="0" smtClean="0"/>
              <a:t>Σε μεταγενέστερη βλάβη, συνήθως χωρίς συνέπειες, ενίοτε με εμφάνιση…</a:t>
            </a:r>
          </a:p>
          <a:p>
            <a:pPr>
              <a:buNone/>
            </a:pPr>
            <a:r>
              <a:rPr lang="el-GR" sz="1600" dirty="0" smtClean="0"/>
              <a:t> </a:t>
            </a:r>
            <a:r>
              <a:rPr lang="el-GR" sz="1600" dirty="0" smtClean="0"/>
              <a:t>    … αφασίας, αγραφίας, κινητικής απραξίας, ανομίας, ανομικής αφασίας, προβλ. συμπεριφοράς</a:t>
            </a:r>
          </a:p>
          <a:p>
            <a:r>
              <a:rPr lang="el-GR" sz="1800" dirty="0" smtClean="0"/>
              <a:t>Σπανίως σύνδρομο εγκεφαλικού διαχωρισμού </a:t>
            </a:r>
            <a:r>
              <a:rPr lang="en-US" sz="1800" dirty="0" smtClean="0"/>
              <a:t>(split brain) </a:t>
            </a:r>
            <a:r>
              <a:rPr lang="el-GR" sz="1800" dirty="0" smtClean="0"/>
              <a:t>ταυτόχρονη αντιφατική συμπεριφορά </a:t>
            </a:r>
            <a:r>
              <a:rPr lang="el-GR" sz="1800" i="1" dirty="0" smtClean="0"/>
              <a:t>(άλλο κάνει το ένα χέρι, άλλο το άλλο)</a:t>
            </a:r>
          </a:p>
          <a:p>
            <a:r>
              <a:rPr lang="el-GR" sz="1800" dirty="0" smtClean="0"/>
              <a:t>Σε ακραίες περιπτώσεις </a:t>
            </a:r>
            <a:r>
              <a:rPr lang="el-GR" sz="1800" u="sng" dirty="0" smtClean="0"/>
              <a:t>επιληψίας</a:t>
            </a:r>
            <a:r>
              <a:rPr lang="el-GR" sz="1800" dirty="0" smtClean="0"/>
              <a:t> γίνεται διατομή με καλά αποτελέσματα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64088" y="764704"/>
            <a:ext cx="3779912" cy="352839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9" name="Picture 8" descr="left-brain-right-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2462" y="620688"/>
            <a:ext cx="3941538" cy="4176464"/>
          </a:xfrm>
          <a:prstGeom prst="rect">
            <a:avLst/>
          </a:prstGeom>
        </p:spPr>
      </p:pic>
      <p:pic>
        <p:nvPicPr>
          <p:cNvPr id="11" name="Picture 10" descr="left-right hemisphe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543609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  <a:noFill/>
        </p:spPr>
        <p:txBody>
          <a:bodyPr/>
          <a:lstStyle/>
          <a:p>
            <a:r>
              <a:rPr lang="el-GR" sz="3400" smtClean="0">
                <a:effectLst/>
              </a:rPr>
              <a:t>Υποδιαίρεση νευρικών ινών στον Εγκέφαλο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r>
              <a:rPr lang="el-GR" u="sng" dirty="0" smtClean="0">
                <a:effectLst/>
              </a:rPr>
              <a:t>Συνδετικές ίνες</a:t>
            </a:r>
            <a:r>
              <a:rPr lang="el-GR" dirty="0" smtClean="0">
                <a:effectLst/>
              </a:rPr>
              <a:t>  Συνδέουν διαφορετικές περιοχές του φλοιού του ιδίου ημισφαιρίου (μακρές, βραχείες)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Συνδεσμικές ίνες</a:t>
            </a:r>
            <a:r>
              <a:rPr lang="el-GR" dirty="0" smtClean="0">
                <a:effectLst/>
              </a:rPr>
              <a:t>  Συνδέουν ομόλογες περιοχές από τα δύο ημισφαίρια (μεσολόβιο)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solidFill>
                  <a:srgbClr val="FFC000"/>
                </a:solidFill>
                <a:effectLst/>
              </a:rPr>
              <a:t>Προβλητικές ίνες</a:t>
            </a:r>
            <a:r>
              <a:rPr lang="el-GR" dirty="0" smtClean="0">
                <a:solidFill>
                  <a:srgbClr val="FFC000"/>
                </a:solidFill>
                <a:effectLst/>
              </a:rPr>
              <a:t>  Συνδέουν φλοιώδεις με υποφλοιώδεις περιοχές </a:t>
            </a:r>
            <a:r>
              <a:rPr lang="el-GR" sz="2800" dirty="0" smtClean="0">
                <a:solidFill>
                  <a:srgbClr val="FFC000"/>
                </a:solidFill>
                <a:effectLst/>
              </a:rPr>
              <a:t>(λημνίσκοι, δεμάτια, κλπ)</a:t>
            </a:r>
            <a:endParaRPr lang="el-GR" sz="2800" u="sng" dirty="0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imals-not_again-repetition-bored-rsi-dog-tcrn832_lo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000373"/>
            <a:ext cx="5260768" cy="38929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39825"/>
          </a:xfrm>
        </p:spPr>
        <p:txBody>
          <a:bodyPr/>
          <a:lstStyle/>
          <a:p>
            <a:r>
              <a:rPr lang="el-GR" sz="3200" dirty="0" smtClean="0">
                <a:solidFill>
                  <a:srgbClr val="FFFF00"/>
                </a:solidFill>
              </a:rPr>
              <a:t>Η επανάληψη είναι…</a:t>
            </a:r>
            <a:br>
              <a:rPr lang="el-GR" sz="3200" dirty="0" smtClean="0">
                <a:solidFill>
                  <a:srgbClr val="FFFF00"/>
                </a:solidFill>
              </a:rPr>
            </a:br>
            <a:r>
              <a:rPr lang="el-GR" sz="3200" dirty="0" smtClean="0">
                <a:solidFill>
                  <a:srgbClr val="FFFF00"/>
                </a:solidFill>
              </a:rPr>
              <a:t>… η μήτηρ της μαθήσεως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repetition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4464060" cy="2232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47248" cy="747539"/>
          </a:xfrm>
        </p:spPr>
        <p:txBody>
          <a:bodyPr/>
          <a:lstStyle/>
          <a:p>
            <a:r>
              <a:rPr lang="el-GR" sz="3600" dirty="0" smtClean="0"/>
              <a:t>Φαιά και Λευκή Ουσία</a:t>
            </a:r>
            <a:endParaRPr lang="el-GR" sz="3600" dirty="0"/>
          </a:p>
        </p:txBody>
      </p:sp>
      <p:pic>
        <p:nvPicPr>
          <p:cNvPr id="4" name="Content Placeholder 3" descr="fibers of the 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33768"/>
            <a:ext cx="9238567" cy="5924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38200"/>
          </a:xfrm>
          <a:noFill/>
        </p:spPr>
        <p:txBody>
          <a:bodyPr/>
          <a:lstStyle/>
          <a:p>
            <a:r>
              <a:rPr lang="el-GR" sz="3600" smtClean="0">
                <a:effectLst/>
              </a:rPr>
              <a:t>Προβλητικές ίνες</a:t>
            </a:r>
            <a:r>
              <a:rPr lang="en-US" sz="3600" smtClean="0">
                <a:effectLst/>
              </a:rPr>
              <a:t>:</a:t>
            </a:r>
            <a:r>
              <a:rPr lang="el-GR" sz="3600" smtClean="0">
                <a:effectLst/>
              </a:rPr>
              <a:t> Έσω κάψα</a:t>
            </a:r>
          </a:p>
        </p:txBody>
      </p:sp>
      <p:pic>
        <p:nvPicPr>
          <p:cNvPr id="6147" name="Picture 3" descr="F:\ANATOMIA\Προβλητικές-έσω κάψ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5025"/>
            <a:ext cx="9144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58888" cy="1268413"/>
          </a:xfrm>
        </p:spPr>
        <p:txBody>
          <a:bodyPr/>
          <a:lstStyle/>
          <a:p>
            <a:r>
              <a:rPr lang="el-GR" sz="1800"/>
              <a:t>Σκέλη έσω κάψας</a:t>
            </a:r>
          </a:p>
        </p:txBody>
      </p:sp>
      <p:pic>
        <p:nvPicPr>
          <p:cNvPr id="69638" name="Picture 6" descr="Σκέλη έσω κάψ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0"/>
            <a:ext cx="7993062" cy="696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Βασικά γάγγλια – ακτινωτός στέφανος</a:t>
            </a:r>
          </a:p>
        </p:txBody>
      </p:sp>
      <p:sp>
        <p:nvSpPr>
          <p:cNvPr id="70668" name="Rectangle 1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l-GR" sz="2800"/>
          </a:p>
        </p:txBody>
      </p:sp>
      <p:sp>
        <p:nvSpPr>
          <p:cNvPr id="70669" name="Rectangle 1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l-GR" sz="2400"/>
          </a:p>
        </p:txBody>
      </p:sp>
      <p:sp>
        <p:nvSpPr>
          <p:cNvPr id="70670" name="Rectangle 14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l-GR" sz="2400"/>
          </a:p>
        </p:txBody>
      </p:sp>
      <p:pic>
        <p:nvPicPr>
          <p:cNvPr id="70662" name="Picture 6" descr="Βασικά γάγγλια – ακτινωτός στέφαν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540875" cy="7258050"/>
          </a:xfrm>
          <a:prstGeom prst="rect">
            <a:avLst/>
          </a:prstGeom>
          <a:noFill/>
        </p:spPr>
      </p:pic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03213" y="3213100"/>
            <a:ext cx="1892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Βασικά γάγγλια - Ακτινωτός στέφανος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35975" cy="1150938"/>
          </a:xfrm>
        </p:spPr>
        <p:txBody>
          <a:bodyPr/>
          <a:lstStyle/>
          <a:p>
            <a:r>
              <a:rPr lang="el-GR" sz="2400" b="1"/>
              <a:t>Ομάδες νευρικών ινών (νευραξόνων)</a:t>
            </a:r>
            <a:br>
              <a:rPr lang="el-GR" sz="2400" b="1"/>
            </a:br>
            <a:r>
              <a:rPr lang="el-GR" sz="2400"/>
              <a:t>με κοινή πορεία – αρχή (αισθητικός υποδοχέας, πυρήνας, γάγγλιο) – πέρας (σύναψη) </a:t>
            </a:r>
            <a:endParaRPr lang="el-GR" sz="2400" b="1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5141913"/>
          </a:xfrm>
        </p:spPr>
        <p:txBody>
          <a:bodyPr/>
          <a:lstStyle/>
          <a:p>
            <a:endParaRPr lang="el-GR" sz="2400"/>
          </a:p>
          <a:p>
            <a:r>
              <a:rPr lang="el-GR" sz="2400"/>
              <a:t>Στο Περιφερικό Νευρικό σύστημα</a:t>
            </a:r>
            <a:r>
              <a:rPr lang="en-US" sz="2400"/>
              <a:t>:</a:t>
            </a:r>
            <a:r>
              <a:rPr lang="el-GR" sz="2400"/>
              <a:t> Νεύρα, νευρικές δεσμίδες </a:t>
            </a:r>
          </a:p>
          <a:p>
            <a:endParaRPr lang="el-GR" sz="2400"/>
          </a:p>
          <a:p>
            <a:r>
              <a:rPr lang="el-GR" sz="2400"/>
              <a:t>Στο Κεντρικό Νευρικό σύστημα</a:t>
            </a:r>
            <a:r>
              <a:rPr lang="en-US" sz="2400"/>
              <a:t>: </a:t>
            </a:r>
            <a:r>
              <a:rPr lang="el-GR" sz="2400"/>
              <a:t>Δεμάτιο, δεσμίδα, ταινία, ακτινοβολία, λημνίσκος, ίνες</a:t>
            </a:r>
          </a:p>
          <a:p>
            <a:endParaRPr lang="el-GR" sz="2400"/>
          </a:p>
          <a:p>
            <a:pPr>
              <a:buFontTx/>
              <a:buNone/>
            </a:pPr>
            <a:r>
              <a:rPr lang="el-GR" sz="2400"/>
              <a:t>  </a:t>
            </a:r>
            <a:r>
              <a:rPr lang="el-GR" sz="2400" b="1" i="1"/>
              <a:t>Οδός</a:t>
            </a:r>
            <a:r>
              <a:rPr lang="en-US" sz="2400" b="1" i="1"/>
              <a:t>: </a:t>
            </a:r>
            <a:r>
              <a:rPr lang="el-GR" sz="2400"/>
              <a:t>Σύνολο νευρώνων (σωμάτων νευρικών κυττάρων,  νευραξόνων, συνάψεων) 1ης, 2ης, 3ης κλπ. τάξης με </a:t>
            </a:r>
            <a:r>
              <a:rPr lang="el-GR" sz="2400" b="1"/>
              <a:t>κοινή αποστολή</a:t>
            </a:r>
            <a:r>
              <a:rPr lang="el-GR" sz="2400"/>
              <a:t> (οδός εκούσιας κινητικότητας, οδός πόνου, οπτική οδός κλπ) </a:t>
            </a:r>
            <a:endParaRPr lang="el-GR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Στέλεχος (</a:t>
            </a:r>
            <a:r>
              <a:rPr lang="en-US" sz="3600" dirty="0" smtClean="0">
                <a:solidFill>
                  <a:srgbClr val="FF0000"/>
                </a:solidFill>
              </a:rPr>
              <a:t>Brainstem)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388296" cy="5289451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Αποτελείται (από πάνω προς τα κάτω) από:</a:t>
            </a:r>
            <a:endParaRPr lang="en-US" dirty="0"/>
          </a:p>
          <a:p>
            <a:pPr>
              <a:buNone/>
            </a:pPr>
            <a:r>
              <a:rPr lang="en-US" dirty="0" smtClean="0"/>
              <a:t>  </a:t>
            </a:r>
            <a:r>
              <a:rPr lang="el-GR" u="sng" dirty="0" smtClean="0"/>
              <a:t>Μέσο </a:t>
            </a:r>
            <a:r>
              <a:rPr lang="el-GR" u="sng" dirty="0"/>
              <a:t>εγκέφαλο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n-US" dirty="0" smtClean="0"/>
              <a:t>       </a:t>
            </a:r>
            <a:r>
              <a:rPr lang="el-GR" u="sng" dirty="0" smtClean="0"/>
              <a:t>Γέφυρα</a:t>
            </a:r>
            <a:r>
              <a:rPr lang="el-GR" dirty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l-GR" u="sng" dirty="0" smtClean="0"/>
              <a:t>Προμήκη </a:t>
            </a:r>
            <a:r>
              <a:rPr lang="el-GR" u="sng" dirty="0"/>
              <a:t>Μυελό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l-GR" dirty="0"/>
              <a:t> </a:t>
            </a:r>
            <a:r>
              <a:rPr lang="el-GR" b="1" i="1" dirty="0"/>
              <a:t>Κοινά χαρακτηριστικά</a:t>
            </a:r>
            <a:r>
              <a:rPr lang="el-GR" dirty="0"/>
              <a:t>: Από την πρόσθια μοίρα του διέρχονται κατερχόμενες απαγωγοί ίνες (για κινητικότητα), ενώ από την μέση ή/και την οπίσθια μοίρα του διέρχονται προσαγωγοί οδοί (αισθητικότητα), ενώ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l-GR" dirty="0" smtClean="0"/>
              <a:t>εκεί </a:t>
            </a:r>
            <a:r>
              <a:rPr lang="el-GR" dirty="0"/>
              <a:t>εντοπίζονται πυρήνες εγκεφαλικών νεύρων 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brainstem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08720"/>
            <a:ext cx="4038600" cy="2641633"/>
          </a:xfrm>
        </p:spPr>
      </p:pic>
      <p:pic>
        <p:nvPicPr>
          <p:cNvPr id="8" name="Picture 7" descr="brain stem -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118" y="3501008"/>
            <a:ext cx="4802882" cy="282701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dbrain-Level-of-the-Superior-Colliculi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1873" y="2924944"/>
            <a:ext cx="4826421" cy="3776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Στέλεχος (</a:t>
            </a:r>
            <a:r>
              <a:rPr lang="en-US" sz="3600" dirty="0" smtClean="0"/>
              <a:t>Brainstem)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4705"/>
            <a:ext cx="4495800" cy="6093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el-GR" sz="3100" b="1" dirty="0" smtClean="0">
                <a:solidFill>
                  <a:srgbClr val="FF0000"/>
                </a:solidFill>
              </a:rPr>
              <a:t>Μέσος </a:t>
            </a:r>
            <a:r>
              <a:rPr lang="el-GR" sz="3100" b="1" dirty="0">
                <a:solidFill>
                  <a:srgbClr val="FF0000"/>
                </a:solidFill>
              </a:rPr>
              <a:t>εγκέφαλος</a:t>
            </a:r>
            <a:endParaRPr lang="en-US" sz="3100" dirty="0">
              <a:solidFill>
                <a:srgbClr val="FF0000"/>
              </a:solidFill>
            </a:endParaRPr>
          </a:p>
          <a:p>
            <a:pPr lvl="0"/>
            <a:r>
              <a:rPr lang="el-GR" i="1" u="sng" dirty="0"/>
              <a:t>Σκέλη </a:t>
            </a:r>
            <a:r>
              <a:rPr lang="el-GR" dirty="0"/>
              <a:t>Διέλευση απαγωγών </a:t>
            </a:r>
            <a:r>
              <a:rPr lang="el-GR" dirty="0" smtClean="0"/>
              <a:t>οδών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l-GR" i="1" u="sng" dirty="0"/>
              <a:t>Μέλαινα ουσία</a:t>
            </a:r>
            <a:r>
              <a:rPr lang="el-GR" dirty="0"/>
              <a:t>  Συμμετοχή στον έλεγχο και το συντονισμό των κινήσεων (εξωπυραμιδικό σύστημα</a:t>
            </a:r>
            <a:r>
              <a:rPr lang="el-GR" dirty="0" smtClean="0"/>
              <a:t>)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l-GR" i="1" u="sng" dirty="0"/>
              <a:t>Καλύπτρα </a:t>
            </a:r>
            <a:r>
              <a:rPr lang="el-GR" dirty="0"/>
              <a:t> Διέλευση προσαγωγών οδών, πυρήνες εγκεφαλικών νεύρων, </a:t>
            </a:r>
            <a:r>
              <a:rPr lang="el-GR" u="sng" dirty="0"/>
              <a:t>Ερυθρός πυρήνας </a:t>
            </a:r>
            <a:r>
              <a:rPr lang="el-GR" dirty="0"/>
              <a:t>(εξωπυραμιδικό σύστημα), </a:t>
            </a:r>
            <a:r>
              <a:rPr lang="el-GR" u="sng" dirty="0"/>
              <a:t>κεντρικοί καλυπτρικοί πυρήνες</a:t>
            </a:r>
            <a:r>
              <a:rPr lang="el-GR" dirty="0"/>
              <a:t> (ηδονή, ανταμοιβή), </a:t>
            </a:r>
            <a:r>
              <a:rPr lang="el-GR" u="sng" dirty="0"/>
              <a:t>άνω παρεγκεφαλιδικά </a:t>
            </a:r>
            <a:r>
              <a:rPr lang="el-GR" u="sng" dirty="0" smtClean="0"/>
              <a:t>σκέλη</a:t>
            </a:r>
            <a:endParaRPr lang="en-US" u="sng" dirty="0" smtClean="0"/>
          </a:p>
          <a:p>
            <a:pPr lvl="0"/>
            <a:endParaRPr lang="en-US" dirty="0"/>
          </a:p>
          <a:p>
            <a:pPr lvl="0"/>
            <a:r>
              <a:rPr lang="el-GR" dirty="0"/>
              <a:t> </a:t>
            </a:r>
            <a:r>
              <a:rPr lang="el-GR" i="1" u="sng" dirty="0"/>
              <a:t>Τετράδυμο</a:t>
            </a:r>
            <a:r>
              <a:rPr lang="el-GR" dirty="0"/>
              <a:t> (σχέση με οπτική οδό (άνω) και ακουστική οδό (κάτω διδύμια)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midbrain exter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672408" cy="242166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ns-27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1986" y="3573016"/>
            <a:ext cx="4872014" cy="3443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Στέλεχος (</a:t>
            </a:r>
            <a:r>
              <a:rPr lang="en-US" sz="3600" dirty="0" smtClean="0"/>
              <a:t>Brainstem)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032448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l-GR" b="1" dirty="0" smtClean="0">
                <a:solidFill>
                  <a:srgbClr val="FF0000"/>
                </a:solidFill>
              </a:rPr>
              <a:t>Γέφυρα</a:t>
            </a:r>
            <a:r>
              <a:rPr lang="el-GR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(Pons)</a:t>
            </a:r>
            <a:endParaRPr lang="en-US" dirty="0"/>
          </a:p>
          <a:p>
            <a:pPr lvl="0"/>
            <a:r>
              <a:rPr lang="el-GR" i="1" u="sng" dirty="0"/>
              <a:t>Βάση </a:t>
            </a:r>
            <a:r>
              <a:rPr lang="el-GR" dirty="0"/>
              <a:t> Διέλευση απαγωγών οδών, </a:t>
            </a:r>
            <a:r>
              <a:rPr lang="el-GR" u="sng" dirty="0"/>
              <a:t>μέσα παρεγκεφαλιδικά </a:t>
            </a:r>
            <a:r>
              <a:rPr lang="el-GR" u="sng" dirty="0" smtClean="0"/>
              <a:t>σκέλη</a:t>
            </a:r>
            <a:endParaRPr lang="en-US" u="sng" dirty="0" smtClean="0"/>
          </a:p>
          <a:p>
            <a:pPr lvl="0">
              <a:buNone/>
            </a:pPr>
            <a:endParaRPr lang="en-US" dirty="0"/>
          </a:p>
          <a:p>
            <a:pPr lvl="0"/>
            <a:r>
              <a:rPr lang="el-GR" i="1" u="sng" dirty="0"/>
              <a:t>Καλύπτρα</a:t>
            </a:r>
            <a:r>
              <a:rPr lang="el-GR" i="1" dirty="0"/>
              <a:t> </a:t>
            </a:r>
            <a:r>
              <a:rPr lang="el-GR" dirty="0"/>
              <a:t>Διέλευση προσαγωγών οδών, πυρήνες εγκεφαλικών νεύρων, </a:t>
            </a:r>
            <a:r>
              <a:rPr lang="el-GR" u="sng" dirty="0"/>
              <a:t>τραπεζοειδές σώμα</a:t>
            </a:r>
            <a:r>
              <a:rPr lang="el-GR" dirty="0"/>
              <a:t> (ακουστική οδός)</a:t>
            </a:r>
            <a:endParaRPr lang="en-US" dirty="0"/>
          </a:p>
        </p:txBody>
      </p:sp>
      <p:pic>
        <p:nvPicPr>
          <p:cNvPr id="9" name="Content Placeholder 8" descr="pons-anatomy-10-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692696"/>
            <a:ext cx="4470648" cy="3356489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προμήκης από εμπρό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9464" y="548680"/>
            <a:ext cx="4824536" cy="36184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Στέλεχος (</a:t>
            </a:r>
            <a:r>
              <a:rPr lang="en-US" sz="3600" dirty="0" smtClean="0"/>
              <a:t>Brainstem)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320480" cy="6021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el-GR" b="1" dirty="0" smtClean="0">
                <a:solidFill>
                  <a:srgbClr val="FF0000"/>
                </a:solidFill>
              </a:rPr>
              <a:t>Προμήκης μυελός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(medulla oblongata)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l-GR" i="1" u="sng" dirty="0"/>
              <a:t>Πρόσθια μοίρα – Πυραμίδες</a:t>
            </a:r>
            <a:r>
              <a:rPr lang="el-GR" i="1" dirty="0"/>
              <a:t> </a:t>
            </a:r>
            <a:r>
              <a:rPr lang="el-GR" dirty="0"/>
              <a:t>Διέλευση απαγωγών </a:t>
            </a:r>
            <a:r>
              <a:rPr lang="el-GR" dirty="0" smtClean="0"/>
              <a:t>οδών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l-GR" i="1" u="sng" dirty="0"/>
              <a:t>Μέση μοίρα</a:t>
            </a:r>
            <a:r>
              <a:rPr lang="el-GR" i="1" dirty="0"/>
              <a:t>   </a:t>
            </a:r>
            <a:r>
              <a:rPr lang="el-GR" i="1" u="sng" dirty="0"/>
              <a:t>Ε</a:t>
            </a:r>
            <a:r>
              <a:rPr lang="el-GR" u="sng" dirty="0"/>
              <a:t>λαία</a:t>
            </a:r>
            <a:r>
              <a:rPr lang="el-GR" dirty="0"/>
              <a:t> (εξωπυραμιδικό σύστημα), διέλευση προσαγωγών οδών, </a:t>
            </a:r>
            <a:r>
              <a:rPr lang="el-GR" u="sng" dirty="0"/>
              <a:t>δικτυωτός σχηματισμός</a:t>
            </a:r>
            <a:r>
              <a:rPr lang="el-GR" dirty="0"/>
              <a:t> (κέντρα αναπνοής και κυκλοφορίας</a:t>
            </a:r>
            <a:r>
              <a:rPr lang="el-GR" dirty="0" smtClean="0"/>
              <a:t>)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l-GR" i="1" u="sng" dirty="0"/>
              <a:t>Οπίσθια μοίρα</a:t>
            </a:r>
            <a:r>
              <a:rPr lang="el-GR" dirty="0"/>
              <a:t>  </a:t>
            </a:r>
            <a:r>
              <a:rPr lang="el-GR" u="sng" dirty="0"/>
              <a:t>Ισχνός</a:t>
            </a:r>
            <a:r>
              <a:rPr lang="el-GR" dirty="0"/>
              <a:t> και </a:t>
            </a:r>
            <a:r>
              <a:rPr lang="el-GR" u="sng" dirty="0"/>
              <a:t>σφηνοειδής</a:t>
            </a:r>
            <a:r>
              <a:rPr lang="el-GR" dirty="0"/>
              <a:t> πυρήνας (σταθμοί προσαγωγών οδών), </a:t>
            </a:r>
            <a:r>
              <a:rPr lang="el-GR" u="sng" dirty="0"/>
              <a:t>κάτω παρεγκεφαλιδικά σκέλη</a:t>
            </a:r>
            <a:endParaRPr lang="en-US" dirty="0"/>
          </a:p>
        </p:txBody>
      </p:sp>
      <p:pic>
        <p:nvPicPr>
          <p:cNvPr id="10" name="Picture 9" descr="medulla oblongata post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3992095" cy="289885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981200"/>
          </a:xfrm>
          <a:noFill/>
        </p:spPr>
        <p:txBody>
          <a:bodyPr/>
          <a:lstStyle/>
          <a:p>
            <a:r>
              <a:rPr lang="el-GR" sz="3200" dirty="0" smtClean="0">
                <a:effectLst/>
              </a:rPr>
              <a:t>Φλοιονωτιαία και Φλοιοπυρηνική Οδός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724400" cy="4953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200" smtClean="0">
                <a:effectLst/>
              </a:rPr>
              <a:t>Σημειώνουμε την αμφοτερόπλευρη</a:t>
            </a:r>
          </a:p>
          <a:p>
            <a:pPr>
              <a:buFont typeface="Wingdings" pitchFamily="2" charset="2"/>
              <a:buNone/>
            </a:pPr>
            <a:r>
              <a:rPr lang="el-GR" sz="2200" smtClean="0">
                <a:effectLst/>
              </a:rPr>
              <a:t>κατάληξη στους κινητικούς πυρήνες</a:t>
            </a:r>
          </a:p>
          <a:p>
            <a:pPr>
              <a:buFont typeface="Wingdings" pitchFamily="2" charset="2"/>
              <a:buNone/>
            </a:pPr>
            <a:r>
              <a:rPr lang="el-GR" sz="2200" smtClean="0">
                <a:effectLst/>
              </a:rPr>
              <a:t>των συζυγιών</a:t>
            </a:r>
            <a:r>
              <a:rPr lang="en-US" sz="2200" smtClean="0">
                <a:effectLst/>
              </a:rPr>
              <a:t>:</a:t>
            </a:r>
          </a:p>
          <a:p>
            <a:r>
              <a:rPr lang="el-GR" sz="2200" smtClean="0">
                <a:effectLst/>
              </a:rPr>
              <a:t>Οφθαλμοκινητικού (ΙΙΙ)</a:t>
            </a:r>
          </a:p>
          <a:p>
            <a:r>
              <a:rPr lang="el-GR" sz="2200" smtClean="0">
                <a:effectLst/>
              </a:rPr>
              <a:t>Τριδύμου (</a:t>
            </a:r>
            <a:r>
              <a:rPr lang="en-US" sz="2200" smtClean="0">
                <a:effectLst/>
              </a:rPr>
              <a:t>V)</a:t>
            </a:r>
          </a:p>
          <a:p>
            <a:r>
              <a:rPr lang="el-GR" sz="2200" smtClean="0">
                <a:effectLst/>
              </a:rPr>
              <a:t>Προσωπικού </a:t>
            </a:r>
            <a:r>
              <a:rPr lang="en-US" sz="2200" smtClean="0">
                <a:effectLst/>
              </a:rPr>
              <a:t>(VII) </a:t>
            </a:r>
            <a:r>
              <a:rPr lang="el-GR" sz="2200" smtClean="0">
                <a:effectLst/>
              </a:rPr>
              <a:t>κάτω μοίρα, μετωπιαίοι μιμικοί μύες</a:t>
            </a:r>
          </a:p>
          <a:p>
            <a:r>
              <a:rPr lang="el-GR" sz="2200" smtClean="0">
                <a:effectLst/>
              </a:rPr>
              <a:t>Πνευμονογαστρικού (Χ)</a:t>
            </a:r>
          </a:p>
          <a:p>
            <a:endParaRPr lang="el-GR" sz="2200" smtClean="0">
              <a:effectLst/>
            </a:endParaRPr>
          </a:p>
        </p:txBody>
      </p:sp>
      <p:pic>
        <p:nvPicPr>
          <p:cNvPr id="13316" name="Picture 6" descr="F:\ANATOMIA\Εικόνες\Autonomous\Φλοιοπυρηνική οδός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3750" y="0"/>
            <a:ext cx="454025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066800"/>
          </a:xfrm>
          <a:noFill/>
        </p:spPr>
        <p:txBody>
          <a:bodyPr/>
          <a:lstStyle/>
          <a:p>
            <a:r>
              <a:rPr lang="el-GR" sz="3200" dirty="0" smtClean="0">
                <a:effectLst/>
              </a:rPr>
              <a:t>Έσω Επιμήκης Δεσμιδα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648200" cy="58674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i="1" smtClean="0">
                <a:effectLst/>
              </a:rPr>
              <a:t>Συνδέει διάφορους πυρήνες του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i="1" smtClean="0">
                <a:effectLst/>
              </a:rPr>
              <a:t>εγκεφαλικού στελέχους και πυρήνες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i="1" smtClean="0">
                <a:effectLst/>
              </a:rPr>
              <a:t>προσθίων κεράτων (4) Αυχενικών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i="1" smtClean="0">
                <a:effectLst/>
              </a:rPr>
              <a:t> Νευροτομίων (οφθαλμοκινητικοί-τραχηλικοί μύες)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1-2-3-5</a:t>
            </a:r>
            <a:r>
              <a:rPr lang="en-US" sz="2000" smtClean="0">
                <a:effectLst/>
              </a:rPr>
              <a:t>:</a:t>
            </a:r>
            <a:r>
              <a:rPr lang="el-GR" sz="2000" smtClean="0">
                <a:effectLst/>
              </a:rPr>
              <a:t> Έξω-Έσω-Κάτω-Άνω Αιθουσαίοι πυρήνες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6</a:t>
            </a:r>
            <a:r>
              <a:rPr lang="en-US" sz="2000" smtClean="0">
                <a:effectLst/>
              </a:rPr>
              <a:t>:</a:t>
            </a:r>
            <a:r>
              <a:rPr lang="el-GR" sz="2000" smtClean="0">
                <a:effectLst/>
              </a:rPr>
              <a:t> Πυρήνας Τροχιλιακού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7</a:t>
            </a:r>
            <a:r>
              <a:rPr lang="en-US" sz="2000" smtClean="0">
                <a:effectLst/>
              </a:rPr>
              <a:t>: </a:t>
            </a:r>
            <a:r>
              <a:rPr lang="el-GR" sz="2000" smtClean="0">
                <a:effectLst/>
              </a:rPr>
              <a:t>Πυρήνας Οφθαλμοκινητικού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8</a:t>
            </a:r>
            <a:r>
              <a:rPr lang="en-US" sz="2000" smtClean="0">
                <a:effectLst/>
              </a:rPr>
              <a:t>:</a:t>
            </a:r>
            <a:r>
              <a:rPr lang="el-GR" sz="2000" smtClean="0">
                <a:effectLst/>
              </a:rPr>
              <a:t> Πυρήνας του </a:t>
            </a:r>
            <a:r>
              <a:rPr lang="en-US" sz="2000" smtClean="0">
                <a:effectLst/>
              </a:rPr>
              <a:t>Cajal</a:t>
            </a:r>
            <a:r>
              <a:rPr lang="el-GR" sz="2000" smtClean="0">
                <a:effectLst/>
              </a:rPr>
              <a:t> («διάμεσος»)</a:t>
            </a:r>
            <a:endParaRPr lang="en-US" sz="200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effectLst/>
              </a:rPr>
              <a:t>9: </a:t>
            </a:r>
            <a:r>
              <a:rPr lang="el-GR" sz="2000" smtClean="0">
                <a:effectLst/>
              </a:rPr>
              <a:t>Πυρήνας του </a:t>
            </a:r>
            <a:r>
              <a:rPr lang="en-US" sz="2000" smtClean="0">
                <a:effectLst/>
              </a:rPr>
              <a:t>Darkshevitch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effectLst/>
              </a:rPr>
              <a:t>10: </a:t>
            </a:r>
            <a:r>
              <a:rPr lang="el-GR" sz="2000" smtClean="0">
                <a:effectLst/>
              </a:rPr>
              <a:t>Οπίσθιος Σύνδεσμος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11</a:t>
            </a:r>
            <a:r>
              <a:rPr lang="en-US" sz="2000" smtClean="0">
                <a:effectLst/>
              </a:rPr>
              <a:t>:</a:t>
            </a:r>
            <a:r>
              <a:rPr lang="el-GR" sz="2000" smtClean="0">
                <a:effectLst/>
              </a:rPr>
              <a:t> Διαμεσονωτιαίο δεμάτιο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12</a:t>
            </a:r>
            <a:r>
              <a:rPr lang="en-US" sz="2000" smtClean="0">
                <a:effectLst/>
              </a:rPr>
              <a:t>:</a:t>
            </a:r>
            <a:r>
              <a:rPr lang="el-GR" sz="2000" smtClean="0">
                <a:effectLst/>
              </a:rPr>
              <a:t> Πυρήνας του Προσωπικού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13</a:t>
            </a:r>
            <a:r>
              <a:rPr lang="en-US" sz="2000" smtClean="0">
                <a:effectLst/>
              </a:rPr>
              <a:t>: </a:t>
            </a:r>
            <a:r>
              <a:rPr lang="el-GR" sz="2000" smtClean="0">
                <a:effectLst/>
              </a:rPr>
              <a:t>Κινητικός πυρήνας Τριδύμου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14</a:t>
            </a:r>
            <a:r>
              <a:rPr lang="en-US" sz="2000" smtClean="0">
                <a:effectLst/>
              </a:rPr>
              <a:t>: </a:t>
            </a:r>
            <a:r>
              <a:rPr lang="el-GR" sz="2000" smtClean="0">
                <a:effectLst/>
              </a:rPr>
              <a:t>Πυρήνας του Υπογλωσσίου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15</a:t>
            </a:r>
            <a:r>
              <a:rPr lang="en-US" sz="2000" smtClean="0">
                <a:effectLst/>
              </a:rPr>
              <a:t>: </a:t>
            </a:r>
            <a:r>
              <a:rPr lang="el-GR" sz="2000" smtClean="0">
                <a:effectLst/>
              </a:rPr>
              <a:t>Μεικτός Πυρήνας</a:t>
            </a:r>
          </a:p>
        </p:txBody>
      </p:sp>
      <p:pic>
        <p:nvPicPr>
          <p:cNvPr id="14340" name="Picture 7" descr="F:\ANATOMIA\Εικόνες\Έσω επιμήκης δεσμίδα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1863" y="0"/>
            <a:ext cx="44116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066800"/>
          </a:xfrm>
          <a:noFill/>
        </p:spPr>
        <p:txBody>
          <a:bodyPr/>
          <a:lstStyle/>
          <a:p>
            <a:r>
              <a:rPr lang="el-GR" sz="2600" dirty="0" smtClean="0">
                <a:effectLst/>
              </a:rPr>
              <a:t>Κεντρική Καλυπτρική Δεσμίδα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19600" cy="5791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i="1" smtClean="0">
                <a:effectLst/>
              </a:rPr>
              <a:t>Σημαντική οδός εξωπυραμιδικού συστήματος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20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1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Κάτω Ελαϊκός Πυρήνας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2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Ίνες δικτυωτού Σχηματισμού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3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Ωχροελαϊκό δεμάτιο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4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Στέλεχος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effectLst/>
              </a:rPr>
              <a:t>5: </a:t>
            </a:r>
            <a:r>
              <a:rPr lang="el-GR" sz="2200" smtClean="0">
                <a:effectLst/>
              </a:rPr>
              <a:t>Ωχρά Σφαίρα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6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Φακοειδής αγκύλη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7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Ερυθρός πυρήνας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8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Αβέβαιη Ζώνη </a:t>
            </a:r>
            <a:r>
              <a:rPr lang="el-GR" sz="1700" smtClean="0">
                <a:effectLst/>
              </a:rPr>
              <a:t>(υποθαλάμιας χώρας)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9</a:t>
            </a:r>
            <a:r>
              <a:rPr lang="en-US" sz="2200" smtClean="0">
                <a:effectLst/>
              </a:rPr>
              <a:t>:</a:t>
            </a:r>
            <a:r>
              <a:rPr lang="el-GR" sz="2400" smtClean="0">
                <a:effectLst/>
              </a:rPr>
              <a:t> </a:t>
            </a:r>
            <a:r>
              <a:rPr lang="el-GR" sz="2200" smtClean="0">
                <a:effectLst/>
              </a:rPr>
              <a:t>Ερυθροελαϊκό δεμάτιο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10</a:t>
            </a:r>
            <a:r>
              <a:rPr lang="en-US" sz="2200" smtClean="0">
                <a:effectLst/>
              </a:rPr>
              <a:t>:</a:t>
            </a:r>
            <a:r>
              <a:rPr lang="el-GR" sz="2400" smtClean="0">
                <a:effectLst/>
              </a:rPr>
              <a:t> </a:t>
            </a:r>
            <a:r>
              <a:rPr lang="el-GR" sz="2200" smtClean="0">
                <a:effectLst/>
              </a:rPr>
              <a:t>Δικτυωτοελαϊκό δεμάτιο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11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Κεντρική Φαιά Ουσία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200" smtClean="0">
                <a:effectLst/>
              </a:rPr>
              <a:t>12</a:t>
            </a:r>
            <a:r>
              <a:rPr lang="en-US" sz="2200" smtClean="0">
                <a:effectLst/>
              </a:rPr>
              <a:t>:</a:t>
            </a:r>
            <a:r>
              <a:rPr lang="el-GR" sz="2200" smtClean="0">
                <a:effectLst/>
              </a:rPr>
              <a:t> Ελαιοπαρεγκεφαλιδικές ίνες</a:t>
            </a:r>
            <a:endParaRPr lang="el-GR" sz="2400" smtClean="0">
              <a:effectLst/>
            </a:endParaRPr>
          </a:p>
        </p:txBody>
      </p:sp>
      <p:pic>
        <p:nvPicPr>
          <p:cNvPr id="15364" name="Picture 11" descr="F:\ANATOMIA\Εικόνες\Autonomous\Κεντρική καλυπτρική δεσμίδα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0" y="0"/>
            <a:ext cx="4632325" cy="723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990600"/>
          </a:xfrm>
          <a:noFill/>
        </p:spPr>
        <p:txBody>
          <a:bodyPr/>
          <a:lstStyle/>
          <a:p>
            <a:r>
              <a:rPr lang="el-GR" sz="2600" dirty="0" smtClean="0">
                <a:effectLst/>
              </a:rPr>
              <a:t>Ραχιαία Επιμήκης Δεσμίδα</a:t>
            </a:r>
            <a:br>
              <a:rPr lang="el-GR" sz="2600" dirty="0" smtClean="0">
                <a:effectLst/>
              </a:rPr>
            </a:br>
            <a:r>
              <a:rPr lang="el-GR" sz="2600" dirty="0" smtClean="0">
                <a:effectLst/>
              </a:rPr>
              <a:t>(</a:t>
            </a:r>
            <a:r>
              <a:rPr lang="en-US" sz="2600" dirty="0" smtClean="0">
                <a:effectLst/>
              </a:rPr>
              <a:t>Dorsal Longitudinal F</a:t>
            </a:r>
            <a:r>
              <a:rPr lang="el-GR" sz="2600" dirty="0" smtClean="0">
                <a:effectLst/>
              </a:rPr>
              <a:t>α</a:t>
            </a:r>
            <a:r>
              <a:rPr lang="en-US" sz="2600" dirty="0" err="1" smtClean="0">
                <a:effectLst/>
              </a:rPr>
              <a:t>sciculus</a:t>
            </a:r>
            <a:r>
              <a:rPr lang="el-GR" sz="2600" dirty="0" smtClean="0">
                <a:effectLst/>
              </a:rPr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943600" cy="5867400"/>
          </a:xfrm>
          <a:noFill/>
        </p:spPr>
        <p:txBody>
          <a:bodyPr/>
          <a:lstStyle/>
          <a:p>
            <a:pPr>
              <a:buNone/>
            </a:pPr>
            <a:r>
              <a:rPr lang="el-GR" sz="2400" i="1" dirty="0" smtClean="0"/>
              <a:t>Είναι η οδός, δια της οποίας ο</a:t>
            </a:r>
            <a:r>
              <a:rPr lang="en-US" sz="2400" i="1" dirty="0" smtClean="0"/>
              <a:t> </a:t>
            </a:r>
            <a:r>
              <a:rPr lang="el-GR" sz="2400" i="1" dirty="0" smtClean="0"/>
              <a:t> Υπο</a:t>
            </a:r>
            <a:r>
              <a:rPr lang="en-US" sz="2400" i="1" dirty="0" smtClean="0"/>
              <a:t>-</a:t>
            </a:r>
            <a:r>
              <a:rPr lang="el-GR" sz="2400" i="1" dirty="0" smtClean="0"/>
              <a:t>θάλαμος καθοδηγεί το ΣΝΣ και το ΠΝΣ</a:t>
            </a:r>
          </a:p>
          <a:p>
            <a:pPr>
              <a:buFont typeface="Wingdings" pitchFamily="2" charset="2"/>
              <a:buNone/>
            </a:pPr>
            <a:endParaRPr lang="en-US" sz="22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13-14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Πυρήνες Υποθαλάμου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15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Άνω Διδύμια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16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Πυρήνας των </a:t>
            </a:r>
            <a:r>
              <a:rPr lang="en-US" sz="2200" dirty="0" err="1" smtClean="0">
                <a:effectLst/>
              </a:rPr>
              <a:t>Edinger-Westphal</a:t>
            </a:r>
            <a:endParaRPr lang="en-US" sz="22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200" dirty="0" smtClean="0">
                <a:effectLst/>
              </a:rPr>
              <a:t>17: </a:t>
            </a:r>
            <a:r>
              <a:rPr lang="el-GR" sz="2200" dirty="0" smtClean="0">
                <a:effectLst/>
              </a:rPr>
              <a:t>Άνω σιαλικός πυρήνας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18</a:t>
            </a:r>
            <a:r>
              <a:rPr lang="en-US" sz="2200" dirty="0" smtClean="0">
                <a:effectLst/>
              </a:rPr>
              <a:t>: </a:t>
            </a:r>
            <a:r>
              <a:rPr lang="el-GR" sz="2200" dirty="0" smtClean="0">
                <a:effectLst/>
              </a:rPr>
              <a:t>Κάτω σιαλικός πυρήνας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19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Ραχιαίος πυρήνας πνευμονογαστρικού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20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Κινητικός πυρήνας τριδύμου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21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Πυρήνας προσωπικού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22</a:t>
            </a:r>
            <a:r>
              <a:rPr lang="en-US" sz="2200" dirty="0" smtClean="0">
                <a:effectLst/>
              </a:rPr>
              <a:t>: </a:t>
            </a:r>
            <a:r>
              <a:rPr lang="el-GR" sz="2200" dirty="0" smtClean="0">
                <a:effectLst/>
              </a:rPr>
              <a:t>Πυρήνας υπογλωσσίου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23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Μονήρης πυρήνας</a:t>
            </a:r>
          </a:p>
          <a:p>
            <a:pPr>
              <a:buFont typeface="Wingdings" pitchFamily="2" charset="2"/>
              <a:buNone/>
            </a:pPr>
            <a:r>
              <a:rPr lang="el-GR" sz="2200" dirty="0" smtClean="0">
                <a:effectLst/>
              </a:rPr>
              <a:t>24</a:t>
            </a:r>
            <a:r>
              <a:rPr lang="en-US" sz="2200" dirty="0" smtClean="0">
                <a:effectLst/>
              </a:rPr>
              <a:t>:</a:t>
            </a:r>
            <a:r>
              <a:rPr lang="el-GR" sz="2200" dirty="0" smtClean="0">
                <a:effectLst/>
              </a:rPr>
              <a:t> Ραχιαίος πυρήνας της ραφής</a:t>
            </a:r>
          </a:p>
        </p:txBody>
      </p:sp>
      <p:pic>
        <p:nvPicPr>
          <p:cNvPr id="18436" name="Picture 7" descr="F:\ANATOMIA\Εικόνες\Autonomous\Ραχιαία Επιμήκης Δεσμίδα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0"/>
            <a:ext cx="34877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"/>
            <a:ext cx="4248472" cy="692695"/>
          </a:xfrm>
        </p:spPr>
        <p:txBody>
          <a:bodyPr/>
          <a:lstStyle/>
          <a:p>
            <a:r>
              <a:rPr lang="el-GR" sz="3600" dirty="0" smtClean="0">
                <a:solidFill>
                  <a:srgbClr val="FFC000"/>
                </a:solidFill>
              </a:rPr>
              <a:t>Λημνίσκοι</a:t>
            </a:r>
            <a:endParaRPr lang="el-GR" sz="36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64704"/>
            <a:ext cx="4572000" cy="6093296"/>
          </a:xfrm>
        </p:spPr>
        <p:txBody>
          <a:bodyPr/>
          <a:lstStyle/>
          <a:p>
            <a:r>
              <a:rPr lang="el-GR" sz="2400" dirty="0" smtClean="0"/>
              <a:t>Ομάδες συμπορευομένων (στο στέλεχος) αισθητικών νευρικών ινών 2ας τάξεως από πυρήνες του </a:t>
            </a:r>
            <a:r>
              <a:rPr lang="el-GR" sz="2400" u="sng" dirty="0" smtClean="0"/>
              <a:t>στελέχους</a:t>
            </a:r>
            <a:r>
              <a:rPr lang="el-GR" sz="2400" dirty="0" smtClean="0"/>
              <a:t> (προμήκης, γέφυρα) μέχρι τον κοιλιακό οπίσθιο πυρήνα του </a:t>
            </a:r>
            <a:r>
              <a:rPr lang="el-GR" sz="2400" u="sng" dirty="0" smtClean="0"/>
              <a:t>θαλάμου</a:t>
            </a:r>
          </a:p>
          <a:p>
            <a:pPr>
              <a:buNone/>
            </a:pPr>
            <a:r>
              <a:rPr lang="el-GR" sz="1600" dirty="0" smtClean="0"/>
              <a:t> 3. Έσω λημνίσκος </a:t>
            </a:r>
            <a:r>
              <a:rPr lang="el-GR" sz="1500" dirty="0" smtClean="0"/>
              <a:t>(επικριτική αφή, παλαισθησία)</a:t>
            </a:r>
          </a:p>
          <a:p>
            <a:pPr>
              <a:buNone/>
            </a:pPr>
            <a:r>
              <a:rPr lang="el-GR" sz="1600" dirty="0" smtClean="0"/>
              <a:t> 4. Ισχνό – σφηνοειδές δεμάτιο (Ν.Μ.)</a:t>
            </a:r>
          </a:p>
          <a:p>
            <a:pPr>
              <a:buNone/>
            </a:pPr>
            <a:r>
              <a:rPr lang="el-GR" sz="1600" dirty="0" smtClean="0"/>
              <a:t> 5. Ισχνός πυρήνας (προμήκους)  </a:t>
            </a:r>
          </a:p>
          <a:p>
            <a:pPr>
              <a:buNone/>
            </a:pPr>
            <a:r>
              <a:rPr lang="el-GR" sz="1600" dirty="0" smtClean="0"/>
              <a:t> 6. Σφηνοειδής πυρήνας</a:t>
            </a:r>
          </a:p>
          <a:p>
            <a:pPr>
              <a:buNone/>
            </a:pPr>
            <a:r>
              <a:rPr lang="el-GR" sz="1600" dirty="0" smtClean="0"/>
              <a:t> 7. Χιασμός έσω τοξοειδών ινών</a:t>
            </a:r>
          </a:p>
          <a:p>
            <a:pPr>
              <a:buNone/>
            </a:pPr>
            <a:r>
              <a:rPr lang="el-GR" sz="1600" dirty="0" smtClean="0"/>
              <a:t> 8. Νωτιαίος λημνίσκος (πλάγιο νωτιαιοθαλαμικό, πρόσθιο νωτιαιοθαλ., νωτιαιοτετραδυμικο δ.)</a:t>
            </a:r>
          </a:p>
          <a:p>
            <a:pPr>
              <a:buNone/>
            </a:pPr>
            <a:r>
              <a:rPr lang="el-GR" sz="1600" dirty="0" smtClean="0"/>
              <a:t> 9. Έσω λημνίσκος (ακουστική οδός)</a:t>
            </a:r>
          </a:p>
          <a:p>
            <a:pPr>
              <a:buNone/>
            </a:pPr>
            <a:r>
              <a:rPr lang="el-GR" sz="1600" dirty="0" smtClean="0"/>
              <a:t>10. Λημνίσκος του τριδύμου </a:t>
            </a:r>
          </a:p>
          <a:p>
            <a:pPr>
              <a:buNone/>
            </a:pPr>
            <a:r>
              <a:rPr lang="el-GR" sz="1600" dirty="0" smtClean="0"/>
              <a:t>11. Λημνίσκος μονήρους πυρήνα</a:t>
            </a:r>
          </a:p>
          <a:p>
            <a:pPr>
              <a:buNone/>
            </a:pPr>
            <a:r>
              <a:rPr lang="el-GR" sz="1600" dirty="0" smtClean="0"/>
              <a:t>12. Μονήρης πυρήνας </a:t>
            </a:r>
          </a:p>
          <a:p>
            <a:pPr>
              <a:buNone/>
            </a:pPr>
            <a:r>
              <a:rPr lang="el-GR" sz="1600" dirty="0" smtClean="0"/>
              <a:t>13. Νωτιαίος  και γεφυρικός πυρήνας τριδύμου</a:t>
            </a:r>
            <a:endParaRPr lang="el-GR" sz="1600" dirty="0"/>
          </a:p>
        </p:txBody>
      </p:sp>
      <p:pic>
        <p:nvPicPr>
          <p:cNvPr id="7" name="Content Placeholder 6" descr="Εικόνα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3"/>
            <a:ext cx="4572000" cy="68860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12360" y="465313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2"/>
                </a:solidFill>
              </a:rPr>
              <a:t>13</a:t>
            </a:r>
            <a:endParaRPr lang="el-GR" sz="1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17008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2"/>
                </a:solidFill>
              </a:rPr>
              <a:t>13</a:t>
            </a:r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634082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Νωτιαίος Μυελός (</a:t>
            </a:r>
            <a:r>
              <a:rPr lang="en-US" sz="3600" dirty="0" smtClean="0">
                <a:solidFill>
                  <a:srgbClr val="FF0000"/>
                </a:solidFill>
              </a:rPr>
              <a:t>Spinal Cord)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27984" cy="568863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Επίμηκες μόρφωμα που βρίσκεται μέσα στον </a:t>
            </a:r>
            <a:r>
              <a:rPr lang="el-GR" u="sng" dirty="0"/>
              <a:t>σπονδυλικό σωλήνα</a:t>
            </a:r>
            <a:r>
              <a:rPr lang="el-GR" dirty="0"/>
              <a:t> και μεταφέρει </a:t>
            </a:r>
            <a:r>
              <a:rPr lang="el-GR" b="1" dirty="0"/>
              <a:t>προσαγωγά ερεθίσματα</a:t>
            </a:r>
            <a:r>
              <a:rPr lang="el-GR" dirty="0"/>
              <a:t> (πληροφορίες) από το σώμα (πλην της κεφαλής) προς τον εγκέφαλο και </a:t>
            </a:r>
            <a:r>
              <a:rPr lang="el-GR" b="1" dirty="0"/>
              <a:t>απαγωγά ερεθίσματα </a:t>
            </a:r>
            <a:r>
              <a:rPr lang="el-GR" dirty="0"/>
              <a:t>(εντολές) από τον εγκέφαλο προς το σώμα. </a:t>
            </a:r>
            <a:endParaRPr lang="en-US" dirty="0"/>
          </a:p>
          <a:p>
            <a:r>
              <a:rPr lang="el-GR" dirty="0"/>
              <a:t>Αυτό γίνεται με τη βοήθεια </a:t>
            </a:r>
            <a:r>
              <a:rPr lang="el-GR" b="1" dirty="0"/>
              <a:t>ανιόντων ή κατιόντων δεματίων </a:t>
            </a:r>
            <a:r>
              <a:rPr lang="el-GR" dirty="0"/>
              <a:t>(αντιστοίχως) που βρίκονται στη λευκή ουσία του και </a:t>
            </a:r>
            <a:r>
              <a:rPr lang="el-GR" b="1" dirty="0"/>
              <a:t>νωτιαίων νεύρων</a:t>
            </a:r>
            <a:r>
              <a:rPr lang="el-GR" dirty="0"/>
              <a:t> που εξέρχονται από αυτόν.</a:t>
            </a:r>
            <a:endParaRPr lang="en-US" dirty="0"/>
          </a:p>
        </p:txBody>
      </p:sp>
      <p:pic>
        <p:nvPicPr>
          <p:cNvPr id="5" name="Content Placeholder 4" descr="spine_organized_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80728"/>
            <a:ext cx="4038600" cy="3003062"/>
          </a:xfrm>
        </p:spPr>
      </p:pic>
      <p:pic>
        <p:nvPicPr>
          <p:cNvPr id="6" name="Picture 5" descr="spinal cord τομή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876" y="4365104"/>
            <a:ext cx="4853124" cy="1761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  <a:noFill/>
        </p:spPr>
        <p:txBody>
          <a:bodyPr/>
          <a:lstStyle/>
          <a:p>
            <a:r>
              <a:rPr lang="el-GR" sz="3400" smtClean="0">
                <a:effectLst/>
              </a:rPr>
              <a:t>Υποδιαίρεση νευρικών ινών στον Εγκέφαλο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r>
              <a:rPr lang="el-GR" u="sng" dirty="0" smtClean="0">
                <a:effectLst/>
              </a:rPr>
              <a:t>Συνδετικές ίνες</a:t>
            </a:r>
            <a:r>
              <a:rPr lang="el-GR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(association fibers)</a:t>
            </a:r>
            <a:r>
              <a:rPr lang="el-GR" sz="2800" dirty="0" smtClean="0">
                <a:effectLst/>
              </a:rPr>
              <a:t> </a:t>
            </a:r>
            <a:r>
              <a:rPr lang="el-GR" dirty="0" smtClean="0">
                <a:effectLst/>
              </a:rPr>
              <a:t>Συνδέουν διαφορετικές περιοχές του φλοιού του ιδίου ημισφαιρίου (μακρές, βραχείες)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Συνδεσμικές ίνες</a:t>
            </a:r>
            <a:r>
              <a:rPr lang="el-GR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(commissural fibers)</a:t>
            </a:r>
            <a:r>
              <a:rPr lang="el-GR" sz="2800" dirty="0" smtClean="0">
                <a:effectLst/>
              </a:rPr>
              <a:t> </a:t>
            </a:r>
            <a:r>
              <a:rPr lang="el-GR" dirty="0" smtClean="0">
                <a:effectLst/>
              </a:rPr>
              <a:t>Συνδέουν ομόλογες περιοχές από τα δύο ημισφαίρια (μεσολόβιο)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Προβλητικές ίνες</a:t>
            </a:r>
            <a:r>
              <a:rPr lang="el-GR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(projection fibers)</a:t>
            </a:r>
            <a:r>
              <a:rPr lang="el-GR" sz="2800" dirty="0" smtClean="0">
                <a:effectLst/>
              </a:rPr>
              <a:t> </a:t>
            </a:r>
            <a:r>
              <a:rPr lang="el-GR" dirty="0" smtClean="0">
                <a:effectLst/>
              </a:rPr>
              <a:t>Συνδέουν φλοιώδεις με υποφλοιώδεις περιοχές </a:t>
            </a:r>
            <a:r>
              <a:rPr lang="el-GR" sz="2800" dirty="0" smtClean="0">
                <a:effectLst/>
              </a:rPr>
              <a:t>(λημνίσκοι, δεμάτια, κλπ)</a:t>
            </a:r>
            <a:endParaRPr lang="el-GR" sz="2800" u="sng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Τίτλος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939800"/>
          </a:xfrm>
        </p:spPr>
        <p:txBody>
          <a:bodyPr/>
          <a:lstStyle/>
          <a:p>
            <a:r>
              <a:rPr lang="el-GR" smtClean="0"/>
              <a:t>Κατιόντα δεμάτια (κινητικότητα)</a:t>
            </a:r>
          </a:p>
        </p:txBody>
      </p:sp>
      <p:pic>
        <p:nvPicPr>
          <p:cNvPr id="81923" name="4 - Θέση περιεχομένου" descr="Overview-of-the-Corticospinal-Tracts-Anterior-and-Latera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35125"/>
            <a:ext cx="4038600" cy="4456113"/>
          </a:xfrm>
        </p:spPr>
      </p:pic>
      <p:pic>
        <p:nvPicPr>
          <p:cNvPr id="81924" name="5 - Θέση περιεχομένου" descr="Descending tract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071563"/>
            <a:ext cx="3929063" cy="531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619250" cy="6858000"/>
          </a:xfrm>
        </p:spPr>
        <p:txBody>
          <a:bodyPr/>
          <a:lstStyle/>
          <a:p>
            <a:pPr algn="l"/>
            <a:r>
              <a:rPr lang="el-GR" sz="1500" b="1" i="1" dirty="0"/>
              <a:t>Κατιόντα </a:t>
            </a:r>
            <a:r>
              <a:rPr lang="el-GR" sz="1300" b="1" i="1" dirty="0"/>
              <a:t>δεμάτια</a:t>
            </a:r>
            <a:br>
              <a:rPr lang="el-GR" sz="1300" b="1" i="1" dirty="0"/>
            </a:br>
            <a:r>
              <a:rPr lang="el-GR" sz="1300" b="1" i="1" dirty="0"/>
              <a:t> </a:t>
            </a:r>
            <a:r>
              <a:rPr lang="el-GR" sz="1300" dirty="0"/>
              <a:t>1. Χιασμός των</a:t>
            </a:r>
            <a:br>
              <a:rPr lang="el-GR" sz="1300" dirty="0"/>
            </a:br>
            <a:r>
              <a:rPr lang="el-GR" sz="1300" dirty="0"/>
              <a:t>     πυραμίδων </a:t>
            </a:r>
            <a:br>
              <a:rPr lang="el-GR" sz="1300" dirty="0"/>
            </a:br>
            <a:r>
              <a:rPr lang="el-GR" sz="1300" dirty="0"/>
              <a:t>2. Πλάγιο</a:t>
            </a:r>
            <a:br>
              <a:rPr lang="el-GR" sz="1300" dirty="0"/>
            </a:br>
            <a:r>
              <a:rPr lang="el-GR" sz="1300" dirty="0"/>
              <a:t>    φλοιονωτιαίο </a:t>
            </a:r>
            <a:br>
              <a:rPr lang="el-GR" sz="1300" dirty="0"/>
            </a:br>
            <a:r>
              <a:rPr lang="el-GR" sz="1300" dirty="0"/>
              <a:t>3. Πρόσθιο </a:t>
            </a:r>
            <a:br>
              <a:rPr lang="el-GR" sz="1300" dirty="0"/>
            </a:br>
            <a:r>
              <a:rPr lang="el-GR" sz="1300" dirty="0"/>
              <a:t>    φλοιονωτιαίο  4. Αιθουσαιο-</a:t>
            </a:r>
            <a:br>
              <a:rPr lang="el-GR" sz="1300" dirty="0"/>
            </a:br>
            <a:r>
              <a:rPr lang="el-GR" sz="1300" dirty="0"/>
              <a:t>     νωτιαίο </a:t>
            </a:r>
            <a:br>
              <a:rPr lang="el-GR" sz="1300" dirty="0"/>
            </a:br>
            <a:r>
              <a:rPr lang="el-GR" sz="1300" dirty="0"/>
              <a:t>5. Πρόσθιο (γεφ)</a:t>
            </a:r>
            <a:br>
              <a:rPr lang="el-GR" sz="1300" dirty="0"/>
            </a:br>
            <a:r>
              <a:rPr lang="el-GR" sz="1300" dirty="0"/>
              <a:t>   δικτυονωτιαίο 6. Πλάγιο (προμ)</a:t>
            </a:r>
            <a:br>
              <a:rPr lang="el-GR" sz="1300" dirty="0"/>
            </a:br>
            <a:r>
              <a:rPr lang="el-GR" sz="1300" dirty="0"/>
              <a:t>   δικτυονωτιαίο 7. Καλυπτρο-</a:t>
            </a:r>
            <a:br>
              <a:rPr lang="el-GR" sz="1300" dirty="0"/>
            </a:br>
            <a:r>
              <a:rPr lang="el-GR" sz="1300" dirty="0"/>
              <a:t>    νωτιαίο</a:t>
            </a:r>
            <a:br>
              <a:rPr lang="el-GR" sz="1300" dirty="0"/>
            </a:br>
            <a:r>
              <a:rPr lang="el-GR" sz="1300" dirty="0"/>
              <a:t> 8. Ερυθρο-</a:t>
            </a:r>
            <a:br>
              <a:rPr lang="el-GR" sz="1300" dirty="0"/>
            </a:br>
            <a:r>
              <a:rPr lang="el-GR" sz="1300" dirty="0"/>
              <a:t>     νωτιαίο</a:t>
            </a:r>
            <a:br>
              <a:rPr lang="el-GR" sz="1300" dirty="0"/>
            </a:br>
            <a:r>
              <a:rPr lang="el-GR" sz="1300" dirty="0"/>
              <a:t> 9. Τετραδυμο-</a:t>
            </a:r>
            <a:br>
              <a:rPr lang="el-GR" sz="1300" dirty="0"/>
            </a:br>
            <a:r>
              <a:rPr lang="el-GR" sz="1300" dirty="0"/>
              <a:t>     νωτιαίο </a:t>
            </a:r>
            <a:br>
              <a:rPr lang="el-GR" sz="1300" dirty="0"/>
            </a:br>
            <a:r>
              <a:rPr lang="el-GR" sz="1300" dirty="0"/>
              <a:t>10. Μέση</a:t>
            </a:r>
            <a:br>
              <a:rPr lang="el-GR" sz="1300" dirty="0"/>
            </a:br>
            <a:r>
              <a:rPr lang="el-GR" sz="1300" dirty="0"/>
              <a:t>      επιμήκης</a:t>
            </a:r>
            <a:br>
              <a:rPr lang="el-GR" sz="1300" dirty="0"/>
            </a:br>
            <a:r>
              <a:rPr lang="el-GR" sz="1300" dirty="0"/>
              <a:t>      δεσμίδα </a:t>
            </a:r>
            <a:r>
              <a:rPr lang="el-GR" sz="1300" b="1" i="1" dirty="0"/>
              <a:t/>
            </a:r>
            <a:br>
              <a:rPr lang="el-GR" sz="1300" b="1" i="1" dirty="0"/>
            </a:br>
            <a:r>
              <a:rPr lang="el-GR" sz="1300" dirty="0"/>
              <a:t>11. Κατιούσες </a:t>
            </a:r>
            <a:br>
              <a:rPr lang="el-GR" sz="1300" dirty="0"/>
            </a:br>
            <a:r>
              <a:rPr lang="el-GR" sz="1300" dirty="0"/>
              <a:t>παρασυμπαθητικού</a:t>
            </a:r>
            <a:br>
              <a:rPr lang="el-GR" sz="1300" dirty="0"/>
            </a:br>
            <a:r>
              <a:rPr lang="el-GR" sz="1300" dirty="0"/>
              <a:t>12. Κατιούσες   </a:t>
            </a:r>
            <a:br>
              <a:rPr lang="el-GR" sz="1300" dirty="0"/>
            </a:br>
            <a:r>
              <a:rPr lang="el-GR" sz="1300" dirty="0"/>
              <a:t>    συμπαθητικού</a:t>
            </a:r>
            <a:r>
              <a:rPr lang="el-GR" sz="1300" b="1" i="1" dirty="0"/>
              <a:t/>
            </a:r>
            <a:br>
              <a:rPr lang="el-GR" sz="1300" b="1" i="1" dirty="0"/>
            </a:br>
            <a:r>
              <a:rPr lang="el-GR" sz="1300" b="1" i="1" dirty="0"/>
              <a:t>Χ. </a:t>
            </a:r>
            <a:r>
              <a:rPr lang="el-GR" sz="1300" dirty="0"/>
              <a:t> Ελαιονωτιαίο</a:t>
            </a:r>
          </a:p>
        </p:txBody>
      </p:sp>
      <p:pic>
        <p:nvPicPr>
          <p:cNvPr id="25604" name="Picture 4" descr="Descending tra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-80963"/>
            <a:ext cx="7843838" cy="693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Τίτλος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868362"/>
          </a:xfrm>
        </p:spPr>
        <p:txBody>
          <a:bodyPr/>
          <a:lstStyle/>
          <a:p>
            <a:r>
              <a:rPr lang="el-GR" smtClean="0"/>
              <a:t>Ανιόντα δεμάτια (Αισθητικότητα)</a:t>
            </a:r>
          </a:p>
        </p:txBody>
      </p:sp>
      <p:pic>
        <p:nvPicPr>
          <p:cNvPr id="82947" name="4 - Θέση περιεχομένου" descr="ascending trac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313" y="1692275"/>
            <a:ext cx="4913312" cy="4308475"/>
          </a:xfrm>
        </p:spPr>
      </p:pic>
      <p:pic>
        <p:nvPicPr>
          <p:cNvPr id="82948" name="5 - Θέση περιεχομένου" descr="ascending tracts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5" y="1014413"/>
            <a:ext cx="3857625" cy="5351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867400" y="6308725"/>
            <a:ext cx="2484438" cy="260350"/>
          </a:xfrm>
        </p:spPr>
        <p:txBody>
          <a:bodyPr/>
          <a:lstStyle/>
          <a:p>
            <a:r>
              <a:rPr lang="en-US" sz="1400"/>
              <a:t>Ascending tracts</a:t>
            </a:r>
            <a:endParaRPr lang="el-GR" sz="1400"/>
          </a:p>
        </p:txBody>
      </p:sp>
      <p:pic>
        <p:nvPicPr>
          <p:cNvPr id="21508" name="Picture 4" descr="Ascending tra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394" y="500042"/>
            <a:ext cx="7179606" cy="5715016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192879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b="1" i="1" dirty="0">
                <a:solidFill>
                  <a:schemeClr val="tx2"/>
                </a:solidFill>
              </a:rPr>
              <a:t>Ανιόντα δεμάτια</a:t>
            </a:r>
          </a:p>
          <a:p>
            <a:r>
              <a:rPr lang="el-GR" sz="1400" dirty="0"/>
              <a:t>1.Πλάγιο </a:t>
            </a:r>
          </a:p>
          <a:p>
            <a:r>
              <a:rPr lang="el-GR" sz="1400" dirty="0"/>
              <a:t>    νωτιαιοθαλαμικό</a:t>
            </a:r>
          </a:p>
          <a:p>
            <a:r>
              <a:rPr lang="el-GR" sz="1400" dirty="0"/>
              <a:t>2-4. οπισθοπλάγιο (επι-χείλια ζώνη </a:t>
            </a:r>
            <a:r>
              <a:rPr lang="en-US" sz="1400" dirty="0" err="1"/>
              <a:t>Lissauer</a:t>
            </a:r>
            <a:r>
              <a:rPr lang="en-US" sz="1400" dirty="0"/>
              <a:t>)</a:t>
            </a:r>
            <a:endParaRPr lang="el-GR" sz="1400" dirty="0"/>
          </a:p>
          <a:p>
            <a:r>
              <a:rPr lang="el-GR" sz="1400" dirty="0"/>
              <a:t>3. Πρόσθιο</a:t>
            </a:r>
          </a:p>
          <a:p>
            <a:r>
              <a:rPr lang="el-GR" sz="1400" dirty="0"/>
              <a:t>      νωτιαιοθαλαμικό</a:t>
            </a:r>
          </a:p>
          <a:p>
            <a:r>
              <a:rPr lang="el-GR" sz="1400" dirty="0"/>
              <a:t>5. Νωτιαιοτετραδυμικό</a:t>
            </a:r>
          </a:p>
          <a:p>
            <a:r>
              <a:rPr lang="el-GR" sz="1400" dirty="0"/>
              <a:t>12.Οπίσθιο νωτιαιο-</a:t>
            </a:r>
          </a:p>
          <a:p>
            <a:r>
              <a:rPr lang="el-GR" sz="1400" dirty="0"/>
              <a:t>      παρεγκεφαλιδικό</a:t>
            </a:r>
          </a:p>
          <a:p>
            <a:r>
              <a:rPr lang="el-GR" sz="1400" dirty="0"/>
              <a:t>13. Ραχιαίος πυρήνας</a:t>
            </a:r>
          </a:p>
          <a:p>
            <a:r>
              <a:rPr lang="el-GR" sz="1400" dirty="0"/>
              <a:t>      (</a:t>
            </a:r>
            <a:r>
              <a:rPr lang="en-US" sz="1400" dirty="0"/>
              <a:t>Clarke)</a:t>
            </a:r>
            <a:endParaRPr lang="el-GR" sz="1400" dirty="0"/>
          </a:p>
          <a:p>
            <a:r>
              <a:rPr lang="el-GR" sz="1400" dirty="0"/>
              <a:t>14. Πρόσθιο νωτιαιο-</a:t>
            </a:r>
          </a:p>
          <a:p>
            <a:r>
              <a:rPr lang="el-GR" sz="1400" dirty="0"/>
              <a:t>       παρεγκεφαλιδικό</a:t>
            </a:r>
          </a:p>
          <a:p>
            <a:r>
              <a:rPr lang="el-GR" sz="1400" dirty="0"/>
              <a:t>15. Νωτιαιοελαϊκό</a:t>
            </a:r>
          </a:p>
          <a:p>
            <a:r>
              <a:rPr lang="el-GR" sz="1400" dirty="0"/>
              <a:t>16. Νωτιαιοαιθουσαίο </a:t>
            </a:r>
            <a:endParaRPr lang="el-GR" sz="1400" b="1" i="1" dirty="0">
              <a:solidFill>
                <a:schemeClr val="tx2"/>
              </a:solidFill>
            </a:endParaRPr>
          </a:p>
          <a:p>
            <a:endParaRPr lang="el-GR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53188"/>
            <a:ext cx="8893175" cy="404812"/>
          </a:xfrm>
        </p:spPr>
        <p:txBody>
          <a:bodyPr/>
          <a:lstStyle/>
          <a:p>
            <a:r>
              <a:rPr lang="el-GR" sz="1800"/>
              <a:t>6. Ισχνό δεμάτιο 7. Σφηνοειδές δεμάτιο 8. Κατερχόμενες διανευροτομιακές ίνες</a:t>
            </a:r>
          </a:p>
        </p:txBody>
      </p:sp>
      <p:pic>
        <p:nvPicPr>
          <p:cNvPr id="188420" name="Picture 4" descr="Fasc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063" y="-6229350"/>
            <a:ext cx="8416925" cy="12682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6524625"/>
            <a:ext cx="7627938" cy="333375"/>
          </a:xfrm>
        </p:spPr>
        <p:txBody>
          <a:bodyPr/>
          <a:lstStyle/>
          <a:p>
            <a:pPr eaLnBrk="1" hangingPunct="1"/>
            <a:r>
              <a:rPr lang="el-GR" sz="1400" smtClean="0"/>
              <a:t>Εγκάρσια διατομή ΝΜ</a:t>
            </a:r>
          </a:p>
        </p:txBody>
      </p:sp>
      <p:pic>
        <p:nvPicPr>
          <p:cNvPr id="83971" name="Picture 4" descr="Εγκάρσια διατομή Ν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163"/>
            <a:ext cx="9144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  <a:noFill/>
        </p:spPr>
        <p:txBody>
          <a:bodyPr bIns="91440" anchor="b" anchorCtr="0"/>
          <a:lstStyle/>
          <a:p>
            <a:r>
              <a:rPr lang="el-GR" sz="2400" smtClean="0">
                <a:effectLst/>
              </a:rPr>
              <a:t>Κεφ. Β5. Νωτιαιοπαρεγκεφαλιδικά δεμάτια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0" y="1000125"/>
            <a:ext cx="9144000" cy="5857875"/>
          </a:xfrm>
          <a:noFill/>
        </p:spPr>
        <p:txBody>
          <a:bodyPr/>
          <a:lstStyle/>
          <a:p>
            <a:pPr marL="457200" indent="-457200"/>
            <a:r>
              <a:rPr lang="el-GR" sz="2400" u="sng" smtClean="0">
                <a:effectLst/>
              </a:rPr>
              <a:t>Οπίσθιο</a:t>
            </a:r>
            <a:r>
              <a:rPr lang="el-GR" sz="2400" smtClean="0">
                <a:effectLst/>
              </a:rPr>
              <a:t>  Από νευρομυϊκές ατράκτους και τενόντια όργανα. </a:t>
            </a:r>
            <a:r>
              <a:rPr lang="el-GR" sz="2400" i="1" smtClean="0">
                <a:effectLst/>
              </a:rPr>
              <a:t>Ραχιαίος πυρήνας (</a:t>
            </a:r>
            <a:r>
              <a:rPr lang="en-US" sz="2400" i="1" smtClean="0">
                <a:effectLst/>
                <a:latin typeface="Perpetua" pitchFamily="18" charset="0"/>
              </a:rPr>
              <a:t>VI, Clarke).</a:t>
            </a:r>
            <a:r>
              <a:rPr lang="el-GR" sz="2400" i="1" smtClean="0">
                <a:effectLst/>
              </a:rPr>
              <a:t> </a:t>
            </a:r>
            <a:r>
              <a:rPr lang="el-GR" sz="2400" smtClean="0">
                <a:effectLst/>
              </a:rPr>
              <a:t>Από κορμό και κάτω άκρα. </a:t>
            </a:r>
            <a:r>
              <a:rPr lang="el-GR" sz="2400" b="1" smtClean="0">
                <a:effectLst/>
              </a:rPr>
              <a:t>Λεπτή ρύθμιση</a:t>
            </a:r>
            <a:r>
              <a:rPr lang="el-GR" sz="2400" smtClean="0">
                <a:effectLst/>
              </a:rPr>
              <a:t>. Αχίαστο. </a:t>
            </a:r>
            <a:r>
              <a:rPr lang="el-GR" sz="2400" i="1" smtClean="0">
                <a:effectLst/>
              </a:rPr>
              <a:t>Κάτω παρεγκεφαλιδικό σκέλος</a:t>
            </a:r>
          </a:p>
          <a:p>
            <a:pPr marL="457200" indent="-457200">
              <a:buFont typeface="Wingdings" pitchFamily="2" charset="2"/>
              <a:buChar char=""/>
            </a:pPr>
            <a:r>
              <a:rPr lang="el-GR" sz="2400" u="sng" smtClean="0">
                <a:effectLst/>
              </a:rPr>
              <a:t>Πρόσθιο</a:t>
            </a:r>
            <a:r>
              <a:rPr lang="el-GR" sz="2400" smtClean="0">
                <a:effectLst/>
              </a:rPr>
              <a:t>. Από τενόντια όργανα κορμού και κάτω άκρων. </a:t>
            </a:r>
            <a:r>
              <a:rPr lang="el-GR" sz="2400" b="1" smtClean="0">
                <a:effectLst/>
              </a:rPr>
              <a:t>Αδρή ρύθμιση</a:t>
            </a:r>
            <a:r>
              <a:rPr lang="el-GR" sz="2400" smtClean="0">
                <a:effectLst/>
              </a:rPr>
              <a:t>. Μερικώς χιαζόμενο. </a:t>
            </a:r>
            <a:r>
              <a:rPr lang="el-GR" sz="2400" i="1" smtClean="0">
                <a:effectLst/>
              </a:rPr>
              <a:t>Άνω παρεγκεφαλιδικό σκέλος</a:t>
            </a:r>
            <a:r>
              <a:rPr lang="el-GR" sz="2400" smtClean="0">
                <a:effectLst/>
              </a:rPr>
              <a:t>. </a:t>
            </a:r>
          </a:p>
          <a:p>
            <a:pPr marL="457200" indent="-457200">
              <a:buFont typeface="Wingdings" pitchFamily="2" charset="2"/>
              <a:buNone/>
            </a:pPr>
            <a:r>
              <a:rPr lang="el-GR" sz="2400" smtClean="0">
                <a:effectLst/>
              </a:rPr>
              <a:t>                                      </a:t>
            </a:r>
            <a:r>
              <a:rPr lang="el-GR" sz="1600" smtClean="0">
                <a:solidFill>
                  <a:srgbClr val="FFC000"/>
                </a:solidFill>
                <a:effectLst/>
              </a:rPr>
              <a:t>Κορμός και κάτω άκρα </a:t>
            </a:r>
            <a:endParaRPr lang="el-GR" sz="2400" smtClean="0">
              <a:effectLst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l-GR" sz="2400" smtClean="0">
                <a:effectLst/>
              </a:rPr>
              <a:t>                                             </a:t>
            </a:r>
            <a:r>
              <a:rPr lang="el-GR" sz="1600" smtClean="0">
                <a:solidFill>
                  <a:srgbClr val="FFC000"/>
                </a:solidFill>
                <a:effectLst/>
              </a:rPr>
              <a:t>Άνω άκρα</a:t>
            </a:r>
            <a:r>
              <a:rPr lang="el-GR" sz="2400" smtClean="0">
                <a:effectLst/>
              </a:rPr>
              <a:t>  </a:t>
            </a:r>
          </a:p>
          <a:p>
            <a:pPr marL="457200" indent="-457200"/>
            <a:r>
              <a:rPr lang="el-GR" sz="2400" u="sng" smtClean="0">
                <a:effectLst/>
              </a:rPr>
              <a:t>Σφηνοειδές – σφηνοειδοπαρεγκεφαλιδικό. </a:t>
            </a:r>
            <a:r>
              <a:rPr lang="el-GR" sz="2400" smtClean="0">
                <a:effectLst/>
              </a:rPr>
              <a:t>Από νευρομυϊκές ατράκτους και τενόντια όργανα άνω άκρων. </a:t>
            </a:r>
            <a:r>
              <a:rPr lang="el-GR" sz="2400" b="1" smtClean="0">
                <a:effectLst/>
              </a:rPr>
              <a:t>Λεπτή ρύθμιση</a:t>
            </a:r>
            <a:r>
              <a:rPr lang="el-GR" sz="2400" smtClean="0">
                <a:effectLst/>
              </a:rPr>
              <a:t>. </a:t>
            </a:r>
            <a:r>
              <a:rPr lang="el-GR" sz="2400" i="1" smtClean="0">
                <a:effectLst/>
              </a:rPr>
              <a:t>Σύναψη στο σφηνοειδή πυρήνα</a:t>
            </a:r>
            <a:r>
              <a:rPr lang="el-GR" sz="2400" smtClean="0">
                <a:effectLst/>
              </a:rPr>
              <a:t>. Αχίαστο. </a:t>
            </a:r>
            <a:r>
              <a:rPr lang="el-GR" sz="2400" i="1" smtClean="0">
                <a:effectLst/>
              </a:rPr>
              <a:t>Κάτω παρεγκεφαλιδικό σκέλος. </a:t>
            </a:r>
          </a:p>
          <a:p>
            <a:pPr marL="457200" indent="-457200">
              <a:buFont typeface="Wingdings" pitchFamily="2" charset="2"/>
              <a:buChar char=""/>
            </a:pPr>
            <a:r>
              <a:rPr lang="el-GR" sz="2400" i="1" smtClean="0">
                <a:effectLst/>
              </a:rPr>
              <a:t> </a:t>
            </a:r>
            <a:r>
              <a:rPr lang="el-GR" sz="2400" u="sng" smtClean="0">
                <a:effectLst/>
              </a:rPr>
              <a:t>Άνω </a:t>
            </a:r>
            <a:r>
              <a:rPr lang="en-US" sz="2400" u="sng" smtClean="0">
                <a:effectLst/>
                <a:latin typeface="Perpetua" pitchFamily="18" charset="0"/>
              </a:rPr>
              <a:t>(rostral)</a:t>
            </a:r>
            <a:r>
              <a:rPr lang="el-GR" sz="2400" u="sng" smtClean="0">
                <a:effectLst/>
              </a:rPr>
              <a:t>. </a:t>
            </a:r>
            <a:r>
              <a:rPr lang="el-GR" sz="2400" smtClean="0">
                <a:effectLst/>
              </a:rPr>
              <a:t>Από τενόντια όργανα άνω άκρων. </a:t>
            </a:r>
            <a:r>
              <a:rPr lang="el-GR" sz="2400" b="1" smtClean="0">
                <a:effectLst/>
              </a:rPr>
              <a:t>Αδρή ρύθμιση</a:t>
            </a:r>
            <a:r>
              <a:rPr lang="el-GR" sz="2400" smtClean="0">
                <a:effectLst/>
              </a:rPr>
              <a:t>. Αχίαστο. </a:t>
            </a:r>
            <a:r>
              <a:rPr lang="el-GR" sz="2400" i="1" smtClean="0">
                <a:effectLst/>
              </a:rPr>
              <a:t>Άνω και κάτω παρεγκεφαλιδικά σκέλη. </a:t>
            </a:r>
            <a:r>
              <a:rPr lang="el-GR" sz="2000" smtClean="0">
                <a:effectLst/>
              </a:rPr>
              <a:t>Πορεύεται μεταξύ προσθίου-οπισθ</a:t>
            </a:r>
            <a:r>
              <a:rPr lang="el-GR" sz="2400" smtClean="0">
                <a:effectLst/>
              </a:rPr>
              <a:t>ίου.</a:t>
            </a:r>
            <a:endParaRPr lang="el-GR" sz="2400" i="1" u="sng" smtClean="0">
              <a:effectLst/>
            </a:endParaRPr>
          </a:p>
        </p:txBody>
      </p:sp>
      <p:sp>
        <p:nvSpPr>
          <p:cNvPr id="4" name="3 - Βέλος προς τα επάνω"/>
          <p:cNvSpPr/>
          <p:nvPr/>
        </p:nvSpPr>
        <p:spPr>
          <a:xfrm>
            <a:off x="4857750" y="3000375"/>
            <a:ext cx="269875" cy="406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4572000" y="3643313"/>
            <a:ext cx="269875" cy="477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979613" cy="836613"/>
          </a:xfrm>
        </p:spPr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l-GR" sz="1700" smtClean="0"/>
              <a:t>Παρεγκεφαλίδας απαγωγοί</a:t>
            </a:r>
          </a:p>
        </p:txBody>
      </p:sp>
      <p:pic>
        <p:nvPicPr>
          <p:cNvPr id="23555" name="Picture 3" descr="Παρεγκεφαλίδας απαγωγο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-315913"/>
            <a:ext cx="7167562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88" y="277813"/>
            <a:ext cx="8286750" cy="1865312"/>
          </a:xfrm>
        </p:spPr>
        <p:txBody>
          <a:bodyPr/>
          <a:lstStyle/>
          <a:p>
            <a:pPr>
              <a:defRPr/>
            </a:pPr>
            <a:r>
              <a:rPr lang="el-GR" dirty="0" err="1" smtClean="0"/>
              <a:t>Νευρώνονται</a:t>
            </a:r>
            <a:r>
              <a:rPr lang="el-GR" dirty="0" smtClean="0"/>
              <a:t> τα νεύρα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l-GR" sz="3600" i="1" dirty="0" smtClean="0"/>
              <a:t>(πώς το ΚΝΣ αποκτά </a:t>
            </a:r>
            <a:r>
              <a:rPr lang="en-US" sz="3600" i="1" dirty="0" smtClean="0"/>
              <a:t>):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Χολινεργική νεύρωση </a:t>
            </a:r>
            <a:r>
              <a:rPr lang="el-GR" sz="2800" i="1" dirty="0" smtClean="0"/>
              <a:t>(για εγρήγορση – προσοχή)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Αδρενεργική νεύρωση </a:t>
            </a:r>
            <a:r>
              <a:rPr lang="el-GR" sz="2800" i="1" dirty="0" smtClean="0"/>
              <a:t>(σε καταστάσεις </a:t>
            </a:r>
            <a:r>
              <a:rPr lang="en-US" sz="2800" i="1" dirty="0" smtClean="0"/>
              <a:t>stress – fight or flight circumstances)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Σεροτονινεργική νεύρωση</a:t>
            </a:r>
            <a:r>
              <a:rPr lang="en-US" sz="2800" dirty="0" smtClean="0"/>
              <a:t> </a:t>
            </a:r>
            <a:r>
              <a:rPr lang="en-US" sz="2800" i="1" dirty="0" smtClean="0"/>
              <a:t>(</a:t>
            </a:r>
            <a:r>
              <a:rPr lang="el-GR" sz="2800" i="1" dirty="0" smtClean="0"/>
              <a:t>«ευ αισθάνεσθαι»)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Ντοπαμινεργική νεύρωση </a:t>
            </a:r>
            <a:r>
              <a:rPr lang="el-GR" sz="2800" i="1" dirty="0" smtClean="0"/>
              <a:t>(ηδονή, ανταμοιβή)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291513" cy="414338"/>
          </a:xfrm>
          <a:noFill/>
        </p:spPr>
        <p:txBody>
          <a:bodyPr/>
          <a:lstStyle/>
          <a:p>
            <a:r>
              <a:rPr lang="el-GR" sz="2000" smtClean="0">
                <a:effectLst/>
              </a:rPr>
              <a:t>Χολινεργικές (με χρήση ακετυλοχολίνης) προβολές</a:t>
            </a:r>
          </a:p>
        </p:txBody>
      </p:sp>
      <p:pic>
        <p:nvPicPr>
          <p:cNvPr id="33795" name="3 - Θέση περιεχομένου" descr="Χολινεργικές προσεκ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04664"/>
            <a:ext cx="8676456" cy="6139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47248" cy="747539"/>
          </a:xfrm>
        </p:spPr>
        <p:txBody>
          <a:bodyPr/>
          <a:lstStyle/>
          <a:p>
            <a:r>
              <a:rPr lang="el-GR" sz="3600" dirty="0" smtClean="0"/>
              <a:t>Φαιά και Λευκή Ουσία</a:t>
            </a:r>
            <a:endParaRPr lang="el-GR" sz="3600" dirty="0"/>
          </a:p>
        </p:txBody>
      </p:sp>
      <p:pic>
        <p:nvPicPr>
          <p:cNvPr id="4" name="Content Placeholder 3" descr="fibers of the 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33768"/>
            <a:ext cx="9238567" cy="5924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1"/>
            <a:ext cx="9036496" cy="620687"/>
          </a:xfrm>
        </p:spPr>
        <p:txBody>
          <a:bodyPr/>
          <a:lstStyle/>
          <a:p>
            <a:pPr>
              <a:defRPr/>
            </a:pPr>
            <a:r>
              <a:rPr lang="el-GR" sz="2800" dirty="0" smtClean="0"/>
              <a:t>Νοραδρενεργικές (με χρήση νορεπινεφρίνης) προβολές</a:t>
            </a:r>
            <a:endParaRPr lang="el-GR" sz="2800" dirty="0"/>
          </a:p>
        </p:txBody>
      </p:sp>
      <p:pic>
        <p:nvPicPr>
          <p:cNvPr id="34819" name="3 - Θέση περιεχομένου" descr="Δικτυωτός Νοραδρενεργικές προ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2798" y="620688"/>
            <a:ext cx="7110016" cy="6237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35843" name="3 - Θέση περιεχομένου" descr="δικτυωτος ντοπαμινεργικές προ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0"/>
            <a:ext cx="7286625" cy="736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36867" name="3 - Θέση περιεχομένου" descr="Δικτυωτός Σεροτονινεργικές προβολ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-285750"/>
            <a:ext cx="6457950" cy="7466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37891" name="3 - Θέση περιεχομένου" descr="Dopamineseraton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scientificamerican0308-54-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11" y="16041"/>
            <a:ext cx="8881377" cy="6847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774923"/>
          </a:xfrm>
        </p:spPr>
        <p:txBody>
          <a:bodyPr/>
          <a:lstStyle/>
          <a:p>
            <a:r>
              <a:rPr lang="en-US" sz="3600" dirty="0" err="1" smtClean="0"/>
              <a:t>Tractography</a:t>
            </a:r>
            <a:endParaRPr lang="el-GR" sz="3600" dirty="0"/>
          </a:p>
        </p:txBody>
      </p:sp>
      <p:pic>
        <p:nvPicPr>
          <p:cNvPr id="7" name="Content Placeholder 6" descr="gettyimages-180655380-1024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93" y="764703"/>
            <a:ext cx="8629871" cy="6008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74923"/>
          </a:xfrm>
        </p:spPr>
        <p:txBody>
          <a:bodyPr/>
          <a:lstStyle/>
          <a:p>
            <a:r>
              <a:rPr lang="en-US" sz="3600" dirty="0" smtClean="0"/>
              <a:t>White Matter and Maturation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88632"/>
          </a:xfrm>
        </p:spPr>
        <p:txBody>
          <a:bodyPr/>
          <a:lstStyle/>
          <a:p>
            <a:r>
              <a:rPr lang="en-US" sz="2800" dirty="0" smtClean="0"/>
              <a:t>You may think you're grown up at 18, but our brains don't fully mature until after we hit 30</a:t>
            </a:r>
          </a:p>
          <a:p>
            <a:r>
              <a:rPr lang="en-US" sz="2800" dirty="0" smtClean="0"/>
              <a:t>Experts say it's difficult to pinpoint exactly when the brain stops maturing </a:t>
            </a:r>
          </a:p>
          <a:p>
            <a:r>
              <a:rPr lang="en-US" sz="2800" dirty="0" smtClean="0"/>
              <a:t>Evidence suggests that the brain changes significantly until at least 30</a:t>
            </a:r>
          </a:p>
          <a:p>
            <a:r>
              <a:rPr lang="en-US" sz="2800" dirty="0" smtClean="0"/>
              <a:t>This raises questions over when people should legally be considered 'mature' </a:t>
            </a:r>
          </a:p>
          <a:p>
            <a:r>
              <a:rPr lang="en-US" sz="2800" dirty="0" smtClean="0"/>
              <a:t>The key changes in the brain that occur from adolescence into one’s 20s and 30s is a </a:t>
            </a:r>
            <a:r>
              <a:rPr lang="en-US" sz="2800" b="1" dirty="0" smtClean="0">
                <a:solidFill>
                  <a:srgbClr val="FFC000"/>
                </a:solidFill>
              </a:rPr>
              <a:t>thinning of the grey matter, and a thickening of white matter 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  <a:noFill/>
        </p:spPr>
        <p:txBody>
          <a:bodyPr/>
          <a:lstStyle/>
          <a:p>
            <a:r>
              <a:rPr lang="el-GR" sz="3400" smtClean="0">
                <a:effectLst/>
              </a:rPr>
              <a:t>Υποδιαίρεση νευρικών ινών στον Εγκέφαλο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r>
              <a:rPr lang="el-GR" u="sng" dirty="0" smtClean="0">
                <a:solidFill>
                  <a:srgbClr val="FFC000"/>
                </a:solidFill>
                <a:effectLst/>
              </a:rPr>
              <a:t>Συνδετικές ίνες</a:t>
            </a:r>
            <a:r>
              <a:rPr lang="el-GR" dirty="0" smtClean="0">
                <a:solidFill>
                  <a:srgbClr val="FFC000"/>
                </a:solidFill>
                <a:effectLst/>
              </a:rPr>
              <a:t>  Συνδέουν διαφορετικές περιοχές του φλοιού του ιδίου ημισφαιρίου (</a:t>
            </a:r>
            <a:r>
              <a:rPr lang="el-GR" b="1" i="1" u="sng" dirty="0" smtClean="0">
                <a:solidFill>
                  <a:srgbClr val="FFC000"/>
                </a:solidFill>
                <a:effectLst/>
              </a:rPr>
              <a:t>μακρές</a:t>
            </a:r>
            <a:r>
              <a:rPr lang="el-GR" dirty="0" smtClean="0">
                <a:solidFill>
                  <a:srgbClr val="FFC000"/>
                </a:solidFill>
                <a:effectLst/>
              </a:rPr>
              <a:t>, βραχείες)</a:t>
            </a:r>
          </a:p>
          <a:p>
            <a:pPr>
              <a:buNone/>
            </a:pPr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Συνδεσμικές ίνες</a:t>
            </a:r>
            <a:r>
              <a:rPr lang="el-GR" dirty="0" smtClean="0">
                <a:effectLst/>
              </a:rPr>
              <a:t>  Συνδέουν ομόλογες περιοχές από τα δύο ημισφαίρια (μεσολόβιο)</a:t>
            </a:r>
          </a:p>
          <a:p>
            <a:endParaRPr lang="el-GR" dirty="0" smtClean="0">
              <a:effectLst/>
            </a:endParaRPr>
          </a:p>
          <a:p>
            <a:r>
              <a:rPr lang="el-GR" u="sng" dirty="0" smtClean="0">
                <a:effectLst/>
              </a:rPr>
              <a:t>Προβλητικές ίνες</a:t>
            </a:r>
            <a:r>
              <a:rPr lang="el-GR" dirty="0" smtClean="0">
                <a:effectLst/>
              </a:rPr>
              <a:t>  Συνδέουν φλοιώδεις με υποφλοιώδεις περιοχές </a:t>
            </a:r>
            <a:r>
              <a:rPr lang="el-GR" sz="2800" dirty="0" smtClean="0">
                <a:effectLst/>
              </a:rPr>
              <a:t>(λημνίσκοι, δεμάτια, κλπ)</a:t>
            </a:r>
            <a:endParaRPr lang="el-GR" sz="2800" u="sng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noFill/>
        </p:spPr>
        <p:txBody>
          <a:bodyPr/>
          <a:lstStyle/>
          <a:p>
            <a:r>
              <a:rPr lang="el-GR" sz="3200" dirty="0" smtClean="0">
                <a:solidFill>
                  <a:srgbClr val="FFC000"/>
                </a:solidFill>
                <a:effectLst/>
              </a:rPr>
              <a:t>Συνδετικές μακρές δεσμίδες</a:t>
            </a:r>
            <a:r>
              <a:rPr lang="el-GR" sz="3200" dirty="0" smtClean="0">
                <a:effectLst/>
              </a:rPr>
              <a:t/>
            </a:r>
            <a:br>
              <a:rPr lang="el-GR" sz="3200" dirty="0" smtClean="0">
                <a:effectLst/>
              </a:rPr>
            </a:br>
            <a:r>
              <a:rPr lang="el-GR" sz="2600" i="1" dirty="0" smtClean="0">
                <a:effectLst/>
              </a:rPr>
              <a:t>(Άνω επιμήκης, τοξοειδής, αγκιστροειδής, κάτω επιμήκης)</a:t>
            </a:r>
            <a:endParaRPr lang="el-GR" sz="2600" dirty="0" smtClean="0">
              <a:effectLst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endParaRPr lang="el-GR" sz="2800" smtClean="0">
              <a:effectLst/>
            </a:endParaRPr>
          </a:p>
        </p:txBody>
      </p:sp>
      <p:pic>
        <p:nvPicPr>
          <p:cNvPr id="5124" name="Picture 5" descr="F:\ANATOMIA\Συνδετικές επιμήκεις δεσμίδε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3726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l-GR" sz="4000" dirty="0" smtClean="0"/>
              <a:t>Άνω επιμήκης δεσμίδα Ι - ΙΙ</a:t>
            </a:r>
            <a:br>
              <a:rPr lang="el-GR" sz="4000" dirty="0" smtClean="0"/>
            </a:br>
            <a:r>
              <a:rPr lang="en-US" sz="2400" dirty="0" smtClean="0"/>
              <a:t>Superior longitudinal fasciculus </a:t>
            </a:r>
            <a:endParaRPr lang="el-G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80728"/>
            <a:ext cx="4572000" cy="5877272"/>
          </a:xfrm>
        </p:spPr>
        <p:txBody>
          <a:bodyPr/>
          <a:lstStyle/>
          <a:p>
            <a:pPr>
              <a:buNone/>
            </a:pPr>
            <a:r>
              <a:rPr lang="el-GR" sz="2000" b="1" dirty="0" smtClean="0"/>
              <a:t>1) SLF I είναι η ραχιαία συνιστώσα </a:t>
            </a:r>
          </a:p>
          <a:p>
            <a:pPr lvl="0"/>
            <a:r>
              <a:rPr lang="el-GR" sz="1800" dirty="0" smtClean="0"/>
              <a:t>Προέρχεται από το άνω και μέσο βρεγματικό λόβιο</a:t>
            </a:r>
          </a:p>
          <a:p>
            <a:pPr lvl="0"/>
            <a:r>
              <a:rPr lang="el-GR" sz="1800" dirty="0" smtClean="0"/>
              <a:t>Καταλήγει στο ραχιαίο και μέσο φλοιό του μετωπιαίου λοβού (6,8,9) και στον συμπληρωματικό κινητικό φλοιό</a:t>
            </a:r>
          </a:p>
          <a:p>
            <a:pPr lvl="0"/>
            <a:r>
              <a:rPr lang="el-GR" sz="1800" b="1" dirty="0" smtClean="0"/>
              <a:t>Ρυθμίζει την κίνηση ανάλογα με τη θέση</a:t>
            </a:r>
            <a:r>
              <a:rPr lang="el-GR" sz="1800" dirty="0" smtClean="0"/>
              <a:t> του σώματος στο χώρο</a:t>
            </a:r>
          </a:p>
          <a:p>
            <a:pPr lvl="0">
              <a:buNone/>
            </a:pPr>
            <a:endParaRPr lang="el-GR" sz="1800" dirty="0" smtClean="0"/>
          </a:p>
          <a:p>
            <a:pPr>
              <a:buNone/>
            </a:pPr>
            <a:r>
              <a:rPr lang="el-GR" sz="2000" b="1" dirty="0" smtClean="0"/>
              <a:t>2) SLF II είναι η κύρια συνιστώσα</a:t>
            </a:r>
          </a:p>
          <a:p>
            <a:pPr lvl="0"/>
            <a:r>
              <a:rPr lang="el-GR" sz="1800" dirty="0" smtClean="0"/>
              <a:t>Προέρχεται από τον ουραίο τμήμα του κάτω βρεγματικού λοβίου και από τον ινιακό λοβό (οπτικός φλοιός)</a:t>
            </a:r>
          </a:p>
          <a:p>
            <a:pPr lvl="0"/>
            <a:r>
              <a:rPr lang="el-GR" sz="1800" dirty="0" smtClean="0"/>
              <a:t>Τερματίζεται στον έξω-ραχιαίο προ-μετωπιαίο φλοιό (Brodmann 6,8,46).</a:t>
            </a:r>
          </a:p>
          <a:p>
            <a:r>
              <a:rPr lang="el-GR" sz="1800" dirty="0" smtClean="0"/>
              <a:t>Παρέχει αμφίδρομες πληροφορίες για την </a:t>
            </a:r>
            <a:r>
              <a:rPr lang="el-GR" sz="1800" b="1" dirty="0" smtClean="0"/>
              <a:t>οπτική αντίληψη του χώρου </a:t>
            </a:r>
            <a:r>
              <a:rPr lang="el-GR" sz="1800" dirty="0" smtClean="0"/>
              <a:t>(επηρεάζει την εστίαση της προσοχής) 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ClipArt Placeholder 4" descr="Superior_longitudinal_fasciculus.pn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515870" cy="3024336"/>
          </a:xfrm>
        </p:spPr>
      </p:pic>
      <p:pic>
        <p:nvPicPr>
          <p:cNvPr id="6" name="Picture 5" descr="Superior_longitudinal_fasciculus i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72587"/>
            <a:ext cx="4536504" cy="278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άκληση ηθοποιών μετά το τέλος παράστασης">
  <a:themeElements>
    <a:clrScheme name="Ανάκληση ηθοποιών μετά το τέλος παράστασης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Ανάκληση ηθοποιών μετά το τέλος παράσταση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νάκληση ηθοποιών μετά το τέλος παράστασης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άκληση ηθοποιών μετά το τέλος παράστασης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Designs\Οροσειρά.pot</Template>
  <TotalTime>5456</TotalTime>
  <Words>2691</Words>
  <Application>Microsoft Office PowerPoint</Application>
  <PresentationFormat>On-screen Show (4:3)</PresentationFormat>
  <Paragraphs>426</Paragraphs>
  <Slides>66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Ανάκληση ηθοποιών μετά το τέλος παράστασης</vt:lpstr>
      <vt:lpstr>     Λευκή ουσία (σύνολο νευραξόνων ή νευρικών ινών)    </vt:lpstr>
      <vt:lpstr>Φαιά, λευκή ουσία, γάγγλια, πυρήνες</vt:lpstr>
      <vt:lpstr>Φαιά  και  λευκή  ουσία</vt:lpstr>
      <vt:lpstr>Ομάδες νευρικών ινών (νευραξόνων) με κοινή πορεία – αρχή (αισθητικός υποδοχέας, πυρήνας, γάγγλιο) – πέρας (σύναψη) </vt:lpstr>
      <vt:lpstr>Υποδιαίρεση νευρικών ινών στον Εγκέφαλο</vt:lpstr>
      <vt:lpstr>Φαιά και Λευκή Ουσία</vt:lpstr>
      <vt:lpstr>Υποδιαίρεση νευρικών ινών στον Εγκέφαλο</vt:lpstr>
      <vt:lpstr>Συνδετικές μακρές δεσμίδες (Άνω επιμήκης, τοξοειδής, αγκιστροειδής, κάτω επιμήκης)</vt:lpstr>
      <vt:lpstr>Άνω επιμήκης δεσμίδα Ι - ΙΙ Superior longitudinal fasciculus </vt:lpstr>
      <vt:lpstr>Άνω επιμήκης δεσμίδα ΙΙΙ Superior longitudinal fasciculus </vt:lpstr>
      <vt:lpstr>Τοξοειδής δεσμίδα Arcuate fasciculus</vt:lpstr>
      <vt:lpstr>Αγκιστροειδής δεσμίδα  Uncinate fasciculus </vt:lpstr>
      <vt:lpstr>Κάτω επιμήκης δεσμίδα  Inferior longitudinal fasciculus </vt:lpstr>
      <vt:lpstr>Υποδιαίρεση νευρικών ινών στον Εγκέφαλο</vt:lpstr>
      <vt:lpstr>Thalamus - Προβλητικές</vt:lpstr>
      <vt:lpstr>Θάλαμος –πυρήνες 2</vt:lpstr>
      <vt:lpstr>Slide 17</vt:lpstr>
      <vt:lpstr>Μεταιχμιακό Σύστημα: Συνδετικές δομές</vt:lpstr>
      <vt:lpstr>Slide 19</vt:lpstr>
      <vt:lpstr>Ιππόκαμπος : Συνδέσεις (εσωτερικές)</vt:lpstr>
      <vt:lpstr>Ιππόκαμπος : Συνδέσεις</vt:lpstr>
      <vt:lpstr>Ιππόκαμπος V: Συνδέσεις</vt:lpstr>
      <vt:lpstr>Slide 23</vt:lpstr>
      <vt:lpstr>Αμυγδαλή ΙΙΙ: Υποφλοιώδεις Προσαγωγοί Συνδέσεις</vt:lpstr>
      <vt:lpstr>Αμυγδαλή ΙΙΙ: Φλοιώδεις Προσαγωγοί Συνδέσεις</vt:lpstr>
      <vt:lpstr>Αμυγδαλή ΙΙΙ: Απαγωγοί Συνδέσεις (μέσω τελικής (ή μεθορίου) ταινίας) (stria terminalis)</vt:lpstr>
      <vt:lpstr>Αμυγδαλή: Απαγωγοί Συνδέσεις μέσω τελικής ταινίας</vt:lpstr>
      <vt:lpstr>Προσαγώγιο (Cingulum)</vt:lpstr>
      <vt:lpstr>Μυέλινη Ταινία (Stria Medullaris)</vt:lpstr>
      <vt:lpstr>Υποδιαίρεση νευρικών ινών στον Εγκέφαλο</vt:lpstr>
      <vt:lpstr>Μεσολόβιο από πλαϊ (corpus callosum) - Οβελιαία τομή -</vt:lpstr>
      <vt:lpstr>Μεσολόβιο – Οριζόντια άποψη (μετωπιαία-εγκάρσια τομή)</vt:lpstr>
      <vt:lpstr>Μεσολόβιο: Συνδέει τα δύο ημισφαίρια</vt:lpstr>
      <vt:lpstr>Υποδιαίρεση νευρικών ινών στον Εγκέφαλο</vt:lpstr>
      <vt:lpstr>Η επανάληψη είναι… … η μήτηρ της μαθήσεως</vt:lpstr>
      <vt:lpstr>Φαιά και Λευκή Ουσία</vt:lpstr>
      <vt:lpstr>Προβλητικές ίνες: Έσω κάψα</vt:lpstr>
      <vt:lpstr>Σκέλη έσω κάψας</vt:lpstr>
      <vt:lpstr>Βασικά γάγγλια – ακτινωτός στέφανος</vt:lpstr>
      <vt:lpstr>Στέλεχος (Brainstem)</vt:lpstr>
      <vt:lpstr>Στέλεχος (Brainstem)</vt:lpstr>
      <vt:lpstr>Στέλεχος (Brainstem)</vt:lpstr>
      <vt:lpstr>Στέλεχος (Brainstem)</vt:lpstr>
      <vt:lpstr>Φλοιονωτιαία και Φλοιοπυρηνική Οδός</vt:lpstr>
      <vt:lpstr>Έσω Επιμήκης Δεσμιδα</vt:lpstr>
      <vt:lpstr>Κεντρική Καλυπτρική Δεσμίδα</vt:lpstr>
      <vt:lpstr>Ραχιαία Επιμήκης Δεσμίδα (Dorsal Longitudinal Fαsciculus)</vt:lpstr>
      <vt:lpstr>Λημνίσκοι</vt:lpstr>
      <vt:lpstr>Νωτιαίος Μυελός (Spinal Cord)</vt:lpstr>
      <vt:lpstr>Κατιόντα δεμάτια (κινητικότητα)</vt:lpstr>
      <vt:lpstr>Κατιόντα δεμάτια  1. Χιασμός των      πυραμίδων  2. Πλάγιο     φλοιονωτιαίο  3. Πρόσθιο      φλοιονωτιαίο  4. Αιθουσαιο-      νωτιαίο  5. Πρόσθιο (γεφ)    δικτυονωτιαίο 6. Πλάγιο (προμ)    δικτυονωτιαίο 7. Καλυπτρο-     νωτιαίο  8. Ερυθρο-      νωτιαίο  9. Τετραδυμο-      νωτιαίο  10. Μέση       επιμήκης       δεσμίδα  11. Κατιούσες  παρασυμπαθητικού 12. Κατιούσες        συμπαθητικού Χ.  Ελαιονωτιαίο</vt:lpstr>
      <vt:lpstr>Ανιόντα δεμάτια (Αισθητικότητα)</vt:lpstr>
      <vt:lpstr>Ascending tracts</vt:lpstr>
      <vt:lpstr>6. Ισχνό δεμάτιο 7. Σφηνοειδές δεμάτιο 8. Κατερχόμενες διανευροτομιακές ίνες</vt:lpstr>
      <vt:lpstr>Εγκάρσια διατομή ΝΜ</vt:lpstr>
      <vt:lpstr>Κεφ. Β5. Νωτιαιοπαρεγκεφαλιδικά δεμάτια</vt:lpstr>
      <vt:lpstr>Παρεγκεφαλίδας απαγωγοί</vt:lpstr>
      <vt:lpstr>Νευρώνονται τα νεύρα; (πώς το ΚΝΣ αποκτά ):</vt:lpstr>
      <vt:lpstr>Χολινεργικές (με χρήση ακετυλοχολίνης) προβολές</vt:lpstr>
      <vt:lpstr>Νοραδρενεργικές (με χρήση νορεπινεφρίνης) προβολές</vt:lpstr>
      <vt:lpstr>Slide 61</vt:lpstr>
      <vt:lpstr>Slide 62</vt:lpstr>
      <vt:lpstr>Slide 63</vt:lpstr>
      <vt:lpstr>Slide 64</vt:lpstr>
      <vt:lpstr>Tractography</vt:lpstr>
      <vt:lpstr>White Matter and Maturation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Dionysios Venieratos and The Anatomy Department of the  Medical School of the University of Athens</dc:title>
  <dc:creator>user</dc:creator>
  <cp:lastModifiedBy>dionysios</cp:lastModifiedBy>
  <cp:revision>130</cp:revision>
  <dcterms:created xsi:type="dcterms:W3CDTF">2012-11-29T16:47:12Z</dcterms:created>
  <dcterms:modified xsi:type="dcterms:W3CDTF">2020-06-05T11:07:24Z</dcterms:modified>
</cp:coreProperties>
</file>