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57" r:id="rId3"/>
    <p:sldId id="288" r:id="rId4"/>
    <p:sldId id="289" r:id="rId5"/>
    <p:sldId id="290" r:id="rId6"/>
    <p:sldId id="291" r:id="rId7"/>
    <p:sldId id="258" r:id="rId8"/>
    <p:sldId id="259" r:id="rId9"/>
    <p:sldId id="260" r:id="rId10"/>
    <p:sldId id="265" r:id="rId11"/>
    <p:sldId id="285" r:id="rId12"/>
    <p:sldId id="284" r:id="rId13"/>
    <p:sldId id="261" r:id="rId14"/>
    <p:sldId id="262" r:id="rId15"/>
    <p:sldId id="263" r:id="rId16"/>
    <p:sldId id="264" r:id="rId17"/>
    <p:sldId id="267" r:id="rId18"/>
    <p:sldId id="268" r:id="rId19"/>
    <p:sldId id="269" r:id="rId20"/>
    <p:sldId id="281" r:id="rId21"/>
    <p:sldId id="270" r:id="rId22"/>
    <p:sldId id="272" r:id="rId23"/>
    <p:sldId id="274" r:id="rId24"/>
    <p:sldId id="275" r:id="rId25"/>
    <p:sldId id="276" r:id="rId26"/>
    <p:sldId id="277" r:id="rId27"/>
    <p:sldId id="292" r:id="rId28"/>
    <p:sldId id="286" r:id="rId29"/>
    <p:sldId id="278" r:id="rId30"/>
    <p:sldId id="279" r:id="rId31"/>
    <p:sldId id="280" r:id="rId32"/>
    <p:sldId id="293" r:id="rId33"/>
    <p:sldId id="294" r:id="rId34"/>
    <p:sldId id="287" r:id="rId35"/>
    <p:sldId id="283" r:id="rId36"/>
    <p:sldId id="295" r:id="rId37"/>
    <p:sldId id="302" r:id="rId38"/>
    <p:sldId id="296" r:id="rId39"/>
    <p:sldId id="297" r:id="rId40"/>
    <p:sldId id="298" r:id="rId41"/>
    <p:sldId id="299" r:id="rId42"/>
    <p:sldId id="300" r:id="rId43"/>
    <p:sldId id="301" r:id="rId4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BD30-5704-40BD-A2B7-C40C0F6F51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8A0A-A400-45C3-8454-A2BB3B9A04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B4B2-12B6-441A-A0F9-CCA514A854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6982A-E3D8-4B8D-8E84-10E66CC71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25D23-1533-4029-936F-C930A5137F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F54E4-3185-4540-9A20-C3138855F4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CDED-AB2B-4873-A3A4-0C603EE20DD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662D-BB0F-4868-860F-63DC8063CA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B5D4C-AE9A-4564-AD2A-5CF0841480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DC279-805B-41CC-A579-C00FE41995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73F5-D7E9-425A-8047-E7717D45A5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F56E7BCE-A47A-475B-8450-1AB4AE9735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l-GR" sz="4800" smtClean="0">
                <a:solidFill>
                  <a:srgbClr val="FF9900"/>
                </a:solidFill>
              </a:rPr>
              <a:t>Μεταιχμιακό ή Στεφανιαίο </a:t>
            </a:r>
            <a:r>
              <a:rPr lang="en-US" sz="4800" smtClean="0">
                <a:solidFill>
                  <a:srgbClr val="FF9900"/>
                </a:solidFill>
              </a:rPr>
              <a:t>(limbic) </a:t>
            </a:r>
            <a:r>
              <a:rPr lang="el-GR" sz="4800" smtClean="0">
                <a:solidFill>
                  <a:srgbClr val="FF9900"/>
                </a:solidFill>
              </a:rPr>
              <a:t>Σύστημα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Διονύσιος </a:t>
            </a:r>
            <a:r>
              <a:rPr lang="el-GR" dirty="0" err="1" smtClean="0"/>
              <a:t>Βενιεράτος</a:t>
            </a:r>
            <a:endParaRPr lang="el-GR" dirty="0" smtClean="0"/>
          </a:p>
          <a:p>
            <a:pPr eaLnBrk="1" hangingPunct="1">
              <a:defRPr/>
            </a:pPr>
            <a:endParaRPr lang="el-GR" sz="2800" dirty="0" smtClean="0"/>
          </a:p>
          <a:p>
            <a:pPr eaLnBrk="1" hangingPunct="1">
              <a:defRPr/>
            </a:pPr>
            <a:r>
              <a:rPr lang="el-GR" sz="2800" smtClean="0"/>
              <a:t>Ομότιμος </a:t>
            </a:r>
            <a:r>
              <a:rPr lang="el-GR" sz="2800" dirty="0" smtClean="0"/>
              <a:t>Καθηγητής Ανατομίας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b="1" smtClean="0">
                <a:solidFill>
                  <a:schemeClr val="hlink"/>
                </a:solidFill>
              </a:rPr>
              <a:t>Ιππόκαμπος</a:t>
            </a:r>
            <a:r>
              <a:rPr lang="el-GR" sz="2800" b="1" smtClean="0"/>
              <a:t> </a:t>
            </a:r>
            <a:r>
              <a:rPr lang="el-GR" sz="2800" b="1" smtClean="0">
                <a:solidFill>
                  <a:schemeClr val="hlink"/>
                </a:solidFill>
              </a:rPr>
              <a:t>Ι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19800"/>
            <a:ext cx="9144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smtClean="0"/>
              <a:t>Βρίσκεται στο έδαφος του κροταφικού κέρατος της πλάγιας κοιλίας</a:t>
            </a:r>
          </a:p>
        </p:txBody>
      </p:sp>
      <p:pic>
        <p:nvPicPr>
          <p:cNvPr id="12292" name="Picture 4" descr="Βασικοί πυρήνες και ιππόκαμπ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248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4048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400" b="1" smtClean="0">
                <a:solidFill>
                  <a:schemeClr val="hlink"/>
                </a:solidFill>
              </a:rPr>
              <a:t>Ιππόκαμπος ΙΙ</a:t>
            </a:r>
            <a:r>
              <a:rPr lang="en-US" sz="2400" b="1" smtClean="0">
                <a:solidFill>
                  <a:schemeClr val="hlink"/>
                </a:solidFill>
              </a:rPr>
              <a:t>: </a:t>
            </a:r>
            <a:r>
              <a:rPr lang="el-GR" sz="2400" smtClean="0">
                <a:solidFill>
                  <a:schemeClr val="hlink"/>
                </a:solidFill>
              </a:rPr>
              <a:t>Τμήματα</a:t>
            </a:r>
            <a:endParaRPr lang="el-GR" sz="2400" b="1" smtClean="0">
              <a:solidFill>
                <a:schemeClr val="hlink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00800"/>
            <a:ext cx="91440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800" i="1" dirty="0" smtClean="0"/>
              <a:t>(Ιδίως) Ιππόκαμπος</a:t>
            </a:r>
            <a:r>
              <a:rPr lang="en-US" sz="1800" dirty="0" smtClean="0"/>
              <a:t>:</a:t>
            </a:r>
            <a:r>
              <a:rPr lang="el-GR" sz="1800" dirty="0" smtClean="0"/>
              <a:t> Υπόθεμα – Αμμώνιο κέρας (σώματα) – Σκάφη, παρυφή (ίνες)</a:t>
            </a:r>
          </a:p>
        </p:txBody>
      </p:sp>
      <p:pic>
        <p:nvPicPr>
          <p:cNvPr id="13316" name="Picture 4" descr="ιππόκαμπος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4813"/>
            <a:ext cx="8534400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600" smtClean="0">
                <a:solidFill>
                  <a:schemeClr val="hlink"/>
                </a:solidFill>
              </a:rPr>
              <a:t>Ιππόκαμπος στην πλάγια κοιλία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19800"/>
            <a:ext cx="9144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1800" dirty="0" smtClean="0"/>
              <a:t>Παραϊπποκάμπεια έλικα μεταπίπτει στον «πόδα» (εμπρός). Το Αμμώνειο Κέρας εμπτύσσεται και εκκολπώνει το οπίσθιο τμήμα της οδοντωτής έλικας. Η παρυφή συνεχίζεται στο ομόπλευρο οπίσθιο σκέλος της ψαλίδας.</a:t>
            </a:r>
          </a:p>
        </p:txBody>
      </p:sp>
      <p:pic>
        <p:nvPicPr>
          <p:cNvPr id="14340" name="Picture 4" descr="G:\ΚΝΣ\μεταιχμιακό σύστημα στην πλ κοιλί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162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"/>
            <a:ext cx="8543956" cy="42860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b="1" dirty="0" smtClean="0"/>
              <a:t>Ιππόκαμπος ΙΙΙ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15082"/>
            <a:ext cx="9144000" cy="642918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l-GR" sz="2000" dirty="0" smtClean="0"/>
              <a:t>Το Αμμώνειο Κέρας εμπτύσσεται και εκκολπώνει το οπίσθιο τμήμα της οδοντωτής έλικας (</a:t>
            </a:r>
            <a:r>
              <a:rPr lang="en-US" sz="2000" dirty="0" smtClean="0"/>
              <a:t>dentate </a:t>
            </a:r>
            <a:r>
              <a:rPr lang="en-US" sz="2000" dirty="0" err="1" smtClean="0"/>
              <a:t>gyrus</a:t>
            </a:r>
            <a:r>
              <a:rPr lang="en-US" sz="2000" dirty="0" smtClean="0"/>
              <a:t>) – </a:t>
            </a:r>
            <a:r>
              <a:rPr lang="en-US" sz="2000" dirty="0" err="1" smtClean="0"/>
              <a:t>Subiculum</a:t>
            </a:r>
            <a:r>
              <a:rPr lang="en-US" sz="2000" dirty="0" smtClean="0"/>
              <a:t> = </a:t>
            </a:r>
            <a:r>
              <a:rPr lang="el-GR" sz="2000" dirty="0" smtClean="0"/>
              <a:t>Υπόθεμα</a:t>
            </a:r>
          </a:p>
        </p:txBody>
      </p:sp>
      <p:pic>
        <p:nvPicPr>
          <p:cNvPr id="15364" name="Picture 4" descr="697px-Hippocampus_(brai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6715140" cy="57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hlink"/>
                </a:solidFill>
              </a:rPr>
              <a:t>Ιππόκαμπος Ι</a:t>
            </a:r>
            <a:r>
              <a:rPr lang="en-US" sz="2800" b="1" dirty="0" smtClean="0">
                <a:solidFill>
                  <a:schemeClr val="hlink"/>
                </a:solidFill>
              </a:rPr>
              <a:t>V</a:t>
            </a:r>
            <a:r>
              <a:rPr lang="el-GR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smtClean="0">
                <a:solidFill>
                  <a:schemeClr val="hlink"/>
                </a:solidFill>
              </a:rPr>
              <a:t>: </a:t>
            </a:r>
            <a:r>
              <a:rPr lang="el-GR" sz="2800" dirty="0" smtClean="0">
                <a:solidFill>
                  <a:schemeClr val="hlink"/>
                </a:solidFill>
              </a:rPr>
              <a:t>Συνδέσεις (εσωτερικές)</a:t>
            </a:r>
            <a:endParaRPr lang="el-GR" sz="2800" b="1" dirty="0" smtClean="0">
              <a:solidFill>
                <a:schemeClr val="hlink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34050"/>
            <a:ext cx="9144000" cy="1123950"/>
          </a:xfrm>
        </p:spPr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16388" name="Picture 5" descr="ιππόκαμπος αμμώνειο κέρ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063"/>
            <a:ext cx="9144000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hlink"/>
                </a:solidFill>
              </a:rPr>
              <a:t>Ιππόκαμπος </a:t>
            </a:r>
            <a:r>
              <a:rPr lang="en-US" sz="2800" b="1" dirty="0" smtClean="0">
                <a:solidFill>
                  <a:schemeClr val="hlink"/>
                </a:solidFill>
              </a:rPr>
              <a:t>V</a:t>
            </a:r>
            <a:endParaRPr lang="el-GR" sz="2800" b="1" dirty="0" smtClean="0">
              <a:solidFill>
                <a:schemeClr val="hlink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l-GR" i="1" smtClean="0"/>
              <a:t>   Λειτουργίες Ιπποκαμπείου Σχηματισμού</a:t>
            </a:r>
            <a:r>
              <a:rPr lang="en-US" i="1" smtClean="0"/>
              <a:t>:</a:t>
            </a:r>
            <a:endParaRPr lang="el-GR" i="1" smtClean="0"/>
          </a:p>
          <a:p>
            <a:pPr eaLnBrk="1" hangingPunct="1">
              <a:defRPr/>
            </a:pPr>
            <a:r>
              <a:rPr lang="el-GR" smtClean="0"/>
              <a:t>Άμεση Συναισθηματική Αντίδραση</a:t>
            </a:r>
          </a:p>
          <a:p>
            <a:pPr eaLnBrk="1" hangingPunct="1">
              <a:defRPr/>
            </a:pPr>
            <a:r>
              <a:rPr lang="el-GR" smtClean="0"/>
              <a:t>Πρόσφατη μνήμη (προώθηση προς μόνιμη)</a:t>
            </a:r>
          </a:p>
          <a:p>
            <a:pPr eaLnBrk="1" hangingPunct="1">
              <a:defRPr/>
            </a:pPr>
            <a:r>
              <a:rPr lang="el-GR" smtClean="0"/>
              <a:t>Δημιουργία νέων νευρώνων και προώθηση προς τον Οσφρητικό Βολβό και λοιπό ΚΝΣ (Rostral migratory stream) </a:t>
            </a:r>
          </a:p>
          <a:p>
            <a:pPr eaLnBrk="1" hangingPunct="1">
              <a:defRPr/>
            </a:pPr>
            <a:r>
              <a:rPr lang="el-GR" smtClean="0"/>
              <a:t>Ρύθμιση του </a:t>
            </a:r>
            <a:r>
              <a:rPr lang="en-US" smtClean="0"/>
              <a:t>Stress</a:t>
            </a:r>
            <a:r>
              <a:rPr lang="el-GR" smtClean="0"/>
              <a:t> (μέσω Υποθαλάμου </a:t>
            </a:r>
            <a:r>
              <a:rPr lang="en-US" smtClean="0"/>
              <a:t>(CRH))</a:t>
            </a:r>
            <a:endParaRPr lang="el-GR" smtClean="0"/>
          </a:p>
          <a:p>
            <a:pPr eaLnBrk="1" hangingPunct="1">
              <a:defRPr/>
            </a:pP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hlink"/>
                </a:solidFill>
              </a:rPr>
              <a:t>Ιππόκαμπος </a:t>
            </a:r>
            <a:r>
              <a:rPr lang="en-US" sz="2800" b="1" dirty="0" smtClean="0">
                <a:solidFill>
                  <a:schemeClr val="hlink"/>
                </a:solidFill>
              </a:rPr>
              <a:t>VI</a:t>
            </a:r>
            <a:r>
              <a:rPr lang="en-US" sz="2800" dirty="0" smtClean="0">
                <a:solidFill>
                  <a:schemeClr val="hlink"/>
                </a:solidFill>
              </a:rPr>
              <a:t>: </a:t>
            </a:r>
            <a:r>
              <a:rPr lang="el-GR" sz="2800" dirty="0" smtClean="0">
                <a:solidFill>
                  <a:schemeClr val="hlink"/>
                </a:solidFill>
              </a:rPr>
              <a:t>Συνδέσεις</a:t>
            </a:r>
            <a:endParaRPr lang="el-GR" sz="2800" b="1" dirty="0" smtClean="0">
              <a:solidFill>
                <a:schemeClr val="hlink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b="1" dirty="0" smtClean="0"/>
              <a:t>  </a:t>
            </a:r>
            <a:r>
              <a:rPr lang="el-GR" b="1" u="sng" dirty="0" smtClean="0"/>
              <a:t>Προσαγωγοί Συνδέσεις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από Υπερμεσολόβια έλικα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από διαφραγματικούς πυρήνες (ψαλίδα)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από τον άλλο Ιππόκαμπο (σύνδεσμος της ψαλίδας)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από Φαιό Ένδυμα του Μεσολοβίου (επιμήκεις χορδές)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από συνειρμικό Οσφρητικό και Αισθητικό φλοιό 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dirty="0" smtClean="0"/>
              <a:t>  </a:t>
            </a:r>
            <a:r>
              <a:rPr lang="el-GR" b="1" u="sng" dirty="0" smtClean="0"/>
              <a:t>Απαγωγοί (μέσω της ψαλίδας) Συνδέσεις</a:t>
            </a:r>
            <a:endParaRPr lang="el-GR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προς το Μαστίο (του υποθαλάμου)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προς Πρόσθιους πυρήνες του Θαλάμου </a:t>
            </a:r>
            <a:r>
              <a:rPr lang="el-GR" sz="1800" dirty="0" smtClean="0"/>
              <a:t>(πίσω από πρόσθιο σύνδεσμο)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προς την Καλύπτρα του Μέσου Εγκεφάλου </a:t>
            </a:r>
            <a:r>
              <a:rPr lang="el-GR" sz="1800" dirty="0" smtClean="0"/>
              <a:t>(πίσω από πρόσθιο σύνδ)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προς τους Διαφραγματικούς Πυρήνες </a:t>
            </a:r>
            <a:r>
              <a:rPr lang="el-GR" sz="1800" dirty="0" smtClean="0"/>
              <a:t>(εμπρός από πρόσθιο σύνδεσμο)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προς την έξω προοπτική χώρα και πρόσθιο τμήμα Υποθαλάμου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προς τον πυρήνα της Ηνίας </a:t>
            </a:r>
            <a:r>
              <a:rPr lang="el-GR" sz="1800" dirty="0" smtClean="0"/>
              <a:t>(μέσω ψαλίδας και μυελίνης ταινίας)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2400" dirty="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190875" y="3246438"/>
            <a:ext cx="276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/>
              <a:t>Rostral migratory stream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smtClean="0">
                <a:solidFill>
                  <a:schemeClr val="hlink"/>
                </a:solidFill>
              </a:rPr>
              <a:t>Ιππόκαμπος </a:t>
            </a:r>
            <a:r>
              <a:rPr lang="en-US" sz="3200" smtClean="0">
                <a:solidFill>
                  <a:schemeClr val="hlink"/>
                </a:solidFill>
              </a:rPr>
              <a:t>V: </a:t>
            </a:r>
            <a:r>
              <a:rPr lang="el-GR" sz="3200" smtClean="0">
                <a:solidFill>
                  <a:schemeClr val="hlink"/>
                </a:solidFill>
              </a:rPr>
              <a:t>Συνδέσεις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2268538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l-GR" sz="1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από Υπερμεσολόβια έλικα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από διαφραγματικούς πυρήνες (ψαλίδα)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από τον άλλο Ιππόκαμπο (σύνδ. της ψαλίδας)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από Φαιό Ένδυμα του Μεσολοβίου (επιμήκεις χορδές)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από συνειρμικό Οσφρητικό και Αισθητικό φλοιό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1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προς το Μαστίο (του υποθαλάμου)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προς Πρόσθιους πυρήνες του Θαλάμου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προς την Καλύπτρα του Μέσου Εγκεφάλου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προς τους Διαφραγματικούς Πυρήνες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προς την έξω προοπτική χώρα και πρόσθιο τμήμα Υποθαλάμου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προς τον πυρήνα της Ηνίας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l-GR" sz="1800" smtClean="0"/>
          </a:p>
        </p:txBody>
      </p:sp>
      <p:pic>
        <p:nvPicPr>
          <p:cNvPr id="19460" name="Picture 4" descr="μεταιχμιακό σύστημα συνδέσει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836613"/>
            <a:ext cx="701992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600" dirty="0" smtClean="0">
                <a:solidFill>
                  <a:schemeClr val="hlink"/>
                </a:solidFill>
              </a:rPr>
              <a:t>Ψαλίδα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968" y="3573016"/>
            <a:ext cx="4860032" cy="32849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200" u="sng" dirty="0" smtClean="0"/>
              <a:t>Ψαλίδα</a:t>
            </a:r>
            <a:r>
              <a:rPr lang="en-US" sz="2200" u="sng" dirty="0" smtClean="0"/>
              <a:t>:</a:t>
            </a:r>
            <a:r>
              <a:rPr lang="el-GR" sz="2200" dirty="0" smtClean="0"/>
              <a:t> </a:t>
            </a:r>
            <a:r>
              <a:rPr lang="el-GR" sz="2000" dirty="0" smtClean="0"/>
              <a:t>(παρυφή</a:t>
            </a:r>
            <a:r>
              <a:rPr lang="en-US" sz="2000" dirty="0" smtClean="0"/>
              <a:t> </a:t>
            </a:r>
            <a:r>
              <a:rPr lang="el-GR" sz="2000" i="1" dirty="0" smtClean="0"/>
              <a:t>αρχή</a:t>
            </a:r>
            <a:r>
              <a:rPr lang="el-GR" sz="2000" dirty="0" smtClean="0"/>
              <a:t>)-οπίσθια σκέλη-σύνδεσμος-σώμα- πρόσθια σκέλη-(μαστίο - </a:t>
            </a:r>
            <a:r>
              <a:rPr lang="el-GR" sz="2000" i="1" dirty="0" smtClean="0"/>
              <a:t>τέρμα</a:t>
            </a:r>
            <a:r>
              <a:rPr lang="el-GR" sz="2000" dirty="0" smtClean="0"/>
              <a:t>  </a:t>
            </a:r>
            <a:r>
              <a:rPr lang="en-US" sz="2000" dirty="0" err="1" smtClean="0"/>
              <a:t>mammilary</a:t>
            </a:r>
            <a:r>
              <a:rPr lang="en-US" sz="2000" dirty="0" smtClean="0"/>
              <a:t> body)</a:t>
            </a:r>
            <a:endParaRPr lang="el-GR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Dentate </a:t>
            </a:r>
            <a:r>
              <a:rPr lang="en-US" sz="2000" dirty="0" err="1" smtClean="0"/>
              <a:t>gyrus</a:t>
            </a:r>
            <a:r>
              <a:rPr lang="en-US" sz="2000" dirty="0" smtClean="0"/>
              <a:t> : </a:t>
            </a:r>
            <a:r>
              <a:rPr lang="el-GR" sz="2000" dirty="0" smtClean="0"/>
              <a:t>οδοντωτή έλικα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err="1" smtClean="0"/>
              <a:t>Fimbria</a:t>
            </a:r>
            <a:r>
              <a:rPr lang="en-US" sz="2000" dirty="0" smtClean="0"/>
              <a:t> : </a:t>
            </a:r>
            <a:r>
              <a:rPr lang="el-GR" sz="2000" dirty="0" smtClean="0"/>
              <a:t>Σκάφη </a:t>
            </a:r>
            <a:r>
              <a:rPr lang="el-GR" sz="2000" dirty="0" smtClean="0">
                <a:latin typeface="Times New Roman"/>
                <a:cs typeface="Times New Roman"/>
              </a:rPr>
              <a:t>→ </a:t>
            </a:r>
            <a:r>
              <a:rPr lang="el-GR" sz="2000" dirty="0" smtClean="0">
                <a:cs typeface="Times New Roman"/>
              </a:rPr>
              <a:t>παρυφή</a:t>
            </a:r>
            <a:r>
              <a:rPr lang="el-GR" sz="20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Column-</a:t>
            </a:r>
            <a:r>
              <a:rPr lang="en-US" sz="2000" dirty="0" err="1" smtClean="0"/>
              <a:t>Crus</a:t>
            </a:r>
            <a:r>
              <a:rPr lang="en-US" sz="2000" dirty="0" smtClean="0"/>
              <a:t>: </a:t>
            </a:r>
            <a:r>
              <a:rPr lang="el-GR" sz="2000" dirty="0" smtClean="0"/>
              <a:t>Σκέλη (ψαλίδας)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err="1" smtClean="0"/>
              <a:t>Commissure</a:t>
            </a:r>
            <a:r>
              <a:rPr lang="en-US" sz="2000" dirty="0" smtClean="0"/>
              <a:t> of fornix</a:t>
            </a:r>
            <a:r>
              <a:rPr lang="el-GR" sz="2000" dirty="0" smtClean="0"/>
              <a:t>:Σύνδεσμος της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dirty="0" smtClean="0"/>
              <a:t>                                               ψαλίδας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err="1" smtClean="0"/>
              <a:t>Mammillary</a:t>
            </a:r>
            <a:r>
              <a:rPr lang="en-US" sz="2000" dirty="0" smtClean="0"/>
              <a:t> bodies:</a:t>
            </a:r>
            <a:r>
              <a:rPr lang="el-GR" sz="2000" dirty="0" smtClean="0"/>
              <a:t>Μαστία (υποθαλάμου)</a:t>
            </a:r>
          </a:p>
        </p:txBody>
      </p:sp>
      <p:pic>
        <p:nvPicPr>
          <p:cNvPr id="20485" name="Picture 5" descr="Forn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4284663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limbic conne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8675"/>
            <a:ext cx="4284663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orni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1296" y="692696"/>
            <a:ext cx="4822704" cy="277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14356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600" dirty="0" smtClean="0">
                <a:solidFill>
                  <a:schemeClr val="hlink"/>
                </a:solidFill>
              </a:rPr>
              <a:t>Αμυγδαλή </a:t>
            </a:r>
            <a:r>
              <a:rPr lang="el-GR" sz="3200" dirty="0" smtClean="0">
                <a:solidFill>
                  <a:schemeClr val="hlink"/>
                </a:solidFill>
              </a:rPr>
              <a:t>ή</a:t>
            </a:r>
            <a:r>
              <a:rPr lang="el-GR" sz="3600" dirty="0" smtClean="0">
                <a:solidFill>
                  <a:schemeClr val="hlink"/>
                </a:solidFill>
              </a:rPr>
              <a:t> Αμυγδαλοειδές σώμα</a:t>
            </a:r>
            <a:r>
              <a:rPr lang="el-GR" dirty="0" smtClean="0">
                <a:solidFill>
                  <a:schemeClr val="hlink"/>
                </a:solidFill>
              </a:rPr>
              <a:t> </a:t>
            </a:r>
            <a:r>
              <a:rPr lang="el-GR" sz="2400" dirty="0" smtClean="0">
                <a:solidFill>
                  <a:schemeClr val="hlink"/>
                </a:solidFill>
              </a:rPr>
              <a:t>(τ. πυρήνας)</a:t>
            </a:r>
            <a:endParaRPr lang="el-GR" dirty="0" smtClean="0">
              <a:solidFill>
                <a:schemeClr val="hlink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2825"/>
            <a:ext cx="9144000" cy="765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2000" dirty="0" smtClean="0"/>
              <a:t>Μπροστά – πάνω από το πρόσθιο άκρο κροταφικού κέρατος </a:t>
            </a:r>
            <a:r>
              <a:rPr lang="el-GR" sz="2000" dirty="0" err="1" smtClean="0"/>
              <a:t>πλ.κοιλίας</a:t>
            </a:r>
            <a:r>
              <a:rPr lang="el-GR" sz="2000" dirty="0" smtClean="0"/>
              <a:t>, </a:t>
            </a:r>
            <a:r>
              <a:rPr lang="el-GR" sz="2000" dirty="0" err="1" smtClean="0"/>
              <a:t>συγχω</a:t>
            </a:r>
            <a:r>
              <a:rPr lang="el-GR" sz="2000" dirty="0" smtClean="0"/>
              <a:t>-</a:t>
            </a:r>
            <a:r>
              <a:rPr lang="el-GR" sz="2000" dirty="0" err="1" smtClean="0"/>
              <a:t>νεύεται</a:t>
            </a:r>
            <a:r>
              <a:rPr lang="el-GR" sz="2000" dirty="0" smtClean="0"/>
              <a:t> με το πέρας της ουράς του κερκοφόρου πυρήνα. Χορηγεί </a:t>
            </a:r>
            <a:r>
              <a:rPr lang="el-GR" sz="2000" dirty="0" err="1" smtClean="0"/>
              <a:t>τελ.ταινία</a:t>
            </a:r>
            <a:endParaRPr lang="el-GR" sz="2000" dirty="0" smtClean="0"/>
          </a:p>
        </p:txBody>
      </p:sp>
      <p:pic>
        <p:nvPicPr>
          <p:cNvPr id="21508" name="Picture 4" descr="Amygdala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41814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Gray718 basal amygd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0038" y="692150"/>
            <a:ext cx="50339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600" smtClean="0">
                <a:solidFill>
                  <a:schemeClr val="hlink"/>
                </a:solidFill>
              </a:rPr>
              <a:t>Μεταιχμιακό Σύστημα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626427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Σύνολο στενά </a:t>
            </a:r>
            <a:r>
              <a:rPr lang="el-GR" sz="2800" dirty="0" err="1" smtClean="0"/>
              <a:t>συνεδεμένων</a:t>
            </a:r>
            <a:r>
              <a:rPr lang="el-GR" sz="2800" dirty="0" smtClean="0"/>
              <a:t> ανατομικών δομών, ευρισκομένων στο μεταίχμιο (</a:t>
            </a:r>
            <a:r>
              <a:rPr lang="en-US" sz="2800" dirty="0" err="1" smtClean="0"/>
              <a:t>limbus</a:t>
            </a:r>
            <a:r>
              <a:rPr lang="en-US" sz="2800" dirty="0" smtClean="0"/>
              <a:t>) </a:t>
            </a:r>
            <a:r>
              <a:rPr lang="el-GR" sz="2800" dirty="0" smtClean="0"/>
              <a:t>ανάμεσα στο φλοιό των ημισφαιρίων (μετωπιαίος, βρεγματικός, </a:t>
            </a:r>
            <a:r>
              <a:rPr lang="el-GR" sz="2800" u="sng" dirty="0" smtClean="0"/>
              <a:t>κροταφικός</a:t>
            </a:r>
            <a:r>
              <a:rPr lang="el-GR" sz="2800" dirty="0" smtClean="0"/>
              <a:t> λοβός) και τον </a:t>
            </a:r>
            <a:r>
              <a:rPr lang="el-GR" sz="2800" smtClean="0"/>
              <a:t>διάμεσο εγκέφαλο </a:t>
            </a:r>
            <a:r>
              <a:rPr lang="el-GR" sz="2800" dirty="0" smtClean="0"/>
              <a:t>(θάλαμος, </a:t>
            </a:r>
            <a:r>
              <a:rPr lang="el-GR" sz="2800" u="sng" dirty="0" smtClean="0"/>
              <a:t>υποθάλαμος</a:t>
            </a:r>
            <a:r>
              <a:rPr lang="el-GR" sz="2800" dirty="0" smtClean="0"/>
              <a:t>)</a:t>
            </a:r>
          </a:p>
          <a:p>
            <a:pPr eaLnBrk="1" hangingPunct="1">
              <a:defRPr/>
            </a:pPr>
            <a:r>
              <a:rPr lang="el-GR" sz="2800" dirty="0" smtClean="0"/>
              <a:t>Εξυπηρετεί άμεσες συναισθηματικές αντιδράσεις (φόβο, </a:t>
            </a:r>
            <a:r>
              <a:rPr lang="en-US" sz="2800" dirty="0" smtClean="0"/>
              <a:t>stress, </a:t>
            </a:r>
            <a:r>
              <a:rPr lang="el-GR" sz="2800" dirty="0" smtClean="0"/>
              <a:t>ηδονή, χαρά) και άμεσες αποκρίσεις</a:t>
            </a:r>
            <a:r>
              <a:rPr lang="en-US" sz="2800" dirty="0" smtClean="0"/>
              <a:t>:</a:t>
            </a:r>
            <a:r>
              <a:rPr lang="el-GR" sz="2800" dirty="0" smtClean="0"/>
              <a:t>  (επιθετική – αμυντική συμπεριφορά, κινητικές αντιδράσεις, γενετήσια συμπεριφορά, σίτιση)</a:t>
            </a:r>
          </a:p>
          <a:p>
            <a:pPr eaLnBrk="1" hangingPunct="1">
              <a:defRPr/>
            </a:pPr>
            <a:r>
              <a:rPr lang="el-GR" sz="2800" dirty="0" smtClean="0"/>
              <a:t>Πρόσφατη μνήμη – νέα γνώση – παραγωγή νέων νευρικών κυττάρων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1"/>
            <a:ext cx="5868144" cy="62068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000" dirty="0" smtClean="0">
                <a:solidFill>
                  <a:schemeClr val="hlink"/>
                </a:solidFill>
              </a:rPr>
              <a:t>Αμυγδαλή – Αμυγδαλοειδές σώμα</a:t>
            </a:r>
            <a:r>
              <a:rPr lang="el-GR" dirty="0" smtClean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872" y="5517232"/>
            <a:ext cx="5724128" cy="134076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2400" dirty="0" smtClean="0"/>
              <a:t>Αποτελείται από διάφορους πυρήνες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2400" i="1" dirty="0" smtClean="0"/>
              <a:t>Προσαγωγός οδός: </a:t>
            </a:r>
            <a:r>
              <a:rPr lang="el-GR" sz="2400" dirty="0" smtClean="0"/>
              <a:t> προς </a:t>
            </a:r>
            <a:r>
              <a:rPr lang="el-GR" sz="2400" u="sng" dirty="0" smtClean="0"/>
              <a:t>έξω πυρήνα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2400" i="1" dirty="0" smtClean="0"/>
              <a:t>Απαγωγός οδός</a:t>
            </a:r>
            <a:r>
              <a:rPr lang="el-GR" sz="2400" dirty="0" smtClean="0"/>
              <a:t> :  από </a:t>
            </a:r>
            <a:r>
              <a:rPr lang="el-GR" sz="2400" u="sng" dirty="0" smtClean="0"/>
              <a:t>κεντρικό πυρήνα</a:t>
            </a:r>
          </a:p>
        </p:txBody>
      </p:sp>
      <p:pic>
        <p:nvPicPr>
          <p:cNvPr id="22532" name="Picture 6" descr="Amigda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0282"/>
            <a:ext cx="3275856" cy="307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mygdala nuclei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93170" cy="3789039"/>
          </a:xfrm>
          <a:prstGeom prst="rect">
            <a:avLst/>
          </a:prstGeom>
        </p:spPr>
      </p:pic>
      <p:pic>
        <p:nvPicPr>
          <p:cNvPr id="7" name="Picture 6" descr="amygdala-LA-lateral-nucleus-BL-basolateral-nucle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692696"/>
            <a:ext cx="5652120" cy="4752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4000" smtClean="0">
                <a:solidFill>
                  <a:schemeClr val="hlink"/>
                </a:solidFill>
              </a:rPr>
              <a:t>Αμυγδαλή ΙΙ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543550"/>
          </a:xfrm>
        </p:spPr>
        <p:txBody>
          <a:bodyPr/>
          <a:lstStyle/>
          <a:p>
            <a:pPr eaLnBrk="1" hangingPunct="1">
              <a:defRPr/>
            </a:pPr>
            <a:r>
              <a:rPr lang="el-GR" i="1" dirty="0" smtClean="0"/>
              <a:t>Σχετίζεται με συναισθηματικές αντιδράσεις</a:t>
            </a:r>
          </a:p>
          <a:p>
            <a:pPr eaLnBrk="1" hangingPunct="1">
              <a:defRPr/>
            </a:pPr>
            <a:r>
              <a:rPr lang="el-GR" dirty="0" smtClean="0"/>
              <a:t>Φόβος, θυμός, άγχος</a:t>
            </a:r>
          </a:p>
          <a:p>
            <a:pPr eaLnBrk="1" hangingPunct="1">
              <a:defRPr/>
            </a:pPr>
            <a:r>
              <a:rPr lang="el-GR" dirty="0" smtClean="0"/>
              <a:t>Συστολή, αναστολές</a:t>
            </a:r>
          </a:p>
          <a:p>
            <a:pPr eaLnBrk="1" hangingPunct="1">
              <a:defRPr/>
            </a:pPr>
            <a:r>
              <a:rPr lang="el-GR" dirty="0" smtClean="0"/>
              <a:t>Επιθετική ή αμυντική συμπεριφορά</a:t>
            </a:r>
          </a:p>
          <a:p>
            <a:pPr eaLnBrk="1" hangingPunct="1">
              <a:defRPr/>
            </a:pPr>
            <a:r>
              <a:rPr lang="el-GR" dirty="0" smtClean="0"/>
              <a:t>Καθορισμός του ποιες μνήμες θα αποθηκευθούν και σε ποια περιοχή του εγκεφάλου, ανάλογα με τη σημαντικότητά τους</a:t>
            </a:r>
          </a:p>
          <a:p>
            <a:pPr eaLnBrk="1" hangingPunct="1">
              <a:defRPr/>
            </a:pPr>
            <a:r>
              <a:rPr lang="el-GR" dirty="0" smtClean="0"/>
              <a:t>Γενικά έχει σχέση με άμυνα και επιβίωση.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smtClean="0">
                <a:solidFill>
                  <a:schemeClr val="hlink"/>
                </a:solidFill>
              </a:rPr>
              <a:t>Αμυγδαλή ΙΙΙ</a:t>
            </a:r>
            <a:r>
              <a:rPr lang="en-US" sz="3200" smtClean="0">
                <a:solidFill>
                  <a:schemeClr val="hlink"/>
                </a:solidFill>
              </a:rPr>
              <a:t>: </a:t>
            </a:r>
            <a:r>
              <a:rPr lang="el-GR" sz="3200" smtClean="0">
                <a:solidFill>
                  <a:schemeClr val="hlink"/>
                </a:solidFill>
              </a:rPr>
              <a:t>Προσαγωγοί Συνδέσεις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l-GR" sz="2800" u="sng" dirty="0" smtClean="0"/>
              <a:t>Προσαγωγές (προς τον έξω πυρήνα)</a:t>
            </a:r>
            <a:r>
              <a:rPr lang="el-GR" sz="2800" dirty="0" smtClean="0"/>
              <a:t> από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/>
              <a:t>O</a:t>
            </a:r>
            <a:r>
              <a:rPr lang="el-GR" sz="2800" dirty="0" smtClean="0"/>
              <a:t>πίσθιο κοιλ. πυρήνα του Θαλάμου</a:t>
            </a:r>
            <a:endParaRPr lang="en-US" sz="28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l-GR" sz="2800" dirty="0" smtClean="0"/>
              <a:t>Έσω και έξω γονατώδες σώμα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l-GR" sz="2800" dirty="0" smtClean="0"/>
              <a:t>Υποθάλαμο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l-GR" sz="2800" dirty="0" smtClean="0"/>
              <a:t>Δικτυωτό Σχηματισμό Μέσου Εγκεφάλου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l-GR" sz="2800" dirty="0" smtClean="0"/>
              <a:t>Υπομέλανα τόπο (συμπαθητικό σ., προσοχή)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l-GR" sz="2800" smtClean="0"/>
              <a:t>Βρεγματικό, Κροταφικό (άνω έλικα), Ινιακό λοβό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l-GR" sz="2800" dirty="0" smtClean="0"/>
              <a:t>Ιππόκαμπο – Ενδορρινικό φλοιό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l-GR" sz="2800" dirty="0" smtClean="0"/>
              <a:t>Νήσο του </a:t>
            </a:r>
            <a:r>
              <a:rPr lang="en-US" sz="2800" dirty="0" err="1" smtClean="0"/>
              <a:t>Reil</a:t>
            </a:r>
            <a:r>
              <a:rPr lang="el-GR" sz="2800" dirty="0" smtClean="0"/>
              <a:t> (συναισθηματική εκτίμηση άλγους)</a:t>
            </a:r>
            <a:endParaRPr lang="en-US" sz="28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l-GR" sz="2800" dirty="0" smtClean="0"/>
              <a:t>Κογχικό (προμετωπιαίο) φλοιό (απόσυρση)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l-GR" sz="2800" dirty="0" smtClean="0"/>
              <a:t> Βασικό πυρήνα του </a:t>
            </a:r>
            <a:r>
              <a:rPr lang="en-US" sz="2800" dirty="0" err="1" smtClean="0"/>
              <a:t>Meynert</a:t>
            </a:r>
            <a:r>
              <a:rPr lang="en-US" sz="2800" dirty="0" smtClean="0"/>
              <a:t> </a:t>
            </a:r>
            <a:r>
              <a:rPr lang="el-GR" sz="2800" dirty="0" smtClean="0"/>
              <a:t>(εγρήγορση</a:t>
            </a:r>
            <a:r>
              <a:rPr lang="en-US" sz="2800" dirty="0" smtClean="0"/>
              <a:t>-</a:t>
            </a:r>
            <a:r>
              <a:rPr lang="el-GR" sz="2800" dirty="0" smtClean="0"/>
              <a:t>άγχος)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l-GR" sz="2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smtClean="0">
                <a:solidFill>
                  <a:schemeClr val="hlink"/>
                </a:solidFill>
              </a:rPr>
              <a:t>Αμυγδαλή ΙΙΙ</a:t>
            </a:r>
            <a:r>
              <a:rPr lang="en-US" sz="2800" smtClean="0">
                <a:solidFill>
                  <a:schemeClr val="hlink"/>
                </a:solidFill>
              </a:rPr>
              <a:t>: </a:t>
            </a:r>
            <a:r>
              <a:rPr lang="el-GR" sz="2800" smtClean="0">
                <a:solidFill>
                  <a:schemeClr val="hlink"/>
                </a:solidFill>
              </a:rPr>
              <a:t>Υποφλοιώδεις Προσαγωγοί Συνδέσεις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2484438" cy="61658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l-GR" sz="1800" u="sng" smtClean="0"/>
              <a:t>Προσαγωγές (προς τον έξω πυρήνα)</a:t>
            </a:r>
            <a:r>
              <a:rPr lang="el-GR" sz="1800" smtClean="0"/>
              <a:t> από</a:t>
            </a:r>
            <a:r>
              <a:rPr lang="en-US" sz="1800" smtClean="0"/>
              <a:t>:</a:t>
            </a:r>
            <a:endParaRPr lang="el-GR" sz="18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1800" smtClean="0"/>
              <a:t>O</a:t>
            </a:r>
            <a:r>
              <a:rPr lang="el-GR" sz="1800" smtClean="0"/>
              <a:t>πίσθιο κοιλ. πυρήνα του Θαλάμου (σωματική αισθητικότητα)</a:t>
            </a:r>
            <a:endParaRPr lang="en-US" sz="18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l-GR" sz="1800" smtClean="0"/>
              <a:t>Έσω και έξω γονατώδες σώμα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l-GR" sz="1800" smtClean="0"/>
              <a:t>Υποθάλαμο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l-GR" sz="1800" smtClean="0"/>
              <a:t>Δικτυωτό Σχηματισμό Μέσου Εγκεφάλου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l-GR" sz="1800" smtClean="0"/>
              <a:t>Υπομέλανα τόπο</a:t>
            </a:r>
            <a:endParaRPr lang="en-US" sz="1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l-GR" sz="180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l-GR" sz="1800" smtClean="0"/>
              <a:t>   Μονήρης πυρήνας</a:t>
            </a:r>
            <a:r>
              <a:rPr lang="en-US" sz="1800" smtClean="0"/>
              <a:t> </a:t>
            </a:r>
            <a:r>
              <a:rPr lang="el-GR" sz="1800" smtClean="0"/>
              <a:t>(προμήκους)</a:t>
            </a:r>
            <a:r>
              <a:rPr lang="en-US" sz="1800" smtClean="0"/>
              <a:t>:</a:t>
            </a:r>
            <a:r>
              <a:rPr lang="el-GR" sz="1800" smtClean="0"/>
              <a:t> σπλαχνική αισθητικότητα, γεύση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l-GR" sz="1800" smtClean="0"/>
              <a:t>  </a:t>
            </a:r>
          </a:p>
        </p:txBody>
      </p:sp>
      <p:pic>
        <p:nvPicPr>
          <p:cNvPr id="25604" name="Picture 4" descr="μεταιχμιακό σύστημα αμυγδαλοειδής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46100"/>
            <a:ext cx="6804025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smtClean="0">
                <a:solidFill>
                  <a:schemeClr val="hlink"/>
                </a:solidFill>
              </a:rPr>
              <a:t>Αμυγδαλή ΙΙΙ</a:t>
            </a:r>
            <a:r>
              <a:rPr lang="en-US" sz="3200" smtClean="0">
                <a:solidFill>
                  <a:schemeClr val="hlink"/>
                </a:solidFill>
              </a:rPr>
              <a:t>: </a:t>
            </a:r>
            <a:r>
              <a:rPr lang="el-GR" sz="3200" smtClean="0">
                <a:solidFill>
                  <a:schemeClr val="hlink"/>
                </a:solidFill>
              </a:rPr>
              <a:t>Φλοιώδεις Προσαγωγοί Συνδέσεις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1979613" cy="60928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l-GR" sz="1600" u="sng" smtClean="0"/>
              <a:t>Προσαγωγές (προς τον έξω πυρήνα)</a:t>
            </a:r>
            <a:r>
              <a:rPr lang="el-GR" sz="1600" smtClean="0"/>
              <a:t> από</a:t>
            </a:r>
            <a:r>
              <a:rPr lang="en-US" sz="1600" smtClean="0"/>
              <a:t>:</a:t>
            </a:r>
            <a:endParaRPr lang="el-GR" sz="16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l-GR" sz="16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l-GR" sz="1600" smtClean="0"/>
              <a:t>Βρεγματικό, Κροταφικό (άνω έλικα), Ινιακό λοβός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l-GR" sz="1600" smtClean="0"/>
              <a:t>Ιππόκαμπο – Ενδορρινικό φλοιό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l-GR" sz="1600" smtClean="0"/>
              <a:t>Νήσο του </a:t>
            </a:r>
            <a:r>
              <a:rPr lang="en-US" sz="1600" smtClean="0"/>
              <a:t>Reil</a:t>
            </a:r>
            <a:r>
              <a:rPr lang="el-GR" sz="160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l-GR" sz="1600" smtClean="0"/>
              <a:t>Κογχικό (προμετωπιαίο) φλοιό (απόσυρση)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l-GR" sz="1600" smtClean="0"/>
              <a:t> Βασικό πυρήνα του </a:t>
            </a:r>
            <a:r>
              <a:rPr lang="en-US" sz="1600" smtClean="0"/>
              <a:t>Meynert </a:t>
            </a:r>
            <a:endParaRPr lang="el-GR" sz="16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l-GR" sz="1600" smtClean="0"/>
              <a:t>  </a:t>
            </a:r>
          </a:p>
        </p:txBody>
      </p:sp>
      <p:pic>
        <p:nvPicPr>
          <p:cNvPr id="26628" name="Picture 4" descr="μεταιχμιακό σύστημα αμυγδαλοειδής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63" y="549275"/>
            <a:ext cx="6202362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smtClean="0">
                <a:solidFill>
                  <a:schemeClr val="hlink"/>
                </a:solidFill>
              </a:rPr>
              <a:t>Αμυγδαλή ΙΙΙ</a:t>
            </a:r>
            <a:r>
              <a:rPr lang="en-US" sz="3200" smtClean="0">
                <a:solidFill>
                  <a:schemeClr val="hlink"/>
                </a:solidFill>
              </a:rPr>
              <a:t>: </a:t>
            </a:r>
            <a:r>
              <a:rPr lang="el-GR" sz="3200" smtClean="0">
                <a:solidFill>
                  <a:schemeClr val="hlink"/>
                </a:solidFill>
              </a:rPr>
              <a:t>Απαγωγοί Συνδέσεις</a:t>
            </a:r>
            <a:r>
              <a:rPr lang="el-GR" sz="2400" smtClean="0">
                <a:solidFill>
                  <a:schemeClr val="hlink"/>
                </a:solidFill>
              </a:rPr>
              <a:t/>
            </a:r>
            <a:br>
              <a:rPr lang="el-GR" sz="2400" smtClean="0">
                <a:solidFill>
                  <a:schemeClr val="hlink"/>
                </a:solidFill>
              </a:rPr>
            </a:br>
            <a:r>
              <a:rPr lang="el-GR" sz="2400" smtClean="0">
                <a:solidFill>
                  <a:schemeClr val="hlink"/>
                </a:solidFill>
              </a:rPr>
              <a:t>(μέσω τελικής (ή μεθορίου) ταινίας)</a:t>
            </a:r>
            <a:endParaRPr lang="el-GR" sz="3200" smtClean="0">
              <a:solidFill>
                <a:schemeClr val="hlink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l-GR" sz="2800" u="sng" dirty="0" smtClean="0"/>
              <a:t>Απαγωγές (από τον κεντρικό πυρήνα)</a:t>
            </a:r>
            <a:r>
              <a:rPr lang="el-GR" sz="2800" dirty="0" smtClean="0"/>
              <a:t> προς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l-GR" sz="2800" dirty="0" smtClean="0"/>
              <a:t>Περί τον υδραγωγό φαιά ουσία (προς προμήκη και δικτυωτό σχηματισμό)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l-GR" sz="2800" dirty="0" smtClean="0"/>
              <a:t>Υπομέλανα τόπο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l-GR" sz="2800" dirty="0" smtClean="0"/>
              <a:t>Υποθάλαμο (καρδιά, </a:t>
            </a:r>
            <a:r>
              <a:rPr lang="en-US" sz="2800" dirty="0" smtClean="0"/>
              <a:t>CRH)</a:t>
            </a:r>
            <a:r>
              <a:rPr lang="el-GR" sz="2800" dirty="0" smtClean="0"/>
              <a:t> </a:t>
            </a:r>
            <a:r>
              <a:rPr lang="el-GR" sz="2800" dirty="0" smtClean="0">
                <a:cs typeface="Times New Roman" pitchFamily="18" charset="0"/>
              </a:rPr>
              <a:t>→</a:t>
            </a:r>
            <a:r>
              <a:rPr lang="el-GR" sz="2800" dirty="0" smtClean="0"/>
              <a:t> Ραχιαίο πυρήνα πνευμονογαστρικού (παρασυμπαθητικό σύστημα)</a:t>
            </a:r>
            <a:endParaRPr lang="en-US" sz="28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l-GR" sz="2800" dirty="0" smtClean="0"/>
              <a:t>Παραβραχιακό πυρήνα </a:t>
            </a:r>
            <a:r>
              <a:rPr lang="el-GR" sz="2200" dirty="0" smtClean="0"/>
              <a:t>(σύμπλεγμα πυρήνων στη γέφυρα κοντά στο άνω παρεγκεφαλιδικό σκέλος </a:t>
            </a:r>
            <a:r>
              <a:rPr lang="en-US" sz="2200" dirty="0" smtClean="0"/>
              <a:t>brachium </a:t>
            </a:r>
            <a:r>
              <a:rPr lang="en-US" sz="2200" dirty="0" err="1" smtClean="0"/>
              <a:t>conjunctivum</a:t>
            </a:r>
            <a:r>
              <a:rPr lang="el-GR" sz="2200" dirty="0" smtClean="0"/>
              <a:t>)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l-GR" sz="2800" dirty="0" smtClean="0"/>
              <a:t>Επικλινή πυρήνα </a:t>
            </a:r>
            <a:r>
              <a:rPr lang="el-GR" sz="2100" dirty="0" smtClean="0"/>
              <a:t>(μέσω κοιλιακής αμυγδαλικής απαγωγού οδού)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l-GR" sz="2800" dirty="0" smtClean="0"/>
              <a:t>Κλινόμορφο (</a:t>
            </a:r>
            <a:r>
              <a:rPr lang="en-US" sz="2800" dirty="0" smtClean="0"/>
              <a:t>“</a:t>
            </a:r>
            <a:r>
              <a:rPr lang="el-GR" sz="2800" dirty="0" smtClean="0"/>
              <a:t>βασικό</a:t>
            </a:r>
            <a:r>
              <a:rPr lang="en-US" sz="2800" dirty="0" smtClean="0"/>
              <a:t>”</a:t>
            </a:r>
            <a:r>
              <a:rPr lang="en-US" sz="1800" dirty="0" smtClean="0"/>
              <a:t>*</a:t>
            </a:r>
            <a:r>
              <a:rPr lang="el-GR" sz="2800" dirty="0" smtClean="0"/>
              <a:t>) πυρήνα (</a:t>
            </a:r>
            <a:r>
              <a:rPr lang="en-US" sz="2800" dirty="0" smtClean="0"/>
              <a:t>bed nucleus of </a:t>
            </a:r>
            <a:r>
              <a:rPr lang="en-US" sz="2800" dirty="0" err="1" smtClean="0"/>
              <a:t>stria</a:t>
            </a:r>
            <a:r>
              <a:rPr lang="en-US" sz="2800" dirty="0" smtClean="0"/>
              <a:t> </a:t>
            </a:r>
            <a:r>
              <a:rPr lang="en-US" sz="2800" dirty="0" err="1" smtClean="0"/>
              <a:t>terminalis</a:t>
            </a:r>
            <a:r>
              <a:rPr lang="en-US" sz="2800" dirty="0" smtClean="0"/>
              <a:t>) 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l-GR" sz="2800" dirty="0" smtClean="0"/>
          </a:p>
          <a:p>
            <a:pPr marL="609600" indent="-609600" eaLnBrk="1" hangingPunct="1">
              <a:buNone/>
              <a:defRPr/>
            </a:pPr>
            <a:r>
              <a:rPr lang="en-US" sz="1800" dirty="0" smtClean="0"/>
              <a:t>*  </a:t>
            </a:r>
            <a:r>
              <a:rPr lang="el-GR" sz="1800" dirty="0" smtClean="0"/>
              <a:t>Αποφεύγεται αυτή η ελληνική απόδοση για να μην υπάρχει σύγχιση με τον π. </a:t>
            </a:r>
            <a:r>
              <a:rPr lang="en-US" sz="1800" dirty="0" err="1" smtClean="0"/>
              <a:t>Meynert</a:t>
            </a:r>
            <a:endParaRPr lang="el-G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smtClean="0">
                <a:solidFill>
                  <a:schemeClr val="hlink"/>
                </a:solidFill>
              </a:rPr>
              <a:t>Αμυγδαλή ΙΙΙ</a:t>
            </a:r>
            <a:r>
              <a:rPr lang="en-US" sz="2800" smtClean="0">
                <a:solidFill>
                  <a:schemeClr val="hlink"/>
                </a:solidFill>
              </a:rPr>
              <a:t>: </a:t>
            </a:r>
            <a:r>
              <a:rPr lang="el-GR" sz="2800" smtClean="0">
                <a:solidFill>
                  <a:schemeClr val="hlink"/>
                </a:solidFill>
              </a:rPr>
              <a:t>Απαγωγοί Συνδέσεις</a:t>
            </a:r>
            <a:r>
              <a:rPr lang="en-US" sz="2800" smtClean="0">
                <a:solidFill>
                  <a:schemeClr val="hlink"/>
                </a:solidFill>
              </a:rPr>
              <a:t> </a:t>
            </a:r>
            <a:r>
              <a:rPr lang="el-GR" sz="2800" smtClean="0">
                <a:solidFill>
                  <a:schemeClr val="hlink"/>
                </a:solidFill>
              </a:rPr>
              <a:t>μέσω τελικής ταινίας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2076811" cy="63087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l-GR" sz="1600" u="sng" dirty="0" smtClean="0"/>
              <a:t>Απαγωγές (προς τον έξω πυρήνα)</a:t>
            </a:r>
            <a:r>
              <a:rPr lang="el-GR" sz="1600" dirty="0" smtClean="0"/>
              <a:t> από</a:t>
            </a:r>
            <a:r>
              <a:rPr lang="en-US" sz="1600" dirty="0" smtClean="0"/>
              <a:t>:</a:t>
            </a:r>
            <a:endParaRPr lang="el-GR" sz="16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l-GR" sz="1600" dirty="0" smtClean="0"/>
              <a:t>Περί τον υδραγωγό φαιά ουσία (προς προμήκη και δικτυωτό σχηματισμό</a:t>
            </a:r>
            <a:r>
              <a:rPr lang="en-US" sz="1600" dirty="0" smtClean="0"/>
              <a:t>, </a:t>
            </a:r>
            <a:r>
              <a:rPr lang="el-GR" sz="1600" dirty="0" smtClean="0"/>
              <a:t>στρατηγικές </a:t>
            </a:r>
            <a:r>
              <a:rPr lang="el-GR" sz="1400" dirty="0" smtClean="0"/>
              <a:t>αντιμετώπισης)</a:t>
            </a:r>
            <a:r>
              <a:rPr lang="el-GR" sz="16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l-GR" sz="1600" dirty="0" smtClean="0"/>
              <a:t>Υπομέλανα τόπο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l-GR" sz="1600" dirty="0" smtClean="0"/>
              <a:t>Υποθάλαμο (καρδιά, </a:t>
            </a:r>
            <a:r>
              <a:rPr lang="en-US" sz="1600" dirty="0" smtClean="0"/>
              <a:t>CRH)</a:t>
            </a:r>
            <a:r>
              <a:rPr lang="el-GR" sz="16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l-GR" sz="1600" dirty="0" smtClean="0"/>
              <a:t>Ραχιαίο πυρήνα πνευμονογαστρικού</a:t>
            </a:r>
            <a:endParaRPr lang="en-US" sz="16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l-GR" sz="1600" dirty="0" smtClean="0"/>
              <a:t>Παραβραχια</a:t>
            </a:r>
            <a:r>
              <a:rPr lang="en-US" sz="1600" dirty="0" smtClean="0"/>
              <a:t>-</a:t>
            </a:r>
            <a:r>
              <a:rPr lang="el-GR" sz="1600" dirty="0" smtClean="0"/>
              <a:t>κό πυρήνα (γέφυρα, παρά το άνω παρεγκεφαλ. σκέλος)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l-GR" sz="16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l-GR" sz="1600" dirty="0" smtClean="0"/>
          </a:p>
        </p:txBody>
      </p:sp>
      <p:pic>
        <p:nvPicPr>
          <p:cNvPr id="28676" name="Picture 4" descr="μεταιχμιακό σύστημα αμυγδαλοειδής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620712"/>
            <a:ext cx="7067189" cy="65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402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smtClean="0">
                <a:solidFill>
                  <a:schemeClr val="hlink"/>
                </a:solidFill>
              </a:rPr>
              <a:t>Επικλινής πυρήνας (</a:t>
            </a:r>
            <a:r>
              <a:rPr lang="en-US" sz="3200" smtClean="0">
                <a:solidFill>
                  <a:schemeClr val="hlink"/>
                </a:solidFill>
              </a:rPr>
              <a:t>Nucleus Accumbens)</a:t>
            </a:r>
            <a:endParaRPr lang="el-GR" sz="3200" smtClean="0">
              <a:solidFill>
                <a:schemeClr val="hlink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4067175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200" smtClean="0"/>
              <a:t>Βρίσκεται επικεφαλής των πυρήνων του διαφράγματος, στη συμβολή κελύφους και κερκοφόρου πυρήνα (μπορεί να θεωρηθεί τμήμα του ραβδωτού σώματος)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200" smtClean="0"/>
              <a:t>Διεγειρόμενος εκλύει αίσθημα ηδονής – χαράς </a:t>
            </a:r>
            <a:r>
              <a:rPr lang="en-US" sz="2200" smtClean="0"/>
              <a:t>– </a:t>
            </a:r>
            <a:r>
              <a:rPr lang="el-GR" sz="2200" smtClean="0"/>
              <a:t>ανταβοιβής (μέσω ντοπαμίνης) και γέλωτα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200" smtClean="0"/>
              <a:t>Σχετίζεται με </a:t>
            </a:r>
            <a:r>
              <a:rPr lang="en-US" sz="2200" smtClean="0"/>
              <a:t>Placebo effect</a:t>
            </a:r>
            <a:endParaRPr lang="el-GR" sz="22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200" smtClean="0"/>
              <a:t>Διεγείρεται και από εξαρτησιογόνες ουσίες</a:t>
            </a:r>
            <a:r>
              <a:rPr lang="en-US" sz="2200" smtClean="0"/>
              <a:t> </a:t>
            </a:r>
            <a:endParaRPr lang="el-GR" sz="22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200" smtClean="0"/>
              <a:t>Χορηγεί απαγωγούς προς Ωχρά Σφαίρα</a:t>
            </a:r>
            <a:r>
              <a:rPr lang="el-GR" sz="2200" smtClean="0">
                <a:cs typeface="Times New Roman" pitchFamily="18" charset="0"/>
              </a:rPr>
              <a:t>→</a:t>
            </a:r>
            <a:r>
              <a:rPr lang="el-GR" sz="2200" smtClean="0"/>
              <a:t>Ραχιαίο Έσω π. του Θαλάμου </a:t>
            </a:r>
            <a:r>
              <a:rPr lang="el-GR" sz="2200" smtClean="0">
                <a:cs typeface="Times New Roman" pitchFamily="18" charset="0"/>
              </a:rPr>
              <a:t>→</a:t>
            </a:r>
            <a:r>
              <a:rPr lang="el-GR" sz="2200" smtClean="0"/>
              <a:t>Προμετωπιαίο φλοιό </a:t>
            </a:r>
            <a:r>
              <a:rPr lang="el-GR" sz="2200" smtClean="0">
                <a:cs typeface="Times New Roman" pitchFamily="18" charset="0"/>
              </a:rPr>
              <a:t>→</a:t>
            </a:r>
            <a:r>
              <a:rPr lang="el-GR" sz="2200" smtClean="0"/>
              <a:t>Ραβδωτό Σώμα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200" smtClean="0"/>
          </a:p>
        </p:txBody>
      </p:sp>
      <p:pic>
        <p:nvPicPr>
          <p:cNvPr id="29700" name="4 - Εικόνα" descr="κεντρικοι καλυπτρικοί πυρηνε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792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smtClean="0">
                <a:solidFill>
                  <a:schemeClr val="hlink"/>
                </a:solidFill>
              </a:rPr>
              <a:t>Επικλινής Πυρήνας και Αμυγδαλή</a:t>
            </a:r>
            <a:r>
              <a:rPr lang="el-GR" sz="2800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1908175" cy="5867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l-GR" sz="2000" smtClean="0"/>
              <a:t>Συνδέσεις και νευροδιαβιβα-στές που εμ-πλέκονται σε διαδικασίες σφοδρής επιθυμίας </a:t>
            </a:r>
            <a:r>
              <a:rPr lang="en-US" sz="2000" smtClean="0"/>
              <a:t>(craving) </a:t>
            </a:r>
            <a:r>
              <a:rPr lang="el-GR" sz="2000" smtClean="0"/>
              <a:t>και </a:t>
            </a:r>
            <a:r>
              <a:rPr lang="en-US" sz="2000" smtClean="0"/>
              <a:t>stress </a:t>
            </a:r>
            <a:endParaRPr lang="el-GR" sz="2000" smtClean="0"/>
          </a:p>
        </p:txBody>
      </p:sp>
      <p:pic>
        <p:nvPicPr>
          <p:cNvPr id="30724" name="Picture 4" descr="Amygdala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836613"/>
            <a:ext cx="7164387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268538" cy="7334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400" smtClean="0">
                <a:solidFill>
                  <a:schemeClr val="hlink"/>
                </a:solidFill>
              </a:rPr>
              <a:t>Πυρήνες του διαφράγματος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2195513" cy="5791200"/>
          </a:xfrm>
        </p:spPr>
        <p:txBody>
          <a:bodyPr/>
          <a:lstStyle/>
          <a:p>
            <a:pPr eaLnBrk="1" hangingPunct="1">
              <a:defRPr/>
            </a:pPr>
            <a:r>
              <a:rPr lang="el-GR" sz="1800" dirty="0" smtClean="0"/>
              <a:t>Σχετίζονται με σεξουαλική διέγερση</a:t>
            </a:r>
          </a:p>
          <a:p>
            <a:pPr eaLnBrk="1" hangingPunct="1">
              <a:defRPr/>
            </a:pPr>
            <a:r>
              <a:rPr lang="el-GR" sz="1800" u="sng" dirty="0" smtClean="0"/>
              <a:t>Προσαγωγοί</a:t>
            </a:r>
            <a:r>
              <a:rPr lang="el-GR" sz="1800" dirty="0" smtClean="0"/>
              <a:t> </a:t>
            </a:r>
            <a:r>
              <a:rPr lang="el-GR" sz="1600" dirty="0" smtClean="0"/>
              <a:t>από</a:t>
            </a:r>
            <a:r>
              <a:rPr lang="el-GR" sz="18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/>
              <a:t>1.</a:t>
            </a:r>
            <a:r>
              <a:rPr lang="el-GR" sz="1800" dirty="0" smtClean="0"/>
              <a:t> </a:t>
            </a:r>
            <a:r>
              <a:rPr lang="el-GR" sz="1800" dirty="0" smtClean="0">
                <a:solidFill>
                  <a:srgbClr val="FFC000"/>
                </a:solidFill>
              </a:rPr>
              <a:t>Αμυγδαλή</a:t>
            </a:r>
            <a:r>
              <a:rPr lang="el-GR" sz="1800" dirty="0" smtClean="0"/>
              <a:t> </a:t>
            </a:r>
            <a:r>
              <a:rPr lang="el-GR" sz="1600" dirty="0" smtClean="0"/>
              <a:t>(μέσω διαγώνιας ταινίας </a:t>
            </a:r>
            <a:r>
              <a:rPr lang="en-US" sz="1600" dirty="0" err="1" smtClean="0"/>
              <a:t>Broca</a:t>
            </a:r>
            <a:r>
              <a:rPr lang="el-GR" sz="1600" dirty="0" smtClean="0"/>
              <a:t> – κοιλιακή αμυγαλική οδός</a:t>
            </a:r>
            <a:r>
              <a:rPr lang="en-US" sz="1600" dirty="0" smtClean="0"/>
              <a:t>) 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 smtClean="0"/>
              <a:t>  </a:t>
            </a:r>
            <a:r>
              <a:rPr lang="en-US" sz="1800" dirty="0" smtClean="0"/>
              <a:t>2</a:t>
            </a:r>
            <a:r>
              <a:rPr lang="en-US" sz="2000" dirty="0" smtClean="0"/>
              <a:t>.</a:t>
            </a:r>
            <a:r>
              <a:rPr lang="en-US" sz="1600" dirty="0" smtClean="0"/>
              <a:t> </a:t>
            </a:r>
            <a:r>
              <a:rPr lang="el-GR" sz="1800" dirty="0" smtClean="0">
                <a:solidFill>
                  <a:srgbClr val="FFC000"/>
                </a:solidFill>
              </a:rPr>
              <a:t>Οσφρητικό   Βολβό</a:t>
            </a:r>
          </a:p>
          <a:p>
            <a:pPr eaLnBrk="1" hangingPunct="1">
              <a:buFontTx/>
              <a:buNone/>
              <a:defRPr/>
            </a:pPr>
            <a:r>
              <a:rPr lang="el-GR" sz="1800" dirty="0" smtClean="0"/>
              <a:t>  3. </a:t>
            </a:r>
            <a:r>
              <a:rPr lang="el-GR" sz="1800" dirty="0" smtClean="0">
                <a:solidFill>
                  <a:srgbClr val="FFC000"/>
                </a:solidFill>
              </a:rPr>
              <a:t>Ιππόκαμπο</a:t>
            </a:r>
          </a:p>
          <a:p>
            <a:pPr eaLnBrk="1" hangingPunct="1">
              <a:buFontTx/>
              <a:buNone/>
              <a:defRPr/>
            </a:pPr>
            <a:r>
              <a:rPr lang="el-GR" sz="1800" dirty="0" smtClean="0"/>
              <a:t>  4. </a:t>
            </a:r>
            <a:r>
              <a:rPr lang="el-GR" sz="1800" dirty="0" smtClean="0">
                <a:solidFill>
                  <a:srgbClr val="FFC000"/>
                </a:solidFill>
              </a:rPr>
              <a:t>Στέλεχος</a:t>
            </a:r>
            <a:r>
              <a:rPr lang="el-GR" sz="1800" dirty="0" smtClean="0"/>
              <a:t> </a:t>
            </a:r>
            <a:r>
              <a:rPr lang="el-GR" sz="1600" dirty="0" smtClean="0"/>
              <a:t>(μο-νοαμινεργ.νευρ.</a:t>
            </a:r>
          </a:p>
          <a:p>
            <a:pPr eaLnBrk="1" hangingPunct="1">
              <a:defRPr/>
            </a:pPr>
            <a:endParaRPr lang="el-GR" sz="1800" dirty="0" smtClean="0"/>
          </a:p>
          <a:p>
            <a:pPr eaLnBrk="1" hangingPunct="1">
              <a:defRPr/>
            </a:pPr>
            <a:r>
              <a:rPr lang="el-GR" sz="1800" u="sng" dirty="0" smtClean="0"/>
              <a:t>Απαγωγοί</a:t>
            </a:r>
            <a:r>
              <a:rPr lang="en-US" sz="1800" dirty="0" smtClean="0"/>
              <a:t> </a:t>
            </a:r>
            <a:r>
              <a:rPr lang="el-GR" sz="1600" dirty="0" smtClean="0"/>
              <a:t>προς</a:t>
            </a:r>
            <a:r>
              <a:rPr lang="en-US" sz="1800" dirty="0" smtClean="0"/>
              <a:t>: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pPr eaLnBrk="1" hangingPunct="1">
              <a:buFontTx/>
              <a:buNone/>
              <a:defRPr/>
            </a:pPr>
            <a:r>
              <a:rPr lang="en-US" sz="1600" dirty="0" smtClean="0"/>
              <a:t> 1. </a:t>
            </a:r>
            <a:r>
              <a:rPr lang="el-GR" sz="1600" dirty="0" smtClean="0">
                <a:solidFill>
                  <a:srgbClr val="FFC000"/>
                </a:solidFill>
              </a:rPr>
              <a:t>πυρήνα της Ηνίας</a:t>
            </a:r>
            <a:r>
              <a:rPr lang="el-GR" sz="1600" dirty="0" smtClean="0"/>
              <a:t> (μέσω μυέλινης ταινίας)</a:t>
            </a:r>
          </a:p>
          <a:p>
            <a:pPr eaLnBrk="1" hangingPunct="1">
              <a:buFontTx/>
              <a:buNone/>
              <a:defRPr/>
            </a:pPr>
            <a:r>
              <a:rPr lang="el-GR" sz="1600" dirty="0" smtClean="0"/>
              <a:t> 2. </a:t>
            </a:r>
            <a:r>
              <a:rPr lang="el-GR" sz="1600" dirty="0" smtClean="0">
                <a:solidFill>
                  <a:srgbClr val="FFC000"/>
                </a:solidFill>
              </a:rPr>
              <a:t>Ιππόκαμπο</a:t>
            </a:r>
            <a:r>
              <a:rPr lang="el-GR" sz="1600" dirty="0" smtClean="0"/>
              <a:t> (μέσω ψαλίδας)</a:t>
            </a:r>
          </a:p>
        </p:txBody>
      </p:sp>
      <p:pic>
        <p:nvPicPr>
          <p:cNvPr id="31748" name="Picture 4" descr="μεταιχμιακό σύστημα συνδέσεις διαφρα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675" y="0"/>
            <a:ext cx="6791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algn="ctr">
              <a:defRPr/>
            </a:pPr>
            <a:r>
              <a:rPr lang="el-GR" sz="3600" dirty="0" err="1" smtClean="0"/>
              <a:t>Μεταιχμιακό</a:t>
            </a:r>
            <a:r>
              <a:rPr lang="el-GR" sz="3600" dirty="0" smtClean="0"/>
              <a:t> σύστημα – Εντόπιση Ι</a:t>
            </a:r>
            <a:endParaRPr lang="el-GR" sz="3600" dirty="0"/>
          </a:p>
        </p:txBody>
      </p:sp>
      <p:pic>
        <p:nvPicPr>
          <p:cNvPr id="5123" name="3 - Θέση περιεχομένου" descr="brain-limb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714375"/>
            <a:ext cx="7546975" cy="6742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0063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>
                <a:solidFill>
                  <a:schemeClr val="hlink"/>
                </a:solidFill>
              </a:rPr>
              <a:t>Τελική (μεθόριος) ταινία και </a:t>
            </a:r>
            <a:r>
              <a:rPr lang="el-GR" sz="2400" dirty="0" err="1" smtClean="0">
                <a:solidFill>
                  <a:schemeClr val="hlink"/>
                </a:solidFill>
              </a:rPr>
              <a:t>κλινόμορφος</a:t>
            </a:r>
            <a:r>
              <a:rPr lang="el-GR" sz="2400" dirty="0" smtClean="0">
                <a:solidFill>
                  <a:schemeClr val="hlink"/>
                </a:solidFill>
              </a:rPr>
              <a:t> (</a:t>
            </a:r>
            <a:r>
              <a:rPr lang="en-US" sz="2400" dirty="0" smtClean="0">
                <a:solidFill>
                  <a:schemeClr val="hlink"/>
                </a:solidFill>
              </a:rPr>
              <a:t>bed) [</a:t>
            </a:r>
            <a:r>
              <a:rPr lang="el-GR" sz="2400" dirty="0" smtClean="0">
                <a:solidFill>
                  <a:schemeClr val="hlink"/>
                </a:solidFill>
              </a:rPr>
              <a:t>βασικός</a:t>
            </a:r>
            <a:r>
              <a:rPr lang="en-US" sz="2400" dirty="0" smtClean="0">
                <a:solidFill>
                  <a:schemeClr val="hlink"/>
                </a:solidFill>
              </a:rPr>
              <a:t>] </a:t>
            </a:r>
            <a:r>
              <a:rPr lang="el-GR" sz="2400" dirty="0" smtClean="0">
                <a:solidFill>
                  <a:schemeClr val="hlink"/>
                </a:solidFill>
              </a:rPr>
              <a:t>πυρήνας</a:t>
            </a:r>
            <a:r>
              <a:rPr lang="el-GR" sz="3200" dirty="0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089" y="5752066"/>
            <a:ext cx="8853911" cy="110593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1800" b="1" u="sng" dirty="0" smtClean="0"/>
              <a:t>Μεθόριος ταινία</a:t>
            </a:r>
            <a:r>
              <a:rPr lang="en-US" sz="1800" dirty="0" smtClean="0"/>
              <a:t>: </a:t>
            </a:r>
            <a:r>
              <a:rPr lang="el-GR" sz="1800" dirty="0" smtClean="0"/>
              <a:t>Από αμυγδαλή προς </a:t>
            </a:r>
            <a:r>
              <a:rPr lang="el-GR" sz="1800" dirty="0" smtClean="0">
                <a:solidFill>
                  <a:srgbClr val="FFC000"/>
                </a:solidFill>
              </a:rPr>
              <a:t>έσω κοιλιακό πυρήνα του υποθαλάμου</a:t>
            </a:r>
            <a:r>
              <a:rPr lang="el-GR" sz="1800" dirty="0" smtClean="0"/>
              <a:t>. Φέρεται διά της κοιλιακής επιφάνειας του </a:t>
            </a:r>
            <a:r>
              <a:rPr lang="el-GR" sz="1800" i="1" dirty="0" smtClean="0"/>
              <a:t>θαλάμου</a:t>
            </a:r>
            <a:r>
              <a:rPr lang="el-GR" sz="18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smtClean="0"/>
              <a:t>Bed nucleus</a:t>
            </a:r>
            <a:r>
              <a:rPr lang="en-US" sz="1800" dirty="0" smtClean="0"/>
              <a:t>:</a:t>
            </a:r>
            <a:r>
              <a:rPr lang="el-GR" sz="1800" dirty="0" smtClean="0"/>
              <a:t> Καθορίζει τη </a:t>
            </a:r>
            <a:r>
              <a:rPr lang="el-GR" sz="1800" b="1" dirty="0" smtClean="0"/>
              <a:t>συμπεριφορά ανάλογα με το φύλο 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PAG</a:t>
            </a:r>
            <a:r>
              <a:rPr lang="el-GR" sz="1800" b="1" dirty="0" smtClean="0"/>
              <a:t>: </a:t>
            </a:r>
            <a:r>
              <a:rPr lang="en-US" sz="1800" b="1" dirty="0" err="1" smtClean="0"/>
              <a:t>Periaquaductal</a:t>
            </a:r>
            <a:r>
              <a:rPr lang="en-US" sz="1800" b="1" dirty="0" smtClean="0"/>
              <a:t> Gray Matter </a:t>
            </a:r>
            <a:r>
              <a:rPr lang="el-GR" sz="1800" b="1" dirty="0" smtClean="0"/>
              <a:t>- </a:t>
            </a:r>
            <a:r>
              <a:rPr lang="el-GR" sz="1800" dirty="0" smtClean="0"/>
              <a:t>περί τον υδραγωγό φαιά ουσία</a:t>
            </a:r>
            <a:endParaRPr lang="el-GR" sz="1800" b="1" dirty="0" smtClean="0"/>
          </a:p>
        </p:txBody>
      </p:sp>
      <p:pic>
        <p:nvPicPr>
          <p:cNvPr id="32772" name="4 - Εικόνα" descr="Bed nucleus of stria termina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12618"/>
            <a:ext cx="7672337" cy="526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600" smtClean="0">
                <a:solidFill>
                  <a:schemeClr val="hlink"/>
                </a:solidFill>
              </a:rPr>
              <a:t>Υπερμεσολόβια έλικα (του προσαγωγίου)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85184"/>
            <a:ext cx="9144000" cy="1628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200" i="1" dirty="0" smtClean="0"/>
              <a:t>Οπίσθια μοίρα</a:t>
            </a:r>
            <a:r>
              <a:rPr lang="en-US" sz="2200" i="1" dirty="0" smtClean="0"/>
              <a:t>:</a:t>
            </a:r>
            <a:r>
              <a:rPr lang="el-GR" sz="2200" i="1" dirty="0" smtClean="0"/>
              <a:t> </a:t>
            </a:r>
            <a:r>
              <a:rPr lang="el-GR" sz="2200" dirty="0" smtClean="0"/>
              <a:t>Ενεργοποίηση, συγκίνηση από εξωτερικά ερεθίσματα, αντίδραση - έλεγχος σε ερεθίσματα άλγους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200" i="1" dirty="0" smtClean="0"/>
              <a:t>Πρόσθια μοίρα</a:t>
            </a:r>
            <a:r>
              <a:rPr lang="en-US" sz="2200" i="1" dirty="0" smtClean="0"/>
              <a:t>:</a:t>
            </a:r>
            <a:r>
              <a:rPr lang="el-GR" sz="2200" i="1" dirty="0" smtClean="0"/>
              <a:t> </a:t>
            </a:r>
            <a:r>
              <a:rPr lang="el-GR" sz="2100" dirty="0" smtClean="0"/>
              <a:t>Γνωσιακή λειτουργία, έλεγχος κίνησης, λήψη απόφασης, δράση σε αναμονή «ανταμοιβής», «ενσυναισθησία» (</a:t>
            </a:r>
            <a:r>
              <a:rPr lang="en-US" sz="2100" dirty="0" smtClean="0"/>
              <a:t>empathy</a:t>
            </a:r>
            <a:r>
              <a:rPr lang="el-GR" sz="21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200" dirty="0" smtClean="0"/>
              <a:t>«Ενδιάμεση» μνήμη (διάρκεια λίγων εβδομάδων – μηνών)</a:t>
            </a:r>
            <a:endParaRPr lang="el-GR" sz="2200" i="1" dirty="0" smtClean="0"/>
          </a:p>
        </p:txBody>
      </p:sp>
      <p:pic>
        <p:nvPicPr>
          <p:cNvPr id="33796" name="Picture 4" descr="800px-Gray727_cingulate_gy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55776"/>
            <a:ext cx="78803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φαιό ένδυμα επιμήκεις χορδέ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3275856" cy="337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99992" y="0"/>
            <a:ext cx="4644008" cy="548680"/>
          </a:xfrm>
        </p:spPr>
        <p:txBody>
          <a:bodyPr/>
          <a:lstStyle/>
          <a:p>
            <a:pPr>
              <a:defRPr/>
            </a:pPr>
            <a:r>
              <a:rPr lang="el-GR" sz="2800" dirty="0" err="1" smtClean="0">
                <a:solidFill>
                  <a:srgbClr val="FFFF00"/>
                </a:solidFill>
              </a:rPr>
              <a:t>Προσαγώγιο</a:t>
            </a:r>
            <a:r>
              <a:rPr lang="el-GR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err="1" smtClean="0">
                <a:solidFill>
                  <a:srgbClr val="FFFF00"/>
                </a:solidFill>
              </a:rPr>
              <a:t>Cingulum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68760"/>
            <a:ext cx="4644008" cy="5589240"/>
          </a:xfrm>
        </p:spPr>
        <p:txBody>
          <a:bodyPr/>
          <a:lstStyle/>
          <a:p>
            <a:pPr>
              <a:defRPr/>
            </a:pPr>
            <a:endParaRPr lang="el-GR" sz="2400" u="sng" dirty="0" smtClean="0"/>
          </a:p>
          <a:p>
            <a:pPr>
              <a:defRPr/>
            </a:pPr>
            <a:endParaRPr lang="el-GR" sz="2400" u="sng" dirty="0" smtClean="0"/>
          </a:p>
          <a:p>
            <a:pPr>
              <a:defRPr/>
            </a:pPr>
            <a:endParaRPr lang="el-GR" sz="2400" u="sng" dirty="0" smtClean="0"/>
          </a:p>
          <a:p>
            <a:pPr>
              <a:defRPr/>
            </a:pPr>
            <a:endParaRPr lang="el-GR" sz="2400" u="sng" dirty="0" smtClean="0"/>
          </a:p>
          <a:p>
            <a:pPr>
              <a:defRPr/>
            </a:pPr>
            <a:r>
              <a:rPr lang="el-GR" sz="2200" u="sng" dirty="0" smtClean="0"/>
              <a:t>Ίνες προς τα πίσω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200" dirty="0" smtClean="0"/>
              <a:t>   Από </a:t>
            </a:r>
            <a:r>
              <a:rPr lang="el-GR" sz="2200" dirty="0" err="1" smtClean="0"/>
              <a:t>υπερμεσολόβια</a:t>
            </a:r>
            <a:r>
              <a:rPr lang="el-GR" sz="2200" dirty="0" smtClean="0"/>
              <a:t> έλικα προς τον </a:t>
            </a:r>
            <a:r>
              <a:rPr lang="el-GR" sz="2200" dirty="0" err="1" smtClean="0"/>
              <a:t>ενδρορρινικό</a:t>
            </a:r>
            <a:r>
              <a:rPr lang="el-GR" sz="2200" dirty="0" smtClean="0"/>
              <a:t> φλοιό και τον </a:t>
            </a:r>
            <a:r>
              <a:rPr lang="el-GR" sz="2200" dirty="0" err="1" smtClean="0"/>
              <a:t>Ιπποκάμπειο</a:t>
            </a:r>
            <a:r>
              <a:rPr lang="el-GR" sz="2200" dirty="0" smtClean="0"/>
              <a:t> σχηματισμό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200" dirty="0" smtClean="0"/>
              <a:t>    (Κύκλωμα του </a:t>
            </a:r>
            <a:r>
              <a:rPr lang="en-US" sz="2200" dirty="0" err="1" smtClean="0"/>
              <a:t>Papez</a:t>
            </a:r>
            <a:r>
              <a:rPr lang="en-US" sz="2200" dirty="0" smtClean="0"/>
              <a:t>-</a:t>
            </a:r>
            <a:r>
              <a:rPr lang="el-GR" sz="2200" dirty="0" smtClean="0"/>
              <a:t>μνήμη)</a:t>
            </a:r>
          </a:p>
          <a:p>
            <a:pPr>
              <a:defRPr/>
            </a:pPr>
            <a:r>
              <a:rPr lang="el-GR" sz="2200" u="sng" dirty="0" smtClean="0"/>
              <a:t>Ίνες προς τα εμπρός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200" dirty="0" smtClean="0"/>
              <a:t>   Τρυπούν το μεσολόβιο και διά της ψαλίδας φέρονται στους διαφραγματικούς πυρήνες και στην </a:t>
            </a:r>
            <a:r>
              <a:rPr lang="el-GR" sz="2200" dirty="0" err="1" smtClean="0"/>
              <a:t>παραοσφρητική</a:t>
            </a:r>
            <a:r>
              <a:rPr lang="el-GR" sz="2200" dirty="0" smtClean="0"/>
              <a:t> χώρα</a:t>
            </a:r>
            <a:endParaRPr lang="el-GR" sz="2200" dirty="0"/>
          </a:p>
        </p:txBody>
      </p:sp>
      <p:pic>
        <p:nvPicPr>
          <p:cNvPr id="34820" name="3 - Εικόνα" descr="cingulum-roman-belt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12368" cy="232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μεταιχμιακό σύστημα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3316" y="3643747"/>
            <a:ext cx="4440684" cy="321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ingulu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908720"/>
            <a:ext cx="360040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429000" cy="533400"/>
          </a:xfrm>
          <a:noFill/>
        </p:spPr>
        <p:txBody>
          <a:bodyPr anchorCtr="0"/>
          <a:lstStyle/>
          <a:p>
            <a:pPr eaLnBrk="1" hangingPunct="1"/>
            <a:r>
              <a:rPr lang="el-GR" sz="2500" smtClean="0">
                <a:effectLst/>
              </a:rPr>
              <a:t>Θάλαμος –πυρήνες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3276600" cy="63246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dirty="0" smtClean="0">
                <a:solidFill>
                  <a:srgbClr val="FFFF00"/>
                </a:solidFill>
                <a:effectLst/>
              </a:rPr>
              <a:t>1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. Πρόσθιοι,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dirty="0" smtClean="0">
                <a:solidFill>
                  <a:srgbClr val="FFFF00"/>
                </a:solidFill>
                <a:effectLst/>
              </a:rPr>
              <a:t>2. </a:t>
            </a:r>
            <a:r>
              <a:rPr lang="el-GR" sz="2000" dirty="0" err="1" smtClean="0">
                <a:solidFill>
                  <a:srgbClr val="FFFF00"/>
                </a:solidFill>
                <a:effectLst/>
              </a:rPr>
              <a:t>Υπερμεσολόβια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 έλικα, 3. </a:t>
            </a:r>
            <a:r>
              <a:rPr lang="el-GR" sz="2000" dirty="0" err="1" smtClean="0">
                <a:solidFill>
                  <a:srgbClr val="FFFF00"/>
                </a:solidFill>
                <a:effectLst/>
              </a:rPr>
              <a:t>μαστίο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,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dirty="0" smtClean="0">
                <a:solidFill>
                  <a:srgbClr val="FFFF00"/>
                </a:solidFill>
                <a:effectLst/>
              </a:rPr>
              <a:t>4. </a:t>
            </a:r>
            <a:r>
              <a:rPr lang="el-GR" sz="2000" dirty="0" err="1" smtClean="0">
                <a:solidFill>
                  <a:srgbClr val="FFFF00"/>
                </a:solidFill>
                <a:effectLst/>
              </a:rPr>
              <a:t>μαστιοθαλαμική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 δεσμίδα,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dirty="0" smtClean="0">
                <a:solidFill>
                  <a:srgbClr val="FF0000"/>
                </a:solidFill>
                <a:effectLst/>
              </a:rPr>
              <a:t>5. έσω πυρήνες,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dirty="0" smtClean="0">
                <a:solidFill>
                  <a:srgbClr val="FF0000"/>
                </a:solidFill>
                <a:effectLst/>
              </a:rPr>
              <a:t>6. μετωπιαίος λοβός,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dirty="0" smtClean="0">
                <a:solidFill>
                  <a:srgbClr val="FF0000"/>
                </a:solidFill>
                <a:effectLst/>
              </a:rPr>
              <a:t> 7+12. ωχρά σφαίρα,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dirty="0" smtClean="0">
                <a:solidFill>
                  <a:srgbClr val="FF0000"/>
                </a:solidFill>
                <a:effectLst/>
              </a:rPr>
              <a:t>8. υποθάλαμος,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dirty="0" smtClean="0">
                <a:solidFill>
                  <a:srgbClr val="FFFF00"/>
                </a:solidFill>
                <a:effectLst/>
              </a:rPr>
              <a:t>9. κεντρικός πυρήνας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dirty="0" smtClean="0">
                <a:solidFill>
                  <a:srgbClr val="FFFF00"/>
                </a:solidFill>
                <a:effectLst/>
              </a:rPr>
              <a:t>10. </a:t>
            </a:r>
            <a:r>
              <a:rPr lang="el-GR" sz="2000" dirty="0" err="1" smtClean="0">
                <a:solidFill>
                  <a:srgbClr val="FFFF00"/>
                </a:solidFill>
                <a:effectLst/>
              </a:rPr>
              <a:t>εμβολοειδής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 πυρήνας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dirty="0" smtClean="0">
                <a:solidFill>
                  <a:srgbClr val="FFFF00"/>
                </a:solidFill>
                <a:effectLst/>
              </a:rPr>
              <a:t>11. δικτυωτός σχηματισμός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dirty="0" smtClean="0">
                <a:solidFill>
                  <a:srgbClr val="FFFF00"/>
                </a:solidFill>
                <a:effectLst/>
              </a:rPr>
              <a:t>13. κερκοφόρος π.,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dirty="0" smtClean="0">
                <a:solidFill>
                  <a:srgbClr val="FFFF00"/>
                </a:solidFill>
                <a:effectLst/>
              </a:rPr>
              <a:t>14. κέλυφος </a:t>
            </a:r>
          </a:p>
        </p:txBody>
      </p:sp>
      <p:pic>
        <p:nvPicPr>
          <p:cNvPr id="29700" name="Picture 4" descr="Θάλαμος-πρόσθιος-έσω-κεντρικό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56388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2590800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600" smtClean="0">
                <a:solidFill>
                  <a:schemeClr val="hlink"/>
                </a:solidFill>
              </a:rPr>
              <a:t>Κύκλωμα </a:t>
            </a:r>
            <a:r>
              <a:rPr lang="en-US" sz="2600" smtClean="0">
                <a:solidFill>
                  <a:schemeClr val="hlink"/>
                </a:solidFill>
              </a:rPr>
              <a:t>Papez </a:t>
            </a:r>
            <a:br>
              <a:rPr lang="en-US" sz="2600" smtClean="0">
                <a:solidFill>
                  <a:schemeClr val="hlink"/>
                </a:solidFill>
              </a:rPr>
            </a:br>
            <a:r>
              <a:rPr lang="en-US" sz="2000" smtClean="0">
                <a:solidFill>
                  <a:schemeClr val="hlink"/>
                </a:solidFill>
              </a:rPr>
              <a:t>A</a:t>
            </a:r>
            <a:r>
              <a:rPr lang="el-GR" sz="2000" smtClean="0">
                <a:solidFill>
                  <a:schemeClr val="hlink"/>
                </a:solidFill>
              </a:rPr>
              <a:t>φορά διαχείρηση μνήμης, συγκίνηση, ενσυναισθησία (</a:t>
            </a:r>
            <a:r>
              <a:rPr lang="en-US" sz="2000" smtClean="0">
                <a:solidFill>
                  <a:schemeClr val="hlink"/>
                </a:solidFill>
              </a:rPr>
              <a:t>empathy)</a:t>
            </a:r>
            <a:endParaRPr lang="el-GR" sz="2800" smtClean="0">
              <a:solidFill>
                <a:schemeClr val="hlink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3200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smtClean="0"/>
              <a:t>1</a:t>
            </a:r>
            <a:r>
              <a:rPr lang="el-GR" sz="2000" smtClean="0">
                <a:cs typeface="Times New Roman" pitchFamily="18" charset="0"/>
              </a:rPr>
              <a:t>→</a:t>
            </a:r>
            <a:r>
              <a:rPr lang="el-GR" sz="2000" smtClean="0"/>
              <a:t> 2</a:t>
            </a:r>
            <a:r>
              <a:rPr lang="en-US" sz="2000" smtClean="0"/>
              <a:t>: </a:t>
            </a:r>
            <a:r>
              <a:rPr lang="el-GR" sz="2000" smtClean="0"/>
              <a:t>μέσω του </a:t>
            </a:r>
          </a:p>
          <a:p>
            <a:pPr eaLnBrk="1" hangingPunct="1">
              <a:buFontTx/>
              <a:buNone/>
              <a:defRPr/>
            </a:pPr>
            <a:r>
              <a:rPr lang="el-GR" sz="2000" smtClean="0"/>
              <a:t>    Προσαγωγίου στην Παραϊπποκάμπεια Έλικα</a:t>
            </a:r>
          </a:p>
          <a:p>
            <a:pPr eaLnBrk="1" hangingPunct="1">
              <a:defRPr/>
            </a:pPr>
            <a:r>
              <a:rPr lang="el-GR" sz="2000" smtClean="0"/>
              <a:t>2</a:t>
            </a:r>
            <a:r>
              <a:rPr lang="el-GR" sz="2000" smtClean="0">
                <a:cs typeface="Times New Roman" pitchFamily="18" charset="0"/>
              </a:rPr>
              <a:t>→</a:t>
            </a:r>
            <a:r>
              <a:rPr lang="el-GR" sz="2000" smtClean="0"/>
              <a:t> 3</a:t>
            </a:r>
            <a:r>
              <a:rPr lang="en-US" sz="2000" smtClean="0"/>
              <a:t>:</a:t>
            </a:r>
            <a:r>
              <a:rPr lang="el-GR" sz="2000" smtClean="0"/>
              <a:t> διά της διάτρητης ουσίας ή διά της οδού της σκάφης</a:t>
            </a:r>
          </a:p>
          <a:p>
            <a:pPr eaLnBrk="1" hangingPunct="1">
              <a:defRPr/>
            </a:pPr>
            <a:r>
              <a:rPr lang="el-GR" sz="2000" smtClean="0"/>
              <a:t>5</a:t>
            </a:r>
            <a:r>
              <a:rPr lang="en-US" sz="2000" smtClean="0"/>
              <a:t>: </a:t>
            </a:r>
            <a:r>
              <a:rPr lang="el-GR" sz="2000" smtClean="0"/>
              <a:t>Από το μαστίο του Υποθαλάμου στον πρόσθιο πυρήνα του Θαλάμου</a:t>
            </a:r>
          </a:p>
          <a:p>
            <a:pPr eaLnBrk="1" hangingPunct="1">
              <a:defRPr/>
            </a:pPr>
            <a:r>
              <a:rPr lang="el-GR" sz="2000" smtClean="0"/>
              <a:t>6</a:t>
            </a:r>
            <a:r>
              <a:rPr lang="en-US" sz="2000" smtClean="0"/>
              <a:t>:</a:t>
            </a:r>
            <a:r>
              <a:rPr lang="el-GR" sz="2000" smtClean="0"/>
              <a:t> διά του (γόνατος της) Έσω Κάψας</a:t>
            </a:r>
          </a:p>
        </p:txBody>
      </p:sp>
      <p:pic>
        <p:nvPicPr>
          <p:cNvPr id="35844" name="Picture 4" descr="G:\ΚΝΣ\Εικόνες για μεταιχμιακό σύστημα\μεταιχμιακό σύστημα το κύκλωμα Pap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025" y="0"/>
            <a:ext cx="5895975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smtClean="0"/>
              <a:t>Περί μνήμης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59055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u="sng" dirty="0" smtClean="0"/>
              <a:t>Εμφανώς παρούσα μνήμη</a:t>
            </a:r>
            <a:r>
              <a:rPr lang="el-GR" sz="2800" dirty="0" smtClean="0"/>
              <a:t> (</a:t>
            </a:r>
            <a:r>
              <a:rPr lang="el-GR" sz="2800" dirty="0" err="1" smtClean="0"/>
              <a:t>Explicit</a:t>
            </a:r>
            <a:r>
              <a:rPr lang="el-GR" sz="2800" dirty="0" smtClean="0"/>
              <a:t> </a:t>
            </a:r>
            <a:r>
              <a:rPr lang="el-GR" sz="2800" dirty="0" err="1" smtClean="0"/>
              <a:t>memory</a:t>
            </a:r>
            <a:r>
              <a:rPr lang="el-GR" sz="2800" dirty="0" smtClean="0"/>
              <a:t> / </a:t>
            </a:r>
            <a:r>
              <a:rPr lang="el-GR" sz="2800" dirty="0" err="1" smtClean="0"/>
              <a:t>Declarative</a:t>
            </a:r>
            <a:r>
              <a:rPr lang="el-GR" sz="2800" dirty="0" smtClean="0"/>
              <a:t> </a:t>
            </a:r>
            <a:r>
              <a:rPr lang="el-GR" sz="2800" dirty="0" err="1" smtClean="0"/>
              <a:t>memory</a:t>
            </a:r>
            <a:r>
              <a:rPr lang="el-GR" sz="2800" dirty="0" smtClean="0"/>
              <a:t>) αναφέρεται σε όλες τις μνήμες που είναι συνειδητά διαθέσιμες. Αυτές κωδικοποιούν- </a:t>
            </a:r>
            <a:r>
              <a:rPr lang="el-GR" sz="2800" dirty="0" err="1" smtClean="0"/>
              <a:t>ται</a:t>
            </a:r>
            <a:r>
              <a:rPr lang="el-GR" sz="2800" dirty="0" smtClean="0"/>
              <a:t> από τον </a:t>
            </a:r>
            <a:r>
              <a:rPr lang="el-GR" sz="2800" u="sng" dirty="0" smtClean="0"/>
              <a:t>ιππόκαμπο</a:t>
            </a:r>
            <a:r>
              <a:rPr lang="el-GR" sz="2800" dirty="0" smtClean="0"/>
              <a:t>, στον </a:t>
            </a:r>
            <a:r>
              <a:rPr lang="el-GR" sz="2800" u="sng" dirty="0" err="1" smtClean="0"/>
              <a:t>ενδορρινικό</a:t>
            </a:r>
            <a:r>
              <a:rPr lang="el-GR" sz="2800" u="sng" dirty="0" smtClean="0"/>
              <a:t> (</a:t>
            </a:r>
            <a:r>
              <a:rPr lang="el-GR" sz="2800" u="sng" dirty="0" err="1" smtClean="0"/>
              <a:t>entorhinal</a:t>
            </a:r>
            <a:r>
              <a:rPr lang="el-GR" sz="2800" u="sng" dirty="0" smtClean="0"/>
              <a:t>) φλοιό</a:t>
            </a:r>
            <a:r>
              <a:rPr lang="el-GR" sz="2800" dirty="0" smtClean="0"/>
              <a:t>, αλλά ενοποιούνται  και αποθηκεύονται σε άλλα σημεία του ΚΝΣ</a:t>
            </a:r>
          </a:p>
          <a:p>
            <a:pPr eaLnBrk="1" hangingPunct="1">
              <a:defRPr/>
            </a:pPr>
            <a:r>
              <a:rPr lang="el-GR" sz="2800" u="sng" dirty="0" smtClean="0"/>
              <a:t>Σιωπηρή μνήμη</a:t>
            </a:r>
            <a:r>
              <a:rPr lang="el-GR" sz="2800" dirty="0" smtClean="0"/>
              <a:t> </a:t>
            </a:r>
            <a:r>
              <a:rPr lang="el-GR" sz="2700" dirty="0" smtClean="0"/>
              <a:t>(</a:t>
            </a:r>
            <a:r>
              <a:rPr lang="el-GR" sz="2700" dirty="0" err="1" smtClean="0"/>
              <a:t>Implicit</a:t>
            </a:r>
            <a:r>
              <a:rPr lang="el-GR" sz="2700" dirty="0" smtClean="0"/>
              <a:t> </a:t>
            </a:r>
            <a:r>
              <a:rPr lang="el-GR" sz="2700" dirty="0" err="1" smtClean="0"/>
              <a:t>memory</a:t>
            </a:r>
            <a:r>
              <a:rPr lang="el-GR" sz="2700" dirty="0" smtClean="0"/>
              <a:t>/</a:t>
            </a:r>
            <a:r>
              <a:rPr lang="el-GR" sz="2700" dirty="0" err="1" smtClean="0"/>
              <a:t>Procedural</a:t>
            </a:r>
            <a:r>
              <a:rPr lang="el-GR" sz="2700" dirty="0" smtClean="0"/>
              <a:t> </a:t>
            </a:r>
            <a:r>
              <a:rPr lang="el-GR" sz="2700" dirty="0" err="1" smtClean="0"/>
              <a:t>memory</a:t>
            </a:r>
            <a:r>
              <a:rPr lang="el-GR" sz="2700" dirty="0" smtClean="0"/>
              <a:t> )</a:t>
            </a:r>
            <a:r>
              <a:rPr lang="el-GR" sz="2800" dirty="0" smtClean="0"/>
              <a:t> αναφέρεται στη χρήση διαφόρων αντικείμενων ή σε κινήσεις του σώματος, όπως το πώς ακριβώς να χρησιμοποιήσετε ένα μολύβι ή το ποδήλατο. Αυτός ο τύπος μνήμης κωδικοποιείται  και πιθανώς </a:t>
            </a:r>
            <a:r>
              <a:rPr lang="el-GR" sz="2800" dirty="0" err="1" smtClean="0"/>
              <a:t>αποθηκεύ</a:t>
            </a:r>
            <a:r>
              <a:rPr lang="el-GR" sz="2800" dirty="0" smtClean="0"/>
              <a:t>-</a:t>
            </a:r>
            <a:r>
              <a:rPr lang="el-GR" sz="2800" dirty="0" err="1" smtClean="0"/>
              <a:t>εται</a:t>
            </a:r>
            <a:r>
              <a:rPr lang="el-GR" sz="2800" dirty="0" smtClean="0"/>
              <a:t> από την </a:t>
            </a:r>
            <a:r>
              <a:rPr lang="el-GR" sz="2800" u="sng" dirty="0" smtClean="0"/>
              <a:t>παρεγκεφαλίδα</a:t>
            </a:r>
            <a:r>
              <a:rPr lang="el-GR" sz="2800" dirty="0" smtClean="0"/>
              <a:t> και το </a:t>
            </a:r>
            <a:r>
              <a:rPr lang="el-GR" sz="2800" u="sng" dirty="0" smtClean="0"/>
              <a:t>ραβδωτό σώμα</a:t>
            </a:r>
            <a:r>
              <a:rPr lang="en-US" sz="2800" dirty="0" smtClean="0"/>
              <a:t> (</a:t>
            </a:r>
            <a:r>
              <a:rPr lang="el-GR" sz="2800" dirty="0" smtClean="0"/>
              <a:t>Βασικά γάγγλια).  </a:t>
            </a:r>
          </a:p>
          <a:p>
            <a:pPr eaLnBrk="1" hangingPunct="1">
              <a:buFontTx/>
              <a:buNone/>
              <a:defRPr/>
            </a:pP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75" y="6286520"/>
            <a:ext cx="5357820" cy="571480"/>
          </a:xfrm>
        </p:spPr>
        <p:txBody>
          <a:bodyPr/>
          <a:lstStyle/>
          <a:p>
            <a:pPr>
              <a:defRPr/>
            </a:pPr>
            <a:r>
              <a:rPr lang="el-GR" sz="2800" dirty="0" smtClean="0">
                <a:solidFill>
                  <a:srgbClr val="FFC000"/>
                </a:solidFill>
              </a:rPr>
              <a:t>Μυέλινη Ταινία </a:t>
            </a:r>
            <a:r>
              <a:rPr lang="el-GR" sz="2400" dirty="0" smtClean="0">
                <a:solidFill>
                  <a:srgbClr val="FFC000"/>
                </a:solidFill>
              </a:rPr>
              <a:t>(</a:t>
            </a:r>
            <a:r>
              <a:rPr lang="en-US" sz="2400" dirty="0" err="1" smtClean="0">
                <a:solidFill>
                  <a:srgbClr val="FFC000"/>
                </a:solidFill>
              </a:rPr>
              <a:t>Stria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medullaris</a:t>
            </a:r>
            <a:r>
              <a:rPr lang="en-US" sz="2400" dirty="0" smtClean="0">
                <a:solidFill>
                  <a:srgbClr val="FFC000"/>
                </a:solidFill>
              </a:rPr>
              <a:t>)</a:t>
            </a:r>
            <a:endParaRPr lang="el-GR" sz="2400" dirty="0">
              <a:solidFill>
                <a:srgbClr val="FFC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500694" y="6215082"/>
            <a:ext cx="3643306" cy="642918"/>
          </a:xfrm>
        </p:spPr>
        <p:txBody>
          <a:bodyPr/>
          <a:lstStyle/>
          <a:p>
            <a:pPr>
              <a:defRPr/>
            </a:pPr>
            <a:r>
              <a:rPr lang="el-GR" sz="1800" dirty="0" smtClean="0"/>
              <a:t>Από διαφραγματικούς πυρήνες</a:t>
            </a:r>
          </a:p>
          <a:p>
            <a:pPr>
              <a:defRPr/>
            </a:pPr>
            <a:r>
              <a:rPr lang="el-GR" sz="1800" dirty="0" smtClean="0"/>
              <a:t>Προς πυρήνες της </a:t>
            </a:r>
            <a:r>
              <a:rPr lang="el-GR" sz="1800" dirty="0" err="1" smtClean="0"/>
              <a:t>ηνίας</a:t>
            </a:r>
            <a:endParaRPr lang="el-GR" sz="1800" dirty="0"/>
          </a:p>
        </p:txBody>
      </p:sp>
      <p:pic>
        <p:nvPicPr>
          <p:cNvPr id="31748" name="3 - Εικόνα" descr="Stria medullaris limb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el-GR" sz="3600" dirty="0" smtClean="0"/>
              <a:t>Προτείχισμα  (</a:t>
            </a:r>
            <a:r>
              <a:rPr lang="en-US" sz="3600" dirty="0" smtClean="0"/>
              <a:t>Claustrum)</a:t>
            </a:r>
            <a:endParaRPr lang="el-GR" sz="3600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half" idx="1"/>
          </p:nvPr>
        </p:nvSpPr>
        <p:spPr>
          <a:xfrm>
            <a:off x="0" y="836712"/>
            <a:ext cx="9144000" cy="663695"/>
          </a:xfrm>
        </p:spPr>
        <p:txBody>
          <a:bodyPr/>
          <a:lstStyle/>
          <a:p>
            <a:pPr marL="0" indent="0" algn="ctr">
              <a:buNone/>
            </a:pPr>
            <a:r>
              <a:rPr lang="el-GR" sz="1800" i="1" dirty="0" smtClean="0">
                <a:solidFill>
                  <a:srgbClr val="FFC000"/>
                </a:solidFill>
              </a:rPr>
              <a:t>Συσχέτιση ερεθισμάτων – Προσοχή – Επιλογή  τύπου και έντασης της  Απόκρισης </a:t>
            </a:r>
            <a:endParaRPr lang="el-GR" sz="1800" i="1" dirty="0">
              <a:solidFill>
                <a:srgbClr val="FFC000"/>
              </a:solidFill>
            </a:endParaRPr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407"/>
            <a:ext cx="9144000" cy="5412183"/>
          </a:xfrm>
        </p:spPr>
      </p:pic>
    </p:spTree>
    <p:extLst>
      <p:ext uri="{BB962C8B-B14F-4D97-AF65-F5344CB8AC3E}">
        <p14:creationId xmlns:p14="http://schemas.microsoft.com/office/powerpoint/2010/main" val="6026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88" y="277813"/>
            <a:ext cx="8286750" cy="1865312"/>
          </a:xfrm>
        </p:spPr>
        <p:txBody>
          <a:bodyPr/>
          <a:lstStyle/>
          <a:p>
            <a:pPr>
              <a:defRPr/>
            </a:pPr>
            <a:r>
              <a:rPr lang="el-GR" dirty="0" err="1" smtClean="0"/>
              <a:t>Νευρώνονται</a:t>
            </a:r>
            <a:r>
              <a:rPr lang="el-GR" dirty="0" smtClean="0"/>
              <a:t> τα νεύρα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l-GR" sz="3600" i="1" dirty="0" smtClean="0"/>
              <a:t>(πώς το ΚΝΣ αποκτά </a:t>
            </a:r>
            <a:r>
              <a:rPr lang="en-US" sz="3600" i="1" dirty="0" smtClean="0"/>
              <a:t>):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2285992"/>
            <a:ext cx="8929718" cy="4572009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Χολινεργική νεύρωση</a:t>
            </a:r>
            <a:r>
              <a:rPr lang="en-US" dirty="0" smtClean="0"/>
              <a:t> </a:t>
            </a:r>
            <a:r>
              <a:rPr lang="el-GR" sz="2800" dirty="0" smtClean="0"/>
              <a:t>(εγρήγορση – προσοχή)</a:t>
            </a:r>
          </a:p>
          <a:p>
            <a:pPr>
              <a:defRPr/>
            </a:pPr>
            <a:r>
              <a:rPr lang="el-GR" dirty="0" smtClean="0"/>
              <a:t>Αδρενεργική νεύρωση </a:t>
            </a:r>
            <a:r>
              <a:rPr lang="el-GR" sz="2800" dirty="0" smtClean="0"/>
              <a:t>(</a:t>
            </a:r>
            <a:r>
              <a:rPr lang="en-US" sz="2800" dirty="0" smtClean="0"/>
              <a:t>stress –</a:t>
            </a:r>
            <a:r>
              <a:rPr lang="el-GR" sz="2800" dirty="0" smtClean="0"/>
              <a:t> άγχος – πανικός)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Σεροτονινεργική νεύρωση </a:t>
            </a:r>
            <a:r>
              <a:rPr lang="el-GR" sz="2600" dirty="0" smtClean="0"/>
              <a:t>(ηρεμία – καλή διάθεση)</a:t>
            </a:r>
          </a:p>
          <a:p>
            <a:pPr>
              <a:defRPr/>
            </a:pPr>
            <a:r>
              <a:rPr lang="el-GR" dirty="0" smtClean="0"/>
              <a:t>Ντοπαμινεργική νεύρωση </a:t>
            </a:r>
            <a:r>
              <a:rPr lang="el-GR" sz="2800" dirty="0" smtClean="0"/>
              <a:t>(ρύθμιση κινήσεων (εξωπυραμιδικό σύστημα) - ηδονή – ανταμοιβή 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3999" cy="692696"/>
          </a:xfrm>
          <a:noFill/>
        </p:spPr>
        <p:txBody>
          <a:bodyPr/>
          <a:lstStyle/>
          <a:p>
            <a:r>
              <a:rPr lang="el-GR" sz="2200" dirty="0" err="1" smtClean="0">
                <a:effectLst/>
              </a:rPr>
              <a:t>Ακετυλοχολίνη</a:t>
            </a:r>
            <a:r>
              <a:rPr lang="el-GR" sz="2200" dirty="0" smtClean="0">
                <a:effectLst/>
              </a:rPr>
              <a:t>: Επεξεργασία ερεθισμάτων, προσοχή, εγρήγορση, σκέψη</a:t>
            </a:r>
          </a:p>
        </p:txBody>
      </p:sp>
      <p:pic>
        <p:nvPicPr>
          <p:cNvPr id="33795" name="3 - Θέση περιεχομένου" descr="Χολινεργικές προσεκβολέ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692696"/>
            <a:ext cx="8591301" cy="6079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algn="ctr">
              <a:defRPr/>
            </a:pPr>
            <a:r>
              <a:rPr lang="el-GR" sz="3600" dirty="0" err="1" smtClean="0"/>
              <a:t>Μεταιχμιακό</a:t>
            </a:r>
            <a:r>
              <a:rPr lang="el-GR" sz="3600" dirty="0" smtClean="0"/>
              <a:t> σύστημα – Εντόπιση ΙΙ</a:t>
            </a:r>
            <a:endParaRPr lang="el-GR" sz="3600" dirty="0"/>
          </a:p>
        </p:txBody>
      </p:sp>
      <p:pic>
        <p:nvPicPr>
          <p:cNvPr id="6147" name="3 - Θέση περιεχομένου" descr="limbic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714375"/>
            <a:ext cx="8201025" cy="5915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06"/>
          </a:xfrm>
        </p:spPr>
        <p:txBody>
          <a:bodyPr/>
          <a:lstStyle/>
          <a:p>
            <a:pPr>
              <a:defRPr/>
            </a:pPr>
            <a:r>
              <a:rPr lang="el-GR" sz="2500" dirty="0" err="1" smtClean="0"/>
              <a:t>Νοραδρεναλίνη</a:t>
            </a:r>
            <a:r>
              <a:rPr lang="el-GR" sz="2500" dirty="0" smtClean="0"/>
              <a:t>: Αντίδραση σε </a:t>
            </a:r>
            <a:r>
              <a:rPr lang="en-US" sz="2500" dirty="0" smtClean="0"/>
              <a:t>stress</a:t>
            </a:r>
            <a:r>
              <a:rPr lang="el-GR" sz="2500" dirty="0"/>
              <a:t> </a:t>
            </a:r>
            <a:r>
              <a:rPr lang="el-GR" sz="2500" dirty="0" smtClean="0"/>
              <a:t>– έντονη δραστηριότητα</a:t>
            </a:r>
            <a:endParaRPr lang="el-GR" sz="2500" dirty="0"/>
          </a:p>
        </p:txBody>
      </p:sp>
      <p:pic>
        <p:nvPicPr>
          <p:cNvPr id="34819" name="3 - Θέση περιεχομένου" descr="Δικτυωτός Νοραδρενεργικές προβολέ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803006"/>
            <a:ext cx="6832562" cy="5993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6204"/>
          </a:xfrm>
        </p:spPr>
        <p:txBody>
          <a:bodyPr/>
          <a:lstStyle/>
          <a:p>
            <a:pPr>
              <a:defRPr/>
            </a:pPr>
            <a:r>
              <a:rPr lang="el-GR" sz="2800" dirty="0" err="1" smtClean="0"/>
              <a:t>Ντοπαμίνη</a:t>
            </a:r>
            <a:r>
              <a:rPr lang="el-GR" sz="2800" dirty="0" smtClean="0"/>
              <a:t>: Ανταμοιβή, ηδονή, σφοδρή επιθυμία, εμμονή </a:t>
            </a:r>
            <a:endParaRPr lang="el-GR" sz="2800" dirty="0"/>
          </a:p>
        </p:txBody>
      </p:sp>
      <p:pic>
        <p:nvPicPr>
          <p:cNvPr id="35843" name="3 - Θέση περιεχομένου" descr="δικτυωτος ντοπαμινεργικές προβολέ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696204"/>
            <a:ext cx="6597923" cy="6669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3 - Θέση περιεχομένου" descr="Δικτυωτός Σεροτονινεργικές προβολέ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448933"/>
            <a:ext cx="6696744" cy="6992849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>
              <a:defRPr/>
            </a:pP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</a:rPr>
              <a:t>Σεροτονίνη</a:t>
            </a:r>
            <a:r>
              <a:rPr lang="el-GR" sz="2800" dirty="0" smtClean="0">
                <a:solidFill>
                  <a:srgbClr val="FF0000"/>
                </a:solidFill>
              </a:rPr>
              <a:t> : Αίσθηση ευτυχίας – ηρεμίας, αντίληψη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pic>
        <p:nvPicPr>
          <p:cNvPr id="37891" name="3 - Θέση περιεχομένου" descr="Dopamineseraton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6350"/>
            <a:ext cx="9144000" cy="686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algn="ctr">
              <a:defRPr/>
            </a:pPr>
            <a:r>
              <a:rPr lang="el-GR" sz="3600" dirty="0" err="1" smtClean="0"/>
              <a:t>Μεταιχμιακό</a:t>
            </a:r>
            <a:r>
              <a:rPr lang="el-GR" sz="3600" dirty="0" smtClean="0"/>
              <a:t> σύστημα – Εντόπιση ΙΙΙ</a:t>
            </a:r>
            <a:endParaRPr lang="el-GR" sz="3600" dirty="0"/>
          </a:p>
        </p:txBody>
      </p:sp>
      <p:pic>
        <p:nvPicPr>
          <p:cNvPr id="7171" name="3 - Θέση περιεχομένου" descr="limbic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638175"/>
            <a:ext cx="8074025" cy="6219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pPr algn="ctr">
              <a:defRPr/>
            </a:pPr>
            <a:r>
              <a:rPr lang="el-GR" sz="3600" dirty="0" err="1" smtClean="0"/>
              <a:t>Μεταιχμιακό</a:t>
            </a:r>
            <a:r>
              <a:rPr lang="el-GR" sz="3600" dirty="0" smtClean="0"/>
              <a:t> σύστημα – Εντόπιση Ι</a:t>
            </a:r>
            <a:r>
              <a:rPr lang="en-US" sz="3600" dirty="0" smtClean="0"/>
              <a:t>V</a:t>
            </a:r>
            <a:endParaRPr lang="el-GR" sz="3600" dirty="0"/>
          </a:p>
        </p:txBody>
      </p:sp>
      <p:pic>
        <p:nvPicPr>
          <p:cNvPr id="8195" name="3 - Θέση περιεχομένου" descr="limbic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533400"/>
            <a:ext cx="7902575" cy="669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smtClean="0">
                <a:solidFill>
                  <a:schemeClr val="hlink"/>
                </a:solidFill>
              </a:rPr>
              <a:t>Μεταιχμιακό Σύστημα</a:t>
            </a:r>
            <a:r>
              <a:rPr lang="en-US" sz="2800" smtClean="0"/>
              <a:t>:</a:t>
            </a:r>
            <a:r>
              <a:rPr lang="el-GR" sz="2800" smtClean="0"/>
              <a:t> Συνιστώσες Ανατομικές δομές Ι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34050"/>
            <a:ext cx="9144000" cy="1123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200" i="1" dirty="0" smtClean="0"/>
              <a:t>Πρωταρχικά κέντρα </a:t>
            </a:r>
            <a:r>
              <a:rPr lang="el-GR" sz="2200" i="1" dirty="0" err="1" smtClean="0"/>
              <a:t>φαιάς</a:t>
            </a:r>
            <a:r>
              <a:rPr lang="el-GR" sz="2200" i="1" dirty="0" smtClean="0"/>
              <a:t> ουσίας</a:t>
            </a:r>
            <a:r>
              <a:rPr lang="en-US" sz="2200" dirty="0" smtClean="0"/>
              <a:t>: </a:t>
            </a:r>
            <a:r>
              <a:rPr lang="el-GR" sz="2000" dirty="0" smtClean="0"/>
              <a:t>Ιπποκάμπειος σχηματισμός, αμυγδαλή, παραϊπποκάμπεια, υπερμεσολόβια έλικα, πρόσθιος πυρ.  θαλάμου, μαστία υποθαλάμου, διαφραγματικοί πυρ., επικλινής, κλινόμορφος </a:t>
            </a:r>
            <a:r>
              <a:rPr lang="en-US" sz="2000" dirty="0" smtClean="0"/>
              <a:t>(bed)</a:t>
            </a:r>
            <a:r>
              <a:rPr lang="el-GR" sz="2000" dirty="0" smtClean="0"/>
              <a:t> πυρήνας </a:t>
            </a:r>
          </a:p>
        </p:txBody>
      </p:sp>
      <p:pic>
        <p:nvPicPr>
          <p:cNvPr id="9220" name="Picture 9" descr="μεταιχμιακό σύστημα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88931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smtClean="0">
                <a:solidFill>
                  <a:schemeClr val="hlink"/>
                </a:solidFill>
              </a:rPr>
              <a:t>Μεταιχμιακό Σύστημα</a:t>
            </a:r>
            <a:r>
              <a:rPr lang="en-US" sz="2800" smtClean="0"/>
              <a:t>:</a:t>
            </a:r>
            <a:r>
              <a:rPr lang="el-GR" sz="2800" smtClean="0"/>
              <a:t> Συνιστώσες Ανατομικές δομές ΙΙ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86454"/>
            <a:ext cx="9144000" cy="107154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i="1" dirty="0" smtClean="0"/>
              <a:t>Συνδετικές δομές λευκής ουσίας</a:t>
            </a:r>
            <a:r>
              <a:rPr lang="en-US" sz="2400" dirty="0" smtClean="0"/>
              <a:t>:</a:t>
            </a:r>
            <a:r>
              <a:rPr lang="el-GR" sz="2400" dirty="0" smtClean="0"/>
              <a:t> Επιμήκεις χορδές, Ψαλίδα, Σκάφη-Παρυφή </a:t>
            </a:r>
            <a:r>
              <a:rPr lang="el-GR" sz="2400" dirty="0" err="1" smtClean="0"/>
              <a:t>ιπποκάμπου</a:t>
            </a:r>
            <a:r>
              <a:rPr lang="el-GR" sz="2400" dirty="0" smtClean="0"/>
              <a:t>, Τελική Ταινία,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l-GR" sz="2400" dirty="0" err="1" smtClean="0"/>
              <a:t>Μαστιοθαλαμική</a:t>
            </a:r>
            <a:r>
              <a:rPr lang="el-GR" sz="2400" dirty="0" smtClean="0"/>
              <a:t> δεσμίδα, </a:t>
            </a:r>
            <a:r>
              <a:rPr lang="el-GR" sz="2400" dirty="0" err="1" smtClean="0"/>
              <a:t>Μυελίνη</a:t>
            </a:r>
            <a:r>
              <a:rPr lang="el-GR" sz="2400" dirty="0" smtClean="0"/>
              <a:t> ταινία, Πρόσθιος Σύνδεσμος κλπ.</a:t>
            </a:r>
          </a:p>
        </p:txBody>
      </p:sp>
      <p:pic>
        <p:nvPicPr>
          <p:cNvPr id="10244" name="Picture 5" descr="μεταιχμιακό σύστημα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49274"/>
            <a:ext cx="7218390" cy="522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600" smtClean="0">
                <a:solidFill>
                  <a:schemeClr val="hlink"/>
                </a:solidFill>
              </a:rPr>
              <a:t>Ιπποκάμπειος Σχηματισμός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52963"/>
            <a:ext cx="8991600" cy="187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600" i="1" smtClean="0"/>
              <a:t>Αποτελείται από</a:t>
            </a:r>
            <a:r>
              <a:rPr lang="en-US" sz="2600" i="1" smtClean="0"/>
              <a:t>:</a:t>
            </a:r>
            <a:r>
              <a:rPr lang="el-GR" sz="2600" i="1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600" smtClean="0"/>
              <a:t>Ιππόκαμπο (αμμώνιο κέρας)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600" smtClean="0"/>
              <a:t>Οδοντωτή έλικα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600" smtClean="0"/>
              <a:t>Ενδορρινικό φλοιό (της παραϊπποκάμπειας έλικας)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600" smtClean="0"/>
              <a:t>Παρυφή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800" i="1" smtClean="0"/>
          </a:p>
        </p:txBody>
      </p:sp>
      <p:pic>
        <p:nvPicPr>
          <p:cNvPr id="11268" name="Picture 5" descr="ιππόκαμπος σε οριζόντια τομ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990600"/>
            <a:ext cx="54102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Hippocampus_and_seahorse_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2025"/>
            <a:ext cx="57150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2051</TotalTime>
  <Words>1622</Words>
  <Application>Microsoft Office PowerPoint</Application>
  <PresentationFormat>Προβολή στην οθόνη (4:3)</PresentationFormat>
  <Paragraphs>211</Paragraphs>
  <Slides>43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8" baseType="lpstr">
      <vt:lpstr>Arial</vt:lpstr>
      <vt:lpstr>Tahoma</vt:lpstr>
      <vt:lpstr>Times New Roman</vt:lpstr>
      <vt:lpstr>Wingdings</vt:lpstr>
      <vt:lpstr>Ωκεανός</vt:lpstr>
      <vt:lpstr>Μεταιχμιακό ή Στεφανιαίο (limbic) Σύστημα</vt:lpstr>
      <vt:lpstr>Μεταιχμιακό Σύστημα</vt:lpstr>
      <vt:lpstr>Μεταιχμιακό σύστημα – Εντόπιση Ι</vt:lpstr>
      <vt:lpstr>Μεταιχμιακό σύστημα – Εντόπιση ΙΙ</vt:lpstr>
      <vt:lpstr>Μεταιχμιακό σύστημα – Εντόπιση ΙΙΙ</vt:lpstr>
      <vt:lpstr>Μεταιχμιακό σύστημα – Εντόπιση ΙV</vt:lpstr>
      <vt:lpstr>Μεταιχμιακό Σύστημα: Συνιστώσες Ανατομικές δομές Ι</vt:lpstr>
      <vt:lpstr>Μεταιχμιακό Σύστημα: Συνιστώσες Ανατομικές δομές ΙΙ</vt:lpstr>
      <vt:lpstr>Ιπποκάμπειος Σχηματισμός</vt:lpstr>
      <vt:lpstr>Ιππόκαμπος Ι</vt:lpstr>
      <vt:lpstr>Ιππόκαμπος ΙΙ: Τμήματα</vt:lpstr>
      <vt:lpstr>Ιππόκαμπος στην πλάγια κοιλία</vt:lpstr>
      <vt:lpstr>Ιππόκαμπος ΙΙΙ</vt:lpstr>
      <vt:lpstr>Ιππόκαμπος ΙV : Συνδέσεις (εσωτερικές)</vt:lpstr>
      <vt:lpstr>Ιππόκαμπος V</vt:lpstr>
      <vt:lpstr>Ιππόκαμπος VI: Συνδέσεις</vt:lpstr>
      <vt:lpstr>Ιππόκαμπος V: Συνδέσεις</vt:lpstr>
      <vt:lpstr>Ψαλίδα </vt:lpstr>
      <vt:lpstr>Αμυγδαλή ή Αμυγδαλοειδές σώμα (τ. πυρήνας)</vt:lpstr>
      <vt:lpstr>Αμυγδαλή – Αμυγδαλοειδές σώμα </vt:lpstr>
      <vt:lpstr>Αμυγδαλή ΙΙ</vt:lpstr>
      <vt:lpstr>Αμυγδαλή ΙΙΙ: Προσαγωγοί Συνδέσεις</vt:lpstr>
      <vt:lpstr>Αμυγδαλή ΙΙΙ: Υποφλοιώδεις Προσαγωγοί Συνδέσεις</vt:lpstr>
      <vt:lpstr>Αμυγδαλή ΙΙΙ: Φλοιώδεις Προσαγωγοί Συνδέσεις</vt:lpstr>
      <vt:lpstr>Αμυγδαλή ΙΙΙ: Απαγωγοί Συνδέσεις (μέσω τελικής (ή μεθορίου) ταινίας)</vt:lpstr>
      <vt:lpstr>Αμυγδαλή ΙΙΙ: Απαγωγοί Συνδέσεις μέσω τελικής ταινίας</vt:lpstr>
      <vt:lpstr>Επικλινής πυρήνας (Nucleus Accumbens)</vt:lpstr>
      <vt:lpstr>Επικλινής Πυρήνας και Αμυγδαλή </vt:lpstr>
      <vt:lpstr>Πυρήνες του διαφράγματος</vt:lpstr>
      <vt:lpstr>Τελική (μεθόριος) ταινία και κλινόμορφος (bed) [βασικός] πυρήνας </vt:lpstr>
      <vt:lpstr>Υπερμεσολόβια έλικα (του προσαγωγίου)</vt:lpstr>
      <vt:lpstr>Προσαγώγιο (Cingulum)</vt:lpstr>
      <vt:lpstr>Θάλαμος –πυρήνες 2</vt:lpstr>
      <vt:lpstr>Κύκλωμα Papez  Aφορά διαχείρηση μνήμης, συγκίνηση, ενσυναισθησία (empathy)</vt:lpstr>
      <vt:lpstr>Περί μνήμης</vt:lpstr>
      <vt:lpstr>Μυέλινη Ταινία (Stria medullaris)</vt:lpstr>
      <vt:lpstr>Προτείχισμα  (Claustrum)</vt:lpstr>
      <vt:lpstr>Νευρώνονται τα νεύρα; (πώς το ΚΝΣ αποκτά ):</vt:lpstr>
      <vt:lpstr>Ακετυλοχολίνη: Επεξεργασία ερεθισμάτων, προσοχή, εγρήγορση, σκέψη</vt:lpstr>
      <vt:lpstr>Νοραδρεναλίνη: Αντίδραση σε stress – έντονη δραστηριότητα</vt:lpstr>
      <vt:lpstr>Ντοπαμίνη: Ανταμοιβή, ηδονή, σφοδρή επιθυμία, εμμονή </vt:lpstr>
      <vt:lpstr> Σεροτονίνη : Αίσθηση ευτυχίας – ηρεμίας, αντίληψη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Μεταιχμιακό ή Στεφανιαίο (limbic) Σύστημα</dc:title>
  <dc:creator>user</dc:creator>
  <cp:lastModifiedBy>User</cp:lastModifiedBy>
  <cp:revision>45</cp:revision>
  <dcterms:created xsi:type="dcterms:W3CDTF">2011-10-28T16:07:59Z</dcterms:created>
  <dcterms:modified xsi:type="dcterms:W3CDTF">2023-03-29T22:18:06Z</dcterms:modified>
</cp:coreProperties>
</file>