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72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s/slide129.xml" ContentType="application/vnd.openxmlformats-officedocument.presentationml.slide+xml"/>
  <Override PartName="/ppt/slides/slide176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764" r:id="rId2"/>
    <p:sldMasterId id="2147483804" r:id="rId3"/>
  </p:sldMasterIdLst>
  <p:notesMasterIdLst>
    <p:notesMasterId r:id="rId180"/>
  </p:notesMasterIdLst>
  <p:sldIdLst>
    <p:sldId id="509" r:id="rId4"/>
    <p:sldId id="457" r:id="rId5"/>
    <p:sldId id="472" r:id="rId6"/>
    <p:sldId id="473" r:id="rId7"/>
    <p:sldId id="474" r:id="rId8"/>
    <p:sldId id="475" r:id="rId9"/>
    <p:sldId id="463" r:id="rId10"/>
    <p:sldId id="464" r:id="rId11"/>
    <p:sldId id="465" r:id="rId12"/>
    <p:sldId id="466" r:id="rId13"/>
    <p:sldId id="467" r:id="rId14"/>
    <p:sldId id="476" r:id="rId15"/>
    <p:sldId id="477" r:id="rId16"/>
    <p:sldId id="478" r:id="rId17"/>
    <p:sldId id="480" r:id="rId18"/>
    <p:sldId id="481" r:id="rId19"/>
    <p:sldId id="482" r:id="rId20"/>
    <p:sldId id="483" r:id="rId21"/>
    <p:sldId id="484" r:id="rId22"/>
    <p:sldId id="485" r:id="rId23"/>
    <p:sldId id="486" r:id="rId24"/>
    <p:sldId id="487" r:id="rId25"/>
    <p:sldId id="488" r:id="rId26"/>
    <p:sldId id="490" r:id="rId27"/>
    <p:sldId id="491" r:id="rId28"/>
    <p:sldId id="492" r:id="rId29"/>
    <p:sldId id="493" r:id="rId30"/>
    <p:sldId id="494" r:id="rId31"/>
    <p:sldId id="495" r:id="rId32"/>
    <p:sldId id="496" r:id="rId33"/>
    <p:sldId id="497" r:id="rId34"/>
    <p:sldId id="498" r:id="rId35"/>
    <p:sldId id="499" r:id="rId36"/>
    <p:sldId id="468" r:id="rId37"/>
    <p:sldId id="469" r:id="rId38"/>
    <p:sldId id="470" r:id="rId39"/>
    <p:sldId id="471" r:id="rId40"/>
    <p:sldId id="500" r:id="rId41"/>
    <p:sldId id="501" r:id="rId42"/>
    <p:sldId id="502" r:id="rId43"/>
    <p:sldId id="503" r:id="rId44"/>
    <p:sldId id="504" r:id="rId45"/>
    <p:sldId id="505" r:id="rId46"/>
    <p:sldId id="506" r:id="rId47"/>
    <p:sldId id="507" r:id="rId48"/>
    <p:sldId id="508" r:id="rId49"/>
    <p:sldId id="257" r:id="rId50"/>
    <p:sldId id="297" r:id="rId51"/>
    <p:sldId id="303" r:id="rId52"/>
    <p:sldId id="304" r:id="rId53"/>
    <p:sldId id="447" r:id="rId54"/>
    <p:sldId id="305" r:id="rId55"/>
    <p:sldId id="327" r:id="rId56"/>
    <p:sldId id="264" r:id="rId57"/>
    <p:sldId id="266" r:id="rId58"/>
    <p:sldId id="268" r:id="rId59"/>
    <p:sldId id="328" r:id="rId60"/>
    <p:sldId id="306" r:id="rId61"/>
    <p:sldId id="329" r:id="rId62"/>
    <p:sldId id="330" r:id="rId63"/>
    <p:sldId id="331" r:id="rId64"/>
    <p:sldId id="332" r:id="rId65"/>
    <p:sldId id="269" r:id="rId66"/>
    <p:sldId id="270" r:id="rId67"/>
    <p:sldId id="333" r:id="rId68"/>
    <p:sldId id="271" r:id="rId69"/>
    <p:sldId id="334" r:id="rId70"/>
    <p:sldId id="302" r:id="rId71"/>
    <p:sldId id="300" r:id="rId72"/>
    <p:sldId id="335" r:id="rId73"/>
    <p:sldId id="336" r:id="rId74"/>
    <p:sldId id="301" r:id="rId75"/>
    <p:sldId id="451" r:id="rId76"/>
    <p:sldId id="450" r:id="rId77"/>
    <p:sldId id="452" r:id="rId78"/>
    <p:sldId id="449" r:id="rId79"/>
    <p:sldId id="448" r:id="rId80"/>
    <p:sldId id="308" r:id="rId81"/>
    <p:sldId id="309" r:id="rId82"/>
    <p:sldId id="310" r:id="rId83"/>
    <p:sldId id="311" r:id="rId84"/>
    <p:sldId id="312" r:id="rId85"/>
    <p:sldId id="313" r:id="rId86"/>
    <p:sldId id="314" r:id="rId87"/>
    <p:sldId id="366" r:id="rId88"/>
    <p:sldId id="315" r:id="rId89"/>
    <p:sldId id="367" r:id="rId90"/>
    <p:sldId id="338" r:id="rId91"/>
    <p:sldId id="339" r:id="rId92"/>
    <p:sldId id="340" r:id="rId93"/>
    <p:sldId id="342" r:id="rId94"/>
    <p:sldId id="343" r:id="rId95"/>
    <p:sldId id="346" r:id="rId96"/>
    <p:sldId id="347" r:id="rId97"/>
    <p:sldId id="344" r:id="rId98"/>
    <p:sldId id="345" r:id="rId99"/>
    <p:sldId id="348" r:id="rId100"/>
    <p:sldId id="349" r:id="rId101"/>
    <p:sldId id="351" r:id="rId102"/>
    <p:sldId id="369" r:id="rId103"/>
    <p:sldId id="370" r:id="rId104"/>
    <p:sldId id="371" r:id="rId105"/>
    <p:sldId id="388" r:id="rId106"/>
    <p:sldId id="372" r:id="rId107"/>
    <p:sldId id="373" r:id="rId108"/>
    <p:sldId id="374" r:id="rId109"/>
    <p:sldId id="375" r:id="rId110"/>
    <p:sldId id="376" r:id="rId111"/>
    <p:sldId id="377" r:id="rId112"/>
    <p:sldId id="378" r:id="rId113"/>
    <p:sldId id="379" r:id="rId114"/>
    <p:sldId id="380" r:id="rId115"/>
    <p:sldId id="381" r:id="rId116"/>
    <p:sldId id="382" r:id="rId117"/>
    <p:sldId id="383" r:id="rId118"/>
    <p:sldId id="384" r:id="rId119"/>
    <p:sldId id="385" r:id="rId120"/>
    <p:sldId id="386" r:id="rId121"/>
    <p:sldId id="368" r:id="rId122"/>
    <p:sldId id="389" r:id="rId123"/>
    <p:sldId id="401" r:id="rId124"/>
    <p:sldId id="395" r:id="rId125"/>
    <p:sldId id="396" r:id="rId126"/>
    <p:sldId id="397" r:id="rId127"/>
    <p:sldId id="398" r:id="rId128"/>
    <p:sldId id="399" r:id="rId129"/>
    <p:sldId id="391" r:id="rId130"/>
    <p:sldId id="433" r:id="rId131"/>
    <p:sldId id="434" r:id="rId132"/>
    <p:sldId id="432" r:id="rId133"/>
    <p:sldId id="435" r:id="rId134"/>
    <p:sldId id="436" r:id="rId135"/>
    <p:sldId id="437" r:id="rId136"/>
    <p:sldId id="400" r:id="rId137"/>
    <p:sldId id="438" r:id="rId138"/>
    <p:sldId id="443" r:id="rId139"/>
    <p:sldId id="439" r:id="rId140"/>
    <p:sldId id="444" r:id="rId141"/>
    <p:sldId id="446" r:id="rId142"/>
    <p:sldId id="440" r:id="rId143"/>
    <p:sldId id="441" r:id="rId144"/>
    <p:sldId id="402" r:id="rId145"/>
    <p:sldId id="403" r:id="rId146"/>
    <p:sldId id="404" r:id="rId147"/>
    <p:sldId id="405" r:id="rId148"/>
    <p:sldId id="406" r:id="rId149"/>
    <p:sldId id="407" r:id="rId150"/>
    <p:sldId id="408" r:id="rId151"/>
    <p:sldId id="409" r:id="rId152"/>
    <p:sldId id="410" r:id="rId153"/>
    <p:sldId id="411" r:id="rId154"/>
    <p:sldId id="412" r:id="rId155"/>
    <p:sldId id="413" r:id="rId156"/>
    <p:sldId id="414" r:id="rId157"/>
    <p:sldId id="415" r:id="rId158"/>
    <p:sldId id="416" r:id="rId159"/>
    <p:sldId id="417" r:id="rId160"/>
    <p:sldId id="418" r:id="rId161"/>
    <p:sldId id="419" r:id="rId162"/>
    <p:sldId id="420" r:id="rId163"/>
    <p:sldId id="421" r:id="rId164"/>
    <p:sldId id="422" r:id="rId165"/>
    <p:sldId id="423" r:id="rId166"/>
    <p:sldId id="424" r:id="rId167"/>
    <p:sldId id="425" r:id="rId168"/>
    <p:sldId id="426" r:id="rId169"/>
    <p:sldId id="427" r:id="rId170"/>
    <p:sldId id="428" r:id="rId171"/>
    <p:sldId id="429" r:id="rId172"/>
    <p:sldId id="430" r:id="rId173"/>
    <p:sldId id="431" r:id="rId174"/>
    <p:sldId id="455" r:id="rId175"/>
    <p:sldId id="456" r:id="rId176"/>
    <p:sldId id="453" r:id="rId177"/>
    <p:sldId id="454" r:id="rId178"/>
    <p:sldId id="510" r:id="rId179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0" autoAdjust="0"/>
    <p:restoredTop sz="94707" autoAdjust="0"/>
  </p:normalViewPr>
  <p:slideViewPr>
    <p:cSldViewPr>
      <p:cViewPr varScale="1">
        <p:scale>
          <a:sx n="84" d="100"/>
          <a:sy n="84" d="100"/>
        </p:scale>
        <p:origin x="-552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50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38" Type="http://schemas.openxmlformats.org/officeDocument/2006/relationships/slide" Target="slides/slide135.xml"/><Relationship Id="rId154" Type="http://schemas.openxmlformats.org/officeDocument/2006/relationships/slide" Target="slides/slide151.xml"/><Relationship Id="rId159" Type="http://schemas.openxmlformats.org/officeDocument/2006/relationships/slide" Target="slides/slide156.xml"/><Relationship Id="rId175" Type="http://schemas.openxmlformats.org/officeDocument/2006/relationships/slide" Target="slides/slide172.xml"/><Relationship Id="rId170" Type="http://schemas.openxmlformats.org/officeDocument/2006/relationships/slide" Target="slides/slide167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slide" Target="slides/slide125.xml"/><Relationship Id="rId144" Type="http://schemas.openxmlformats.org/officeDocument/2006/relationships/slide" Target="slides/slide141.xml"/><Relationship Id="rId149" Type="http://schemas.openxmlformats.org/officeDocument/2006/relationships/slide" Target="slides/slide146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60" Type="http://schemas.openxmlformats.org/officeDocument/2006/relationships/slide" Target="slides/slide157.xml"/><Relationship Id="rId165" Type="http://schemas.openxmlformats.org/officeDocument/2006/relationships/slide" Target="slides/slide162.xml"/><Relationship Id="rId181" Type="http://schemas.openxmlformats.org/officeDocument/2006/relationships/presProps" Target="presProps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34" Type="http://schemas.openxmlformats.org/officeDocument/2006/relationships/slide" Target="slides/slide131.xml"/><Relationship Id="rId139" Type="http://schemas.openxmlformats.org/officeDocument/2006/relationships/slide" Target="slides/slide13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50" Type="http://schemas.openxmlformats.org/officeDocument/2006/relationships/slide" Target="slides/slide147.xml"/><Relationship Id="rId155" Type="http://schemas.openxmlformats.org/officeDocument/2006/relationships/slide" Target="slides/slide152.xml"/><Relationship Id="rId171" Type="http://schemas.openxmlformats.org/officeDocument/2006/relationships/slide" Target="slides/slide168.xml"/><Relationship Id="rId176" Type="http://schemas.openxmlformats.org/officeDocument/2006/relationships/slide" Target="slides/slide17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40" Type="http://schemas.openxmlformats.org/officeDocument/2006/relationships/slide" Target="slides/slide137.xml"/><Relationship Id="rId145" Type="http://schemas.openxmlformats.org/officeDocument/2006/relationships/slide" Target="slides/slide142.xml"/><Relationship Id="rId161" Type="http://schemas.openxmlformats.org/officeDocument/2006/relationships/slide" Target="slides/slide158.xml"/><Relationship Id="rId166" Type="http://schemas.openxmlformats.org/officeDocument/2006/relationships/slide" Target="slides/slide163.xml"/><Relationship Id="rId18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35" Type="http://schemas.openxmlformats.org/officeDocument/2006/relationships/slide" Target="slides/slide132.xml"/><Relationship Id="rId151" Type="http://schemas.openxmlformats.org/officeDocument/2006/relationships/slide" Target="slides/slide148.xml"/><Relationship Id="rId156" Type="http://schemas.openxmlformats.org/officeDocument/2006/relationships/slide" Target="slides/slide153.xml"/><Relationship Id="rId177" Type="http://schemas.openxmlformats.org/officeDocument/2006/relationships/slide" Target="slides/slide174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72" Type="http://schemas.openxmlformats.org/officeDocument/2006/relationships/slide" Target="slides/slide169.xml"/><Relationship Id="rId180" Type="http://schemas.openxmlformats.org/officeDocument/2006/relationships/notesMaster" Target="notesMasters/notesMaster1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141" Type="http://schemas.openxmlformats.org/officeDocument/2006/relationships/slide" Target="slides/slide138.xml"/><Relationship Id="rId146" Type="http://schemas.openxmlformats.org/officeDocument/2006/relationships/slide" Target="slides/slide143.xml"/><Relationship Id="rId167" Type="http://schemas.openxmlformats.org/officeDocument/2006/relationships/slide" Target="slides/slide164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162" Type="http://schemas.openxmlformats.org/officeDocument/2006/relationships/slide" Target="slides/slide159.xml"/><Relationship Id="rId18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slide" Target="slides/slide133.xml"/><Relationship Id="rId157" Type="http://schemas.openxmlformats.org/officeDocument/2006/relationships/slide" Target="slides/slide154.xml"/><Relationship Id="rId178" Type="http://schemas.openxmlformats.org/officeDocument/2006/relationships/slide" Target="slides/slide175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52" Type="http://schemas.openxmlformats.org/officeDocument/2006/relationships/slide" Target="slides/slide149.xml"/><Relationship Id="rId173" Type="http://schemas.openxmlformats.org/officeDocument/2006/relationships/slide" Target="slides/slide170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slide" Target="slides/slide144.xml"/><Relationship Id="rId168" Type="http://schemas.openxmlformats.org/officeDocument/2006/relationships/slide" Target="slides/slide165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163" Type="http://schemas.openxmlformats.org/officeDocument/2006/relationships/slide" Target="slides/slide160.xml"/><Relationship Id="rId184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158" Type="http://schemas.openxmlformats.org/officeDocument/2006/relationships/slide" Target="slides/slide155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3" Type="http://schemas.openxmlformats.org/officeDocument/2006/relationships/slide" Target="slides/slide150.xml"/><Relationship Id="rId174" Type="http://schemas.openxmlformats.org/officeDocument/2006/relationships/slide" Target="slides/slide171.xml"/><Relationship Id="rId179" Type="http://schemas.openxmlformats.org/officeDocument/2006/relationships/slide" Target="slides/slide176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43" Type="http://schemas.openxmlformats.org/officeDocument/2006/relationships/slide" Target="slides/slide140.xml"/><Relationship Id="rId148" Type="http://schemas.openxmlformats.org/officeDocument/2006/relationships/slide" Target="slides/slide145.xml"/><Relationship Id="rId164" Type="http://schemas.openxmlformats.org/officeDocument/2006/relationships/slide" Target="slides/slide161.xml"/><Relationship Id="rId169" Type="http://schemas.openxmlformats.org/officeDocument/2006/relationships/slide" Target="slides/slide1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FFEDF1A-0447-49F0-88F2-927B55CAAB12}" type="datetimeFigureOut">
              <a:rPr lang="el-GR"/>
              <a:pPr>
                <a:defRPr/>
              </a:pPr>
              <a:t>19/02/2019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449ED94-443B-44FE-A147-A2974D9899A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A52ABA-907A-429F-8968-073594B33B8C}" type="slidenum">
              <a:rPr lang="el-GR"/>
              <a:pPr/>
              <a:t>27</a:t>
            </a:fld>
            <a:endParaRPr lang="el-GR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l-GR"/>
              <a:t>1. Πλάγιο νωτιαιοθαλαμικό, 2.ελαφρά εμμύελες ίνες (πόνος θερμοκρ) οπισθοπλάγιο (επιχείλια ζώνη </a:t>
            </a:r>
            <a:r>
              <a:rPr lang="en-US"/>
              <a:t>Lissauer)</a:t>
            </a:r>
            <a:r>
              <a:rPr lang="el-GR"/>
              <a:t>πηκτωματώδης</a:t>
            </a:r>
            <a:r>
              <a:rPr lang="en-US"/>
              <a:t>, 3.</a:t>
            </a:r>
            <a:r>
              <a:rPr lang="el-GR"/>
              <a:t>πρόσθιο νωτιαιοθαλαμικό, οπίσθια κέρατα (λευκός σύνδεσμος), 4.Ινες αφής-πίεσης, 5.νωτιαιοτετραδυμικό(βλέφαρα-πόνο) 6.Ισχνό,7.Σφηνοειδές,12.οπίσθιο νωτ-παρεγκεφ(αρθρ,τέν,νευρομ.ατρακτοι),14.πρ.νωτ-παρ(+αφή,πίε) 15.νωτιαιοελαϊκό, 16.νωτιαιοαιθουσαίο (15-16 από ΑΜΣΣ) 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825613-3A4F-4359-ACFB-890C461B3BA2}" type="slidenum">
              <a:rPr lang="el-GR"/>
              <a:pPr/>
              <a:t>28</a:t>
            </a:fld>
            <a:endParaRPr lang="el-GR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l-GR"/>
              <a:t>8.βραχείες κατιούσες, </a:t>
            </a:r>
            <a:r>
              <a:rPr lang="el-GR" sz="1400"/>
              <a:t>9. </a:t>
            </a:r>
            <a:r>
              <a:rPr lang="en-US" sz="1400"/>
              <a:t>Schultze </a:t>
            </a:r>
            <a:r>
              <a:rPr lang="el-GR" sz="1400"/>
              <a:t>κόμμα – αυχενική  10. </a:t>
            </a:r>
            <a:r>
              <a:rPr lang="en-US" sz="1400"/>
              <a:t>Flechsig </a:t>
            </a:r>
            <a:r>
              <a:rPr lang="el-GR" sz="1400"/>
              <a:t>ωοειδές πεδίο οσφυϊκή  11. Τρίγωνο </a:t>
            </a:r>
            <a:r>
              <a:rPr lang="en-US" sz="1400"/>
              <a:t>Phillipe-Gombault </a:t>
            </a:r>
            <a:r>
              <a:rPr lang="el-GR" sz="1400"/>
              <a:t>-ΙΜΣΣ</a:t>
            </a:r>
          </a:p>
          <a:p>
            <a:endParaRPr lang="el-GR" sz="14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017617-EB7A-48F6-8FF6-F9A99116DACB}" type="slidenum">
              <a:rPr lang="el-GR"/>
              <a:pPr/>
              <a:t>30</a:t>
            </a:fld>
            <a:endParaRPr lang="el-GR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l-GR"/>
              <a:t>1. Χιασμός των πυραμίδων, 2. Πλάγιο φλοιονωτιαίο δεμάτιο, 3. Πρόσθιο φλοιονωτιαίο δ., 4. Αιθουσονωτιαίο, 5. Κοιλιακό δικτυονωτιαίο, 6. Πλάγιο δικτυονωτιαίο 7. Καλυπτρονωτιαίο 8. Ερυθρονωτιαίο 9. Τετραδυμονωτιαίο 10. Μέση επιμ. δεσμίδα 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40127AF-B64C-47F3-B6C6-71262AF02C2E}" type="slidenum">
              <a:rPr lang="el-GR" smtClean="0"/>
              <a:pPr/>
              <a:t>72</a:t>
            </a:fld>
            <a:endParaRPr lang="el-GR" smtClean="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l-GR" smtClean="0"/>
              <a:t>1. Χιασμός των πυραμίδων, 2. Πλάγιο φλοιονωτιαίο δεμάτιο, 3. Πρόσθιο φλοιονωτιαίο δ., 4. Αιθουσονωτιαίο, 5. Κοιλιακό δικτυονωτιαίο, 6. Πλάγιο δικτυονωτιαίο 7. Καλυπτρονωτιαίο 8. Ερυθρονωτιαίο 9. Τετραδυμονωτιαίο 10. Μέση επιμ. δεσμίδα 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7CD56DB-04D4-4DD5-8DC0-07154A185DC6}" type="slidenum">
              <a:rPr lang="el-GR" smtClean="0"/>
              <a:pPr/>
              <a:t>101</a:t>
            </a:fld>
            <a:endParaRPr lang="el-GR" smtClean="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l-GR" smtClean="0"/>
              <a:t>1. Πλάγιο νωτιαιοθαλαμικό, 2.ελαφρά εμμύελες ίνες (πόνος θερμοκρ) οπισθοπλάγιο (επιχείλια ζώνη </a:t>
            </a:r>
            <a:r>
              <a:rPr lang="en-US" smtClean="0"/>
              <a:t>Lissauer)</a:t>
            </a:r>
            <a:r>
              <a:rPr lang="el-GR" smtClean="0"/>
              <a:t>πηκτωματώδης</a:t>
            </a:r>
            <a:r>
              <a:rPr lang="en-US" smtClean="0"/>
              <a:t>, 3.</a:t>
            </a:r>
            <a:r>
              <a:rPr lang="el-GR" smtClean="0"/>
              <a:t>πρόσθιο νωτιαιοθαλαμικό, οπίσθια κέρατα (λευκός σύνδεσμος), 4.Ινες αφής-πίεσης, 5.νωτιαιοτετραδυμικό(βλέφαρα-πόνο) 6.Ισχνό,7.Σφηνοειδές,12.οπίσθιο νωτ-παρεγκεφ(αρθρ,τέν,νευρομ.ατρακτοι),14.πρ.νωτ-παρ(+αφή,πίε) 15.νωτιαιοελαϊκό, 16.νωτιαιοαιθουσαίο (15-16 από ΑΜΣΣ) 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2DAFFCC-1D71-4184-9664-130D84B6BD43}" type="slidenum">
              <a:rPr lang="el-GR" smtClean="0"/>
              <a:pPr/>
              <a:t>102</a:t>
            </a:fld>
            <a:endParaRPr lang="el-GR" smtClean="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l-GR" smtClean="0"/>
              <a:t>8.βραχείες κατιούσες, </a:t>
            </a:r>
            <a:r>
              <a:rPr lang="el-GR" sz="1400" smtClean="0"/>
              <a:t>9. </a:t>
            </a:r>
            <a:r>
              <a:rPr lang="en-US" sz="1400" smtClean="0"/>
              <a:t>Schultze </a:t>
            </a:r>
            <a:r>
              <a:rPr lang="el-GR" sz="1400" smtClean="0"/>
              <a:t>κόμμα – αυχενική  10. </a:t>
            </a:r>
            <a:r>
              <a:rPr lang="en-US" sz="1400" smtClean="0"/>
              <a:t>Flechsig </a:t>
            </a:r>
            <a:r>
              <a:rPr lang="el-GR" sz="1400" smtClean="0"/>
              <a:t>ωοειδές πεδίο οσφυϊκή  11. Τρίγωνο </a:t>
            </a:r>
            <a:r>
              <a:rPr lang="en-US" sz="1400" smtClean="0"/>
              <a:t>Phillipe-Gombault </a:t>
            </a:r>
            <a:r>
              <a:rPr lang="el-GR" sz="1400" smtClean="0"/>
              <a:t>-ΙΜΣΣ</a:t>
            </a:r>
          </a:p>
          <a:p>
            <a:endParaRPr lang="el-GR" sz="14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24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/>
              <a:ahLst/>
              <a:cxnLst>
                <a:cxn ang="0">
                  <a:pos x="5700" y="86"/>
                </a:cxn>
                <a:cxn ang="0">
                  <a:pos x="5508" y="86"/>
                </a:cxn>
                <a:cxn ang="0">
                  <a:pos x="5454" y="76"/>
                </a:cxn>
                <a:cxn ang="0">
                  <a:pos x="5448" y="65"/>
                </a:cxn>
                <a:cxn ang="0">
                  <a:pos x="5442" y="44"/>
                </a:cxn>
                <a:cxn ang="0">
                  <a:pos x="5414" y="18"/>
                </a:cxn>
                <a:cxn ang="0">
                  <a:pos x="5332" y="7"/>
                </a:cxn>
                <a:cxn ang="0">
                  <a:pos x="5051" y="22"/>
                </a:cxn>
                <a:cxn ang="0">
                  <a:pos x="4986" y="55"/>
                </a:cxn>
                <a:cxn ang="0">
                  <a:pos x="4854" y="102"/>
                </a:cxn>
                <a:cxn ang="0">
                  <a:pos x="4740" y="112"/>
                </a:cxn>
                <a:cxn ang="0">
                  <a:pos x="4662" y="91"/>
                </a:cxn>
                <a:cxn ang="0">
                  <a:pos x="4598" y="25"/>
                </a:cxn>
                <a:cxn ang="0">
                  <a:pos x="4514" y="9"/>
                </a:cxn>
                <a:cxn ang="0">
                  <a:pos x="4410" y="39"/>
                </a:cxn>
                <a:cxn ang="0">
                  <a:pos x="4236" y="81"/>
                </a:cxn>
                <a:cxn ang="0">
                  <a:pos x="4020" y="102"/>
                </a:cxn>
                <a:cxn ang="0">
                  <a:pos x="3810" y="102"/>
                </a:cxn>
                <a:cxn ang="0">
                  <a:pos x="3654" y="76"/>
                </a:cxn>
                <a:cxn ang="0">
                  <a:pos x="3594" y="50"/>
                </a:cxn>
                <a:cxn ang="0">
                  <a:pos x="3528" y="44"/>
                </a:cxn>
                <a:cxn ang="0">
                  <a:pos x="3480" y="55"/>
                </a:cxn>
                <a:cxn ang="0">
                  <a:pos x="3420" y="76"/>
                </a:cxn>
                <a:cxn ang="0">
                  <a:pos x="3048" y="112"/>
                </a:cxn>
                <a:cxn ang="0">
                  <a:pos x="2844" y="128"/>
                </a:cxn>
                <a:cxn ang="0">
                  <a:pos x="2742" y="117"/>
                </a:cxn>
                <a:cxn ang="0">
                  <a:pos x="2710" y="56"/>
                </a:cxn>
                <a:cxn ang="0">
                  <a:pos x="2658" y="50"/>
                </a:cxn>
                <a:cxn ang="0">
                  <a:pos x="2558" y="95"/>
                </a:cxn>
                <a:cxn ang="0">
                  <a:pos x="2444" y="109"/>
                </a:cxn>
                <a:cxn ang="0">
                  <a:pos x="2322" y="91"/>
                </a:cxn>
                <a:cxn ang="0">
                  <a:pos x="2274" y="70"/>
                </a:cxn>
                <a:cxn ang="0">
                  <a:pos x="2185" y="3"/>
                </a:cxn>
                <a:cxn ang="0">
                  <a:pos x="2048" y="64"/>
                </a:cxn>
                <a:cxn ang="0">
                  <a:pos x="1794" y="102"/>
                </a:cxn>
                <a:cxn ang="0">
                  <a:pos x="1560" y="91"/>
                </a:cxn>
                <a:cxn ang="0">
                  <a:pos x="1482" y="76"/>
                </a:cxn>
                <a:cxn ang="0">
                  <a:pos x="1428" y="50"/>
                </a:cxn>
                <a:cxn ang="0">
                  <a:pos x="1374" y="44"/>
                </a:cxn>
                <a:cxn ang="0">
                  <a:pos x="1308" y="55"/>
                </a:cxn>
                <a:cxn ang="0">
                  <a:pos x="1140" y="107"/>
                </a:cxn>
                <a:cxn ang="0">
                  <a:pos x="948" y="143"/>
                </a:cxn>
                <a:cxn ang="0">
                  <a:pos x="708" y="138"/>
                </a:cxn>
                <a:cxn ang="0">
                  <a:pos x="534" y="96"/>
                </a:cxn>
                <a:cxn ang="0">
                  <a:pos x="444" y="55"/>
                </a:cxn>
                <a:cxn ang="0">
                  <a:pos x="396" y="34"/>
                </a:cxn>
                <a:cxn ang="0">
                  <a:pos x="378" y="39"/>
                </a:cxn>
                <a:cxn ang="0">
                  <a:pos x="342" y="70"/>
                </a:cxn>
                <a:cxn ang="0">
                  <a:pos x="288" y="96"/>
                </a:cxn>
                <a:cxn ang="0">
                  <a:pos x="192" y="112"/>
                </a:cxn>
                <a:cxn ang="0">
                  <a:pos x="90" y="112"/>
                </a:cxn>
                <a:cxn ang="0">
                  <a:pos x="0" y="96"/>
                </a:cxn>
                <a:cxn ang="0">
                  <a:pos x="5760" y="44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  <a:lnTo>
                    <a:pt x="576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25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</p:grpSp>
      <p:sp>
        <p:nvSpPr>
          <p:cNvPr id="5144" name="Rectangle 2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5145" name="Rectangle 2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E8A03-AFD3-48F3-A0FA-986E32A1499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B987E0-42F1-4EE6-8B62-A6488F5B58E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3CBBBD-CABD-4469-9620-E53B10D20F4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8C77E7-B068-402A-8736-478A47727BF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Τίτλος, 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29468-B1C0-4E5F-9499-3CD9EC425A9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sp>
        <p:nvSpPr>
          <p:cNvPr id="8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Τίτλος, Κείμενο και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ClipArt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l-GR" noProof="0" smtClean="0"/>
              <a:t>Κάντε κλικ στο εικονίδιο για να προσθέσετε μια έτοιμη εικόνα clip art</a:t>
            </a:r>
            <a:endParaRPr lang="el-GR" noProof="0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DEE76F-2F45-44A3-B08D-27330859F71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8" name="7 - Θέση περιεχομένου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1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2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76DFA-FA14-42AB-8DB5-B430D8F84DB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9" name="8 - Θέση περιεχομένου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11" name="10 - Θέση περιεχομένου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1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2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10D67-7BBB-4980-B845-9DECC2B1F6F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11" name="10 - Θέση περιεχομένου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13" name="12 - Θέση περιεχομένου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7" name="1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2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44B7F-5EA7-433B-81F0-245A94E2E49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1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2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719C5-B145-47BC-BD7C-6D12FA16B1F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2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87393-6A85-4736-8DDF-1C8A0092C8E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21206-27B5-4CAF-8154-696AE552ADB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1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2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66DE0-CC5F-425A-8ACA-1BF91488C9A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1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2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EA021-8C22-442C-8CFD-4CC0191561C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8C77E7-B068-402A-8736-478A47727BF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Τίτλος, Κείμενο και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6 - Ορθογώνιο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6" name="7 - Στρογγυλεμένο ορθογώνιο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ClipArt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>
            <a:normAutofit/>
          </a:bodyPr>
          <a:lstStyle/>
          <a:p>
            <a:pPr lvl="0"/>
            <a:endParaRPr lang="el-GR" noProof="0"/>
          </a:p>
        </p:txBody>
      </p:sp>
      <p:sp>
        <p:nvSpPr>
          <p:cNvPr id="7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A8944-2075-4A17-8711-447246A7214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6AD23B-C463-4051-A314-1DA2BFB5E2B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BDAFD7-EDAA-4C25-869E-F5C35DAA698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ABB24-1B69-49B7-9665-54E47D6ACF7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sp>
        <p:nvSpPr>
          <p:cNvPr id="9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54247-2467-4E96-9288-A4079A488B5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E611CC-EB04-4D9A-8217-D2EC067F43D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24485-1F64-4019-AF3A-5993E8D5DE7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l-GR" noProof="0" smtClean="0"/>
              <a:t>Κάντε κλικ στο εικονίδιο για να προσθέσετε μια εικόνα</a:t>
            </a:r>
            <a:endParaRPr lang="el-GR" noProof="0" smtClean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44226-92CF-4AB6-A7A0-D1669260F45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4099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4100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4101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4102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4103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4104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4105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4106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4107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4108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4109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4110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4111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4112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4113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4114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4115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4116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4117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4118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/>
              <a:ahLst/>
              <a:cxnLst>
                <a:cxn ang="0">
                  <a:pos x="5700" y="86"/>
                </a:cxn>
                <a:cxn ang="0">
                  <a:pos x="5508" y="86"/>
                </a:cxn>
                <a:cxn ang="0">
                  <a:pos x="5454" y="76"/>
                </a:cxn>
                <a:cxn ang="0">
                  <a:pos x="5448" y="65"/>
                </a:cxn>
                <a:cxn ang="0">
                  <a:pos x="5442" y="44"/>
                </a:cxn>
                <a:cxn ang="0">
                  <a:pos x="5414" y="18"/>
                </a:cxn>
                <a:cxn ang="0">
                  <a:pos x="5332" y="7"/>
                </a:cxn>
                <a:cxn ang="0">
                  <a:pos x="5051" y="22"/>
                </a:cxn>
                <a:cxn ang="0">
                  <a:pos x="4986" y="55"/>
                </a:cxn>
                <a:cxn ang="0">
                  <a:pos x="4854" y="102"/>
                </a:cxn>
                <a:cxn ang="0">
                  <a:pos x="4740" y="112"/>
                </a:cxn>
                <a:cxn ang="0">
                  <a:pos x="4662" y="91"/>
                </a:cxn>
                <a:cxn ang="0">
                  <a:pos x="4598" y="25"/>
                </a:cxn>
                <a:cxn ang="0">
                  <a:pos x="4514" y="9"/>
                </a:cxn>
                <a:cxn ang="0">
                  <a:pos x="4410" y="39"/>
                </a:cxn>
                <a:cxn ang="0">
                  <a:pos x="4236" y="81"/>
                </a:cxn>
                <a:cxn ang="0">
                  <a:pos x="4020" y="102"/>
                </a:cxn>
                <a:cxn ang="0">
                  <a:pos x="3810" y="102"/>
                </a:cxn>
                <a:cxn ang="0">
                  <a:pos x="3654" y="76"/>
                </a:cxn>
                <a:cxn ang="0">
                  <a:pos x="3594" y="50"/>
                </a:cxn>
                <a:cxn ang="0">
                  <a:pos x="3528" y="44"/>
                </a:cxn>
                <a:cxn ang="0">
                  <a:pos x="3480" y="55"/>
                </a:cxn>
                <a:cxn ang="0">
                  <a:pos x="3420" y="76"/>
                </a:cxn>
                <a:cxn ang="0">
                  <a:pos x="3048" y="112"/>
                </a:cxn>
                <a:cxn ang="0">
                  <a:pos x="2844" y="128"/>
                </a:cxn>
                <a:cxn ang="0">
                  <a:pos x="2742" y="117"/>
                </a:cxn>
                <a:cxn ang="0">
                  <a:pos x="2710" y="56"/>
                </a:cxn>
                <a:cxn ang="0">
                  <a:pos x="2658" y="50"/>
                </a:cxn>
                <a:cxn ang="0">
                  <a:pos x="2558" y="95"/>
                </a:cxn>
                <a:cxn ang="0">
                  <a:pos x="2444" y="109"/>
                </a:cxn>
                <a:cxn ang="0">
                  <a:pos x="2322" y="91"/>
                </a:cxn>
                <a:cxn ang="0">
                  <a:pos x="2274" y="70"/>
                </a:cxn>
                <a:cxn ang="0">
                  <a:pos x="2185" y="3"/>
                </a:cxn>
                <a:cxn ang="0">
                  <a:pos x="2048" y="64"/>
                </a:cxn>
                <a:cxn ang="0">
                  <a:pos x="1794" y="102"/>
                </a:cxn>
                <a:cxn ang="0">
                  <a:pos x="1560" y="91"/>
                </a:cxn>
                <a:cxn ang="0">
                  <a:pos x="1482" y="76"/>
                </a:cxn>
                <a:cxn ang="0">
                  <a:pos x="1428" y="50"/>
                </a:cxn>
                <a:cxn ang="0">
                  <a:pos x="1374" y="44"/>
                </a:cxn>
                <a:cxn ang="0">
                  <a:pos x="1308" y="55"/>
                </a:cxn>
                <a:cxn ang="0">
                  <a:pos x="1140" y="107"/>
                </a:cxn>
                <a:cxn ang="0">
                  <a:pos x="948" y="143"/>
                </a:cxn>
                <a:cxn ang="0">
                  <a:pos x="708" y="138"/>
                </a:cxn>
                <a:cxn ang="0">
                  <a:pos x="534" y="96"/>
                </a:cxn>
                <a:cxn ang="0">
                  <a:pos x="444" y="55"/>
                </a:cxn>
                <a:cxn ang="0">
                  <a:pos x="396" y="34"/>
                </a:cxn>
                <a:cxn ang="0">
                  <a:pos x="378" y="39"/>
                </a:cxn>
                <a:cxn ang="0">
                  <a:pos x="342" y="70"/>
                </a:cxn>
                <a:cxn ang="0">
                  <a:pos x="288" y="96"/>
                </a:cxn>
                <a:cxn ang="0">
                  <a:pos x="192" y="112"/>
                </a:cxn>
                <a:cxn ang="0">
                  <a:pos x="90" y="112"/>
                </a:cxn>
                <a:cxn ang="0">
                  <a:pos x="0" y="96"/>
                </a:cxn>
                <a:cxn ang="0">
                  <a:pos x="5760" y="44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  <a:lnTo>
                    <a:pt x="576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4119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</p:grpSp>
      <p:sp>
        <p:nvSpPr>
          <p:cNvPr id="4120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τον τίτλο</a:t>
            </a:r>
          </a:p>
        </p:txBody>
      </p:sp>
      <p:sp>
        <p:nvSpPr>
          <p:cNvPr id="4121" name="Rectangle 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  <p:sp>
        <p:nvSpPr>
          <p:cNvPr id="4122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123" name="Rectangle 2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FA9C64D9-5015-4342-A813-1CEAF43D994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sp>
        <p:nvSpPr>
          <p:cNvPr id="4124" name="Rectangle 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l-G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5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  <p:sldLayoutId id="2147483854" r:id="rId14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Ορθογώνιο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8" name="7 - Στρογγυλεμένο ορθογώνιο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52" name="21 - Θέση τίτλου"/>
          <p:cNvSpPr>
            <a:spLocks noGrp="1"/>
          </p:cNvSpPr>
          <p:nvPr>
            <p:ph type="title"/>
          </p:nvPr>
        </p:nvSpPr>
        <p:spPr bwMode="auto">
          <a:xfrm>
            <a:off x="914400" y="27463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Kλικ για επεξεργασία του τίτλου</a:t>
            </a:r>
            <a:endParaRPr lang="en-US" smtClean="0"/>
          </a:p>
        </p:txBody>
      </p:sp>
      <p:sp>
        <p:nvSpPr>
          <p:cNvPr id="2053" name="12 - Θέση κειμένου"/>
          <p:cNvSpPr>
            <a:spLocks noGrp="1"/>
          </p:cNvSpPr>
          <p:nvPr>
            <p:ph type="body" idx="1"/>
          </p:nvPr>
        </p:nvSpPr>
        <p:spPr bwMode="auto">
          <a:xfrm>
            <a:off x="914400" y="14478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smtClean="0"/>
          </a:p>
        </p:txBody>
      </p:sp>
      <p:sp>
        <p:nvSpPr>
          <p:cNvPr id="14" name="1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23" name="22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fld id="{6437132E-9E9D-493B-BEAE-F3F7A7AF84D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6" r:id="rId8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28600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375"/>
        </a:spcBef>
        <a:spcAft>
          <a:spcPct val="0"/>
        </a:spcAft>
        <a:buClr>
          <a:srgbClr val="E6B1AB"/>
        </a:buClr>
        <a:buSzPct val="8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SzPct val="8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21 - Θέση τίτλου"/>
          <p:cNvSpPr>
            <a:spLocks noGrp="1"/>
          </p:cNvSpPr>
          <p:nvPr>
            <p:ph type="title"/>
          </p:nvPr>
        </p:nvSpPr>
        <p:spPr bwMode="auto">
          <a:xfrm>
            <a:off x="914400" y="27463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Kλικ για επεξεργασία του τίτλου</a:t>
            </a:r>
            <a:endParaRPr lang="en-US" smtClean="0"/>
          </a:p>
        </p:txBody>
      </p:sp>
      <p:sp>
        <p:nvSpPr>
          <p:cNvPr id="3075" name="12 - Θέση κειμένου"/>
          <p:cNvSpPr>
            <a:spLocks noGrp="1"/>
          </p:cNvSpPr>
          <p:nvPr>
            <p:ph type="body" idx="1"/>
          </p:nvPr>
        </p:nvSpPr>
        <p:spPr bwMode="auto">
          <a:xfrm>
            <a:off x="914400" y="14478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smtClean="0"/>
          </a:p>
        </p:txBody>
      </p:sp>
      <p:sp>
        <p:nvSpPr>
          <p:cNvPr id="10" name="4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anchor="ctr" anchorCtr="0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1" name="5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2" name="6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>
              <a:defRPr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fld id="{715BD898-44E1-4427-85EA-2E938B37BFC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Arial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547688" indent="-228600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822325" indent="-228600" algn="l" rtl="0" eaLnBrk="0" fontAlgn="base" hangingPunct="0">
        <a:spcBef>
          <a:spcPts val="375"/>
        </a:spcBef>
        <a:spcAft>
          <a:spcPct val="0"/>
        </a:spcAft>
        <a:buClr>
          <a:srgbClr val="E6B1AB"/>
        </a:buClr>
        <a:buSzPct val="85000"/>
        <a:buFont typeface="Wingdings 2" pitchFamily="18" charset="2"/>
        <a:buChar char="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096963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SzPct val="80000"/>
        <a:buFont typeface="Wingdings 2" pitchFamily="18" charset="2"/>
        <a:buChar char="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1371600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Char char="o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4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3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9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8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9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9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9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5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9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9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nimals-not_again-repetition-bored-rsi-dog-tcrn832_low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857620" y="3000373"/>
            <a:ext cx="5260768" cy="389296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00107"/>
          </a:xfrm>
        </p:spPr>
        <p:txBody>
          <a:bodyPr/>
          <a:lstStyle/>
          <a:p>
            <a:r>
              <a:rPr lang="el-GR" sz="3200" dirty="0" smtClean="0">
                <a:solidFill>
                  <a:srgbClr val="FFFF00"/>
                </a:solidFill>
              </a:rPr>
              <a:t>Η επανάληψη είναι…</a:t>
            </a:r>
            <a:br>
              <a:rPr lang="el-GR" sz="3200" dirty="0" smtClean="0">
                <a:solidFill>
                  <a:srgbClr val="FFFF00"/>
                </a:solidFill>
              </a:rPr>
            </a:br>
            <a:r>
              <a:rPr lang="el-GR" sz="3200" dirty="0" smtClean="0">
                <a:solidFill>
                  <a:srgbClr val="FFFF00"/>
                </a:solidFill>
              </a:rPr>
              <a:t>… η μήτηρ της μαθήσεως</a:t>
            </a:r>
            <a:endParaRPr lang="el-GR" sz="3200" dirty="0">
              <a:solidFill>
                <a:srgbClr val="FFFF00"/>
              </a:solidFill>
            </a:endParaRPr>
          </a:p>
        </p:txBody>
      </p:sp>
      <p:pic>
        <p:nvPicPr>
          <p:cNvPr id="6" name="Content Placeholder 5" descr="repetition2.pn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1285860"/>
            <a:ext cx="4464060" cy="223203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4" descr="Μέση τομή στελέχους-παρεγκεφαλίδας 4ης κοιλία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3813"/>
            <a:ext cx="8353425" cy="6810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971550" y="6524625"/>
            <a:ext cx="7627938" cy="333375"/>
          </a:xfrm>
        </p:spPr>
        <p:txBody>
          <a:bodyPr/>
          <a:lstStyle/>
          <a:p>
            <a:pPr>
              <a:defRPr/>
            </a:pPr>
            <a:r>
              <a:rPr lang="el-GR" sz="1400"/>
              <a:t>Εγκάρσια διατομή ΝΜ</a:t>
            </a:r>
          </a:p>
        </p:txBody>
      </p:sp>
      <p:pic>
        <p:nvPicPr>
          <p:cNvPr id="62467" name="Picture 4" descr="Εγκάρσια διατομή Ν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8163"/>
            <a:ext cx="9144000" cy="578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867400" y="6308725"/>
            <a:ext cx="2484438" cy="260350"/>
          </a:xfrm>
        </p:spPr>
        <p:txBody>
          <a:bodyPr/>
          <a:lstStyle/>
          <a:p>
            <a:pPr>
              <a:defRPr/>
            </a:pPr>
            <a:r>
              <a:rPr lang="en-US" sz="1400"/>
              <a:t>Ascending tracts</a:t>
            </a:r>
            <a:endParaRPr lang="el-GR" sz="1400"/>
          </a:p>
        </p:txBody>
      </p:sp>
      <p:pic>
        <p:nvPicPr>
          <p:cNvPr id="63491" name="Picture 4" descr="Ascending trac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00050"/>
            <a:ext cx="9144000" cy="727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2" name="Rectangle 5"/>
          <p:cNvSpPr>
            <a:spLocks noChangeArrowheads="1"/>
          </p:cNvSpPr>
          <p:nvPr/>
        </p:nvSpPr>
        <p:spPr bwMode="auto">
          <a:xfrm>
            <a:off x="5292725" y="6165850"/>
            <a:ext cx="2376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chemeClr val="tx2"/>
                </a:solidFill>
              </a:rPr>
              <a:t>Ascending tracts</a:t>
            </a:r>
            <a:endParaRPr lang="el-GR" sz="24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827088" y="6589713"/>
            <a:ext cx="7558087" cy="268287"/>
          </a:xfrm>
        </p:spPr>
        <p:txBody>
          <a:bodyPr/>
          <a:lstStyle/>
          <a:p>
            <a:pPr>
              <a:defRPr/>
            </a:pPr>
            <a:r>
              <a:rPr lang="en-US" sz="1400"/>
              <a:t>Fascic. Gracilis- cuneatus</a:t>
            </a:r>
            <a:endParaRPr lang="el-GR" sz="1400"/>
          </a:p>
        </p:txBody>
      </p:sp>
      <p:pic>
        <p:nvPicPr>
          <p:cNvPr id="64515" name="Picture 4" descr="Fasc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6840538"/>
            <a:ext cx="9077325" cy="13681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smtClean="0"/>
              <a:t>Κεφάλαιο </a:t>
            </a:r>
            <a:r>
              <a:rPr lang="en-US" dirty="0" smtClean="0"/>
              <a:t>B</a:t>
            </a:r>
            <a:r>
              <a:rPr lang="el-GR" dirty="0" smtClean="0"/>
              <a:t>1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l-GR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dirty="0" smtClean="0"/>
              <a:t>  </a:t>
            </a:r>
            <a:r>
              <a:rPr lang="el-GR" i="1" dirty="0" smtClean="0"/>
              <a:t>Περιφερικοί υποδοχείς ερεθισμάτων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l-GR" dirty="0" smtClean="0"/>
          </a:p>
          <a:p>
            <a:pPr eaLnBrk="1" hangingPunct="1">
              <a:defRPr/>
            </a:pPr>
            <a:r>
              <a:rPr lang="el-GR" dirty="0" smtClean="0"/>
              <a:t> Από το δέρμα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dirty="0" smtClean="0"/>
              <a:t>    </a:t>
            </a:r>
            <a:r>
              <a:rPr lang="el-GR" sz="2800" i="1" dirty="0" smtClean="0"/>
              <a:t>(προς την οπίσθια κεντρική έλικα)</a:t>
            </a:r>
            <a:endParaRPr lang="el-GR" dirty="0" smtClean="0"/>
          </a:p>
          <a:p>
            <a:pPr eaLnBrk="1" hangingPunct="1">
              <a:defRPr/>
            </a:pPr>
            <a:r>
              <a:rPr lang="el-GR" dirty="0" smtClean="0"/>
              <a:t>Από τους μυς και τους τένοντες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l-GR" i="1" dirty="0" smtClean="0"/>
              <a:t>    </a:t>
            </a:r>
            <a:r>
              <a:rPr lang="el-GR" sz="2800" i="1" dirty="0" smtClean="0"/>
              <a:t>(προς την Παρεγκεφαλίδα)</a:t>
            </a:r>
            <a:endParaRPr lang="el-GR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0"/>
            <a:ext cx="4462462" cy="298450"/>
          </a:xfrm>
        </p:spPr>
        <p:txBody>
          <a:bodyPr/>
          <a:lstStyle/>
          <a:p>
            <a:pPr eaLnBrk="1" hangingPunct="1">
              <a:defRPr/>
            </a:pPr>
            <a:r>
              <a:rPr lang="el-GR" sz="2400" smtClean="0"/>
              <a:t>Εμμύελες νευρικές ίνες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 flipH="1" flipV="1">
            <a:off x="8458200" y="6096000"/>
            <a:ext cx="74613" cy="141288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el-GR" sz="800" smtClean="0"/>
          </a:p>
        </p:txBody>
      </p:sp>
      <p:pic>
        <p:nvPicPr>
          <p:cNvPr id="66564" name="Picture 4" descr="Στάδια μυελίνωση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875" y="954088"/>
            <a:ext cx="5424488" cy="590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5" descr="Εμμύελη - αμύελη νευρική ίν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738" y="908050"/>
            <a:ext cx="5903912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-142875" y="0"/>
            <a:ext cx="8929688" cy="1143000"/>
          </a:xfrm>
        </p:spPr>
        <p:txBody>
          <a:bodyPr/>
          <a:lstStyle/>
          <a:p>
            <a:pPr eaLnBrk="1" hangingPunct="1">
              <a:defRPr/>
            </a:pPr>
            <a:r>
              <a:rPr lang="el-GR" sz="2400" dirty="0" smtClean="0"/>
              <a:t>Ελεύθερες νευρικές απολήξεις  (Αίσθηση του πόνου και της θερμοκρασίας)</a:t>
            </a:r>
          </a:p>
        </p:txBody>
      </p:sp>
      <p:pic>
        <p:nvPicPr>
          <p:cNvPr id="67587" name="Picture 6" descr="Ελεύθερες νευρικές απολήξει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3850" y="1144588"/>
            <a:ext cx="9467850" cy="571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42938"/>
          </a:xfrm>
        </p:spPr>
        <p:txBody>
          <a:bodyPr/>
          <a:lstStyle/>
          <a:p>
            <a:pPr eaLnBrk="1" hangingPunct="1">
              <a:defRPr/>
            </a:pPr>
            <a:r>
              <a:rPr lang="el-GR" sz="2400" dirty="0" smtClean="0"/>
              <a:t>Δίσκοι του </a:t>
            </a:r>
            <a:r>
              <a:rPr lang="en-US" sz="2400" dirty="0" smtClean="0"/>
              <a:t>Merkel</a:t>
            </a:r>
            <a:r>
              <a:rPr lang="el-GR" sz="2400" dirty="0" smtClean="0"/>
              <a:t> (πίεση, αδρή αφή)</a:t>
            </a:r>
          </a:p>
        </p:txBody>
      </p:sp>
      <p:pic>
        <p:nvPicPr>
          <p:cNvPr id="68611" name="Picture 6" descr="Δίσκοι του Merk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713"/>
            <a:ext cx="9144000" cy="623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2484438" y="6210300"/>
            <a:ext cx="4537075" cy="647700"/>
          </a:xfrm>
        </p:spPr>
        <p:txBody>
          <a:bodyPr/>
          <a:lstStyle/>
          <a:p>
            <a:pPr eaLnBrk="1" hangingPunct="1">
              <a:defRPr/>
            </a:pPr>
            <a:r>
              <a:rPr lang="el-GR" sz="1600" smtClean="0"/>
              <a:t>Μικροφωτογραφία δέρματος</a:t>
            </a:r>
          </a:p>
        </p:txBody>
      </p:sp>
      <p:pic>
        <p:nvPicPr>
          <p:cNvPr id="69635" name="Picture 6" descr="Μικροφωτογραφία δέρματο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3850" y="0"/>
            <a:ext cx="9936163" cy="580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006475" cy="1296988"/>
          </a:xfrm>
        </p:spPr>
        <p:txBody>
          <a:bodyPr/>
          <a:lstStyle/>
          <a:p>
            <a:pPr eaLnBrk="1" hangingPunct="1">
              <a:defRPr/>
            </a:pPr>
            <a:r>
              <a:rPr lang="en-US" sz="1600" smtClean="0"/>
              <a:t>Merkel tactile disk</a:t>
            </a:r>
            <a:endParaRPr lang="el-GR" sz="1600" smtClean="0"/>
          </a:p>
        </p:txBody>
      </p:sp>
      <p:pic>
        <p:nvPicPr>
          <p:cNvPr id="70659" name="Picture 6" descr="Merkel tactile dis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2238" y="0"/>
            <a:ext cx="53911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2143125" cy="2857500"/>
          </a:xfrm>
        </p:spPr>
        <p:txBody>
          <a:bodyPr/>
          <a:lstStyle/>
          <a:p>
            <a:pPr eaLnBrk="1" hangingPunct="1">
              <a:defRPr/>
            </a:pPr>
            <a:r>
              <a:rPr lang="el-GR" sz="1800" dirty="0" smtClean="0"/>
              <a:t>Νευρικές απολήξεις τρίχας </a:t>
            </a:r>
            <a:br>
              <a:rPr lang="el-GR" sz="1800" dirty="0" smtClean="0"/>
            </a:br>
            <a:r>
              <a:rPr lang="el-GR" sz="1800" dirty="0" smtClean="0"/>
              <a:t/>
            </a:r>
            <a:br>
              <a:rPr lang="el-GR" sz="1800" dirty="0" smtClean="0"/>
            </a:br>
            <a:r>
              <a:rPr lang="el-GR" sz="1800" dirty="0" smtClean="0"/>
              <a:t>(Αδρή αφή)</a:t>
            </a:r>
          </a:p>
        </p:txBody>
      </p:sp>
      <p:pic>
        <p:nvPicPr>
          <p:cNvPr id="71683" name="Picture 6" descr="Νευρικές απολήξεις τρίχα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25" y="0"/>
            <a:ext cx="7143750" cy="701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964488" cy="634082"/>
          </a:xfrm>
        </p:spPr>
        <p:txBody>
          <a:bodyPr>
            <a:normAutofit fontScale="90000"/>
          </a:bodyPr>
          <a:lstStyle/>
          <a:p>
            <a:r>
              <a:rPr lang="el-GR" sz="3600" dirty="0" smtClean="0">
                <a:solidFill>
                  <a:srgbClr val="FF0000"/>
                </a:solidFill>
              </a:rPr>
              <a:t>Νωτιαίος Μυελός (</a:t>
            </a:r>
            <a:r>
              <a:rPr lang="en-US" sz="3600" dirty="0" smtClean="0">
                <a:solidFill>
                  <a:srgbClr val="FF0000"/>
                </a:solidFill>
              </a:rPr>
              <a:t>Spinal Cord)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80728"/>
            <a:ext cx="4427984" cy="5688632"/>
          </a:xfrm>
        </p:spPr>
        <p:txBody>
          <a:bodyPr>
            <a:normAutofit fontScale="85000" lnSpcReduction="20000"/>
          </a:bodyPr>
          <a:lstStyle/>
          <a:p>
            <a:r>
              <a:rPr lang="el-GR" dirty="0"/>
              <a:t>Επίμηκες μόρφωμα που βρίσκεται μέσα στον </a:t>
            </a:r>
            <a:r>
              <a:rPr lang="el-GR" u="sng" dirty="0"/>
              <a:t>σπονδυλικό σωλήνα</a:t>
            </a:r>
            <a:r>
              <a:rPr lang="el-GR" dirty="0"/>
              <a:t> και μεταφέρει </a:t>
            </a:r>
            <a:r>
              <a:rPr lang="el-GR" b="1" dirty="0"/>
              <a:t>προσαγωγά ερεθίσματα</a:t>
            </a:r>
            <a:r>
              <a:rPr lang="el-GR" dirty="0"/>
              <a:t> (πληροφορίες) από το σώμα (πλην της κεφαλής) προς τον εγκέφαλο και </a:t>
            </a:r>
            <a:r>
              <a:rPr lang="el-GR" b="1" dirty="0"/>
              <a:t>απαγωγά ερεθίσματα </a:t>
            </a:r>
            <a:r>
              <a:rPr lang="el-GR" dirty="0"/>
              <a:t>(εντολές) από τον εγκέφαλο προς το σώμα. </a:t>
            </a:r>
            <a:endParaRPr lang="en-US" dirty="0"/>
          </a:p>
          <a:p>
            <a:r>
              <a:rPr lang="el-GR" dirty="0"/>
              <a:t>Αυτό γίνεται με τη βοήθεια </a:t>
            </a:r>
            <a:r>
              <a:rPr lang="el-GR" b="1" dirty="0"/>
              <a:t>ανιόντων ή κατιόντων δεματίων </a:t>
            </a:r>
            <a:r>
              <a:rPr lang="el-GR" dirty="0"/>
              <a:t>(αντιστοίχως) που βρίκονται στη λευκή ουσία του και </a:t>
            </a:r>
            <a:r>
              <a:rPr lang="el-GR" b="1" dirty="0"/>
              <a:t>νωτιαίων νεύρων</a:t>
            </a:r>
            <a:r>
              <a:rPr lang="el-GR" dirty="0"/>
              <a:t> που εξέρχονται από αυτόν.</a:t>
            </a:r>
            <a:endParaRPr lang="en-US" dirty="0"/>
          </a:p>
        </p:txBody>
      </p:sp>
      <p:pic>
        <p:nvPicPr>
          <p:cNvPr id="5" name="Content Placeholder 4" descr="spine_organized_b.g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0" y="980728"/>
            <a:ext cx="4038600" cy="3003062"/>
          </a:xfrm>
        </p:spPr>
      </p:pic>
      <p:pic>
        <p:nvPicPr>
          <p:cNvPr id="6" name="Picture 5" descr="spinal cord τομή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90876" y="4365104"/>
            <a:ext cx="4853124" cy="1761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 descr="Απολήξεις θυλάκου τριχώ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3850" y="990600"/>
            <a:ext cx="10225088" cy="545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2987675" y="6499225"/>
            <a:ext cx="4321175" cy="358775"/>
          </a:xfrm>
        </p:spPr>
        <p:txBody>
          <a:bodyPr/>
          <a:lstStyle/>
          <a:p>
            <a:pPr eaLnBrk="1" hangingPunct="1">
              <a:defRPr/>
            </a:pPr>
            <a:r>
              <a:rPr lang="en-US" sz="1600" smtClean="0"/>
              <a:t>Free nerve endings in hairs</a:t>
            </a:r>
            <a:endParaRPr lang="el-GR" sz="1600" smtClean="0"/>
          </a:p>
        </p:txBody>
      </p:sp>
      <p:pic>
        <p:nvPicPr>
          <p:cNvPr id="73731" name="Picture 6" descr="Free nerve endings in hai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7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331913" y="0"/>
            <a:ext cx="7054850" cy="298450"/>
          </a:xfrm>
        </p:spPr>
        <p:txBody>
          <a:bodyPr/>
          <a:lstStyle/>
          <a:p>
            <a:pPr eaLnBrk="1" hangingPunct="1">
              <a:defRPr/>
            </a:pPr>
            <a:r>
              <a:rPr lang="el-GR" sz="1400" smtClean="0"/>
              <a:t>Μικροφωτογραφία νευρ. Ινών τρίχας</a:t>
            </a:r>
          </a:p>
        </p:txBody>
      </p:sp>
      <p:pic>
        <p:nvPicPr>
          <p:cNvPr id="74755" name="Picture 6" descr="Μικροφωτογραφία νευρ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875" y="241300"/>
            <a:ext cx="9540875" cy="665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85875"/>
          </a:xfrm>
        </p:spPr>
        <p:txBody>
          <a:bodyPr/>
          <a:lstStyle/>
          <a:p>
            <a:pPr eaLnBrk="1" hangingPunct="1">
              <a:defRPr/>
            </a:pPr>
            <a:r>
              <a:rPr lang="el-GR" sz="2400" dirty="0" smtClean="0"/>
              <a:t>Σωμάτια </a:t>
            </a:r>
            <a:r>
              <a:rPr lang="en-US" sz="2400" dirty="0" err="1" smtClean="0"/>
              <a:t>Meissner</a:t>
            </a:r>
            <a:r>
              <a:rPr lang="el-GR" sz="2400" dirty="0" smtClean="0"/>
              <a:t>  (Επικριτική ή Διακριτική αφή</a:t>
            </a:r>
            <a:r>
              <a:rPr lang="en-US" sz="2400" dirty="0" smtClean="0"/>
              <a:t>:</a:t>
            </a:r>
            <a:r>
              <a:rPr lang="el-GR" sz="2400" dirty="0" smtClean="0"/>
              <a:t/>
            </a:r>
            <a:br>
              <a:rPr lang="el-GR" sz="2400" dirty="0" smtClean="0"/>
            </a:br>
            <a:r>
              <a:rPr lang="en-US" sz="2400" dirty="0" smtClean="0"/>
              <a:t> </a:t>
            </a:r>
            <a:r>
              <a:rPr lang="el-GR" sz="2400" dirty="0" smtClean="0"/>
              <a:t>Διάκριση 2 σημείων) </a:t>
            </a:r>
          </a:p>
        </p:txBody>
      </p:sp>
      <p:pic>
        <p:nvPicPr>
          <p:cNvPr id="75779" name="Picture 11" descr="Σωμάτια Meissner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205038"/>
            <a:ext cx="4495800" cy="3443287"/>
          </a:xfrm>
          <a:noFill/>
        </p:spPr>
      </p:pic>
      <p:pic>
        <p:nvPicPr>
          <p:cNvPr id="75780" name="Picture 13" descr="Σωμάτια Meissner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33888" y="1196975"/>
            <a:ext cx="4221162" cy="56610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2286000" cy="4286250"/>
          </a:xfrm>
        </p:spPr>
        <p:txBody>
          <a:bodyPr/>
          <a:lstStyle/>
          <a:p>
            <a:pPr eaLnBrk="1" hangingPunct="1">
              <a:defRPr/>
            </a:pPr>
            <a:r>
              <a:rPr lang="el-GR" sz="2800" dirty="0" smtClean="0"/>
              <a:t>Σωμάτια </a:t>
            </a:r>
            <a:r>
              <a:rPr lang="en-US" sz="2800" dirty="0" err="1" smtClean="0"/>
              <a:t>Pacini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l-GR" sz="2800" dirty="0" smtClean="0"/>
              <a:t>(Αίσθηση δονήσεων)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endParaRPr lang="el-GR" sz="2800" dirty="0" smtClean="0"/>
          </a:p>
        </p:txBody>
      </p:sp>
      <p:pic>
        <p:nvPicPr>
          <p:cNvPr id="76803" name="Picture 6" descr="Pacinian corpusc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975" y="53975"/>
            <a:ext cx="6804025" cy="680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428625" y="0"/>
            <a:ext cx="8501063" cy="85725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err="1" smtClean="0"/>
              <a:t>Ruffini</a:t>
            </a:r>
            <a:r>
              <a:rPr lang="en-US" sz="4000" dirty="0" smtClean="0"/>
              <a:t> end organ:</a:t>
            </a:r>
            <a:r>
              <a:rPr lang="el-GR" sz="4000" dirty="0" smtClean="0"/>
              <a:t> (Διάταση)</a:t>
            </a:r>
          </a:p>
        </p:txBody>
      </p:sp>
      <p:pic>
        <p:nvPicPr>
          <p:cNvPr id="77827" name="Picture 6" descr="Ruffini end org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88" y="960438"/>
            <a:ext cx="7100887" cy="570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8" name="Picture 7" descr="Ruffini end org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1071563"/>
            <a:ext cx="7573962" cy="60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86750" cy="642938"/>
          </a:xfrm>
        </p:spPr>
        <p:txBody>
          <a:bodyPr/>
          <a:lstStyle/>
          <a:p>
            <a:pPr eaLnBrk="1" hangingPunct="1">
              <a:defRPr/>
            </a:pPr>
            <a:r>
              <a:rPr lang="el-GR" sz="2400" dirty="0" err="1" smtClean="0"/>
              <a:t>Νευρομυϊκή</a:t>
            </a:r>
            <a:r>
              <a:rPr lang="el-GR" sz="2400" dirty="0" smtClean="0"/>
              <a:t> άτρακτος</a:t>
            </a:r>
          </a:p>
        </p:txBody>
      </p:sp>
      <p:pic>
        <p:nvPicPr>
          <p:cNvPr id="78851" name="Picture 6" descr="Νευρομυϊκή άτρακτο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728663"/>
            <a:ext cx="5715000" cy="612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2" name="Picture 8" descr="Μυϊκή άτρακτο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785813"/>
            <a:ext cx="1349375" cy="624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2071688" cy="3143250"/>
          </a:xfrm>
        </p:spPr>
        <p:txBody>
          <a:bodyPr/>
          <a:lstStyle/>
          <a:p>
            <a:pPr eaLnBrk="1" hangingPunct="1">
              <a:defRPr/>
            </a:pPr>
            <a:r>
              <a:rPr lang="el-GR" sz="1800" dirty="0" err="1" smtClean="0"/>
              <a:t>Νευροτενόντιο</a:t>
            </a:r>
            <a:r>
              <a:rPr lang="el-GR" sz="1800" dirty="0" smtClean="0"/>
              <a:t> όργανο του </a:t>
            </a:r>
            <a:r>
              <a:rPr lang="en-US" sz="1800" dirty="0" smtClean="0"/>
              <a:t>Golgi</a:t>
            </a:r>
            <a:endParaRPr lang="el-GR" sz="1800" dirty="0" smtClean="0"/>
          </a:p>
        </p:txBody>
      </p:sp>
      <p:pic>
        <p:nvPicPr>
          <p:cNvPr id="79875" name="Picture 6" descr="Νευροτενόντιο όργανο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95250"/>
            <a:ext cx="7670800" cy="676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1798638" cy="2387600"/>
          </a:xfrm>
        </p:spPr>
        <p:txBody>
          <a:bodyPr/>
          <a:lstStyle/>
          <a:p>
            <a:pPr eaLnBrk="1" hangingPunct="1">
              <a:defRPr/>
            </a:pPr>
            <a:r>
              <a:rPr lang="el-GR" sz="1800" smtClean="0"/>
              <a:t>Απλοποιημένη αισθητικότητα</a:t>
            </a:r>
          </a:p>
        </p:txBody>
      </p:sp>
      <p:pic>
        <p:nvPicPr>
          <p:cNvPr id="80899" name="Picture 6" descr="Απλοποιημένη αισθητικότητ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875" y="0"/>
            <a:ext cx="55165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3571875" cy="1643063"/>
          </a:xfrm>
        </p:spPr>
        <p:txBody>
          <a:bodyPr/>
          <a:lstStyle/>
          <a:p>
            <a:pPr>
              <a:defRPr/>
            </a:pPr>
            <a:r>
              <a:rPr lang="el-GR" sz="2800" u="sng" dirty="0" smtClean="0"/>
              <a:t>Κεφάλαιο Β2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l-GR" sz="2800" dirty="0" smtClean="0">
                <a:solidFill>
                  <a:srgbClr val="FFC000"/>
                </a:solidFill>
              </a:rPr>
              <a:t>Οδός του πόνου και της θερμοκρασίας</a:t>
            </a:r>
            <a:r>
              <a:rPr lang="el-GR" sz="3200" dirty="0" smtClean="0"/>
              <a:t/>
            </a:r>
            <a:br>
              <a:rPr lang="el-GR" sz="3200" dirty="0" smtClean="0"/>
            </a:br>
            <a:endParaRPr lang="el-GR" sz="32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1214438"/>
            <a:ext cx="3643313" cy="5429250"/>
          </a:xfrm>
        </p:spPr>
        <p:txBody>
          <a:bodyPr/>
          <a:lstStyle/>
          <a:p>
            <a:pPr>
              <a:defRPr/>
            </a:pPr>
            <a:r>
              <a:rPr lang="el-GR" sz="2400" dirty="0" smtClean="0"/>
              <a:t>Νωτιαίο γάγγλιο</a:t>
            </a:r>
          </a:p>
          <a:p>
            <a:pPr>
              <a:defRPr/>
            </a:pPr>
            <a:r>
              <a:rPr lang="el-GR" sz="2400" dirty="0" smtClean="0"/>
              <a:t>Σύναψη στο ΝΜ (στήλη </a:t>
            </a:r>
            <a:r>
              <a:rPr lang="en-US" sz="2400" dirty="0" smtClean="0"/>
              <a:t>Rolando)</a:t>
            </a:r>
          </a:p>
          <a:p>
            <a:pPr>
              <a:defRPr/>
            </a:pPr>
            <a:r>
              <a:rPr lang="el-GR" sz="2400" dirty="0" smtClean="0"/>
              <a:t>Χιασμός στο ΝΜ</a:t>
            </a:r>
            <a:endParaRPr lang="en-US" sz="2400" dirty="0" smtClean="0"/>
          </a:p>
          <a:p>
            <a:pPr>
              <a:defRPr/>
            </a:pPr>
            <a:r>
              <a:rPr lang="el-GR" sz="2400" dirty="0" smtClean="0"/>
              <a:t>Πλάγια δέσμη (πλάγιο </a:t>
            </a:r>
            <a:r>
              <a:rPr lang="el-GR" sz="2400" dirty="0" err="1" smtClean="0"/>
              <a:t>νωτιαιοθαλαμικό</a:t>
            </a:r>
            <a:r>
              <a:rPr lang="el-GR" sz="2400" dirty="0" smtClean="0"/>
              <a:t> </a:t>
            </a:r>
            <a:r>
              <a:rPr lang="el-GR" sz="2400" dirty="0" err="1" smtClean="0"/>
              <a:t>δεμ</a:t>
            </a:r>
            <a:r>
              <a:rPr lang="el-GR" sz="2400" dirty="0" smtClean="0"/>
              <a:t>.)</a:t>
            </a:r>
          </a:p>
          <a:p>
            <a:pPr>
              <a:defRPr/>
            </a:pPr>
            <a:r>
              <a:rPr lang="el-GR" sz="2400" dirty="0" smtClean="0"/>
              <a:t>Νωτιαίος λημνίσκος (προμήκης)</a:t>
            </a:r>
          </a:p>
          <a:p>
            <a:pPr>
              <a:defRPr/>
            </a:pPr>
            <a:r>
              <a:rPr lang="el-GR" sz="2400" dirty="0" smtClean="0"/>
              <a:t>Συνένωση με τον έσω λημνίσκο (γέφυρα, μέσος </a:t>
            </a:r>
            <a:r>
              <a:rPr lang="el-GR" sz="2400" dirty="0" err="1" smtClean="0"/>
              <a:t>εγκ</a:t>
            </a:r>
            <a:r>
              <a:rPr lang="el-GR" sz="2400" dirty="0" smtClean="0"/>
              <a:t>.</a:t>
            </a:r>
          </a:p>
          <a:p>
            <a:pPr>
              <a:defRPr/>
            </a:pPr>
            <a:r>
              <a:rPr lang="el-GR" sz="2400" dirty="0" smtClean="0"/>
              <a:t>Θάλαμος (κοιλιακός οπίσθιος έξω (και για το </a:t>
            </a:r>
            <a:r>
              <a:rPr lang="en-US" sz="2400" dirty="0" smtClean="0"/>
              <a:t>V: </a:t>
            </a:r>
            <a:r>
              <a:rPr lang="el-GR" sz="2400" dirty="0" smtClean="0"/>
              <a:t>έσω))</a:t>
            </a:r>
          </a:p>
          <a:p>
            <a:pPr>
              <a:defRPr/>
            </a:pPr>
            <a:endParaRPr lang="el-GR" sz="2400" dirty="0"/>
          </a:p>
        </p:txBody>
      </p:sp>
      <p:pic>
        <p:nvPicPr>
          <p:cNvPr id="81924" name="Picture 6" descr="Οδός πόνου και θερμοκρασία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7925" y="0"/>
            <a:ext cx="5426075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908175" cy="1752600"/>
          </a:xfrm>
        </p:spPr>
        <p:txBody>
          <a:bodyPr/>
          <a:lstStyle/>
          <a:p>
            <a:r>
              <a:rPr lang="en-US" sz="1400"/>
              <a:t>Spinal cord in situ</a:t>
            </a:r>
            <a:endParaRPr lang="el-GR" sz="1400"/>
          </a:p>
        </p:txBody>
      </p:sp>
      <p:pic>
        <p:nvPicPr>
          <p:cNvPr id="2058" name="Picture 10" descr="Spinal cord in sit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9613" y="-315913"/>
            <a:ext cx="5827712" cy="76771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2500313" cy="2643188"/>
          </a:xfrm>
        </p:spPr>
        <p:txBody>
          <a:bodyPr/>
          <a:lstStyle/>
          <a:p>
            <a:pPr>
              <a:defRPr/>
            </a:pPr>
            <a:r>
              <a:rPr lang="en-US" sz="3200" dirty="0" err="1" smtClean="0">
                <a:solidFill>
                  <a:srgbClr val="FFC000"/>
                </a:solidFill>
              </a:rPr>
              <a:t>Pain+</a:t>
            </a:r>
            <a:r>
              <a:rPr lang="en-US" sz="2800" dirty="0" err="1" smtClean="0">
                <a:solidFill>
                  <a:srgbClr val="FFC000"/>
                </a:solidFill>
              </a:rPr>
              <a:t>Protopathic</a:t>
            </a:r>
            <a:r>
              <a:rPr lang="en-US" sz="2800" dirty="0" smtClean="0">
                <a:solidFill>
                  <a:srgbClr val="FFC000"/>
                </a:solidFill>
              </a:rPr>
              <a:t> Sensitivity</a:t>
            </a:r>
            <a:endParaRPr lang="el-GR" sz="3200" dirty="0">
              <a:solidFill>
                <a:srgbClr val="FFC000"/>
              </a:solidFill>
            </a:endParaRPr>
          </a:p>
        </p:txBody>
      </p:sp>
      <p:sp>
        <p:nvSpPr>
          <p:cNvPr id="5" name="4 - Θέση περιεχομένου"/>
          <p:cNvSpPr>
            <a:spLocks noGrp="1"/>
          </p:cNvSpPr>
          <p:nvPr>
            <p:ph idx="1"/>
          </p:nvPr>
        </p:nvSpPr>
        <p:spPr>
          <a:xfrm>
            <a:off x="0" y="2714625"/>
            <a:ext cx="2500313" cy="4143375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en-US" sz="1800" dirty="0" smtClean="0"/>
              <a:t>2. </a:t>
            </a:r>
            <a:r>
              <a:rPr lang="el-GR" sz="1800" dirty="0" smtClean="0"/>
              <a:t>Δεμάτιο (πλάγιο </a:t>
            </a:r>
            <a:r>
              <a:rPr lang="el-GR" sz="1800" dirty="0" err="1" smtClean="0"/>
              <a:t>νωτιαιοθαλαμικό</a:t>
            </a:r>
            <a:r>
              <a:rPr lang="el-GR" sz="1800" dirty="0" smtClean="0"/>
              <a:t>)</a:t>
            </a:r>
            <a:endParaRPr lang="en-US" sz="1800" dirty="0" smtClean="0"/>
          </a:p>
          <a:p>
            <a:pPr>
              <a:buFont typeface="Wingdings" pitchFamily="2" charset="2"/>
              <a:buNone/>
              <a:defRPr/>
            </a:pPr>
            <a:r>
              <a:rPr lang="en-US" sz="1800" dirty="0" smtClean="0"/>
              <a:t>7. </a:t>
            </a:r>
            <a:r>
              <a:rPr lang="el-GR" sz="1800" dirty="0" smtClean="0"/>
              <a:t>Πρόσθιο ΝΘ δεμάτιο</a:t>
            </a:r>
          </a:p>
          <a:p>
            <a:pPr>
              <a:buFont typeface="Wingdings" pitchFamily="2" charset="2"/>
              <a:buNone/>
              <a:defRPr/>
            </a:pPr>
            <a:r>
              <a:rPr lang="el-GR" sz="1800" dirty="0" smtClean="0"/>
              <a:t>    (αδρή </a:t>
            </a:r>
            <a:r>
              <a:rPr lang="el-GR" sz="1800" dirty="0" err="1" smtClean="0"/>
              <a:t>αφή+πίεση</a:t>
            </a:r>
            <a:r>
              <a:rPr lang="el-GR" sz="1800" dirty="0" smtClean="0"/>
              <a:t>)</a:t>
            </a:r>
          </a:p>
          <a:p>
            <a:pPr>
              <a:buFont typeface="Wingdings" pitchFamily="2" charset="2"/>
              <a:buNone/>
              <a:defRPr/>
            </a:pPr>
            <a:r>
              <a:rPr lang="el-GR" sz="1800" dirty="0" smtClean="0"/>
              <a:t>3. Θάλαμος (οπίσθιος κοιλιακός πυρήνας)</a:t>
            </a:r>
          </a:p>
          <a:p>
            <a:pPr>
              <a:buFont typeface="Wingdings" pitchFamily="2" charset="2"/>
              <a:buNone/>
              <a:defRPr/>
            </a:pPr>
            <a:r>
              <a:rPr lang="el-GR" sz="1800" dirty="0" smtClean="0"/>
              <a:t>10. Νωτιαίος πυρήνας τριδύμου (</a:t>
            </a:r>
            <a:r>
              <a:rPr lang="en-US" sz="1800" dirty="0" smtClean="0"/>
              <a:t>V</a:t>
            </a:r>
            <a:r>
              <a:rPr lang="el-GR" sz="1800" dirty="0" smtClean="0"/>
              <a:t>)</a:t>
            </a:r>
            <a:endParaRPr lang="en-US" sz="1800" dirty="0" smtClean="0"/>
          </a:p>
          <a:p>
            <a:pPr>
              <a:buFont typeface="Wingdings" pitchFamily="2" charset="2"/>
              <a:buNone/>
              <a:defRPr/>
            </a:pPr>
            <a:r>
              <a:rPr lang="en-US" sz="1800" dirty="0" smtClean="0"/>
              <a:t>11. </a:t>
            </a:r>
            <a:r>
              <a:rPr lang="el-GR" sz="1600" dirty="0" smtClean="0"/>
              <a:t>Λημνίσκος</a:t>
            </a:r>
            <a:r>
              <a:rPr lang="el-GR" sz="1800" dirty="0" smtClean="0"/>
              <a:t> του </a:t>
            </a:r>
            <a:r>
              <a:rPr lang="en-US" sz="1800" dirty="0" smtClean="0"/>
              <a:t>V</a:t>
            </a:r>
            <a:endParaRPr lang="el-GR" sz="1800" dirty="0"/>
          </a:p>
        </p:txBody>
      </p:sp>
      <p:pic>
        <p:nvPicPr>
          <p:cNvPr id="82948" name="3 - Εικόνα" descr="Pain – functional Pathwa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4925" y="0"/>
            <a:ext cx="6569075" cy="674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0"/>
            <a:ext cx="3200400" cy="1905000"/>
          </a:xfrm>
        </p:spPr>
        <p:txBody>
          <a:bodyPr/>
          <a:lstStyle/>
          <a:p>
            <a:pPr eaLnBrk="1" hangingPunct="1">
              <a:defRPr/>
            </a:pPr>
            <a:r>
              <a:rPr lang="el-GR" sz="1800" smtClean="0"/>
              <a:t>Θάλαμος </a:t>
            </a:r>
            <a:r>
              <a:rPr lang="en-US" sz="1800" smtClean="0"/>
              <a:t>-</a:t>
            </a:r>
            <a:r>
              <a:rPr lang="el-GR" sz="1800" smtClean="0"/>
              <a:t> Αντιστοιχία</a:t>
            </a:r>
          </a:p>
        </p:txBody>
      </p:sp>
      <p:pic>
        <p:nvPicPr>
          <p:cNvPr id="83971" name="Picture 6" descr="Θάλαμος - αντιστοιχί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0"/>
            <a:ext cx="8532812" cy="756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71500" y="0"/>
            <a:ext cx="7886700" cy="642938"/>
          </a:xfrm>
        </p:spPr>
        <p:txBody>
          <a:bodyPr/>
          <a:lstStyle/>
          <a:p>
            <a:pPr>
              <a:defRPr/>
            </a:pPr>
            <a:r>
              <a:rPr lang="en-US" sz="3600" dirty="0" smtClean="0">
                <a:solidFill>
                  <a:srgbClr val="FFC000"/>
                </a:solidFill>
              </a:rPr>
              <a:t/>
            </a:r>
            <a:br>
              <a:rPr lang="en-US" sz="3600" dirty="0" smtClean="0">
                <a:solidFill>
                  <a:srgbClr val="FFC000"/>
                </a:solidFill>
              </a:rPr>
            </a:br>
            <a:r>
              <a:rPr lang="en-US" sz="3600" dirty="0" smtClean="0">
                <a:solidFill>
                  <a:srgbClr val="FFC000"/>
                </a:solidFill>
              </a:rPr>
              <a:t/>
            </a:r>
            <a:br>
              <a:rPr lang="en-US" sz="3600" dirty="0" smtClean="0">
                <a:solidFill>
                  <a:srgbClr val="FFC000"/>
                </a:solidFill>
              </a:rPr>
            </a:br>
            <a:r>
              <a:rPr lang="el-GR" sz="3600" dirty="0" smtClean="0">
                <a:solidFill>
                  <a:srgbClr val="FFC000"/>
                </a:solidFill>
              </a:rPr>
              <a:t>Στ</a:t>
            </a:r>
            <a:r>
              <a:rPr lang="en-US" sz="3600" dirty="0" smtClean="0">
                <a:solidFill>
                  <a:srgbClr val="FFC000"/>
                </a:solidFill>
              </a:rPr>
              <a:t>o</a:t>
            </a:r>
            <a:r>
              <a:rPr lang="el-GR" sz="3600" dirty="0" err="1" smtClean="0">
                <a:solidFill>
                  <a:srgbClr val="FFC000"/>
                </a:solidFill>
              </a:rPr>
              <a:t>ιβάδες</a:t>
            </a:r>
            <a:r>
              <a:rPr lang="el-GR" sz="3600" dirty="0" smtClean="0">
                <a:solidFill>
                  <a:srgbClr val="FFC000"/>
                </a:solidFill>
              </a:rPr>
              <a:t> (</a:t>
            </a:r>
            <a:r>
              <a:rPr lang="en-US" sz="3600" dirty="0" err="1" smtClean="0">
                <a:solidFill>
                  <a:srgbClr val="FFC000"/>
                </a:solidFill>
              </a:rPr>
              <a:t>laminae</a:t>
            </a:r>
            <a:r>
              <a:rPr lang="en-US" sz="3600" dirty="0" smtClean="0">
                <a:solidFill>
                  <a:srgbClr val="FFC000"/>
                </a:solidFill>
              </a:rPr>
              <a:t>) </a:t>
            </a:r>
            <a:r>
              <a:rPr lang="el-GR" sz="3600" dirty="0" smtClean="0">
                <a:solidFill>
                  <a:srgbClr val="FFC000"/>
                </a:solidFill>
              </a:rPr>
              <a:t>Νωτιαίου Μυελού</a:t>
            </a:r>
            <a:br>
              <a:rPr lang="el-GR" sz="3600" dirty="0" smtClean="0">
                <a:solidFill>
                  <a:srgbClr val="FFC000"/>
                </a:solidFill>
              </a:rPr>
            </a:br>
            <a:r>
              <a:rPr lang="el-GR" sz="2800" dirty="0" smtClean="0">
                <a:solidFill>
                  <a:schemeClr val="tx1"/>
                </a:solidFill>
              </a:rPr>
              <a:t/>
            </a:r>
            <a:br>
              <a:rPr lang="el-GR" sz="2800" dirty="0" smtClean="0">
                <a:solidFill>
                  <a:schemeClr val="tx1"/>
                </a:solidFill>
              </a:rPr>
            </a:br>
            <a:endParaRPr lang="el-GR" sz="3600" dirty="0">
              <a:solidFill>
                <a:srgbClr val="FFC000"/>
              </a:solidFill>
            </a:endParaRPr>
          </a:p>
        </p:txBody>
      </p:sp>
      <p:sp>
        <p:nvSpPr>
          <p:cNvPr id="15" name="14 - Θέση κειμένου"/>
          <p:cNvSpPr>
            <a:spLocks noGrp="1"/>
          </p:cNvSpPr>
          <p:nvPr>
            <p:ph type="body" sz="half" idx="1"/>
          </p:nvPr>
        </p:nvSpPr>
        <p:spPr>
          <a:xfrm>
            <a:off x="0" y="714375"/>
            <a:ext cx="4143375" cy="6143625"/>
          </a:xfrm>
        </p:spPr>
        <p:txBody>
          <a:bodyPr/>
          <a:lstStyle/>
          <a:p>
            <a:pPr>
              <a:defRPr/>
            </a:pPr>
            <a:r>
              <a:rPr lang="en-US" sz="2000" dirty="0" smtClean="0"/>
              <a:t>L: </a:t>
            </a:r>
            <a:r>
              <a:rPr lang="el-GR" sz="2000" u="sng" dirty="0" err="1" smtClean="0"/>
              <a:t>Επιχείλια</a:t>
            </a:r>
            <a:r>
              <a:rPr lang="el-GR" sz="2000" u="sng" dirty="0" smtClean="0"/>
              <a:t> ζώνη </a:t>
            </a:r>
            <a:r>
              <a:rPr lang="en-US" sz="2000" dirty="0" smtClean="0"/>
              <a:t>(</a:t>
            </a:r>
            <a:r>
              <a:rPr lang="en-US" sz="2000" dirty="0" err="1" smtClean="0"/>
              <a:t>Lissauer</a:t>
            </a:r>
            <a:r>
              <a:rPr lang="en-US" sz="2000" dirty="0" smtClean="0"/>
              <a:t>)</a:t>
            </a:r>
          </a:p>
          <a:p>
            <a:pPr>
              <a:defRPr/>
            </a:pPr>
            <a:r>
              <a:rPr lang="en-US" sz="2000" dirty="0" smtClean="0"/>
              <a:t>I: </a:t>
            </a:r>
            <a:r>
              <a:rPr lang="el-GR" sz="2000" u="sng" dirty="0" smtClean="0"/>
              <a:t>Σπογγώδης ουσία</a:t>
            </a:r>
            <a:r>
              <a:rPr lang="el-GR" sz="2000" dirty="0" smtClean="0"/>
              <a:t> (υψηλό κατώφλι διέγερσης, πολύ βλαπτικά-επώδυνα ερεθίσματα)</a:t>
            </a:r>
          </a:p>
          <a:p>
            <a:pPr>
              <a:defRPr/>
            </a:pPr>
            <a:r>
              <a:rPr lang="en-US" sz="2000" dirty="0" smtClean="0"/>
              <a:t>II:</a:t>
            </a:r>
            <a:r>
              <a:rPr lang="el-GR" sz="2000" dirty="0" smtClean="0"/>
              <a:t> </a:t>
            </a:r>
            <a:r>
              <a:rPr lang="el-GR" sz="2000" u="sng" dirty="0" err="1" smtClean="0"/>
              <a:t>Πηκτωματώδης</a:t>
            </a:r>
            <a:r>
              <a:rPr lang="el-GR" sz="2000" u="sng" dirty="0" smtClean="0"/>
              <a:t> ουσία </a:t>
            </a:r>
            <a:r>
              <a:rPr lang="en-US" sz="2000" dirty="0" smtClean="0"/>
              <a:t>(Rolando)(</a:t>
            </a:r>
            <a:r>
              <a:rPr lang="el-GR" sz="2000" dirty="0" smtClean="0"/>
              <a:t>πόνος, θερμοκρασία)</a:t>
            </a:r>
            <a:endParaRPr lang="en-US" sz="2000" dirty="0" smtClean="0"/>
          </a:p>
          <a:p>
            <a:pPr>
              <a:defRPr/>
            </a:pPr>
            <a:r>
              <a:rPr lang="el-GR" sz="2000" dirty="0" smtClean="0"/>
              <a:t>ΙΙΙ-</a:t>
            </a:r>
            <a:r>
              <a:rPr lang="en-US" sz="2000" dirty="0" smtClean="0"/>
              <a:t>V: </a:t>
            </a:r>
            <a:r>
              <a:rPr lang="el-GR" sz="1900" u="sng" dirty="0" smtClean="0"/>
              <a:t>Ίδιος πυρήνας οπ. Κέρατος</a:t>
            </a:r>
            <a:endParaRPr lang="el-GR" sz="1900" dirty="0" smtClean="0"/>
          </a:p>
          <a:p>
            <a:pPr>
              <a:buFont typeface="Wingdings" pitchFamily="2" charset="2"/>
              <a:buNone/>
              <a:defRPr/>
            </a:pPr>
            <a:r>
              <a:rPr lang="el-GR" sz="1900" dirty="0" smtClean="0"/>
              <a:t>    </a:t>
            </a:r>
            <a:r>
              <a:rPr lang="en-US" sz="1900" dirty="0" smtClean="0"/>
              <a:t>     </a:t>
            </a:r>
            <a:r>
              <a:rPr lang="el-GR" sz="1900" dirty="0" smtClean="0"/>
              <a:t> </a:t>
            </a:r>
            <a:r>
              <a:rPr lang="en-US" sz="1900" dirty="0" smtClean="0"/>
              <a:t>   </a:t>
            </a:r>
            <a:r>
              <a:rPr lang="el-GR" sz="2000" dirty="0" smtClean="0"/>
              <a:t>(αδρή αφή-πίεση)</a:t>
            </a:r>
          </a:p>
          <a:p>
            <a:pPr>
              <a:defRPr/>
            </a:pPr>
            <a:r>
              <a:rPr lang="en-US" sz="2000" dirty="0" smtClean="0"/>
              <a:t>VI: </a:t>
            </a:r>
            <a:r>
              <a:rPr lang="el-GR" sz="2000" dirty="0" smtClean="0"/>
              <a:t>Ραχιαίος πυρήνας (στήλη   του </a:t>
            </a:r>
            <a:r>
              <a:rPr lang="en-US" sz="2000" dirty="0" smtClean="0"/>
              <a:t>Clarke)</a:t>
            </a:r>
            <a:r>
              <a:rPr lang="el-GR" sz="2000" dirty="0" smtClean="0"/>
              <a:t>(</a:t>
            </a:r>
            <a:r>
              <a:rPr lang="el-GR" sz="2000" dirty="0" err="1" smtClean="0"/>
              <a:t>οπ.νωτιαιο</a:t>
            </a:r>
            <a:r>
              <a:rPr lang="el-GR" sz="2000" dirty="0" smtClean="0"/>
              <a:t>-παρεγκεφαλιδικό δεμάτιο)</a:t>
            </a:r>
            <a:endParaRPr lang="el-GR" sz="2000" dirty="0"/>
          </a:p>
        </p:txBody>
      </p:sp>
      <p:pic>
        <p:nvPicPr>
          <p:cNvPr id="84996" name="3 - Θέση περιεχομένου" descr="laminae spinal_cord.gif"/>
          <p:cNvPicPr>
            <a:picLocks noGrp="1" noChangeAspect="1"/>
          </p:cNvPicPr>
          <p:nvPr>
            <p:ph type="clip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60838" y="1214438"/>
            <a:ext cx="4983162" cy="4143375"/>
          </a:xfrm>
        </p:spPr>
      </p:pic>
      <p:grpSp>
        <p:nvGrpSpPr>
          <p:cNvPr id="84997" name="11 - Ομάδα"/>
          <p:cNvGrpSpPr>
            <a:grpSpLocks/>
          </p:cNvGrpSpPr>
          <p:nvPr/>
        </p:nvGrpSpPr>
        <p:grpSpPr bwMode="auto">
          <a:xfrm>
            <a:off x="6643688" y="1714500"/>
            <a:ext cx="642937" cy="571500"/>
            <a:chOff x="4786314" y="2786058"/>
            <a:chExt cx="1000132" cy="642942"/>
          </a:xfrm>
        </p:grpSpPr>
        <p:cxnSp>
          <p:nvCxnSpPr>
            <p:cNvPr id="13" name="12 - Ευθεία γραμμή σύνδεσης"/>
            <p:cNvCxnSpPr/>
            <p:nvPr/>
          </p:nvCxnSpPr>
          <p:spPr>
            <a:xfrm rot="10800000">
              <a:off x="5144385" y="3071810"/>
              <a:ext cx="642061" cy="35719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13 - TextBox"/>
            <p:cNvSpPr txBox="1"/>
            <p:nvPr/>
          </p:nvSpPr>
          <p:spPr>
            <a:xfrm>
              <a:off x="4786314" y="2786058"/>
              <a:ext cx="429687" cy="40005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chemeClr val="accent6"/>
                  </a:solidFill>
                </a:rPr>
                <a:t>L</a:t>
              </a:r>
              <a:endParaRPr lang="el-GR" sz="2000" dirty="0">
                <a:solidFill>
                  <a:schemeClr val="accent6"/>
                </a:solidFill>
              </a:endParaRPr>
            </a:p>
          </p:txBody>
        </p:sp>
      </p:grpSp>
      <p:cxnSp>
        <p:nvCxnSpPr>
          <p:cNvPr id="17" name="16 - Ευθεία γραμμή σύνδεσης"/>
          <p:cNvCxnSpPr>
            <a:endCxn id="18" idx="3"/>
          </p:cNvCxnSpPr>
          <p:nvPr/>
        </p:nvCxnSpPr>
        <p:spPr>
          <a:xfrm rot="10800000">
            <a:off x="6429375" y="3098800"/>
            <a:ext cx="357188" cy="1873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- TextBox"/>
          <p:cNvSpPr txBox="1"/>
          <p:nvPr/>
        </p:nvSpPr>
        <p:spPr>
          <a:xfrm>
            <a:off x="5857875" y="2928938"/>
            <a:ext cx="5715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accent6"/>
                </a:solidFill>
              </a:rPr>
              <a:t> </a:t>
            </a:r>
            <a:r>
              <a:rPr lang="el-GR" sz="1600" dirty="0">
                <a:solidFill>
                  <a:schemeClr val="accent6"/>
                </a:solidFill>
              </a:rPr>
              <a:t> </a:t>
            </a:r>
            <a:r>
              <a:rPr lang="en-US" sz="1600" dirty="0">
                <a:solidFill>
                  <a:schemeClr val="accent6"/>
                </a:solidFill>
              </a:rPr>
              <a:t>VI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00063" y="285750"/>
            <a:ext cx="8001000" cy="5715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FFC000"/>
                </a:solidFill>
                <a:latin typeface="+mj-lt"/>
              </a:rPr>
              <a:t/>
            </a:r>
            <a:br>
              <a:rPr lang="en-US" sz="3600" dirty="0" smtClean="0">
                <a:solidFill>
                  <a:srgbClr val="FFC000"/>
                </a:solidFill>
                <a:latin typeface="+mj-lt"/>
              </a:rPr>
            </a:br>
            <a:r>
              <a:rPr lang="en-US" sz="3600" dirty="0" smtClean="0">
                <a:solidFill>
                  <a:srgbClr val="FFC000"/>
                </a:solidFill>
                <a:latin typeface="+mj-lt"/>
              </a:rPr>
              <a:t/>
            </a:r>
            <a:br>
              <a:rPr lang="en-US" sz="3600" dirty="0" smtClean="0">
                <a:solidFill>
                  <a:srgbClr val="FFC000"/>
                </a:solidFill>
                <a:latin typeface="+mj-lt"/>
              </a:rPr>
            </a:br>
            <a:r>
              <a:rPr lang="el-GR" sz="3600" dirty="0" smtClean="0">
                <a:solidFill>
                  <a:srgbClr val="FFC000"/>
                </a:solidFill>
                <a:latin typeface="+mj-lt"/>
              </a:rPr>
              <a:t>   </a:t>
            </a:r>
            <a:br>
              <a:rPr lang="el-GR" sz="3600" dirty="0" smtClean="0">
                <a:solidFill>
                  <a:srgbClr val="FFC000"/>
                </a:solidFill>
                <a:latin typeface="+mj-lt"/>
              </a:rPr>
            </a:br>
            <a:r>
              <a:rPr lang="el-GR" sz="3600" dirty="0" smtClean="0">
                <a:solidFill>
                  <a:srgbClr val="FFC000"/>
                </a:solidFill>
                <a:latin typeface="+mj-lt"/>
              </a:rPr>
              <a:t/>
            </a:r>
            <a:br>
              <a:rPr lang="el-GR" sz="3600" dirty="0" smtClean="0">
                <a:solidFill>
                  <a:srgbClr val="FFC000"/>
                </a:solidFill>
                <a:latin typeface="+mj-lt"/>
              </a:rPr>
            </a:br>
            <a:r>
              <a:rPr lang="el-GR" sz="3600" dirty="0" smtClean="0">
                <a:solidFill>
                  <a:srgbClr val="FFC000"/>
                </a:solidFill>
                <a:latin typeface="+mj-lt"/>
              </a:rPr>
              <a:t/>
            </a:r>
            <a:br>
              <a:rPr lang="el-GR" sz="3600" dirty="0" smtClean="0">
                <a:solidFill>
                  <a:srgbClr val="FFC000"/>
                </a:solidFill>
                <a:latin typeface="+mj-lt"/>
              </a:rPr>
            </a:br>
            <a:r>
              <a:rPr lang="el-GR" sz="3600" dirty="0" smtClean="0">
                <a:solidFill>
                  <a:srgbClr val="FFC000"/>
                </a:solidFill>
                <a:latin typeface="+mj-lt"/>
              </a:rPr>
              <a:t/>
            </a:r>
            <a:br>
              <a:rPr lang="el-GR" sz="3600" dirty="0" smtClean="0">
                <a:solidFill>
                  <a:srgbClr val="FFC000"/>
                </a:solidFill>
                <a:latin typeface="+mj-lt"/>
              </a:rPr>
            </a:br>
            <a:r>
              <a:rPr lang="el-GR" sz="3600" dirty="0" smtClean="0">
                <a:solidFill>
                  <a:srgbClr val="FFC000"/>
                </a:solidFill>
                <a:latin typeface="+mj-lt"/>
              </a:rPr>
              <a:t/>
            </a:r>
            <a:br>
              <a:rPr lang="el-GR" sz="3600" dirty="0" smtClean="0">
                <a:solidFill>
                  <a:srgbClr val="FFC000"/>
                </a:solidFill>
                <a:latin typeface="+mj-lt"/>
              </a:rPr>
            </a:br>
            <a:r>
              <a:rPr lang="el-GR" sz="3600" dirty="0" smtClean="0">
                <a:solidFill>
                  <a:srgbClr val="FFC000"/>
                </a:solidFill>
                <a:latin typeface="+mj-lt"/>
              </a:rPr>
              <a:t/>
            </a:r>
            <a:br>
              <a:rPr lang="el-GR" sz="3600" dirty="0" smtClean="0">
                <a:solidFill>
                  <a:srgbClr val="FFC000"/>
                </a:solidFill>
                <a:latin typeface="+mj-lt"/>
              </a:rPr>
            </a:br>
            <a:r>
              <a:rPr lang="el-GR" sz="3600" dirty="0" smtClean="0">
                <a:solidFill>
                  <a:srgbClr val="FFC000"/>
                </a:solidFill>
                <a:latin typeface="+mj-lt"/>
              </a:rPr>
              <a:t/>
            </a:r>
            <a:br>
              <a:rPr lang="el-GR" sz="3600" dirty="0" smtClean="0">
                <a:solidFill>
                  <a:srgbClr val="FFC000"/>
                </a:solidFill>
                <a:latin typeface="+mj-lt"/>
              </a:rPr>
            </a:br>
            <a:r>
              <a:rPr lang="el-GR" sz="3600" dirty="0" smtClean="0">
                <a:solidFill>
                  <a:srgbClr val="FFC000"/>
                </a:solidFill>
                <a:latin typeface="+mj-lt"/>
              </a:rPr>
              <a:t/>
            </a:r>
            <a:br>
              <a:rPr lang="el-GR" sz="3600" dirty="0" smtClean="0">
                <a:solidFill>
                  <a:srgbClr val="FFC000"/>
                </a:solidFill>
                <a:latin typeface="+mj-lt"/>
              </a:rPr>
            </a:br>
            <a:r>
              <a:rPr lang="el-GR" sz="2800" dirty="0" smtClean="0">
                <a:solidFill>
                  <a:schemeClr val="tx1"/>
                </a:solidFill>
                <a:latin typeface="+mj-lt"/>
              </a:rPr>
              <a:t/>
            </a:r>
            <a:br>
              <a:rPr lang="el-GR" sz="2800" dirty="0" smtClean="0">
                <a:solidFill>
                  <a:schemeClr val="tx1"/>
                </a:solidFill>
                <a:latin typeface="+mj-lt"/>
              </a:rPr>
            </a:br>
            <a:r>
              <a:rPr lang="el-GR" sz="2800" dirty="0" smtClean="0">
                <a:solidFill>
                  <a:schemeClr val="tx1"/>
                </a:solidFill>
                <a:latin typeface="+mj-lt"/>
              </a:rPr>
              <a:t>Στοιβάδες 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(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Laminae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) </a:t>
            </a:r>
            <a:r>
              <a:rPr lang="el-GR" sz="2800" dirty="0" smtClean="0">
                <a:solidFill>
                  <a:schemeClr val="tx1"/>
                </a:solidFill>
                <a:latin typeface="+mj-lt"/>
              </a:rPr>
              <a:t>Νωτιαίου Μυελού</a:t>
            </a:r>
            <a:endParaRPr lang="el-GR" sz="3600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86019" name="14 - Θέση κειμένου"/>
          <p:cNvSpPr>
            <a:spLocks noGrp="1"/>
          </p:cNvSpPr>
          <p:nvPr>
            <p:ph type="body" sz="half" idx="1"/>
          </p:nvPr>
        </p:nvSpPr>
        <p:spPr>
          <a:xfrm>
            <a:off x="0" y="1357313"/>
            <a:ext cx="2071688" cy="5500687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en-US" sz="1600" smtClean="0">
                <a:latin typeface="Perpetua" pitchFamily="18" charset="0"/>
              </a:rPr>
              <a:t>VII: </a:t>
            </a:r>
            <a:r>
              <a:rPr lang="el-GR" sz="1600" smtClean="0">
                <a:latin typeface="Cambria" pitchFamily="18" charset="0"/>
              </a:rPr>
              <a:t>Λοιπά ανιόντα δεμάτια, σύνδεση με δικτυωτό σχηματισμό</a:t>
            </a:r>
          </a:p>
          <a:p>
            <a:pPr eaLnBrk="1" hangingPunct="1">
              <a:buFont typeface="Wingdings 2" pitchFamily="18" charset="2"/>
              <a:buNone/>
            </a:pPr>
            <a:endParaRPr lang="el-GR" sz="1600" smtClean="0">
              <a:latin typeface="Cambria" pitchFamily="18" charset="0"/>
            </a:endParaRPr>
          </a:p>
          <a:p>
            <a:pPr eaLnBrk="1" hangingPunct="1">
              <a:buFont typeface="Wingdings 2" pitchFamily="18" charset="2"/>
              <a:buNone/>
            </a:pPr>
            <a:r>
              <a:rPr lang="en-US" sz="1600" smtClean="0">
                <a:latin typeface="Perpetua" pitchFamily="18" charset="0"/>
              </a:rPr>
              <a:t>VIII-IX: </a:t>
            </a:r>
            <a:r>
              <a:rPr lang="el-GR" sz="1600" smtClean="0">
                <a:latin typeface="Cambria" pitchFamily="18" charset="0"/>
              </a:rPr>
              <a:t>Κινητικοί νευρώνες, διάμεσοι νευρώνες</a:t>
            </a:r>
          </a:p>
          <a:p>
            <a:pPr eaLnBrk="1" hangingPunct="1">
              <a:buFont typeface="Wingdings 2" pitchFamily="18" charset="2"/>
              <a:buNone/>
            </a:pPr>
            <a:r>
              <a:rPr lang="el-GR" sz="1600" smtClean="0">
                <a:latin typeface="Cambria" pitchFamily="18" charset="0"/>
              </a:rPr>
              <a:t>Χ</a:t>
            </a:r>
            <a:r>
              <a:rPr lang="en-US" sz="1600" smtClean="0">
                <a:latin typeface="Perpetua" pitchFamily="18" charset="0"/>
              </a:rPr>
              <a:t>:</a:t>
            </a:r>
            <a:r>
              <a:rPr lang="el-GR" sz="1600" smtClean="0">
                <a:latin typeface="Cambria" pitchFamily="18" charset="0"/>
              </a:rPr>
              <a:t> Πρόσθιος και οπίσθιος φαιός σύνδεσμος</a:t>
            </a:r>
          </a:p>
        </p:txBody>
      </p:sp>
      <p:pic>
        <p:nvPicPr>
          <p:cNvPr id="86020" name="10 - Θέση ClipArt" descr="Medulla_spinalis_-_Laminae-Substantia_grisea.png"/>
          <p:cNvPicPr>
            <a:picLocks noGrp="1" noChangeAspect="1"/>
          </p:cNvPicPr>
          <p:nvPr>
            <p:ph type="clip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00250" y="1255713"/>
            <a:ext cx="7143750" cy="5407025"/>
          </a:xfrm>
        </p:spPr>
      </p:pic>
      <p:grpSp>
        <p:nvGrpSpPr>
          <p:cNvPr id="86021" name="11 - Ομάδα"/>
          <p:cNvGrpSpPr>
            <a:grpSpLocks/>
          </p:cNvGrpSpPr>
          <p:nvPr/>
        </p:nvGrpSpPr>
        <p:grpSpPr bwMode="auto">
          <a:xfrm>
            <a:off x="6643688" y="1714500"/>
            <a:ext cx="642937" cy="571500"/>
            <a:chOff x="4786314" y="2786058"/>
            <a:chExt cx="1000132" cy="642942"/>
          </a:xfrm>
        </p:grpSpPr>
        <p:cxnSp>
          <p:nvCxnSpPr>
            <p:cNvPr id="13" name="12 - Ευθεία γραμμή σύνδεσης"/>
            <p:cNvCxnSpPr/>
            <p:nvPr/>
          </p:nvCxnSpPr>
          <p:spPr>
            <a:xfrm rot="10800000">
              <a:off x="5144385" y="3071810"/>
              <a:ext cx="642061" cy="35719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13 - TextBox"/>
            <p:cNvSpPr txBox="1"/>
            <p:nvPr/>
          </p:nvSpPr>
          <p:spPr>
            <a:xfrm>
              <a:off x="4786314" y="2786058"/>
              <a:ext cx="429687" cy="40005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chemeClr val="accent6"/>
                  </a:solidFill>
                </a:rPr>
                <a:t>L</a:t>
              </a:r>
              <a:endParaRPr lang="el-GR" sz="2000" dirty="0">
                <a:solidFill>
                  <a:schemeClr val="accent6"/>
                </a:solidFill>
              </a:endParaRPr>
            </a:p>
          </p:txBody>
        </p:sp>
      </p:grpSp>
      <p:cxnSp>
        <p:nvCxnSpPr>
          <p:cNvPr id="17" name="16 - Ευθεία γραμμή σύνδεσης"/>
          <p:cNvCxnSpPr>
            <a:endCxn id="18" idx="3"/>
          </p:cNvCxnSpPr>
          <p:nvPr/>
        </p:nvCxnSpPr>
        <p:spPr>
          <a:xfrm rot="10800000">
            <a:off x="6429375" y="3098800"/>
            <a:ext cx="357188" cy="1873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- TextBox"/>
          <p:cNvSpPr txBox="1"/>
          <p:nvPr/>
        </p:nvSpPr>
        <p:spPr>
          <a:xfrm>
            <a:off x="5857875" y="2928938"/>
            <a:ext cx="5715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accent6"/>
                </a:solidFill>
              </a:rPr>
              <a:t> </a:t>
            </a:r>
            <a:r>
              <a:rPr lang="el-GR" sz="1600" dirty="0">
                <a:solidFill>
                  <a:schemeClr val="accent6"/>
                </a:solidFill>
              </a:rPr>
              <a:t> </a:t>
            </a:r>
            <a:r>
              <a:rPr lang="en-US" sz="1600" dirty="0">
                <a:solidFill>
                  <a:schemeClr val="accent6"/>
                </a:solidFill>
              </a:rPr>
              <a:t>VI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1 - Εικόνα" descr="aa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5" y="285750"/>
            <a:ext cx="8896350" cy="635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33375"/>
            <a:ext cx="2195513" cy="792163"/>
          </a:xfrm>
        </p:spPr>
        <p:txBody>
          <a:bodyPr/>
          <a:lstStyle/>
          <a:p>
            <a:pPr eaLnBrk="1" hangingPunct="1">
              <a:defRPr/>
            </a:pPr>
            <a:r>
              <a:rPr lang="el-GR" sz="1800" smtClean="0"/>
              <a:t>Ανιόντα δεμάτια ΝΜ</a:t>
            </a:r>
          </a:p>
        </p:txBody>
      </p:sp>
      <p:pic>
        <p:nvPicPr>
          <p:cNvPr id="88067" name="Picture 6" descr="Ανιόντα δεμάτια Ν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4438" y="0"/>
            <a:ext cx="4549775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33375"/>
            <a:ext cx="2195513" cy="792163"/>
          </a:xfrm>
        </p:spPr>
        <p:txBody>
          <a:bodyPr/>
          <a:lstStyle/>
          <a:p>
            <a:pPr eaLnBrk="1" hangingPunct="1">
              <a:defRPr/>
            </a:pPr>
            <a:r>
              <a:rPr lang="el-GR" sz="1800" smtClean="0"/>
              <a:t>Ανιόντα δεμάτια ΝΜ</a:t>
            </a:r>
          </a:p>
        </p:txBody>
      </p:sp>
      <p:pic>
        <p:nvPicPr>
          <p:cNvPr id="89091" name="Picture 6" descr="Ανιόντα δεμάτια Ν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0"/>
            <a:ext cx="8705850" cy="129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3571875" cy="1643063"/>
          </a:xfrm>
        </p:spPr>
        <p:txBody>
          <a:bodyPr/>
          <a:lstStyle/>
          <a:p>
            <a:pPr>
              <a:defRPr/>
            </a:pPr>
            <a:r>
              <a:rPr lang="el-GR" sz="2800" u="sng" dirty="0" smtClean="0"/>
              <a:t>Κεφάλαιο Β3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l-GR" sz="2800" dirty="0" smtClean="0">
                <a:solidFill>
                  <a:srgbClr val="FFC000"/>
                </a:solidFill>
              </a:rPr>
              <a:t>Οδός της αδρής αφής και της πίεσης</a:t>
            </a:r>
            <a:r>
              <a:rPr lang="el-GR" sz="3200" dirty="0" smtClean="0"/>
              <a:t/>
            </a:r>
            <a:br>
              <a:rPr lang="el-GR" sz="3200" dirty="0" smtClean="0"/>
            </a:br>
            <a:endParaRPr lang="el-GR" sz="32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1214438"/>
            <a:ext cx="3714750" cy="5643562"/>
          </a:xfrm>
        </p:spPr>
        <p:txBody>
          <a:bodyPr/>
          <a:lstStyle/>
          <a:p>
            <a:pPr>
              <a:defRPr/>
            </a:pPr>
            <a:r>
              <a:rPr lang="el-GR" sz="2400" dirty="0" smtClean="0"/>
              <a:t>Νωτιαίο γάγγλιο</a:t>
            </a:r>
          </a:p>
          <a:p>
            <a:pPr>
              <a:defRPr/>
            </a:pPr>
            <a:r>
              <a:rPr lang="el-GR" sz="2400" dirty="0" smtClean="0"/>
              <a:t>Σύναψη στο ΝΜ (ίδιος πυρήνας, </a:t>
            </a:r>
            <a:r>
              <a:rPr lang="en-US" sz="2400" dirty="0" smtClean="0"/>
              <a:t>lamina </a:t>
            </a:r>
            <a:r>
              <a:rPr lang="el-GR" sz="2400" dirty="0" smtClean="0"/>
              <a:t>ΙΙΙ-</a:t>
            </a:r>
            <a:r>
              <a:rPr lang="en-US" sz="2400" dirty="0" smtClean="0"/>
              <a:t>V)</a:t>
            </a:r>
          </a:p>
          <a:p>
            <a:pPr>
              <a:defRPr/>
            </a:pPr>
            <a:r>
              <a:rPr lang="el-GR" sz="2400" dirty="0" smtClean="0"/>
              <a:t>Χιασμός στο ΝΜ</a:t>
            </a:r>
            <a:endParaRPr lang="en-US" sz="2400" dirty="0" smtClean="0"/>
          </a:p>
          <a:p>
            <a:pPr>
              <a:defRPr/>
            </a:pPr>
            <a:r>
              <a:rPr lang="el-GR" sz="2200" dirty="0" smtClean="0"/>
              <a:t>Πρόσθια δέσμη (πρόσθιο </a:t>
            </a:r>
            <a:r>
              <a:rPr lang="el-GR" sz="2400" dirty="0" err="1" smtClean="0"/>
              <a:t>νωτιαιοθαλαμικό</a:t>
            </a:r>
            <a:r>
              <a:rPr lang="el-GR" sz="2400" dirty="0" smtClean="0"/>
              <a:t> </a:t>
            </a:r>
            <a:r>
              <a:rPr lang="el-GR" sz="2400" dirty="0" err="1" smtClean="0"/>
              <a:t>δεμ</a:t>
            </a:r>
            <a:r>
              <a:rPr lang="el-GR" sz="2400" dirty="0" smtClean="0"/>
              <a:t>.)</a:t>
            </a:r>
          </a:p>
          <a:p>
            <a:pPr>
              <a:defRPr/>
            </a:pPr>
            <a:r>
              <a:rPr lang="el-GR" sz="2400" dirty="0" smtClean="0"/>
              <a:t>Νωτιαίος λημνίσκος (προμήκης)</a:t>
            </a:r>
          </a:p>
          <a:p>
            <a:pPr>
              <a:defRPr/>
            </a:pPr>
            <a:r>
              <a:rPr lang="el-GR" sz="2400" dirty="0" smtClean="0"/>
              <a:t>Συνένωση με τον έσω λημνίσκο (γέφυρα, μέσος εγκέφαλος)</a:t>
            </a:r>
          </a:p>
          <a:p>
            <a:pPr>
              <a:defRPr/>
            </a:pPr>
            <a:r>
              <a:rPr lang="el-GR" sz="2400" dirty="0" smtClean="0"/>
              <a:t>Θάλαμος (κοιλιακός οπίσθιος έξω (και για το </a:t>
            </a:r>
            <a:r>
              <a:rPr lang="en-US" sz="2400" dirty="0" smtClean="0"/>
              <a:t>V: </a:t>
            </a:r>
            <a:r>
              <a:rPr lang="el-GR" sz="2400" dirty="0" smtClean="0"/>
              <a:t>έσω))</a:t>
            </a:r>
          </a:p>
          <a:p>
            <a:pPr>
              <a:defRPr/>
            </a:pPr>
            <a:endParaRPr lang="el-GR" sz="2400" dirty="0"/>
          </a:p>
        </p:txBody>
      </p:sp>
      <p:pic>
        <p:nvPicPr>
          <p:cNvPr id="90116" name="Picture 6" descr="Οδός πόνου και θερμοκρασία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7925" y="0"/>
            <a:ext cx="5426075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2500313" cy="2643188"/>
          </a:xfrm>
        </p:spPr>
        <p:txBody>
          <a:bodyPr/>
          <a:lstStyle/>
          <a:p>
            <a:pPr>
              <a:defRPr/>
            </a:pPr>
            <a:r>
              <a:rPr lang="en-US" sz="3200" dirty="0" err="1" smtClean="0">
                <a:solidFill>
                  <a:srgbClr val="FFC000"/>
                </a:solidFill>
              </a:rPr>
              <a:t>Pain+</a:t>
            </a:r>
            <a:r>
              <a:rPr lang="en-US" sz="2800" dirty="0" err="1" smtClean="0">
                <a:solidFill>
                  <a:srgbClr val="FFC000"/>
                </a:solidFill>
              </a:rPr>
              <a:t>Protopathic</a:t>
            </a:r>
            <a:r>
              <a:rPr lang="en-US" sz="2800" dirty="0" smtClean="0">
                <a:solidFill>
                  <a:srgbClr val="FFC000"/>
                </a:solidFill>
              </a:rPr>
              <a:t> Sensitivity</a:t>
            </a:r>
            <a:endParaRPr lang="el-GR" sz="3200" dirty="0">
              <a:solidFill>
                <a:srgbClr val="FFC000"/>
              </a:solidFill>
            </a:endParaRPr>
          </a:p>
        </p:txBody>
      </p:sp>
      <p:sp>
        <p:nvSpPr>
          <p:cNvPr id="5" name="4 - Θέση περιεχομένου"/>
          <p:cNvSpPr>
            <a:spLocks noGrp="1"/>
          </p:cNvSpPr>
          <p:nvPr>
            <p:ph idx="1"/>
          </p:nvPr>
        </p:nvSpPr>
        <p:spPr>
          <a:xfrm>
            <a:off x="0" y="2714625"/>
            <a:ext cx="2500313" cy="4143375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en-US" sz="1800" dirty="0" smtClean="0"/>
              <a:t>2. </a:t>
            </a:r>
            <a:r>
              <a:rPr lang="el-GR" sz="1800" dirty="0" smtClean="0"/>
              <a:t>Δεμάτιο (πλάγιο </a:t>
            </a:r>
            <a:r>
              <a:rPr lang="el-GR" sz="1800" dirty="0" err="1" smtClean="0"/>
              <a:t>νωτιαιοθαλαμικό</a:t>
            </a:r>
            <a:r>
              <a:rPr lang="el-GR" sz="1800" dirty="0" smtClean="0"/>
              <a:t>)</a:t>
            </a:r>
            <a:endParaRPr lang="en-US" sz="1800" dirty="0" smtClean="0"/>
          </a:p>
          <a:p>
            <a:pPr>
              <a:buFont typeface="Wingdings" pitchFamily="2" charset="2"/>
              <a:buNone/>
              <a:defRPr/>
            </a:pPr>
            <a:r>
              <a:rPr lang="en-US" sz="1800" dirty="0" smtClean="0"/>
              <a:t>7. </a:t>
            </a:r>
            <a:r>
              <a:rPr lang="el-GR" sz="1800" dirty="0" smtClean="0"/>
              <a:t>Πρόσθιο ΝΘ δεμάτιο</a:t>
            </a:r>
          </a:p>
          <a:p>
            <a:pPr>
              <a:buFont typeface="Wingdings" pitchFamily="2" charset="2"/>
              <a:buNone/>
              <a:defRPr/>
            </a:pPr>
            <a:r>
              <a:rPr lang="el-GR" sz="1800" dirty="0" smtClean="0"/>
              <a:t>    (αδρή </a:t>
            </a:r>
            <a:r>
              <a:rPr lang="el-GR" sz="1800" dirty="0" err="1" smtClean="0"/>
              <a:t>αφή+πίεση</a:t>
            </a:r>
            <a:r>
              <a:rPr lang="el-GR" sz="1800" dirty="0" smtClean="0"/>
              <a:t>)</a:t>
            </a:r>
          </a:p>
          <a:p>
            <a:pPr>
              <a:buFont typeface="Wingdings" pitchFamily="2" charset="2"/>
              <a:buNone/>
              <a:defRPr/>
            </a:pPr>
            <a:r>
              <a:rPr lang="el-GR" sz="1800" dirty="0" smtClean="0"/>
              <a:t>3. Θάλαμος (οπίσθιος κοιλιακός πυρήνας)</a:t>
            </a:r>
          </a:p>
          <a:p>
            <a:pPr>
              <a:buFont typeface="Wingdings" pitchFamily="2" charset="2"/>
              <a:buNone/>
              <a:defRPr/>
            </a:pPr>
            <a:r>
              <a:rPr lang="el-GR" sz="1800" dirty="0" smtClean="0"/>
              <a:t>10. Νωτιαίος πυρήνας τριδύμου (</a:t>
            </a:r>
            <a:r>
              <a:rPr lang="en-US" sz="1800" dirty="0" smtClean="0"/>
              <a:t>V</a:t>
            </a:r>
            <a:r>
              <a:rPr lang="el-GR" sz="1800" dirty="0" smtClean="0"/>
              <a:t>)</a:t>
            </a:r>
            <a:endParaRPr lang="en-US" sz="1800" dirty="0" smtClean="0"/>
          </a:p>
          <a:p>
            <a:pPr>
              <a:buFont typeface="Wingdings" pitchFamily="2" charset="2"/>
              <a:buNone/>
              <a:defRPr/>
            </a:pPr>
            <a:r>
              <a:rPr lang="en-US" sz="1800" dirty="0" smtClean="0"/>
              <a:t>11. </a:t>
            </a:r>
            <a:r>
              <a:rPr lang="el-GR" sz="1600" dirty="0" smtClean="0"/>
              <a:t>Λημνίσκος</a:t>
            </a:r>
            <a:r>
              <a:rPr lang="el-GR" sz="1800" dirty="0" smtClean="0"/>
              <a:t> του </a:t>
            </a:r>
            <a:r>
              <a:rPr lang="en-US" sz="1800" dirty="0" smtClean="0"/>
              <a:t>V</a:t>
            </a:r>
            <a:endParaRPr lang="el-GR" sz="1800" dirty="0"/>
          </a:p>
        </p:txBody>
      </p:sp>
      <p:pic>
        <p:nvPicPr>
          <p:cNvPr id="91140" name="3 - Εικόνα" descr="Pain – functional Pathwa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4925" y="0"/>
            <a:ext cx="6569075" cy="674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3786188" cy="1571625"/>
          </a:xfrm>
        </p:spPr>
        <p:txBody>
          <a:bodyPr/>
          <a:lstStyle/>
          <a:p>
            <a:pPr>
              <a:defRPr/>
            </a:pPr>
            <a:r>
              <a:rPr lang="el-GR" sz="2800" dirty="0" smtClean="0"/>
              <a:t/>
            </a:r>
            <a:br>
              <a:rPr lang="el-GR" sz="2800" dirty="0" smtClean="0"/>
            </a:br>
            <a:r>
              <a:rPr lang="el-GR" sz="2800" dirty="0" smtClean="0"/>
              <a:t>Κεφ.Β4 </a:t>
            </a:r>
            <a:r>
              <a:rPr lang="el-GR" sz="2800" dirty="0" smtClean="0">
                <a:solidFill>
                  <a:srgbClr val="FFC000"/>
                </a:solidFill>
              </a:rPr>
              <a:t>Επικριτική αφή</a:t>
            </a:r>
            <a:br>
              <a:rPr lang="el-GR" sz="2800" dirty="0" smtClean="0">
                <a:solidFill>
                  <a:srgbClr val="FFC000"/>
                </a:solidFill>
              </a:rPr>
            </a:br>
            <a:r>
              <a:rPr lang="el-GR" sz="2800" dirty="0" smtClean="0">
                <a:solidFill>
                  <a:srgbClr val="FFC000"/>
                </a:solidFill>
              </a:rPr>
              <a:t>-Παλλαισθησία-Κιναισθησία</a:t>
            </a:r>
            <a:endParaRPr lang="el-GR" sz="2800" dirty="0">
              <a:solidFill>
                <a:srgbClr val="FFC000"/>
              </a:solidFill>
            </a:endParaRPr>
          </a:p>
        </p:txBody>
      </p:sp>
      <p:sp>
        <p:nvSpPr>
          <p:cNvPr id="6" name="5 - Θέση κειμένου"/>
          <p:cNvSpPr>
            <a:spLocks noGrp="1"/>
          </p:cNvSpPr>
          <p:nvPr>
            <p:ph type="body" sz="half" idx="1"/>
          </p:nvPr>
        </p:nvSpPr>
        <p:spPr>
          <a:xfrm>
            <a:off x="0" y="1714500"/>
            <a:ext cx="3786188" cy="5143500"/>
          </a:xfrm>
        </p:spPr>
        <p:txBody>
          <a:bodyPr/>
          <a:lstStyle/>
          <a:p>
            <a:pPr>
              <a:defRPr/>
            </a:pPr>
            <a:r>
              <a:rPr lang="el-GR" sz="2000" dirty="0" smtClean="0"/>
              <a:t>Ισχνό δεμάτιο Σφηνοειδές δεμάτιο (από ΑΜΣΣ)</a:t>
            </a:r>
          </a:p>
          <a:p>
            <a:pPr>
              <a:defRPr/>
            </a:pPr>
            <a:r>
              <a:rPr lang="el-GR" sz="2000" dirty="0" smtClean="0"/>
              <a:t>Ανέρχονται </a:t>
            </a:r>
            <a:r>
              <a:rPr lang="el-GR" sz="2000" dirty="0" err="1" smtClean="0"/>
              <a:t>αχίαστα</a:t>
            </a:r>
            <a:r>
              <a:rPr lang="el-GR" sz="2000" dirty="0" smtClean="0"/>
              <a:t> στην οπίσθια δέσμη</a:t>
            </a:r>
          </a:p>
          <a:p>
            <a:pPr>
              <a:defRPr/>
            </a:pPr>
            <a:r>
              <a:rPr lang="el-GR" sz="2000" dirty="0" smtClean="0"/>
              <a:t>Δεν συνάπτονται στα οπίσθια κέρατα του ΝΜ</a:t>
            </a:r>
          </a:p>
          <a:p>
            <a:pPr>
              <a:defRPr/>
            </a:pPr>
            <a:r>
              <a:rPr lang="el-GR" sz="2000" dirty="0" smtClean="0"/>
              <a:t>Συνάπτονται στους ομώνυμους πυρήνες του προμήκη</a:t>
            </a:r>
          </a:p>
          <a:p>
            <a:pPr>
              <a:defRPr/>
            </a:pPr>
            <a:r>
              <a:rPr lang="el-GR" sz="2000" dirty="0" smtClean="0"/>
              <a:t>Έσω τοξοειδείς ίνες (2</a:t>
            </a:r>
            <a:r>
              <a:rPr lang="el-GR" sz="2000" baseline="30000" dirty="0" smtClean="0"/>
              <a:t>ης</a:t>
            </a:r>
            <a:r>
              <a:rPr lang="el-GR" sz="2000" dirty="0" smtClean="0"/>
              <a:t> τάξης νευρώνες) χιάζονται (μεγάλος χιασμός </a:t>
            </a:r>
            <a:r>
              <a:rPr lang="el-GR" sz="2000" dirty="0" err="1" smtClean="0"/>
              <a:t>αισθ.οδού</a:t>
            </a:r>
            <a:r>
              <a:rPr lang="el-GR" sz="2000" dirty="0" smtClean="0"/>
              <a:t>)</a:t>
            </a:r>
          </a:p>
          <a:p>
            <a:pPr>
              <a:defRPr/>
            </a:pPr>
            <a:r>
              <a:rPr lang="el-GR" sz="1900" dirty="0" smtClean="0"/>
              <a:t>Προκύπτουν 2 έσω λημνίσκοι</a:t>
            </a:r>
          </a:p>
          <a:p>
            <a:pPr>
              <a:defRPr/>
            </a:pPr>
            <a:r>
              <a:rPr lang="el-GR" sz="2000" dirty="0" smtClean="0"/>
              <a:t>Πορεία μέχρι το θάλαμο </a:t>
            </a:r>
          </a:p>
          <a:p>
            <a:pPr>
              <a:buFont typeface="Wingdings" pitchFamily="2" charset="2"/>
              <a:buNone/>
              <a:defRPr/>
            </a:pPr>
            <a:r>
              <a:rPr lang="el-GR" sz="1900" dirty="0" smtClean="0"/>
              <a:t>     (κοιλιακός οπίσθιος έξω πυρ.)</a:t>
            </a:r>
            <a:endParaRPr lang="el-GR" sz="1900" dirty="0"/>
          </a:p>
        </p:txBody>
      </p:sp>
      <p:pic>
        <p:nvPicPr>
          <p:cNvPr id="92164" name="3 - Θέση περιεχομένου" descr="Οδός επικριτικής αφής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786188" y="0"/>
            <a:ext cx="5453062" cy="63436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067175" y="0"/>
            <a:ext cx="1296988" cy="404813"/>
          </a:xfrm>
        </p:spPr>
        <p:txBody>
          <a:bodyPr/>
          <a:lstStyle/>
          <a:p>
            <a:r>
              <a:rPr lang="el-GR" sz="1600"/>
              <a:t>Σπόνδυλοι</a:t>
            </a:r>
          </a:p>
        </p:txBody>
      </p:sp>
      <p:pic>
        <p:nvPicPr>
          <p:cNvPr id="136197" name="Picture 5" descr="Σπόνδυλος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0"/>
            <a:ext cx="6626225" cy="3543300"/>
          </a:xfrm>
          <a:prstGeom prst="rect">
            <a:avLst/>
          </a:prstGeom>
          <a:noFill/>
        </p:spPr>
      </p:pic>
      <p:pic>
        <p:nvPicPr>
          <p:cNvPr id="136198" name="Picture 6" descr="Μεσοσπονδύλιο τρήμα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2275" y="3716338"/>
            <a:ext cx="5903913" cy="31416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2268538" cy="2852738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smtClean="0"/>
              <a:t>Epicritic – functional Pathway</a:t>
            </a:r>
            <a:endParaRPr lang="el-GR" sz="2000" smtClean="0"/>
          </a:p>
        </p:txBody>
      </p:sp>
      <p:pic>
        <p:nvPicPr>
          <p:cNvPr id="93187" name="Picture 6" descr="Epicritic – functional Pathwa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7100" y="0"/>
            <a:ext cx="6946900" cy="689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6" descr="Εικόνα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0"/>
            <a:ext cx="42306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3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4495800" cy="685800"/>
          </a:xfrm>
        </p:spPr>
        <p:txBody>
          <a:bodyPr/>
          <a:lstStyle/>
          <a:p>
            <a:pPr algn="l">
              <a:defRPr/>
            </a:pPr>
            <a:r>
              <a:rPr lang="el-GR" sz="3200" smtClean="0"/>
              <a:t>Λημνίσκοι</a:t>
            </a:r>
          </a:p>
        </p:txBody>
      </p:sp>
      <p:sp>
        <p:nvSpPr>
          <p:cNvPr id="94212" name="Rectangle 1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838200"/>
            <a:ext cx="4648200" cy="6019800"/>
          </a:xfrm>
          <a:noFill/>
        </p:spPr>
        <p:txBody>
          <a:bodyPr/>
          <a:lstStyle/>
          <a:p>
            <a:pPr marL="533400" indent="-533400">
              <a:buFont typeface="Wingdings" pitchFamily="2" charset="2"/>
              <a:buAutoNum type="arabicPeriod"/>
            </a:pPr>
            <a:r>
              <a:rPr lang="el-GR" sz="1800" smtClean="0">
                <a:effectLst/>
              </a:rPr>
              <a:t>Νωτιαίος-Γεφυρικός Πυρήνας τριδύμου</a:t>
            </a:r>
          </a:p>
          <a:p>
            <a:pPr marL="533400" indent="-533400">
              <a:buFont typeface="Wingdings" pitchFamily="2" charset="2"/>
              <a:buAutoNum type="arabicPeriod"/>
            </a:pPr>
            <a:r>
              <a:rPr lang="el-GR" sz="1800" smtClean="0">
                <a:effectLst/>
              </a:rPr>
              <a:t>Μεσεγκεφαλικός πυρήνας τριδύμου</a:t>
            </a:r>
          </a:p>
          <a:p>
            <a:pPr marL="533400" indent="-533400">
              <a:buFont typeface="Wingdings" pitchFamily="2" charset="2"/>
              <a:buAutoNum type="arabicPeriod"/>
            </a:pPr>
            <a:r>
              <a:rPr lang="el-GR" sz="1800" smtClean="0">
                <a:effectLst/>
              </a:rPr>
              <a:t>Έσω λημνίσκος</a:t>
            </a:r>
          </a:p>
          <a:p>
            <a:pPr marL="533400" indent="-533400">
              <a:buFont typeface="Wingdings" pitchFamily="2" charset="2"/>
              <a:buAutoNum type="arabicPeriod"/>
            </a:pPr>
            <a:r>
              <a:rPr lang="el-GR" sz="1800" smtClean="0">
                <a:effectLst/>
              </a:rPr>
              <a:t>Ισχνό – Σφηνοειδές δεμάτιο</a:t>
            </a:r>
          </a:p>
          <a:p>
            <a:pPr marL="533400" indent="-533400">
              <a:buFont typeface="Wingdings" pitchFamily="2" charset="2"/>
              <a:buAutoNum type="arabicPeriod"/>
            </a:pPr>
            <a:r>
              <a:rPr lang="el-GR" sz="1800" smtClean="0">
                <a:effectLst/>
              </a:rPr>
              <a:t>Ισχνός πυρήνας</a:t>
            </a:r>
          </a:p>
          <a:p>
            <a:pPr marL="533400" indent="-533400">
              <a:buFont typeface="Wingdings" pitchFamily="2" charset="2"/>
              <a:buAutoNum type="arabicPeriod"/>
            </a:pPr>
            <a:r>
              <a:rPr lang="el-GR" sz="1800" smtClean="0">
                <a:effectLst/>
              </a:rPr>
              <a:t>Σφηνοειδής πυρήνας</a:t>
            </a:r>
          </a:p>
          <a:p>
            <a:pPr marL="533400" indent="-533400">
              <a:buFont typeface="Wingdings" pitchFamily="2" charset="2"/>
              <a:buAutoNum type="arabicPeriod"/>
            </a:pPr>
            <a:r>
              <a:rPr lang="el-GR" sz="1800" smtClean="0">
                <a:effectLst/>
              </a:rPr>
              <a:t>Χιασμός έσω τοξοειδών ινών (λημνίσκων)</a:t>
            </a:r>
          </a:p>
          <a:p>
            <a:pPr marL="533400" indent="-533400">
              <a:buFont typeface="Wingdings" pitchFamily="2" charset="2"/>
              <a:buAutoNum type="arabicPeriod"/>
            </a:pPr>
            <a:r>
              <a:rPr lang="el-GR" sz="1800" smtClean="0">
                <a:effectLst/>
              </a:rPr>
              <a:t>Νωτιαίος λημνίσκος</a:t>
            </a:r>
          </a:p>
          <a:p>
            <a:pPr marL="533400" indent="-533400">
              <a:buFont typeface="Wingdings" pitchFamily="2" charset="2"/>
              <a:buAutoNum type="arabicPeriod"/>
            </a:pPr>
            <a:r>
              <a:rPr lang="el-GR" sz="1800" smtClean="0">
                <a:effectLst/>
              </a:rPr>
              <a:t>Έξω λημνίσκος (ακουστική οδός)</a:t>
            </a:r>
          </a:p>
          <a:p>
            <a:pPr marL="533400" indent="-533400">
              <a:buFont typeface="Wingdings" pitchFamily="2" charset="2"/>
              <a:buAutoNum type="arabicPeriod"/>
            </a:pPr>
            <a:r>
              <a:rPr lang="el-GR" sz="1800" smtClean="0">
                <a:effectLst/>
              </a:rPr>
              <a:t>Λημνίσκος του τριδύμου</a:t>
            </a:r>
          </a:p>
          <a:p>
            <a:pPr marL="533400" indent="-533400">
              <a:buFont typeface="Wingdings" pitchFamily="2" charset="2"/>
              <a:buAutoNum type="arabicPeriod"/>
            </a:pPr>
            <a:r>
              <a:rPr lang="el-GR" sz="1800" smtClean="0">
                <a:effectLst/>
              </a:rPr>
              <a:t>Δεύτεροι νευρώνες (οδού της γεύσης)</a:t>
            </a:r>
          </a:p>
          <a:p>
            <a:pPr marL="533400" indent="-533400">
              <a:buFont typeface="Wingdings" pitchFamily="2" charset="2"/>
              <a:buAutoNum type="arabicPeriod"/>
            </a:pPr>
            <a:r>
              <a:rPr lang="el-GR" sz="1800" smtClean="0">
                <a:effectLst/>
              </a:rPr>
              <a:t>Μονήρης πυρήνας</a:t>
            </a:r>
          </a:p>
          <a:p>
            <a:pPr marL="533400" indent="-533400">
              <a:buFont typeface="Wingdings" pitchFamily="2" charset="2"/>
              <a:buAutoNum type="arabicPeriod"/>
            </a:pPr>
            <a:endParaRPr lang="el-GR" sz="1800" smtClean="0">
              <a:effectLst/>
            </a:endParaRPr>
          </a:p>
        </p:txBody>
      </p:sp>
      <p:sp>
        <p:nvSpPr>
          <p:cNvPr id="94213" name="Line 9"/>
          <p:cNvSpPr>
            <a:spLocks noChangeShapeType="1"/>
          </p:cNvSpPr>
          <p:nvPr/>
        </p:nvSpPr>
        <p:spPr bwMode="auto">
          <a:xfrm>
            <a:off x="7848600" y="5486400"/>
            <a:ext cx="304800" cy="0"/>
          </a:xfrm>
          <a:prstGeom prst="line">
            <a:avLst/>
          </a:prstGeom>
          <a:noFill/>
          <a:ln w="9525">
            <a:solidFill>
              <a:srgbClr val="33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4214" name="Text Box 10"/>
          <p:cNvSpPr txBox="1">
            <a:spLocks noChangeArrowheads="1"/>
          </p:cNvSpPr>
          <p:nvPr/>
        </p:nvSpPr>
        <p:spPr bwMode="auto">
          <a:xfrm>
            <a:off x="8137525" y="5289550"/>
            <a:ext cx="320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94215" name="Freeform 11"/>
          <p:cNvSpPr>
            <a:spLocks/>
          </p:cNvSpPr>
          <p:nvPr/>
        </p:nvSpPr>
        <p:spPr bwMode="auto">
          <a:xfrm>
            <a:off x="8054975" y="1816100"/>
            <a:ext cx="22225" cy="12700"/>
          </a:xfrm>
          <a:custGeom>
            <a:avLst/>
            <a:gdLst>
              <a:gd name="T0" fmla="*/ 0 w 14"/>
              <a:gd name="T1" fmla="*/ 0 h 8"/>
              <a:gd name="T2" fmla="*/ 22225 w 14"/>
              <a:gd name="T3" fmla="*/ 12700 h 8"/>
              <a:gd name="T4" fmla="*/ 0 60000 65536"/>
              <a:gd name="T5" fmla="*/ 0 60000 65536"/>
              <a:gd name="T6" fmla="*/ 0 w 14"/>
              <a:gd name="T7" fmla="*/ 0 h 8"/>
              <a:gd name="T8" fmla="*/ 14 w 14"/>
              <a:gd name="T9" fmla="*/ 8 h 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4" h="8">
                <a:moveTo>
                  <a:pt x="0" y="0"/>
                </a:moveTo>
                <a:lnTo>
                  <a:pt x="14" y="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4216" name="Line 12"/>
          <p:cNvSpPr>
            <a:spLocks noChangeShapeType="1"/>
          </p:cNvSpPr>
          <p:nvPr/>
        </p:nvSpPr>
        <p:spPr bwMode="auto">
          <a:xfrm>
            <a:off x="7924800" y="1752600"/>
            <a:ext cx="381000" cy="76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4217" name="Text Box 14"/>
          <p:cNvSpPr txBox="1">
            <a:spLocks noChangeArrowheads="1"/>
          </p:cNvSpPr>
          <p:nvPr/>
        </p:nvSpPr>
        <p:spPr bwMode="auto">
          <a:xfrm>
            <a:off x="7680325" y="1479550"/>
            <a:ext cx="3095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>
                <a:solidFill>
                  <a:schemeClr val="accent2"/>
                </a:solidFill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1 - Εικόνα" descr="img05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00188" y="-285750"/>
            <a:ext cx="10144126" cy="139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358063" cy="1143000"/>
          </a:xfrm>
        </p:spPr>
        <p:txBody>
          <a:bodyPr/>
          <a:lstStyle/>
          <a:p>
            <a:pPr eaLnBrk="1" hangingPunct="1">
              <a:defRPr/>
            </a:pPr>
            <a:r>
              <a:rPr lang="el-GR" sz="2400" dirty="0" smtClean="0"/>
              <a:t>Διατομή προμήκη-χιασμός έσω λημνίσκων</a:t>
            </a:r>
          </a:p>
        </p:txBody>
      </p:sp>
      <p:pic>
        <p:nvPicPr>
          <p:cNvPr id="96259" name="Picture 10" descr="Διατομή προμήκη-χιασμός έσω λημνίσκων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484313"/>
            <a:ext cx="9144000" cy="5113337"/>
          </a:xfrm>
          <a:noFill/>
        </p:spPr>
      </p:pic>
      <p:pic>
        <p:nvPicPr>
          <p:cNvPr id="96260" name="Picture 13" descr="Διατομή προμήκη-χιασμός έσω λημνίσκων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383463" y="0"/>
            <a:ext cx="1760537" cy="21336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88"/>
          </a:xfrm>
        </p:spPr>
        <p:txBody>
          <a:bodyPr/>
          <a:lstStyle/>
          <a:p>
            <a:pPr eaLnBrk="1" hangingPunct="1"/>
            <a:r>
              <a:rPr lang="el-GR" sz="3600" smtClean="0"/>
              <a:t>Κεφ. Β5. Νωτιαιοπαρεγκεφαλιδικά δεμάτια</a:t>
            </a:r>
          </a:p>
        </p:txBody>
      </p:sp>
      <p:sp>
        <p:nvSpPr>
          <p:cNvPr id="9728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0" y="1000125"/>
            <a:ext cx="9144000" cy="5857875"/>
          </a:xfrm>
        </p:spPr>
        <p:txBody>
          <a:bodyPr/>
          <a:lstStyle/>
          <a:p>
            <a:pPr eaLnBrk="1" hangingPunct="1"/>
            <a:r>
              <a:rPr lang="el-GR" sz="2000" u="sng" smtClean="0"/>
              <a:t>Οπίσθιο</a:t>
            </a:r>
            <a:r>
              <a:rPr lang="el-GR" sz="2000" smtClean="0"/>
              <a:t>  Από νευρομυϊκές ατράκτους και τενόντια όργανα. </a:t>
            </a:r>
            <a:r>
              <a:rPr lang="el-GR" sz="2000" i="1" smtClean="0"/>
              <a:t>Ραχιαίος πυρήνας (</a:t>
            </a:r>
            <a:r>
              <a:rPr lang="en-US" sz="2000" i="1" smtClean="0"/>
              <a:t>VI, Clarke).</a:t>
            </a:r>
            <a:r>
              <a:rPr lang="el-GR" sz="2000" i="1" smtClean="0"/>
              <a:t> </a:t>
            </a:r>
            <a:r>
              <a:rPr lang="el-GR" sz="2000" smtClean="0"/>
              <a:t>Από κορμό και κάτω άκρα. </a:t>
            </a:r>
            <a:r>
              <a:rPr lang="el-GR" sz="2000" b="1" smtClean="0"/>
              <a:t>Λεπτή ρύθμιση</a:t>
            </a:r>
            <a:r>
              <a:rPr lang="el-GR" sz="2000" smtClean="0"/>
              <a:t>. Αχίαστο. </a:t>
            </a:r>
            <a:r>
              <a:rPr lang="el-GR" sz="2000" i="1" smtClean="0"/>
              <a:t>Κάτω παρεγκεφαλιδικό σκέλος</a:t>
            </a:r>
          </a:p>
          <a:p>
            <a:pPr eaLnBrk="1" hangingPunct="1">
              <a:buFont typeface="Wingdings" pitchFamily="2" charset="2"/>
              <a:buNone/>
            </a:pPr>
            <a:endParaRPr lang="el-GR" sz="2000" smtClean="0"/>
          </a:p>
          <a:p>
            <a:pPr eaLnBrk="1" hangingPunct="1"/>
            <a:r>
              <a:rPr lang="el-GR" sz="2000" u="sng" smtClean="0"/>
              <a:t>Πρόσθιο</a:t>
            </a:r>
            <a:r>
              <a:rPr lang="el-GR" sz="2000" smtClean="0"/>
              <a:t>. Από τενόντια όργανα κορμού και κάτω άκρων. </a:t>
            </a:r>
            <a:r>
              <a:rPr lang="el-GR" sz="2000" b="1" smtClean="0"/>
              <a:t>Αδρή ρύθμιση</a:t>
            </a:r>
            <a:r>
              <a:rPr lang="el-GR" sz="2000" smtClean="0"/>
              <a:t>. Μερικώς χιαζόμενο. </a:t>
            </a:r>
            <a:r>
              <a:rPr lang="el-GR" sz="2000" i="1" smtClean="0"/>
              <a:t>Άνω παρεγκεφαλιδικό σκέλος</a:t>
            </a:r>
            <a:r>
              <a:rPr lang="el-GR" sz="2000" smtClean="0"/>
              <a:t>. </a:t>
            </a:r>
          </a:p>
          <a:p>
            <a:pPr eaLnBrk="1" hangingPunct="1">
              <a:buFont typeface="Wingdings" pitchFamily="2" charset="2"/>
              <a:buNone/>
            </a:pPr>
            <a:r>
              <a:rPr lang="el-GR" sz="2000" smtClean="0"/>
              <a:t>                                      </a:t>
            </a:r>
            <a:r>
              <a:rPr lang="el-GR" sz="1400" smtClean="0">
                <a:solidFill>
                  <a:srgbClr val="FFC000"/>
                </a:solidFill>
              </a:rPr>
              <a:t>Κορμός και κάτω άκρα </a:t>
            </a:r>
            <a:endParaRPr lang="el-GR" sz="2000" smtClean="0"/>
          </a:p>
          <a:p>
            <a:pPr eaLnBrk="1" hangingPunct="1">
              <a:buFont typeface="Wingdings" pitchFamily="2" charset="2"/>
              <a:buNone/>
            </a:pPr>
            <a:r>
              <a:rPr lang="el-GR" sz="2000" smtClean="0"/>
              <a:t>-------------------------------------------------------------------------------------------------</a:t>
            </a:r>
          </a:p>
          <a:p>
            <a:pPr eaLnBrk="1" hangingPunct="1">
              <a:buFont typeface="Wingdings" pitchFamily="2" charset="2"/>
              <a:buNone/>
            </a:pPr>
            <a:r>
              <a:rPr lang="el-GR" sz="2000" smtClean="0"/>
              <a:t>                                             </a:t>
            </a:r>
            <a:r>
              <a:rPr lang="el-GR" sz="1400" smtClean="0">
                <a:solidFill>
                  <a:srgbClr val="FFC000"/>
                </a:solidFill>
              </a:rPr>
              <a:t>Άνω άκρα</a:t>
            </a:r>
            <a:r>
              <a:rPr lang="el-GR" sz="2000" smtClean="0"/>
              <a:t>  </a:t>
            </a:r>
          </a:p>
          <a:p>
            <a:pPr eaLnBrk="1" hangingPunct="1"/>
            <a:r>
              <a:rPr lang="el-GR" sz="2000" u="sng" smtClean="0"/>
              <a:t>Σφηνοειδές – σφηνοειδοπαρεγκεφαλιδικό. </a:t>
            </a:r>
            <a:r>
              <a:rPr lang="el-GR" sz="2000" smtClean="0"/>
              <a:t>Από νευρομυϊκές ατράκτους και τενόντια όργανα άνω άκρων. </a:t>
            </a:r>
            <a:r>
              <a:rPr lang="el-GR" sz="2000" b="1" smtClean="0"/>
              <a:t>Λεπτή ρύθμιση</a:t>
            </a:r>
            <a:r>
              <a:rPr lang="el-GR" sz="2000" smtClean="0"/>
              <a:t>. </a:t>
            </a:r>
            <a:r>
              <a:rPr lang="el-GR" sz="2000" i="1" smtClean="0"/>
              <a:t>Σύναψη στο σφηνοειδή πυρήνα</a:t>
            </a:r>
            <a:r>
              <a:rPr lang="el-GR" sz="2000" smtClean="0"/>
              <a:t>. Αχίαστο. </a:t>
            </a:r>
            <a:r>
              <a:rPr lang="el-GR" sz="2000" i="1" smtClean="0"/>
              <a:t>Κάτω παρεγκεφαλιδικό σκέλος. </a:t>
            </a:r>
          </a:p>
          <a:p>
            <a:pPr eaLnBrk="1" hangingPunct="1">
              <a:buFont typeface="Wingdings" pitchFamily="2" charset="2"/>
              <a:buNone/>
            </a:pPr>
            <a:r>
              <a:rPr lang="el-GR" sz="2000" i="1" smtClean="0"/>
              <a:t> </a:t>
            </a:r>
          </a:p>
          <a:p>
            <a:pPr eaLnBrk="1" hangingPunct="1"/>
            <a:r>
              <a:rPr lang="el-GR" sz="2000" u="sng" smtClean="0"/>
              <a:t>Άνω </a:t>
            </a:r>
            <a:r>
              <a:rPr lang="en-US" sz="2000" u="sng" smtClean="0"/>
              <a:t>(rostral)</a:t>
            </a:r>
            <a:r>
              <a:rPr lang="el-GR" sz="2000" u="sng" smtClean="0"/>
              <a:t>. </a:t>
            </a:r>
            <a:r>
              <a:rPr lang="el-GR" sz="2000" smtClean="0"/>
              <a:t>Από τενόντια όργανα άνω άκρων. </a:t>
            </a:r>
            <a:r>
              <a:rPr lang="el-GR" sz="2000" b="1" smtClean="0"/>
              <a:t>Αδρή ρύθμιση</a:t>
            </a:r>
            <a:r>
              <a:rPr lang="el-GR" sz="2000" smtClean="0"/>
              <a:t>. Αχίαστο. </a:t>
            </a:r>
            <a:r>
              <a:rPr lang="el-GR" sz="2000" i="1" smtClean="0"/>
              <a:t>Άνω και κάτω παρεγκεφαλιδικά σκέλη. </a:t>
            </a:r>
            <a:r>
              <a:rPr lang="el-GR" sz="1800" smtClean="0"/>
              <a:t>Πορεύεται μεταξύ προσθίου-οπισθ</a:t>
            </a:r>
            <a:r>
              <a:rPr lang="el-GR" sz="2000" smtClean="0"/>
              <a:t>ίου.</a:t>
            </a:r>
            <a:endParaRPr lang="el-GR" sz="2000" i="1" u="sng" smtClean="0"/>
          </a:p>
        </p:txBody>
      </p:sp>
      <p:sp>
        <p:nvSpPr>
          <p:cNvPr id="4" name="3 - Βέλος προς τα επάνω"/>
          <p:cNvSpPr/>
          <p:nvPr/>
        </p:nvSpPr>
        <p:spPr>
          <a:xfrm>
            <a:off x="4857750" y="3000375"/>
            <a:ext cx="269875" cy="4064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5" name="4 - Βέλος προς τα κάτω"/>
          <p:cNvSpPr/>
          <p:nvPr/>
        </p:nvSpPr>
        <p:spPr>
          <a:xfrm>
            <a:off x="4572000" y="3643313"/>
            <a:ext cx="269875" cy="4778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941513" cy="1379538"/>
          </a:xfrm>
        </p:spPr>
        <p:txBody>
          <a:bodyPr/>
          <a:lstStyle/>
          <a:p>
            <a:pPr eaLnBrk="1" hangingPunct="1"/>
            <a:r>
              <a:rPr lang="el-GR" sz="1800" smtClean="0"/>
              <a:t>Νωτιαιο-παρεγκεφαλιδικά δεμάτια</a:t>
            </a:r>
          </a:p>
        </p:txBody>
      </p:sp>
      <p:pic>
        <p:nvPicPr>
          <p:cNvPr id="98307" name="Picture 6" descr="Νωτιαιο-παρεγκεφαλιδικά δεμάτι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0"/>
            <a:ext cx="6897687" cy="746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1 - Εικόνα" descr="spinocerebellar tract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0450" y="142875"/>
            <a:ext cx="5543550" cy="68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3571875" cy="1285875"/>
          </a:xfrm>
        </p:spPr>
        <p:txBody>
          <a:bodyPr/>
          <a:lstStyle/>
          <a:p>
            <a:pPr algn="ctr">
              <a:defRPr/>
            </a:pPr>
            <a:r>
              <a:rPr lang="en-US" sz="2400" dirty="0" err="1" smtClean="0">
                <a:solidFill>
                  <a:srgbClr val="FFC000"/>
                </a:solidFill>
              </a:rPr>
              <a:t>Spinocerebellar</a:t>
            </a:r>
            <a:r>
              <a:rPr lang="en-US" sz="2400" dirty="0" smtClean="0">
                <a:solidFill>
                  <a:srgbClr val="FFC000"/>
                </a:solidFill>
              </a:rPr>
              <a:t> Tracts</a:t>
            </a:r>
            <a:endParaRPr lang="el-GR" sz="2400" dirty="0">
              <a:solidFill>
                <a:srgbClr val="FFC000"/>
              </a:solidFill>
            </a:endParaRPr>
          </a:p>
        </p:txBody>
      </p:sp>
      <p:sp>
        <p:nvSpPr>
          <p:cNvPr id="4" name="3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half" idx="2"/>
          </p:nvPr>
        </p:nvSpPr>
        <p:spPr>
          <a:xfrm>
            <a:off x="0" y="1714500"/>
            <a:ext cx="3465513" cy="4411663"/>
          </a:xfrm>
        </p:spPr>
        <p:txBody>
          <a:bodyPr/>
          <a:lstStyle/>
          <a:p>
            <a:pPr>
              <a:defRPr/>
            </a:pP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941513" cy="1524000"/>
          </a:xfrm>
        </p:spPr>
        <p:txBody>
          <a:bodyPr/>
          <a:lstStyle/>
          <a:p>
            <a:pPr eaLnBrk="1" hangingPunct="1"/>
            <a:r>
              <a:rPr lang="el-GR" sz="1800" smtClean="0"/>
              <a:t>Νωτιαιο-δικτυωτά-τετραδυμικό-ελαϊκό</a:t>
            </a:r>
          </a:p>
        </p:txBody>
      </p:sp>
      <p:pic>
        <p:nvPicPr>
          <p:cNvPr id="100355" name="Picture 6" descr="Νωτιαιο-δικτυωτά-τετραδυμικό-ελαϊκ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0688" y="0"/>
            <a:ext cx="6267450" cy="746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25"/>
          </a:xfrm>
        </p:spPr>
        <p:txBody>
          <a:bodyPr/>
          <a:lstStyle/>
          <a:p>
            <a:pPr>
              <a:defRPr/>
            </a:pPr>
            <a:r>
              <a:rPr lang="el-GR" sz="3200" dirty="0" smtClean="0">
                <a:solidFill>
                  <a:srgbClr val="FFC000"/>
                </a:solidFill>
              </a:rPr>
              <a:t>Κεφάλαιο Β6</a:t>
            </a:r>
            <a:r>
              <a:rPr lang="en-US" sz="3200" dirty="0" smtClean="0">
                <a:solidFill>
                  <a:srgbClr val="FFC000"/>
                </a:solidFill>
              </a:rPr>
              <a:t>:</a:t>
            </a:r>
            <a:r>
              <a:rPr lang="el-GR" sz="3200" dirty="0" smtClean="0">
                <a:solidFill>
                  <a:srgbClr val="FFC000"/>
                </a:solidFill>
              </a:rPr>
              <a:t> Λοιπά ανιόντα δεμάτια</a:t>
            </a:r>
            <a:endParaRPr lang="el-GR" sz="3200" dirty="0">
              <a:solidFill>
                <a:srgbClr val="FFC000"/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142875" y="1000125"/>
            <a:ext cx="9001125" cy="5715000"/>
          </a:xfrm>
        </p:spPr>
        <p:txBody>
          <a:bodyPr/>
          <a:lstStyle/>
          <a:p>
            <a:pPr>
              <a:defRPr/>
            </a:pPr>
            <a:r>
              <a:rPr lang="el-GR" u="sng" dirty="0" err="1" smtClean="0"/>
              <a:t>Νωτιαιο</a:t>
            </a:r>
            <a:r>
              <a:rPr lang="el-GR" u="sng" dirty="0" smtClean="0"/>
              <a:t>-δικτυωτό</a:t>
            </a:r>
            <a:r>
              <a:rPr lang="el-GR" dirty="0" smtClean="0"/>
              <a:t>  - πλάγια δέσμη</a:t>
            </a:r>
          </a:p>
          <a:p>
            <a:pPr>
              <a:buFont typeface="Wingdings" pitchFamily="2" charset="2"/>
              <a:buNone/>
              <a:defRPr/>
            </a:pPr>
            <a:r>
              <a:rPr lang="el-GR" i="1" dirty="0" smtClean="0"/>
              <a:t>  (Εγρήγορση ανάλογα με τα εισερχόμενα ερεθίσματα)</a:t>
            </a:r>
            <a:endParaRPr lang="el-GR" dirty="0" smtClean="0"/>
          </a:p>
          <a:p>
            <a:pPr>
              <a:defRPr/>
            </a:pPr>
            <a:endParaRPr lang="el-GR" dirty="0" smtClean="0"/>
          </a:p>
          <a:p>
            <a:pPr>
              <a:defRPr/>
            </a:pPr>
            <a:r>
              <a:rPr lang="el-GR" u="sng" dirty="0" err="1" smtClean="0"/>
              <a:t>Νωτιαιο</a:t>
            </a:r>
            <a:r>
              <a:rPr lang="el-GR" u="sng" dirty="0" smtClean="0"/>
              <a:t>-</a:t>
            </a:r>
            <a:r>
              <a:rPr lang="el-GR" u="sng" dirty="0" err="1" smtClean="0"/>
              <a:t>τετραδυμικό</a:t>
            </a:r>
            <a:r>
              <a:rPr lang="el-GR" dirty="0" smtClean="0"/>
              <a:t> – προσθιοπλάγια δέσμη – νωτιαίος λημνίσκος</a:t>
            </a:r>
          </a:p>
          <a:p>
            <a:pPr>
              <a:buFont typeface="Wingdings" pitchFamily="2" charset="2"/>
              <a:buNone/>
              <a:defRPr/>
            </a:pPr>
            <a:r>
              <a:rPr lang="el-GR" i="1" dirty="0" smtClean="0"/>
              <a:t>  (αντίδραση των οφθαλμών ή των βλεφάρων ανάλογα με τα ερεθίσματα). </a:t>
            </a:r>
          </a:p>
          <a:p>
            <a:pPr>
              <a:defRPr/>
            </a:pPr>
            <a:endParaRPr lang="el-GR" dirty="0" smtClean="0"/>
          </a:p>
          <a:p>
            <a:pPr>
              <a:defRPr/>
            </a:pPr>
            <a:r>
              <a:rPr lang="el-GR" u="sng" dirty="0" err="1" smtClean="0"/>
              <a:t>Νωτιαιο</a:t>
            </a:r>
            <a:r>
              <a:rPr lang="el-GR" u="sng" dirty="0" smtClean="0"/>
              <a:t>-</a:t>
            </a:r>
            <a:r>
              <a:rPr lang="el-GR" u="sng" dirty="0" err="1" smtClean="0"/>
              <a:t>ελαϊκό</a:t>
            </a:r>
            <a:r>
              <a:rPr lang="el-GR" dirty="0" smtClean="0"/>
              <a:t> – προσθιοπλάγια δέσμη – ελαία – παρεγκεφαλίδα – χιάζεται 2 φορές</a:t>
            </a:r>
          </a:p>
          <a:p>
            <a:pPr>
              <a:buFont typeface="Wingdings" pitchFamily="2" charset="2"/>
              <a:buNone/>
              <a:defRPr/>
            </a:pPr>
            <a:r>
              <a:rPr lang="el-GR" dirty="0" smtClean="0"/>
              <a:t>   </a:t>
            </a:r>
            <a:r>
              <a:rPr lang="el-GR" i="1" dirty="0" smtClean="0"/>
              <a:t>(ταχεία προσαρμογή της κίνησης στα ερεθίσματα)</a:t>
            </a:r>
            <a:endParaRPr lang="el-GR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763713" y="5876925"/>
            <a:ext cx="4895850" cy="647700"/>
          </a:xfrm>
        </p:spPr>
        <p:txBody>
          <a:bodyPr/>
          <a:lstStyle/>
          <a:p>
            <a:pPr eaLnBrk="1" hangingPunct="1">
              <a:defRPr/>
            </a:pPr>
            <a:r>
              <a:rPr lang="el-GR" sz="1800" smtClean="0"/>
              <a:t>Εγκάρσια διατομή ΝΜ και αισθητικότητα</a:t>
            </a:r>
          </a:p>
        </p:txBody>
      </p:sp>
      <p:pic>
        <p:nvPicPr>
          <p:cNvPr id="102403" name="Picture 6" descr="Εγκάρσια διατομή ΝΜ και αισθητικότητ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title" idx="4294967295"/>
          </p:nvPr>
        </p:nvSpPr>
        <p:spPr>
          <a:xfrm flipH="1">
            <a:off x="-396875" y="981075"/>
            <a:ext cx="73025" cy="495300"/>
          </a:xfrm>
        </p:spPr>
        <p:txBody>
          <a:bodyPr/>
          <a:lstStyle/>
          <a:p>
            <a:r>
              <a:rPr lang="en-US" sz="4000"/>
              <a:t>Relation SC to vertebrae</a:t>
            </a:r>
            <a:endParaRPr lang="el-GR" sz="4000"/>
          </a:p>
        </p:txBody>
      </p:sp>
      <p:pic>
        <p:nvPicPr>
          <p:cNvPr id="5124" name="Picture 4" descr="Relation SC to vertebra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6238" y="0"/>
            <a:ext cx="5121275" cy="6858000"/>
          </a:xfrm>
          <a:prstGeom prst="rect">
            <a:avLst/>
          </a:prstGeom>
          <a:noFill/>
        </p:spPr>
      </p:pic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0" y="981075"/>
            <a:ext cx="28432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>
                <a:solidFill>
                  <a:schemeClr val="tx2"/>
                </a:solidFill>
              </a:rPr>
              <a:t>Relation SC to vertebrae</a:t>
            </a:r>
            <a:endParaRPr lang="el-GR" sz="20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1 - Εικόνα" descr="aa1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813" y="101600"/>
            <a:ext cx="5357812" cy="656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1 - Εικόνα" descr="aa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25" y="285750"/>
            <a:ext cx="8896350" cy="635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569325" cy="62071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smtClean="0">
                <a:latin typeface="Arial" pitchFamily="34" charset="0"/>
              </a:rPr>
              <a:t>QUIZ </a:t>
            </a:r>
            <a:r>
              <a:rPr lang="el-GR" sz="3200" smtClean="0">
                <a:latin typeface="Arial" pitchFamily="34" charset="0"/>
              </a:rPr>
              <a:t>3</a:t>
            </a:r>
            <a:r>
              <a:rPr lang="en-US" sz="3200" smtClean="0">
                <a:latin typeface="Arial" pitchFamily="34" charset="0"/>
              </a:rPr>
              <a:t>:</a:t>
            </a:r>
            <a:r>
              <a:rPr lang="el-GR" sz="3200" smtClean="0"/>
              <a:t> </a:t>
            </a:r>
            <a:r>
              <a:rPr lang="en-US" sz="3200" smtClean="0"/>
              <a:t> </a:t>
            </a:r>
            <a:r>
              <a:rPr lang="el-GR" sz="3200" smtClean="0">
                <a:latin typeface="Arial" pitchFamily="34" charset="0"/>
              </a:rPr>
              <a:t>Δεμάτια Νωτιαίου Μυελού</a:t>
            </a:r>
          </a:p>
        </p:txBody>
      </p:sp>
      <p:sp>
        <p:nvSpPr>
          <p:cNvPr id="105475" name="Rectangle 5"/>
          <p:cNvSpPr>
            <a:spLocks noGrp="1" noChangeArrowheads="1"/>
          </p:cNvSpPr>
          <p:nvPr>
            <p:ph sz="quarter" idx="1"/>
          </p:nvPr>
        </p:nvSpPr>
        <p:spPr>
          <a:xfrm>
            <a:off x="0" y="908050"/>
            <a:ext cx="4500563" cy="5949950"/>
          </a:xfrm>
        </p:spPr>
        <p:txBody>
          <a:bodyPr/>
          <a:lstStyle/>
          <a:p>
            <a:pPr eaLnBrk="1" hangingPunct="1"/>
            <a:r>
              <a:rPr lang="el-GR" sz="2000" b="1" smtClean="0">
                <a:solidFill>
                  <a:srgbClr val="FF0000"/>
                </a:solidFill>
                <a:latin typeface="Arial" pitchFamily="34" charset="0"/>
              </a:rPr>
              <a:t>Πρόσθιο νωτιαιοθαλαμικό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Πλάγιο νωτιαιοθαλαμικό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Πρ. νωτιαιοπαρεγκεφαλιδικό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Οπ. Νωτιαιοπαρεγκεφαλιδικό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Νωτιαιοτετραδυμικό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Επιχείλια ζώνη </a:t>
            </a:r>
            <a:r>
              <a:rPr lang="en-US" sz="2000" b="1" smtClean="0">
                <a:latin typeface="Arial" pitchFamily="34" charset="0"/>
              </a:rPr>
              <a:t>Lissauer</a:t>
            </a:r>
            <a:endParaRPr lang="el-GR" sz="2000" b="1" smtClean="0">
              <a:latin typeface="Arial" pitchFamily="34" charset="0"/>
            </a:endParaRP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Ισχνό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Σφηνοειδές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Πρόσθιο φλοιονωτιαίο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Πλάγιο φλοιονωτιαίο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Τετραδυμονωτιαίο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Ελαιονωτιαίο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Αιθουσαιονωτιαίο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Δικτυωτονωτιαίο γεφυρικό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Δικτυωτονωτιαίο προμηκικό</a:t>
            </a:r>
          </a:p>
        </p:txBody>
      </p:sp>
      <p:sp>
        <p:nvSpPr>
          <p:cNvPr id="105476" name="Rectangle 6"/>
          <p:cNvSpPr>
            <a:spLocks noGrp="1" noChangeArrowheads="1"/>
          </p:cNvSpPr>
          <p:nvPr>
            <p:ph sz="quarter" idx="2"/>
          </p:nvPr>
        </p:nvSpPr>
        <p:spPr>
          <a:xfrm>
            <a:off x="4648200" y="836613"/>
            <a:ext cx="4495800" cy="6021387"/>
          </a:xfrm>
        </p:spPr>
        <p:txBody>
          <a:bodyPr/>
          <a:lstStyle/>
          <a:p>
            <a:pPr eaLnBrk="1" hangingPunct="1"/>
            <a:r>
              <a:rPr lang="el-GR" sz="2000" b="1" smtClean="0">
                <a:latin typeface="Arial" pitchFamily="34" charset="0"/>
              </a:rPr>
              <a:t>Εκούσια κινητικότητα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Διακριτική αφή</a:t>
            </a:r>
          </a:p>
          <a:p>
            <a:pPr eaLnBrk="1" hangingPunct="1"/>
            <a:r>
              <a:rPr lang="el-GR" sz="1800" b="1" smtClean="0">
                <a:latin typeface="Arial" pitchFamily="34" charset="0"/>
              </a:rPr>
              <a:t>Οφθαλμοκινητικά αντανακλαστικά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Διανευροτομιακά       »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Εκτείνοντες μύες – στάση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Εγρήγορση – αντανακλαστικά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Οπίσθια δέσμη επί τα εκτός</a:t>
            </a:r>
          </a:p>
          <a:p>
            <a:pPr eaLnBrk="1" hangingPunct="1"/>
            <a:r>
              <a:rPr lang="el-GR" sz="1900" b="1" smtClean="0">
                <a:latin typeface="Arial" pitchFamily="34" charset="0"/>
              </a:rPr>
              <a:t>Ιδιοδέκτριες πληροφορίες στάσης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Οφθαλμικά αντανακλαστικά σε ερεθίσματα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Πόνος – Θερμοκρασία</a:t>
            </a:r>
          </a:p>
          <a:p>
            <a:pPr eaLnBrk="1" hangingPunct="1"/>
            <a:r>
              <a:rPr lang="el-GR" sz="1800" b="1" smtClean="0">
                <a:latin typeface="Arial" pitchFamily="34" charset="0"/>
              </a:rPr>
              <a:t>Ιδιοδέκτριες πληροφορίες κίνησης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Πλάγια δέσμη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Μόνο αυχενική μοίρα ΝΜ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Αδρή αφή – πίεση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Πρόσθια δέσμη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569325" cy="62071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smtClean="0">
                <a:latin typeface="Arial" pitchFamily="34" charset="0"/>
              </a:rPr>
              <a:t>QUIZ </a:t>
            </a:r>
            <a:r>
              <a:rPr lang="el-GR" sz="3200" smtClean="0">
                <a:latin typeface="Arial" pitchFamily="34" charset="0"/>
              </a:rPr>
              <a:t>3</a:t>
            </a:r>
            <a:r>
              <a:rPr lang="en-US" sz="3200" smtClean="0">
                <a:latin typeface="Arial" pitchFamily="34" charset="0"/>
              </a:rPr>
              <a:t>:</a:t>
            </a:r>
            <a:r>
              <a:rPr lang="el-GR" sz="3200" smtClean="0"/>
              <a:t> </a:t>
            </a:r>
            <a:r>
              <a:rPr lang="en-US" sz="3200" smtClean="0"/>
              <a:t> </a:t>
            </a:r>
            <a:r>
              <a:rPr lang="el-GR" sz="3200" smtClean="0">
                <a:latin typeface="Arial" pitchFamily="34" charset="0"/>
              </a:rPr>
              <a:t>Δεμάτια Νωτιαίου Μυελού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0" y="908050"/>
            <a:ext cx="4500563" cy="5949950"/>
          </a:xfrm>
        </p:spPr>
        <p:txBody>
          <a:bodyPr/>
          <a:lstStyle/>
          <a:p>
            <a:pPr eaLnBrk="1" hangingPunct="1"/>
            <a:r>
              <a:rPr lang="el-GR" sz="2000" b="1" smtClean="0">
                <a:solidFill>
                  <a:srgbClr val="FF0000"/>
                </a:solidFill>
                <a:latin typeface="Arial" pitchFamily="34" charset="0"/>
              </a:rPr>
              <a:t>Πρόσθιο νωτιαιοθαλαμικό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Πλάγιο νωτιαιοθαλαμικό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Πρ. νωτιαιοπαρεγκεφαλιδικό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Οπ. Νωτιαιοπαρεγκεφαλιδικό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Νωτιαιοτετραδυμικό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Επιχείλια ζώνη </a:t>
            </a:r>
            <a:r>
              <a:rPr lang="en-US" sz="2000" b="1" smtClean="0">
                <a:latin typeface="Arial" pitchFamily="34" charset="0"/>
              </a:rPr>
              <a:t>Lissauer</a:t>
            </a:r>
            <a:endParaRPr lang="el-GR" sz="2000" b="1" smtClean="0">
              <a:latin typeface="Arial" pitchFamily="34" charset="0"/>
            </a:endParaRP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Ισχνό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Σφηνοειδές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Πρόσθιο φλοιονωτιαίο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Πλάγιο φλοιονωτιαίο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Τετραδυμονωτιαίο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Ελαιονωτιαίο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Αιθουσαιονωτιαίο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Δικτυωτονωτιαίο γεφυρικό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Δικτυωτονωτιαίο προμηκικό</a:t>
            </a:r>
          </a:p>
        </p:txBody>
      </p:sp>
      <p:sp>
        <p:nvSpPr>
          <p:cNvPr id="106500" name="Rectangle 4"/>
          <p:cNvSpPr>
            <a:spLocks noGrp="1" noChangeArrowheads="1"/>
          </p:cNvSpPr>
          <p:nvPr>
            <p:ph sz="quarter" idx="2"/>
          </p:nvPr>
        </p:nvSpPr>
        <p:spPr>
          <a:xfrm>
            <a:off x="4648200" y="836613"/>
            <a:ext cx="4495800" cy="6021387"/>
          </a:xfrm>
        </p:spPr>
        <p:txBody>
          <a:bodyPr/>
          <a:lstStyle/>
          <a:p>
            <a:pPr eaLnBrk="1" hangingPunct="1"/>
            <a:r>
              <a:rPr lang="el-GR" sz="2000" b="1" smtClean="0">
                <a:latin typeface="Arial" pitchFamily="34" charset="0"/>
              </a:rPr>
              <a:t>Εκούσια κινητικότητα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Διακριτική αφή</a:t>
            </a:r>
          </a:p>
          <a:p>
            <a:pPr eaLnBrk="1" hangingPunct="1"/>
            <a:r>
              <a:rPr lang="el-GR" sz="1800" b="1" smtClean="0">
                <a:latin typeface="Arial" pitchFamily="34" charset="0"/>
              </a:rPr>
              <a:t>Οφθαλμοκινητικά αντανακλαστικά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Διανευροτομιακά       »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Εκτείνοντες μύες – στάση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Εγρήγορση – αντανακλαστικά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Οπίσθια δέσμη επί τα εκτός</a:t>
            </a:r>
          </a:p>
          <a:p>
            <a:pPr eaLnBrk="1" hangingPunct="1"/>
            <a:r>
              <a:rPr lang="el-GR" sz="1900" b="1" smtClean="0">
                <a:latin typeface="Arial" pitchFamily="34" charset="0"/>
              </a:rPr>
              <a:t>Ιδιοδέκτριες πληροφορίες στάσης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Οφθαλμικά αντανακλαστικά σε ερεθίσματα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Πόνος – Θερμοκρασία</a:t>
            </a:r>
          </a:p>
          <a:p>
            <a:pPr eaLnBrk="1" hangingPunct="1"/>
            <a:r>
              <a:rPr lang="el-GR" sz="1800" b="1" smtClean="0">
                <a:latin typeface="Arial" pitchFamily="34" charset="0"/>
              </a:rPr>
              <a:t>Ιδιοδέκτριες πληροφορίες κίνησης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Πλάγια δέσμη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Μόνο αυχενική μοίρα ΝΜ</a:t>
            </a:r>
          </a:p>
          <a:p>
            <a:pPr eaLnBrk="1" hangingPunct="1"/>
            <a:r>
              <a:rPr lang="el-GR" sz="2000" b="1" smtClean="0">
                <a:solidFill>
                  <a:srgbClr val="FF0000"/>
                </a:solidFill>
                <a:latin typeface="Arial" pitchFamily="34" charset="0"/>
              </a:rPr>
              <a:t>Αδρή αφή – πίεση</a:t>
            </a:r>
          </a:p>
          <a:p>
            <a:pPr eaLnBrk="1" hangingPunct="1"/>
            <a:r>
              <a:rPr lang="el-GR" sz="2000" b="1" smtClean="0">
                <a:solidFill>
                  <a:srgbClr val="FF0000"/>
                </a:solidFill>
                <a:latin typeface="Arial" pitchFamily="34" charset="0"/>
              </a:rPr>
              <a:t>Πρόσθια δέσμη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569325" cy="62071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smtClean="0">
                <a:latin typeface="Arial" pitchFamily="34" charset="0"/>
              </a:rPr>
              <a:t>QUIZ </a:t>
            </a:r>
            <a:r>
              <a:rPr lang="el-GR" sz="3200" smtClean="0">
                <a:latin typeface="Arial" pitchFamily="34" charset="0"/>
              </a:rPr>
              <a:t>3</a:t>
            </a:r>
            <a:r>
              <a:rPr lang="en-US" sz="3200" smtClean="0">
                <a:latin typeface="Arial" pitchFamily="34" charset="0"/>
              </a:rPr>
              <a:t>:</a:t>
            </a:r>
            <a:r>
              <a:rPr lang="el-GR" sz="3200" smtClean="0"/>
              <a:t> </a:t>
            </a:r>
            <a:r>
              <a:rPr lang="en-US" sz="3200" smtClean="0"/>
              <a:t> </a:t>
            </a:r>
            <a:r>
              <a:rPr lang="el-GR" sz="3200" smtClean="0">
                <a:latin typeface="Arial" pitchFamily="34" charset="0"/>
              </a:rPr>
              <a:t>Δεμάτια Νωτιαίου Μυελού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0" y="908050"/>
            <a:ext cx="4500563" cy="5949950"/>
          </a:xfrm>
        </p:spPr>
        <p:txBody>
          <a:bodyPr/>
          <a:lstStyle/>
          <a:p>
            <a:pPr eaLnBrk="1" hangingPunct="1"/>
            <a:r>
              <a:rPr lang="el-GR" sz="2000" b="1" smtClean="0">
                <a:latin typeface="Arial" pitchFamily="34" charset="0"/>
              </a:rPr>
              <a:t>Πρόσθιο νωτιαιοθαλαμικό</a:t>
            </a:r>
          </a:p>
          <a:p>
            <a:pPr eaLnBrk="1" hangingPunct="1"/>
            <a:r>
              <a:rPr lang="el-GR" sz="2000" b="1" smtClean="0">
                <a:solidFill>
                  <a:srgbClr val="FF0000"/>
                </a:solidFill>
                <a:latin typeface="Arial" pitchFamily="34" charset="0"/>
              </a:rPr>
              <a:t>Πλάγιο νωτιαιοθαλαμικό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Πρ. νωτιαιοπαρεγκεφαλιδικό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Οπ. Νωτιαιοπαρεγκεφαλιδικό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Νωτιαιοτετραδυμικό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Επιχείλια ζώνη </a:t>
            </a:r>
            <a:r>
              <a:rPr lang="en-US" sz="2000" b="1" smtClean="0">
                <a:latin typeface="Arial" pitchFamily="34" charset="0"/>
              </a:rPr>
              <a:t>Lissauer</a:t>
            </a:r>
            <a:endParaRPr lang="el-GR" sz="2000" b="1" smtClean="0">
              <a:latin typeface="Arial" pitchFamily="34" charset="0"/>
            </a:endParaRP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Ισχνό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Σφηνοειδές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Πρόσθιο φλοιονωτιαίο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Πλάγιο φλοιονωτιαίο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Τετραδυμονωτιαίο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Ελαιονωτιαίο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Αιθουσαιονωτιαίο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Δικτυωτονωτιαίο γεφυρικό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Δικτυωτονωτιαίο προμηκικό</a:t>
            </a:r>
          </a:p>
        </p:txBody>
      </p:sp>
      <p:sp>
        <p:nvSpPr>
          <p:cNvPr id="107524" name="Rectangle 4"/>
          <p:cNvSpPr>
            <a:spLocks noGrp="1" noChangeArrowheads="1"/>
          </p:cNvSpPr>
          <p:nvPr>
            <p:ph sz="quarter" idx="2"/>
          </p:nvPr>
        </p:nvSpPr>
        <p:spPr>
          <a:xfrm>
            <a:off x="4648200" y="836613"/>
            <a:ext cx="4495800" cy="6021387"/>
          </a:xfrm>
        </p:spPr>
        <p:txBody>
          <a:bodyPr/>
          <a:lstStyle/>
          <a:p>
            <a:pPr eaLnBrk="1" hangingPunct="1"/>
            <a:r>
              <a:rPr lang="el-GR" sz="2000" b="1" smtClean="0">
                <a:latin typeface="Arial" pitchFamily="34" charset="0"/>
              </a:rPr>
              <a:t>Εκούσια κινητικότητα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Διακριτική αφή</a:t>
            </a:r>
          </a:p>
          <a:p>
            <a:pPr eaLnBrk="1" hangingPunct="1"/>
            <a:r>
              <a:rPr lang="el-GR" sz="1800" b="1" smtClean="0">
                <a:latin typeface="Arial" pitchFamily="34" charset="0"/>
              </a:rPr>
              <a:t>Οφθαλμοκινητικά αντανακλαστικά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Διανευροτομιακά       »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Εκτείνοντες μύες – στάση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Εγρήγορση – αντανακλαστικά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Οπίσθια δέσμη επί τα εκτός</a:t>
            </a:r>
          </a:p>
          <a:p>
            <a:pPr eaLnBrk="1" hangingPunct="1"/>
            <a:r>
              <a:rPr lang="el-GR" sz="1900" b="1" smtClean="0">
                <a:latin typeface="Arial" pitchFamily="34" charset="0"/>
              </a:rPr>
              <a:t>Ιδιοδέκτριες πληροφορίες στάσης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Οφθαλμικά αντανακλαστικά σε ερεθίσματα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Πόνος – Θερμοκρασία</a:t>
            </a:r>
          </a:p>
          <a:p>
            <a:pPr eaLnBrk="1" hangingPunct="1"/>
            <a:r>
              <a:rPr lang="el-GR" sz="1800" b="1" smtClean="0">
                <a:latin typeface="Arial" pitchFamily="34" charset="0"/>
              </a:rPr>
              <a:t>Ιδιοδέκτριες πληροφορίες κίνησης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Πλάγια δέσμη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Μόνο αυχενική μοίρα ΝΜ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Αδρή αφή – πίεση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Πρόσθια δέσμη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569325" cy="62071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smtClean="0">
                <a:latin typeface="Arial" pitchFamily="34" charset="0"/>
              </a:rPr>
              <a:t>QUIZ </a:t>
            </a:r>
            <a:r>
              <a:rPr lang="el-GR" sz="3200" smtClean="0">
                <a:latin typeface="Arial" pitchFamily="34" charset="0"/>
              </a:rPr>
              <a:t>3</a:t>
            </a:r>
            <a:r>
              <a:rPr lang="en-US" sz="3200" smtClean="0">
                <a:latin typeface="Arial" pitchFamily="34" charset="0"/>
              </a:rPr>
              <a:t>:</a:t>
            </a:r>
            <a:r>
              <a:rPr lang="el-GR" sz="3200" smtClean="0"/>
              <a:t> </a:t>
            </a:r>
            <a:r>
              <a:rPr lang="en-US" sz="3200" smtClean="0"/>
              <a:t> </a:t>
            </a:r>
            <a:r>
              <a:rPr lang="el-GR" sz="3200" smtClean="0">
                <a:latin typeface="Arial" pitchFamily="34" charset="0"/>
              </a:rPr>
              <a:t>Δεμάτια Νωτιαίου Μυελού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0" y="908050"/>
            <a:ext cx="4500563" cy="5949950"/>
          </a:xfrm>
        </p:spPr>
        <p:txBody>
          <a:bodyPr/>
          <a:lstStyle/>
          <a:p>
            <a:pPr eaLnBrk="1" hangingPunct="1"/>
            <a:r>
              <a:rPr lang="el-GR" sz="2000" b="1" smtClean="0">
                <a:latin typeface="Arial" pitchFamily="34" charset="0"/>
              </a:rPr>
              <a:t>Πρόσθιο νωτιαιοθαλαμικό</a:t>
            </a:r>
          </a:p>
          <a:p>
            <a:pPr eaLnBrk="1" hangingPunct="1"/>
            <a:r>
              <a:rPr lang="el-GR" sz="2000" b="1" smtClean="0">
                <a:solidFill>
                  <a:srgbClr val="FF0000"/>
                </a:solidFill>
                <a:latin typeface="Arial" pitchFamily="34" charset="0"/>
              </a:rPr>
              <a:t>Πλάγιο νωτιαιοθαλαμικό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Πρ. νωτιαιοπαρεγκεφαλιδικό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Οπ. Νωτιαιοπαρεγκεφαλιδικό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Νωτιαιοτετραδυμικό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Επιχείλια ζώνη </a:t>
            </a:r>
            <a:r>
              <a:rPr lang="en-US" sz="2000" b="1" smtClean="0">
                <a:latin typeface="Arial" pitchFamily="34" charset="0"/>
              </a:rPr>
              <a:t>Lissauer</a:t>
            </a:r>
            <a:endParaRPr lang="el-GR" sz="2000" b="1" smtClean="0">
              <a:latin typeface="Arial" pitchFamily="34" charset="0"/>
            </a:endParaRP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Ισχνό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Σφηνοειδές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Πρόσθιο φλοιονωτιαίο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Πλάγιο φλοιονωτιαίο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Τετραδυμονωτιαίο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Ελαιονωτιαίο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Αιθουσαιονωτιαίο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Δικτυωτονωτιαίο γεφυρικό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Δικτυωτονωτιαίο προμηκικό</a:t>
            </a:r>
          </a:p>
        </p:txBody>
      </p:sp>
      <p:sp>
        <p:nvSpPr>
          <p:cNvPr id="108548" name="Rectangle 4"/>
          <p:cNvSpPr>
            <a:spLocks noGrp="1" noChangeArrowheads="1"/>
          </p:cNvSpPr>
          <p:nvPr>
            <p:ph sz="quarter" idx="2"/>
          </p:nvPr>
        </p:nvSpPr>
        <p:spPr>
          <a:xfrm>
            <a:off x="4648200" y="836613"/>
            <a:ext cx="4495800" cy="6021387"/>
          </a:xfrm>
        </p:spPr>
        <p:txBody>
          <a:bodyPr/>
          <a:lstStyle/>
          <a:p>
            <a:pPr eaLnBrk="1" hangingPunct="1"/>
            <a:r>
              <a:rPr lang="el-GR" sz="2000" b="1" smtClean="0">
                <a:latin typeface="Arial" pitchFamily="34" charset="0"/>
              </a:rPr>
              <a:t>Εκούσια κινητικότητα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Διακριτική αφή</a:t>
            </a:r>
          </a:p>
          <a:p>
            <a:pPr eaLnBrk="1" hangingPunct="1"/>
            <a:r>
              <a:rPr lang="el-GR" sz="1800" b="1" smtClean="0">
                <a:latin typeface="Arial" pitchFamily="34" charset="0"/>
              </a:rPr>
              <a:t>Οφθαλμοκινητικά αντανακλαστικά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Διανευροτομιακά       »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Εκτείνοντες μύες – στάση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Εγρήγορση – αντανακλαστικά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Οπίσθια δέσμη επί τα εκτός</a:t>
            </a:r>
          </a:p>
          <a:p>
            <a:pPr eaLnBrk="1" hangingPunct="1"/>
            <a:r>
              <a:rPr lang="el-GR" sz="1900" b="1" smtClean="0">
                <a:latin typeface="Arial" pitchFamily="34" charset="0"/>
              </a:rPr>
              <a:t>Ιδιοδέκτριες πληροφορίες στάσης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Οφθαλμικά αντανακλαστικά σε ερεθίσματα</a:t>
            </a:r>
          </a:p>
          <a:p>
            <a:pPr eaLnBrk="1" hangingPunct="1"/>
            <a:r>
              <a:rPr lang="el-GR" sz="2000" b="1" smtClean="0">
                <a:solidFill>
                  <a:srgbClr val="FF0000"/>
                </a:solidFill>
                <a:latin typeface="Arial" pitchFamily="34" charset="0"/>
              </a:rPr>
              <a:t>Πόνος – Θερμοκρασία</a:t>
            </a:r>
          </a:p>
          <a:p>
            <a:pPr eaLnBrk="1" hangingPunct="1"/>
            <a:r>
              <a:rPr lang="el-GR" sz="1800" b="1" smtClean="0">
                <a:latin typeface="Arial" pitchFamily="34" charset="0"/>
              </a:rPr>
              <a:t>Ιδιοδέκτριες πληροφορίες κίνησης</a:t>
            </a:r>
          </a:p>
          <a:p>
            <a:pPr eaLnBrk="1" hangingPunct="1"/>
            <a:r>
              <a:rPr lang="el-GR" sz="2000" b="1" smtClean="0">
                <a:solidFill>
                  <a:srgbClr val="FF0000"/>
                </a:solidFill>
                <a:latin typeface="Arial" pitchFamily="34" charset="0"/>
              </a:rPr>
              <a:t>Πλάγια δέσμη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Μόνο αυχενική μοίρα ΝΜ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Αδρή αφή – πίεση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Πρόσθια δέσμη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569325" cy="62071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smtClean="0">
                <a:latin typeface="Arial" pitchFamily="34" charset="0"/>
              </a:rPr>
              <a:t>QUIZ </a:t>
            </a:r>
            <a:r>
              <a:rPr lang="el-GR" sz="3200" smtClean="0">
                <a:latin typeface="Arial" pitchFamily="34" charset="0"/>
              </a:rPr>
              <a:t>3</a:t>
            </a:r>
            <a:r>
              <a:rPr lang="en-US" sz="3200" smtClean="0">
                <a:latin typeface="Arial" pitchFamily="34" charset="0"/>
              </a:rPr>
              <a:t>:</a:t>
            </a:r>
            <a:r>
              <a:rPr lang="el-GR" sz="3200" smtClean="0"/>
              <a:t> </a:t>
            </a:r>
            <a:r>
              <a:rPr lang="en-US" sz="3200" smtClean="0"/>
              <a:t> </a:t>
            </a:r>
            <a:r>
              <a:rPr lang="el-GR" sz="3200" smtClean="0">
                <a:latin typeface="Arial" pitchFamily="34" charset="0"/>
              </a:rPr>
              <a:t>Δεμάτια Νωτιαίου Μυελού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0" y="908050"/>
            <a:ext cx="4500563" cy="5949950"/>
          </a:xfrm>
        </p:spPr>
        <p:txBody>
          <a:bodyPr/>
          <a:lstStyle/>
          <a:p>
            <a:pPr eaLnBrk="1" hangingPunct="1"/>
            <a:r>
              <a:rPr lang="el-GR" sz="2000" b="1" smtClean="0">
                <a:latin typeface="Arial" pitchFamily="34" charset="0"/>
              </a:rPr>
              <a:t>Πρόσθιο νωτιαιοθαλαμικό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Πλάγιο νωτιαιοθαλαμικό</a:t>
            </a:r>
          </a:p>
          <a:p>
            <a:pPr eaLnBrk="1" hangingPunct="1"/>
            <a:r>
              <a:rPr lang="el-GR" sz="2000" b="1" smtClean="0">
                <a:solidFill>
                  <a:srgbClr val="FF0000"/>
                </a:solidFill>
                <a:latin typeface="Arial" pitchFamily="34" charset="0"/>
              </a:rPr>
              <a:t>Πρ. νωτιαιοπαρεγκεφαλιδικό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Οπ. Νωτιαιοπαρεγκεφαλιδικό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Νωτιαιοτετραδυμικό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Επιχείλια ζώνη </a:t>
            </a:r>
            <a:r>
              <a:rPr lang="en-US" sz="2000" b="1" smtClean="0">
                <a:latin typeface="Arial" pitchFamily="34" charset="0"/>
              </a:rPr>
              <a:t>Lissauer</a:t>
            </a:r>
            <a:endParaRPr lang="el-GR" sz="2000" b="1" smtClean="0">
              <a:latin typeface="Arial" pitchFamily="34" charset="0"/>
            </a:endParaRP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Ισχνό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Σφηνοειδές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Πρόσθιο φλοιονωτιαίο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Πλάγιο φλοιονωτιαίο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Τετραδυμονωτιαίο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Ελαιονωτιαίο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Αιθουσαιονωτιαίο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Δικτυωτονωτιαίο γεφυρικό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Δικτυωτονωτιαίο προμηκικό</a:t>
            </a:r>
          </a:p>
        </p:txBody>
      </p:sp>
      <p:sp>
        <p:nvSpPr>
          <p:cNvPr id="109572" name="Rectangle 4"/>
          <p:cNvSpPr>
            <a:spLocks noGrp="1" noChangeArrowheads="1"/>
          </p:cNvSpPr>
          <p:nvPr>
            <p:ph sz="quarter" idx="2"/>
          </p:nvPr>
        </p:nvSpPr>
        <p:spPr>
          <a:xfrm>
            <a:off x="4648200" y="836613"/>
            <a:ext cx="4495800" cy="6021387"/>
          </a:xfrm>
        </p:spPr>
        <p:txBody>
          <a:bodyPr/>
          <a:lstStyle/>
          <a:p>
            <a:pPr eaLnBrk="1" hangingPunct="1"/>
            <a:r>
              <a:rPr lang="el-GR" sz="2000" b="1" smtClean="0">
                <a:latin typeface="Arial" pitchFamily="34" charset="0"/>
              </a:rPr>
              <a:t>Εκούσια κινητικότητα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Διακριτική αφή</a:t>
            </a:r>
          </a:p>
          <a:p>
            <a:pPr eaLnBrk="1" hangingPunct="1"/>
            <a:r>
              <a:rPr lang="el-GR" sz="1800" b="1" smtClean="0">
                <a:latin typeface="Arial" pitchFamily="34" charset="0"/>
              </a:rPr>
              <a:t>Οφθαλμοκινητικά αντανακλαστικά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Διανευροτομιακά       »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Εκτείνοντες μύες – στάση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Εγρήγορση – αντανακλαστικά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Οπίσθια δέσμη επί τα εκτός</a:t>
            </a:r>
          </a:p>
          <a:p>
            <a:pPr eaLnBrk="1" hangingPunct="1"/>
            <a:r>
              <a:rPr lang="el-GR" sz="1900" b="1" smtClean="0">
                <a:latin typeface="Arial" pitchFamily="34" charset="0"/>
              </a:rPr>
              <a:t>Ιδιοδέκτριες πληροφορίες στάσης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Οφθαλμικά αντανακλαστικά σε ερεθίσματα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Πόνος – Θερμοκρασία</a:t>
            </a:r>
          </a:p>
          <a:p>
            <a:pPr eaLnBrk="1" hangingPunct="1"/>
            <a:r>
              <a:rPr lang="el-GR" sz="1800" b="1" smtClean="0">
                <a:latin typeface="Arial" pitchFamily="34" charset="0"/>
              </a:rPr>
              <a:t>Ιδιοδέκτριες πληροφορίες κίνησης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Πλάγια δέσμη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Μόνο αυχενική μοίρα ΝΜ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Αδρή αφή – πίεση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Πρόσθια δέσμη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569325" cy="62071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smtClean="0">
                <a:latin typeface="Arial" pitchFamily="34" charset="0"/>
              </a:rPr>
              <a:t>QUIZ </a:t>
            </a:r>
            <a:r>
              <a:rPr lang="el-GR" sz="3200" smtClean="0">
                <a:latin typeface="Arial" pitchFamily="34" charset="0"/>
              </a:rPr>
              <a:t>3</a:t>
            </a:r>
            <a:r>
              <a:rPr lang="en-US" sz="3200" smtClean="0">
                <a:latin typeface="Arial" pitchFamily="34" charset="0"/>
              </a:rPr>
              <a:t>:</a:t>
            </a:r>
            <a:r>
              <a:rPr lang="el-GR" sz="3200" smtClean="0"/>
              <a:t> </a:t>
            </a:r>
            <a:r>
              <a:rPr lang="en-US" sz="3200" smtClean="0"/>
              <a:t> </a:t>
            </a:r>
            <a:r>
              <a:rPr lang="el-GR" sz="3200" smtClean="0">
                <a:latin typeface="Arial" pitchFamily="34" charset="0"/>
              </a:rPr>
              <a:t>Δεμάτια Νωτιαίου Μυελού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0" y="908050"/>
            <a:ext cx="4500563" cy="5949950"/>
          </a:xfrm>
        </p:spPr>
        <p:txBody>
          <a:bodyPr/>
          <a:lstStyle/>
          <a:p>
            <a:pPr eaLnBrk="1" hangingPunct="1"/>
            <a:r>
              <a:rPr lang="el-GR" sz="2000" b="1" smtClean="0">
                <a:latin typeface="Arial" pitchFamily="34" charset="0"/>
              </a:rPr>
              <a:t>Πρόσθιο νωτιαιοθαλαμικό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Πλάγιο νωτιαιοθαλαμικό</a:t>
            </a:r>
          </a:p>
          <a:p>
            <a:pPr eaLnBrk="1" hangingPunct="1"/>
            <a:r>
              <a:rPr lang="el-GR" sz="2000" b="1" smtClean="0">
                <a:solidFill>
                  <a:srgbClr val="FF0000"/>
                </a:solidFill>
                <a:latin typeface="Arial" pitchFamily="34" charset="0"/>
              </a:rPr>
              <a:t>Πρ. νωτιαιοπαρεγκεφαλιδικό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Οπ. Νωτιαιοπαρεγκεφαλιδικό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Νωτιαιοτετραδυμικό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Επιχείλια ζώνη </a:t>
            </a:r>
            <a:r>
              <a:rPr lang="en-US" sz="2000" b="1" smtClean="0">
                <a:latin typeface="Arial" pitchFamily="34" charset="0"/>
              </a:rPr>
              <a:t>Lissauer</a:t>
            </a:r>
            <a:endParaRPr lang="el-GR" sz="2000" b="1" smtClean="0">
              <a:latin typeface="Arial" pitchFamily="34" charset="0"/>
            </a:endParaRP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Ισχνό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Σφηνοειδές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Πρόσθιο φλοιονωτιαίο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Πλάγιο φλοιονωτιαίο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Τετραδυμονωτιαίο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Ελαιονωτιαίο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Αιθουσαιονωτιαίο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Δικτυωτονωτιαίο γεφυρικό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Δικτυωτονωτιαίο προμηκικό</a:t>
            </a:r>
          </a:p>
        </p:txBody>
      </p:sp>
      <p:sp>
        <p:nvSpPr>
          <p:cNvPr id="110596" name="Rectangle 4"/>
          <p:cNvSpPr>
            <a:spLocks noGrp="1" noChangeArrowheads="1"/>
          </p:cNvSpPr>
          <p:nvPr>
            <p:ph sz="quarter" idx="2"/>
          </p:nvPr>
        </p:nvSpPr>
        <p:spPr>
          <a:xfrm>
            <a:off x="4648200" y="836613"/>
            <a:ext cx="4495800" cy="6021387"/>
          </a:xfrm>
        </p:spPr>
        <p:txBody>
          <a:bodyPr/>
          <a:lstStyle/>
          <a:p>
            <a:pPr eaLnBrk="1" hangingPunct="1"/>
            <a:r>
              <a:rPr lang="el-GR" sz="2000" b="1" smtClean="0">
                <a:latin typeface="Arial" pitchFamily="34" charset="0"/>
              </a:rPr>
              <a:t>Εκούσια κινητικότητα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Διακριτική αφή</a:t>
            </a:r>
          </a:p>
          <a:p>
            <a:pPr eaLnBrk="1" hangingPunct="1"/>
            <a:r>
              <a:rPr lang="el-GR" sz="1800" b="1" smtClean="0">
                <a:latin typeface="Arial" pitchFamily="34" charset="0"/>
              </a:rPr>
              <a:t>Οφθαλμοκινητικά αντανακλαστικά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Διανευροτομιακά       »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Εκτείνοντες μύες – στάση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Εγρήγορση – αντανακλαστικά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Οπίσθια δέσμη επί τα εκτός</a:t>
            </a:r>
          </a:p>
          <a:p>
            <a:pPr eaLnBrk="1" hangingPunct="1"/>
            <a:r>
              <a:rPr lang="el-GR" sz="1900" b="1" smtClean="0">
                <a:solidFill>
                  <a:srgbClr val="FF0000"/>
                </a:solidFill>
                <a:latin typeface="Arial" pitchFamily="34" charset="0"/>
              </a:rPr>
              <a:t>Ιδιοδέκτριες πληροφορίες στάσης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Οφθαλμικά αντανακλαστικά σε ερεθίσματα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Πόνος – Θερμοκρασία</a:t>
            </a:r>
          </a:p>
          <a:p>
            <a:pPr eaLnBrk="1" hangingPunct="1"/>
            <a:r>
              <a:rPr lang="el-GR" sz="1800" b="1" smtClean="0">
                <a:latin typeface="Arial" pitchFamily="34" charset="0"/>
              </a:rPr>
              <a:t>Ιδιοδέκτριες πληροφορίες κίνησης</a:t>
            </a:r>
          </a:p>
          <a:p>
            <a:pPr eaLnBrk="1" hangingPunct="1"/>
            <a:r>
              <a:rPr lang="el-GR" sz="2000" b="1" smtClean="0">
                <a:solidFill>
                  <a:srgbClr val="FF0000"/>
                </a:solidFill>
                <a:latin typeface="Arial" pitchFamily="34" charset="0"/>
              </a:rPr>
              <a:t>Πλάγια δέσμη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Μόνο αυχενική μοίρα ΝΜ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Αδρή αφή – πίεση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Πρόσθια δέσμη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569325" cy="62071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smtClean="0">
                <a:latin typeface="Arial" pitchFamily="34" charset="0"/>
              </a:rPr>
              <a:t>QUIZ </a:t>
            </a:r>
            <a:r>
              <a:rPr lang="el-GR" sz="3200" smtClean="0">
                <a:latin typeface="Arial" pitchFamily="34" charset="0"/>
              </a:rPr>
              <a:t>3</a:t>
            </a:r>
            <a:r>
              <a:rPr lang="en-US" sz="3200" smtClean="0">
                <a:latin typeface="Arial" pitchFamily="34" charset="0"/>
              </a:rPr>
              <a:t>:</a:t>
            </a:r>
            <a:r>
              <a:rPr lang="el-GR" sz="3200" smtClean="0"/>
              <a:t> </a:t>
            </a:r>
            <a:r>
              <a:rPr lang="en-US" sz="3200" smtClean="0"/>
              <a:t> </a:t>
            </a:r>
            <a:r>
              <a:rPr lang="el-GR" sz="3200" smtClean="0">
                <a:latin typeface="Arial" pitchFamily="34" charset="0"/>
              </a:rPr>
              <a:t>Δεμάτια Νωτιαίου Μυελού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0" y="908050"/>
            <a:ext cx="4500563" cy="5949950"/>
          </a:xfrm>
        </p:spPr>
        <p:txBody>
          <a:bodyPr/>
          <a:lstStyle/>
          <a:p>
            <a:pPr eaLnBrk="1" hangingPunct="1"/>
            <a:r>
              <a:rPr lang="el-GR" sz="2000" b="1" smtClean="0">
                <a:latin typeface="Arial" pitchFamily="34" charset="0"/>
              </a:rPr>
              <a:t>Πρόσθιο νωτιαιοθαλαμικό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Πλάγιο νωτιαιοθαλαμικό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Πρ. νωτιαιοπαρεγκεφαλιδικό</a:t>
            </a:r>
          </a:p>
          <a:p>
            <a:pPr eaLnBrk="1" hangingPunct="1"/>
            <a:r>
              <a:rPr lang="el-GR" sz="2000" b="1" smtClean="0">
                <a:solidFill>
                  <a:srgbClr val="FF0000"/>
                </a:solidFill>
                <a:latin typeface="Arial" pitchFamily="34" charset="0"/>
              </a:rPr>
              <a:t>Οπ. Νωτιαιοπαρεγκεφαλιδικό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Νωτιαιοτετραδυμικό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Επιχείλια ζώνη </a:t>
            </a:r>
            <a:r>
              <a:rPr lang="en-US" sz="2000" b="1" smtClean="0">
                <a:latin typeface="Arial" pitchFamily="34" charset="0"/>
              </a:rPr>
              <a:t>Lissauer</a:t>
            </a:r>
            <a:endParaRPr lang="el-GR" sz="2000" b="1" smtClean="0">
              <a:latin typeface="Arial" pitchFamily="34" charset="0"/>
            </a:endParaRP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Ισχνό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Σφηνοειδές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Πρόσθιο φλοιονωτιαίο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Πλάγιο φλοιονωτιαίο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Τετραδυμονωτιαίο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Ελαιονωτιαίο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Αιθουσαιονωτιαίο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Δικτυωτονωτιαίο γεφυρικό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Δικτυωτονωτιαίο προμηκικό</a:t>
            </a:r>
          </a:p>
        </p:txBody>
      </p:sp>
      <p:sp>
        <p:nvSpPr>
          <p:cNvPr id="111620" name="Rectangle 4"/>
          <p:cNvSpPr>
            <a:spLocks noGrp="1" noChangeArrowheads="1"/>
          </p:cNvSpPr>
          <p:nvPr>
            <p:ph sz="quarter" idx="2"/>
          </p:nvPr>
        </p:nvSpPr>
        <p:spPr>
          <a:xfrm>
            <a:off x="4648200" y="836613"/>
            <a:ext cx="4495800" cy="6021387"/>
          </a:xfrm>
        </p:spPr>
        <p:txBody>
          <a:bodyPr/>
          <a:lstStyle/>
          <a:p>
            <a:pPr eaLnBrk="1" hangingPunct="1"/>
            <a:r>
              <a:rPr lang="el-GR" sz="2000" b="1" smtClean="0">
                <a:latin typeface="Arial" pitchFamily="34" charset="0"/>
              </a:rPr>
              <a:t>Εκούσια κινητικότητα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Διακριτική αφή</a:t>
            </a:r>
          </a:p>
          <a:p>
            <a:pPr eaLnBrk="1" hangingPunct="1"/>
            <a:r>
              <a:rPr lang="el-GR" sz="1800" b="1" smtClean="0">
                <a:latin typeface="Arial" pitchFamily="34" charset="0"/>
              </a:rPr>
              <a:t>Οφθαλμοκινητικά αντανακλαστικά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Διανευροτομιακά       »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Εκτείνοντες μύες – στάση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Εγρήγορση – αντανακλαστικά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Οπίσθια δέσμη επί τα εκτός</a:t>
            </a:r>
          </a:p>
          <a:p>
            <a:pPr eaLnBrk="1" hangingPunct="1"/>
            <a:r>
              <a:rPr lang="el-GR" sz="1900" b="1" smtClean="0">
                <a:latin typeface="Arial" pitchFamily="34" charset="0"/>
              </a:rPr>
              <a:t>Ιδιοδέκτριες πληροφορίες στάσης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Οφθαλμικά αντανακλαστικά σε ερεθίσματα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Πόνος – Θερμοκρασία</a:t>
            </a:r>
          </a:p>
          <a:p>
            <a:pPr eaLnBrk="1" hangingPunct="1"/>
            <a:r>
              <a:rPr lang="el-GR" sz="1800" b="1" smtClean="0">
                <a:latin typeface="Arial" pitchFamily="34" charset="0"/>
              </a:rPr>
              <a:t>Ιδιοδέκτριες πληροφορίες κίνησης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Πλάγια δέσμη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Μόνο αυχενική μοίρα ΝΜ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Αδρή αφή – πίεση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Πρόσθια δέσμη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569325" cy="62071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smtClean="0">
                <a:latin typeface="Arial" pitchFamily="34" charset="0"/>
              </a:rPr>
              <a:t>QUIZ </a:t>
            </a:r>
            <a:r>
              <a:rPr lang="el-GR" sz="3200" smtClean="0">
                <a:latin typeface="Arial" pitchFamily="34" charset="0"/>
              </a:rPr>
              <a:t>3</a:t>
            </a:r>
            <a:r>
              <a:rPr lang="en-US" sz="3200" smtClean="0">
                <a:latin typeface="Arial" pitchFamily="34" charset="0"/>
              </a:rPr>
              <a:t>:</a:t>
            </a:r>
            <a:r>
              <a:rPr lang="el-GR" sz="3200" smtClean="0"/>
              <a:t> </a:t>
            </a:r>
            <a:r>
              <a:rPr lang="en-US" sz="3200" smtClean="0"/>
              <a:t> </a:t>
            </a:r>
            <a:r>
              <a:rPr lang="el-GR" sz="3200" smtClean="0">
                <a:latin typeface="Arial" pitchFamily="34" charset="0"/>
              </a:rPr>
              <a:t>Δεμάτια Νωτιαίου Μυελού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0" y="908050"/>
            <a:ext cx="4500563" cy="5949950"/>
          </a:xfrm>
        </p:spPr>
        <p:txBody>
          <a:bodyPr/>
          <a:lstStyle/>
          <a:p>
            <a:pPr eaLnBrk="1" hangingPunct="1"/>
            <a:r>
              <a:rPr lang="el-GR" sz="2000" b="1" smtClean="0">
                <a:latin typeface="Arial" pitchFamily="34" charset="0"/>
              </a:rPr>
              <a:t>Πρόσθιο νωτιαιοθαλαμικό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Πλάγιο νωτιαιοθαλαμικό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Πρ. νωτιαιοπαρεγκεφαλιδικό</a:t>
            </a:r>
          </a:p>
          <a:p>
            <a:pPr eaLnBrk="1" hangingPunct="1"/>
            <a:r>
              <a:rPr lang="el-GR" sz="2000" b="1" smtClean="0">
                <a:solidFill>
                  <a:srgbClr val="FF0000"/>
                </a:solidFill>
                <a:latin typeface="Arial" pitchFamily="34" charset="0"/>
              </a:rPr>
              <a:t>Οπ. Νωτιαιοπαρεγκεφαλιδικό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Νωτιαιοτετραδυμικό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Επιχείλια ζώνη </a:t>
            </a:r>
            <a:r>
              <a:rPr lang="en-US" sz="2000" b="1" smtClean="0">
                <a:latin typeface="Arial" pitchFamily="34" charset="0"/>
              </a:rPr>
              <a:t>Lissauer</a:t>
            </a:r>
            <a:endParaRPr lang="el-GR" sz="2000" b="1" smtClean="0">
              <a:latin typeface="Arial" pitchFamily="34" charset="0"/>
            </a:endParaRP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Ισχνό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Σφηνοειδές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Πρόσθιο φλοιονωτιαίο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Πλάγιο φλοιονωτιαίο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Τετραδυμονωτιαίο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Ελαιονωτιαίο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Αιθουσαιονωτιαίο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Δικτυωτονωτιαίο γεφυρικό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Δικτυωτονωτιαίο προμηκικό</a:t>
            </a:r>
          </a:p>
        </p:txBody>
      </p:sp>
      <p:sp>
        <p:nvSpPr>
          <p:cNvPr id="112644" name="Rectangle 4"/>
          <p:cNvSpPr>
            <a:spLocks noGrp="1" noChangeArrowheads="1"/>
          </p:cNvSpPr>
          <p:nvPr>
            <p:ph sz="quarter" idx="2"/>
          </p:nvPr>
        </p:nvSpPr>
        <p:spPr>
          <a:xfrm>
            <a:off x="4648200" y="836613"/>
            <a:ext cx="4495800" cy="6021387"/>
          </a:xfrm>
        </p:spPr>
        <p:txBody>
          <a:bodyPr/>
          <a:lstStyle/>
          <a:p>
            <a:pPr eaLnBrk="1" hangingPunct="1"/>
            <a:r>
              <a:rPr lang="el-GR" sz="2000" b="1" smtClean="0">
                <a:latin typeface="Arial" pitchFamily="34" charset="0"/>
              </a:rPr>
              <a:t>Εκούσια κινητικότητα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Διακριτική αφή</a:t>
            </a:r>
          </a:p>
          <a:p>
            <a:pPr eaLnBrk="1" hangingPunct="1"/>
            <a:r>
              <a:rPr lang="el-GR" sz="1800" b="1" smtClean="0">
                <a:latin typeface="Arial" pitchFamily="34" charset="0"/>
              </a:rPr>
              <a:t>Οφθαλμοκινητικά αντανακλαστικά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Διανευροτομιακά       »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Εκτείνοντες μύες – στάση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Εγρήγορση – αντανακλαστικά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Οπίσθια δέσμη επί τα εκτός</a:t>
            </a:r>
          </a:p>
          <a:p>
            <a:pPr eaLnBrk="1" hangingPunct="1"/>
            <a:r>
              <a:rPr lang="el-GR" sz="1900" b="1" smtClean="0">
                <a:latin typeface="Arial" pitchFamily="34" charset="0"/>
              </a:rPr>
              <a:t>Ιδιοδέκτριες πληροφορίες στάσης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Οφθαλμικά αντανακλαστικά σε ερεθίσματα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Πόνος – Θερμοκρασία</a:t>
            </a:r>
          </a:p>
          <a:p>
            <a:pPr eaLnBrk="1" hangingPunct="1"/>
            <a:r>
              <a:rPr lang="el-GR" sz="1800" b="1" smtClean="0">
                <a:solidFill>
                  <a:srgbClr val="FF0000"/>
                </a:solidFill>
                <a:latin typeface="Arial" pitchFamily="34" charset="0"/>
              </a:rPr>
              <a:t>Ιδιοδέκτριες πληροφορίες κίνησης</a:t>
            </a:r>
          </a:p>
          <a:p>
            <a:pPr eaLnBrk="1" hangingPunct="1"/>
            <a:r>
              <a:rPr lang="el-GR" sz="2000" b="1" smtClean="0">
                <a:solidFill>
                  <a:srgbClr val="FF0000"/>
                </a:solidFill>
                <a:latin typeface="Arial" pitchFamily="34" charset="0"/>
              </a:rPr>
              <a:t>Πλάγια δέσμη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Μόνο αυχενική μοίρα ΝΜ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Αδρή αφή – πίεση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Πρόσθια δέσμη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1" name="Rectangle 5"/>
          <p:cNvSpPr>
            <a:spLocks noGrp="1" noChangeArrowheads="1"/>
          </p:cNvSpPr>
          <p:nvPr>
            <p:ph type="title" idx="4294967295"/>
          </p:nvPr>
        </p:nvSpPr>
        <p:spPr>
          <a:xfrm flipH="1" flipV="1">
            <a:off x="468313" y="1203325"/>
            <a:ext cx="142875" cy="138113"/>
          </a:xfrm>
        </p:spPr>
        <p:txBody>
          <a:bodyPr/>
          <a:lstStyle/>
          <a:p>
            <a:r>
              <a:rPr lang="el-GR" sz="1200"/>
              <a:t>Λοξή άποψη ΝΜ</a:t>
            </a:r>
          </a:p>
        </p:txBody>
      </p:sp>
      <p:pic>
        <p:nvPicPr>
          <p:cNvPr id="39942" name="Picture 6" descr="Λοξή άποψη ΝΜ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2375" y="0"/>
            <a:ext cx="669925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569325" cy="62071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smtClean="0">
                <a:latin typeface="Arial" pitchFamily="34" charset="0"/>
              </a:rPr>
              <a:t>QUIZ </a:t>
            </a:r>
            <a:r>
              <a:rPr lang="el-GR" sz="3200" smtClean="0">
                <a:latin typeface="Arial" pitchFamily="34" charset="0"/>
              </a:rPr>
              <a:t>3</a:t>
            </a:r>
            <a:r>
              <a:rPr lang="en-US" sz="3200" smtClean="0">
                <a:latin typeface="Arial" pitchFamily="34" charset="0"/>
              </a:rPr>
              <a:t>:</a:t>
            </a:r>
            <a:r>
              <a:rPr lang="el-GR" sz="3200" smtClean="0"/>
              <a:t> </a:t>
            </a:r>
            <a:r>
              <a:rPr lang="en-US" sz="3200" smtClean="0"/>
              <a:t> </a:t>
            </a:r>
            <a:r>
              <a:rPr lang="el-GR" sz="3200" smtClean="0">
                <a:latin typeface="Arial" pitchFamily="34" charset="0"/>
              </a:rPr>
              <a:t>Δεμάτια Νωτιαίου Μυελού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0" y="908050"/>
            <a:ext cx="4500563" cy="5949950"/>
          </a:xfrm>
        </p:spPr>
        <p:txBody>
          <a:bodyPr/>
          <a:lstStyle/>
          <a:p>
            <a:pPr eaLnBrk="1" hangingPunct="1"/>
            <a:r>
              <a:rPr lang="el-GR" sz="2000" b="1" smtClean="0">
                <a:latin typeface="Arial" pitchFamily="34" charset="0"/>
              </a:rPr>
              <a:t>Πρόσθιο νωτιαιοθαλαμικό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Πλάγιο νωτιαιοθαλαμικό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Πρ. νωτιαιοπαρεγκεφαλιδικό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Οπ. Νωτιαιοπαρεγκεφαλιδικό</a:t>
            </a:r>
          </a:p>
          <a:p>
            <a:pPr eaLnBrk="1" hangingPunct="1"/>
            <a:r>
              <a:rPr lang="el-GR" sz="2000" b="1" smtClean="0">
                <a:solidFill>
                  <a:srgbClr val="FF0000"/>
                </a:solidFill>
                <a:latin typeface="Arial" pitchFamily="34" charset="0"/>
              </a:rPr>
              <a:t>Νωτιαιοτετραδυμικό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Επιχείλια ζώνη </a:t>
            </a:r>
            <a:r>
              <a:rPr lang="en-US" sz="2000" b="1" smtClean="0">
                <a:latin typeface="Arial" pitchFamily="34" charset="0"/>
              </a:rPr>
              <a:t>Lissauer</a:t>
            </a:r>
            <a:endParaRPr lang="el-GR" sz="2000" b="1" smtClean="0">
              <a:latin typeface="Arial" pitchFamily="34" charset="0"/>
            </a:endParaRP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Ισχνό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Σφηνοειδές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Πρόσθιο φλοιονωτιαίο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Πλάγιο φλοιονωτιαίο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Τετραδυμονωτιαίο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Ελαιονωτιαίο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Αιθουσαιονωτιαίο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Δικτυωτονωτιαίο γεφυρικό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Δικτυωτονωτιαίο προμηκικό</a:t>
            </a:r>
          </a:p>
        </p:txBody>
      </p:sp>
      <p:sp>
        <p:nvSpPr>
          <p:cNvPr id="113668" name="Rectangle 4"/>
          <p:cNvSpPr>
            <a:spLocks noGrp="1" noChangeArrowheads="1"/>
          </p:cNvSpPr>
          <p:nvPr>
            <p:ph sz="quarter" idx="2"/>
          </p:nvPr>
        </p:nvSpPr>
        <p:spPr>
          <a:xfrm>
            <a:off x="4648200" y="836613"/>
            <a:ext cx="4495800" cy="6021387"/>
          </a:xfrm>
        </p:spPr>
        <p:txBody>
          <a:bodyPr/>
          <a:lstStyle/>
          <a:p>
            <a:pPr eaLnBrk="1" hangingPunct="1"/>
            <a:r>
              <a:rPr lang="el-GR" sz="2000" b="1" smtClean="0">
                <a:latin typeface="Arial" pitchFamily="34" charset="0"/>
              </a:rPr>
              <a:t>Εκούσια κινητικότητα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Διακριτική αφή</a:t>
            </a:r>
          </a:p>
          <a:p>
            <a:pPr eaLnBrk="1" hangingPunct="1"/>
            <a:r>
              <a:rPr lang="el-GR" sz="1800" b="1" smtClean="0">
                <a:latin typeface="Arial" pitchFamily="34" charset="0"/>
              </a:rPr>
              <a:t>Οφθαλμοκινητικά αντανακλαστικά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Διανευροτομιακά       »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Εκτείνοντες μύες – στάση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Εγρήγορση – αντανακλαστικά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Οπίσθια δέσμη επί τα εκτός</a:t>
            </a:r>
          </a:p>
          <a:p>
            <a:pPr eaLnBrk="1" hangingPunct="1"/>
            <a:r>
              <a:rPr lang="el-GR" sz="1900" b="1" smtClean="0">
                <a:latin typeface="Arial" pitchFamily="34" charset="0"/>
              </a:rPr>
              <a:t>Ιδιοδέκτριες πληροφορίες στάσης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Οφθαλμικά αντανακλαστικά σε ερεθίσματα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Πόνος – Θερμοκρασία</a:t>
            </a:r>
          </a:p>
          <a:p>
            <a:pPr eaLnBrk="1" hangingPunct="1"/>
            <a:r>
              <a:rPr lang="el-GR" sz="1800" b="1" smtClean="0">
                <a:latin typeface="Arial" pitchFamily="34" charset="0"/>
              </a:rPr>
              <a:t>Ιδιοδέκτριες πληροφορίες κίνησης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Πλάγια δέσμη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Μόνο αυχενική μοίρα ΝΜ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Αδρή αφή – πίεση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Πρόσθια δέσμη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569325" cy="62071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smtClean="0">
                <a:latin typeface="Arial" pitchFamily="34" charset="0"/>
              </a:rPr>
              <a:t>QUIZ </a:t>
            </a:r>
            <a:r>
              <a:rPr lang="el-GR" sz="3200" smtClean="0">
                <a:latin typeface="Arial" pitchFamily="34" charset="0"/>
              </a:rPr>
              <a:t>3</a:t>
            </a:r>
            <a:r>
              <a:rPr lang="en-US" sz="3200" smtClean="0">
                <a:latin typeface="Arial" pitchFamily="34" charset="0"/>
              </a:rPr>
              <a:t>:</a:t>
            </a:r>
            <a:r>
              <a:rPr lang="el-GR" sz="3200" smtClean="0"/>
              <a:t> </a:t>
            </a:r>
            <a:r>
              <a:rPr lang="en-US" sz="3200" smtClean="0"/>
              <a:t> </a:t>
            </a:r>
            <a:r>
              <a:rPr lang="el-GR" sz="3200" smtClean="0">
                <a:latin typeface="Arial" pitchFamily="34" charset="0"/>
              </a:rPr>
              <a:t>Δεμάτια Νωτιαίου Μυελού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0" y="908050"/>
            <a:ext cx="4500563" cy="5949950"/>
          </a:xfrm>
        </p:spPr>
        <p:txBody>
          <a:bodyPr/>
          <a:lstStyle/>
          <a:p>
            <a:pPr eaLnBrk="1" hangingPunct="1"/>
            <a:r>
              <a:rPr lang="el-GR" sz="2000" b="1" smtClean="0">
                <a:latin typeface="Arial" pitchFamily="34" charset="0"/>
              </a:rPr>
              <a:t>Πρόσθιο νωτιαιοθαλαμικό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Πλάγιο νωτιαιοθαλαμικό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Πρ. νωτιαιοπαρεγκεφαλιδικό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Οπ. Νωτιαιοπαρεγκεφαλιδικό</a:t>
            </a:r>
          </a:p>
          <a:p>
            <a:pPr eaLnBrk="1" hangingPunct="1"/>
            <a:r>
              <a:rPr lang="el-GR" sz="2000" b="1" smtClean="0">
                <a:solidFill>
                  <a:srgbClr val="FF0000"/>
                </a:solidFill>
                <a:latin typeface="Arial" pitchFamily="34" charset="0"/>
              </a:rPr>
              <a:t>Νωτιαιοτετραδυμικό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Επιχείλια ζώνη </a:t>
            </a:r>
            <a:r>
              <a:rPr lang="en-US" sz="2000" b="1" smtClean="0">
                <a:latin typeface="Arial" pitchFamily="34" charset="0"/>
              </a:rPr>
              <a:t>Lissauer</a:t>
            </a:r>
            <a:endParaRPr lang="el-GR" sz="2000" b="1" smtClean="0">
              <a:latin typeface="Arial" pitchFamily="34" charset="0"/>
            </a:endParaRP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Ισχνό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Σφηνοειδές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Πρόσθιο φλοιονωτιαίο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Πλάγιο φλοιονωτιαίο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Τετραδυμονωτιαίο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Ελαιονωτιαίο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Αιθουσαιονωτιαίο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Δικτυωτονωτιαίο γεφυρικό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Δικτυωτονωτιαίο προμηκικό</a:t>
            </a:r>
          </a:p>
        </p:txBody>
      </p:sp>
      <p:sp>
        <p:nvSpPr>
          <p:cNvPr id="114692" name="Rectangle 4"/>
          <p:cNvSpPr>
            <a:spLocks noGrp="1" noChangeArrowheads="1"/>
          </p:cNvSpPr>
          <p:nvPr>
            <p:ph sz="quarter" idx="2"/>
          </p:nvPr>
        </p:nvSpPr>
        <p:spPr>
          <a:xfrm>
            <a:off x="4648200" y="836613"/>
            <a:ext cx="4495800" cy="6021387"/>
          </a:xfrm>
        </p:spPr>
        <p:txBody>
          <a:bodyPr/>
          <a:lstStyle/>
          <a:p>
            <a:pPr eaLnBrk="1" hangingPunct="1"/>
            <a:r>
              <a:rPr lang="el-GR" sz="2000" b="1" smtClean="0">
                <a:latin typeface="Arial" pitchFamily="34" charset="0"/>
              </a:rPr>
              <a:t>Εκούσια κινητικότητα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Διακριτική αφή</a:t>
            </a:r>
          </a:p>
          <a:p>
            <a:pPr eaLnBrk="1" hangingPunct="1"/>
            <a:r>
              <a:rPr lang="el-GR" sz="1800" b="1" smtClean="0">
                <a:latin typeface="Arial" pitchFamily="34" charset="0"/>
              </a:rPr>
              <a:t>Οφθαλμοκινητικά αντανακλαστικά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Διανευροτομιακά       »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Εκτείνοντες μύες – στάση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Εγρήγορση – αντανακλαστικά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Οπίσθια δέσμη επί τα εκτός</a:t>
            </a:r>
          </a:p>
          <a:p>
            <a:pPr eaLnBrk="1" hangingPunct="1"/>
            <a:r>
              <a:rPr lang="el-GR" sz="1900" b="1" smtClean="0">
                <a:latin typeface="Arial" pitchFamily="34" charset="0"/>
              </a:rPr>
              <a:t>Ιδιοδέκτριες πληροφορίες στάσης</a:t>
            </a:r>
          </a:p>
          <a:p>
            <a:pPr eaLnBrk="1" hangingPunct="1"/>
            <a:r>
              <a:rPr lang="el-GR" sz="2000" b="1" smtClean="0">
                <a:solidFill>
                  <a:srgbClr val="FF0000"/>
                </a:solidFill>
                <a:latin typeface="Arial" pitchFamily="34" charset="0"/>
              </a:rPr>
              <a:t>Οφθαλμικά αντανακλαστικά σε ερεθίσματα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Πόνος – Θερμοκρασία</a:t>
            </a:r>
          </a:p>
          <a:p>
            <a:pPr eaLnBrk="1" hangingPunct="1"/>
            <a:r>
              <a:rPr lang="el-GR" sz="1800" b="1" smtClean="0">
                <a:latin typeface="Arial" pitchFamily="34" charset="0"/>
              </a:rPr>
              <a:t>Ιδιοδέκτριες πληροφορίες κίνησης</a:t>
            </a:r>
          </a:p>
          <a:p>
            <a:pPr eaLnBrk="1" hangingPunct="1"/>
            <a:r>
              <a:rPr lang="el-GR" sz="2000" b="1" smtClean="0">
                <a:solidFill>
                  <a:srgbClr val="FF0000"/>
                </a:solidFill>
                <a:latin typeface="Arial" pitchFamily="34" charset="0"/>
              </a:rPr>
              <a:t>Πλάγια δέσμη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Μόνο αυχενική μοίρα ΝΜ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Αδρή αφή – πίεση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Πρόσθια δέσμη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569325" cy="62071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smtClean="0">
                <a:latin typeface="Arial" pitchFamily="34" charset="0"/>
              </a:rPr>
              <a:t>QUIZ </a:t>
            </a:r>
            <a:r>
              <a:rPr lang="el-GR" sz="3200" smtClean="0">
                <a:latin typeface="Arial" pitchFamily="34" charset="0"/>
              </a:rPr>
              <a:t>3</a:t>
            </a:r>
            <a:r>
              <a:rPr lang="en-US" sz="3200" smtClean="0">
                <a:latin typeface="Arial" pitchFamily="34" charset="0"/>
              </a:rPr>
              <a:t>:</a:t>
            </a:r>
            <a:r>
              <a:rPr lang="el-GR" sz="3200" smtClean="0"/>
              <a:t> </a:t>
            </a:r>
            <a:r>
              <a:rPr lang="en-US" sz="3200" smtClean="0"/>
              <a:t> </a:t>
            </a:r>
            <a:r>
              <a:rPr lang="el-GR" sz="3200" smtClean="0">
                <a:latin typeface="Arial" pitchFamily="34" charset="0"/>
              </a:rPr>
              <a:t>Δεμάτια Νωτιαίου Μυελού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0" y="908050"/>
            <a:ext cx="4500563" cy="5949950"/>
          </a:xfrm>
        </p:spPr>
        <p:txBody>
          <a:bodyPr/>
          <a:lstStyle/>
          <a:p>
            <a:pPr eaLnBrk="1" hangingPunct="1"/>
            <a:r>
              <a:rPr lang="el-GR" sz="2000" b="1" smtClean="0">
                <a:latin typeface="Arial" pitchFamily="34" charset="0"/>
              </a:rPr>
              <a:t>Πρόσθιο νωτιαιοθαλαμικό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Πλάγιο νωτιαιοθαλαμικό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Πρ. νωτιαιοπαρεγκεφαλιδικό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Οπ. Νωτιαιοπαρεγκεφαλιδικό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Νωτιαιοτετραδυμικό</a:t>
            </a:r>
          </a:p>
          <a:p>
            <a:pPr eaLnBrk="1" hangingPunct="1"/>
            <a:r>
              <a:rPr lang="el-GR" sz="2000" b="1" smtClean="0">
                <a:solidFill>
                  <a:srgbClr val="FF0000"/>
                </a:solidFill>
                <a:latin typeface="Arial" pitchFamily="34" charset="0"/>
              </a:rPr>
              <a:t>Επιχείλια ζώνη </a:t>
            </a:r>
            <a:r>
              <a:rPr lang="en-US" sz="2000" b="1" smtClean="0">
                <a:solidFill>
                  <a:srgbClr val="FF0000"/>
                </a:solidFill>
                <a:latin typeface="Arial" pitchFamily="34" charset="0"/>
              </a:rPr>
              <a:t>Lissauer</a:t>
            </a:r>
            <a:endParaRPr lang="el-GR" sz="2000" b="1" smtClean="0">
              <a:solidFill>
                <a:srgbClr val="FF0000"/>
              </a:solidFill>
              <a:latin typeface="Arial" pitchFamily="34" charset="0"/>
            </a:endParaRP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Ισχνό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Σφηνοειδές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Πρόσθιο φλοιονωτιαίο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Πλάγιο φλοιονωτιαίο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Τετραδυμονωτιαίο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Ελαιονωτιαίο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Αιθουσαιονωτιαίο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Δικτυωτονωτιαίο γεφυρικό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Δικτυωτονωτιαίο προμηκικό</a:t>
            </a:r>
          </a:p>
        </p:txBody>
      </p:sp>
      <p:sp>
        <p:nvSpPr>
          <p:cNvPr id="115716" name="Rectangle 4"/>
          <p:cNvSpPr>
            <a:spLocks noGrp="1" noChangeArrowheads="1"/>
          </p:cNvSpPr>
          <p:nvPr>
            <p:ph sz="quarter" idx="2"/>
          </p:nvPr>
        </p:nvSpPr>
        <p:spPr>
          <a:xfrm>
            <a:off x="4648200" y="836613"/>
            <a:ext cx="4495800" cy="6021387"/>
          </a:xfrm>
        </p:spPr>
        <p:txBody>
          <a:bodyPr/>
          <a:lstStyle/>
          <a:p>
            <a:pPr eaLnBrk="1" hangingPunct="1"/>
            <a:r>
              <a:rPr lang="el-GR" sz="2000" b="1" smtClean="0">
                <a:latin typeface="Arial" pitchFamily="34" charset="0"/>
              </a:rPr>
              <a:t>Εκούσια κινητικότητα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Διακριτική αφή</a:t>
            </a:r>
          </a:p>
          <a:p>
            <a:pPr eaLnBrk="1" hangingPunct="1"/>
            <a:r>
              <a:rPr lang="el-GR" sz="1800" b="1" smtClean="0">
                <a:latin typeface="Arial" pitchFamily="34" charset="0"/>
              </a:rPr>
              <a:t>Οφθαλμοκινητικά αντανακλαστικά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Διανευροτομιακά       »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Εκτείνοντες μύες – στάση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Εγρήγορση – αντανακλαστικά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Οπίσθια δέσμη επί τα εκτός</a:t>
            </a:r>
          </a:p>
          <a:p>
            <a:pPr eaLnBrk="1" hangingPunct="1"/>
            <a:r>
              <a:rPr lang="el-GR" sz="1900" b="1" smtClean="0">
                <a:latin typeface="Arial" pitchFamily="34" charset="0"/>
              </a:rPr>
              <a:t>Ιδιοδέκτριες πληροφορίες στάσης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Οφθαλμικά αντανακλαστικά σε ερεθίσματα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Πόνος – Θερμοκρασία</a:t>
            </a:r>
          </a:p>
          <a:p>
            <a:pPr eaLnBrk="1" hangingPunct="1"/>
            <a:r>
              <a:rPr lang="el-GR" sz="1800" b="1" smtClean="0">
                <a:latin typeface="Arial" pitchFamily="34" charset="0"/>
              </a:rPr>
              <a:t>Ιδιοδέκτριες πληροφορίες κίνησης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Πλάγια δέσμη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Μόνο αυχενική μοίρα ΝΜ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Αδρή αφή – πίεση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Πρόσθια δέσμη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569325" cy="62071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smtClean="0">
                <a:latin typeface="Arial" pitchFamily="34" charset="0"/>
              </a:rPr>
              <a:t>QUIZ </a:t>
            </a:r>
            <a:r>
              <a:rPr lang="el-GR" sz="3200" smtClean="0">
                <a:latin typeface="Arial" pitchFamily="34" charset="0"/>
              </a:rPr>
              <a:t>3</a:t>
            </a:r>
            <a:r>
              <a:rPr lang="en-US" sz="3200" smtClean="0">
                <a:latin typeface="Arial" pitchFamily="34" charset="0"/>
              </a:rPr>
              <a:t>:</a:t>
            </a:r>
            <a:r>
              <a:rPr lang="el-GR" sz="3200" smtClean="0"/>
              <a:t> </a:t>
            </a:r>
            <a:r>
              <a:rPr lang="en-US" sz="3200" smtClean="0"/>
              <a:t> </a:t>
            </a:r>
            <a:r>
              <a:rPr lang="el-GR" sz="3200" smtClean="0">
                <a:latin typeface="Arial" pitchFamily="34" charset="0"/>
              </a:rPr>
              <a:t>Δεμάτια Νωτιαίου Μυελού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0" y="908050"/>
            <a:ext cx="4500563" cy="5949950"/>
          </a:xfrm>
        </p:spPr>
        <p:txBody>
          <a:bodyPr/>
          <a:lstStyle/>
          <a:p>
            <a:pPr eaLnBrk="1" hangingPunct="1"/>
            <a:r>
              <a:rPr lang="el-GR" sz="2000" b="1" smtClean="0">
                <a:latin typeface="Arial" pitchFamily="34" charset="0"/>
              </a:rPr>
              <a:t>Πρόσθιο νωτιαιοθαλαμικό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Πλάγιο νωτιαιοθαλαμικό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Πρ. νωτιαιοπαρεγκεφαλιδικό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Οπ. Νωτιαιοπαρεγκεφαλιδικό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Νωτιαιοτετραδυμικό</a:t>
            </a:r>
          </a:p>
          <a:p>
            <a:pPr eaLnBrk="1" hangingPunct="1"/>
            <a:r>
              <a:rPr lang="el-GR" sz="2000" b="1" smtClean="0">
                <a:solidFill>
                  <a:srgbClr val="FF0000"/>
                </a:solidFill>
                <a:latin typeface="Arial" pitchFamily="34" charset="0"/>
              </a:rPr>
              <a:t>Επιχείλια ζώνη </a:t>
            </a:r>
            <a:r>
              <a:rPr lang="en-US" sz="2000" b="1" smtClean="0">
                <a:solidFill>
                  <a:srgbClr val="FF0000"/>
                </a:solidFill>
                <a:latin typeface="Arial" pitchFamily="34" charset="0"/>
              </a:rPr>
              <a:t>Lissauer</a:t>
            </a:r>
            <a:endParaRPr lang="el-GR" sz="2000" b="1" smtClean="0">
              <a:solidFill>
                <a:srgbClr val="FF0000"/>
              </a:solidFill>
              <a:latin typeface="Arial" pitchFamily="34" charset="0"/>
            </a:endParaRP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Ισχνό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Σφηνοειδές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Πρόσθιο φλοιονωτιαίο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Πλάγιο φλοιονωτιαίο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Τετραδυμονωτιαίο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Ελαιονωτιαίο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Αιθουσαιονωτιαίο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Δικτυωτονωτιαίο γεφυρικό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Δικτυωτονωτιαίο προμηκικό</a:t>
            </a:r>
          </a:p>
        </p:txBody>
      </p:sp>
      <p:sp>
        <p:nvSpPr>
          <p:cNvPr id="116740" name="Rectangle 4"/>
          <p:cNvSpPr>
            <a:spLocks noGrp="1" noChangeArrowheads="1"/>
          </p:cNvSpPr>
          <p:nvPr>
            <p:ph sz="quarter" idx="2"/>
          </p:nvPr>
        </p:nvSpPr>
        <p:spPr>
          <a:xfrm>
            <a:off x="4648200" y="836613"/>
            <a:ext cx="4495800" cy="6021387"/>
          </a:xfrm>
        </p:spPr>
        <p:txBody>
          <a:bodyPr/>
          <a:lstStyle/>
          <a:p>
            <a:pPr eaLnBrk="1" hangingPunct="1"/>
            <a:r>
              <a:rPr lang="el-GR" sz="2000" b="1" smtClean="0">
                <a:latin typeface="Arial" pitchFamily="34" charset="0"/>
              </a:rPr>
              <a:t>Εκούσια κινητικότητα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Διακριτική αφή</a:t>
            </a:r>
          </a:p>
          <a:p>
            <a:pPr eaLnBrk="1" hangingPunct="1"/>
            <a:r>
              <a:rPr lang="el-GR" sz="1800" b="1" smtClean="0">
                <a:latin typeface="Arial" pitchFamily="34" charset="0"/>
              </a:rPr>
              <a:t>Οφθαλμοκινητικά αντανακλαστικά</a:t>
            </a:r>
          </a:p>
          <a:p>
            <a:pPr eaLnBrk="1" hangingPunct="1"/>
            <a:r>
              <a:rPr lang="el-GR" sz="2000" b="1" smtClean="0">
                <a:solidFill>
                  <a:srgbClr val="FF0000"/>
                </a:solidFill>
                <a:latin typeface="Arial" pitchFamily="34" charset="0"/>
              </a:rPr>
              <a:t>Διανευροτομιακά       »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Εκτείνοντες μύες – στάση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Εγρήγορση – αντανακλαστικά</a:t>
            </a:r>
          </a:p>
          <a:p>
            <a:pPr eaLnBrk="1" hangingPunct="1"/>
            <a:r>
              <a:rPr lang="el-GR" sz="2000" b="1" smtClean="0">
                <a:solidFill>
                  <a:srgbClr val="FF0000"/>
                </a:solidFill>
                <a:latin typeface="Arial" pitchFamily="34" charset="0"/>
              </a:rPr>
              <a:t>Οπίσθια δέσμη επί τα εκτός</a:t>
            </a:r>
          </a:p>
          <a:p>
            <a:pPr eaLnBrk="1" hangingPunct="1"/>
            <a:r>
              <a:rPr lang="el-GR" sz="1900" b="1" smtClean="0">
                <a:latin typeface="Arial" pitchFamily="34" charset="0"/>
              </a:rPr>
              <a:t>Ιδιοδέκτριες πληροφορίες στάσης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Οφθαλμικά αντανακλαστικά σε ερεθίσματα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Πόνος – Θερμοκρασία</a:t>
            </a:r>
          </a:p>
          <a:p>
            <a:pPr eaLnBrk="1" hangingPunct="1"/>
            <a:r>
              <a:rPr lang="el-GR" sz="1800" b="1" smtClean="0">
                <a:latin typeface="Arial" pitchFamily="34" charset="0"/>
              </a:rPr>
              <a:t>Ιδιοδέκτριες πληροφορίες κίνησης</a:t>
            </a:r>
          </a:p>
          <a:p>
            <a:pPr eaLnBrk="1" hangingPunct="1"/>
            <a:r>
              <a:rPr lang="el-GR" sz="2000" b="1" smtClean="0">
                <a:solidFill>
                  <a:srgbClr val="FF0000"/>
                </a:solidFill>
                <a:latin typeface="Arial" pitchFamily="34" charset="0"/>
              </a:rPr>
              <a:t>Πλάγια δέσμη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Μόνο αυχενική μοίρα ΝΜ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Αδρή αφή – πίεση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Πρόσθια δέσμη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569325" cy="62071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smtClean="0">
                <a:latin typeface="Arial" pitchFamily="34" charset="0"/>
              </a:rPr>
              <a:t>QUIZ </a:t>
            </a:r>
            <a:r>
              <a:rPr lang="el-GR" sz="3200" smtClean="0">
                <a:latin typeface="Arial" pitchFamily="34" charset="0"/>
              </a:rPr>
              <a:t>3</a:t>
            </a:r>
            <a:r>
              <a:rPr lang="en-US" sz="3200" smtClean="0">
                <a:latin typeface="Arial" pitchFamily="34" charset="0"/>
              </a:rPr>
              <a:t>:</a:t>
            </a:r>
            <a:r>
              <a:rPr lang="el-GR" sz="3200" smtClean="0"/>
              <a:t> </a:t>
            </a:r>
            <a:r>
              <a:rPr lang="en-US" sz="3200" smtClean="0"/>
              <a:t> </a:t>
            </a:r>
            <a:r>
              <a:rPr lang="el-GR" sz="3200" smtClean="0">
                <a:latin typeface="Arial" pitchFamily="34" charset="0"/>
              </a:rPr>
              <a:t>Δεμάτια Νωτιαίου Μυελού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0" y="908050"/>
            <a:ext cx="4500563" cy="5949950"/>
          </a:xfrm>
        </p:spPr>
        <p:txBody>
          <a:bodyPr/>
          <a:lstStyle/>
          <a:p>
            <a:pPr eaLnBrk="1" hangingPunct="1"/>
            <a:r>
              <a:rPr lang="el-GR" sz="2000" b="1" smtClean="0">
                <a:latin typeface="Arial" pitchFamily="34" charset="0"/>
              </a:rPr>
              <a:t>Πρόσθιο νωτιαιοθαλαμικό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Πλάγιο νωτιαιοθαλαμικό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Πρ. νωτιαιοπαρεγκεφαλιδικό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Οπ. Νωτιαιοπαρεγκεφαλιδικό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Νωτιαιοτετραδυμικό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Επιχείλια ζώνη </a:t>
            </a:r>
            <a:r>
              <a:rPr lang="en-US" sz="2000" b="1" smtClean="0">
                <a:latin typeface="Arial" pitchFamily="34" charset="0"/>
              </a:rPr>
              <a:t>Lissauer</a:t>
            </a:r>
            <a:endParaRPr lang="el-GR" sz="2000" b="1" smtClean="0">
              <a:latin typeface="Arial" pitchFamily="34" charset="0"/>
            </a:endParaRPr>
          </a:p>
          <a:p>
            <a:pPr eaLnBrk="1" hangingPunct="1"/>
            <a:r>
              <a:rPr lang="el-GR" sz="2000" b="1" smtClean="0">
                <a:solidFill>
                  <a:srgbClr val="FF0000"/>
                </a:solidFill>
                <a:latin typeface="Arial" pitchFamily="34" charset="0"/>
              </a:rPr>
              <a:t>Ισχνό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Σφηνοειδές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Πρόσθιο φλοιονωτιαίο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Πλάγιο φλοιονωτιαίο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Τετραδυμονωτιαίο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Ελαιονωτιαίο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Αιθουσαιονωτιαίο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Δικτυωτονωτιαίο γεφυρικό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Δικτυωτονωτιαίο προμηκικό</a:t>
            </a:r>
          </a:p>
        </p:txBody>
      </p:sp>
      <p:sp>
        <p:nvSpPr>
          <p:cNvPr id="117764" name="Rectangle 4"/>
          <p:cNvSpPr>
            <a:spLocks noGrp="1" noChangeArrowheads="1"/>
          </p:cNvSpPr>
          <p:nvPr>
            <p:ph sz="quarter" idx="2"/>
          </p:nvPr>
        </p:nvSpPr>
        <p:spPr>
          <a:xfrm>
            <a:off x="4648200" y="836613"/>
            <a:ext cx="4495800" cy="6021387"/>
          </a:xfrm>
        </p:spPr>
        <p:txBody>
          <a:bodyPr/>
          <a:lstStyle/>
          <a:p>
            <a:pPr eaLnBrk="1" hangingPunct="1"/>
            <a:r>
              <a:rPr lang="el-GR" sz="2000" b="1" smtClean="0">
                <a:latin typeface="Arial" pitchFamily="34" charset="0"/>
              </a:rPr>
              <a:t>Εκούσια κινητικότητα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Διακριτική αφή</a:t>
            </a:r>
          </a:p>
          <a:p>
            <a:pPr eaLnBrk="1" hangingPunct="1"/>
            <a:r>
              <a:rPr lang="el-GR" sz="1800" b="1" smtClean="0">
                <a:latin typeface="Arial" pitchFamily="34" charset="0"/>
              </a:rPr>
              <a:t>Οφθαλμοκινητικά αντανακλαστικά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Διανευροτομιακά       »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Εκτείνοντες μύες – στάση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Εγρήγορση – αντανακλαστικά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Οπίσθια δέσμη επί τα εκτός</a:t>
            </a:r>
          </a:p>
          <a:p>
            <a:pPr eaLnBrk="1" hangingPunct="1"/>
            <a:r>
              <a:rPr lang="el-GR" sz="1900" b="1" smtClean="0">
                <a:latin typeface="Arial" pitchFamily="34" charset="0"/>
              </a:rPr>
              <a:t>Ιδιοδέκτριες πληροφορίες στάσης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Οφθαλμικά αντανακλαστικά σε ερεθίσματα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Πόνος – Θερμοκρασία</a:t>
            </a:r>
          </a:p>
          <a:p>
            <a:pPr eaLnBrk="1" hangingPunct="1"/>
            <a:r>
              <a:rPr lang="el-GR" sz="1800" b="1" smtClean="0">
                <a:latin typeface="Arial" pitchFamily="34" charset="0"/>
              </a:rPr>
              <a:t>Ιδιοδέκτριες πληροφορίες κίνησης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Πλάγια δέσμη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Μόνο αυχενική μοίρα ΝΜ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Αδρή αφή – πίεση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Πρόσθια δέσμη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569325" cy="62071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smtClean="0">
                <a:latin typeface="Arial" pitchFamily="34" charset="0"/>
              </a:rPr>
              <a:t>QUIZ </a:t>
            </a:r>
            <a:r>
              <a:rPr lang="el-GR" sz="3200" smtClean="0">
                <a:latin typeface="Arial" pitchFamily="34" charset="0"/>
              </a:rPr>
              <a:t>3</a:t>
            </a:r>
            <a:r>
              <a:rPr lang="en-US" sz="3200" smtClean="0">
                <a:latin typeface="Arial" pitchFamily="34" charset="0"/>
              </a:rPr>
              <a:t>:</a:t>
            </a:r>
            <a:r>
              <a:rPr lang="el-GR" sz="3200" smtClean="0"/>
              <a:t> </a:t>
            </a:r>
            <a:r>
              <a:rPr lang="en-US" sz="3200" smtClean="0"/>
              <a:t> </a:t>
            </a:r>
            <a:r>
              <a:rPr lang="el-GR" sz="3200" smtClean="0">
                <a:latin typeface="Arial" pitchFamily="34" charset="0"/>
              </a:rPr>
              <a:t>Δεμάτια Νωτιαίου Μυελού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0" y="908050"/>
            <a:ext cx="4500563" cy="5949950"/>
          </a:xfrm>
        </p:spPr>
        <p:txBody>
          <a:bodyPr/>
          <a:lstStyle/>
          <a:p>
            <a:pPr eaLnBrk="1" hangingPunct="1"/>
            <a:r>
              <a:rPr lang="el-GR" sz="2000" b="1" smtClean="0">
                <a:latin typeface="Arial" pitchFamily="34" charset="0"/>
              </a:rPr>
              <a:t>Πρόσθιο νωτιαιοθαλαμικό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Πλάγιο νωτιαιοθαλαμικό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Πρ. νωτιαιοπαρεγκεφαλιδικό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Οπ. Νωτιαιοπαρεγκεφαλιδικό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Νωτιαιοτετραδυμικό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Επιχείλια ζώνη </a:t>
            </a:r>
            <a:r>
              <a:rPr lang="en-US" sz="2000" b="1" smtClean="0">
                <a:latin typeface="Arial" pitchFamily="34" charset="0"/>
              </a:rPr>
              <a:t>Lissauer</a:t>
            </a:r>
            <a:endParaRPr lang="el-GR" sz="2000" b="1" smtClean="0">
              <a:latin typeface="Arial" pitchFamily="34" charset="0"/>
            </a:endParaRPr>
          </a:p>
          <a:p>
            <a:pPr eaLnBrk="1" hangingPunct="1"/>
            <a:r>
              <a:rPr lang="el-GR" sz="2000" b="1" smtClean="0">
                <a:solidFill>
                  <a:srgbClr val="FF0000"/>
                </a:solidFill>
                <a:latin typeface="Arial" pitchFamily="34" charset="0"/>
              </a:rPr>
              <a:t>Ισχνό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Σφηνοειδές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Πρόσθιο φλοιονωτιαίο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Πλάγιο φλοιονωτιαίο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Τετραδυμονωτιαίο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Ελαιονωτιαίο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Αιθουσαιονωτιαίο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Δικτυωτονωτιαίο γεφυρικό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Δικτυωτονωτιαίο προμηκικό</a:t>
            </a:r>
          </a:p>
        </p:txBody>
      </p:sp>
      <p:sp>
        <p:nvSpPr>
          <p:cNvPr id="118788" name="Rectangle 4"/>
          <p:cNvSpPr>
            <a:spLocks noGrp="1" noChangeArrowheads="1"/>
          </p:cNvSpPr>
          <p:nvPr>
            <p:ph sz="quarter" idx="2"/>
          </p:nvPr>
        </p:nvSpPr>
        <p:spPr>
          <a:xfrm>
            <a:off x="4648200" y="836613"/>
            <a:ext cx="4495800" cy="6021387"/>
          </a:xfrm>
        </p:spPr>
        <p:txBody>
          <a:bodyPr/>
          <a:lstStyle/>
          <a:p>
            <a:pPr eaLnBrk="1" hangingPunct="1"/>
            <a:r>
              <a:rPr lang="el-GR" sz="2000" b="1" smtClean="0">
                <a:latin typeface="Arial" pitchFamily="34" charset="0"/>
              </a:rPr>
              <a:t>Εκούσια κινητικότητα</a:t>
            </a:r>
          </a:p>
          <a:p>
            <a:pPr eaLnBrk="1" hangingPunct="1"/>
            <a:r>
              <a:rPr lang="el-GR" sz="2000" b="1" smtClean="0">
                <a:solidFill>
                  <a:srgbClr val="FF0000"/>
                </a:solidFill>
                <a:latin typeface="Arial" pitchFamily="34" charset="0"/>
              </a:rPr>
              <a:t>Διακριτική αφή</a:t>
            </a:r>
          </a:p>
          <a:p>
            <a:pPr eaLnBrk="1" hangingPunct="1"/>
            <a:r>
              <a:rPr lang="el-GR" sz="1800" b="1" smtClean="0">
                <a:latin typeface="Arial" pitchFamily="34" charset="0"/>
              </a:rPr>
              <a:t>Οφθαλμοκινητικά αντανακλαστικά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Διανευροτομιακά       »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Εκτείνοντες μύες – στάση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Εγρήγορση – αντανακλαστικά</a:t>
            </a:r>
          </a:p>
          <a:p>
            <a:pPr eaLnBrk="1" hangingPunct="1"/>
            <a:r>
              <a:rPr lang="el-GR" sz="2000" b="1" smtClean="0">
                <a:solidFill>
                  <a:srgbClr val="FF0000"/>
                </a:solidFill>
                <a:latin typeface="Arial" pitchFamily="34" charset="0"/>
              </a:rPr>
              <a:t>Οπίσθια δέσμη</a:t>
            </a:r>
            <a:r>
              <a:rPr lang="el-GR" sz="2000" b="1" smtClean="0">
                <a:latin typeface="Arial" pitchFamily="34" charset="0"/>
              </a:rPr>
              <a:t> επί τα εκτός</a:t>
            </a:r>
          </a:p>
          <a:p>
            <a:pPr eaLnBrk="1" hangingPunct="1"/>
            <a:r>
              <a:rPr lang="el-GR" sz="1900" b="1" smtClean="0">
                <a:latin typeface="Arial" pitchFamily="34" charset="0"/>
              </a:rPr>
              <a:t>Ιδιοδέκτριες πληροφορίες στάσης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Οφθαλμικά αντανακλαστικά σε ερεθίσματα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Πόνος – Θερμοκρασία</a:t>
            </a:r>
          </a:p>
          <a:p>
            <a:pPr eaLnBrk="1" hangingPunct="1"/>
            <a:r>
              <a:rPr lang="el-GR" sz="1800" b="1" smtClean="0">
                <a:latin typeface="Arial" pitchFamily="34" charset="0"/>
              </a:rPr>
              <a:t>Ιδιοδέκτριες πληροφορίες κίνησης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Πλάγια δέσμη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Μόνο αυχενική μοίρα ΝΜ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Αδρή αφή – πίεση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Πρόσθια δέσμη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569325" cy="62071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smtClean="0">
                <a:latin typeface="Arial" pitchFamily="34" charset="0"/>
              </a:rPr>
              <a:t>QUIZ </a:t>
            </a:r>
            <a:r>
              <a:rPr lang="el-GR" sz="3200" smtClean="0">
                <a:latin typeface="Arial" pitchFamily="34" charset="0"/>
              </a:rPr>
              <a:t>3</a:t>
            </a:r>
            <a:r>
              <a:rPr lang="en-US" sz="3200" smtClean="0">
                <a:latin typeface="Arial" pitchFamily="34" charset="0"/>
              </a:rPr>
              <a:t>:</a:t>
            </a:r>
            <a:r>
              <a:rPr lang="el-GR" sz="3200" smtClean="0"/>
              <a:t> </a:t>
            </a:r>
            <a:r>
              <a:rPr lang="en-US" sz="3200" smtClean="0"/>
              <a:t> </a:t>
            </a:r>
            <a:r>
              <a:rPr lang="el-GR" sz="3200" smtClean="0">
                <a:latin typeface="Arial" pitchFamily="34" charset="0"/>
              </a:rPr>
              <a:t>Δεμάτια Νωτιαίου Μυελού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0" y="908050"/>
            <a:ext cx="4500563" cy="5949950"/>
          </a:xfrm>
        </p:spPr>
        <p:txBody>
          <a:bodyPr/>
          <a:lstStyle/>
          <a:p>
            <a:pPr eaLnBrk="1" hangingPunct="1"/>
            <a:r>
              <a:rPr lang="el-GR" sz="2000" b="1" smtClean="0">
                <a:latin typeface="Arial" pitchFamily="34" charset="0"/>
              </a:rPr>
              <a:t>Πρόσθιο νωτιαιοθαλαμικό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Πλάγιο νωτιαιοθαλαμικό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Πρ. νωτιαιοπαρεγκεφαλιδικό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Οπ. Νωτιαιοπαρεγκεφαλιδικό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Νωτιαιοτετραδυμικό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Επιχείλια ζώνη </a:t>
            </a:r>
            <a:r>
              <a:rPr lang="en-US" sz="2000" b="1" smtClean="0">
                <a:latin typeface="Arial" pitchFamily="34" charset="0"/>
              </a:rPr>
              <a:t>Lissauer</a:t>
            </a:r>
            <a:endParaRPr lang="el-GR" sz="2000" b="1" smtClean="0">
              <a:latin typeface="Arial" pitchFamily="34" charset="0"/>
            </a:endParaRP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Ισχνό</a:t>
            </a:r>
          </a:p>
          <a:p>
            <a:pPr eaLnBrk="1" hangingPunct="1"/>
            <a:r>
              <a:rPr lang="el-GR" sz="2000" b="1" smtClean="0">
                <a:solidFill>
                  <a:srgbClr val="FF0000"/>
                </a:solidFill>
                <a:latin typeface="Arial" pitchFamily="34" charset="0"/>
              </a:rPr>
              <a:t>Σφηνοειδές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Πρόσθιο φλοιονωτιαίο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Πλάγιο φλοιονωτιαίο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Τετραδυμονωτιαίο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Ελαιονωτιαίο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Αιθουσαιονωτιαίο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Δικτυωτονωτιαίο γεφυρικό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Δικτυωτονωτιαίο προμηκικό</a:t>
            </a:r>
          </a:p>
        </p:txBody>
      </p:sp>
      <p:sp>
        <p:nvSpPr>
          <p:cNvPr id="119812" name="Rectangle 4"/>
          <p:cNvSpPr>
            <a:spLocks noGrp="1" noChangeArrowheads="1"/>
          </p:cNvSpPr>
          <p:nvPr>
            <p:ph sz="quarter" idx="2"/>
          </p:nvPr>
        </p:nvSpPr>
        <p:spPr>
          <a:xfrm>
            <a:off x="4648200" y="836613"/>
            <a:ext cx="4495800" cy="6021387"/>
          </a:xfrm>
        </p:spPr>
        <p:txBody>
          <a:bodyPr/>
          <a:lstStyle/>
          <a:p>
            <a:pPr eaLnBrk="1" hangingPunct="1"/>
            <a:r>
              <a:rPr lang="el-GR" sz="2000" b="1" smtClean="0">
                <a:latin typeface="Arial" pitchFamily="34" charset="0"/>
              </a:rPr>
              <a:t>Εκούσια κινητικότητα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Διακριτική αφή</a:t>
            </a:r>
          </a:p>
          <a:p>
            <a:pPr eaLnBrk="1" hangingPunct="1"/>
            <a:r>
              <a:rPr lang="el-GR" sz="1800" b="1" smtClean="0">
                <a:latin typeface="Arial" pitchFamily="34" charset="0"/>
              </a:rPr>
              <a:t>Οφθαλμοκινητικά αντανακλαστικά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Διανευροτομιακά       »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Εκτείνοντες μύες – στάση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Εγρήγορση – αντανακλαστικά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Οπίσθια δέσμη επί τα εκτός</a:t>
            </a:r>
          </a:p>
          <a:p>
            <a:pPr eaLnBrk="1" hangingPunct="1"/>
            <a:r>
              <a:rPr lang="el-GR" sz="1900" b="1" smtClean="0">
                <a:latin typeface="Arial" pitchFamily="34" charset="0"/>
              </a:rPr>
              <a:t>Ιδιοδέκτριες πληροφορίες στάσης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Οφθαλμικά αντανακλαστικά σε ερεθίσματα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Πόνος – Θερμοκρασία</a:t>
            </a:r>
          </a:p>
          <a:p>
            <a:pPr eaLnBrk="1" hangingPunct="1"/>
            <a:r>
              <a:rPr lang="el-GR" sz="1800" b="1" smtClean="0">
                <a:latin typeface="Arial" pitchFamily="34" charset="0"/>
              </a:rPr>
              <a:t>Ιδιοδέκτριες πληροφορίες κίνησης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Πλάγια δέσμη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Μόνο αυχενική μοίρα ΝΜ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Αδρή αφή – πίεση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Πρόσθια δέσμη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569325" cy="62071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smtClean="0">
                <a:latin typeface="Arial" pitchFamily="34" charset="0"/>
              </a:rPr>
              <a:t>QUIZ </a:t>
            </a:r>
            <a:r>
              <a:rPr lang="el-GR" sz="3200" smtClean="0">
                <a:latin typeface="Arial" pitchFamily="34" charset="0"/>
              </a:rPr>
              <a:t>3</a:t>
            </a:r>
            <a:r>
              <a:rPr lang="en-US" sz="3200" smtClean="0">
                <a:latin typeface="Arial" pitchFamily="34" charset="0"/>
              </a:rPr>
              <a:t>:</a:t>
            </a:r>
            <a:r>
              <a:rPr lang="el-GR" sz="3200" smtClean="0"/>
              <a:t> </a:t>
            </a:r>
            <a:r>
              <a:rPr lang="en-US" sz="3200" smtClean="0"/>
              <a:t> </a:t>
            </a:r>
            <a:r>
              <a:rPr lang="el-GR" sz="3200" smtClean="0">
                <a:latin typeface="Arial" pitchFamily="34" charset="0"/>
              </a:rPr>
              <a:t>Δεμάτια Νωτιαίου Μυελού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0" y="908050"/>
            <a:ext cx="4500563" cy="5949950"/>
          </a:xfrm>
        </p:spPr>
        <p:txBody>
          <a:bodyPr/>
          <a:lstStyle/>
          <a:p>
            <a:pPr eaLnBrk="1" hangingPunct="1"/>
            <a:r>
              <a:rPr lang="el-GR" sz="2000" b="1" smtClean="0">
                <a:latin typeface="Arial" pitchFamily="34" charset="0"/>
              </a:rPr>
              <a:t>Πρόσθιο νωτιαιοθαλαμικό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Πλάγιο νωτιαιοθαλαμικό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Πρ. νωτιαιοπαρεγκεφαλιδικό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Οπ. Νωτιαιοπαρεγκεφαλιδικό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Νωτιαιοτετραδυμικό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Επιχείλια ζώνη </a:t>
            </a:r>
            <a:r>
              <a:rPr lang="en-US" sz="2000" b="1" smtClean="0">
                <a:latin typeface="Arial" pitchFamily="34" charset="0"/>
              </a:rPr>
              <a:t>Lissauer</a:t>
            </a:r>
            <a:endParaRPr lang="el-GR" sz="2000" b="1" smtClean="0">
              <a:latin typeface="Arial" pitchFamily="34" charset="0"/>
            </a:endParaRP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Ισχνό</a:t>
            </a:r>
          </a:p>
          <a:p>
            <a:pPr eaLnBrk="1" hangingPunct="1"/>
            <a:r>
              <a:rPr lang="el-GR" sz="2000" b="1" smtClean="0">
                <a:solidFill>
                  <a:srgbClr val="FF0000"/>
                </a:solidFill>
                <a:latin typeface="Arial" pitchFamily="34" charset="0"/>
              </a:rPr>
              <a:t>Σφηνοειδές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Πρόσθιο φλοιονωτιαίο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Πλάγιο φλοιονωτιαίο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Τετραδυμονωτιαίο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Ελαιονωτιαίο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Αιθουσαιονωτιαίο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Δικτυωτονωτιαίο γεφυρικό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Δικτυωτονωτιαίο προμηκικό</a:t>
            </a:r>
          </a:p>
        </p:txBody>
      </p:sp>
      <p:sp>
        <p:nvSpPr>
          <p:cNvPr id="120836" name="Rectangle 4"/>
          <p:cNvSpPr>
            <a:spLocks noGrp="1" noChangeArrowheads="1"/>
          </p:cNvSpPr>
          <p:nvPr>
            <p:ph sz="quarter" idx="2"/>
          </p:nvPr>
        </p:nvSpPr>
        <p:spPr>
          <a:xfrm>
            <a:off x="4648200" y="836613"/>
            <a:ext cx="4495800" cy="6021387"/>
          </a:xfrm>
        </p:spPr>
        <p:txBody>
          <a:bodyPr/>
          <a:lstStyle/>
          <a:p>
            <a:pPr eaLnBrk="1" hangingPunct="1"/>
            <a:r>
              <a:rPr lang="el-GR" sz="2000" b="1" smtClean="0">
                <a:latin typeface="Arial" pitchFamily="34" charset="0"/>
              </a:rPr>
              <a:t>Εκούσια κινητικότητα</a:t>
            </a:r>
          </a:p>
          <a:p>
            <a:pPr eaLnBrk="1" hangingPunct="1"/>
            <a:r>
              <a:rPr lang="el-GR" sz="2000" b="1" smtClean="0">
                <a:solidFill>
                  <a:srgbClr val="FF0000"/>
                </a:solidFill>
                <a:latin typeface="Arial" pitchFamily="34" charset="0"/>
              </a:rPr>
              <a:t>Διακριτική αφή</a:t>
            </a:r>
          </a:p>
          <a:p>
            <a:pPr eaLnBrk="1" hangingPunct="1"/>
            <a:r>
              <a:rPr lang="el-GR" sz="1800" b="1" smtClean="0">
                <a:latin typeface="Arial" pitchFamily="34" charset="0"/>
              </a:rPr>
              <a:t>Οφθαλμοκινητικά αντανακλαστικά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Διανευροτομιακά       »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Εκτείνοντες μύες – στάση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Εγρήγορση – αντανακλαστικά</a:t>
            </a:r>
          </a:p>
          <a:p>
            <a:pPr eaLnBrk="1" hangingPunct="1"/>
            <a:r>
              <a:rPr lang="el-GR" sz="2000" b="1" smtClean="0">
                <a:solidFill>
                  <a:srgbClr val="FF0000"/>
                </a:solidFill>
                <a:latin typeface="Arial" pitchFamily="34" charset="0"/>
              </a:rPr>
              <a:t>Οπίσθια δέσμη επί τα εκτός</a:t>
            </a:r>
          </a:p>
          <a:p>
            <a:pPr eaLnBrk="1" hangingPunct="1"/>
            <a:r>
              <a:rPr lang="el-GR" sz="1900" b="1" smtClean="0">
                <a:latin typeface="Arial" pitchFamily="34" charset="0"/>
              </a:rPr>
              <a:t>Ιδιοδέκτριες πληροφορίες στάσης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Οφθαλμικά αντανακλαστικά σε ερεθίσματα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Πόνος – Θερμοκρασία</a:t>
            </a:r>
          </a:p>
          <a:p>
            <a:pPr eaLnBrk="1" hangingPunct="1"/>
            <a:r>
              <a:rPr lang="el-GR" sz="1800" b="1" smtClean="0">
                <a:latin typeface="Arial" pitchFamily="34" charset="0"/>
              </a:rPr>
              <a:t>Ιδιοδέκτριες πληροφορίες κίνησης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Πλάγια δέσμη</a:t>
            </a:r>
          </a:p>
          <a:p>
            <a:pPr eaLnBrk="1" hangingPunct="1"/>
            <a:r>
              <a:rPr lang="el-GR" sz="2000" b="1" smtClean="0">
                <a:solidFill>
                  <a:srgbClr val="FF0000"/>
                </a:solidFill>
                <a:latin typeface="Arial" pitchFamily="34" charset="0"/>
              </a:rPr>
              <a:t>Μόνο αυχενική μοίρα ΝΜ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Αδρή αφή – πίεση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Πρόσθια δέσμη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569325" cy="62071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smtClean="0">
                <a:latin typeface="Arial" pitchFamily="34" charset="0"/>
              </a:rPr>
              <a:t>QUIZ </a:t>
            </a:r>
            <a:r>
              <a:rPr lang="el-GR" sz="3200" smtClean="0">
                <a:latin typeface="Arial" pitchFamily="34" charset="0"/>
              </a:rPr>
              <a:t>3</a:t>
            </a:r>
            <a:r>
              <a:rPr lang="en-US" sz="3200" smtClean="0">
                <a:latin typeface="Arial" pitchFamily="34" charset="0"/>
              </a:rPr>
              <a:t>:</a:t>
            </a:r>
            <a:r>
              <a:rPr lang="el-GR" sz="3200" smtClean="0"/>
              <a:t> </a:t>
            </a:r>
            <a:r>
              <a:rPr lang="en-US" sz="3200" smtClean="0"/>
              <a:t> </a:t>
            </a:r>
            <a:r>
              <a:rPr lang="el-GR" sz="3200" smtClean="0">
                <a:latin typeface="Arial" pitchFamily="34" charset="0"/>
              </a:rPr>
              <a:t>Δεμάτια Νωτιαίου Μυελού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0" y="908050"/>
            <a:ext cx="4500563" cy="5949950"/>
          </a:xfrm>
        </p:spPr>
        <p:txBody>
          <a:bodyPr/>
          <a:lstStyle/>
          <a:p>
            <a:pPr eaLnBrk="1" hangingPunct="1"/>
            <a:r>
              <a:rPr lang="el-GR" sz="2000" b="1" smtClean="0">
                <a:latin typeface="Arial" pitchFamily="34" charset="0"/>
              </a:rPr>
              <a:t>Πρόσθιο νωτιαιοθαλαμικό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Πλάγιο νωτιαιοθαλαμικό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Πρ. νωτιαιοπαρεγκεφαλιδικό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Οπ. Νωτιαιοπαρεγκεφαλιδικό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Νωτιαιοτετραδυμικό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Επιχείλια ζώνη </a:t>
            </a:r>
            <a:r>
              <a:rPr lang="en-US" sz="2000" b="1" smtClean="0">
                <a:latin typeface="Arial" pitchFamily="34" charset="0"/>
              </a:rPr>
              <a:t>Lissauer</a:t>
            </a:r>
            <a:endParaRPr lang="el-GR" sz="2000" b="1" smtClean="0">
              <a:latin typeface="Arial" pitchFamily="34" charset="0"/>
            </a:endParaRP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Ισχνό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Σφηνοειδές</a:t>
            </a:r>
          </a:p>
          <a:p>
            <a:pPr eaLnBrk="1" hangingPunct="1"/>
            <a:r>
              <a:rPr lang="el-GR" sz="2000" b="1" smtClean="0">
                <a:solidFill>
                  <a:srgbClr val="FF0000"/>
                </a:solidFill>
                <a:latin typeface="Arial" pitchFamily="34" charset="0"/>
              </a:rPr>
              <a:t>Πρόσθιο φλοιονωτιαίο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Πλάγιο φλοιονωτιαίο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Τετραδυμονωτιαίο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Ελαιονωτιαίο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Αιθουσαιονωτιαίο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Δικτυωτονωτιαίο γεφυρικό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Δικτυωτονωτιαίο προμηκικό</a:t>
            </a:r>
          </a:p>
        </p:txBody>
      </p:sp>
      <p:sp>
        <p:nvSpPr>
          <p:cNvPr id="121860" name="Rectangle 4"/>
          <p:cNvSpPr>
            <a:spLocks noGrp="1" noChangeArrowheads="1"/>
          </p:cNvSpPr>
          <p:nvPr>
            <p:ph sz="quarter" idx="2"/>
          </p:nvPr>
        </p:nvSpPr>
        <p:spPr>
          <a:xfrm>
            <a:off x="4648200" y="836613"/>
            <a:ext cx="4495800" cy="6021387"/>
          </a:xfrm>
        </p:spPr>
        <p:txBody>
          <a:bodyPr/>
          <a:lstStyle/>
          <a:p>
            <a:pPr eaLnBrk="1" hangingPunct="1"/>
            <a:r>
              <a:rPr lang="el-GR" sz="2000" b="1" smtClean="0">
                <a:latin typeface="Arial" pitchFamily="34" charset="0"/>
              </a:rPr>
              <a:t>Εκούσια κινητικότητα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Διακριτική αφή</a:t>
            </a:r>
          </a:p>
          <a:p>
            <a:pPr eaLnBrk="1" hangingPunct="1"/>
            <a:r>
              <a:rPr lang="el-GR" sz="1800" b="1" smtClean="0">
                <a:latin typeface="Arial" pitchFamily="34" charset="0"/>
              </a:rPr>
              <a:t>Οφθαλμοκινητικά αντανακλαστικά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Διανευροτομιακά       »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Εκτείνοντες μύες – στάση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Εγρήγορση – αντανακλαστικά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Οπίσθια δέσμη επί τα εκτός</a:t>
            </a:r>
          </a:p>
          <a:p>
            <a:pPr eaLnBrk="1" hangingPunct="1"/>
            <a:r>
              <a:rPr lang="el-GR" sz="1900" b="1" smtClean="0">
                <a:latin typeface="Arial" pitchFamily="34" charset="0"/>
              </a:rPr>
              <a:t>Ιδιοδέκτριες πληροφορίες στάσης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Οφθαλμικά αντανακλαστικά σε ερεθίσματα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Πόνος – Θερμοκρασία</a:t>
            </a:r>
          </a:p>
          <a:p>
            <a:pPr eaLnBrk="1" hangingPunct="1"/>
            <a:r>
              <a:rPr lang="el-GR" sz="1800" b="1" smtClean="0">
                <a:latin typeface="Arial" pitchFamily="34" charset="0"/>
              </a:rPr>
              <a:t>Ιδιοδέκτριες πληροφορίες κίνησης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Πλάγια δέσμη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Μόνο αυχενική μοίρα ΝΜ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Αδρή αφή – πίεση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Πρόσθια δέσμη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569325" cy="62071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smtClean="0">
                <a:latin typeface="Arial" pitchFamily="34" charset="0"/>
              </a:rPr>
              <a:t>QUIZ </a:t>
            </a:r>
            <a:r>
              <a:rPr lang="el-GR" sz="3200" smtClean="0">
                <a:latin typeface="Arial" pitchFamily="34" charset="0"/>
              </a:rPr>
              <a:t>3</a:t>
            </a:r>
            <a:r>
              <a:rPr lang="en-US" sz="3200" smtClean="0">
                <a:latin typeface="Arial" pitchFamily="34" charset="0"/>
              </a:rPr>
              <a:t>:</a:t>
            </a:r>
            <a:r>
              <a:rPr lang="el-GR" sz="3200" smtClean="0"/>
              <a:t> </a:t>
            </a:r>
            <a:r>
              <a:rPr lang="en-US" sz="3200" smtClean="0"/>
              <a:t> </a:t>
            </a:r>
            <a:r>
              <a:rPr lang="el-GR" sz="3200" smtClean="0">
                <a:latin typeface="Arial" pitchFamily="34" charset="0"/>
              </a:rPr>
              <a:t>Δεμάτια Νωτιαίου Μυελού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0" y="908050"/>
            <a:ext cx="4500563" cy="5949950"/>
          </a:xfrm>
        </p:spPr>
        <p:txBody>
          <a:bodyPr/>
          <a:lstStyle/>
          <a:p>
            <a:pPr eaLnBrk="1" hangingPunct="1"/>
            <a:r>
              <a:rPr lang="el-GR" sz="2000" b="1" smtClean="0">
                <a:latin typeface="Arial" pitchFamily="34" charset="0"/>
              </a:rPr>
              <a:t>Πρόσθιο νωτιαιοθαλαμικό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Πλάγιο νωτιαιοθαλαμικό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Πρ. νωτιαιοπαρεγκεφαλιδικό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Οπ. Νωτιαιοπαρεγκεφαλιδικό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Νωτιαιοτετραδυμικό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Επιχείλια ζώνη </a:t>
            </a:r>
            <a:r>
              <a:rPr lang="en-US" sz="2000" b="1" smtClean="0">
                <a:latin typeface="Arial" pitchFamily="34" charset="0"/>
              </a:rPr>
              <a:t>Lissauer</a:t>
            </a:r>
            <a:endParaRPr lang="el-GR" sz="2000" b="1" smtClean="0">
              <a:latin typeface="Arial" pitchFamily="34" charset="0"/>
            </a:endParaRP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Ισχνό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Σφηνοειδές</a:t>
            </a:r>
          </a:p>
          <a:p>
            <a:pPr eaLnBrk="1" hangingPunct="1"/>
            <a:r>
              <a:rPr lang="el-GR" sz="2000" b="1" smtClean="0">
                <a:solidFill>
                  <a:srgbClr val="FF0000"/>
                </a:solidFill>
                <a:latin typeface="Arial" pitchFamily="34" charset="0"/>
              </a:rPr>
              <a:t>Πρόσθιο φλοιονωτιαίο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Πλάγιο φλοιονωτιαίο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Τετραδυμονωτιαίο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Ελαιονωτιαίο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Αιθουσαιονωτιαίο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Δικτυωτονωτιαίο γεφυρικό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Δικτυωτονωτιαίο προμηκικό</a:t>
            </a:r>
          </a:p>
        </p:txBody>
      </p:sp>
      <p:sp>
        <p:nvSpPr>
          <p:cNvPr id="122884" name="Rectangle 4"/>
          <p:cNvSpPr>
            <a:spLocks noGrp="1" noChangeArrowheads="1"/>
          </p:cNvSpPr>
          <p:nvPr>
            <p:ph sz="quarter" idx="2"/>
          </p:nvPr>
        </p:nvSpPr>
        <p:spPr>
          <a:xfrm>
            <a:off x="4648200" y="836613"/>
            <a:ext cx="4495800" cy="6021387"/>
          </a:xfrm>
        </p:spPr>
        <p:txBody>
          <a:bodyPr/>
          <a:lstStyle/>
          <a:p>
            <a:pPr eaLnBrk="1" hangingPunct="1"/>
            <a:r>
              <a:rPr lang="el-GR" sz="2000" b="1" smtClean="0">
                <a:solidFill>
                  <a:srgbClr val="FF0000"/>
                </a:solidFill>
                <a:latin typeface="Arial" pitchFamily="34" charset="0"/>
              </a:rPr>
              <a:t>Εκούσια κινητικότητα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Διακριτική αφή</a:t>
            </a:r>
          </a:p>
          <a:p>
            <a:pPr eaLnBrk="1" hangingPunct="1"/>
            <a:r>
              <a:rPr lang="el-GR" sz="1800" b="1" smtClean="0">
                <a:latin typeface="Arial" pitchFamily="34" charset="0"/>
              </a:rPr>
              <a:t>Οφθαλμοκινητικά αντανακλαστικά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Διανευροτομιακά       »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Εκτείνοντες μύες – στάση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Εγρήγορση – αντανακλαστικά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Οπίσθια δέσμη επί τα εκτός</a:t>
            </a:r>
          </a:p>
          <a:p>
            <a:pPr eaLnBrk="1" hangingPunct="1"/>
            <a:r>
              <a:rPr lang="el-GR" sz="1900" b="1" smtClean="0">
                <a:latin typeface="Arial" pitchFamily="34" charset="0"/>
              </a:rPr>
              <a:t>Ιδιοδέκτριες πληροφορίες στάσης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Οφθαλμικά αντανακλαστικά σε ερεθίσματα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Πόνος – Θερμοκρασία</a:t>
            </a:r>
          </a:p>
          <a:p>
            <a:pPr eaLnBrk="1" hangingPunct="1"/>
            <a:r>
              <a:rPr lang="el-GR" sz="1800" b="1" smtClean="0">
                <a:latin typeface="Arial" pitchFamily="34" charset="0"/>
              </a:rPr>
              <a:t>Ιδιοδέκτριες πληροφορίες κίνησης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Πλάγια δέσμη</a:t>
            </a:r>
          </a:p>
          <a:p>
            <a:pPr eaLnBrk="1" hangingPunct="1"/>
            <a:r>
              <a:rPr lang="el-GR" sz="2000" b="1" smtClean="0">
                <a:solidFill>
                  <a:srgbClr val="FF0000"/>
                </a:solidFill>
                <a:latin typeface="Arial" pitchFamily="34" charset="0"/>
              </a:rPr>
              <a:t>Μόνο αυχενική μοίρα ΝΜ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Αδρή αφή – πίεση</a:t>
            </a:r>
          </a:p>
          <a:p>
            <a:pPr eaLnBrk="1" hangingPunct="1"/>
            <a:r>
              <a:rPr lang="el-GR" sz="2000" b="1" smtClean="0">
                <a:solidFill>
                  <a:srgbClr val="FF0000"/>
                </a:solidFill>
                <a:latin typeface="Arial" pitchFamily="34" charset="0"/>
              </a:rPr>
              <a:t>Πρόσθια δέσμη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81075"/>
            <a:ext cx="1511300" cy="260350"/>
          </a:xfrm>
        </p:spPr>
        <p:txBody>
          <a:bodyPr/>
          <a:lstStyle/>
          <a:p>
            <a:r>
              <a:rPr lang="el-GR" sz="1600"/>
              <a:t>Στήριξη ΝΜ</a:t>
            </a:r>
          </a:p>
        </p:txBody>
      </p:sp>
      <p:pic>
        <p:nvPicPr>
          <p:cNvPr id="134151" name="Picture 7" descr="Στήριξη ΝΜ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57363" y="-242888"/>
            <a:ext cx="7089775" cy="7100888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569325" cy="62071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smtClean="0">
                <a:latin typeface="Arial" pitchFamily="34" charset="0"/>
              </a:rPr>
              <a:t>QUIZ </a:t>
            </a:r>
            <a:r>
              <a:rPr lang="el-GR" sz="3200" smtClean="0">
                <a:latin typeface="Arial" pitchFamily="34" charset="0"/>
              </a:rPr>
              <a:t>3</a:t>
            </a:r>
            <a:r>
              <a:rPr lang="en-US" sz="3200" smtClean="0">
                <a:latin typeface="Arial" pitchFamily="34" charset="0"/>
              </a:rPr>
              <a:t>:</a:t>
            </a:r>
            <a:r>
              <a:rPr lang="el-GR" sz="3200" smtClean="0"/>
              <a:t> </a:t>
            </a:r>
            <a:r>
              <a:rPr lang="en-US" sz="3200" smtClean="0"/>
              <a:t> </a:t>
            </a:r>
            <a:r>
              <a:rPr lang="el-GR" sz="3200" smtClean="0">
                <a:latin typeface="Arial" pitchFamily="34" charset="0"/>
              </a:rPr>
              <a:t>Δεμάτια Νωτιαίου Μυελού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0" y="908050"/>
            <a:ext cx="4500563" cy="5949950"/>
          </a:xfrm>
        </p:spPr>
        <p:txBody>
          <a:bodyPr/>
          <a:lstStyle/>
          <a:p>
            <a:pPr eaLnBrk="1" hangingPunct="1"/>
            <a:r>
              <a:rPr lang="el-GR" sz="2000" b="1" smtClean="0">
                <a:latin typeface="Arial" pitchFamily="34" charset="0"/>
              </a:rPr>
              <a:t>Πρόσθιο νωτιαιοθαλαμικό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Πλάγιο νωτιαιοθαλαμικό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Πρ. νωτιαιοπαρεγκεφαλιδικό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Οπ. Νωτιαιοπαρεγκεφαλιδικό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Νωτιαιοτετραδυμικό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Επιχείλια ζώνη </a:t>
            </a:r>
            <a:r>
              <a:rPr lang="en-US" sz="2000" b="1" smtClean="0">
                <a:latin typeface="Arial" pitchFamily="34" charset="0"/>
              </a:rPr>
              <a:t>Lissauer</a:t>
            </a:r>
            <a:endParaRPr lang="el-GR" sz="2000" b="1" smtClean="0">
              <a:latin typeface="Arial" pitchFamily="34" charset="0"/>
            </a:endParaRP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Ισχνό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Σφηνοειδές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Πρόσθιο φλοιονωτιαίο</a:t>
            </a:r>
          </a:p>
          <a:p>
            <a:pPr eaLnBrk="1" hangingPunct="1"/>
            <a:r>
              <a:rPr lang="el-GR" sz="2000" b="1" smtClean="0">
                <a:solidFill>
                  <a:srgbClr val="FF0000"/>
                </a:solidFill>
                <a:latin typeface="Arial" pitchFamily="34" charset="0"/>
              </a:rPr>
              <a:t>Πλάγιο φλοιονωτιαίο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Τετραδυμονωτιαίο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Ελαιονωτιαίο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Αιθουσαιονωτιαίο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Δικτυωτονωτιαίο γεφυρικό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Δικτυωτονωτιαίο προμηκικό</a:t>
            </a:r>
          </a:p>
        </p:txBody>
      </p:sp>
      <p:sp>
        <p:nvSpPr>
          <p:cNvPr id="123908" name="Rectangle 4"/>
          <p:cNvSpPr>
            <a:spLocks noGrp="1" noChangeArrowheads="1"/>
          </p:cNvSpPr>
          <p:nvPr>
            <p:ph sz="quarter" idx="2"/>
          </p:nvPr>
        </p:nvSpPr>
        <p:spPr>
          <a:xfrm>
            <a:off x="4648200" y="836613"/>
            <a:ext cx="4495800" cy="6021387"/>
          </a:xfrm>
        </p:spPr>
        <p:txBody>
          <a:bodyPr/>
          <a:lstStyle/>
          <a:p>
            <a:pPr eaLnBrk="1" hangingPunct="1"/>
            <a:r>
              <a:rPr lang="el-GR" sz="2000" b="1" smtClean="0">
                <a:latin typeface="Arial" pitchFamily="34" charset="0"/>
              </a:rPr>
              <a:t>Εκούσια κινητικότητα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Διακριτική αφή</a:t>
            </a:r>
          </a:p>
          <a:p>
            <a:pPr eaLnBrk="1" hangingPunct="1"/>
            <a:r>
              <a:rPr lang="el-GR" sz="1800" b="1" smtClean="0">
                <a:latin typeface="Arial" pitchFamily="34" charset="0"/>
              </a:rPr>
              <a:t>Οφθαλμοκινητικά αντανακλαστικά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Διανευροτομιακά       »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Εκτείνοντες μύες – στάση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Εγρήγορση – αντανακλαστικά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Οπίσθια δέσμη επί τα εκτός</a:t>
            </a:r>
          </a:p>
          <a:p>
            <a:pPr eaLnBrk="1" hangingPunct="1"/>
            <a:r>
              <a:rPr lang="el-GR" sz="1900" b="1" smtClean="0">
                <a:latin typeface="Arial" pitchFamily="34" charset="0"/>
              </a:rPr>
              <a:t>Ιδιοδέκτριες πληροφορίες στάσης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Οφθαλμικά αντανακλαστικά σε ερεθίσματα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Πόνος – Θερμοκρασία</a:t>
            </a:r>
          </a:p>
          <a:p>
            <a:pPr eaLnBrk="1" hangingPunct="1"/>
            <a:r>
              <a:rPr lang="el-GR" sz="1800" b="1" smtClean="0">
                <a:latin typeface="Arial" pitchFamily="34" charset="0"/>
              </a:rPr>
              <a:t>Ιδιοδέκτριες πληροφορίες κίνησης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Πλάγια δέσμη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Μόνο αυχενική μοίρα ΝΜ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Αδρή αφή – πίεση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Πρόσθια δέσμη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569325" cy="62071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smtClean="0">
                <a:latin typeface="Arial" pitchFamily="34" charset="0"/>
              </a:rPr>
              <a:t>QUIZ </a:t>
            </a:r>
            <a:r>
              <a:rPr lang="el-GR" sz="3200" smtClean="0">
                <a:latin typeface="Arial" pitchFamily="34" charset="0"/>
              </a:rPr>
              <a:t>3</a:t>
            </a:r>
            <a:r>
              <a:rPr lang="en-US" sz="3200" smtClean="0">
                <a:latin typeface="Arial" pitchFamily="34" charset="0"/>
              </a:rPr>
              <a:t>:</a:t>
            </a:r>
            <a:r>
              <a:rPr lang="el-GR" sz="3200" smtClean="0"/>
              <a:t> </a:t>
            </a:r>
            <a:r>
              <a:rPr lang="en-US" sz="3200" smtClean="0"/>
              <a:t> </a:t>
            </a:r>
            <a:r>
              <a:rPr lang="el-GR" sz="3200" smtClean="0">
                <a:latin typeface="Arial" pitchFamily="34" charset="0"/>
              </a:rPr>
              <a:t>Δεμάτια Νωτιαίου Μυελού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0" y="908050"/>
            <a:ext cx="4500563" cy="5949950"/>
          </a:xfrm>
        </p:spPr>
        <p:txBody>
          <a:bodyPr/>
          <a:lstStyle/>
          <a:p>
            <a:pPr eaLnBrk="1" hangingPunct="1"/>
            <a:r>
              <a:rPr lang="el-GR" sz="2000" b="1" smtClean="0">
                <a:latin typeface="Arial" pitchFamily="34" charset="0"/>
              </a:rPr>
              <a:t>Πρόσθιο νωτιαιοθαλαμικό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Πλάγιο νωτιαιοθαλαμικό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Πρ. νωτιαιοπαρεγκεφαλιδικό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Οπ. Νωτιαιοπαρεγκεφαλιδικό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Νωτιαιοτετραδυμικό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Επιχείλια ζώνη </a:t>
            </a:r>
            <a:r>
              <a:rPr lang="en-US" sz="2000" b="1" smtClean="0">
                <a:latin typeface="Arial" pitchFamily="34" charset="0"/>
              </a:rPr>
              <a:t>Lissauer</a:t>
            </a:r>
            <a:endParaRPr lang="el-GR" sz="2000" b="1" smtClean="0">
              <a:latin typeface="Arial" pitchFamily="34" charset="0"/>
            </a:endParaRP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Ισχνό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Σφηνοειδές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Πρόσθιο φλοιονωτιαίο</a:t>
            </a:r>
          </a:p>
          <a:p>
            <a:pPr eaLnBrk="1" hangingPunct="1"/>
            <a:r>
              <a:rPr lang="el-GR" sz="2000" b="1" smtClean="0">
                <a:solidFill>
                  <a:srgbClr val="FF0000"/>
                </a:solidFill>
                <a:latin typeface="Arial" pitchFamily="34" charset="0"/>
              </a:rPr>
              <a:t>Πλάγιο φλοιονωτιαίο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Τετραδυμονωτιαίο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Ελαιονωτιαίο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Αιθουσαιονωτιαίο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Δικτυωτονωτιαίο γεφυρικό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Δικτυωτονωτιαίο προμηκικό</a:t>
            </a:r>
          </a:p>
        </p:txBody>
      </p:sp>
      <p:sp>
        <p:nvSpPr>
          <p:cNvPr id="124932" name="Rectangle 4"/>
          <p:cNvSpPr>
            <a:spLocks noGrp="1" noChangeArrowheads="1"/>
          </p:cNvSpPr>
          <p:nvPr>
            <p:ph sz="quarter" idx="2"/>
          </p:nvPr>
        </p:nvSpPr>
        <p:spPr>
          <a:xfrm>
            <a:off x="4648200" y="836613"/>
            <a:ext cx="4495800" cy="6021387"/>
          </a:xfrm>
        </p:spPr>
        <p:txBody>
          <a:bodyPr/>
          <a:lstStyle/>
          <a:p>
            <a:pPr eaLnBrk="1" hangingPunct="1"/>
            <a:r>
              <a:rPr lang="el-GR" sz="2000" b="1" smtClean="0">
                <a:solidFill>
                  <a:srgbClr val="FF0000"/>
                </a:solidFill>
                <a:latin typeface="Arial" pitchFamily="34" charset="0"/>
              </a:rPr>
              <a:t>Εκούσια κινητικότητα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Διακριτική αφή</a:t>
            </a:r>
          </a:p>
          <a:p>
            <a:pPr eaLnBrk="1" hangingPunct="1"/>
            <a:r>
              <a:rPr lang="el-GR" sz="1800" b="1" smtClean="0">
                <a:latin typeface="Arial" pitchFamily="34" charset="0"/>
              </a:rPr>
              <a:t>Οφθαλμοκινητικά αντανακλαστικά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Διανευροτομιακά       »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Εκτείνοντες μύες – στάση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Εγρήγορση – αντανακλαστικά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Οπίσθια δέσμη επί τα εκτός</a:t>
            </a:r>
          </a:p>
          <a:p>
            <a:pPr eaLnBrk="1" hangingPunct="1"/>
            <a:r>
              <a:rPr lang="el-GR" sz="1900" b="1" smtClean="0">
                <a:latin typeface="Arial" pitchFamily="34" charset="0"/>
              </a:rPr>
              <a:t>Ιδιοδέκτριες πληροφορίες στάσης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Οφθαλμικά αντανακλαστικά σε ερεθίσματα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Πόνος – Θερμοκρασία</a:t>
            </a:r>
          </a:p>
          <a:p>
            <a:pPr eaLnBrk="1" hangingPunct="1"/>
            <a:r>
              <a:rPr lang="el-GR" sz="1800" b="1" smtClean="0">
                <a:latin typeface="Arial" pitchFamily="34" charset="0"/>
              </a:rPr>
              <a:t>Ιδιοδέκτριες πληροφορίες κίνησης</a:t>
            </a:r>
          </a:p>
          <a:p>
            <a:pPr eaLnBrk="1" hangingPunct="1"/>
            <a:r>
              <a:rPr lang="el-GR" sz="2000" b="1" smtClean="0">
                <a:solidFill>
                  <a:srgbClr val="FF0000"/>
                </a:solidFill>
                <a:latin typeface="Arial" pitchFamily="34" charset="0"/>
              </a:rPr>
              <a:t>Πλάγια δέσμη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Μόνο αυχενική μοίρα ΝΜ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Αδρή αφή – πίεση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Πρόσθια δέσμη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569325" cy="62071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smtClean="0">
                <a:latin typeface="Arial" pitchFamily="34" charset="0"/>
              </a:rPr>
              <a:t>QUIZ </a:t>
            </a:r>
            <a:r>
              <a:rPr lang="el-GR" sz="3200" smtClean="0">
                <a:latin typeface="Arial" pitchFamily="34" charset="0"/>
              </a:rPr>
              <a:t>3</a:t>
            </a:r>
            <a:r>
              <a:rPr lang="en-US" sz="3200" smtClean="0">
                <a:latin typeface="Arial" pitchFamily="34" charset="0"/>
              </a:rPr>
              <a:t>:</a:t>
            </a:r>
            <a:r>
              <a:rPr lang="el-GR" sz="3200" smtClean="0"/>
              <a:t> </a:t>
            </a:r>
            <a:r>
              <a:rPr lang="en-US" sz="3200" smtClean="0"/>
              <a:t> </a:t>
            </a:r>
            <a:r>
              <a:rPr lang="el-GR" sz="3200" smtClean="0">
                <a:latin typeface="Arial" pitchFamily="34" charset="0"/>
              </a:rPr>
              <a:t>Δεμάτια Νωτιαίου Μυελού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0" y="908050"/>
            <a:ext cx="4500563" cy="5949950"/>
          </a:xfrm>
        </p:spPr>
        <p:txBody>
          <a:bodyPr/>
          <a:lstStyle/>
          <a:p>
            <a:pPr eaLnBrk="1" hangingPunct="1"/>
            <a:r>
              <a:rPr lang="el-GR" sz="2000" b="1" smtClean="0">
                <a:latin typeface="Arial" pitchFamily="34" charset="0"/>
              </a:rPr>
              <a:t>Πρόσθιο νωτιαιοθαλαμικό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Πλάγιο νωτιαιοθαλαμικό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Πρ. νωτιαιοπαρεγκεφαλιδικό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Οπ. Νωτιαιοπαρεγκεφαλιδικό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Νωτιαιοτετραδυμικό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Επιχείλια ζώνη </a:t>
            </a:r>
            <a:r>
              <a:rPr lang="en-US" sz="2000" b="1" smtClean="0">
                <a:latin typeface="Arial" pitchFamily="34" charset="0"/>
              </a:rPr>
              <a:t>Lissauer</a:t>
            </a:r>
            <a:endParaRPr lang="el-GR" sz="2000" b="1" smtClean="0">
              <a:latin typeface="Arial" pitchFamily="34" charset="0"/>
            </a:endParaRP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Ισχνό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Σφηνοειδές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Πρόσθιο φλοιονωτιαίο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Πλάγιο φλοιονωτιαίο</a:t>
            </a:r>
          </a:p>
          <a:p>
            <a:pPr eaLnBrk="1" hangingPunct="1"/>
            <a:r>
              <a:rPr lang="el-GR" sz="2000" b="1" smtClean="0">
                <a:solidFill>
                  <a:srgbClr val="FF0000"/>
                </a:solidFill>
                <a:latin typeface="Arial" pitchFamily="34" charset="0"/>
              </a:rPr>
              <a:t>Τετραδυμονωτιαίο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Ελαιονωτιαίο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Αιθουσαιονωτιαίο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Δικτυωτονωτιαίο γεφυρικό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Δικτυωτονωτιαίο προμηκικό</a:t>
            </a:r>
          </a:p>
        </p:txBody>
      </p:sp>
      <p:sp>
        <p:nvSpPr>
          <p:cNvPr id="125956" name="Rectangle 4"/>
          <p:cNvSpPr>
            <a:spLocks noGrp="1" noChangeArrowheads="1"/>
          </p:cNvSpPr>
          <p:nvPr>
            <p:ph sz="quarter" idx="2"/>
          </p:nvPr>
        </p:nvSpPr>
        <p:spPr>
          <a:xfrm>
            <a:off x="4648200" y="836613"/>
            <a:ext cx="4495800" cy="6021387"/>
          </a:xfrm>
        </p:spPr>
        <p:txBody>
          <a:bodyPr/>
          <a:lstStyle/>
          <a:p>
            <a:pPr eaLnBrk="1" hangingPunct="1"/>
            <a:r>
              <a:rPr lang="el-GR" sz="2000" b="1" smtClean="0">
                <a:latin typeface="Arial" pitchFamily="34" charset="0"/>
              </a:rPr>
              <a:t>Εκούσια κινητικότητα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Διακριτική αφή</a:t>
            </a:r>
          </a:p>
          <a:p>
            <a:pPr eaLnBrk="1" hangingPunct="1"/>
            <a:r>
              <a:rPr lang="el-GR" sz="1800" b="1" smtClean="0">
                <a:latin typeface="Arial" pitchFamily="34" charset="0"/>
              </a:rPr>
              <a:t>Οφθαλμοκινητικά αντανακλαστικά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Διανευροτομιακά       »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Εκτείνοντες μύες – στάση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Εγρήγορση – αντανακλαστικά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Οπίσθια δέσμη επί τα εκτός</a:t>
            </a:r>
          </a:p>
          <a:p>
            <a:pPr eaLnBrk="1" hangingPunct="1"/>
            <a:r>
              <a:rPr lang="el-GR" sz="1900" b="1" smtClean="0">
                <a:latin typeface="Arial" pitchFamily="34" charset="0"/>
              </a:rPr>
              <a:t>Ιδιοδέκτριες πληροφορίες στάσης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Οφθαλμικά αντανακλαστικά σε ερεθίσματα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Πόνος – Θερμοκρασία</a:t>
            </a:r>
          </a:p>
          <a:p>
            <a:pPr eaLnBrk="1" hangingPunct="1"/>
            <a:r>
              <a:rPr lang="el-GR" sz="1800" b="1" smtClean="0">
                <a:latin typeface="Arial" pitchFamily="34" charset="0"/>
              </a:rPr>
              <a:t>Ιδιοδέκτριες πληροφορίες κίνησης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Πλάγια δέσμη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Μόνο αυχενική μοίρα ΝΜ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Αδρή αφή – πίεση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Πρόσθια δέσμη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569325" cy="62071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smtClean="0">
                <a:latin typeface="Arial" pitchFamily="34" charset="0"/>
              </a:rPr>
              <a:t>QUIZ </a:t>
            </a:r>
            <a:r>
              <a:rPr lang="el-GR" sz="3200" smtClean="0">
                <a:latin typeface="Arial" pitchFamily="34" charset="0"/>
              </a:rPr>
              <a:t>3</a:t>
            </a:r>
            <a:r>
              <a:rPr lang="en-US" sz="3200" smtClean="0">
                <a:latin typeface="Arial" pitchFamily="34" charset="0"/>
              </a:rPr>
              <a:t>:</a:t>
            </a:r>
            <a:r>
              <a:rPr lang="el-GR" sz="3200" smtClean="0"/>
              <a:t> </a:t>
            </a:r>
            <a:r>
              <a:rPr lang="en-US" sz="3200" smtClean="0"/>
              <a:t> </a:t>
            </a:r>
            <a:r>
              <a:rPr lang="el-GR" sz="3200" smtClean="0">
                <a:latin typeface="Arial" pitchFamily="34" charset="0"/>
              </a:rPr>
              <a:t>Δεμάτια Νωτιαίου Μυελού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0" y="908050"/>
            <a:ext cx="4500563" cy="5949950"/>
          </a:xfrm>
        </p:spPr>
        <p:txBody>
          <a:bodyPr/>
          <a:lstStyle/>
          <a:p>
            <a:pPr eaLnBrk="1" hangingPunct="1"/>
            <a:r>
              <a:rPr lang="el-GR" sz="2000" b="1" smtClean="0">
                <a:latin typeface="Arial" pitchFamily="34" charset="0"/>
              </a:rPr>
              <a:t>Πρόσθιο νωτιαιοθαλαμικό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Πλάγιο νωτιαιοθαλαμικό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Πρ. νωτιαιοπαρεγκεφαλιδικό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Οπ. Νωτιαιοπαρεγκεφαλιδικό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Νωτιαιοτετραδυμικό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Επιχείλια ζώνη </a:t>
            </a:r>
            <a:r>
              <a:rPr lang="en-US" sz="2000" b="1" smtClean="0">
                <a:latin typeface="Arial" pitchFamily="34" charset="0"/>
              </a:rPr>
              <a:t>Lissauer</a:t>
            </a:r>
            <a:endParaRPr lang="el-GR" sz="2000" b="1" smtClean="0">
              <a:latin typeface="Arial" pitchFamily="34" charset="0"/>
            </a:endParaRP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Ισχνό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Σφηνοειδές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Πρόσθιο φλοιονωτιαίο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Πλάγιο φλοιονωτιαίο</a:t>
            </a:r>
          </a:p>
          <a:p>
            <a:pPr eaLnBrk="1" hangingPunct="1"/>
            <a:r>
              <a:rPr lang="el-GR" sz="2000" b="1" smtClean="0">
                <a:solidFill>
                  <a:srgbClr val="FF0000"/>
                </a:solidFill>
                <a:latin typeface="Arial" pitchFamily="34" charset="0"/>
              </a:rPr>
              <a:t>Τετραδυμονωτιαίο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Ελαιονωτιαίο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Αιθουσαιονωτιαίο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Δικτυωτονωτιαίο γεφυρικό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Δικτυωτονωτιαίο προμηκικό</a:t>
            </a:r>
          </a:p>
        </p:txBody>
      </p:sp>
      <p:sp>
        <p:nvSpPr>
          <p:cNvPr id="126980" name="Rectangle 4"/>
          <p:cNvSpPr>
            <a:spLocks noGrp="1" noChangeArrowheads="1"/>
          </p:cNvSpPr>
          <p:nvPr>
            <p:ph sz="quarter" idx="2"/>
          </p:nvPr>
        </p:nvSpPr>
        <p:spPr>
          <a:xfrm>
            <a:off x="4648200" y="836613"/>
            <a:ext cx="4495800" cy="6021387"/>
          </a:xfrm>
        </p:spPr>
        <p:txBody>
          <a:bodyPr/>
          <a:lstStyle/>
          <a:p>
            <a:pPr eaLnBrk="1" hangingPunct="1"/>
            <a:r>
              <a:rPr lang="el-GR" sz="2000" b="1" smtClean="0">
                <a:latin typeface="Arial" pitchFamily="34" charset="0"/>
              </a:rPr>
              <a:t>Εκούσια κινητικότητα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Διακριτική αφή</a:t>
            </a:r>
          </a:p>
          <a:p>
            <a:pPr eaLnBrk="1" hangingPunct="1"/>
            <a:r>
              <a:rPr lang="el-GR" sz="1800" b="1" smtClean="0">
                <a:solidFill>
                  <a:srgbClr val="FF0000"/>
                </a:solidFill>
                <a:latin typeface="Arial" pitchFamily="34" charset="0"/>
              </a:rPr>
              <a:t>Οφθαλμοκινητικά αντανακλαστικά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Διανευροτομιακά       »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Εκτείνοντες μύες – στάση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Εγρήγορση – αντανακλαστικά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Οπίσθια δέσμη επί τα εκτός</a:t>
            </a:r>
          </a:p>
          <a:p>
            <a:pPr eaLnBrk="1" hangingPunct="1"/>
            <a:r>
              <a:rPr lang="el-GR" sz="1900" b="1" smtClean="0">
                <a:latin typeface="Arial" pitchFamily="34" charset="0"/>
              </a:rPr>
              <a:t>Ιδιοδέκτριες πληροφορίες στάσης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Οφθαλμικά αντανακλαστικά σε ερεθίσματα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Πόνος – Θερμοκρασία</a:t>
            </a:r>
          </a:p>
          <a:p>
            <a:pPr eaLnBrk="1" hangingPunct="1"/>
            <a:r>
              <a:rPr lang="el-GR" sz="1800" b="1" smtClean="0">
                <a:latin typeface="Arial" pitchFamily="34" charset="0"/>
              </a:rPr>
              <a:t>Ιδιοδέκτριες πληροφορίες κίνησης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Πλάγια δέσμη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Μόνο αυχενική μοίρα ΝΜ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Αδρή αφή – πίεση</a:t>
            </a:r>
          </a:p>
          <a:p>
            <a:pPr eaLnBrk="1" hangingPunct="1"/>
            <a:r>
              <a:rPr lang="el-GR" sz="2000" b="1" smtClean="0">
                <a:solidFill>
                  <a:srgbClr val="FF0000"/>
                </a:solidFill>
                <a:latin typeface="Arial" pitchFamily="34" charset="0"/>
              </a:rPr>
              <a:t>Πρόσθια δέσμη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569325" cy="62071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smtClean="0">
                <a:latin typeface="Arial" pitchFamily="34" charset="0"/>
              </a:rPr>
              <a:t>QUIZ </a:t>
            </a:r>
            <a:r>
              <a:rPr lang="el-GR" sz="3200" smtClean="0">
                <a:latin typeface="Arial" pitchFamily="34" charset="0"/>
              </a:rPr>
              <a:t>3</a:t>
            </a:r>
            <a:r>
              <a:rPr lang="en-US" sz="3200" smtClean="0">
                <a:latin typeface="Arial" pitchFamily="34" charset="0"/>
              </a:rPr>
              <a:t>:</a:t>
            </a:r>
            <a:r>
              <a:rPr lang="el-GR" sz="3200" smtClean="0"/>
              <a:t> </a:t>
            </a:r>
            <a:r>
              <a:rPr lang="en-US" sz="3200" smtClean="0"/>
              <a:t> </a:t>
            </a:r>
            <a:r>
              <a:rPr lang="el-GR" sz="3200" smtClean="0">
                <a:latin typeface="Arial" pitchFamily="34" charset="0"/>
              </a:rPr>
              <a:t>Δεμάτια Νωτιαίου Μυελού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0" y="908050"/>
            <a:ext cx="4500563" cy="5949950"/>
          </a:xfrm>
        </p:spPr>
        <p:txBody>
          <a:bodyPr/>
          <a:lstStyle/>
          <a:p>
            <a:pPr eaLnBrk="1" hangingPunct="1"/>
            <a:r>
              <a:rPr lang="el-GR" sz="2000" b="1" smtClean="0">
                <a:latin typeface="Arial" pitchFamily="34" charset="0"/>
              </a:rPr>
              <a:t>Πρόσθιο νωτιαιοθαλαμικό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Πλάγιο νωτιαιοθαλαμικό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Πρ. νωτιαιοπαρεγκεφαλιδικό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Οπ. Νωτιαιοπαρεγκεφαλιδικό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Νωτιαιοτετραδυμικό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Επιχείλια ζώνη </a:t>
            </a:r>
            <a:r>
              <a:rPr lang="en-US" sz="2000" b="1" smtClean="0">
                <a:latin typeface="Arial" pitchFamily="34" charset="0"/>
              </a:rPr>
              <a:t>Lissauer</a:t>
            </a:r>
            <a:endParaRPr lang="el-GR" sz="2000" b="1" smtClean="0">
              <a:latin typeface="Arial" pitchFamily="34" charset="0"/>
            </a:endParaRP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Ισχνό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Σφηνοειδές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Πρόσθιο φλοιονωτιαίο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Πλάγιο φλοιονωτιαίο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Τετραδυμονωτιαίο</a:t>
            </a:r>
          </a:p>
          <a:p>
            <a:pPr eaLnBrk="1" hangingPunct="1"/>
            <a:r>
              <a:rPr lang="el-GR" sz="2000" b="1" smtClean="0">
                <a:solidFill>
                  <a:srgbClr val="FF0000"/>
                </a:solidFill>
                <a:latin typeface="Arial" pitchFamily="34" charset="0"/>
              </a:rPr>
              <a:t>Ελαιονωτιαίο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Αιθουσαιονωτιαίο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Δικτυωτονωτιαίο γεφυρικό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Δικτυωτονωτιαίο προμηκικό</a:t>
            </a:r>
          </a:p>
        </p:txBody>
      </p:sp>
      <p:sp>
        <p:nvSpPr>
          <p:cNvPr id="128004" name="Rectangle 4"/>
          <p:cNvSpPr>
            <a:spLocks noGrp="1" noChangeArrowheads="1"/>
          </p:cNvSpPr>
          <p:nvPr>
            <p:ph sz="quarter" idx="2"/>
          </p:nvPr>
        </p:nvSpPr>
        <p:spPr>
          <a:xfrm>
            <a:off x="4648200" y="836613"/>
            <a:ext cx="4495800" cy="6021387"/>
          </a:xfrm>
        </p:spPr>
        <p:txBody>
          <a:bodyPr/>
          <a:lstStyle/>
          <a:p>
            <a:pPr eaLnBrk="1" hangingPunct="1"/>
            <a:r>
              <a:rPr lang="el-GR" sz="2000" b="1" smtClean="0">
                <a:latin typeface="Arial" pitchFamily="34" charset="0"/>
              </a:rPr>
              <a:t>Εκούσια κινητικότητα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Διακριτική αφή</a:t>
            </a:r>
          </a:p>
          <a:p>
            <a:pPr eaLnBrk="1" hangingPunct="1"/>
            <a:r>
              <a:rPr lang="el-GR" sz="1800" b="1" smtClean="0">
                <a:latin typeface="Arial" pitchFamily="34" charset="0"/>
              </a:rPr>
              <a:t>Οφθαλμοκινητικά αντανακλαστικά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Διανευροτομιακά       »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Εκτείνοντες μύες – στάση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Εγρήγορση – αντανακλαστικά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Οπίσθια δέσμη επί τα εκτός</a:t>
            </a:r>
          </a:p>
          <a:p>
            <a:pPr eaLnBrk="1" hangingPunct="1"/>
            <a:r>
              <a:rPr lang="el-GR" sz="1900" b="1" smtClean="0">
                <a:latin typeface="Arial" pitchFamily="34" charset="0"/>
              </a:rPr>
              <a:t>Ιδιοδέκτριες πληροφορίες στάσης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Οφθαλμικά αντανακλαστικά σε ερεθίσματα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Πόνος – Θερμοκρασία</a:t>
            </a:r>
          </a:p>
          <a:p>
            <a:pPr eaLnBrk="1" hangingPunct="1"/>
            <a:r>
              <a:rPr lang="el-GR" sz="1800" b="1" smtClean="0">
                <a:latin typeface="Arial" pitchFamily="34" charset="0"/>
              </a:rPr>
              <a:t>Ιδιοδέκτριες πληροφορίες κίνησης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Πλάγια δέσμη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Μόνο αυχενική μοίρα ΝΜ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Αδρή αφή – πίεση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Πρόσθια δέσμη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569325" cy="62071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smtClean="0">
                <a:latin typeface="Arial" pitchFamily="34" charset="0"/>
              </a:rPr>
              <a:t>QUIZ </a:t>
            </a:r>
            <a:r>
              <a:rPr lang="el-GR" sz="3200" smtClean="0">
                <a:latin typeface="Arial" pitchFamily="34" charset="0"/>
              </a:rPr>
              <a:t>3</a:t>
            </a:r>
            <a:r>
              <a:rPr lang="en-US" sz="3200" smtClean="0">
                <a:latin typeface="Arial" pitchFamily="34" charset="0"/>
              </a:rPr>
              <a:t>:</a:t>
            </a:r>
            <a:r>
              <a:rPr lang="el-GR" sz="3200" smtClean="0"/>
              <a:t> </a:t>
            </a:r>
            <a:r>
              <a:rPr lang="en-US" sz="3200" smtClean="0"/>
              <a:t> </a:t>
            </a:r>
            <a:r>
              <a:rPr lang="el-GR" sz="3200" smtClean="0">
                <a:latin typeface="Arial" pitchFamily="34" charset="0"/>
              </a:rPr>
              <a:t>Δεμάτια Νωτιαίου Μυελού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0" y="908050"/>
            <a:ext cx="4500563" cy="5949950"/>
          </a:xfrm>
        </p:spPr>
        <p:txBody>
          <a:bodyPr/>
          <a:lstStyle/>
          <a:p>
            <a:pPr eaLnBrk="1" hangingPunct="1"/>
            <a:r>
              <a:rPr lang="el-GR" sz="2000" b="1" smtClean="0">
                <a:latin typeface="Arial" pitchFamily="34" charset="0"/>
              </a:rPr>
              <a:t>Πρόσθιο νωτιαιοθαλαμικό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Πλάγιο νωτιαιοθαλαμικό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Πρ. νωτιαιοπαρεγκεφαλιδικό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Οπ. Νωτιαιοπαρεγκεφαλιδικό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Νωτιαιοτετραδυμικό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Επιχείλια ζώνη </a:t>
            </a:r>
            <a:r>
              <a:rPr lang="en-US" sz="2000" b="1" smtClean="0">
                <a:latin typeface="Arial" pitchFamily="34" charset="0"/>
              </a:rPr>
              <a:t>Lissauer</a:t>
            </a:r>
            <a:endParaRPr lang="el-GR" sz="2000" b="1" smtClean="0">
              <a:latin typeface="Arial" pitchFamily="34" charset="0"/>
            </a:endParaRP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Ισχνό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Σφηνοειδές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Πρόσθιο φλοιονωτιαίο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Πλάγιο φλοιονωτιαίο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Τετραδυμονωτιαίο</a:t>
            </a:r>
          </a:p>
          <a:p>
            <a:pPr eaLnBrk="1" hangingPunct="1"/>
            <a:r>
              <a:rPr lang="el-GR" sz="2000" b="1" smtClean="0">
                <a:solidFill>
                  <a:srgbClr val="FF0000"/>
                </a:solidFill>
                <a:latin typeface="Arial" pitchFamily="34" charset="0"/>
              </a:rPr>
              <a:t>Ελαιονωτιαίο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Αιθουσαιονωτιαίο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Δικτυωτονωτιαίο γεφυρικό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Δικτυωτονωτιαίο προμηκικό</a:t>
            </a:r>
          </a:p>
        </p:txBody>
      </p:sp>
      <p:sp>
        <p:nvSpPr>
          <p:cNvPr id="129028" name="Rectangle 4"/>
          <p:cNvSpPr>
            <a:spLocks noGrp="1" noChangeArrowheads="1"/>
          </p:cNvSpPr>
          <p:nvPr>
            <p:ph sz="quarter" idx="2"/>
          </p:nvPr>
        </p:nvSpPr>
        <p:spPr>
          <a:xfrm>
            <a:off x="4648200" y="836613"/>
            <a:ext cx="4495800" cy="6021387"/>
          </a:xfrm>
        </p:spPr>
        <p:txBody>
          <a:bodyPr/>
          <a:lstStyle/>
          <a:p>
            <a:pPr eaLnBrk="1" hangingPunct="1"/>
            <a:r>
              <a:rPr lang="el-GR" sz="2000" b="1" smtClean="0">
                <a:latin typeface="Arial" pitchFamily="34" charset="0"/>
              </a:rPr>
              <a:t>Εκούσια </a:t>
            </a:r>
            <a:r>
              <a:rPr lang="el-GR" sz="2000" b="1" smtClean="0">
                <a:solidFill>
                  <a:srgbClr val="FF0000"/>
                </a:solidFill>
                <a:latin typeface="Arial" pitchFamily="34" charset="0"/>
              </a:rPr>
              <a:t>κινητικότητα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Διακριτική αφή</a:t>
            </a:r>
          </a:p>
          <a:p>
            <a:pPr eaLnBrk="1" hangingPunct="1"/>
            <a:r>
              <a:rPr lang="el-GR" sz="1800" b="1" smtClean="0">
                <a:latin typeface="Arial" pitchFamily="34" charset="0"/>
              </a:rPr>
              <a:t>Οφθαλμοκινητικά αντανακλαστικά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Διανευροτομιακά       »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Εκτείνοντες μύες – στάση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Εγρήγορση – αντανακλαστικά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Οπίσθια δέσμη επί τα εκτός</a:t>
            </a:r>
          </a:p>
          <a:p>
            <a:pPr eaLnBrk="1" hangingPunct="1"/>
            <a:r>
              <a:rPr lang="el-GR" sz="1900" b="1" smtClean="0">
                <a:latin typeface="Arial" pitchFamily="34" charset="0"/>
              </a:rPr>
              <a:t>Ιδιοδέκτριες πληροφορίες στάσης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Οφθαλμικά αντανακλαστικά σε ερεθίσματα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Πόνος – Θερμοκρασία</a:t>
            </a:r>
          </a:p>
          <a:p>
            <a:pPr eaLnBrk="1" hangingPunct="1"/>
            <a:r>
              <a:rPr lang="el-GR" sz="1800" b="1" smtClean="0">
                <a:latin typeface="Arial" pitchFamily="34" charset="0"/>
              </a:rPr>
              <a:t>Ιδιοδέκτριες πληροφορίες κίνησης</a:t>
            </a:r>
          </a:p>
          <a:p>
            <a:pPr eaLnBrk="1" hangingPunct="1"/>
            <a:r>
              <a:rPr lang="el-GR" sz="2000" b="1" smtClean="0">
                <a:solidFill>
                  <a:srgbClr val="FF0000"/>
                </a:solidFill>
                <a:latin typeface="Arial" pitchFamily="34" charset="0"/>
              </a:rPr>
              <a:t>Πλάγια δέσμη</a:t>
            </a:r>
          </a:p>
          <a:p>
            <a:pPr eaLnBrk="1" hangingPunct="1"/>
            <a:r>
              <a:rPr lang="el-GR" sz="2000" b="1" smtClean="0">
                <a:solidFill>
                  <a:srgbClr val="FF0000"/>
                </a:solidFill>
                <a:latin typeface="Arial" pitchFamily="34" charset="0"/>
              </a:rPr>
              <a:t>Μόνο αυχενική μοίρα ΝΜ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Αδρή αφή – πίεση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Πρόσθια δέσμη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569325" cy="62071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smtClean="0">
                <a:latin typeface="Arial" pitchFamily="34" charset="0"/>
              </a:rPr>
              <a:t>QUIZ </a:t>
            </a:r>
            <a:r>
              <a:rPr lang="el-GR" sz="3200" smtClean="0">
                <a:latin typeface="Arial" pitchFamily="34" charset="0"/>
              </a:rPr>
              <a:t>3</a:t>
            </a:r>
            <a:r>
              <a:rPr lang="en-US" sz="3200" smtClean="0">
                <a:latin typeface="Arial" pitchFamily="34" charset="0"/>
              </a:rPr>
              <a:t>:</a:t>
            </a:r>
            <a:r>
              <a:rPr lang="el-GR" sz="3200" smtClean="0"/>
              <a:t> </a:t>
            </a:r>
            <a:r>
              <a:rPr lang="en-US" sz="3200" smtClean="0"/>
              <a:t> </a:t>
            </a:r>
            <a:r>
              <a:rPr lang="el-GR" sz="3200" smtClean="0">
                <a:latin typeface="Arial" pitchFamily="34" charset="0"/>
              </a:rPr>
              <a:t>Δεμάτια Νωτιαίου Μυελού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0" y="908050"/>
            <a:ext cx="4500563" cy="5949950"/>
          </a:xfrm>
        </p:spPr>
        <p:txBody>
          <a:bodyPr/>
          <a:lstStyle/>
          <a:p>
            <a:pPr eaLnBrk="1" hangingPunct="1"/>
            <a:r>
              <a:rPr lang="el-GR" sz="2000" b="1" smtClean="0">
                <a:latin typeface="Arial" pitchFamily="34" charset="0"/>
              </a:rPr>
              <a:t>Πρόσθιο νωτιαιοθαλαμικό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Πλάγιο νωτιαιοθαλαμικό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Πρ. νωτιαιοπαρεγκεφαλιδικό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Οπ. Νωτιαιοπαρεγκεφαλιδικό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Νωτιαιοτετραδυμικό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Επιχείλια ζώνη </a:t>
            </a:r>
            <a:r>
              <a:rPr lang="en-US" sz="2000" b="1" smtClean="0">
                <a:latin typeface="Arial" pitchFamily="34" charset="0"/>
              </a:rPr>
              <a:t>Lissauer</a:t>
            </a:r>
            <a:endParaRPr lang="el-GR" sz="2000" b="1" smtClean="0">
              <a:latin typeface="Arial" pitchFamily="34" charset="0"/>
            </a:endParaRP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Ισχνό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Σφηνοειδές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Πρόσθιο φλοιονωτιαίο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Πλάγιο φλοιονωτιαίο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Τετραδυμονωτιαίο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Ελαιονωτιαίο</a:t>
            </a:r>
          </a:p>
          <a:p>
            <a:pPr eaLnBrk="1" hangingPunct="1"/>
            <a:r>
              <a:rPr lang="el-GR" sz="2000" b="1" smtClean="0">
                <a:solidFill>
                  <a:srgbClr val="FF0000"/>
                </a:solidFill>
                <a:latin typeface="Arial" pitchFamily="34" charset="0"/>
              </a:rPr>
              <a:t>Αιθουσαιονωτιαίο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Δικτυωτονωτιαίο γεφυρικό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Δικτυωτονωτιαίο προμηκικό</a:t>
            </a:r>
          </a:p>
        </p:txBody>
      </p:sp>
      <p:sp>
        <p:nvSpPr>
          <p:cNvPr id="130052" name="Rectangle 4"/>
          <p:cNvSpPr>
            <a:spLocks noGrp="1" noChangeArrowheads="1"/>
          </p:cNvSpPr>
          <p:nvPr>
            <p:ph sz="quarter" idx="2"/>
          </p:nvPr>
        </p:nvSpPr>
        <p:spPr>
          <a:xfrm>
            <a:off x="4648200" y="836613"/>
            <a:ext cx="4495800" cy="6021387"/>
          </a:xfrm>
        </p:spPr>
        <p:txBody>
          <a:bodyPr/>
          <a:lstStyle/>
          <a:p>
            <a:pPr eaLnBrk="1" hangingPunct="1"/>
            <a:r>
              <a:rPr lang="el-GR" sz="2000" b="1" smtClean="0">
                <a:latin typeface="Arial" pitchFamily="34" charset="0"/>
              </a:rPr>
              <a:t>Εκούσια κινητικότητα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Διακριτική αφή</a:t>
            </a:r>
          </a:p>
          <a:p>
            <a:pPr eaLnBrk="1" hangingPunct="1"/>
            <a:r>
              <a:rPr lang="el-GR" sz="1800" b="1" smtClean="0">
                <a:latin typeface="Arial" pitchFamily="34" charset="0"/>
              </a:rPr>
              <a:t>Οφθαλμοκινητικά αντανακλαστικά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Διανευροτομιακά       »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Εκτείνοντες μύες – στάση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Εγρήγορση – αντανακλαστικά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Οπίσθια δέσμη επί τα εκτός</a:t>
            </a:r>
          </a:p>
          <a:p>
            <a:pPr eaLnBrk="1" hangingPunct="1"/>
            <a:r>
              <a:rPr lang="el-GR" sz="1900" b="1" smtClean="0">
                <a:latin typeface="Arial" pitchFamily="34" charset="0"/>
              </a:rPr>
              <a:t>Ιδιοδέκτριες πληροφορίες στάσης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Οφθαλμικά αντανακλαστικά σε ερεθίσματα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Πόνος – Θερμοκρασία</a:t>
            </a:r>
          </a:p>
          <a:p>
            <a:pPr eaLnBrk="1" hangingPunct="1"/>
            <a:r>
              <a:rPr lang="el-GR" sz="1800" b="1" smtClean="0">
                <a:latin typeface="Arial" pitchFamily="34" charset="0"/>
              </a:rPr>
              <a:t>Ιδιοδέκτριες πληροφορίες κίνησης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Πλάγια δέσμη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Μόνο αυχενική μοίρα ΝΜ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Αδρή αφή – πίεση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Πρόσθια δέσμη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569325" cy="62071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smtClean="0">
                <a:latin typeface="Arial" pitchFamily="34" charset="0"/>
              </a:rPr>
              <a:t>QUIZ </a:t>
            </a:r>
            <a:r>
              <a:rPr lang="el-GR" sz="3200" smtClean="0">
                <a:latin typeface="Arial" pitchFamily="34" charset="0"/>
              </a:rPr>
              <a:t>3</a:t>
            </a:r>
            <a:r>
              <a:rPr lang="en-US" sz="3200" smtClean="0">
                <a:latin typeface="Arial" pitchFamily="34" charset="0"/>
              </a:rPr>
              <a:t>:</a:t>
            </a:r>
            <a:r>
              <a:rPr lang="el-GR" sz="3200" smtClean="0"/>
              <a:t> </a:t>
            </a:r>
            <a:r>
              <a:rPr lang="en-US" sz="3200" smtClean="0"/>
              <a:t> </a:t>
            </a:r>
            <a:r>
              <a:rPr lang="el-GR" sz="3200" smtClean="0">
                <a:latin typeface="Arial" pitchFamily="34" charset="0"/>
              </a:rPr>
              <a:t>Δεμάτια Νωτιαίου Μυελού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0" y="908050"/>
            <a:ext cx="4500563" cy="5949950"/>
          </a:xfrm>
        </p:spPr>
        <p:txBody>
          <a:bodyPr/>
          <a:lstStyle/>
          <a:p>
            <a:pPr eaLnBrk="1" hangingPunct="1"/>
            <a:r>
              <a:rPr lang="el-GR" sz="2000" b="1" smtClean="0">
                <a:latin typeface="Arial" pitchFamily="34" charset="0"/>
              </a:rPr>
              <a:t>Πρόσθιο νωτιαιοθαλαμικό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Πλάγιο νωτιαιοθαλαμικό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Πρ. νωτιαιοπαρεγκεφαλιδικό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Οπ. Νωτιαιοπαρεγκεφαλιδικό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Νωτιαιοτετραδυμικό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Επιχείλια ζώνη </a:t>
            </a:r>
            <a:r>
              <a:rPr lang="en-US" sz="2000" b="1" smtClean="0">
                <a:latin typeface="Arial" pitchFamily="34" charset="0"/>
              </a:rPr>
              <a:t>Lissauer</a:t>
            </a:r>
            <a:endParaRPr lang="el-GR" sz="2000" b="1" smtClean="0">
              <a:latin typeface="Arial" pitchFamily="34" charset="0"/>
            </a:endParaRP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Ισχνό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Σφηνοειδές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Πρόσθιο φλοιονωτιαίο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Πλάγιο φλοιονωτιαίο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Τετραδυμονωτιαίο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Ελαιονωτιαίο</a:t>
            </a:r>
          </a:p>
          <a:p>
            <a:pPr eaLnBrk="1" hangingPunct="1"/>
            <a:r>
              <a:rPr lang="el-GR" sz="2000" b="1" smtClean="0">
                <a:solidFill>
                  <a:srgbClr val="FF0000"/>
                </a:solidFill>
                <a:latin typeface="Arial" pitchFamily="34" charset="0"/>
              </a:rPr>
              <a:t>Αιθουσαιονωτιαίο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Δικτυωτονωτιαίο γεφυρικό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Δικτυωτονωτιαίο προμηκικό</a:t>
            </a:r>
          </a:p>
        </p:txBody>
      </p:sp>
      <p:sp>
        <p:nvSpPr>
          <p:cNvPr id="131076" name="Rectangle 4"/>
          <p:cNvSpPr>
            <a:spLocks noGrp="1" noChangeArrowheads="1"/>
          </p:cNvSpPr>
          <p:nvPr>
            <p:ph sz="quarter" idx="2"/>
          </p:nvPr>
        </p:nvSpPr>
        <p:spPr>
          <a:xfrm>
            <a:off x="4648200" y="836613"/>
            <a:ext cx="4495800" cy="6021387"/>
          </a:xfrm>
        </p:spPr>
        <p:txBody>
          <a:bodyPr/>
          <a:lstStyle/>
          <a:p>
            <a:pPr eaLnBrk="1" hangingPunct="1"/>
            <a:r>
              <a:rPr lang="el-GR" sz="2000" b="1" smtClean="0">
                <a:latin typeface="Arial" pitchFamily="34" charset="0"/>
              </a:rPr>
              <a:t>Εκούσια κινητικότητα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Διακριτική αφή</a:t>
            </a:r>
          </a:p>
          <a:p>
            <a:pPr eaLnBrk="1" hangingPunct="1"/>
            <a:r>
              <a:rPr lang="el-GR" sz="1800" b="1" smtClean="0">
                <a:latin typeface="Arial" pitchFamily="34" charset="0"/>
              </a:rPr>
              <a:t>Οφθαλμοκινητικά αντανακλαστικά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Διανευροτομιακά       »</a:t>
            </a:r>
          </a:p>
          <a:p>
            <a:pPr eaLnBrk="1" hangingPunct="1"/>
            <a:r>
              <a:rPr lang="el-GR" sz="2000" b="1" smtClean="0">
                <a:solidFill>
                  <a:srgbClr val="FF0000"/>
                </a:solidFill>
                <a:latin typeface="Arial" pitchFamily="34" charset="0"/>
              </a:rPr>
              <a:t>Εκτείνοντες μύες – στάση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Εγρήγορση – αντανακλαστικά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Οπίσθια δέσμη επί τα εκτός</a:t>
            </a:r>
          </a:p>
          <a:p>
            <a:pPr eaLnBrk="1" hangingPunct="1"/>
            <a:r>
              <a:rPr lang="el-GR" sz="1900" b="1" smtClean="0">
                <a:latin typeface="Arial" pitchFamily="34" charset="0"/>
              </a:rPr>
              <a:t>Ιδιοδέκτριες πληροφορίες στάσης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Οφθαλμικά αντανακλαστικά σε ερεθίσματα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Πόνος – Θερμοκρασία</a:t>
            </a:r>
          </a:p>
          <a:p>
            <a:pPr eaLnBrk="1" hangingPunct="1"/>
            <a:r>
              <a:rPr lang="el-GR" sz="1800" b="1" smtClean="0">
                <a:latin typeface="Arial" pitchFamily="34" charset="0"/>
              </a:rPr>
              <a:t>Ιδιοδέκτριες πληροφορίες κίνησης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Πλάγια δέσμη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Μόνο αυχενική μοίρα ΝΜ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Αδρή αφή – πίεση</a:t>
            </a:r>
          </a:p>
          <a:p>
            <a:pPr eaLnBrk="1" hangingPunct="1"/>
            <a:r>
              <a:rPr lang="el-GR" sz="2000" b="1" smtClean="0">
                <a:solidFill>
                  <a:srgbClr val="FF0000"/>
                </a:solidFill>
                <a:latin typeface="Arial" pitchFamily="34" charset="0"/>
              </a:rPr>
              <a:t>Πρόσθια δέσμη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569325" cy="62071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smtClean="0">
                <a:latin typeface="Arial" pitchFamily="34" charset="0"/>
              </a:rPr>
              <a:t>QUIZ </a:t>
            </a:r>
            <a:r>
              <a:rPr lang="el-GR" sz="3200" smtClean="0">
                <a:latin typeface="Arial" pitchFamily="34" charset="0"/>
              </a:rPr>
              <a:t>3</a:t>
            </a:r>
            <a:r>
              <a:rPr lang="en-US" sz="3200" smtClean="0">
                <a:latin typeface="Arial" pitchFamily="34" charset="0"/>
              </a:rPr>
              <a:t>:</a:t>
            </a:r>
            <a:r>
              <a:rPr lang="el-GR" sz="3200" smtClean="0"/>
              <a:t> </a:t>
            </a:r>
            <a:r>
              <a:rPr lang="en-US" sz="3200" smtClean="0"/>
              <a:t> </a:t>
            </a:r>
            <a:r>
              <a:rPr lang="el-GR" sz="3200" smtClean="0">
                <a:latin typeface="Arial" pitchFamily="34" charset="0"/>
              </a:rPr>
              <a:t>Δεμάτια Νωτιαίου Μυελού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0" y="908050"/>
            <a:ext cx="4500563" cy="5949950"/>
          </a:xfrm>
        </p:spPr>
        <p:txBody>
          <a:bodyPr/>
          <a:lstStyle/>
          <a:p>
            <a:pPr eaLnBrk="1" hangingPunct="1"/>
            <a:r>
              <a:rPr lang="el-GR" sz="2000" b="1" smtClean="0">
                <a:latin typeface="Arial" pitchFamily="34" charset="0"/>
              </a:rPr>
              <a:t>Πρόσθιο νωτιαιοθαλαμικό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Πλάγιο νωτιαιοθαλαμικό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Πρ. νωτιαιοπαρεγκεφαλιδικό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Οπ. Νωτιαιοπαρεγκεφαλιδικό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Νωτιαιοτετραδυμικό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Επιχείλια ζώνη </a:t>
            </a:r>
            <a:r>
              <a:rPr lang="en-US" sz="2000" b="1" smtClean="0">
                <a:latin typeface="Arial" pitchFamily="34" charset="0"/>
              </a:rPr>
              <a:t>Lissauer</a:t>
            </a:r>
            <a:endParaRPr lang="el-GR" sz="2000" b="1" smtClean="0">
              <a:latin typeface="Arial" pitchFamily="34" charset="0"/>
            </a:endParaRP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Ισχνό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Σφηνοειδές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Πρόσθιο φλοιονωτιαίο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Πλάγιο φλοιονωτιαίο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Τετραδυμονωτιαίο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Ελαιονωτιαίο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Αιθουσαιονωτιαίο</a:t>
            </a:r>
          </a:p>
          <a:p>
            <a:pPr eaLnBrk="1" hangingPunct="1"/>
            <a:r>
              <a:rPr lang="el-GR" sz="2000" b="1" smtClean="0">
                <a:solidFill>
                  <a:srgbClr val="FF0000"/>
                </a:solidFill>
                <a:latin typeface="Arial" pitchFamily="34" charset="0"/>
              </a:rPr>
              <a:t>Δικτυωτονωτιαίο γεφυρικό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Δικτυωτονωτιαίο προμηκικό</a:t>
            </a:r>
          </a:p>
        </p:txBody>
      </p:sp>
      <p:sp>
        <p:nvSpPr>
          <p:cNvPr id="132100" name="Rectangle 4"/>
          <p:cNvSpPr>
            <a:spLocks noGrp="1" noChangeArrowheads="1"/>
          </p:cNvSpPr>
          <p:nvPr>
            <p:ph sz="quarter" idx="2"/>
          </p:nvPr>
        </p:nvSpPr>
        <p:spPr>
          <a:xfrm>
            <a:off x="4648200" y="836613"/>
            <a:ext cx="4495800" cy="6021387"/>
          </a:xfrm>
        </p:spPr>
        <p:txBody>
          <a:bodyPr/>
          <a:lstStyle/>
          <a:p>
            <a:pPr eaLnBrk="1" hangingPunct="1"/>
            <a:r>
              <a:rPr lang="el-GR" sz="2000" b="1" smtClean="0">
                <a:latin typeface="Arial" pitchFamily="34" charset="0"/>
              </a:rPr>
              <a:t>Εκούσια κινητικότητα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Διακριτική αφή</a:t>
            </a:r>
          </a:p>
          <a:p>
            <a:pPr eaLnBrk="1" hangingPunct="1"/>
            <a:r>
              <a:rPr lang="el-GR" sz="1800" b="1" smtClean="0">
                <a:latin typeface="Arial" pitchFamily="34" charset="0"/>
              </a:rPr>
              <a:t>Οφθαλμοκινητικά αντανακλαστικά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Διανευροτομιακά       »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Εκτείνοντες μύες – στάση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Εγρήγορση – αντανακλαστικά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Οπίσθια δέσμη επί τα εκτός</a:t>
            </a:r>
          </a:p>
          <a:p>
            <a:pPr eaLnBrk="1" hangingPunct="1"/>
            <a:r>
              <a:rPr lang="el-GR" sz="1900" b="1" smtClean="0">
                <a:latin typeface="Arial" pitchFamily="34" charset="0"/>
              </a:rPr>
              <a:t>Ιδιοδέκτριες πληροφορίες στάσης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Οφθαλμικά αντανακλαστικά σε ερεθίσματα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Πόνος – Θερμοκρασία</a:t>
            </a:r>
          </a:p>
          <a:p>
            <a:pPr eaLnBrk="1" hangingPunct="1"/>
            <a:r>
              <a:rPr lang="el-GR" sz="1800" b="1" smtClean="0">
                <a:latin typeface="Arial" pitchFamily="34" charset="0"/>
              </a:rPr>
              <a:t>Ιδιοδέκτριες πληροφορίες κίνησης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Πλάγια δέσμη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Μόνο αυχενική μοίρα ΝΜ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Αδρή αφή – πίεση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Πρόσθια δέσμη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569325" cy="62071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smtClean="0">
                <a:latin typeface="Arial" pitchFamily="34" charset="0"/>
              </a:rPr>
              <a:t>QUIZ </a:t>
            </a:r>
            <a:r>
              <a:rPr lang="el-GR" sz="3200" smtClean="0">
                <a:latin typeface="Arial" pitchFamily="34" charset="0"/>
              </a:rPr>
              <a:t>3</a:t>
            </a:r>
            <a:r>
              <a:rPr lang="en-US" sz="3200" smtClean="0">
                <a:latin typeface="Arial" pitchFamily="34" charset="0"/>
              </a:rPr>
              <a:t>:</a:t>
            </a:r>
            <a:r>
              <a:rPr lang="el-GR" sz="3200" smtClean="0"/>
              <a:t> </a:t>
            </a:r>
            <a:r>
              <a:rPr lang="en-US" sz="3200" smtClean="0"/>
              <a:t> </a:t>
            </a:r>
            <a:r>
              <a:rPr lang="el-GR" sz="3200" smtClean="0">
                <a:latin typeface="Arial" pitchFamily="34" charset="0"/>
              </a:rPr>
              <a:t>Δεμάτια Νωτιαίου Μυελού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0" y="908050"/>
            <a:ext cx="4500563" cy="5949950"/>
          </a:xfrm>
        </p:spPr>
        <p:txBody>
          <a:bodyPr/>
          <a:lstStyle/>
          <a:p>
            <a:pPr eaLnBrk="1" hangingPunct="1"/>
            <a:r>
              <a:rPr lang="el-GR" sz="2000" b="1" smtClean="0">
                <a:latin typeface="Arial" pitchFamily="34" charset="0"/>
              </a:rPr>
              <a:t>Πρόσθιο νωτιαιοθαλαμικό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Πλάγιο νωτιαιοθαλαμικό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Πρ. νωτιαιοπαρεγκεφαλιδικό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Οπ. Νωτιαιοπαρεγκεφαλιδικό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Νωτιαιοτετραδυμικό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Επιχείλια ζώνη </a:t>
            </a:r>
            <a:r>
              <a:rPr lang="en-US" sz="2000" b="1" smtClean="0">
                <a:latin typeface="Arial" pitchFamily="34" charset="0"/>
              </a:rPr>
              <a:t>Lissauer</a:t>
            </a:r>
            <a:endParaRPr lang="el-GR" sz="2000" b="1" smtClean="0">
              <a:latin typeface="Arial" pitchFamily="34" charset="0"/>
            </a:endParaRP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Ισχνό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Σφηνοειδές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Πρόσθιο φλοιονωτιαίο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Πλάγιο φλοιονωτιαίο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Τετραδυμονωτιαίο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Ελαιονωτιαίο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Αιθουσαιονωτιαίο</a:t>
            </a:r>
          </a:p>
          <a:p>
            <a:pPr eaLnBrk="1" hangingPunct="1"/>
            <a:r>
              <a:rPr lang="el-GR" sz="2000" b="1" smtClean="0">
                <a:solidFill>
                  <a:srgbClr val="FF0000"/>
                </a:solidFill>
                <a:latin typeface="Arial" pitchFamily="34" charset="0"/>
              </a:rPr>
              <a:t>Δικτυωτονωτιαίο γεφυρικό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Δικτυωτονωτιαίο προμηκικό</a:t>
            </a:r>
          </a:p>
        </p:txBody>
      </p:sp>
      <p:sp>
        <p:nvSpPr>
          <p:cNvPr id="133124" name="Rectangle 4"/>
          <p:cNvSpPr>
            <a:spLocks noGrp="1" noChangeArrowheads="1"/>
          </p:cNvSpPr>
          <p:nvPr>
            <p:ph sz="quarter" idx="2"/>
          </p:nvPr>
        </p:nvSpPr>
        <p:spPr>
          <a:xfrm>
            <a:off x="4648200" y="836613"/>
            <a:ext cx="4495800" cy="6021387"/>
          </a:xfrm>
        </p:spPr>
        <p:txBody>
          <a:bodyPr/>
          <a:lstStyle/>
          <a:p>
            <a:pPr eaLnBrk="1" hangingPunct="1"/>
            <a:r>
              <a:rPr lang="el-GR" sz="2000" b="1" smtClean="0">
                <a:latin typeface="Arial" pitchFamily="34" charset="0"/>
              </a:rPr>
              <a:t>Εκούσια κινητικότητα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Διακριτική αφή</a:t>
            </a:r>
          </a:p>
          <a:p>
            <a:pPr eaLnBrk="1" hangingPunct="1"/>
            <a:r>
              <a:rPr lang="el-GR" sz="1800" b="1" smtClean="0">
                <a:latin typeface="Arial" pitchFamily="34" charset="0"/>
              </a:rPr>
              <a:t>Οφθαλμοκινητικά αντανακλαστικά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Διανευροτομιακά       »</a:t>
            </a:r>
          </a:p>
          <a:p>
            <a:pPr eaLnBrk="1" hangingPunct="1"/>
            <a:r>
              <a:rPr lang="el-GR" sz="2000" b="1" smtClean="0">
                <a:solidFill>
                  <a:srgbClr val="008000"/>
                </a:solidFill>
                <a:latin typeface="Arial" pitchFamily="34" charset="0"/>
              </a:rPr>
              <a:t>Εκτείνοντες μύες – στάση</a:t>
            </a:r>
          </a:p>
          <a:p>
            <a:pPr eaLnBrk="1" hangingPunct="1"/>
            <a:r>
              <a:rPr lang="el-GR" sz="2000" b="1" smtClean="0">
                <a:solidFill>
                  <a:srgbClr val="FF0000"/>
                </a:solidFill>
                <a:latin typeface="Arial" pitchFamily="34" charset="0"/>
              </a:rPr>
              <a:t>Εγρήγορση – αντανακλαστικά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Οπίσθια δέσμη επί τα εκτός</a:t>
            </a:r>
          </a:p>
          <a:p>
            <a:pPr eaLnBrk="1" hangingPunct="1"/>
            <a:r>
              <a:rPr lang="el-GR" sz="1900" b="1" smtClean="0">
                <a:latin typeface="Arial" pitchFamily="34" charset="0"/>
              </a:rPr>
              <a:t>Ιδιοδέκτριες πληροφορίες στάσης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Οφθαλμικά αντανακλαστικά σε ερεθίσματα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Πόνος – Θερμοκρασία</a:t>
            </a:r>
          </a:p>
          <a:p>
            <a:pPr eaLnBrk="1" hangingPunct="1"/>
            <a:r>
              <a:rPr lang="el-GR" sz="1800" b="1" smtClean="0">
                <a:latin typeface="Arial" pitchFamily="34" charset="0"/>
              </a:rPr>
              <a:t>Ιδιοδέκτριες πληροφορίες κίνησης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Πλάγια δέσμη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Μόνο αυχενική μοίρα ΝΜ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Αδρή αφή – πίεση</a:t>
            </a:r>
          </a:p>
          <a:p>
            <a:pPr eaLnBrk="1" hangingPunct="1"/>
            <a:r>
              <a:rPr lang="el-GR" sz="2000" b="1" smtClean="0">
                <a:solidFill>
                  <a:srgbClr val="FF0000"/>
                </a:solidFill>
                <a:latin typeface="Arial" pitchFamily="34" charset="0"/>
              </a:rPr>
              <a:t>Πρόσθια δέσμη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549275"/>
            <a:ext cx="1368425" cy="784225"/>
          </a:xfrm>
        </p:spPr>
        <p:txBody>
          <a:bodyPr/>
          <a:lstStyle/>
          <a:p>
            <a:r>
              <a:rPr lang="en-US" sz="1400"/>
              <a:t>Spinal Membranes - roots</a:t>
            </a:r>
            <a:endParaRPr lang="el-GR" sz="1400"/>
          </a:p>
        </p:txBody>
      </p:sp>
      <p:pic>
        <p:nvPicPr>
          <p:cNvPr id="6148" name="Picture 4" descr="Spinal Membranes - root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1038" y="26988"/>
            <a:ext cx="524192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569325" cy="62071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smtClean="0">
                <a:latin typeface="Arial" pitchFamily="34" charset="0"/>
              </a:rPr>
              <a:t>QUIZ </a:t>
            </a:r>
            <a:r>
              <a:rPr lang="el-GR" sz="3200" smtClean="0">
                <a:latin typeface="Arial" pitchFamily="34" charset="0"/>
              </a:rPr>
              <a:t>3</a:t>
            </a:r>
            <a:r>
              <a:rPr lang="en-US" sz="3200" smtClean="0">
                <a:latin typeface="Arial" pitchFamily="34" charset="0"/>
              </a:rPr>
              <a:t>:</a:t>
            </a:r>
            <a:r>
              <a:rPr lang="el-GR" sz="3200" smtClean="0"/>
              <a:t> </a:t>
            </a:r>
            <a:r>
              <a:rPr lang="en-US" sz="3200" smtClean="0"/>
              <a:t> </a:t>
            </a:r>
            <a:r>
              <a:rPr lang="el-GR" sz="3200" smtClean="0">
                <a:latin typeface="Arial" pitchFamily="34" charset="0"/>
              </a:rPr>
              <a:t>Δεμάτια Νωτιαίου Μυελού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0" y="908050"/>
            <a:ext cx="4500563" cy="5949950"/>
          </a:xfrm>
        </p:spPr>
        <p:txBody>
          <a:bodyPr/>
          <a:lstStyle/>
          <a:p>
            <a:pPr eaLnBrk="1" hangingPunct="1"/>
            <a:r>
              <a:rPr lang="el-GR" sz="2000" b="1" smtClean="0">
                <a:latin typeface="Arial" pitchFamily="34" charset="0"/>
              </a:rPr>
              <a:t>Πρόσθιο νωτιαιοθαλαμικό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Πλάγιο νωτιαιοθαλαμικό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Πρ. νωτιαιοπαρεγκεφαλιδικό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Οπ. Νωτιαιοπαρεγκεφαλιδικό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Νωτιαιοτετραδυμικό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Επιχείλια ζώνη </a:t>
            </a:r>
            <a:r>
              <a:rPr lang="en-US" sz="2000" b="1" smtClean="0">
                <a:latin typeface="Arial" pitchFamily="34" charset="0"/>
              </a:rPr>
              <a:t>Lissauer</a:t>
            </a:r>
            <a:endParaRPr lang="el-GR" sz="2000" b="1" smtClean="0">
              <a:latin typeface="Arial" pitchFamily="34" charset="0"/>
            </a:endParaRP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Ισχνό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Σφηνοειδές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Πρόσθιο φλοιονωτιαίο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Πλάγιο φλοιονωτιαίο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Τετραδυμονωτιαίο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Ελαιονωτιαίο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Αιθουσαιονωτιαίο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Δικτυωτονωτιαίο γεφυρικό</a:t>
            </a:r>
          </a:p>
          <a:p>
            <a:pPr eaLnBrk="1" hangingPunct="1"/>
            <a:r>
              <a:rPr lang="el-GR" sz="2000" b="1" smtClean="0">
                <a:solidFill>
                  <a:srgbClr val="FF0000"/>
                </a:solidFill>
                <a:latin typeface="Arial" pitchFamily="34" charset="0"/>
              </a:rPr>
              <a:t>Δικτυωτονωτιαίο προμηκικό</a:t>
            </a:r>
          </a:p>
        </p:txBody>
      </p:sp>
      <p:sp>
        <p:nvSpPr>
          <p:cNvPr id="134148" name="Rectangle 4"/>
          <p:cNvSpPr>
            <a:spLocks noGrp="1" noChangeArrowheads="1"/>
          </p:cNvSpPr>
          <p:nvPr>
            <p:ph sz="quarter" idx="2"/>
          </p:nvPr>
        </p:nvSpPr>
        <p:spPr>
          <a:xfrm>
            <a:off x="4648200" y="836613"/>
            <a:ext cx="4495800" cy="6021387"/>
          </a:xfrm>
        </p:spPr>
        <p:txBody>
          <a:bodyPr/>
          <a:lstStyle/>
          <a:p>
            <a:pPr eaLnBrk="1" hangingPunct="1"/>
            <a:r>
              <a:rPr lang="el-GR" sz="2000" b="1" smtClean="0">
                <a:latin typeface="Arial" pitchFamily="34" charset="0"/>
              </a:rPr>
              <a:t>Εκούσια κινητικότητα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Διακριτική αφή</a:t>
            </a:r>
          </a:p>
          <a:p>
            <a:pPr eaLnBrk="1" hangingPunct="1"/>
            <a:r>
              <a:rPr lang="el-GR" sz="1800" b="1" smtClean="0">
                <a:latin typeface="Arial" pitchFamily="34" charset="0"/>
              </a:rPr>
              <a:t>Οφθαλμοκινητικά αντανακλαστικά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Διανευροτομιακά       »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Εκτείνοντες μύες – στάση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Εγρήγορση – αντανακλαστικά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Οπίσθια δέσμη επί τα εκτός</a:t>
            </a:r>
          </a:p>
          <a:p>
            <a:pPr eaLnBrk="1" hangingPunct="1"/>
            <a:r>
              <a:rPr lang="el-GR" sz="1900" b="1" smtClean="0">
                <a:latin typeface="Arial" pitchFamily="34" charset="0"/>
              </a:rPr>
              <a:t>Ιδιοδέκτριες πληροφορίες στάσης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Οφθαλμικά αντανακλαστικά σε ερεθίσματα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Πόνος – Θερμοκρασία</a:t>
            </a:r>
          </a:p>
          <a:p>
            <a:pPr eaLnBrk="1" hangingPunct="1"/>
            <a:r>
              <a:rPr lang="el-GR" sz="1800" b="1" smtClean="0">
                <a:latin typeface="Arial" pitchFamily="34" charset="0"/>
              </a:rPr>
              <a:t>Ιδιοδέκτριες πληροφορίες κίνησης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Πλάγια δέσμη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Μόνο αυχενική μοίρα ΝΜ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Αδρή αφή – πίεση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Πρόσθια δέσμη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569325" cy="62071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smtClean="0">
                <a:latin typeface="Arial" pitchFamily="34" charset="0"/>
              </a:rPr>
              <a:t>QUIZ </a:t>
            </a:r>
            <a:r>
              <a:rPr lang="el-GR" sz="3200" smtClean="0">
                <a:latin typeface="Arial" pitchFamily="34" charset="0"/>
              </a:rPr>
              <a:t>3</a:t>
            </a:r>
            <a:r>
              <a:rPr lang="en-US" sz="3200" smtClean="0">
                <a:latin typeface="Arial" pitchFamily="34" charset="0"/>
              </a:rPr>
              <a:t>:</a:t>
            </a:r>
            <a:r>
              <a:rPr lang="el-GR" sz="3200" smtClean="0"/>
              <a:t> </a:t>
            </a:r>
            <a:r>
              <a:rPr lang="en-US" sz="3200" smtClean="0"/>
              <a:t> </a:t>
            </a:r>
            <a:r>
              <a:rPr lang="el-GR" sz="3200" smtClean="0">
                <a:latin typeface="Arial" pitchFamily="34" charset="0"/>
              </a:rPr>
              <a:t>Δεμάτια Νωτιαίου Μυελού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0" y="908050"/>
            <a:ext cx="4500563" cy="5949950"/>
          </a:xfrm>
        </p:spPr>
        <p:txBody>
          <a:bodyPr/>
          <a:lstStyle/>
          <a:p>
            <a:pPr eaLnBrk="1" hangingPunct="1"/>
            <a:r>
              <a:rPr lang="el-GR" sz="2000" b="1" smtClean="0">
                <a:latin typeface="Arial" pitchFamily="34" charset="0"/>
              </a:rPr>
              <a:t>Πρόσθιο νωτιαιοθαλαμικό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Πλάγιο νωτιαιοθαλαμικό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Πρ. νωτιαιοπαρεγκεφαλιδικό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Οπ. Νωτιαιοπαρεγκεφαλιδικό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Νωτιαιοτετραδυμικό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Επιχείλια ζώνη </a:t>
            </a:r>
            <a:r>
              <a:rPr lang="en-US" sz="2000" b="1" smtClean="0">
                <a:latin typeface="Arial" pitchFamily="34" charset="0"/>
              </a:rPr>
              <a:t>Lissauer</a:t>
            </a:r>
            <a:endParaRPr lang="el-GR" sz="2000" b="1" smtClean="0">
              <a:latin typeface="Arial" pitchFamily="34" charset="0"/>
            </a:endParaRP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Ισχνό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Σφηνοειδές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Πρόσθιο φλοιονωτιαίο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Πλάγιο φλοιονωτιαίο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Τετραδυμονωτιαίο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Ελαιονωτιαίο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Αιθουσαιονωτιαίο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Δικτυωτονωτιαίο γεφυρικό</a:t>
            </a:r>
          </a:p>
          <a:p>
            <a:pPr eaLnBrk="1" hangingPunct="1"/>
            <a:r>
              <a:rPr lang="el-GR" sz="2000" b="1" smtClean="0">
                <a:solidFill>
                  <a:srgbClr val="FF0000"/>
                </a:solidFill>
                <a:latin typeface="Arial" pitchFamily="34" charset="0"/>
              </a:rPr>
              <a:t>Δικτυωτονωτιαίο προμηκικό</a:t>
            </a:r>
          </a:p>
        </p:txBody>
      </p:sp>
      <p:sp>
        <p:nvSpPr>
          <p:cNvPr id="135172" name="Rectangle 4"/>
          <p:cNvSpPr>
            <a:spLocks noGrp="1" noChangeArrowheads="1"/>
          </p:cNvSpPr>
          <p:nvPr>
            <p:ph sz="quarter" idx="2"/>
          </p:nvPr>
        </p:nvSpPr>
        <p:spPr>
          <a:xfrm>
            <a:off x="4648200" y="836613"/>
            <a:ext cx="4495800" cy="6021387"/>
          </a:xfrm>
        </p:spPr>
        <p:txBody>
          <a:bodyPr/>
          <a:lstStyle/>
          <a:p>
            <a:pPr eaLnBrk="1" hangingPunct="1"/>
            <a:r>
              <a:rPr lang="el-GR" sz="2000" b="1" smtClean="0">
                <a:latin typeface="Arial" pitchFamily="34" charset="0"/>
              </a:rPr>
              <a:t>Εκούσια κινητικότητα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Διακριτική αφή</a:t>
            </a:r>
          </a:p>
          <a:p>
            <a:pPr eaLnBrk="1" hangingPunct="1"/>
            <a:r>
              <a:rPr lang="el-GR" sz="1800" b="1" smtClean="0">
                <a:latin typeface="Arial" pitchFamily="34" charset="0"/>
              </a:rPr>
              <a:t>Οφθαλμοκινητικά αντανακλαστικά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Διανευροτομιακά       »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Εκτείνοντες μύες – στάση</a:t>
            </a:r>
          </a:p>
          <a:p>
            <a:pPr eaLnBrk="1" hangingPunct="1"/>
            <a:r>
              <a:rPr lang="el-GR" sz="2000" b="1" smtClean="0">
                <a:solidFill>
                  <a:srgbClr val="FF0000"/>
                </a:solidFill>
                <a:latin typeface="Arial" pitchFamily="34" charset="0"/>
              </a:rPr>
              <a:t>Εγρήγορση – αντανακλαστικά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Οπίσθια δέσμη επί τα εκτός</a:t>
            </a:r>
          </a:p>
          <a:p>
            <a:pPr eaLnBrk="1" hangingPunct="1"/>
            <a:r>
              <a:rPr lang="el-GR" sz="1900" b="1" smtClean="0">
                <a:latin typeface="Arial" pitchFamily="34" charset="0"/>
              </a:rPr>
              <a:t>Ιδιοδέκτριες πληροφορίες στάσης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Οφθαλμικά αντανακλαστικά σε ερεθίσματα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Πόνος – Θερμοκρασία</a:t>
            </a:r>
          </a:p>
          <a:p>
            <a:pPr eaLnBrk="1" hangingPunct="1"/>
            <a:r>
              <a:rPr lang="el-GR" sz="1800" b="1" smtClean="0">
                <a:latin typeface="Arial" pitchFamily="34" charset="0"/>
              </a:rPr>
              <a:t>Ιδιοδέκτριες πληροφορίες κίνησης</a:t>
            </a:r>
          </a:p>
          <a:p>
            <a:pPr eaLnBrk="1" hangingPunct="1"/>
            <a:r>
              <a:rPr lang="el-GR" sz="2000" b="1" smtClean="0">
                <a:solidFill>
                  <a:srgbClr val="FF0000"/>
                </a:solidFill>
                <a:latin typeface="Arial" pitchFamily="34" charset="0"/>
              </a:rPr>
              <a:t>Πλάγια δέσμη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Μόνο αυχενική μοίρα ΝΜ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Αδρή αφή – πίεση</a:t>
            </a:r>
          </a:p>
          <a:p>
            <a:pPr eaLnBrk="1" hangingPunct="1"/>
            <a:r>
              <a:rPr lang="el-GR" sz="2000" b="1" smtClean="0">
                <a:latin typeface="Arial" pitchFamily="34" charset="0"/>
              </a:rPr>
              <a:t>Πρόσθια δέσμη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5724525" y="0"/>
            <a:ext cx="3827463" cy="431800"/>
          </a:xfrm>
        </p:spPr>
        <p:txBody>
          <a:bodyPr/>
          <a:lstStyle/>
          <a:p>
            <a:r>
              <a:rPr lang="el-GR" sz="2000" b="1"/>
              <a:t>Βασικά γάγγλια</a:t>
            </a:r>
          </a:p>
        </p:txBody>
      </p:sp>
      <p:pic>
        <p:nvPicPr>
          <p:cNvPr id="66564" name="Picture 4" descr="Βασικά γάγγλια - έσω κάψα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419100"/>
            <a:ext cx="8459788" cy="64389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58888" cy="1268413"/>
          </a:xfrm>
        </p:spPr>
        <p:txBody>
          <a:bodyPr/>
          <a:lstStyle/>
          <a:p>
            <a:pPr eaLnBrk="1" hangingPunct="1"/>
            <a:r>
              <a:rPr lang="el-GR" sz="1800" smtClean="0"/>
              <a:t>Σκέλη έσω κάψας</a:t>
            </a:r>
          </a:p>
        </p:txBody>
      </p:sp>
      <p:pic>
        <p:nvPicPr>
          <p:cNvPr id="64515" name="Picture 3" descr="Σκέλη έσω κάψα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0938" y="0"/>
            <a:ext cx="7993062" cy="696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18487" cy="414338"/>
          </a:xfrm>
          <a:noFill/>
        </p:spPr>
        <p:txBody>
          <a:bodyPr/>
          <a:lstStyle/>
          <a:p>
            <a:r>
              <a:rPr lang="el-GR" sz="3200" smtClean="0">
                <a:effectLst/>
              </a:rPr>
              <a:t>Αφετηρία</a:t>
            </a:r>
            <a:r>
              <a:rPr lang="en-US" sz="3200" smtClean="0">
                <a:effectLst/>
              </a:rPr>
              <a:t>:</a:t>
            </a:r>
            <a:r>
              <a:rPr lang="el-GR" sz="3200" smtClean="0">
                <a:effectLst/>
              </a:rPr>
              <a:t> Πρόσθια Κεντρική έλικα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484438" y="6461125"/>
            <a:ext cx="4027487" cy="396875"/>
          </a:xfrm>
        </p:spPr>
        <p:txBody>
          <a:bodyPr/>
          <a:lstStyle/>
          <a:p>
            <a:pPr algn="ctr">
              <a:buFont typeface="Wingdings" pitchFamily="2" charset="2"/>
              <a:buNone/>
              <a:defRPr/>
            </a:pPr>
            <a:r>
              <a:rPr lang="el-GR" sz="1800" smtClean="0"/>
              <a:t>Πεδία φλοιού – έξω όψη</a:t>
            </a:r>
          </a:p>
        </p:txBody>
      </p:sp>
      <p:pic>
        <p:nvPicPr>
          <p:cNvPr id="14340" name="Picture 6" descr="Πεδία φλοιού – έξω όψη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80975" y="476250"/>
            <a:ext cx="9324975" cy="57324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2195513" y="5734050"/>
            <a:ext cx="5470525" cy="339725"/>
          </a:xfrm>
        </p:spPr>
        <p:txBody>
          <a:bodyPr/>
          <a:lstStyle/>
          <a:p>
            <a:pPr eaLnBrk="1" hangingPunct="1">
              <a:defRPr/>
            </a:pPr>
            <a:r>
              <a:rPr lang="el-GR" sz="1800" smtClean="0"/>
              <a:t>Αισθητικό – κινητικό ανθρωπάριο</a:t>
            </a:r>
          </a:p>
        </p:txBody>
      </p:sp>
      <p:pic>
        <p:nvPicPr>
          <p:cNvPr id="15363" name="Picture 6" descr="Αισθητικό – κινητικό ανθρωπάριο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250"/>
            <a:ext cx="91440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siness-commerce-presentation-repetition-presentation_skill-presenting_skill-repeating_yourself-mdbn337_lo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300"/>
            <a:ext cx="8996515" cy="69723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>
          <a:xfrm>
            <a:off x="357158" y="0"/>
            <a:ext cx="8329642" cy="507981"/>
          </a:xfrm>
        </p:spPr>
        <p:txBody>
          <a:bodyPr/>
          <a:lstStyle/>
          <a:p>
            <a:r>
              <a:rPr lang="el-GR" sz="2400" dirty="0" smtClean="0"/>
              <a:t>Διατομή Νωτιαίου Μυελού</a:t>
            </a:r>
            <a:endParaRPr lang="el-GR" sz="2400" dirty="0"/>
          </a:p>
        </p:txBody>
      </p:sp>
      <p:pic>
        <p:nvPicPr>
          <p:cNvPr id="8198" name="Picture 6" descr="Cross section - zone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28860" y="787069"/>
            <a:ext cx="6777453" cy="4720011"/>
          </a:xfrm>
          <a:noFill/>
          <a:ln/>
        </p:spPr>
      </p:pic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0" y="571480"/>
            <a:ext cx="2643174" cy="5929354"/>
          </a:xfrm>
        </p:spPr>
        <p:txBody>
          <a:bodyPr/>
          <a:lstStyle/>
          <a:p>
            <a:pPr>
              <a:buNone/>
            </a:pPr>
            <a:r>
              <a:rPr lang="el-GR" sz="1400" dirty="0" smtClean="0"/>
              <a:t>1. </a:t>
            </a:r>
            <a:r>
              <a:rPr lang="el-GR" sz="1600" dirty="0" smtClean="0"/>
              <a:t>Οπίσθιο κέρας</a:t>
            </a:r>
          </a:p>
          <a:p>
            <a:pPr>
              <a:buNone/>
            </a:pPr>
            <a:r>
              <a:rPr lang="el-GR" sz="1600" dirty="0" smtClean="0"/>
              <a:t>2. Πρόσθιο κέρας</a:t>
            </a:r>
          </a:p>
          <a:p>
            <a:pPr>
              <a:buNone/>
            </a:pPr>
            <a:r>
              <a:rPr lang="el-GR" sz="1600" dirty="0" smtClean="0"/>
              <a:t>3. Φαιός σύνδεσμος</a:t>
            </a:r>
          </a:p>
          <a:p>
            <a:pPr>
              <a:buNone/>
            </a:pPr>
            <a:r>
              <a:rPr lang="el-GR" sz="1600" dirty="0" smtClean="0"/>
              <a:t>4. Κεντρικός σωλήνας</a:t>
            </a:r>
          </a:p>
          <a:p>
            <a:pPr>
              <a:buNone/>
            </a:pPr>
            <a:r>
              <a:rPr lang="el-GR" sz="1600" dirty="0" smtClean="0"/>
              <a:t>5. Πλάγιο κέρας</a:t>
            </a:r>
          </a:p>
          <a:p>
            <a:pPr>
              <a:buNone/>
            </a:pPr>
            <a:r>
              <a:rPr lang="el-GR" sz="1600" dirty="0" smtClean="0"/>
              <a:t>6. </a:t>
            </a:r>
            <a:r>
              <a:rPr lang="el-GR" sz="1600" dirty="0" err="1" smtClean="0"/>
              <a:t>Επιχείλια</a:t>
            </a:r>
            <a:r>
              <a:rPr lang="el-GR" sz="1600" dirty="0" smtClean="0"/>
              <a:t> ζώνη</a:t>
            </a:r>
          </a:p>
          <a:p>
            <a:pPr>
              <a:buNone/>
            </a:pPr>
            <a:r>
              <a:rPr lang="el-GR" sz="1600" dirty="0" smtClean="0"/>
              <a:t>7. Οπίσθια ρίζα</a:t>
            </a:r>
          </a:p>
          <a:p>
            <a:pPr>
              <a:buNone/>
            </a:pPr>
            <a:r>
              <a:rPr lang="el-GR" sz="1600" dirty="0" smtClean="0"/>
              <a:t>8. Πρόσθια ρίζα</a:t>
            </a:r>
          </a:p>
          <a:p>
            <a:pPr>
              <a:buNone/>
            </a:pPr>
            <a:r>
              <a:rPr lang="el-GR" sz="1600" dirty="0" smtClean="0"/>
              <a:t>9. Οπίσθια δέσμη</a:t>
            </a:r>
          </a:p>
          <a:p>
            <a:pPr>
              <a:buNone/>
            </a:pPr>
            <a:r>
              <a:rPr lang="el-GR" sz="1600" dirty="0" smtClean="0"/>
              <a:t>10. Οπίσθια μέση αύλακα</a:t>
            </a:r>
          </a:p>
          <a:p>
            <a:pPr>
              <a:buNone/>
            </a:pPr>
            <a:r>
              <a:rPr lang="el-GR" sz="1600" dirty="0" smtClean="0"/>
              <a:t>11. Πλάγια δέσμη</a:t>
            </a:r>
          </a:p>
          <a:p>
            <a:pPr>
              <a:buNone/>
            </a:pPr>
            <a:r>
              <a:rPr lang="el-GR" sz="1600" dirty="0" smtClean="0"/>
              <a:t>12. Πρόσθια δέσμη</a:t>
            </a:r>
          </a:p>
          <a:p>
            <a:pPr>
              <a:buNone/>
            </a:pPr>
            <a:r>
              <a:rPr lang="el-GR" sz="1600" dirty="0" smtClean="0"/>
              <a:t>13. Πρόσθια μέση σχισμή</a:t>
            </a:r>
          </a:p>
          <a:p>
            <a:pPr>
              <a:buNone/>
            </a:pPr>
            <a:r>
              <a:rPr lang="el-GR" sz="1600" dirty="0" smtClean="0"/>
              <a:t>14. Πρόσθιος λευκός σύνδεσμος</a:t>
            </a:r>
            <a:endParaRPr lang="el-GR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071538" y="0"/>
            <a:ext cx="7096150" cy="357166"/>
          </a:xfrm>
        </p:spPr>
        <p:txBody>
          <a:bodyPr/>
          <a:lstStyle/>
          <a:p>
            <a:r>
              <a:rPr lang="en-US" sz="1200" dirty="0"/>
              <a:t>Stress </a:t>
            </a:r>
            <a:r>
              <a:rPr lang="el-GR" sz="1200" dirty="0" smtClean="0"/>
              <a:t> (</a:t>
            </a:r>
            <a:r>
              <a:rPr lang="el-GR" sz="1200" dirty="0" err="1" smtClean="0"/>
              <a:t>μονοσυναπτικό</a:t>
            </a:r>
            <a:r>
              <a:rPr lang="el-GR" sz="1200" dirty="0" smtClean="0"/>
              <a:t> αντανακλαστικό) </a:t>
            </a:r>
            <a:r>
              <a:rPr lang="en-US" sz="1200" dirty="0" smtClean="0"/>
              <a:t>– avoidance</a:t>
            </a:r>
            <a:r>
              <a:rPr lang="el-GR" sz="1200" dirty="0" smtClean="0"/>
              <a:t> (</a:t>
            </a:r>
            <a:r>
              <a:rPr lang="el-GR" sz="1200" dirty="0" err="1" smtClean="0"/>
              <a:t>πολυσυναπτικό</a:t>
            </a:r>
            <a:r>
              <a:rPr lang="el-GR" sz="1200" dirty="0" smtClean="0"/>
              <a:t> αντανακλαστικό)</a:t>
            </a:r>
            <a:endParaRPr lang="el-GR" sz="1200" dirty="0"/>
          </a:p>
        </p:txBody>
      </p:sp>
      <p:pic>
        <p:nvPicPr>
          <p:cNvPr id="12292" name="Picture 4" descr="Stress - avoidanc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391178"/>
            <a:ext cx="7388250" cy="64668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Μορφολογική διαίρεση ΚΝ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"/>
            <a:ext cx="9144000" cy="678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403350" cy="1844675"/>
          </a:xfrm>
        </p:spPr>
        <p:txBody>
          <a:bodyPr/>
          <a:lstStyle/>
          <a:p>
            <a:r>
              <a:rPr lang="el-GR" sz="1200"/>
              <a:t>Μονοσυν. ανταν., γ- ίνες</a:t>
            </a:r>
          </a:p>
        </p:txBody>
      </p:sp>
      <p:pic>
        <p:nvPicPr>
          <p:cNvPr id="10244" name="Picture 4" descr="Μονοσυ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16038" y="0"/>
            <a:ext cx="651033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-1524000"/>
            <a:ext cx="7772400" cy="1143000"/>
          </a:xfrm>
        </p:spPr>
        <p:txBody>
          <a:bodyPr/>
          <a:lstStyle/>
          <a:p>
            <a:r>
              <a:rPr lang="en-US" sz="1400"/>
              <a:t>Grey matter</a:t>
            </a:r>
            <a:endParaRPr lang="el-GR" sz="140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0"/>
            <a:ext cx="3708400" cy="6858000"/>
          </a:xfrm>
        </p:spPr>
        <p:txBody>
          <a:bodyPr/>
          <a:lstStyle/>
          <a:p>
            <a:pPr marL="533400" indent="-533400">
              <a:buFontTx/>
              <a:buNone/>
            </a:pPr>
            <a:r>
              <a:rPr lang="en-US" sz="1800"/>
              <a:t>1. </a:t>
            </a:r>
            <a:r>
              <a:rPr lang="el-GR" sz="1800"/>
              <a:t>Ίδιος πυρήνας</a:t>
            </a:r>
          </a:p>
          <a:p>
            <a:pPr marL="533400" indent="-533400">
              <a:buFontTx/>
              <a:buNone/>
            </a:pPr>
            <a:r>
              <a:rPr lang="en-US" sz="1800"/>
              <a:t>2. </a:t>
            </a:r>
            <a:r>
              <a:rPr lang="el-GR" sz="1800"/>
              <a:t>Ραχιαίος πυρήνας (</a:t>
            </a:r>
            <a:r>
              <a:rPr lang="en-US" sz="1800"/>
              <a:t>Clarke)</a:t>
            </a:r>
          </a:p>
          <a:p>
            <a:pPr marL="533400" indent="-533400">
              <a:buFontTx/>
              <a:buNone/>
            </a:pPr>
            <a:r>
              <a:rPr lang="en-US" sz="1800"/>
              <a:t>3. </a:t>
            </a:r>
            <a:r>
              <a:rPr lang="el-GR" sz="1800"/>
              <a:t>Πηκτωματώδης ουσία (</a:t>
            </a:r>
            <a:r>
              <a:rPr lang="en-US" sz="1800"/>
              <a:t>Rolando)</a:t>
            </a:r>
          </a:p>
          <a:p>
            <a:pPr marL="533400" indent="-533400">
              <a:buFontTx/>
              <a:buNone/>
            </a:pPr>
            <a:r>
              <a:rPr lang="en-US" sz="1800"/>
              <a:t>4, </a:t>
            </a:r>
            <a:r>
              <a:rPr lang="el-GR" sz="1800"/>
              <a:t>Σπογγώδης ουσία</a:t>
            </a:r>
          </a:p>
          <a:p>
            <a:pPr marL="533400" indent="-533400">
              <a:buFontTx/>
              <a:buNone/>
            </a:pPr>
            <a:r>
              <a:rPr lang="en-US" sz="1800"/>
              <a:t>5. </a:t>
            </a:r>
            <a:r>
              <a:rPr lang="el-GR" sz="1800"/>
              <a:t>Οπισθοπλάγιο δεμάτιο (επιχείλια ζώνη του </a:t>
            </a:r>
            <a:r>
              <a:rPr lang="en-US" sz="1800"/>
              <a:t>Lissauer)</a:t>
            </a:r>
          </a:p>
          <a:p>
            <a:pPr marL="533400" indent="-533400">
              <a:buFontTx/>
              <a:buNone/>
            </a:pPr>
            <a:r>
              <a:rPr lang="en-US" sz="1800"/>
              <a:t>6. </a:t>
            </a:r>
            <a:r>
              <a:rPr lang="el-GR" sz="1800"/>
              <a:t>Ενδιάμεση ουσία</a:t>
            </a:r>
          </a:p>
          <a:p>
            <a:pPr marL="533400" indent="-533400">
              <a:buFontTx/>
              <a:buNone/>
            </a:pPr>
            <a:r>
              <a:rPr lang="el-GR" sz="1800"/>
              <a:t>7. Πλάγιο κέρας</a:t>
            </a:r>
          </a:p>
          <a:p>
            <a:pPr marL="533400" indent="-533400">
              <a:buFontTx/>
              <a:buNone/>
            </a:pPr>
            <a:r>
              <a:rPr lang="el-GR" sz="1800"/>
              <a:t>8. Δικτυωτός σχηματισμός</a:t>
            </a:r>
          </a:p>
          <a:p>
            <a:pPr marL="533400" indent="-533400">
              <a:buFontTx/>
              <a:buNone/>
            </a:pPr>
            <a:r>
              <a:rPr lang="el-GR" sz="1800"/>
              <a:t>9. Έσω κοιλιακός πυρήνας</a:t>
            </a:r>
          </a:p>
          <a:p>
            <a:pPr marL="533400" indent="-533400">
              <a:buFontTx/>
              <a:buNone/>
            </a:pPr>
            <a:r>
              <a:rPr lang="el-GR" sz="1800"/>
              <a:t>10. Έσω ραχιαίος πυρήνας</a:t>
            </a:r>
          </a:p>
          <a:p>
            <a:pPr marL="533400" indent="-533400">
              <a:buFontTx/>
              <a:buNone/>
            </a:pPr>
            <a:r>
              <a:rPr lang="el-GR" sz="1800"/>
              <a:t>11. Έξω κοιλιακός πυρήνας</a:t>
            </a:r>
          </a:p>
          <a:p>
            <a:pPr marL="533400" indent="-533400">
              <a:buFontTx/>
              <a:buNone/>
            </a:pPr>
            <a:r>
              <a:rPr lang="el-GR" sz="1800"/>
              <a:t>12. Έξω ραχιαίος πυρήνας</a:t>
            </a:r>
          </a:p>
          <a:p>
            <a:pPr marL="533400" indent="-533400">
              <a:buFontTx/>
              <a:buNone/>
            </a:pPr>
            <a:r>
              <a:rPr lang="el-GR" sz="1800"/>
              <a:t>13. Έξω οπίσθιος ραχιαίος πυρήνας</a:t>
            </a:r>
          </a:p>
          <a:p>
            <a:pPr marL="533400" indent="-533400">
              <a:buFontTx/>
              <a:buNone/>
            </a:pPr>
            <a:r>
              <a:rPr lang="el-GR" sz="1800"/>
              <a:t>14. Μύες τραχήλου, ράχης</a:t>
            </a:r>
          </a:p>
          <a:p>
            <a:pPr marL="533400" indent="-533400">
              <a:buFontTx/>
              <a:buNone/>
            </a:pPr>
            <a:r>
              <a:rPr lang="el-GR" sz="1800"/>
              <a:t>15. Μύες ώμου – βραχίονα</a:t>
            </a:r>
          </a:p>
          <a:p>
            <a:pPr marL="533400" indent="-533400">
              <a:buFontTx/>
              <a:buNone/>
            </a:pPr>
            <a:r>
              <a:rPr lang="el-GR" sz="1800"/>
              <a:t>16. Μύες πήχη – χεριού</a:t>
            </a:r>
          </a:p>
          <a:p>
            <a:pPr marL="533400" indent="-533400">
              <a:buFontTx/>
              <a:buNone/>
            </a:pPr>
            <a:r>
              <a:rPr lang="el-GR" sz="1800"/>
              <a:t>17. Μύες δακτύλων</a:t>
            </a:r>
          </a:p>
          <a:p>
            <a:pPr marL="533400" indent="-533400">
              <a:buFontTx/>
              <a:buNone/>
            </a:pPr>
            <a:r>
              <a:rPr lang="el-GR" sz="1800"/>
              <a:t>18. Εκτείνοντες μύες</a:t>
            </a:r>
          </a:p>
          <a:p>
            <a:pPr marL="533400" indent="-533400">
              <a:buFontTx/>
              <a:buNone/>
            </a:pPr>
            <a:r>
              <a:rPr lang="el-GR" sz="1800"/>
              <a:t>19. Καμπτήρες μύες  </a:t>
            </a:r>
          </a:p>
        </p:txBody>
      </p:sp>
      <p:pic>
        <p:nvPicPr>
          <p:cNvPr id="13320" name="Picture 8" descr="Grey matt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492500" y="-158750"/>
            <a:ext cx="8208963" cy="70167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372225" y="5013325"/>
            <a:ext cx="3019425" cy="350838"/>
          </a:xfrm>
        </p:spPr>
        <p:txBody>
          <a:bodyPr/>
          <a:lstStyle/>
          <a:p>
            <a:r>
              <a:rPr lang="el-GR" sz="1400"/>
              <a:t>Ενδιάμεσος Νευρώνας</a:t>
            </a:r>
          </a:p>
        </p:txBody>
      </p:sp>
      <p:pic>
        <p:nvPicPr>
          <p:cNvPr id="11268" name="Picture 4" descr="Ενδιάμεσος ανασταλτικός νευρώνα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-41275"/>
            <a:ext cx="8064500" cy="6940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331913" y="0"/>
            <a:ext cx="7051675" cy="260350"/>
          </a:xfrm>
        </p:spPr>
        <p:txBody>
          <a:bodyPr/>
          <a:lstStyle/>
          <a:p>
            <a:r>
              <a:rPr lang="en-US" sz="1200"/>
              <a:t>Somatotopical - Fasciculi</a:t>
            </a:r>
            <a:endParaRPr lang="el-GR" sz="1200"/>
          </a:p>
        </p:txBody>
      </p:sp>
      <p:pic>
        <p:nvPicPr>
          <p:cNvPr id="16388" name="Picture 4" descr="Somatotopical - Fascicul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41300"/>
            <a:ext cx="8064500" cy="6743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0350"/>
            <a:ext cx="1763713" cy="1728788"/>
          </a:xfrm>
        </p:spPr>
        <p:txBody>
          <a:bodyPr/>
          <a:lstStyle/>
          <a:p>
            <a:r>
              <a:rPr lang="el-GR" sz="1200"/>
              <a:t>Διατομή Α5 – Θ2</a:t>
            </a:r>
          </a:p>
        </p:txBody>
      </p:sp>
      <p:pic>
        <p:nvPicPr>
          <p:cNvPr id="18436" name="Picture 4" descr="Διατομή Α5 – Θ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4475" y="-17463"/>
            <a:ext cx="6115050" cy="68945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835150" cy="2205038"/>
          </a:xfrm>
        </p:spPr>
        <p:txBody>
          <a:bodyPr/>
          <a:lstStyle/>
          <a:p>
            <a:r>
              <a:rPr lang="el-GR" sz="1400"/>
              <a:t>Διατομή Ο4 – Ι2</a:t>
            </a:r>
          </a:p>
        </p:txBody>
      </p:sp>
      <p:pic>
        <p:nvPicPr>
          <p:cNvPr id="19460" name="Picture 4" descr="Διατομή Ο4 – Ι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2913" y="-76200"/>
            <a:ext cx="5718175" cy="701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971550" y="6524625"/>
            <a:ext cx="7627938" cy="333375"/>
          </a:xfrm>
        </p:spPr>
        <p:txBody>
          <a:bodyPr/>
          <a:lstStyle/>
          <a:p>
            <a:r>
              <a:rPr lang="el-GR" sz="1400"/>
              <a:t>Εγκάρσια διατομή ΝΜ</a:t>
            </a:r>
          </a:p>
        </p:txBody>
      </p:sp>
      <p:pic>
        <p:nvPicPr>
          <p:cNvPr id="20484" name="Picture 4" descr="Εγκάρσια διατομή ΝΜ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8163"/>
            <a:ext cx="9144000" cy="5781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867400" y="6308725"/>
            <a:ext cx="2484438" cy="260350"/>
          </a:xfrm>
        </p:spPr>
        <p:txBody>
          <a:bodyPr/>
          <a:lstStyle/>
          <a:p>
            <a:r>
              <a:rPr lang="en-US" sz="1400"/>
              <a:t>Ascending tracts</a:t>
            </a:r>
            <a:endParaRPr lang="el-GR" sz="1400"/>
          </a:p>
        </p:txBody>
      </p:sp>
      <p:pic>
        <p:nvPicPr>
          <p:cNvPr id="21508" name="Picture 4" descr="Ascending tract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64394" y="500042"/>
            <a:ext cx="7179606" cy="5715016"/>
          </a:xfrm>
          <a:prstGeom prst="rect">
            <a:avLst/>
          </a:prstGeom>
          <a:noFill/>
        </p:spPr>
      </p:pic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0" y="0"/>
            <a:ext cx="1928794" cy="45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l-GR" sz="1800" b="1" i="1" dirty="0">
                <a:solidFill>
                  <a:schemeClr val="tx2"/>
                </a:solidFill>
              </a:rPr>
              <a:t>Ανιόντα δεμάτια</a:t>
            </a:r>
          </a:p>
          <a:p>
            <a:r>
              <a:rPr lang="el-GR" sz="1400" dirty="0"/>
              <a:t>1.Πλάγιο </a:t>
            </a:r>
          </a:p>
          <a:p>
            <a:r>
              <a:rPr lang="el-GR" sz="1400" dirty="0"/>
              <a:t>    νωτιαιοθαλαμικό</a:t>
            </a:r>
          </a:p>
          <a:p>
            <a:r>
              <a:rPr lang="el-GR" sz="1400" dirty="0"/>
              <a:t>2-4. οπισθοπλάγιο (επι-χείλια ζώνη </a:t>
            </a:r>
            <a:r>
              <a:rPr lang="en-US" sz="1400" dirty="0" err="1"/>
              <a:t>Lissauer</a:t>
            </a:r>
            <a:r>
              <a:rPr lang="en-US" sz="1400" dirty="0"/>
              <a:t>)</a:t>
            </a:r>
            <a:endParaRPr lang="el-GR" sz="1400" dirty="0"/>
          </a:p>
          <a:p>
            <a:r>
              <a:rPr lang="el-GR" sz="1400" dirty="0"/>
              <a:t>3. Πρόσθιο</a:t>
            </a:r>
          </a:p>
          <a:p>
            <a:r>
              <a:rPr lang="el-GR" sz="1400" dirty="0"/>
              <a:t>      νωτιαιοθαλαμικό</a:t>
            </a:r>
          </a:p>
          <a:p>
            <a:r>
              <a:rPr lang="el-GR" sz="1400" dirty="0"/>
              <a:t>5. Νωτιαιοτετραδυμικό</a:t>
            </a:r>
          </a:p>
          <a:p>
            <a:r>
              <a:rPr lang="el-GR" sz="1400" dirty="0"/>
              <a:t>12.Οπίσθιο νωτιαιο-</a:t>
            </a:r>
          </a:p>
          <a:p>
            <a:r>
              <a:rPr lang="el-GR" sz="1400" dirty="0"/>
              <a:t>      παρεγκεφαλιδικό</a:t>
            </a:r>
          </a:p>
          <a:p>
            <a:r>
              <a:rPr lang="el-GR" sz="1400" dirty="0"/>
              <a:t>13. Ραχιαίος πυρήνας</a:t>
            </a:r>
          </a:p>
          <a:p>
            <a:r>
              <a:rPr lang="el-GR" sz="1400" dirty="0"/>
              <a:t>      (</a:t>
            </a:r>
            <a:r>
              <a:rPr lang="en-US" sz="1400" dirty="0"/>
              <a:t>Clarke)</a:t>
            </a:r>
            <a:endParaRPr lang="el-GR" sz="1400" dirty="0"/>
          </a:p>
          <a:p>
            <a:r>
              <a:rPr lang="el-GR" sz="1400" dirty="0"/>
              <a:t>14. Πρόσθιο νωτιαιο-</a:t>
            </a:r>
          </a:p>
          <a:p>
            <a:r>
              <a:rPr lang="el-GR" sz="1400" dirty="0"/>
              <a:t>       παρεγκεφαλιδικό</a:t>
            </a:r>
          </a:p>
          <a:p>
            <a:r>
              <a:rPr lang="el-GR" sz="1400" dirty="0"/>
              <a:t>15. Νωτιαιοελαϊκό</a:t>
            </a:r>
          </a:p>
          <a:p>
            <a:r>
              <a:rPr lang="el-GR" sz="1400" dirty="0"/>
              <a:t>16. Νωτιαιοαιθουσαίο </a:t>
            </a:r>
            <a:endParaRPr lang="el-GR" sz="1400" b="1" i="1" dirty="0">
              <a:solidFill>
                <a:schemeClr val="tx2"/>
              </a:solidFill>
            </a:endParaRPr>
          </a:p>
          <a:p>
            <a:endParaRPr lang="el-GR" sz="1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827088" y="6589713"/>
            <a:ext cx="7558087" cy="268287"/>
          </a:xfrm>
        </p:spPr>
        <p:txBody>
          <a:bodyPr/>
          <a:lstStyle/>
          <a:p>
            <a:r>
              <a:rPr lang="en-US" sz="1400"/>
              <a:t>Fascic. Gracilis- cuneatus</a:t>
            </a:r>
            <a:endParaRPr lang="el-GR" sz="1400"/>
          </a:p>
        </p:txBody>
      </p:sp>
      <p:pic>
        <p:nvPicPr>
          <p:cNvPr id="22532" name="Picture 4" descr="Fasci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6840538"/>
            <a:ext cx="9077325" cy="136810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21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6453188"/>
            <a:ext cx="8893175" cy="404812"/>
          </a:xfrm>
        </p:spPr>
        <p:txBody>
          <a:bodyPr/>
          <a:lstStyle/>
          <a:p>
            <a:r>
              <a:rPr lang="el-GR" sz="1800"/>
              <a:t>6. Ισχνό δεμάτιο 7. Σφηνοειδές δεμάτιο 8. Κατερχόμενες διανευροτομιακές ίνες</a:t>
            </a:r>
          </a:p>
        </p:txBody>
      </p:sp>
      <p:pic>
        <p:nvPicPr>
          <p:cNvPr id="188420" name="Picture 4" descr="Fascic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46063" y="-6229350"/>
            <a:ext cx="8416925" cy="12682538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8964488" cy="836712"/>
          </a:xfrm>
        </p:spPr>
        <p:txBody>
          <a:bodyPr>
            <a:normAutofit/>
          </a:bodyPr>
          <a:lstStyle/>
          <a:p>
            <a:r>
              <a:rPr lang="el-GR" sz="3600" dirty="0" smtClean="0">
                <a:solidFill>
                  <a:srgbClr val="FF0000"/>
                </a:solidFill>
              </a:rPr>
              <a:t>Στέλεχος (</a:t>
            </a:r>
            <a:r>
              <a:rPr lang="en-US" sz="3600" dirty="0" smtClean="0">
                <a:solidFill>
                  <a:srgbClr val="FF0000"/>
                </a:solidFill>
              </a:rPr>
              <a:t>Brainstem)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4" y="836712"/>
            <a:ext cx="4388296" cy="5289451"/>
          </a:xfrm>
        </p:spPr>
        <p:txBody>
          <a:bodyPr>
            <a:normAutofit fontScale="77500" lnSpcReduction="20000"/>
          </a:bodyPr>
          <a:lstStyle/>
          <a:p>
            <a:r>
              <a:rPr lang="el-GR" dirty="0"/>
              <a:t>Αποτελείται (από πάνω προς τα κάτω) από:</a:t>
            </a:r>
            <a:endParaRPr lang="en-US" dirty="0"/>
          </a:p>
          <a:p>
            <a:pPr>
              <a:buNone/>
            </a:pPr>
            <a:r>
              <a:rPr lang="en-US" dirty="0" smtClean="0"/>
              <a:t>  </a:t>
            </a:r>
            <a:r>
              <a:rPr lang="el-GR" u="sng" dirty="0" smtClean="0"/>
              <a:t>Μέσο </a:t>
            </a:r>
            <a:r>
              <a:rPr lang="el-GR" u="sng" dirty="0"/>
              <a:t>εγκέφαλο</a:t>
            </a:r>
            <a:r>
              <a:rPr lang="el-GR" dirty="0" smtClean="0"/>
              <a:t>,</a:t>
            </a:r>
            <a:endParaRPr lang="en-US" dirty="0" smtClean="0"/>
          </a:p>
          <a:p>
            <a:pPr>
              <a:buNone/>
            </a:pPr>
            <a:r>
              <a:rPr lang="el-GR" dirty="0" smtClean="0"/>
              <a:t> </a:t>
            </a:r>
            <a:r>
              <a:rPr lang="en-US" dirty="0" smtClean="0"/>
              <a:t>       </a:t>
            </a:r>
            <a:r>
              <a:rPr lang="el-GR" u="sng" dirty="0" smtClean="0"/>
              <a:t>Γέφυρα</a:t>
            </a:r>
            <a:r>
              <a:rPr lang="el-GR" dirty="0"/>
              <a:t>, 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             </a:t>
            </a:r>
            <a:r>
              <a:rPr lang="el-GR" u="sng" dirty="0" smtClean="0"/>
              <a:t>Προμήκη </a:t>
            </a:r>
            <a:r>
              <a:rPr lang="el-GR" u="sng" dirty="0"/>
              <a:t>Μυελό</a:t>
            </a:r>
            <a:r>
              <a:rPr lang="el-GR" dirty="0" smtClean="0"/>
              <a:t>.</a:t>
            </a:r>
            <a:endParaRPr lang="en-US" dirty="0" smtClean="0"/>
          </a:p>
          <a:p>
            <a:pPr>
              <a:buNone/>
            </a:pPr>
            <a:endParaRPr lang="en-US" dirty="0"/>
          </a:p>
          <a:p>
            <a:r>
              <a:rPr lang="el-GR" dirty="0"/>
              <a:t> </a:t>
            </a:r>
            <a:r>
              <a:rPr lang="el-GR" b="1" i="1" dirty="0"/>
              <a:t>Κοινά χαρακτηριστικά</a:t>
            </a:r>
            <a:r>
              <a:rPr lang="el-GR" dirty="0"/>
              <a:t>: Από την πρόσθια μοίρα του διέρχονται κατερχόμενες απαγωγοί ίνες (για κινητικότητα), ενώ από την μέση ή/και την οπίσθια μοίρα του διέρχονται προσαγωγοί οδοί (αισθητικότητα), ενώ </a:t>
            </a:r>
            <a:endParaRPr lang="en-US" dirty="0" smtClean="0"/>
          </a:p>
          <a:p>
            <a:pPr>
              <a:buNone/>
            </a:pPr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l-GR" dirty="0" smtClean="0"/>
              <a:t>εκεί </a:t>
            </a:r>
            <a:r>
              <a:rPr lang="el-GR" dirty="0"/>
              <a:t>εντοπίζονται πυρήνες εγκεφαλικών νεύρων </a:t>
            </a:r>
            <a:endParaRPr lang="en-US" dirty="0"/>
          </a:p>
          <a:p>
            <a:endParaRPr lang="en-US" dirty="0"/>
          </a:p>
        </p:txBody>
      </p:sp>
      <p:pic>
        <p:nvPicPr>
          <p:cNvPr id="7" name="Content Placeholder 6" descr="brainstem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0" y="908720"/>
            <a:ext cx="4038600" cy="2641633"/>
          </a:xfrm>
        </p:spPr>
      </p:pic>
      <p:pic>
        <p:nvPicPr>
          <p:cNvPr id="8" name="Picture 7" descr="brain stem -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1118" y="3501008"/>
            <a:ext cx="4802882" cy="28270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619250" cy="6858000"/>
          </a:xfrm>
        </p:spPr>
        <p:txBody>
          <a:bodyPr/>
          <a:lstStyle/>
          <a:p>
            <a:pPr algn="l"/>
            <a:r>
              <a:rPr lang="el-GR" sz="1500" b="1" i="1" dirty="0"/>
              <a:t>Κατιόντα </a:t>
            </a:r>
            <a:r>
              <a:rPr lang="el-GR" sz="1300" b="1" i="1" dirty="0"/>
              <a:t>δεμάτια</a:t>
            </a:r>
            <a:br>
              <a:rPr lang="el-GR" sz="1300" b="1" i="1" dirty="0"/>
            </a:br>
            <a:r>
              <a:rPr lang="el-GR" sz="1300" b="1" i="1" dirty="0"/>
              <a:t> </a:t>
            </a:r>
            <a:r>
              <a:rPr lang="el-GR" sz="1300" dirty="0"/>
              <a:t>1. Χιασμός των</a:t>
            </a:r>
            <a:br>
              <a:rPr lang="el-GR" sz="1300" dirty="0"/>
            </a:br>
            <a:r>
              <a:rPr lang="el-GR" sz="1300" dirty="0"/>
              <a:t>     πυραμίδων </a:t>
            </a:r>
            <a:br>
              <a:rPr lang="el-GR" sz="1300" dirty="0"/>
            </a:br>
            <a:r>
              <a:rPr lang="el-GR" sz="1300" dirty="0"/>
              <a:t>2. Πλάγιο</a:t>
            </a:r>
            <a:br>
              <a:rPr lang="el-GR" sz="1300" dirty="0"/>
            </a:br>
            <a:r>
              <a:rPr lang="el-GR" sz="1300" dirty="0"/>
              <a:t>    φλοιονωτιαίο </a:t>
            </a:r>
            <a:br>
              <a:rPr lang="el-GR" sz="1300" dirty="0"/>
            </a:br>
            <a:r>
              <a:rPr lang="el-GR" sz="1300" dirty="0"/>
              <a:t>3. Πρόσθιο </a:t>
            </a:r>
            <a:br>
              <a:rPr lang="el-GR" sz="1300" dirty="0"/>
            </a:br>
            <a:r>
              <a:rPr lang="el-GR" sz="1300" dirty="0"/>
              <a:t>    φλοιονωτιαίο  4. Αιθουσαιο-</a:t>
            </a:r>
            <a:br>
              <a:rPr lang="el-GR" sz="1300" dirty="0"/>
            </a:br>
            <a:r>
              <a:rPr lang="el-GR" sz="1300" dirty="0"/>
              <a:t>     νωτιαίο </a:t>
            </a:r>
            <a:br>
              <a:rPr lang="el-GR" sz="1300" dirty="0"/>
            </a:br>
            <a:r>
              <a:rPr lang="el-GR" sz="1300" dirty="0"/>
              <a:t>5. Πρόσθιο (γεφ)</a:t>
            </a:r>
            <a:br>
              <a:rPr lang="el-GR" sz="1300" dirty="0"/>
            </a:br>
            <a:r>
              <a:rPr lang="el-GR" sz="1300" dirty="0"/>
              <a:t>   δικτυονωτιαίο 6. Πλάγιο (προμ)</a:t>
            </a:r>
            <a:br>
              <a:rPr lang="el-GR" sz="1300" dirty="0"/>
            </a:br>
            <a:r>
              <a:rPr lang="el-GR" sz="1300" dirty="0"/>
              <a:t>   δικτυονωτιαίο 7. Καλυπτρο-</a:t>
            </a:r>
            <a:br>
              <a:rPr lang="el-GR" sz="1300" dirty="0"/>
            </a:br>
            <a:r>
              <a:rPr lang="el-GR" sz="1300" dirty="0"/>
              <a:t>    νωτιαίο</a:t>
            </a:r>
            <a:br>
              <a:rPr lang="el-GR" sz="1300" dirty="0"/>
            </a:br>
            <a:r>
              <a:rPr lang="el-GR" sz="1300" dirty="0"/>
              <a:t> 8. Ερυθρο-</a:t>
            </a:r>
            <a:br>
              <a:rPr lang="el-GR" sz="1300" dirty="0"/>
            </a:br>
            <a:r>
              <a:rPr lang="el-GR" sz="1300" dirty="0"/>
              <a:t>     νωτιαίο</a:t>
            </a:r>
            <a:br>
              <a:rPr lang="el-GR" sz="1300" dirty="0"/>
            </a:br>
            <a:r>
              <a:rPr lang="el-GR" sz="1300" dirty="0"/>
              <a:t> 9. Τετραδυμο-</a:t>
            </a:r>
            <a:br>
              <a:rPr lang="el-GR" sz="1300" dirty="0"/>
            </a:br>
            <a:r>
              <a:rPr lang="el-GR" sz="1300" dirty="0"/>
              <a:t>     νωτιαίο </a:t>
            </a:r>
            <a:br>
              <a:rPr lang="el-GR" sz="1300" dirty="0"/>
            </a:br>
            <a:r>
              <a:rPr lang="el-GR" sz="1300" dirty="0"/>
              <a:t>10. Μέση</a:t>
            </a:r>
            <a:br>
              <a:rPr lang="el-GR" sz="1300" dirty="0"/>
            </a:br>
            <a:r>
              <a:rPr lang="el-GR" sz="1300" dirty="0"/>
              <a:t>      επιμήκης</a:t>
            </a:r>
            <a:br>
              <a:rPr lang="el-GR" sz="1300" dirty="0"/>
            </a:br>
            <a:r>
              <a:rPr lang="el-GR" sz="1300" dirty="0"/>
              <a:t>      δεσμίδα </a:t>
            </a:r>
            <a:r>
              <a:rPr lang="el-GR" sz="1300" b="1" i="1" dirty="0"/>
              <a:t/>
            </a:r>
            <a:br>
              <a:rPr lang="el-GR" sz="1300" b="1" i="1" dirty="0"/>
            </a:br>
            <a:r>
              <a:rPr lang="el-GR" sz="1300" dirty="0"/>
              <a:t>11. Κατιούσες </a:t>
            </a:r>
            <a:br>
              <a:rPr lang="el-GR" sz="1300" dirty="0"/>
            </a:br>
            <a:r>
              <a:rPr lang="el-GR" sz="1300" dirty="0"/>
              <a:t>παρασυμπαθητικού</a:t>
            </a:r>
            <a:br>
              <a:rPr lang="el-GR" sz="1300" dirty="0"/>
            </a:br>
            <a:r>
              <a:rPr lang="el-GR" sz="1300" dirty="0"/>
              <a:t>12. Κατιούσες   </a:t>
            </a:r>
            <a:br>
              <a:rPr lang="el-GR" sz="1300" dirty="0"/>
            </a:br>
            <a:r>
              <a:rPr lang="el-GR" sz="1300" dirty="0"/>
              <a:t>    συμπαθητικού</a:t>
            </a:r>
            <a:r>
              <a:rPr lang="el-GR" sz="1300" b="1" i="1" dirty="0"/>
              <a:t/>
            </a:r>
            <a:br>
              <a:rPr lang="el-GR" sz="1300" b="1" i="1" dirty="0"/>
            </a:br>
            <a:r>
              <a:rPr lang="el-GR" sz="1300" b="1" i="1" dirty="0"/>
              <a:t>Χ. </a:t>
            </a:r>
            <a:r>
              <a:rPr lang="el-GR" sz="1300" dirty="0"/>
              <a:t> Ελαιονωτιαίο</a:t>
            </a:r>
          </a:p>
        </p:txBody>
      </p:sp>
      <p:pic>
        <p:nvPicPr>
          <p:cNvPr id="25604" name="Picture 4" descr="Descending tract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5150" y="-80963"/>
            <a:ext cx="7843838" cy="6938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11413" y="6426200"/>
            <a:ext cx="4464050" cy="431800"/>
          </a:xfrm>
        </p:spPr>
        <p:txBody>
          <a:bodyPr/>
          <a:lstStyle/>
          <a:p>
            <a:r>
              <a:rPr lang="el-GR" sz="1800"/>
              <a:t>Εγκάρσια διατομή ΝΜ - κινητικότης</a:t>
            </a:r>
          </a:p>
        </p:txBody>
      </p:sp>
      <p:pic>
        <p:nvPicPr>
          <p:cNvPr id="190467" name="Picture 3" descr="Εγκάρσια διατομή ΝΜ - κινητικότη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3547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63713" y="5876925"/>
            <a:ext cx="4895850" cy="647700"/>
          </a:xfrm>
        </p:spPr>
        <p:txBody>
          <a:bodyPr/>
          <a:lstStyle/>
          <a:p>
            <a:r>
              <a:rPr lang="el-GR" sz="1800"/>
              <a:t>Εγκάρσια διατομή ΝΜ και αισθητικότητα</a:t>
            </a:r>
          </a:p>
        </p:txBody>
      </p:sp>
      <p:pic>
        <p:nvPicPr>
          <p:cNvPr id="187395" name="Picture 3" descr="Εγκάρσια διατομή ΝΜ και αισθητικότητ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962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6453188"/>
            <a:ext cx="7270750" cy="404812"/>
          </a:xfrm>
        </p:spPr>
        <p:txBody>
          <a:bodyPr/>
          <a:lstStyle/>
          <a:p>
            <a:r>
              <a:rPr lang="el-GR" sz="1800"/>
              <a:t>Κατιόντα-ανιόντα</a:t>
            </a:r>
          </a:p>
        </p:txBody>
      </p:sp>
      <p:pic>
        <p:nvPicPr>
          <p:cNvPr id="191492" name="Picture 4" descr="Εγκάρσια διατομή ΝΜ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828675" y="-458788"/>
            <a:ext cx="10945813" cy="6916738"/>
          </a:xfrm>
          <a:noFill/>
          <a:ln/>
        </p:spPr>
      </p:pic>
      <p:pic>
        <p:nvPicPr>
          <p:cNvPr id="191494" name="Picture 6" descr="Κινητικότης μισής διατομής ΝΜ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4583113" cy="6237288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1 - Τίτλος"/>
          <p:cNvSpPr>
            <a:spLocks noGrp="1"/>
          </p:cNvSpPr>
          <p:nvPr>
            <p:ph type="title"/>
          </p:nvPr>
        </p:nvSpPr>
        <p:spPr>
          <a:xfrm>
            <a:off x="500063" y="274638"/>
            <a:ext cx="8186737" cy="939800"/>
          </a:xfrm>
        </p:spPr>
        <p:txBody>
          <a:bodyPr/>
          <a:lstStyle/>
          <a:p>
            <a:r>
              <a:rPr lang="el-GR" smtClean="0"/>
              <a:t>Κατιόντα δεμάτια (κινητικότητα)</a:t>
            </a:r>
          </a:p>
        </p:txBody>
      </p:sp>
      <p:pic>
        <p:nvPicPr>
          <p:cNvPr id="81923" name="4 - Θέση περιεχομένου" descr="Overview-of-the-Corticospinal-Tracts-Anterior-and-Lateral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635125"/>
            <a:ext cx="4038600" cy="4456113"/>
          </a:xfrm>
        </p:spPr>
      </p:pic>
      <p:pic>
        <p:nvPicPr>
          <p:cNvPr id="81924" name="5 - Θέση περιεχομένου" descr="Descending tracts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1071563"/>
            <a:ext cx="3929063" cy="53117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1 - Τίτλος"/>
          <p:cNvSpPr>
            <a:spLocks noGrp="1"/>
          </p:cNvSpPr>
          <p:nvPr>
            <p:ph type="title"/>
          </p:nvPr>
        </p:nvSpPr>
        <p:spPr>
          <a:xfrm>
            <a:off x="214313" y="274638"/>
            <a:ext cx="8472487" cy="868362"/>
          </a:xfrm>
        </p:spPr>
        <p:txBody>
          <a:bodyPr/>
          <a:lstStyle/>
          <a:p>
            <a:r>
              <a:rPr lang="el-GR" smtClean="0"/>
              <a:t>Ανιόντα δεμάτια (Αισθητικότητα)</a:t>
            </a:r>
          </a:p>
        </p:txBody>
      </p:sp>
      <p:pic>
        <p:nvPicPr>
          <p:cNvPr id="82947" name="4 - Θέση περιεχομένου" descr="ascending tracts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7313" y="1692275"/>
            <a:ext cx="4913312" cy="4308475"/>
          </a:xfrm>
        </p:spPr>
      </p:pic>
      <p:pic>
        <p:nvPicPr>
          <p:cNvPr id="82948" name="5 - Θέση περιεχομένου" descr="ascending tracts-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00625" y="1014413"/>
            <a:ext cx="3857625" cy="53514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971550" y="6524625"/>
            <a:ext cx="7627938" cy="333375"/>
          </a:xfrm>
        </p:spPr>
        <p:txBody>
          <a:bodyPr/>
          <a:lstStyle/>
          <a:p>
            <a:pPr eaLnBrk="1" hangingPunct="1"/>
            <a:r>
              <a:rPr lang="el-GR" sz="1400" smtClean="0"/>
              <a:t>Εγκάρσια διατομή ΝΜ</a:t>
            </a:r>
          </a:p>
        </p:txBody>
      </p:sp>
      <p:pic>
        <p:nvPicPr>
          <p:cNvPr id="83971" name="Picture 4" descr="Εγκάρσια διατομή Ν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8163"/>
            <a:ext cx="9144000" cy="578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-315913"/>
            <a:ext cx="8229600" cy="1008063"/>
          </a:xfrm>
        </p:spPr>
        <p:txBody>
          <a:bodyPr/>
          <a:lstStyle/>
          <a:p>
            <a:r>
              <a:rPr lang="el-GR" sz="3200"/>
              <a:t>Σχηματισμός νωτιαίου νεύρου</a:t>
            </a:r>
          </a:p>
        </p:txBody>
      </p:sp>
      <p:pic>
        <p:nvPicPr>
          <p:cNvPr id="37892" name="Picture 4" descr="Συγκρότηση νωτιαίου νεύρου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5650" y="576263"/>
            <a:ext cx="7993063" cy="6291262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0350"/>
            <a:ext cx="1835150" cy="1752600"/>
          </a:xfrm>
        </p:spPr>
        <p:txBody>
          <a:bodyPr/>
          <a:lstStyle/>
          <a:p>
            <a:r>
              <a:rPr lang="en-US" sz="1400"/>
              <a:t>Arteries - Schema</a:t>
            </a:r>
            <a:endParaRPr lang="el-GR" sz="1400"/>
          </a:p>
        </p:txBody>
      </p:sp>
      <p:pic>
        <p:nvPicPr>
          <p:cNvPr id="30724" name="Picture 4" descr="Arteries - Schem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8175" y="0"/>
            <a:ext cx="532765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60" name="Picture 4" descr="Σπονδυλική in sit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9188" y="0"/>
            <a:ext cx="6754812" cy="6997700"/>
          </a:xfrm>
          <a:prstGeom prst="rect">
            <a:avLst/>
          </a:prstGeom>
          <a:noFill/>
        </p:spPr>
      </p:pic>
      <p:sp>
        <p:nvSpPr>
          <p:cNvPr id="14746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2339975" cy="1439863"/>
          </a:xfrm>
        </p:spPr>
        <p:txBody>
          <a:bodyPr/>
          <a:lstStyle/>
          <a:p>
            <a:r>
              <a:rPr lang="el-GR" sz="2400"/>
              <a:t>Σπονδυλική </a:t>
            </a:r>
            <a:r>
              <a:rPr lang="en-US" sz="2400"/>
              <a:t>in situ</a:t>
            </a:r>
            <a:endParaRPr lang="el-GR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idbrain-Level-of-the-Superior-Colliculi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31873" y="2924944"/>
            <a:ext cx="4826421" cy="37763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8964488" cy="836712"/>
          </a:xfrm>
        </p:spPr>
        <p:txBody>
          <a:bodyPr>
            <a:normAutofit/>
          </a:bodyPr>
          <a:lstStyle/>
          <a:p>
            <a:r>
              <a:rPr lang="el-GR" sz="3600" dirty="0" smtClean="0"/>
              <a:t>Στέλεχος (</a:t>
            </a:r>
            <a:r>
              <a:rPr lang="en-US" sz="3600" dirty="0" smtClean="0"/>
              <a:t>Brainstem)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64705"/>
            <a:ext cx="4495800" cy="6093296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b="1" dirty="0" smtClean="0"/>
              <a:t>    </a:t>
            </a:r>
            <a:r>
              <a:rPr lang="el-GR" sz="3100" b="1" dirty="0" smtClean="0">
                <a:solidFill>
                  <a:srgbClr val="FF0000"/>
                </a:solidFill>
              </a:rPr>
              <a:t>Μέσος </a:t>
            </a:r>
            <a:r>
              <a:rPr lang="el-GR" sz="3100" b="1" dirty="0">
                <a:solidFill>
                  <a:srgbClr val="FF0000"/>
                </a:solidFill>
              </a:rPr>
              <a:t>εγκέφαλος</a:t>
            </a:r>
            <a:endParaRPr lang="en-US" sz="3100" dirty="0">
              <a:solidFill>
                <a:srgbClr val="FF0000"/>
              </a:solidFill>
            </a:endParaRPr>
          </a:p>
          <a:p>
            <a:pPr lvl="0"/>
            <a:r>
              <a:rPr lang="el-GR" i="1" u="sng" dirty="0"/>
              <a:t>Σκέλη </a:t>
            </a:r>
            <a:r>
              <a:rPr lang="el-GR" dirty="0"/>
              <a:t>Διέλευση απαγωγών </a:t>
            </a:r>
            <a:r>
              <a:rPr lang="el-GR" dirty="0" smtClean="0"/>
              <a:t>οδών</a:t>
            </a:r>
            <a:endParaRPr lang="en-US" dirty="0" smtClean="0"/>
          </a:p>
          <a:p>
            <a:pPr lvl="0"/>
            <a:endParaRPr lang="en-US" dirty="0"/>
          </a:p>
          <a:p>
            <a:pPr lvl="0"/>
            <a:r>
              <a:rPr lang="el-GR" i="1" u="sng" dirty="0"/>
              <a:t>Μέλαινα ουσία</a:t>
            </a:r>
            <a:r>
              <a:rPr lang="el-GR" dirty="0"/>
              <a:t>  Συμμετοχή στον έλεγχο και το συντονισμό των κινήσεων (εξωπυραμιδικό σύστημα</a:t>
            </a:r>
            <a:r>
              <a:rPr lang="el-GR" dirty="0" smtClean="0"/>
              <a:t>)</a:t>
            </a:r>
            <a:endParaRPr lang="en-US" dirty="0" smtClean="0"/>
          </a:p>
          <a:p>
            <a:pPr lvl="0"/>
            <a:endParaRPr lang="en-US" dirty="0"/>
          </a:p>
          <a:p>
            <a:pPr lvl="0"/>
            <a:r>
              <a:rPr lang="el-GR" i="1" u="sng" dirty="0"/>
              <a:t>Καλύπτρα </a:t>
            </a:r>
            <a:r>
              <a:rPr lang="el-GR" dirty="0"/>
              <a:t> Διέλευση προσαγωγών οδών, πυρήνες εγκεφαλικών νεύρων, </a:t>
            </a:r>
            <a:r>
              <a:rPr lang="el-GR" u="sng" dirty="0"/>
              <a:t>Ερυθρός πυρήνας </a:t>
            </a:r>
            <a:r>
              <a:rPr lang="el-GR" dirty="0"/>
              <a:t>(εξωπυραμιδικό σύστημα), </a:t>
            </a:r>
            <a:r>
              <a:rPr lang="el-GR" u="sng" dirty="0"/>
              <a:t>κεντρικοί καλυπτρικοί πυρήνες</a:t>
            </a:r>
            <a:r>
              <a:rPr lang="el-GR" dirty="0"/>
              <a:t> (ηδονή, ανταμοιβή), </a:t>
            </a:r>
            <a:r>
              <a:rPr lang="el-GR" u="sng" dirty="0"/>
              <a:t>άνω παρεγκεφαλιδικά </a:t>
            </a:r>
            <a:r>
              <a:rPr lang="el-GR" u="sng" dirty="0" smtClean="0"/>
              <a:t>σκέλη</a:t>
            </a:r>
            <a:endParaRPr lang="en-US" u="sng" dirty="0" smtClean="0"/>
          </a:p>
          <a:p>
            <a:pPr lvl="0"/>
            <a:endParaRPr lang="en-US" dirty="0"/>
          </a:p>
          <a:p>
            <a:pPr lvl="0"/>
            <a:r>
              <a:rPr lang="el-GR" dirty="0"/>
              <a:t> </a:t>
            </a:r>
            <a:r>
              <a:rPr lang="el-GR" i="1" u="sng" dirty="0"/>
              <a:t>Τετράδυμο</a:t>
            </a:r>
            <a:r>
              <a:rPr lang="el-GR" dirty="0"/>
              <a:t> (σχέση με οπτική οδό (άνω) και ακουστική οδό (κάτω διδύμια)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Content Placeholder 8" descr="midbrain external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60032" y="764704"/>
            <a:ext cx="3672408" cy="24216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4" name="Picture 4" descr="Αρτηρίες βάσης εγκεφάλο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7463"/>
            <a:ext cx="9144000" cy="6892926"/>
          </a:xfrm>
          <a:prstGeom prst="rect">
            <a:avLst/>
          </a:prstGeom>
          <a:noFill/>
        </p:spPr>
      </p:pic>
      <p:sp>
        <p:nvSpPr>
          <p:cNvPr id="148485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6840538" y="0"/>
            <a:ext cx="2303462" cy="1079500"/>
          </a:xfrm>
        </p:spPr>
        <p:txBody>
          <a:bodyPr/>
          <a:lstStyle/>
          <a:p>
            <a:r>
              <a:rPr lang="el-GR" sz="2400"/>
              <a:t>Αρτηρίες βάσης εγκεφάλου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339975" y="0"/>
            <a:ext cx="1368425" cy="188913"/>
          </a:xfrm>
        </p:spPr>
        <p:txBody>
          <a:bodyPr/>
          <a:lstStyle/>
          <a:p>
            <a:r>
              <a:rPr lang="el-GR" sz="1400"/>
              <a:t>Αιμάτωση ΝΜ</a:t>
            </a:r>
          </a:p>
        </p:txBody>
      </p:sp>
      <p:pic>
        <p:nvPicPr>
          <p:cNvPr id="137220" name="Picture 4" descr="Αιμάτωση ΝΜ - 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7625" y="0"/>
            <a:ext cx="2665413" cy="6858000"/>
          </a:xfrm>
          <a:prstGeom prst="rect">
            <a:avLst/>
          </a:prstGeom>
          <a:noFill/>
        </p:spPr>
      </p:pic>
      <p:pic>
        <p:nvPicPr>
          <p:cNvPr id="137221" name="Picture 5" descr="Αιμάτωση ΝΜ - 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8263"/>
            <a:ext cx="7812088" cy="6788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900113" y="6308725"/>
            <a:ext cx="7773987" cy="268288"/>
          </a:xfrm>
        </p:spPr>
        <p:txBody>
          <a:bodyPr/>
          <a:lstStyle/>
          <a:p>
            <a:r>
              <a:rPr lang="en-US" sz="1400"/>
              <a:t>Thoracic anterosuperior a.</a:t>
            </a:r>
            <a:endParaRPr lang="el-GR" sz="1400"/>
          </a:p>
        </p:txBody>
      </p:sp>
      <p:pic>
        <p:nvPicPr>
          <p:cNvPr id="31748" name="Picture 4" descr="Thoracic anterosuperior 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75" y="-458788"/>
            <a:ext cx="8074025" cy="105886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042988" y="5805488"/>
            <a:ext cx="7413625" cy="495300"/>
          </a:xfrm>
        </p:spPr>
        <p:txBody>
          <a:bodyPr/>
          <a:lstStyle/>
          <a:p>
            <a:r>
              <a:rPr lang="en-US" sz="1400"/>
              <a:t>Arterial distribution </a:t>
            </a:r>
            <a:endParaRPr lang="el-GR" sz="1400"/>
          </a:p>
        </p:txBody>
      </p:sp>
      <p:pic>
        <p:nvPicPr>
          <p:cNvPr id="34821" name="Picture 5" descr="Arterial distribut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28675" y="-7659688"/>
            <a:ext cx="10433050" cy="136810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187450" y="5949950"/>
            <a:ext cx="7412038" cy="450850"/>
          </a:xfrm>
        </p:spPr>
        <p:txBody>
          <a:bodyPr/>
          <a:lstStyle/>
          <a:p>
            <a:r>
              <a:rPr lang="el-GR" sz="1400"/>
              <a:t>Αιμάτωση διατομής</a:t>
            </a:r>
          </a:p>
        </p:txBody>
      </p:sp>
      <p:pic>
        <p:nvPicPr>
          <p:cNvPr id="35844" name="Picture 4" descr="Αιμάτωση διατομή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3850" y="0"/>
            <a:ext cx="9864725" cy="5786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0350"/>
            <a:ext cx="2555875" cy="2160588"/>
          </a:xfrm>
        </p:spPr>
        <p:txBody>
          <a:bodyPr/>
          <a:lstStyle/>
          <a:p>
            <a:r>
              <a:rPr lang="en-US" sz="1400"/>
              <a:t>Areas supplied</a:t>
            </a:r>
            <a:endParaRPr lang="el-GR" sz="1400"/>
          </a:p>
        </p:txBody>
      </p:sp>
      <p:pic>
        <p:nvPicPr>
          <p:cNvPr id="36868" name="Picture 4" descr="Areas suppli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1825" y="-3873500"/>
            <a:ext cx="7242175" cy="10731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333375"/>
            <a:ext cx="2017713" cy="1800225"/>
          </a:xfrm>
        </p:spPr>
        <p:txBody>
          <a:bodyPr/>
          <a:lstStyle/>
          <a:p>
            <a:r>
              <a:rPr lang="en-US" sz="1600"/>
              <a:t>Veins of S.C.</a:t>
            </a:r>
            <a:endParaRPr lang="el-GR" sz="1600"/>
          </a:p>
        </p:txBody>
      </p:sp>
      <p:pic>
        <p:nvPicPr>
          <p:cNvPr id="37892" name="Picture 4" descr="Veins of 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5163" y="0"/>
            <a:ext cx="527367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smtClean="0"/>
              <a:t>the Trilogy</a:t>
            </a:r>
            <a:endParaRPr lang="el-GR" sz="320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n-US" sz="4800" dirty="0" smtClean="0"/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4800" b="1" dirty="0" smtClean="0">
                <a:latin typeface="Times New Roman" pitchFamily="18" charset="0"/>
              </a:rPr>
              <a:t>White Matter …matters</a:t>
            </a:r>
            <a:r>
              <a:rPr lang="el-GR" sz="4800" b="1" dirty="0" smtClean="0">
                <a:latin typeface="Times New Roman" pitchFamily="18" charset="0"/>
              </a:rPr>
              <a:t>!</a:t>
            </a:r>
            <a:endParaRPr lang="en-US" sz="4800" b="1" dirty="0" smtClean="0">
              <a:latin typeface="Times New Roman" pitchFamily="18" charset="0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en-US" sz="4800" b="1" dirty="0" smtClean="0">
              <a:latin typeface="Times New Roman" pitchFamily="18" charset="0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l-GR" b="1" dirty="0" smtClean="0">
                <a:latin typeface="Batang" pitchFamily="18" charset="-127"/>
              </a:rPr>
              <a:t>(Ελληνικός τίτλος</a:t>
            </a:r>
            <a:r>
              <a:rPr lang="en-US" b="1" dirty="0" smtClean="0">
                <a:latin typeface="Batang" pitchFamily="18" charset="-127"/>
              </a:rPr>
              <a:t>:</a:t>
            </a:r>
            <a:r>
              <a:rPr lang="el-GR" b="1" dirty="0" smtClean="0">
                <a:latin typeface="Batang" pitchFamily="18" charset="-127"/>
              </a:rPr>
              <a:t>) 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l-GR" sz="3600" b="1" dirty="0" smtClean="0">
                <a:latin typeface="Batang" pitchFamily="18" charset="-127"/>
              </a:rPr>
              <a:t>Η Λευκή Ουσία ...έχει σημασία!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smtClean="0"/>
              <a:t>ΜΕΡΟΣ Α</a:t>
            </a:r>
            <a:r>
              <a:rPr lang="en-US" dirty="0" smtClean="0"/>
              <a:t/>
            </a:r>
            <a:br>
              <a:rPr lang="en-US" dirty="0" smtClean="0"/>
            </a:br>
            <a:endParaRPr lang="el-GR" dirty="0" smtClean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l-GR" dirty="0" smtClean="0"/>
              <a:t>Από τον Εγκέφαλο προς…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smtClean="0"/>
              <a:t>Κεφάλαιο Α1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l-GR" dirty="0" smtClean="0"/>
          </a:p>
          <a:p>
            <a:pPr eaLnBrk="1" hangingPunct="1">
              <a:defRPr/>
            </a:pPr>
            <a:endParaRPr lang="el-GR" dirty="0" smtClean="0"/>
          </a:p>
          <a:p>
            <a:pPr eaLnBrk="1" hangingPunct="1">
              <a:defRPr/>
            </a:pPr>
            <a:r>
              <a:rPr lang="el-GR" dirty="0" smtClean="0"/>
              <a:t>  </a:t>
            </a:r>
            <a:r>
              <a:rPr lang="el-GR" i="1" dirty="0" smtClean="0"/>
              <a:t>Εκούσια </a:t>
            </a:r>
            <a:r>
              <a:rPr lang="el-GR" i="1" dirty="0" err="1" smtClean="0"/>
              <a:t>κινητικότης</a:t>
            </a:r>
            <a:r>
              <a:rPr lang="el-GR" i="1" dirty="0" smtClean="0"/>
              <a:t> </a:t>
            </a:r>
            <a:endParaRPr lang="en-US" i="1" dirty="0" smtClean="0"/>
          </a:p>
          <a:p>
            <a:pPr eaLnBrk="1" hangingPunct="1">
              <a:defRPr/>
            </a:pPr>
            <a:endParaRPr lang="en-US" i="1" dirty="0" smtClean="0"/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i="1" dirty="0" smtClean="0"/>
              <a:t>     </a:t>
            </a:r>
            <a:r>
              <a:rPr lang="el-GR" i="1" dirty="0" smtClean="0"/>
              <a:t>(Πυραμιδικό σύστημα)</a:t>
            </a:r>
            <a:endParaRPr lang="el-G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ons-27-7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71986" y="3573016"/>
            <a:ext cx="4872014" cy="34435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8964488" cy="836712"/>
          </a:xfrm>
        </p:spPr>
        <p:txBody>
          <a:bodyPr>
            <a:normAutofit/>
          </a:bodyPr>
          <a:lstStyle/>
          <a:p>
            <a:r>
              <a:rPr lang="el-GR" sz="3600" dirty="0" smtClean="0"/>
              <a:t>Στέλεχος (</a:t>
            </a:r>
            <a:r>
              <a:rPr lang="en-US" sz="3600" dirty="0" smtClean="0"/>
              <a:t>Brainstem)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4" y="836712"/>
            <a:ext cx="4032448" cy="561662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b="1" dirty="0"/>
              <a:t> </a:t>
            </a:r>
            <a:r>
              <a:rPr lang="en-US" b="1" dirty="0" smtClean="0"/>
              <a:t>   </a:t>
            </a:r>
            <a:r>
              <a:rPr lang="el-GR" b="1" dirty="0" smtClean="0">
                <a:solidFill>
                  <a:srgbClr val="FF0000"/>
                </a:solidFill>
              </a:rPr>
              <a:t>Γέφυρα</a:t>
            </a:r>
            <a:r>
              <a:rPr lang="el-GR" b="1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(Pons)</a:t>
            </a:r>
            <a:endParaRPr lang="en-US" dirty="0"/>
          </a:p>
          <a:p>
            <a:pPr lvl="0"/>
            <a:r>
              <a:rPr lang="el-GR" i="1" u="sng" dirty="0"/>
              <a:t>Βάση </a:t>
            </a:r>
            <a:r>
              <a:rPr lang="el-GR" dirty="0"/>
              <a:t> Διέλευση απαγωγών οδών, </a:t>
            </a:r>
            <a:r>
              <a:rPr lang="el-GR" u="sng" dirty="0"/>
              <a:t>μέσα παρεγκεφαλιδικά </a:t>
            </a:r>
            <a:r>
              <a:rPr lang="el-GR" u="sng" dirty="0" smtClean="0"/>
              <a:t>σκέλη</a:t>
            </a:r>
            <a:endParaRPr lang="en-US" u="sng" dirty="0" smtClean="0"/>
          </a:p>
          <a:p>
            <a:pPr lvl="0">
              <a:buNone/>
            </a:pPr>
            <a:endParaRPr lang="en-US" dirty="0"/>
          </a:p>
          <a:p>
            <a:pPr lvl="0"/>
            <a:r>
              <a:rPr lang="el-GR" i="1" u="sng" dirty="0"/>
              <a:t>Καλύπτρα</a:t>
            </a:r>
            <a:r>
              <a:rPr lang="el-GR" i="1" dirty="0"/>
              <a:t> </a:t>
            </a:r>
            <a:r>
              <a:rPr lang="el-GR" dirty="0"/>
              <a:t>Διέλευση προσαγωγών οδών, πυρήνες εγκεφαλικών νεύρων, </a:t>
            </a:r>
            <a:r>
              <a:rPr lang="el-GR" u="sng" dirty="0"/>
              <a:t>τραπεζοειδές σώμα</a:t>
            </a:r>
            <a:r>
              <a:rPr lang="el-GR" dirty="0"/>
              <a:t> (ακουστική οδός)</a:t>
            </a:r>
            <a:endParaRPr lang="en-US" dirty="0"/>
          </a:p>
        </p:txBody>
      </p:sp>
      <p:pic>
        <p:nvPicPr>
          <p:cNvPr id="9" name="Content Placeholder 8" descr="pons-anatomy-10-63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27984" y="692696"/>
            <a:ext cx="4470648" cy="335648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3600" dirty="0" smtClean="0"/>
              <a:t>Κατιόντα δεμάτια </a:t>
            </a:r>
            <a:r>
              <a:rPr lang="en-US" sz="3600" dirty="0" smtClean="0"/>
              <a:t>(descending tracts)</a:t>
            </a:r>
            <a:endParaRPr lang="el-GR" sz="3600" dirty="0" smtClean="0"/>
          </a:p>
        </p:txBody>
      </p:sp>
      <p:grpSp>
        <p:nvGrpSpPr>
          <p:cNvPr id="11267" name="10 - Ομάδα"/>
          <p:cNvGrpSpPr>
            <a:grpSpLocks/>
          </p:cNvGrpSpPr>
          <p:nvPr/>
        </p:nvGrpSpPr>
        <p:grpSpPr bwMode="auto">
          <a:xfrm>
            <a:off x="642938" y="1285875"/>
            <a:ext cx="8215312" cy="5857875"/>
            <a:chOff x="642910" y="142852"/>
            <a:chExt cx="4762500" cy="3362325"/>
          </a:xfrm>
        </p:grpSpPr>
        <p:pic>
          <p:nvPicPr>
            <p:cNvPr id="11268" name="3 - Εικόνα" descr="New Image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42910" y="142852"/>
              <a:ext cx="4762500" cy="336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" name="5 - Ευθύγραμμο βέλος σύνδεσης"/>
            <p:cNvCxnSpPr/>
            <p:nvPr/>
          </p:nvCxnSpPr>
          <p:spPr>
            <a:xfrm>
              <a:off x="3740606" y="1899644"/>
              <a:ext cx="1571855" cy="214132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9 - Τόξο"/>
            <p:cNvSpPr/>
            <p:nvPr/>
          </p:nvSpPr>
          <p:spPr>
            <a:xfrm rot="11205452">
              <a:off x="2072120" y="1197110"/>
              <a:ext cx="1285645" cy="1354953"/>
            </a:xfrm>
            <a:prstGeom prst="arc">
              <a:avLst>
                <a:gd name="adj1" fmla="val 18413588"/>
                <a:gd name="adj2" fmla="val 14174904"/>
              </a:avLst>
            </a:prstGeom>
            <a:ln w="38100">
              <a:solidFill>
                <a:schemeClr val="accent6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l-GR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-242888"/>
            <a:ext cx="8915400" cy="928688"/>
          </a:xfrm>
          <a:noFill/>
        </p:spPr>
        <p:txBody>
          <a:bodyPr anchorCtr="0"/>
          <a:lstStyle/>
          <a:p>
            <a:pPr eaLnBrk="1" hangingPunct="1"/>
            <a:r>
              <a:rPr lang="el-GR" sz="2500" smtClean="0">
                <a:effectLst/>
              </a:rPr>
              <a:t>Φαιά, λευκή ουσία, γάγγλια, πυρήνες</a:t>
            </a:r>
            <a:r>
              <a:rPr lang="en-US" sz="2500" smtClean="0">
                <a:effectLst/>
              </a:rPr>
              <a:t> </a:t>
            </a:r>
            <a:r>
              <a:rPr lang="el-GR" sz="2500" smtClean="0">
                <a:effectLst/>
              </a:rPr>
              <a:t>(Υπόμνηση)</a:t>
            </a:r>
          </a:p>
        </p:txBody>
      </p:sp>
      <p:sp>
        <p:nvSpPr>
          <p:cNvPr id="12291" name="Rectangle 1027"/>
          <p:cNvSpPr>
            <a:spLocks noGrp="1" noChangeArrowheads="1"/>
          </p:cNvSpPr>
          <p:nvPr>
            <p:ph idx="4294967295"/>
          </p:nvPr>
        </p:nvSpPr>
        <p:spPr>
          <a:xfrm>
            <a:off x="0" y="838200"/>
            <a:ext cx="9144000" cy="5184775"/>
          </a:xfrm>
          <a:noFill/>
        </p:spPr>
        <p:txBody>
          <a:bodyPr/>
          <a:lstStyle/>
          <a:p>
            <a:pPr eaLnBrk="1" hangingPunct="1"/>
            <a:r>
              <a:rPr lang="el-GR" sz="2400" b="1" i="1" smtClean="0">
                <a:effectLst/>
              </a:rPr>
              <a:t>Φαιά ουσία</a:t>
            </a:r>
            <a:r>
              <a:rPr lang="el-GR" sz="2400" smtClean="0">
                <a:effectLst/>
              </a:rPr>
              <a:t> </a:t>
            </a:r>
            <a:r>
              <a:rPr lang="en-US" sz="2400" smtClean="0">
                <a:effectLst/>
              </a:rPr>
              <a:t>: </a:t>
            </a:r>
            <a:r>
              <a:rPr lang="el-GR" sz="2400" smtClean="0">
                <a:effectLst/>
              </a:rPr>
              <a:t>Ευρεία περιοχή με σώματα νευρικών κυττάρων</a:t>
            </a:r>
          </a:p>
          <a:p>
            <a:pPr eaLnBrk="1" hangingPunct="1"/>
            <a:endParaRPr lang="en-US" sz="2400" b="1" i="1" smtClean="0">
              <a:effectLst/>
            </a:endParaRPr>
          </a:p>
          <a:p>
            <a:pPr eaLnBrk="1" hangingPunct="1"/>
            <a:r>
              <a:rPr lang="el-GR" sz="2400" b="1" i="1" smtClean="0">
                <a:effectLst/>
              </a:rPr>
              <a:t>Λευκή ουσία</a:t>
            </a:r>
            <a:r>
              <a:rPr lang="en-US" sz="2400" smtClean="0">
                <a:effectLst/>
              </a:rPr>
              <a:t>:    </a:t>
            </a:r>
            <a:r>
              <a:rPr lang="en-US" sz="2400" smtClean="0">
                <a:effectLst/>
                <a:cs typeface="Arial" pitchFamily="34" charset="0"/>
              </a:rPr>
              <a:t>»           »       </a:t>
            </a:r>
            <a:r>
              <a:rPr lang="el-GR" sz="2400" smtClean="0">
                <a:effectLst/>
                <a:cs typeface="Arial" pitchFamily="34" charset="0"/>
              </a:rPr>
              <a:t>με   νευράξονες</a:t>
            </a:r>
            <a:r>
              <a:rPr lang="en-US" sz="2400" smtClean="0">
                <a:effectLst/>
                <a:cs typeface="Arial" pitchFamily="34" charset="0"/>
              </a:rPr>
              <a:t> </a:t>
            </a:r>
            <a:endParaRPr lang="el-GR" sz="2400" smtClean="0">
              <a:effectLst/>
              <a:latin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l-GR" sz="2400" smtClean="0">
                <a:effectLst/>
                <a:latin typeface="Times New Roman" pitchFamily="18" charset="0"/>
              </a:rPr>
              <a:t>    (Άθροισμα συμπορευομένων και με κοινή αφετηρία, πέρας και αποστολή νευραξόνων </a:t>
            </a:r>
            <a:r>
              <a:rPr lang="el-GR" sz="2400" u="sng" smtClean="0">
                <a:effectLst/>
                <a:latin typeface="Times New Roman" pitchFamily="18" charset="0"/>
              </a:rPr>
              <a:t>μέσα στο ΚΝΣ</a:t>
            </a:r>
            <a:r>
              <a:rPr lang="el-GR" sz="2400" smtClean="0">
                <a:effectLst/>
                <a:latin typeface="Times New Roman" pitchFamily="18" charset="0"/>
              </a:rPr>
              <a:t> μπορεί να ονομάζονται ανάλογα με την κατά περίπτωση μορφολογία τους</a:t>
            </a:r>
            <a:r>
              <a:rPr lang="en-US" sz="2400" smtClean="0">
                <a:effectLst/>
                <a:latin typeface="Times New Roman" pitchFamily="18" charset="0"/>
              </a:rPr>
              <a:t>:</a:t>
            </a:r>
            <a:r>
              <a:rPr lang="el-GR" sz="2400" smtClean="0">
                <a:effectLst/>
                <a:latin typeface="Times New Roman" pitchFamily="18" charset="0"/>
              </a:rPr>
              <a:t> δεμάτιο, δεσμίδα, ταινία, λημνίσκος, κάψα, ακτινοβολία κλπ)</a:t>
            </a:r>
          </a:p>
          <a:p>
            <a:pPr eaLnBrk="1" hangingPunct="1"/>
            <a:endParaRPr lang="en-US" sz="2400" b="1" i="1" smtClean="0">
              <a:effectLst/>
              <a:cs typeface="Arial" pitchFamily="34" charset="0"/>
            </a:endParaRPr>
          </a:p>
          <a:p>
            <a:pPr eaLnBrk="1" hangingPunct="1"/>
            <a:r>
              <a:rPr lang="el-GR" sz="2400" b="1" i="1" smtClean="0">
                <a:effectLst/>
                <a:cs typeface="Arial" pitchFamily="34" charset="0"/>
              </a:rPr>
              <a:t>Πυρήνας</a:t>
            </a:r>
            <a:r>
              <a:rPr lang="en-US" sz="2400" smtClean="0">
                <a:effectLst/>
                <a:cs typeface="Arial" pitchFamily="34" charset="0"/>
              </a:rPr>
              <a:t>: </a:t>
            </a:r>
            <a:r>
              <a:rPr lang="el-GR" sz="2400" smtClean="0">
                <a:effectLst/>
                <a:cs typeface="Arial" pitchFamily="34" charset="0"/>
              </a:rPr>
              <a:t>Περιορισμένη ή περιγεγραμμένη περιοχή με σώματα   νευρικών κυττάρων </a:t>
            </a:r>
            <a:r>
              <a:rPr lang="el-GR" sz="2400" u="sng" smtClean="0">
                <a:effectLst/>
                <a:cs typeface="Arial" pitchFamily="34" charset="0"/>
              </a:rPr>
              <a:t>μέσα</a:t>
            </a:r>
            <a:r>
              <a:rPr lang="el-GR" sz="2400" smtClean="0">
                <a:effectLst/>
                <a:cs typeface="Arial" pitchFamily="34" charset="0"/>
              </a:rPr>
              <a:t> στο Κεντρικό Νευρικό Σύστημα</a:t>
            </a:r>
          </a:p>
          <a:p>
            <a:pPr eaLnBrk="1" hangingPunct="1"/>
            <a:endParaRPr lang="en-US" sz="2400" b="1" i="1" smtClean="0">
              <a:effectLst/>
              <a:cs typeface="Arial" pitchFamily="34" charset="0"/>
            </a:endParaRPr>
          </a:p>
          <a:p>
            <a:pPr eaLnBrk="1" hangingPunct="1"/>
            <a:r>
              <a:rPr lang="el-GR" sz="2400" b="1" i="1" smtClean="0">
                <a:effectLst/>
                <a:cs typeface="Arial" pitchFamily="34" charset="0"/>
              </a:rPr>
              <a:t>Γάγγλιο</a:t>
            </a:r>
            <a:r>
              <a:rPr lang="en-US" sz="2400" smtClean="0">
                <a:effectLst/>
                <a:cs typeface="Arial" pitchFamily="34" charset="0"/>
              </a:rPr>
              <a:t>: </a:t>
            </a:r>
            <a:r>
              <a:rPr lang="el-GR" sz="2400" smtClean="0">
                <a:effectLst/>
                <a:cs typeface="Arial" pitchFamily="34" charset="0"/>
              </a:rPr>
              <a:t>Περιγεγραμμένο μόρφωμα με σώματα νευρικών κυττάρων </a:t>
            </a:r>
            <a:r>
              <a:rPr lang="el-GR" sz="2400" u="sng" smtClean="0">
                <a:effectLst/>
                <a:cs typeface="Arial" pitchFamily="34" charset="0"/>
              </a:rPr>
              <a:t>έξω</a:t>
            </a:r>
            <a:r>
              <a:rPr lang="el-GR" sz="2400" smtClean="0">
                <a:effectLst/>
                <a:cs typeface="Arial" pitchFamily="34" charset="0"/>
              </a:rPr>
              <a:t> από το Κεντρικό Νευρικό Σύστημα (εξαιρούνται τα </a:t>
            </a:r>
            <a:r>
              <a:rPr lang="en-US" sz="2400" smtClean="0">
                <a:effectLst/>
                <a:cs typeface="Arial" pitchFamily="34" charset="0"/>
              </a:rPr>
              <a:t>«</a:t>
            </a:r>
            <a:r>
              <a:rPr lang="el-GR" sz="2400" smtClean="0">
                <a:effectLst/>
                <a:cs typeface="Arial" pitchFamily="34" charset="0"/>
              </a:rPr>
              <a:t>βασικά γάγγλια</a:t>
            </a:r>
            <a:r>
              <a:rPr lang="en-US" sz="2400" smtClean="0">
                <a:effectLst/>
                <a:cs typeface="Arial" pitchFamily="34" charset="0"/>
              </a:rPr>
              <a:t>»</a:t>
            </a:r>
            <a:r>
              <a:rPr lang="el-GR" sz="2400" smtClean="0">
                <a:effectLst/>
                <a:cs typeface="Arial" pitchFamily="34" charset="0"/>
              </a:rPr>
              <a:t> του εγκεφάλου)</a:t>
            </a:r>
            <a:endParaRPr lang="en-US" sz="2400" smtClean="0"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l-GR" dirty="0" smtClean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l-GR" dirty="0" smtClean="0"/>
              <a:t>    </a:t>
            </a:r>
            <a:r>
              <a:rPr lang="el-GR" dirty="0" err="1" smtClean="0"/>
              <a:t>Φλοιονωτιαία</a:t>
            </a:r>
            <a:r>
              <a:rPr lang="el-GR" dirty="0" smtClean="0"/>
              <a:t> – </a:t>
            </a:r>
            <a:r>
              <a:rPr lang="el-GR" dirty="0" err="1" smtClean="0"/>
              <a:t>φλοιοπυρηνικά</a:t>
            </a:r>
            <a:r>
              <a:rPr lang="el-GR" dirty="0" smtClean="0"/>
              <a:t> δεμάτια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18487" cy="414338"/>
          </a:xfrm>
          <a:noFill/>
        </p:spPr>
        <p:txBody>
          <a:bodyPr/>
          <a:lstStyle/>
          <a:p>
            <a:r>
              <a:rPr lang="el-GR" sz="3200" smtClean="0">
                <a:effectLst/>
              </a:rPr>
              <a:t>Αφετηρία</a:t>
            </a:r>
            <a:r>
              <a:rPr lang="en-US" sz="3200" smtClean="0">
                <a:effectLst/>
              </a:rPr>
              <a:t>:</a:t>
            </a:r>
            <a:r>
              <a:rPr lang="el-GR" sz="3200" smtClean="0">
                <a:effectLst/>
              </a:rPr>
              <a:t> Πρόσθια Κεντρική έλικα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484438" y="6461125"/>
            <a:ext cx="4027487" cy="396875"/>
          </a:xfrm>
        </p:spPr>
        <p:txBody>
          <a:bodyPr/>
          <a:lstStyle/>
          <a:p>
            <a:pPr algn="ctr">
              <a:buFont typeface="Wingdings" pitchFamily="2" charset="2"/>
              <a:buNone/>
              <a:defRPr/>
            </a:pPr>
            <a:r>
              <a:rPr lang="el-GR" sz="1800" smtClean="0"/>
              <a:t>Πεδία φλοιού – έξω όψη</a:t>
            </a:r>
          </a:p>
        </p:txBody>
      </p:sp>
      <p:pic>
        <p:nvPicPr>
          <p:cNvPr id="14340" name="Picture 6" descr="Πεδία φλοιού – έξω όψη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80975" y="476250"/>
            <a:ext cx="9324975" cy="57324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2195513" y="5734050"/>
            <a:ext cx="5470525" cy="339725"/>
          </a:xfrm>
        </p:spPr>
        <p:txBody>
          <a:bodyPr/>
          <a:lstStyle/>
          <a:p>
            <a:pPr eaLnBrk="1" hangingPunct="1">
              <a:defRPr/>
            </a:pPr>
            <a:r>
              <a:rPr lang="el-GR" sz="1800" smtClean="0"/>
              <a:t>Αισθητικό – κινητικό ανθρωπάριο</a:t>
            </a:r>
          </a:p>
        </p:txBody>
      </p:sp>
      <p:pic>
        <p:nvPicPr>
          <p:cNvPr id="15363" name="Picture 6" descr="Αισθητικό – κινητικό ανθρωπάριο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250"/>
            <a:ext cx="91440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49275"/>
            <a:ext cx="2195513" cy="4319588"/>
          </a:xfrm>
        </p:spPr>
        <p:txBody>
          <a:bodyPr/>
          <a:lstStyle/>
          <a:p>
            <a:pPr eaLnBrk="1" hangingPunct="1">
              <a:defRPr/>
            </a:pPr>
            <a:r>
              <a:rPr lang="el-GR" sz="2400" smtClean="0">
                <a:solidFill>
                  <a:schemeClr val="folHlink"/>
                </a:solidFill>
              </a:rPr>
              <a:t>Απαγωγοί νευρώνες φλοιού</a:t>
            </a:r>
            <a:br>
              <a:rPr lang="el-GR" sz="2400" smtClean="0">
                <a:solidFill>
                  <a:schemeClr val="folHlink"/>
                </a:solidFill>
              </a:rPr>
            </a:br>
            <a:r>
              <a:rPr lang="el-GR" sz="2400" smtClean="0">
                <a:solidFill>
                  <a:schemeClr val="folHlink"/>
                </a:solidFill>
              </a:rPr>
              <a:t/>
            </a:r>
            <a:br>
              <a:rPr lang="el-GR" sz="2400" smtClean="0">
                <a:solidFill>
                  <a:schemeClr val="folHlink"/>
                </a:solidFill>
              </a:rPr>
            </a:br>
            <a:r>
              <a:rPr lang="el-GR" sz="2400" smtClean="0">
                <a:solidFill>
                  <a:schemeClr val="tx1"/>
                </a:solidFill>
              </a:rPr>
              <a:t>Η οδός ξενικά από τα πυραμοειδή κύτταρα της 3ης και της 5ης στιβάδας</a:t>
            </a:r>
            <a:endParaRPr lang="el-GR" sz="2400" smtClean="0">
              <a:solidFill>
                <a:schemeClr val="folHlink"/>
              </a:solidFill>
            </a:endParaRPr>
          </a:p>
        </p:txBody>
      </p:sp>
      <p:pic>
        <p:nvPicPr>
          <p:cNvPr id="16387" name="Picture 6" descr="Απαγωγοί νευρώνες φλοιού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6788" y="0"/>
            <a:ext cx="6907212" cy="717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1798638" cy="1882775"/>
          </a:xfrm>
        </p:spPr>
        <p:txBody>
          <a:bodyPr/>
          <a:lstStyle/>
          <a:p>
            <a:pPr eaLnBrk="1" hangingPunct="1">
              <a:defRPr/>
            </a:pPr>
            <a:r>
              <a:rPr lang="el-GR" sz="2000" smtClean="0"/>
              <a:t>Φλοιονωτιαία δεμάτια</a:t>
            </a:r>
          </a:p>
        </p:txBody>
      </p:sp>
      <p:pic>
        <p:nvPicPr>
          <p:cNvPr id="17411" name="Picture 6" descr="Φλοιονωτιαία δεμάτι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313" y="0"/>
            <a:ext cx="5535612" cy="713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  <a:noFill/>
        </p:spPr>
        <p:txBody>
          <a:bodyPr/>
          <a:lstStyle/>
          <a:p>
            <a:r>
              <a:rPr lang="el-GR" sz="3800" smtClean="0">
                <a:effectLst/>
              </a:rPr>
              <a:t>Διαδρομή 1η</a:t>
            </a:r>
            <a:r>
              <a:rPr lang="en-US" sz="3800" smtClean="0">
                <a:effectLst/>
              </a:rPr>
              <a:t>: </a:t>
            </a:r>
            <a:r>
              <a:rPr lang="el-GR" sz="3800" smtClean="0">
                <a:effectLst/>
              </a:rPr>
              <a:t>Ακτινωτός στέφανος</a:t>
            </a:r>
          </a:p>
        </p:txBody>
      </p:sp>
      <p:pic>
        <p:nvPicPr>
          <p:cNvPr id="18435" name="Picture 4" descr="Ακτινωτός στέφανος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6013" y="646113"/>
            <a:ext cx="8496300" cy="6905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419475" cy="6858000"/>
          </a:xfrm>
        </p:spPr>
        <p:txBody>
          <a:bodyPr/>
          <a:lstStyle/>
          <a:p>
            <a:pPr eaLnBrk="1" hangingPunct="1">
              <a:defRPr/>
            </a:pPr>
            <a:r>
              <a:rPr lang="el-GR" sz="2400" b="1" smtClean="0"/>
              <a:t>Βασικά γάγγλια</a:t>
            </a:r>
          </a:p>
        </p:txBody>
      </p:sp>
      <p:pic>
        <p:nvPicPr>
          <p:cNvPr id="19459" name="Picture 4" descr="Βασικά γάγγλια - έσω κάψα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828675" y="0"/>
            <a:ext cx="10620375" cy="808513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18487" cy="487363"/>
          </a:xfrm>
          <a:noFill/>
        </p:spPr>
        <p:txBody>
          <a:bodyPr/>
          <a:lstStyle/>
          <a:p>
            <a:r>
              <a:rPr lang="el-GR" sz="3800" smtClean="0">
                <a:effectLst/>
              </a:rPr>
              <a:t>Διαδρομή 2η</a:t>
            </a:r>
            <a:r>
              <a:rPr lang="en-US" sz="3800" smtClean="0">
                <a:effectLst/>
              </a:rPr>
              <a:t>: </a:t>
            </a:r>
            <a:r>
              <a:rPr lang="el-GR" sz="3800" smtClean="0">
                <a:effectLst/>
              </a:rPr>
              <a:t>Έσω Κάψα </a:t>
            </a:r>
          </a:p>
        </p:txBody>
      </p:sp>
      <p:sp>
        <p:nvSpPr>
          <p:cNvPr id="20483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0" y="692150"/>
            <a:ext cx="3779838" cy="6165850"/>
          </a:xfrm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l-GR" sz="2400" smtClean="0">
                <a:effectLst/>
              </a:rPr>
              <a:t>   Βρίσκεται μεταξύ θαλάμου και φακοειδούς πυρήνα (ωχράς σφαίρας).   Είναι η προς τα κάτω συνέχεια του ακτινωτού στεφάνου. Όπως και εκείνος, μεταφέρει κατιούσες ίνες (που δεν κάνουν σταθμό στο θάλαμο) και ανιούσες ίνες (που κάνουν</a:t>
            </a:r>
            <a:r>
              <a:rPr lang="en-US" sz="2400" smtClean="0">
                <a:effectLst/>
              </a:rPr>
              <a:t>:</a:t>
            </a:r>
            <a:r>
              <a:rPr lang="el-GR" sz="2400" smtClean="0">
                <a:effectLst/>
              </a:rPr>
              <a:t> θαλαμοφλοιώδεις ίνες)</a:t>
            </a:r>
          </a:p>
        </p:txBody>
      </p:sp>
      <p:pic>
        <p:nvPicPr>
          <p:cNvPr id="20484" name="Picture 4" descr="Έσω κάψα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17938" y="620713"/>
            <a:ext cx="5326062" cy="62372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προμήκης από εμπρός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319464" y="548680"/>
            <a:ext cx="4824536" cy="361840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8964488" cy="836712"/>
          </a:xfrm>
        </p:spPr>
        <p:txBody>
          <a:bodyPr>
            <a:normAutofit/>
          </a:bodyPr>
          <a:lstStyle/>
          <a:p>
            <a:r>
              <a:rPr lang="el-GR" sz="3600" dirty="0" smtClean="0"/>
              <a:t>Στέλεχος (</a:t>
            </a:r>
            <a:r>
              <a:rPr lang="en-US" sz="3600" dirty="0" smtClean="0"/>
              <a:t>Brainstem)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4" y="836712"/>
            <a:ext cx="4320480" cy="602128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b="1" dirty="0" smtClean="0"/>
              <a:t>    </a:t>
            </a:r>
            <a:r>
              <a:rPr lang="el-GR" b="1" dirty="0" smtClean="0">
                <a:solidFill>
                  <a:srgbClr val="FF0000"/>
                </a:solidFill>
              </a:rPr>
              <a:t>Προμήκης μυελός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</a:p>
          <a:p>
            <a:pPr>
              <a:buNone/>
            </a:pP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                  (medulla oblongata)</a:t>
            </a:r>
            <a:endParaRPr lang="en-US" dirty="0">
              <a:solidFill>
                <a:srgbClr val="FF0000"/>
              </a:solidFill>
            </a:endParaRPr>
          </a:p>
          <a:p>
            <a:pPr lvl="0"/>
            <a:r>
              <a:rPr lang="el-GR" i="1" u="sng" dirty="0"/>
              <a:t>Πρόσθια μοίρα – Πυραμίδες</a:t>
            </a:r>
            <a:r>
              <a:rPr lang="el-GR" i="1" dirty="0"/>
              <a:t> </a:t>
            </a:r>
            <a:r>
              <a:rPr lang="el-GR" dirty="0"/>
              <a:t>Διέλευση απαγωγών </a:t>
            </a:r>
            <a:r>
              <a:rPr lang="el-GR" dirty="0" smtClean="0"/>
              <a:t>οδών</a:t>
            </a:r>
            <a:endParaRPr lang="en-US" dirty="0" smtClean="0"/>
          </a:p>
          <a:p>
            <a:pPr lvl="0"/>
            <a:endParaRPr lang="en-US" dirty="0"/>
          </a:p>
          <a:p>
            <a:pPr lvl="0"/>
            <a:r>
              <a:rPr lang="el-GR" i="1" u="sng" dirty="0"/>
              <a:t>Μέση μοίρα</a:t>
            </a:r>
            <a:r>
              <a:rPr lang="el-GR" i="1" dirty="0"/>
              <a:t>   </a:t>
            </a:r>
            <a:r>
              <a:rPr lang="el-GR" i="1" u="sng" dirty="0"/>
              <a:t>Ε</a:t>
            </a:r>
            <a:r>
              <a:rPr lang="el-GR" u="sng" dirty="0"/>
              <a:t>λαία</a:t>
            </a:r>
            <a:r>
              <a:rPr lang="el-GR" dirty="0"/>
              <a:t> (εξωπυραμιδικό σύστημα), διέλευση προσαγωγών οδών, </a:t>
            </a:r>
            <a:r>
              <a:rPr lang="el-GR" u="sng" dirty="0"/>
              <a:t>δικτυωτός σχηματισμός</a:t>
            </a:r>
            <a:r>
              <a:rPr lang="el-GR" dirty="0"/>
              <a:t> (κέντρα αναπνοής και κυκλοφορίας</a:t>
            </a:r>
            <a:r>
              <a:rPr lang="el-GR" dirty="0" smtClean="0"/>
              <a:t>)</a:t>
            </a:r>
            <a:endParaRPr lang="en-US" dirty="0" smtClean="0"/>
          </a:p>
          <a:p>
            <a:pPr lvl="0"/>
            <a:endParaRPr lang="en-US" dirty="0"/>
          </a:p>
          <a:p>
            <a:pPr lvl="0"/>
            <a:r>
              <a:rPr lang="el-GR" i="1" u="sng" dirty="0"/>
              <a:t>Οπίσθια μοίρα</a:t>
            </a:r>
            <a:r>
              <a:rPr lang="el-GR" dirty="0"/>
              <a:t>  </a:t>
            </a:r>
            <a:r>
              <a:rPr lang="el-GR" u="sng" dirty="0"/>
              <a:t>Ισχνός</a:t>
            </a:r>
            <a:r>
              <a:rPr lang="el-GR" dirty="0"/>
              <a:t> και </a:t>
            </a:r>
            <a:r>
              <a:rPr lang="el-GR" u="sng" dirty="0"/>
              <a:t>σφηνοειδής</a:t>
            </a:r>
            <a:r>
              <a:rPr lang="el-GR" dirty="0"/>
              <a:t> πυρήνας (σταθμοί προσαγωγών οδών), </a:t>
            </a:r>
            <a:r>
              <a:rPr lang="el-GR" u="sng" dirty="0"/>
              <a:t>κάτω παρεγκεφαλιδικά σκέλη</a:t>
            </a:r>
            <a:endParaRPr lang="en-US" dirty="0"/>
          </a:p>
        </p:txBody>
      </p:sp>
      <p:pic>
        <p:nvPicPr>
          <p:cNvPr id="10" name="Picture 9" descr="medulla oblongata posteri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3933056"/>
            <a:ext cx="3992095" cy="28988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331913" cy="6858000"/>
          </a:xfrm>
          <a:noFill/>
        </p:spPr>
        <p:txBody>
          <a:bodyPr/>
          <a:lstStyle/>
          <a:p>
            <a:endParaRPr lang="en-US" sz="1600" smtClean="0">
              <a:effectLst/>
            </a:endParaRPr>
          </a:p>
        </p:txBody>
      </p:sp>
      <p:pic>
        <p:nvPicPr>
          <p:cNvPr id="21507" name="Picture 3" descr="Σκέλη έσω κάψας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571500"/>
            <a:ext cx="9469438" cy="82534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5175"/>
          </a:xfrm>
          <a:noFill/>
        </p:spPr>
        <p:txBody>
          <a:bodyPr/>
          <a:lstStyle/>
          <a:p>
            <a:r>
              <a:rPr lang="el-GR" sz="3200" smtClean="0">
                <a:effectLst/>
              </a:rPr>
              <a:t>Διαδρομή 3η</a:t>
            </a:r>
            <a:r>
              <a:rPr lang="en-US" sz="3200" smtClean="0">
                <a:effectLst/>
              </a:rPr>
              <a:t>: </a:t>
            </a:r>
            <a:r>
              <a:rPr lang="el-GR" sz="3200" smtClean="0">
                <a:effectLst/>
              </a:rPr>
              <a:t>Σκέλη Μέσου Εγκεφάλου</a:t>
            </a:r>
          </a:p>
        </p:txBody>
      </p:sp>
      <p:pic>
        <p:nvPicPr>
          <p:cNvPr id="22531" name="Picture 4" descr="Στέλεχος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765175"/>
            <a:ext cx="8748712" cy="8001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284663" cy="476250"/>
          </a:xfrm>
          <a:noFill/>
        </p:spPr>
        <p:txBody>
          <a:bodyPr/>
          <a:lstStyle/>
          <a:p>
            <a:pPr algn="l"/>
            <a:r>
              <a:rPr lang="el-GR" sz="2800" smtClean="0">
                <a:solidFill>
                  <a:schemeClr val="folHlink"/>
                </a:solidFill>
                <a:effectLst/>
              </a:rPr>
              <a:t>Στέλεχος από πίσω</a:t>
            </a:r>
          </a:p>
        </p:txBody>
      </p:sp>
      <p:sp>
        <p:nvSpPr>
          <p:cNvPr id="2355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0" y="476250"/>
            <a:ext cx="4572000" cy="6840538"/>
          </a:xfrm>
          <a:noFill/>
        </p:spPr>
        <p:txBody>
          <a:bodyPr/>
          <a:lstStyle/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r>
              <a:rPr lang="el-GR" sz="2000" smtClean="0">
                <a:effectLst/>
              </a:rPr>
              <a:t>1.</a:t>
            </a:r>
            <a:r>
              <a:rPr lang="en-GB" sz="2000" smtClean="0">
                <a:effectLst/>
              </a:rPr>
              <a:t>Taenia choroidea (and lateral: Stria terminalis)</a:t>
            </a:r>
            <a:endParaRPr lang="el-GR" sz="2000" smtClean="0">
              <a:effectLst/>
            </a:endParaRPr>
          </a:p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r>
              <a:rPr lang="el-GR" sz="2000" smtClean="0">
                <a:effectLst/>
              </a:rPr>
              <a:t>2. Thalamus, Pulvinar thalami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r>
              <a:rPr lang="el-GR" sz="2000" smtClean="0">
                <a:effectLst/>
              </a:rPr>
              <a:t>3. (Ventriculus tertius)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r>
              <a:rPr lang="el-GR" sz="2000" smtClean="0">
                <a:effectLst/>
              </a:rPr>
              <a:t>4. Stalk of Glandula pinealis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r>
              <a:rPr lang="el-GR" sz="2000" smtClean="0">
                <a:effectLst/>
              </a:rPr>
              <a:t>5. Habenula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r>
              <a:rPr lang="el-GR" sz="2000" smtClean="0">
                <a:effectLst/>
              </a:rPr>
              <a:t>6. Stria medullaris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r>
              <a:rPr lang="el-GR" sz="2000" smtClean="0">
                <a:effectLst/>
              </a:rPr>
              <a:t>7. Colliculus superior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r>
              <a:rPr lang="el-GR" sz="2000" smtClean="0">
                <a:effectLst/>
              </a:rPr>
              <a:t>8. Brachium colliculi superioris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r>
              <a:rPr lang="el-GR" sz="2000" smtClean="0">
                <a:effectLst/>
              </a:rPr>
              <a:t>9. Colliculus inferior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r>
              <a:rPr lang="el-GR" sz="2000" smtClean="0">
                <a:effectLst/>
              </a:rPr>
              <a:t>10. Brachium colliculi inferioris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r>
              <a:rPr lang="el-GR" sz="2000" smtClean="0">
                <a:effectLst/>
              </a:rPr>
              <a:t>11. Corpus geniculatum mediale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r>
              <a:rPr lang="el-GR" sz="2000" smtClean="0">
                <a:effectLst/>
              </a:rPr>
              <a:t>12. Sulcus medianus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r>
              <a:rPr lang="el-GR" sz="2000" smtClean="0">
                <a:effectLst/>
              </a:rPr>
              <a:t>13. Pedunculus cerebellaris superior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r>
              <a:rPr lang="el-GR" sz="2000" smtClean="0">
                <a:effectLst/>
              </a:rPr>
              <a:t>14 Pedunculus cerebellaris inferior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r>
              <a:rPr lang="el-GR" sz="2000" smtClean="0">
                <a:effectLst/>
              </a:rPr>
              <a:t>15. Pedunculus cerebellaris medius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r>
              <a:rPr lang="el-GR" sz="2000" smtClean="0">
                <a:effectLst/>
              </a:rPr>
              <a:t>16. Tuberculum anterius thalami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r>
              <a:rPr lang="el-GR" sz="2000" smtClean="0">
                <a:effectLst/>
              </a:rPr>
              <a:t>17. Obex, Area postrema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r>
              <a:rPr lang="el-GR" sz="2000" smtClean="0">
                <a:effectLst/>
              </a:rPr>
              <a:t>    A: Thalamus, B: Mesencephalon, </a:t>
            </a:r>
          </a:p>
          <a:p>
            <a:pPr marL="609600" indent="-609600">
              <a:lnSpc>
                <a:spcPct val="80000"/>
              </a:lnSpc>
              <a:buFont typeface="Wingdings" pitchFamily="2" charset="2"/>
              <a:buNone/>
            </a:pPr>
            <a:r>
              <a:rPr lang="el-GR" sz="2000" smtClean="0">
                <a:effectLst/>
              </a:rPr>
              <a:t>    C: Pons, D: Medulla oblongata</a:t>
            </a:r>
          </a:p>
        </p:txBody>
      </p:sp>
      <p:pic>
        <p:nvPicPr>
          <p:cNvPr id="23556" name="Picture 4" descr="Human_brainstem-thalamus_posterior_view_description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454525" y="0"/>
            <a:ext cx="4978400" cy="71008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116013" y="0"/>
            <a:ext cx="6769100" cy="908050"/>
          </a:xfrm>
        </p:spPr>
        <p:txBody>
          <a:bodyPr/>
          <a:lstStyle/>
          <a:p>
            <a:pPr eaLnBrk="1" hangingPunct="1">
              <a:defRPr/>
            </a:pPr>
            <a:r>
              <a:rPr lang="el-GR" sz="2800" smtClean="0">
                <a:solidFill>
                  <a:schemeClr val="folHlink"/>
                </a:solidFill>
              </a:rPr>
              <a:t>Μέσος – πρόσθια διδύμια</a:t>
            </a:r>
          </a:p>
        </p:txBody>
      </p:sp>
      <p:pic>
        <p:nvPicPr>
          <p:cNvPr id="24579" name="Picture 6" descr="Μέσος – πρόσθια διδύμι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1438"/>
            <a:ext cx="9396413" cy="491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116013" y="5805488"/>
            <a:ext cx="7127875" cy="1052512"/>
          </a:xfrm>
        </p:spPr>
        <p:txBody>
          <a:bodyPr/>
          <a:lstStyle/>
          <a:p>
            <a:pPr eaLnBrk="1" hangingPunct="1">
              <a:defRPr/>
            </a:pPr>
            <a:r>
              <a:rPr lang="el-GR" sz="3200" smtClean="0">
                <a:solidFill>
                  <a:schemeClr val="folHlink"/>
                </a:solidFill>
              </a:rPr>
              <a:t>Μέσος – οπίσθια διδύμια</a:t>
            </a:r>
          </a:p>
        </p:txBody>
      </p:sp>
      <p:pic>
        <p:nvPicPr>
          <p:cNvPr id="25603" name="Picture 6" descr="Μέσος – οπίσθια διδύμι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49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 sz="quarter"/>
          </p:nvPr>
        </p:nvSpPr>
        <p:spPr>
          <a:xfrm>
            <a:off x="714375" y="0"/>
            <a:ext cx="7600950" cy="1042988"/>
          </a:xfrm>
        </p:spPr>
        <p:txBody>
          <a:bodyPr/>
          <a:lstStyle/>
          <a:p>
            <a:pPr>
              <a:defRPr/>
            </a:pPr>
            <a:r>
              <a:rPr lang="el-GR" sz="4400" dirty="0" smtClean="0">
                <a:effectLst/>
              </a:rPr>
              <a:t>Διαδρομή 4η</a:t>
            </a:r>
            <a:r>
              <a:rPr lang="en-US" sz="4400" dirty="0" smtClean="0">
                <a:effectLst/>
              </a:rPr>
              <a:t>:</a:t>
            </a:r>
            <a:r>
              <a:rPr lang="el-GR" sz="4400" dirty="0" smtClean="0">
                <a:effectLst/>
              </a:rPr>
              <a:t> Γέφυρα</a:t>
            </a:r>
            <a:endParaRPr lang="el-GR" sz="4400" dirty="0"/>
          </a:p>
        </p:txBody>
      </p:sp>
      <p:sp>
        <p:nvSpPr>
          <p:cNvPr id="3" name="2 - Υπότιτλος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pic>
        <p:nvPicPr>
          <p:cNvPr id="26628" name="3 - Εικόνα" descr="Γέφυρα 2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3" y="857250"/>
            <a:ext cx="4357687" cy="520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4 - Εικόνα" descr="Γέφυρα 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14375" y="1500188"/>
            <a:ext cx="5514975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403350" y="0"/>
            <a:ext cx="5795963" cy="504825"/>
          </a:xfrm>
        </p:spPr>
        <p:txBody>
          <a:bodyPr/>
          <a:lstStyle/>
          <a:p>
            <a:pPr eaLnBrk="1" hangingPunct="1">
              <a:defRPr/>
            </a:pPr>
            <a:r>
              <a:rPr lang="el-GR" sz="1600" smtClean="0"/>
              <a:t>Γέφυρα – πυρήνες τριδύμου</a:t>
            </a:r>
          </a:p>
        </p:txBody>
      </p:sp>
      <p:pic>
        <p:nvPicPr>
          <p:cNvPr id="27651" name="Picture 6" descr="Γέφυρα – προσωπικό λοφίδιο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82638"/>
            <a:ext cx="9144000" cy="607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 descr="Γέφυρα – προσωπικό λοφίδιο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071938" y="-3071813"/>
            <a:ext cx="16127413" cy="10715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38" y="0"/>
            <a:ext cx="7643812" cy="1000125"/>
          </a:xfrm>
        </p:spPr>
        <p:txBody>
          <a:bodyPr/>
          <a:lstStyle/>
          <a:p>
            <a:pPr eaLnBrk="1" hangingPunct="1">
              <a:defRPr/>
            </a:pPr>
            <a:r>
              <a:rPr lang="el-GR" sz="3600" smtClean="0">
                <a:effectLst/>
              </a:rPr>
              <a:t>Διαδρομή 5η</a:t>
            </a:r>
            <a:r>
              <a:rPr lang="en-US" sz="3600" smtClean="0">
                <a:effectLst/>
              </a:rPr>
              <a:t>:</a:t>
            </a:r>
            <a:r>
              <a:rPr lang="el-GR" sz="3600" smtClean="0">
                <a:effectLst/>
              </a:rPr>
              <a:t> Προμήκης Μυελός</a:t>
            </a:r>
            <a:br>
              <a:rPr lang="el-GR" sz="3600" smtClean="0">
                <a:effectLst/>
              </a:rPr>
            </a:br>
            <a:r>
              <a:rPr lang="el-GR" sz="2400" smtClean="0">
                <a:effectLst/>
              </a:rPr>
              <a:t>Πυραμίδες – (Εξ ου και</a:t>
            </a:r>
            <a:r>
              <a:rPr lang="en-US" sz="2400" smtClean="0">
                <a:effectLst/>
              </a:rPr>
              <a:t>: </a:t>
            </a:r>
            <a:r>
              <a:rPr lang="el-GR" sz="2400" smtClean="0">
                <a:effectLst/>
              </a:rPr>
              <a:t>Πυραμιδικό σύστημα</a:t>
            </a:r>
            <a:r>
              <a:rPr lang="en-US" sz="2400" smtClean="0">
                <a:effectLst/>
              </a:rPr>
              <a:t>)</a:t>
            </a:r>
            <a:endParaRPr lang="el-GR" sz="3600" smtClean="0"/>
          </a:p>
        </p:txBody>
      </p:sp>
      <p:pic>
        <p:nvPicPr>
          <p:cNvPr id="29699" name="Picture 5" descr="Προμήκης από εμπρός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000125"/>
            <a:ext cx="9144000" cy="60467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358063" cy="1143000"/>
          </a:xfrm>
        </p:spPr>
        <p:txBody>
          <a:bodyPr/>
          <a:lstStyle/>
          <a:p>
            <a:pPr eaLnBrk="1" hangingPunct="1">
              <a:defRPr/>
            </a:pPr>
            <a:r>
              <a:rPr lang="el-GR" sz="2400" dirty="0" smtClean="0"/>
              <a:t>Διατομή προμήκη-χιασμός έσω λημνίσκων</a:t>
            </a:r>
          </a:p>
        </p:txBody>
      </p:sp>
      <p:pic>
        <p:nvPicPr>
          <p:cNvPr id="30723" name="Picture 10" descr="Διατομή προμήκη-χιασμός έσω λημνίσκων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484313"/>
            <a:ext cx="9144000" cy="5113337"/>
          </a:xfrm>
          <a:noFill/>
        </p:spPr>
      </p:pic>
      <p:pic>
        <p:nvPicPr>
          <p:cNvPr id="30724" name="Picture 13" descr="Διατομή προμήκη-χιασμός έσω λημνίσκων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383463" y="0"/>
            <a:ext cx="1760537" cy="21336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Μορφολογική διαίρεση ΚΝ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"/>
            <a:ext cx="9144000" cy="678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071563" y="0"/>
            <a:ext cx="7099300" cy="1022350"/>
          </a:xfrm>
        </p:spPr>
        <p:txBody>
          <a:bodyPr/>
          <a:lstStyle/>
          <a:p>
            <a:pPr eaLnBrk="1" hangingPunct="1">
              <a:defRPr/>
            </a:pPr>
            <a:r>
              <a:rPr lang="el-GR" sz="2400" dirty="0" smtClean="0"/>
              <a:t>Διατομή προμήκη-χιασμός πυραμίδων</a:t>
            </a:r>
          </a:p>
        </p:txBody>
      </p:sp>
      <p:pic>
        <p:nvPicPr>
          <p:cNvPr id="31747" name="Picture 6" descr="Διατομή προμήκη-χιασμός πυραμίδων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1214438"/>
            <a:ext cx="9144000" cy="490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1 - Εικόνα" descr="PyramidalTract118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63" y="0"/>
            <a:ext cx="6708775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Θέση περιεχομένου"/>
          <p:cNvSpPr>
            <a:spLocks noGrp="1"/>
          </p:cNvSpPr>
          <p:nvPr>
            <p:ph idx="1"/>
          </p:nvPr>
        </p:nvSpPr>
        <p:spPr>
          <a:xfrm>
            <a:off x="0" y="0"/>
            <a:ext cx="2643188" cy="6858000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el-GR" sz="2800" dirty="0" smtClean="0">
                <a:effectLst/>
              </a:rPr>
              <a:t>Διαδρομή </a:t>
            </a:r>
            <a:r>
              <a:rPr lang="en-US" sz="2800" dirty="0" smtClean="0">
                <a:effectLst/>
              </a:rPr>
              <a:t>6</a:t>
            </a:r>
            <a:r>
              <a:rPr lang="el-GR" sz="2800" dirty="0" smtClean="0">
                <a:effectLst/>
              </a:rPr>
              <a:t>η</a:t>
            </a:r>
            <a:r>
              <a:rPr lang="en-US" sz="2800" dirty="0" smtClean="0">
                <a:effectLst/>
              </a:rPr>
              <a:t>:</a:t>
            </a:r>
            <a:r>
              <a:rPr lang="el-GR" sz="2800" dirty="0" smtClean="0">
                <a:effectLst/>
              </a:rPr>
              <a:t> Νωτιαίος Μυελός</a:t>
            </a:r>
            <a:endParaRPr lang="el-GR" sz="2800" i="1" dirty="0" smtClean="0"/>
          </a:p>
          <a:p>
            <a:pPr>
              <a:defRPr/>
            </a:pPr>
            <a:endParaRPr lang="el-GR" sz="2400" i="1" dirty="0" smtClean="0"/>
          </a:p>
          <a:p>
            <a:pPr>
              <a:defRPr/>
            </a:pPr>
            <a:r>
              <a:rPr lang="el-GR" sz="2400" i="1" dirty="0" smtClean="0"/>
              <a:t>Πλάγιο </a:t>
            </a:r>
            <a:r>
              <a:rPr lang="el-GR" sz="2400" i="1" dirty="0" err="1" smtClean="0"/>
              <a:t>φλοιονωτιαίο</a:t>
            </a:r>
            <a:r>
              <a:rPr lang="el-GR" sz="2400" i="1" dirty="0" smtClean="0"/>
              <a:t>    </a:t>
            </a:r>
            <a:r>
              <a:rPr lang="el-GR" sz="2400" dirty="0" smtClean="0"/>
              <a:t>(χιάζεται στο χιασμό των πυραμίδων)</a:t>
            </a:r>
          </a:p>
          <a:p>
            <a:pPr>
              <a:buFont typeface="Wingdings" pitchFamily="2" charset="2"/>
              <a:buNone/>
              <a:defRPr/>
            </a:pPr>
            <a:r>
              <a:rPr lang="el-GR" sz="2400" dirty="0" smtClean="0"/>
              <a:t>   </a:t>
            </a:r>
            <a:r>
              <a:rPr lang="el-GR" sz="2000" dirty="0" smtClean="0"/>
              <a:t>Πλάγια δέσμη ΝΜ</a:t>
            </a:r>
            <a:endParaRPr lang="el-GR" sz="2400" dirty="0" smtClean="0"/>
          </a:p>
          <a:p>
            <a:pPr>
              <a:defRPr/>
            </a:pPr>
            <a:endParaRPr lang="el-GR" sz="2400" dirty="0" smtClean="0"/>
          </a:p>
          <a:p>
            <a:pPr>
              <a:defRPr/>
            </a:pPr>
            <a:r>
              <a:rPr lang="el-GR" sz="2400" i="1" dirty="0" smtClean="0"/>
              <a:t>Πρόσθιο </a:t>
            </a:r>
            <a:r>
              <a:rPr lang="el-GR" sz="2400" i="1" dirty="0" err="1" smtClean="0"/>
              <a:t>φλοιονωτιαίο</a:t>
            </a:r>
            <a:endParaRPr lang="el-GR" sz="2400" i="1" dirty="0" smtClean="0"/>
          </a:p>
          <a:p>
            <a:pPr>
              <a:buFont typeface="Wingdings" pitchFamily="2" charset="2"/>
              <a:buNone/>
              <a:defRPr/>
            </a:pPr>
            <a:r>
              <a:rPr lang="el-GR" sz="1800" i="1" dirty="0" smtClean="0"/>
              <a:t>   </a:t>
            </a:r>
            <a:r>
              <a:rPr lang="el-GR" sz="1800" dirty="0" smtClean="0"/>
              <a:t>(χιάζεται και </a:t>
            </a:r>
            <a:r>
              <a:rPr lang="el-GR" sz="1800" dirty="0" err="1" smtClean="0"/>
              <a:t>τερματί</a:t>
            </a:r>
            <a:r>
              <a:rPr lang="el-GR" sz="1800" dirty="0" smtClean="0"/>
              <a:t>-</a:t>
            </a:r>
            <a:r>
              <a:rPr lang="el-GR" sz="1800" dirty="0" err="1" smtClean="0"/>
              <a:t>ζεται</a:t>
            </a:r>
            <a:r>
              <a:rPr lang="el-GR" sz="1800" dirty="0" smtClean="0"/>
              <a:t> στα αυχενικά </a:t>
            </a:r>
            <a:r>
              <a:rPr lang="el-GR" sz="1800" dirty="0" err="1" smtClean="0"/>
              <a:t>νευροτόμια</a:t>
            </a:r>
            <a:r>
              <a:rPr lang="el-GR" sz="1800" dirty="0" smtClean="0"/>
              <a:t>)</a:t>
            </a:r>
          </a:p>
          <a:p>
            <a:pPr>
              <a:buFont typeface="Wingdings" pitchFamily="2" charset="2"/>
              <a:buNone/>
              <a:defRPr/>
            </a:pPr>
            <a:r>
              <a:rPr lang="el-GR" sz="2000" dirty="0" smtClean="0"/>
              <a:t>  Πρόσθια δέσμη ΝΜ</a:t>
            </a:r>
          </a:p>
          <a:p>
            <a:pPr>
              <a:defRPr/>
            </a:pPr>
            <a:endParaRPr lang="el-GR" sz="2400" dirty="0" smtClean="0"/>
          </a:p>
          <a:p>
            <a:pPr>
              <a:defRPr/>
            </a:pPr>
            <a:endParaRPr lang="el-G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0"/>
            <a:ext cx="4191000" cy="865188"/>
          </a:xfrm>
        </p:spPr>
        <p:txBody>
          <a:bodyPr/>
          <a:lstStyle/>
          <a:p>
            <a:pPr eaLnBrk="1" hangingPunct="1">
              <a:defRPr/>
            </a:pPr>
            <a:r>
              <a:rPr lang="el-GR" sz="2400" smtClean="0"/>
              <a:t>Φλοιονωτιαία δεμάτια</a:t>
            </a:r>
          </a:p>
        </p:txBody>
      </p:sp>
      <p:sp>
        <p:nvSpPr>
          <p:cNvPr id="33795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" y="1219200"/>
            <a:ext cx="4495800" cy="5638800"/>
          </a:xfrm>
          <a:noFill/>
        </p:spPr>
        <p:txBody>
          <a:bodyPr/>
          <a:lstStyle/>
          <a:p>
            <a:r>
              <a:rPr lang="el-GR" sz="2800" u="sng" smtClean="0">
                <a:effectLst/>
              </a:rPr>
              <a:t>Πλάγιο  </a:t>
            </a:r>
          </a:p>
          <a:p>
            <a:pPr>
              <a:buFont typeface="Wingdings" pitchFamily="2" charset="2"/>
              <a:buNone/>
            </a:pPr>
            <a:r>
              <a:rPr lang="el-GR" sz="2800" smtClean="0">
                <a:effectLst/>
              </a:rPr>
              <a:t>  75 % των ινών</a:t>
            </a:r>
          </a:p>
          <a:p>
            <a:pPr>
              <a:buFont typeface="Wingdings" pitchFamily="2" charset="2"/>
              <a:buNone/>
            </a:pPr>
            <a:endParaRPr lang="el-GR" sz="2800" smtClean="0">
              <a:effectLst/>
            </a:endParaRPr>
          </a:p>
          <a:p>
            <a:r>
              <a:rPr lang="el-GR" sz="2800" u="sng" smtClean="0">
                <a:effectLst/>
              </a:rPr>
              <a:t>Πρόσθιο</a:t>
            </a:r>
            <a:r>
              <a:rPr lang="el-GR" sz="2800" smtClean="0">
                <a:effectLst/>
              </a:rPr>
              <a:t> (Αυχενικά)</a:t>
            </a:r>
          </a:p>
          <a:p>
            <a:pPr>
              <a:buFont typeface="Wingdings" pitchFamily="2" charset="2"/>
              <a:buNone/>
            </a:pPr>
            <a:r>
              <a:rPr lang="el-GR" sz="2800" smtClean="0">
                <a:effectLst/>
              </a:rPr>
              <a:t>  25% των ινών</a:t>
            </a:r>
          </a:p>
          <a:p>
            <a:pPr>
              <a:buFont typeface="Wingdings" pitchFamily="2" charset="2"/>
              <a:buNone/>
            </a:pPr>
            <a:r>
              <a:rPr lang="el-GR" sz="2800" smtClean="0">
                <a:effectLst/>
              </a:rPr>
              <a:t>   </a:t>
            </a:r>
            <a:r>
              <a:rPr lang="el-GR" sz="2800" u="sng" smtClean="0">
                <a:effectLst/>
              </a:rPr>
              <a:t> </a:t>
            </a:r>
          </a:p>
          <a:p>
            <a:pPr>
              <a:buFont typeface="Wingdings" pitchFamily="2" charset="2"/>
              <a:buNone/>
            </a:pPr>
            <a:r>
              <a:rPr lang="el-GR" sz="2800" smtClean="0">
                <a:effectLst/>
              </a:rPr>
              <a:t>Μπορεί να περεμβάλλεται συνδετικός διάμεσος νευρώνας</a:t>
            </a:r>
          </a:p>
          <a:p>
            <a:endParaRPr lang="el-GR" sz="2400" smtClean="0">
              <a:effectLst/>
            </a:endParaRPr>
          </a:p>
        </p:txBody>
      </p:sp>
      <p:sp>
        <p:nvSpPr>
          <p:cNvPr id="33796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48200" y="1600200"/>
            <a:ext cx="4038600" cy="4530725"/>
          </a:xfrm>
          <a:noFill/>
        </p:spPr>
        <p:txBody>
          <a:bodyPr/>
          <a:lstStyle/>
          <a:p>
            <a:endParaRPr lang="en-US" sz="2800" smtClean="0">
              <a:effectLst/>
            </a:endParaRPr>
          </a:p>
        </p:txBody>
      </p:sp>
      <p:pic>
        <p:nvPicPr>
          <p:cNvPr id="33797" name="Picture 4" descr="Descending trac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-17463"/>
            <a:ext cx="7772400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l-GR" smtClean="0">
                <a:effectLst/>
              </a:rPr>
              <a:t>Σταθμός Προσθίων Κεράτων Ν.Μ.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600200"/>
            <a:ext cx="8991600" cy="5257800"/>
          </a:xfrm>
          <a:noFill/>
        </p:spPr>
        <p:txBody>
          <a:bodyPr/>
          <a:lstStyle/>
          <a:p>
            <a:r>
              <a:rPr lang="el-GR" smtClean="0">
                <a:effectLst/>
              </a:rPr>
              <a:t>Διάμεσοι νευρώνες που επηρεάζονται ευοδωτικά ή ανασταλτικά από κατερχόμενα έξωπυραμιδικά δεμάτια</a:t>
            </a:r>
          </a:p>
          <a:p>
            <a:r>
              <a:rPr lang="el-GR" smtClean="0">
                <a:effectLst/>
              </a:rPr>
              <a:t>Νευρώνες που μετέχουν σε νωτιαία μονοσυναπτικά ή πολυσυναπτικά αντανακλαστικά</a:t>
            </a:r>
          </a:p>
          <a:p>
            <a:r>
              <a:rPr lang="el-GR" smtClean="0">
                <a:effectLst/>
              </a:rPr>
              <a:t>Ανασταλτικοί διάμεσοι νευρώνες </a:t>
            </a:r>
            <a:r>
              <a:rPr lang="en-US" smtClean="0">
                <a:effectLst/>
              </a:rPr>
              <a:t>Renshaw</a:t>
            </a:r>
            <a:r>
              <a:rPr lang="el-GR" smtClean="0">
                <a:effectLst/>
              </a:rPr>
              <a:t>, που ενεργοποιούνται από παράπλευρους δενδρίτες του τελικού κινητικού (α ή γ) νευρώνα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Descending trac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7188" y="-4832350"/>
            <a:ext cx="13215938" cy="1169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6" descr="Cross section - zon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75" y="-571500"/>
            <a:ext cx="10871200" cy="757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2057400" cy="1143000"/>
          </a:xfrm>
        </p:spPr>
        <p:txBody>
          <a:bodyPr/>
          <a:lstStyle/>
          <a:p>
            <a:pPr>
              <a:defRPr/>
            </a:pPr>
            <a:r>
              <a:rPr lang="el-GR" sz="2000" smtClean="0"/>
              <a:t>Διάμεσος Νευρώνας </a:t>
            </a:r>
            <a:r>
              <a:rPr lang="en-US" sz="2000" smtClean="0"/>
              <a:t>Renshaw</a:t>
            </a:r>
            <a:endParaRPr lang="el-GR" sz="2000" smtClean="0"/>
          </a:p>
        </p:txBody>
      </p:sp>
      <p:sp>
        <p:nvSpPr>
          <p:cNvPr id="3686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1524000"/>
            <a:ext cx="2362200" cy="5334000"/>
          </a:xfrm>
          <a:noFill/>
        </p:spPr>
        <p:txBody>
          <a:bodyPr/>
          <a:lstStyle/>
          <a:p>
            <a:r>
              <a:rPr lang="el-GR" sz="2000" smtClean="0">
                <a:effectLst/>
              </a:rPr>
              <a:t>Αναστέλλει τη δράση των ανταγωνιστών</a:t>
            </a:r>
          </a:p>
          <a:p>
            <a:endParaRPr lang="el-GR" sz="2000" smtClean="0">
              <a:effectLst/>
            </a:endParaRPr>
          </a:p>
          <a:p>
            <a:r>
              <a:rPr lang="el-GR" sz="2000" smtClean="0">
                <a:effectLst/>
              </a:rPr>
              <a:t>Αναστέλλει τη δράση των συναγωνιστών νευρώνων ή και του ίδιου του νευρώνα, για έλεγχο της σύσπασης του </a:t>
            </a:r>
          </a:p>
          <a:p>
            <a:pPr>
              <a:buFont typeface="Wingdings" pitchFamily="2" charset="2"/>
              <a:buNone/>
            </a:pPr>
            <a:r>
              <a:rPr lang="el-GR" sz="2000" smtClean="0">
                <a:effectLst/>
              </a:rPr>
              <a:t>    μυός</a:t>
            </a:r>
          </a:p>
          <a:p>
            <a:endParaRPr lang="el-GR" sz="2000" smtClean="0">
              <a:effectLst/>
            </a:endParaRPr>
          </a:p>
          <a:p>
            <a:endParaRPr lang="el-GR" sz="2000" smtClean="0">
              <a:effectLst/>
            </a:endParaRPr>
          </a:p>
        </p:txBody>
      </p:sp>
      <p:pic>
        <p:nvPicPr>
          <p:cNvPr id="36868" name="Picture 4" descr="Ενδιάμεσος ανασταλτικός νευρώνα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0"/>
            <a:ext cx="6858000" cy="590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1 - Εικόνα" descr="Ανασταλτικός νευρώνας Renshaw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0"/>
            <a:ext cx="3810000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-1524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1400"/>
              <a:t>Grey matter</a:t>
            </a:r>
            <a:endParaRPr lang="el-GR" sz="140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0"/>
            <a:ext cx="3708400" cy="6858000"/>
          </a:xfrm>
        </p:spPr>
        <p:txBody>
          <a:bodyPr/>
          <a:lstStyle/>
          <a:p>
            <a:pPr marL="533400" indent="-533400">
              <a:lnSpc>
                <a:spcPct val="90000"/>
              </a:lnSpc>
              <a:buFontTx/>
              <a:buNone/>
              <a:defRPr/>
            </a:pPr>
            <a:r>
              <a:rPr lang="en-US" sz="1800" smtClean="0"/>
              <a:t>1. </a:t>
            </a:r>
            <a:r>
              <a:rPr lang="el-GR" sz="1800" smtClean="0"/>
              <a:t>Ίδιος πυρήνας</a:t>
            </a:r>
          </a:p>
          <a:p>
            <a:pPr marL="533400" indent="-533400">
              <a:lnSpc>
                <a:spcPct val="90000"/>
              </a:lnSpc>
              <a:buFontTx/>
              <a:buNone/>
              <a:defRPr/>
            </a:pPr>
            <a:r>
              <a:rPr lang="en-US" sz="1800" smtClean="0"/>
              <a:t>2. </a:t>
            </a:r>
            <a:r>
              <a:rPr lang="el-GR" sz="1800" smtClean="0"/>
              <a:t>Ραχιαίος πυρήνας (</a:t>
            </a:r>
            <a:r>
              <a:rPr lang="en-US" sz="1800" smtClean="0"/>
              <a:t>Clarke)</a:t>
            </a:r>
          </a:p>
          <a:p>
            <a:pPr marL="533400" indent="-533400">
              <a:lnSpc>
                <a:spcPct val="90000"/>
              </a:lnSpc>
              <a:buFontTx/>
              <a:buNone/>
              <a:defRPr/>
            </a:pPr>
            <a:r>
              <a:rPr lang="en-US" sz="1800" smtClean="0"/>
              <a:t>3. </a:t>
            </a:r>
            <a:r>
              <a:rPr lang="el-GR" sz="1800" smtClean="0"/>
              <a:t>Πηκτωματώδης ουσία (</a:t>
            </a:r>
            <a:r>
              <a:rPr lang="en-US" sz="1800" smtClean="0"/>
              <a:t>Rolando)</a:t>
            </a:r>
          </a:p>
          <a:p>
            <a:pPr marL="533400" indent="-533400">
              <a:lnSpc>
                <a:spcPct val="90000"/>
              </a:lnSpc>
              <a:buFontTx/>
              <a:buNone/>
              <a:defRPr/>
            </a:pPr>
            <a:r>
              <a:rPr lang="en-US" sz="1800" smtClean="0"/>
              <a:t>4, </a:t>
            </a:r>
            <a:r>
              <a:rPr lang="el-GR" sz="1800" smtClean="0"/>
              <a:t>Σπογγιώδης ουσία</a:t>
            </a:r>
          </a:p>
          <a:p>
            <a:pPr marL="533400" indent="-533400">
              <a:lnSpc>
                <a:spcPct val="90000"/>
              </a:lnSpc>
              <a:buFontTx/>
              <a:buNone/>
              <a:defRPr/>
            </a:pPr>
            <a:r>
              <a:rPr lang="en-US" sz="1800" smtClean="0"/>
              <a:t>5. </a:t>
            </a:r>
            <a:r>
              <a:rPr lang="el-GR" sz="1800" smtClean="0"/>
              <a:t>Οπισθοπλάγιο δεμάτιο (επιχείλια ζώνη του </a:t>
            </a:r>
            <a:r>
              <a:rPr lang="en-US" sz="1800" smtClean="0"/>
              <a:t>Lissauer)</a:t>
            </a:r>
          </a:p>
          <a:p>
            <a:pPr marL="533400" indent="-533400">
              <a:lnSpc>
                <a:spcPct val="90000"/>
              </a:lnSpc>
              <a:buFontTx/>
              <a:buNone/>
              <a:defRPr/>
            </a:pPr>
            <a:r>
              <a:rPr lang="en-US" sz="1800" smtClean="0"/>
              <a:t>6. </a:t>
            </a:r>
            <a:r>
              <a:rPr lang="el-GR" sz="1800" smtClean="0"/>
              <a:t>Ενδιάμεση ουσία</a:t>
            </a:r>
          </a:p>
          <a:p>
            <a:pPr marL="533400" indent="-533400">
              <a:lnSpc>
                <a:spcPct val="90000"/>
              </a:lnSpc>
              <a:buFontTx/>
              <a:buNone/>
              <a:defRPr/>
            </a:pPr>
            <a:r>
              <a:rPr lang="el-GR" sz="1800" smtClean="0"/>
              <a:t>7. Πλάγιο κέρας</a:t>
            </a:r>
          </a:p>
          <a:p>
            <a:pPr marL="533400" indent="-533400">
              <a:lnSpc>
                <a:spcPct val="90000"/>
              </a:lnSpc>
              <a:buFontTx/>
              <a:buNone/>
              <a:defRPr/>
            </a:pPr>
            <a:r>
              <a:rPr lang="el-GR" sz="1800" smtClean="0"/>
              <a:t>8. Δικτυωτός σχηματισμός</a:t>
            </a:r>
          </a:p>
          <a:p>
            <a:pPr marL="533400" indent="-533400">
              <a:lnSpc>
                <a:spcPct val="90000"/>
              </a:lnSpc>
              <a:buFontTx/>
              <a:buNone/>
              <a:defRPr/>
            </a:pPr>
            <a:r>
              <a:rPr lang="el-GR" sz="1800" smtClean="0"/>
              <a:t>9. Έσω κοιλιακός πυρήνας</a:t>
            </a:r>
          </a:p>
          <a:p>
            <a:pPr marL="533400" indent="-533400">
              <a:lnSpc>
                <a:spcPct val="90000"/>
              </a:lnSpc>
              <a:buFontTx/>
              <a:buNone/>
              <a:defRPr/>
            </a:pPr>
            <a:r>
              <a:rPr lang="el-GR" sz="1800" smtClean="0"/>
              <a:t>10. Έσω ραχιαίος πυρήνας</a:t>
            </a:r>
          </a:p>
          <a:p>
            <a:pPr marL="533400" indent="-533400">
              <a:lnSpc>
                <a:spcPct val="90000"/>
              </a:lnSpc>
              <a:buFontTx/>
              <a:buNone/>
              <a:defRPr/>
            </a:pPr>
            <a:r>
              <a:rPr lang="el-GR" sz="1800" smtClean="0"/>
              <a:t>11. Έξω κοιλιακός πυρήνας</a:t>
            </a:r>
          </a:p>
          <a:p>
            <a:pPr marL="533400" indent="-533400">
              <a:lnSpc>
                <a:spcPct val="90000"/>
              </a:lnSpc>
              <a:buFontTx/>
              <a:buNone/>
              <a:defRPr/>
            </a:pPr>
            <a:r>
              <a:rPr lang="el-GR" sz="1800" smtClean="0"/>
              <a:t>12. Έξω ραχιαίος πυρήνας</a:t>
            </a:r>
          </a:p>
          <a:p>
            <a:pPr marL="533400" indent="-533400">
              <a:lnSpc>
                <a:spcPct val="90000"/>
              </a:lnSpc>
              <a:buFontTx/>
              <a:buNone/>
              <a:defRPr/>
            </a:pPr>
            <a:r>
              <a:rPr lang="el-GR" sz="1800" smtClean="0"/>
              <a:t>13. Έξω οπίσθιος ραχιαίος πυρήνας</a:t>
            </a:r>
          </a:p>
          <a:p>
            <a:pPr marL="533400" indent="-533400">
              <a:lnSpc>
                <a:spcPct val="90000"/>
              </a:lnSpc>
              <a:buFontTx/>
              <a:buNone/>
              <a:defRPr/>
            </a:pPr>
            <a:r>
              <a:rPr lang="el-GR" sz="1800" smtClean="0"/>
              <a:t>14. Μύες λαιμού, ράχης</a:t>
            </a:r>
          </a:p>
          <a:p>
            <a:pPr marL="533400" indent="-533400">
              <a:lnSpc>
                <a:spcPct val="90000"/>
              </a:lnSpc>
              <a:buFontTx/>
              <a:buNone/>
              <a:defRPr/>
            </a:pPr>
            <a:r>
              <a:rPr lang="el-GR" sz="1800" smtClean="0"/>
              <a:t>15. Μύες ώμου – βραχίονα</a:t>
            </a:r>
          </a:p>
          <a:p>
            <a:pPr marL="533400" indent="-533400">
              <a:lnSpc>
                <a:spcPct val="90000"/>
              </a:lnSpc>
              <a:buFontTx/>
              <a:buNone/>
              <a:defRPr/>
            </a:pPr>
            <a:r>
              <a:rPr lang="el-GR" sz="1800" smtClean="0"/>
              <a:t>16. Μύες πήχη – χεριού</a:t>
            </a:r>
          </a:p>
          <a:p>
            <a:pPr marL="533400" indent="-533400">
              <a:lnSpc>
                <a:spcPct val="90000"/>
              </a:lnSpc>
              <a:buFontTx/>
              <a:buNone/>
              <a:defRPr/>
            </a:pPr>
            <a:r>
              <a:rPr lang="el-GR" sz="1800" smtClean="0"/>
              <a:t>17. Μύες δακτύλων</a:t>
            </a:r>
          </a:p>
          <a:p>
            <a:pPr marL="533400" indent="-533400">
              <a:lnSpc>
                <a:spcPct val="90000"/>
              </a:lnSpc>
              <a:buFontTx/>
              <a:buNone/>
              <a:defRPr/>
            </a:pPr>
            <a:r>
              <a:rPr lang="el-GR" sz="1800" smtClean="0"/>
              <a:t>18. Εκτείνοντες μύες</a:t>
            </a:r>
          </a:p>
          <a:p>
            <a:pPr marL="533400" indent="-533400">
              <a:lnSpc>
                <a:spcPct val="90000"/>
              </a:lnSpc>
              <a:buFontTx/>
              <a:buNone/>
              <a:defRPr/>
            </a:pPr>
            <a:r>
              <a:rPr lang="el-GR" sz="1800" smtClean="0"/>
              <a:t>19. Καμπτήρες μύες  </a:t>
            </a:r>
          </a:p>
        </p:txBody>
      </p:sp>
      <p:pic>
        <p:nvPicPr>
          <p:cNvPr id="37892" name="Picture 8" descr="Grey matter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492500" y="-158750"/>
            <a:ext cx="8208963" cy="70167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77813"/>
            <a:ext cx="8458200" cy="4827587"/>
          </a:xfrm>
          <a:noFill/>
        </p:spPr>
        <p:txBody>
          <a:bodyPr/>
          <a:lstStyle/>
          <a:p>
            <a:r>
              <a:rPr lang="el-GR" sz="5600" smtClean="0">
                <a:effectLst/>
              </a:rPr>
              <a:t>Τέρμα της οδού</a:t>
            </a:r>
            <a:br>
              <a:rPr lang="el-GR" sz="5600" smtClean="0">
                <a:effectLst/>
              </a:rPr>
            </a:br>
            <a:r>
              <a:rPr lang="el-GR" sz="5600" smtClean="0">
                <a:effectLst/>
              </a:rPr>
              <a:t/>
            </a:r>
            <a:br>
              <a:rPr lang="el-GR" sz="5600" smtClean="0">
                <a:effectLst/>
              </a:rPr>
            </a:br>
            <a:r>
              <a:rPr lang="el-GR" sz="3400" smtClean="0">
                <a:effectLst/>
              </a:rPr>
              <a:t>Μυϊκός ιστός</a:t>
            </a:r>
            <a:br>
              <a:rPr lang="el-GR" sz="3400" smtClean="0">
                <a:effectLst/>
              </a:rPr>
            </a:br>
            <a:r>
              <a:rPr lang="el-GR" sz="3400" smtClean="0">
                <a:effectLst/>
              </a:rPr>
              <a:t>Νευρομυϊκή σύναψη</a:t>
            </a:r>
            <a:br>
              <a:rPr lang="el-GR" sz="3400" smtClean="0">
                <a:effectLst/>
              </a:rPr>
            </a:br>
            <a:r>
              <a:rPr lang="el-GR" sz="3400" smtClean="0">
                <a:effectLst/>
              </a:rPr>
              <a:t>Κινητική μονάδα</a:t>
            </a:r>
            <a:br>
              <a:rPr lang="el-GR" sz="3400" smtClean="0">
                <a:effectLst/>
              </a:rPr>
            </a:br>
            <a:r>
              <a:rPr lang="el-GR" sz="3400" smtClean="0">
                <a:effectLst/>
              </a:rPr>
              <a:t>Μυϊκές ομάδες για μια κίνηση</a:t>
            </a:r>
            <a:r>
              <a:rPr lang="el-GR" sz="5600" smtClean="0">
                <a:effectLst/>
              </a:rPr>
              <a:t/>
            </a:r>
            <a:br>
              <a:rPr lang="el-GR" sz="5600" smtClean="0">
                <a:effectLst/>
              </a:rPr>
            </a:br>
            <a:r>
              <a:rPr lang="el-GR" sz="5600" smtClean="0">
                <a:effectLst/>
              </a:rPr>
              <a:t/>
            </a:r>
            <a:br>
              <a:rPr lang="el-GR" sz="5600" smtClean="0">
                <a:effectLst/>
              </a:rPr>
            </a:br>
            <a:endParaRPr lang="el-GR" sz="5600" smtClean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6156325" y="0"/>
            <a:ext cx="2301875" cy="1700213"/>
          </a:xfrm>
        </p:spPr>
        <p:txBody>
          <a:bodyPr/>
          <a:lstStyle/>
          <a:p>
            <a:pPr eaLnBrk="1" hangingPunct="1">
              <a:defRPr/>
            </a:pPr>
            <a:r>
              <a:rPr lang="el-GR" sz="2000" smtClean="0"/>
              <a:t>Δομή γραμμωτού μυός</a:t>
            </a:r>
          </a:p>
        </p:txBody>
      </p:sp>
      <p:pic>
        <p:nvPicPr>
          <p:cNvPr id="39939" name="Picture 6" descr="Δομή γραμμωτού μυό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50"/>
            <a:ext cx="8783638" cy="713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Text Box 7"/>
          <p:cNvSpPr txBox="1">
            <a:spLocks noChangeArrowheads="1"/>
          </p:cNvSpPr>
          <p:nvPr/>
        </p:nvSpPr>
        <p:spPr bwMode="auto">
          <a:xfrm>
            <a:off x="6208713" y="690563"/>
            <a:ext cx="2590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000"/>
              <a:t>Δομή  γραμμωτού μυός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2411413" y="6524625"/>
            <a:ext cx="4391025" cy="333375"/>
          </a:xfrm>
        </p:spPr>
        <p:txBody>
          <a:bodyPr/>
          <a:lstStyle/>
          <a:p>
            <a:pPr eaLnBrk="1" hangingPunct="1">
              <a:defRPr/>
            </a:pPr>
            <a:r>
              <a:rPr lang="el-GR" sz="2000" smtClean="0"/>
              <a:t>Διατομή γραμμωτού μυός</a:t>
            </a:r>
          </a:p>
        </p:txBody>
      </p:sp>
      <p:pic>
        <p:nvPicPr>
          <p:cNvPr id="40963" name="Picture 6" descr="Διατομή γραμμωτού μυό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748713" cy="629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76672"/>
          </a:xfrm>
        </p:spPr>
        <p:txBody>
          <a:bodyPr>
            <a:noAutofit/>
          </a:bodyPr>
          <a:lstStyle/>
          <a:p>
            <a:r>
              <a:rPr lang="el-GR" sz="2800" dirty="0" smtClean="0">
                <a:solidFill>
                  <a:srgbClr val="FF0000"/>
                </a:solidFill>
              </a:rPr>
              <a:t>Παρεγκεφαλίδα </a:t>
            </a:r>
            <a:r>
              <a:rPr lang="en-US" sz="2800" dirty="0" smtClean="0">
                <a:solidFill>
                  <a:srgbClr val="FF0000"/>
                </a:solidFill>
              </a:rPr>
              <a:t>(Cerebellum)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476672"/>
            <a:ext cx="4355976" cy="6696744"/>
          </a:xfrm>
        </p:spPr>
        <p:txBody>
          <a:bodyPr>
            <a:normAutofit/>
          </a:bodyPr>
          <a:lstStyle/>
          <a:p>
            <a:pPr lvl="0"/>
            <a:r>
              <a:rPr lang="el-GR" dirty="0"/>
              <a:t>Συμβάλλει στην </a:t>
            </a:r>
            <a:r>
              <a:rPr lang="el-GR" b="1" dirty="0"/>
              <a:t>ισορροπία </a:t>
            </a:r>
            <a:r>
              <a:rPr lang="el-GR" b="1" i="1" dirty="0"/>
              <a:t>(αρχαιοπαρεγκεφαλίδα)</a:t>
            </a:r>
            <a:r>
              <a:rPr lang="el-GR" dirty="0"/>
              <a:t>, στο συντονισμό </a:t>
            </a:r>
            <a:r>
              <a:rPr lang="el-GR" b="1" dirty="0"/>
              <a:t>αδρών κινήσεων </a:t>
            </a:r>
            <a:r>
              <a:rPr lang="el-GR" b="1" i="1" dirty="0"/>
              <a:t>(παλαιοπαρεγκεφαλίδα) </a:t>
            </a:r>
            <a:r>
              <a:rPr lang="el-GR" dirty="0"/>
              <a:t>και στο συντονισμό </a:t>
            </a:r>
            <a:r>
              <a:rPr lang="el-GR" b="1" dirty="0"/>
              <a:t>λεπτών κινήσεων </a:t>
            </a:r>
            <a:r>
              <a:rPr lang="el-GR" b="1" i="1" dirty="0"/>
              <a:t>(νεοπαρεγκεφαλία</a:t>
            </a:r>
            <a:r>
              <a:rPr lang="el-GR" b="1" i="1" dirty="0" smtClean="0"/>
              <a:t>)</a:t>
            </a:r>
            <a:endParaRPr lang="en-US" b="1" i="1" dirty="0" smtClean="0"/>
          </a:p>
          <a:p>
            <a:pPr lvl="0">
              <a:buNone/>
            </a:pPr>
            <a:endParaRPr lang="en-US" dirty="0"/>
          </a:p>
          <a:p>
            <a:pPr lvl="0"/>
            <a:r>
              <a:rPr lang="el-GR" dirty="0"/>
              <a:t>Εξωτερικά αποτελείται από </a:t>
            </a:r>
            <a:r>
              <a:rPr lang="el-GR" b="1" dirty="0"/>
              <a:t>δύο ημισφαίρια </a:t>
            </a:r>
            <a:r>
              <a:rPr lang="el-GR" dirty="0"/>
              <a:t>και τον </a:t>
            </a:r>
            <a:r>
              <a:rPr lang="el-GR" b="1" dirty="0"/>
              <a:t>σκώληκα</a:t>
            </a:r>
            <a:r>
              <a:rPr lang="el-GR" dirty="0"/>
              <a:t> στη </a:t>
            </a:r>
            <a:r>
              <a:rPr lang="el-GR" dirty="0" smtClean="0"/>
              <a:t>μέση</a:t>
            </a:r>
            <a:endParaRPr lang="en-US" dirty="0" smtClean="0"/>
          </a:p>
          <a:p>
            <a:pPr lvl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Content Placeholder 4" descr="Cerebellum outside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16016" y="3356930"/>
            <a:ext cx="4427984" cy="3376338"/>
          </a:xfrm>
        </p:spPr>
      </p:pic>
      <p:pic>
        <p:nvPicPr>
          <p:cNvPr id="9" name="Picture 8" descr="cerebe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07261" y="620688"/>
            <a:ext cx="4537731" cy="2664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600"/>
            <a:ext cx="2627313" cy="2747963"/>
          </a:xfrm>
        </p:spPr>
        <p:txBody>
          <a:bodyPr/>
          <a:lstStyle/>
          <a:p>
            <a:pPr eaLnBrk="1" hangingPunct="1">
              <a:defRPr/>
            </a:pPr>
            <a:r>
              <a:rPr lang="el-GR" sz="2000" smtClean="0"/>
              <a:t>Δομή Μυϊκής ίνας - γραμμώσεις</a:t>
            </a:r>
          </a:p>
        </p:txBody>
      </p:sp>
      <p:pic>
        <p:nvPicPr>
          <p:cNvPr id="41987" name="Picture 6" descr="Δομή Μυϊκής ίνας - γραμμώσει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4438" y="0"/>
            <a:ext cx="58880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2051050" y="6302375"/>
            <a:ext cx="5614988" cy="555625"/>
          </a:xfrm>
        </p:spPr>
        <p:txBody>
          <a:bodyPr/>
          <a:lstStyle/>
          <a:p>
            <a:pPr eaLnBrk="1" hangingPunct="1">
              <a:defRPr/>
            </a:pPr>
            <a:r>
              <a:rPr lang="el-GR" sz="2000" smtClean="0"/>
              <a:t>Λεπτό μυονημάτιο</a:t>
            </a:r>
          </a:p>
        </p:txBody>
      </p:sp>
      <p:pic>
        <p:nvPicPr>
          <p:cNvPr id="43011" name="Picture 6" descr="Λεπτό μυονημάτιο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33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476375" y="6518275"/>
            <a:ext cx="6334125" cy="339725"/>
          </a:xfrm>
        </p:spPr>
        <p:txBody>
          <a:bodyPr/>
          <a:lstStyle/>
          <a:p>
            <a:pPr eaLnBrk="1" hangingPunct="1">
              <a:defRPr/>
            </a:pPr>
            <a:r>
              <a:rPr lang="el-GR" sz="2000" smtClean="0"/>
              <a:t>Σύζευξη και σχετική ολίσθηση μυονηματίων</a:t>
            </a:r>
          </a:p>
        </p:txBody>
      </p:sp>
      <p:pic>
        <p:nvPicPr>
          <p:cNvPr id="44035" name="Picture 6" descr="Σύζευξη και σχετική ολίσθηση μυονηματίω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875" y="0"/>
            <a:ext cx="9540875" cy="622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71563"/>
          </a:xfrm>
        </p:spPr>
        <p:txBody>
          <a:bodyPr/>
          <a:lstStyle/>
          <a:p>
            <a:pPr eaLnBrk="1" hangingPunct="1">
              <a:defRPr/>
            </a:pPr>
            <a:r>
              <a:rPr lang="el-GR" sz="3200" dirty="0" smtClean="0"/>
              <a:t>Κινητική μονάδα = </a:t>
            </a:r>
            <a:br>
              <a:rPr lang="el-GR" sz="3200" dirty="0" smtClean="0"/>
            </a:br>
            <a:r>
              <a:rPr lang="el-GR" sz="3200" dirty="0" smtClean="0"/>
              <a:t>Κινητικός νευρώνας + μυϊκές ίνες που </a:t>
            </a:r>
            <a:r>
              <a:rPr lang="el-GR" sz="3200" dirty="0" err="1" smtClean="0"/>
              <a:t>νευρώνει</a:t>
            </a:r>
            <a:endParaRPr lang="el-GR" sz="3200" dirty="0" smtClean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pic>
        <p:nvPicPr>
          <p:cNvPr id="45060" name="Picture 6" descr="Κινητική μονάδ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992188"/>
            <a:ext cx="6929438" cy="586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20713"/>
            <a:ext cx="2051050" cy="1944687"/>
          </a:xfrm>
        </p:spPr>
        <p:txBody>
          <a:bodyPr/>
          <a:lstStyle/>
          <a:p>
            <a:pPr eaLnBrk="1" hangingPunct="1">
              <a:defRPr/>
            </a:pPr>
            <a:r>
              <a:rPr lang="el-GR" sz="2400" dirty="0" smtClean="0"/>
              <a:t>Δομή </a:t>
            </a:r>
            <a:r>
              <a:rPr lang="el-GR" sz="2400" dirty="0" err="1" smtClean="0"/>
              <a:t>νευρομυϊκής</a:t>
            </a:r>
            <a:r>
              <a:rPr lang="el-GR" sz="2400" dirty="0" smtClean="0"/>
              <a:t> συνάψεως</a:t>
            </a:r>
          </a:p>
        </p:txBody>
      </p:sp>
      <p:pic>
        <p:nvPicPr>
          <p:cNvPr id="46083" name="Picture 6" descr="Motor end pla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2488" y="0"/>
            <a:ext cx="7021512" cy="701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331913" y="0"/>
            <a:ext cx="7051675" cy="260350"/>
          </a:xfrm>
        </p:spPr>
        <p:txBody>
          <a:bodyPr/>
          <a:lstStyle/>
          <a:p>
            <a:pPr>
              <a:defRPr/>
            </a:pPr>
            <a:r>
              <a:rPr lang="en-US" sz="1200"/>
              <a:t>Somatotopical - Fasciculi</a:t>
            </a:r>
            <a:endParaRPr lang="el-GR" sz="1200"/>
          </a:p>
        </p:txBody>
      </p:sp>
      <p:pic>
        <p:nvPicPr>
          <p:cNvPr id="47107" name="Picture 4" descr="Somatotopical - Fascicul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241300"/>
            <a:ext cx="8064500" cy="674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mtClean="0"/>
              <a:t>Μυϊκές ομάδες για μια κίνηση</a:t>
            </a:r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3600" smtClean="0"/>
              <a:t>Πρωταγωνιστές</a:t>
            </a:r>
          </a:p>
          <a:p>
            <a:pPr eaLnBrk="1" hangingPunct="1">
              <a:defRPr/>
            </a:pPr>
            <a:r>
              <a:rPr lang="el-GR" sz="3600" smtClean="0"/>
              <a:t>Επικουρικοί</a:t>
            </a:r>
          </a:p>
          <a:p>
            <a:pPr eaLnBrk="1" hangingPunct="1">
              <a:defRPr/>
            </a:pPr>
            <a:r>
              <a:rPr lang="el-GR" sz="3600" smtClean="0"/>
              <a:t>Ανταγωνιστές</a:t>
            </a:r>
          </a:p>
          <a:p>
            <a:pPr eaLnBrk="1" hangingPunct="1">
              <a:defRPr/>
            </a:pPr>
            <a:r>
              <a:rPr lang="el-GR" sz="3600" smtClean="0"/>
              <a:t>Εξουδετεροποιοί</a:t>
            </a:r>
          </a:p>
          <a:p>
            <a:pPr eaLnBrk="1" hangingPunct="1">
              <a:defRPr/>
            </a:pPr>
            <a:r>
              <a:rPr lang="el-GR" sz="3600" smtClean="0"/>
              <a:t>Σταθεροποιοί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smtClean="0"/>
              <a:t>Κεφάλαιο Α2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l-GR" dirty="0" smtClean="0"/>
          </a:p>
          <a:p>
            <a:pPr eaLnBrk="1" hangingPunct="1">
              <a:defRPr/>
            </a:pPr>
            <a:endParaRPr lang="el-GR" dirty="0" smtClean="0"/>
          </a:p>
          <a:p>
            <a:pPr eaLnBrk="1" hangingPunct="1">
              <a:defRPr/>
            </a:pPr>
            <a:r>
              <a:rPr lang="el-GR" dirty="0" smtClean="0"/>
              <a:t>  </a:t>
            </a:r>
            <a:r>
              <a:rPr lang="el-GR" i="1" dirty="0" smtClean="0"/>
              <a:t>Παράπλευρη </a:t>
            </a:r>
            <a:r>
              <a:rPr lang="el-GR" i="1" dirty="0" err="1" smtClean="0"/>
              <a:t>κινητικότης</a:t>
            </a:r>
            <a:r>
              <a:rPr lang="el-GR" i="1" dirty="0" smtClean="0"/>
              <a:t> </a:t>
            </a:r>
            <a:endParaRPr lang="en-US" i="1" dirty="0" smtClean="0"/>
          </a:p>
          <a:p>
            <a:pPr eaLnBrk="1" hangingPunct="1">
              <a:defRPr/>
            </a:pPr>
            <a:endParaRPr lang="en-US" i="1" dirty="0" smtClean="0"/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i="1" dirty="0" smtClean="0"/>
              <a:t>     </a:t>
            </a:r>
            <a:r>
              <a:rPr lang="el-GR" i="1" dirty="0" smtClean="0"/>
              <a:t>(</a:t>
            </a:r>
            <a:r>
              <a:rPr lang="el-GR" i="1" dirty="0" err="1" smtClean="0"/>
              <a:t>Εξωπυραμιδικό</a:t>
            </a:r>
            <a:r>
              <a:rPr lang="el-GR" i="1" dirty="0" smtClean="0"/>
              <a:t> σύστημα)</a:t>
            </a:r>
            <a:endParaRPr lang="el-G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l-GR" sz="3600" i="1" dirty="0" smtClean="0"/>
              <a:t>Παράπλευρη </a:t>
            </a:r>
            <a:r>
              <a:rPr lang="el-GR" sz="3600" i="1" dirty="0" err="1" smtClean="0"/>
              <a:t>Κινητικότης</a:t>
            </a:r>
            <a:r>
              <a:rPr lang="el-GR" sz="3600" i="1" dirty="0" smtClean="0"/>
              <a:t/>
            </a:r>
            <a:br>
              <a:rPr lang="el-GR" sz="3600" i="1" dirty="0" smtClean="0"/>
            </a:br>
            <a:r>
              <a:rPr lang="el-GR" sz="3600" i="1" dirty="0" smtClean="0"/>
              <a:t>(</a:t>
            </a:r>
            <a:r>
              <a:rPr lang="el-GR" sz="3600" i="1" dirty="0" err="1" smtClean="0"/>
              <a:t>εξωπυραμιδικό</a:t>
            </a:r>
            <a:r>
              <a:rPr lang="el-GR" sz="3600" i="1" dirty="0" smtClean="0"/>
              <a:t> σύστημα)</a:t>
            </a:r>
            <a:endParaRPr lang="el-GR" sz="3600" i="1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1143000"/>
            <a:ext cx="4500563" cy="5715000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el-GR" u="sng" dirty="0" smtClean="0"/>
              <a:t>Λοιπά κατιόντα δεμάτια</a:t>
            </a:r>
          </a:p>
          <a:p>
            <a:pPr>
              <a:buFont typeface="Wingdings" pitchFamily="2" charset="2"/>
              <a:buNone/>
              <a:defRPr/>
            </a:pPr>
            <a:endParaRPr lang="el-GR" u="sng" dirty="0" smtClean="0"/>
          </a:p>
          <a:p>
            <a:pPr>
              <a:buFont typeface="Wingdings" pitchFamily="2" charset="2"/>
              <a:buNone/>
              <a:defRPr/>
            </a:pPr>
            <a:r>
              <a:rPr lang="el-GR" i="1" dirty="0" err="1" smtClean="0"/>
              <a:t>Ερυθρονωτιαίο</a:t>
            </a:r>
            <a:endParaRPr lang="el-GR" i="1" dirty="0" smtClean="0"/>
          </a:p>
          <a:p>
            <a:pPr>
              <a:buFont typeface="Wingdings" pitchFamily="2" charset="2"/>
              <a:buNone/>
              <a:defRPr/>
            </a:pPr>
            <a:r>
              <a:rPr lang="el-GR" i="1" dirty="0" err="1" smtClean="0"/>
              <a:t>Αιθουσαιονωτιαίο</a:t>
            </a:r>
            <a:endParaRPr lang="el-GR" i="1" dirty="0" smtClean="0"/>
          </a:p>
          <a:p>
            <a:pPr>
              <a:buFont typeface="Wingdings" pitchFamily="2" charset="2"/>
              <a:buNone/>
              <a:defRPr/>
            </a:pPr>
            <a:r>
              <a:rPr lang="el-GR" i="1" dirty="0" err="1" smtClean="0"/>
              <a:t>Δικτυωτονωτιαία</a:t>
            </a:r>
            <a:endParaRPr lang="el-GR" i="1" dirty="0" smtClean="0"/>
          </a:p>
          <a:p>
            <a:pPr>
              <a:buFont typeface="Wingdings" pitchFamily="2" charset="2"/>
              <a:buNone/>
              <a:defRPr/>
            </a:pPr>
            <a:r>
              <a:rPr lang="el-GR" sz="2800" i="1" dirty="0" smtClean="0"/>
              <a:t>(πρόσθιο </a:t>
            </a:r>
            <a:r>
              <a:rPr lang="el-GR" sz="2800" i="1" dirty="0" err="1" smtClean="0"/>
              <a:t>γεφυρικό</a:t>
            </a:r>
            <a:endParaRPr lang="el-GR" sz="2800" i="1" dirty="0" smtClean="0"/>
          </a:p>
          <a:p>
            <a:pPr>
              <a:buFont typeface="Wingdings" pitchFamily="2" charset="2"/>
              <a:buNone/>
              <a:defRPr/>
            </a:pPr>
            <a:r>
              <a:rPr lang="el-GR" sz="2800" i="1" dirty="0" smtClean="0"/>
              <a:t>  πλάγιο </a:t>
            </a:r>
            <a:r>
              <a:rPr lang="el-GR" sz="2800" i="1" dirty="0" err="1" smtClean="0"/>
              <a:t>προμηκικό</a:t>
            </a:r>
            <a:r>
              <a:rPr lang="el-GR" sz="2800" i="1" dirty="0" smtClean="0"/>
              <a:t>) </a:t>
            </a:r>
          </a:p>
          <a:p>
            <a:pPr>
              <a:buFont typeface="Wingdings" pitchFamily="2" charset="2"/>
              <a:buNone/>
              <a:defRPr/>
            </a:pPr>
            <a:r>
              <a:rPr lang="el-GR" i="1" dirty="0" err="1" smtClean="0"/>
              <a:t>Ελαιονωτιαίο</a:t>
            </a:r>
            <a:endParaRPr lang="el-GR" i="1" dirty="0"/>
          </a:p>
        </p:txBody>
      </p:sp>
      <p:grpSp>
        <p:nvGrpSpPr>
          <p:cNvPr id="50180" name="4 - Ομάδα"/>
          <p:cNvGrpSpPr>
            <a:grpSpLocks/>
          </p:cNvGrpSpPr>
          <p:nvPr/>
        </p:nvGrpSpPr>
        <p:grpSpPr bwMode="auto">
          <a:xfrm>
            <a:off x="6715125" y="1500188"/>
            <a:ext cx="2428875" cy="1928812"/>
            <a:chOff x="642910" y="142852"/>
            <a:chExt cx="4762500" cy="3362325"/>
          </a:xfrm>
        </p:grpSpPr>
        <p:pic>
          <p:nvPicPr>
            <p:cNvPr id="50189" name="5 - Εικόνα" descr="New Image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42910" y="142852"/>
              <a:ext cx="4762500" cy="336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6 - Ευθύγραμμο βέλος σύνδεσης"/>
            <p:cNvCxnSpPr/>
            <p:nvPr/>
          </p:nvCxnSpPr>
          <p:spPr>
            <a:xfrm>
              <a:off x="3740092" y="1900116"/>
              <a:ext cx="1571935" cy="213087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7 - Τόξο"/>
            <p:cNvSpPr/>
            <p:nvPr/>
          </p:nvSpPr>
          <p:spPr>
            <a:xfrm rot="11205452">
              <a:off x="2071661" y="1197210"/>
              <a:ext cx="1285563" cy="1353233"/>
            </a:xfrm>
            <a:prstGeom prst="arc">
              <a:avLst>
                <a:gd name="adj1" fmla="val 18413588"/>
                <a:gd name="adj2" fmla="val 14174904"/>
              </a:avLst>
            </a:prstGeom>
            <a:ln w="38100">
              <a:solidFill>
                <a:schemeClr val="accent6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l-GR"/>
            </a:p>
          </p:txBody>
        </p:sp>
      </p:grpSp>
      <p:grpSp>
        <p:nvGrpSpPr>
          <p:cNvPr id="50181" name="8 - Ομάδα"/>
          <p:cNvGrpSpPr>
            <a:grpSpLocks/>
          </p:cNvGrpSpPr>
          <p:nvPr/>
        </p:nvGrpSpPr>
        <p:grpSpPr bwMode="auto">
          <a:xfrm>
            <a:off x="6143625" y="3929063"/>
            <a:ext cx="2428875" cy="1928812"/>
            <a:chOff x="642910" y="142852"/>
            <a:chExt cx="4762500" cy="3362325"/>
          </a:xfrm>
        </p:grpSpPr>
        <p:pic>
          <p:nvPicPr>
            <p:cNvPr id="50186" name="9 - Εικόνα" descr="New Image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42910" y="142852"/>
              <a:ext cx="4762500" cy="336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" name="10 - Ευθύγραμμο βέλος σύνδεσης"/>
            <p:cNvCxnSpPr/>
            <p:nvPr/>
          </p:nvCxnSpPr>
          <p:spPr>
            <a:xfrm>
              <a:off x="3740092" y="1900116"/>
              <a:ext cx="1571935" cy="213087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11 - Τόξο"/>
            <p:cNvSpPr/>
            <p:nvPr/>
          </p:nvSpPr>
          <p:spPr>
            <a:xfrm rot="11205452">
              <a:off x="2071661" y="1197210"/>
              <a:ext cx="1285563" cy="1353233"/>
            </a:xfrm>
            <a:prstGeom prst="arc">
              <a:avLst>
                <a:gd name="adj1" fmla="val 18413588"/>
                <a:gd name="adj2" fmla="val 14174904"/>
              </a:avLst>
            </a:prstGeom>
            <a:ln w="38100">
              <a:solidFill>
                <a:schemeClr val="accent6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l-GR"/>
            </a:p>
          </p:txBody>
        </p:sp>
      </p:grpSp>
      <p:grpSp>
        <p:nvGrpSpPr>
          <p:cNvPr id="50182" name="12 - Ομάδα"/>
          <p:cNvGrpSpPr>
            <a:grpSpLocks/>
          </p:cNvGrpSpPr>
          <p:nvPr/>
        </p:nvGrpSpPr>
        <p:grpSpPr bwMode="auto">
          <a:xfrm>
            <a:off x="3643313" y="1857375"/>
            <a:ext cx="2428875" cy="1928813"/>
            <a:chOff x="642910" y="142852"/>
            <a:chExt cx="4762500" cy="3362325"/>
          </a:xfrm>
        </p:grpSpPr>
        <p:pic>
          <p:nvPicPr>
            <p:cNvPr id="50183" name="13 - Εικόνα" descr="New Image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42910" y="142852"/>
              <a:ext cx="4762500" cy="336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5" name="14 - Ευθύγραμμο βέλος σύνδεσης"/>
            <p:cNvCxnSpPr/>
            <p:nvPr/>
          </p:nvCxnSpPr>
          <p:spPr>
            <a:xfrm>
              <a:off x="3740090" y="1900117"/>
              <a:ext cx="1571937" cy="213085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15 - Τόξο"/>
            <p:cNvSpPr/>
            <p:nvPr/>
          </p:nvSpPr>
          <p:spPr>
            <a:xfrm rot="11205452">
              <a:off x="2071659" y="1197211"/>
              <a:ext cx="1285565" cy="1353231"/>
            </a:xfrm>
            <a:prstGeom prst="arc">
              <a:avLst>
                <a:gd name="adj1" fmla="val 18413588"/>
                <a:gd name="adj2" fmla="val 14174904"/>
              </a:avLst>
            </a:prstGeom>
            <a:ln w="38100">
              <a:solidFill>
                <a:schemeClr val="accent6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l-GR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5357813" cy="1000125"/>
          </a:xfrm>
        </p:spPr>
        <p:txBody>
          <a:bodyPr/>
          <a:lstStyle/>
          <a:p>
            <a:pPr>
              <a:defRPr/>
            </a:pPr>
            <a:r>
              <a:rPr lang="el-GR" sz="3600" dirty="0" err="1" smtClean="0">
                <a:solidFill>
                  <a:srgbClr val="FFC000"/>
                </a:solidFill>
              </a:rPr>
              <a:t>Ερυθρονωτιαίο</a:t>
            </a:r>
            <a:r>
              <a:rPr lang="el-GR" sz="3600" dirty="0" smtClean="0">
                <a:solidFill>
                  <a:srgbClr val="FFC000"/>
                </a:solidFill>
              </a:rPr>
              <a:t> δεμάτιο</a:t>
            </a:r>
            <a:br>
              <a:rPr lang="el-GR" sz="3600" dirty="0" smtClean="0">
                <a:solidFill>
                  <a:srgbClr val="FFC000"/>
                </a:solidFill>
              </a:rPr>
            </a:br>
            <a:r>
              <a:rPr lang="el-GR" sz="2000" dirty="0" err="1" smtClean="0">
                <a:solidFill>
                  <a:schemeClr val="tx2">
                    <a:lumMod val="75000"/>
                  </a:schemeClr>
                </a:solidFill>
              </a:rPr>
              <a:t>Χιαζόμενο</a:t>
            </a:r>
            <a:r>
              <a:rPr lang="el-GR" sz="2000" dirty="0" smtClean="0">
                <a:solidFill>
                  <a:schemeClr val="tx2">
                    <a:lumMod val="75000"/>
                  </a:schemeClr>
                </a:solidFill>
              </a:rPr>
              <a:t> στον μέσο εγκέφαλο</a:t>
            </a:r>
            <a:endParaRPr lang="el-GR" sz="3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928688"/>
            <a:ext cx="5000625" cy="5929312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el-GR" dirty="0" smtClean="0"/>
              <a:t> </a:t>
            </a:r>
            <a:r>
              <a:rPr lang="el-GR" sz="2400" u="sng" dirty="0" smtClean="0"/>
              <a:t>Προς Ερυθρό Πυρήνα</a:t>
            </a:r>
          </a:p>
          <a:p>
            <a:pPr>
              <a:buFont typeface="Wingdings" pitchFamily="2" charset="2"/>
              <a:buNone/>
              <a:defRPr/>
            </a:pPr>
            <a:r>
              <a:rPr lang="el-GR" sz="2400" i="1" dirty="0" smtClean="0"/>
              <a:t>Από </a:t>
            </a:r>
            <a:r>
              <a:rPr lang="el-GR" sz="2400" i="1" dirty="0" err="1" smtClean="0"/>
              <a:t>εμβολοειδή</a:t>
            </a:r>
            <a:r>
              <a:rPr lang="el-GR" sz="2400" i="1" dirty="0" smtClean="0"/>
              <a:t> και οδοντωτό πυρήνα παρεγκεφαλίδας </a:t>
            </a:r>
            <a:r>
              <a:rPr lang="el-GR" sz="2000" i="1" dirty="0" smtClean="0"/>
              <a:t>(</a:t>
            </a:r>
            <a:r>
              <a:rPr lang="el-GR" sz="2000" i="1" dirty="0" err="1" smtClean="0"/>
              <a:t>ετερόπλ</a:t>
            </a:r>
            <a:r>
              <a:rPr lang="el-GR" sz="2000" i="1" dirty="0" smtClean="0"/>
              <a:t>)</a:t>
            </a:r>
          </a:p>
          <a:p>
            <a:pPr>
              <a:buFont typeface="Wingdings" pitchFamily="2" charset="2"/>
              <a:buNone/>
              <a:defRPr/>
            </a:pPr>
            <a:r>
              <a:rPr lang="el-GR" sz="2000" i="1" dirty="0" smtClean="0"/>
              <a:t>Από κινητικό φλοιό (</a:t>
            </a:r>
            <a:r>
              <a:rPr lang="el-GR" sz="2000" i="1" dirty="0" err="1" smtClean="0"/>
              <a:t>ομόπλευρα</a:t>
            </a:r>
            <a:r>
              <a:rPr lang="el-GR" sz="2000" i="1" dirty="0" smtClean="0"/>
              <a:t>)</a:t>
            </a:r>
          </a:p>
          <a:p>
            <a:pPr>
              <a:buFont typeface="Wingdings" pitchFamily="2" charset="2"/>
              <a:buNone/>
              <a:defRPr/>
            </a:pPr>
            <a:endParaRPr lang="el-GR" sz="2000" i="1" dirty="0" smtClean="0"/>
          </a:p>
          <a:p>
            <a:pPr>
              <a:buFont typeface="Wingdings" pitchFamily="2" charset="2"/>
              <a:buNone/>
              <a:defRPr/>
            </a:pPr>
            <a:r>
              <a:rPr lang="el-GR" sz="2400" dirty="0" smtClean="0"/>
              <a:t> </a:t>
            </a:r>
            <a:r>
              <a:rPr lang="el-GR" sz="2400" u="sng" dirty="0" smtClean="0"/>
              <a:t>Από Ερυθρό Πυρήνα</a:t>
            </a:r>
          </a:p>
          <a:p>
            <a:pPr>
              <a:buFont typeface="Wingdings" pitchFamily="2" charset="2"/>
              <a:buNone/>
              <a:defRPr/>
            </a:pPr>
            <a:r>
              <a:rPr lang="el-GR" sz="2400" i="1" dirty="0" smtClean="0"/>
              <a:t> Προς ελαία μέσω κεντρικής </a:t>
            </a:r>
            <a:r>
              <a:rPr lang="el-GR" sz="2400" i="1" dirty="0" err="1" smtClean="0"/>
              <a:t>καλυπτρικής</a:t>
            </a:r>
            <a:r>
              <a:rPr lang="el-GR" sz="2400" i="1" dirty="0" smtClean="0"/>
              <a:t> δεσμίδας (και πάλι στην παρεγκεφαλίδα)</a:t>
            </a:r>
          </a:p>
          <a:p>
            <a:pPr>
              <a:buFont typeface="Wingdings" pitchFamily="2" charset="2"/>
              <a:buNone/>
              <a:defRPr/>
            </a:pPr>
            <a:r>
              <a:rPr lang="el-GR" sz="2400" i="1" dirty="0" smtClean="0"/>
              <a:t> Προς Νωτιαίο Μυελό </a:t>
            </a:r>
          </a:p>
          <a:p>
            <a:pPr>
              <a:buFont typeface="Wingdings" pitchFamily="2" charset="2"/>
              <a:buNone/>
              <a:defRPr/>
            </a:pPr>
            <a:r>
              <a:rPr lang="el-GR" sz="2400" i="1" dirty="0" smtClean="0"/>
              <a:t> (πλάγια δέσμη)</a:t>
            </a:r>
          </a:p>
          <a:p>
            <a:pPr>
              <a:buFont typeface="Wingdings" pitchFamily="2" charset="2"/>
              <a:buNone/>
              <a:defRPr/>
            </a:pPr>
            <a:r>
              <a:rPr lang="el-GR" sz="2400" i="1" dirty="0" smtClean="0"/>
              <a:t>«</a:t>
            </a:r>
            <a:r>
              <a:rPr lang="el-GR" sz="2400" i="1" dirty="0" err="1" smtClean="0"/>
              <a:t>Ευοδώνει</a:t>
            </a:r>
            <a:r>
              <a:rPr lang="el-GR" sz="2400" i="1" dirty="0" smtClean="0"/>
              <a:t> τους καμπτήρες, αναστέλλει τους </a:t>
            </a:r>
            <a:r>
              <a:rPr lang="el-GR" sz="2400" i="1" dirty="0" err="1" smtClean="0"/>
              <a:t>εκτείνοντες</a:t>
            </a:r>
            <a:r>
              <a:rPr lang="el-GR" sz="2400" i="1" dirty="0" smtClean="0"/>
              <a:t>»</a:t>
            </a:r>
          </a:p>
          <a:p>
            <a:pPr>
              <a:buFont typeface="Wingdings" pitchFamily="2" charset="2"/>
              <a:buNone/>
              <a:defRPr/>
            </a:pPr>
            <a:r>
              <a:rPr lang="el-GR" sz="2400" dirty="0" smtClean="0"/>
              <a:t>(Λεπτές – Επιδέξιες κινήσεις)</a:t>
            </a:r>
            <a:endParaRPr lang="el-GR" sz="2400" dirty="0"/>
          </a:p>
        </p:txBody>
      </p:sp>
      <p:pic>
        <p:nvPicPr>
          <p:cNvPr id="51204" name="3 - Εικόνα" descr="Ερυθρονωτιαίο δεμάτιο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0" y="0"/>
            <a:ext cx="53101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634082"/>
          </a:xfrm>
        </p:spPr>
        <p:txBody>
          <a:bodyPr>
            <a:noAutofit/>
          </a:bodyPr>
          <a:lstStyle/>
          <a:p>
            <a:r>
              <a:rPr lang="el-GR" sz="3600" dirty="0" smtClean="0">
                <a:solidFill>
                  <a:srgbClr val="FF0000"/>
                </a:solidFill>
              </a:rPr>
              <a:t>Παρεγκεφαλίδα </a:t>
            </a:r>
            <a:r>
              <a:rPr lang="en-US" sz="3600" dirty="0" smtClean="0">
                <a:solidFill>
                  <a:srgbClr val="FF0000"/>
                </a:solidFill>
              </a:rPr>
              <a:t>(Cerebellum)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1052736"/>
            <a:ext cx="4176464" cy="5472608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l-GR" dirty="0"/>
              <a:t>Κάθε ημισφαίριο περιλαμβάνει εσωτερικά τον </a:t>
            </a:r>
            <a:r>
              <a:rPr lang="el-GR" b="1" dirty="0"/>
              <a:t>φλοιό</a:t>
            </a:r>
            <a:r>
              <a:rPr lang="el-GR" dirty="0"/>
              <a:t> (στον οποίο καταλήγουν προσαγωγά ερεθίσματα) και τη λευκή ουσία, στο κέντρο της οποίας υπάρχουν οι </a:t>
            </a:r>
            <a:r>
              <a:rPr lang="el-GR" b="1" dirty="0"/>
              <a:t>4 πυρήνες</a:t>
            </a:r>
            <a:r>
              <a:rPr lang="el-GR" dirty="0"/>
              <a:t> (από τους οποίους ξεκινούν απαγωγά ερεθίσματα</a:t>
            </a:r>
            <a:r>
              <a:rPr lang="el-GR" dirty="0" smtClean="0"/>
              <a:t>)</a:t>
            </a:r>
            <a:endParaRPr lang="en-US" dirty="0"/>
          </a:p>
          <a:p>
            <a:pPr lvl="0">
              <a:buNone/>
            </a:pPr>
            <a:endParaRPr lang="en-US" dirty="0"/>
          </a:p>
          <a:p>
            <a:pPr lvl="0"/>
            <a:r>
              <a:rPr lang="el-GR" dirty="0"/>
              <a:t>Συνδέεται μέσω </a:t>
            </a:r>
            <a:r>
              <a:rPr lang="el-GR" b="1" dirty="0"/>
              <a:t>σκελών</a:t>
            </a:r>
            <a:r>
              <a:rPr lang="el-GR" dirty="0"/>
              <a:t> με τα τρία τμήματα του στελέχους</a:t>
            </a:r>
            <a:endParaRPr lang="en-US" dirty="0"/>
          </a:p>
          <a:p>
            <a:pPr>
              <a:buNone/>
            </a:pPr>
            <a:r>
              <a:rPr lang="el-GR" dirty="0"/>
              <a:t> </a:t>
            </a:r>
            <a:endParaRPr lang="en-US" dirty="0"/>
          </a:p>
          <a:p>
            <a:endParaRPr lang="en-US" dirty="0"/>
          </a:p>
        </p:txBody>
      </p:sp>
      <p:pic>
        <p:nvPicPr>
          <p:cNvPr id="5" name="Content Placeholder 4" descr="Cerebellum inside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352317" y="1052736"/>
            <a:ext cx="4258283" cy="2592288"/>
          </a:xfrm>
        </p:spPr>
      </p:pic>
      <p:pic>
        <p:nvPicPr>
          <p:cNvPr id="6" name="Picture 5" descr="Cerebelluar peduncle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3726546"/>
            <a:ext cx="4186436" cy="31314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5357813" cy="1000125"/>
          </a:xfrm>
        </p:spPr>
        <p:txBody>
          <a:bodyPr/>
          <a:lstStyle/>
          <a:p>
            <a:pPr>
              <a:defRPr/>
            </a:pPr>
            <a:r>
              <a:rPr lang="el-GR" sz="3600" dirty="0" err="1" smtClean="0">
                <a:solidFill>
                  <a:srgbClr val="FFC000"/>
                </a:solidFill>
              </a:rPr>
              <a:t>Αιθουσαιονωτιαίο</a:t>
            </a:r>
            <a:r>
              <a:rPr lang="el-GR" sz="3600" dirty="0" smtClean="0">
                <a:solidFill>
                  <a:srgbClr val="FFC000"/>
                </a:solidFill>
              </a:rPr>
              <a:t> δεμάτιο</a:t>
            </a:r>
            <a:br>
              <a:rPr lang="el-GR" sz="3600" dirty="0" smtClean="0">
                <a:solidFill>
                  <a:srgbClr val="FFC000"/>
                </a:solidFill>
              </a:rPr>
            </a:br>
            <a:r>
              <a:rPr lang="el-GR" sz="2400" dirty="0" err="1" smtClean="0">
                <a:solidFill>
                  <a:schemeClr val="tx2">
                    <a:lumMod val="75000"/>
                  </a:schemeClr>
                </a:solidFill>
              </a:rPr>
              <a:t>Αχίαστο</a:t>
            </a:r>
            <a:r>
              <a:rPr lang="el-GR" sz="2400" dirty="0" smtClean="0">
                <a:solidFill>
                  <a:schemeClr val="tx2">
                    <a:lumMod val="75000"/>
                  </a:schemeClr>
                </a:solidFill>
              </a:rPr>
              <a:t> (</a:t>
            </a:r>
            <a:r>
              <a:rPr lang="el-GR" sz="2400" dirty="0" err="1" smtClean="0">
                <a:solidFill>
                  <a:schemeClr val="tx2">
                    <a:lumMod val="75000"/>
                  </a:schemeClr>
                </a:solidFill>
              </a:rPr>
              <a:t>να΄ναι</a:t>
            </a:r>
            <a:r>
              <a:rPr lang="el-GR" sz="2400" dirty="0" smtClean="0">
                <a:solidFill>
                  <a:schemeClr val="tx2">
                    <a:lumMod val="75000"/>
                  </a:schemeClr>
                </a:solidFill>
              </a:rPr>
              <a:t>…)</a:t>
            </a:r>
            <a:endParaRPr lang="el-GR" sz="3600" dirty="0">
              <a:solidFill>
                <a:srgbClr val="FFC000"/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928688"/>
            <a:ext cx="5000625" cy="5929312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el-GR" dirty="0" smtClean="0"/>
              <a:t> </a:t>
            </a:r>
            <a:r>
              <a:rPr lang="el-GR" sz="2400" u="sng" dirty="0" smtClean="0"/>
              <a:t>Προς Έξω </a:t>
            </a:r>
            <a:r>
              <a:rPr lang="el-GR" sz="2400" u="sng" dirty="0" err="1" smtClean="0"/>
              <a:t>Αιθουσαίο</a:t>
            </a:r>
            <a:r>
              <a:rPr lang="el-GR" sz="2400" u="sng" dirty="0" smtClean="0"/>
              <a:t> Πυρήνα</a:t>
            </a:r>
          </a:p>
          <a:p>
            <a:pPr>
              <a:buFont typeface="Wingdings" pitchFamily="2" charset="2"/>
              <a:buNone/>
              <a:defRPr/>
            </a:pPr>
            <a:r>
              <a:rPr lang="el-GR" sz="2400" i="1" dirty="0" smtClean="0"/>
              <a:t>Από </a:t>
            </a:r>
            <a:r>
              <a:rPr lang="el-GR" sz="2400" i="1" dirty="0" err="1" smtClean="0"/>
              <a:t>αιθουσαίο</a:t>
            </a:r>
            <a:r>
              <a:rPr lang="el-GR" sz="2400" i="1" dirty="0" smtClean="0"/>
              <a:t> νεύρο </a:t>
            </a:r>
          </a:p>
          <a:p>
            <a:pPr>
              <a:buFont typeface="Wingdings" pitchFamily="2" charset="2"/>
              <a:buNone/>
              <a:defRPr/>
            </a:pPr>
            <a:r>
              <a:rPr lang="el-GR" sz="2400" i="1" dirty="0" smtClean="0"/>
              <a:t>Από οροφιαίο πυρήνα παρεγκεφαλίδας </a:t>
            </a:r>
            <a:r>
              <a:rPr lang="el-GR" sz="2000" i="1" dirty="0" smtClean="0"/>
              <a:t>(</a:t>
            </a:r>
            <a:r>
              <a:rPr lang="el-GR" sz="2000" i="1" dirty="0" err="1" smtClean="0"/>
              <a:t>ομόπλευρα</a:t>
            </a:r>
            <a:r>
              <a:rPr lang="el-GR" sz="2000" i="1" dirty="0" smtClean="0"/>
              <a:t>)</a:t>
            </a:r>
          </a:p>
          <a:p>
            <a:pPr>
              <a:buFont typeface="Wingdings" pitchFamily="2" charset="2"/>
              <a:buNone/>
              <a:defRPr/>
            </a:pPr>
            <a:endParaRPr lang="el-GR" sz="2000" i="1" dirty="0" smtClean="0"/>
          </a:p>
          <a:p>
            <a:pPr>
              <a:buFont typeface="Wingdings" pitchFamily="2" charset="2"/>
              <a:buNone/>
              <a:defRPr/>
            </a:pPr>
            <a:r>
              <a:rPr lang="el-GR" sz="2400" dirty="0" smtClean="0"/>
              <a:t> </a:t>
            </a:r>
            <a:r>
              <a:rPr lang="el-GR" sz="2400" u="sng" dirty="0" smtClean="0"/>
              <a:t>Από Έξω </a:t>
            </a:r>
            <a:r>
              <a:rPr lang="el-GR" sz="2400" u="sng" dirty="0" err="1" smtClean="0"/>
              <a:t>Αιθουσαίο</a:t>
            </a:r>
            <a:r>
              <a:rPr lang="el-GR" sz="2400" u="sng" dirty="0" smtClean="0"/>
              <a:t> Πυρήνα</a:t>
            </a:r>
          </a:p>
          <a:p>
            <a:pPr>
              <a:buFont typeface="Wingdings" pitchFamily="2" charset="2"/>
              <a:buNone/>
              <a:defRPr/>
            </a:pPr>
            <a:r>
              <a:rPr lang="el-GR" sz="2400" i="1" dirty="0" smtClean="0"/>
              <a:t>  Προς Νωτιαίο Μυελό </a:t>
            </a:r>
          </a:p>
          <a:p>
            <a:pPr>
              <a:buFont typeface="Wingdings" pitchFamily="2" charset="2"/>
              <a:buNone/>
              <a:defRPr/>
            </a:pPr>
            <a:r>
              <a:rPr lang="el-GR" sz="2400" i="1" dirty="0" smtClean="0"/>
              <a:t> (πρόσθια δέσμη)</a:t>
            </a:r>
          </a:p>
          <a:p>
            <a:pPr>
              <a:buFont typeface="Wingdings" pitchFamily="2" charset="2"/>
              <a:buNone/>
              <a:defRPr/>
            </a:pPr>
            <a:r>
              <a:rPr lang="el-GR" sz="2400" i="1" dirty="0" smtClean="0"/>
              <a:t>«</a:t>
            </a:r>
            <a:r>
              <a:rPr lang="el-GR" sz="2400" i="1" dirty="0" err="1" smtClean="0"/>
              <a:t>Ευοδώνει</a:t>
            </a:r>
            <a:r>
              <a:rPr lang="el-GR" sz="2400" i="1" dirty="0" smtClean="0"/>
              <a:t> τους </a:t>
            </a:r>
            <a:r>
              <a:rPr lang="el-GR" sz="2400" i="1" dirty="0" err="1" smtClean="0"/>
              <a:t>εκτείνοντες</a:t>
            </a:r>
            <a:r>
              <a:rPr lang="el-GR" sz="2400" i="1" dirty="0" smtClean="0"/>
              <a:t>, αναστέλλει τους καμπτήρες»</a:t>
            </a:r>
          </a:p>
          <a:p>
            <a:pPr>
              <a:buFont typeface="Wingdings" pitchFamily="2" charset="2"/>
              <a:buNone/>
              <a:defRPr/>
            </a:pPr>
            <a:r>
              <a:rPr lang="el-GR" sz="2400" dirty="0" smtClean="0"/>
              <a:t>(Στάση - ισορροπία)</a:t>
            </a:r>
            <a:endParaRPr lang="el-GR" sz="2400" dirty="0"/>
          </a:p>
        </p:txBody>
      </p:sp>
      <p:pic>
        <p:nvPicPr>
          <p:cNvPr id="52228" name="4 - Εικόνα" descr="Αιθουσονωτιαίο δεμάτιο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0" y="571500"/>
            <a:ext cx="5465763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4572000" cy="928688"/>
          </a:xfrm>
        </p:spPr>
        <p:txBody>
          <a:bodyPr/>
          <a:lstStyle/>
          <a:p>
            <a:pPr>
              <a:defRPr/>
            </a:pPr>
            <a:r>
              <a:rPr lang="el-GR" sz="3200" dirty="0" err="1" smtClean="0">
                <a:solidFill>
                  <a:srgbClr val="FFC000"/>
                </a:solidFill>
              </a:rPr>
              <a:t>Δικτυωτονωτιαία</a:t>
            </a:r>
            <a:r>
              <a:rPr lang="el-GR" sz="3200" dirty="0" smtClean="0">
                <a:solidFill>
                  <a:srgbClr val="FFC000"/>
                </a:solidFill>
              </a:rPr>
              <a:t> δεμάτια</a:t>
            </a:r>
            <a:endParaRPr lang="el-GR" sz="3200" dirty="0">
              <a:solidFill>
                <a:srgbClr val="FFC000"/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0" y="1000125"/>
            <a:ext cx="4357688" cy="5857875"/>
          </a:xfrm>
        </p:spPr>
        <p:txBody>
          <a:bodyPr/>
          <a:lstStyle/>
          <a:p>
            <a:pPr>
              <a:defRPr/>
            </a:pPr>
            <a:r>
              <a:rPr lang="el-GR" u="sng" smtClean="0"/>
              <a:t>Πρόσθιο (γεφυρικό)</a:t>
            </a:r>
          </a:p>
          <a:p>
            <a:pPr>
              <a:buFont typeface="Wingdings" pitchFamily="2" charset="2"/>
              <a:buNone/>
              <a:defRPr/>
            </a:pPr>
            <a:r>
              <a:rPr lang="el-GR" smtClean="0"/>
              <a:t> </a:t>
            </a:r>
            <a:r>
              <a:rPr lang="el-GR" i="1" smtClean="0"/>
              <a:t>  </a:t>
            </a:r>
            <a:r>
              <a:rPr lang="el-GR" smtClean="0"/>
              <a:t>Αχίαστο, πρόσθια δέσμη</a:t>
            </a:r>
          </a:p>
          <a:p>
            <a:pPr>
              <a:buFont typeface="Wingdings" pitchFamily="2" charset="2"/>
              <a:buNone/>
              <a:defRPr/>
            </a:pPr>
            <a:r>
              <a:rPr lang="el-GR" sz="2600" i="1" smtClean="0"/>
              <a:t>  </a:t>
            </a:r>
            <a:r>
              <a:rPr lang="el-GR" sz="2500" i="1" smtClean="0"/>
              <a:t>Ευοδώνει τους εκτείνοντες</a:t>
            </a:r>
            <a:r>
              <a:rPr lang="en-US" sz="2500" i="1" smtClean="0"/>
              <a:t>, </a:t>
            </a:r>
            <a:r>
              <a:rPr lang="el-GR" sz="2500" i="1" smtClean="0"/>
              <a:t>ρυθμίζει τον μυϊκό τόνο σε σχέση με τη στάση</a:t>
            </a:r>
          </a:p>
          <a:p>
            <a:pPr>
              <a:buFont typeface="Wingdings" pitchFamily="2" charset="2"/>
              <a:buNone/>
              <a:defRPr/>
            </a:pPr>
            <a:endParaRPr lang="el-GR" sz="2600" i="1" smtClean="0"/>
          </a:p>
          <a:p>
            <a:pPr>
              <a:defRPr/>
            </a:pPr>
            <a:r>
              <a:rPr lang="el-GR" smtClean="0"/>
              <a:t>Πλάγιο (προμηκικό)</a:t>
            </a:r>
          </a:p>
          <a:p>
            <a:pPr>
              <a:buFont typeface="Wingdings" pitchFamily="2" charset="2"/>
              <a:buNone/>
              <a:defRPr/>
            </a:pPr>
            <a:r>
              <a:rPr lang="el-GR" smtClean="0"/>
              <a:t>   Μερικώς χιαζόμενο, πλάγια δέσμη</a:t>
            </a:r>
          </a:p>
          <a:p>
            <a:pPr>
              <a:buFont typeface="Wingdings" pitchFamily="2" charset="2"/>
              <a:buNone/>
              <a:defRPr/>
            </a:pPr>
            <a:r>
              <a:rPr lang="el-GR" smtClean="0"/>
              <a:t>   </a:t>
            </a:r>
            <a:r>
              <a:rPr lang="el-GR" sz="2400" i="1" smtClean="0"/>
              <a:t>Ρυθμίζει τις κινήσεις και την αντίληψη του πόνου</a:t>
            </a:r>
            <a:endParaRPr lang="el-GR" sz="2400" smtClean="0"/>
          </a:p>
        </p:txBody>
      </p:sp>
      <p:pic>
        <p:nvPicPr>
          <p:cNvPr id="53252" name="5 - Εικόνα" descr="retidulospinal tracts 1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5" y="0"/>
            <a:ext cx="4714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pic>
        <p:nvPicPr>
          <p:cNvPr id="54275" name="4 - Θέση περιεχομένου" descr="retidulospinal tracts 1.g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214438" y="-523875"/>
            <a:ext cx="4725988" cy="7381875"/>
          </a:xfrm>
        </p:spPr>
      </p:pic>
      <p:pic>
        <p:nvPicPr>
          <p:cNvPr id="54276" name="5 - Θέση περιεχομένου" descr="retidulospinal tracts 1.g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71875" y="-1785938"/>
            <a:ext cx="8226425" cy="128508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49275"/>
          </a:xfrm>
          <a:noFill/>
        </p:spPr>
        <p:txBody>
          <a:bodyPr/>
          <a:lstStyle/>
          <a:p>
            <a:r>
              <a:rPr lang="el-GR" sz="2800" smtClean="0">
                <a:solidFill>
                  <a:schemeClr val="folHlink"/>
                </a:solidFill>
                <a:effectLst/>
              </a:rPr>
              <a:t>Υποσύνολα πλαγίου δικτυωτονωτιαίου δεματίου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765175"/>
            <a:ext cx="2627313" cy="1150938"/>
          </a:xfrm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l-GR" sz="2800" smtClean="0">
                <a:effectLst/>
              </a:rPr>
              <a:t>                              Ραφονωτιαία</a:t>
            </a:r>
          </a:p>
        </p:txBody>
      </p:sp>
      <p:pic>
        <p:nvPicPr>
          <p:cNvPr id="55300" name="Picture 4" descr="Μέγας πυρήνας της ραφής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900363" y="620713"/>
            <a:ext cx="6243637" cy="6624637"/>
          </a:xfrm>
        </p:spPr>
      </p:pic>
      <p:sp>
        <p:nvSpPr>
          <p:cNvPr id="55301" name="Rectangle 9"/>
          <p:cNvSpPr>
            <a:spLocks noGrp="1" noChangeArrowheads="1"/>
          </p:cNvSpPr>
          <p:nvPr>
            <p:ph sz="quarter" idx="3"/>
          </p:nvPr>
        </p:nvSpPr>
        <p:spPr>
          <a:noFill/>
        </p:spPr>
        <p:txBody>
          <a:bodyPr/>
          <a:lstStyle/>
          <a:p>
            <a:endParaRPr lang="en-US" sz="2400" smtClean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49275"/>
          </a:xfrm>
          <a:noFill/>
        </p:spPr>
        <p:txBody>
          <a:bodyPr/>
          <a:lstStyle/>
          <a:p>
            <a:r>
              <a:rPr lang="el-GR" sz="2800" smtClean="0">
                <a:solidFill>
                  <a:schemeClr val="folHlink"/>
                </a:solidFill>
                <a:effectLst/>
              </a:rPr>
              <a:t>Υποσύνολα πλαγίου δικτυωτονωτιαίου δεματίου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476250"/>
            <a:ext cx="9144000" cy="576263"/>
          </a:xfrm>
          <a:noFill/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l-GR" sz="2800" smtClean="0">
                <a:effectLst/>
              </a:rPr>
              <a:t>Μονηρονωτιαία                          </a:t>
            </a:r>
          </a:p>
        </p:txBody>
      </p:sp>
      <p:pic>
        <p:nvPicPr>
          <p:cNvPr id="56324" name="Picture 4" descr="δικτυωτός σχηματισμός αναπν 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48263" y="1052513"/>
            <a:ext cx="4162425" cy="6048375"/>
          </a:xfrm>
          <a:noFill/>
        </p:spPr>
      </p:pic>
      <p:pic>
        <p:nvPicPr>
          <p:cNvPr id="56325" name="Picture 5" descr="δικτυωτός σχηματισμός κυκλοφ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975" y="1052513"/>
            <a:ext cx="5432425" cy="612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6" name="Rectangle 7"/>
          <p:cNvSpPr>
            <a:spLocks noGrp="1" noChangeArrowheads="1"/>
          </p:cNvSpPr>
          <p:nvPr>
            <p:ph sz="quarter" idx="2"/>
          </p:nvPr>
        </p:nvSpPr>
        <p:spPr>
          <a:noFill/>
        </p:spPr>
        <p:txBody>
          <a:bodyPr/>
          <a:lstStyle/>
          <a:p>
            <a:endParaRPr lang="en-US" sz="2400" smtClean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4214813" cy="928688"/>
          </a:xfrm>
        </p:spPr>
        <p:txBody>
          <a:bodyPr/>
          <a:lstStyle/>
          <a:p>
            <a:pPr>
              <a:defRPr/>
            </a:pPr>
            <a:r>
              <a:rPr lang="el-GR" sz="3200" dirty="0" err="1" smtClean="0">
                <a:solidFill>
                  <a:srgbClr val="FFC000"/>
                </a:solidFill>
              </a:rPr>
              <a:t>Ελαιονωτιαίο</a:t>
            </a:r>
            <a:r>
              <a:rPr lang="el-GR" sz="3200" dirty="0" smtClean="0">
                <a:solidFill>
                  <a:srgbClr val="FFC000"/>
                </a:solidFill>
              </a:rPr>
              <a:t> δεμάτιο</a:t>
            </a:r>
            <a:endParaRPr lang="el-GR" sz="3200" dirty="0">
              <a:solidFill>
                <a:srgbClr val="FFC000"/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0" y="1000125"/>
            <a:ext cx="4357688" cy="5857875"/>
          </a:xfrm>
        </p:spPr>
        <p:txBody>
          <a:bodyPr/>
          <a:lstStyle/>
          <a:p>
            <a:pPr>
              <a:defRPr/>
            </a:pPr>
            <a:r>
              <a:rPr lang="el-GR" sz="2400" dirty="0" smtClean="0"/>
              <a:t> Αναγνωρίζεται μόνο στην Αυχενική Μοίρα του Ν.Μ.</a:t>
            </a:r>
          </a:p>
          <a:p>
            <a:pPr>
              <a:defRPr/>
            </a:pPr>
            <a:endParaRPr lang="el-GR" sz="2400" dirty="0" smtClean="0"/>
          </a:p>
          <a:p>
            <a:pPr>
              <a:defRPr/>
            </a:pPr>
            <a:r>
              <a:rPr lang="el-GR" sz="2400" dirty="0" smtClean="0"/>
              <a:t>Χιάζεται</a:t>
            </a:r>
          </a:p>
          <a:p>
            <a:pPr>
              <a:defRPr/>
            </a:pPr>
            <a:endParaRPr lang="el-GR" sz="2400" dirty="0" smtClean="0"/>
          </a:p>
          <a:p>
            <a:pPr>
              <a:defRPr/>
            </a:pPr>
            <a:r>
              <a:rPr lang="el-GR" sz="2400" dirty="0" smtClean="0"/>
              <a:t>Πιθανώς έχει σχέση με στάση και κίνηση της κεφαλής</a:t>
            </a:r>
            <a:endParaRPr lang="el-GR" sz="2400" dirty="0"/>
          </a:p>
        </p:txBody>
      </p:sp>
      <p:pic>
        <p:nvPicPr>
          <p:cNvPr id="57348" name="4 - Εικόνα" descr="Ελαιονωτιαίο δεμάτιο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500" y="0"/>
            <a:ext cx="5815013" cy="728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4214813" cy="928688"/>
          </a:xfrm>
        </p:spPr>
        <p:txBody>
          <a:bodyPr/>
          <a:lstStyle/>
          <a:p>
            <a:pPr>
              <a:defRPr/>
            </a:pPr>
            <a:r>
              <a:rPr lang="el-GR" sz="3200" smtClean="0">
                <a:solidFill>
                  <a:srgbClr val="FFC000"/>
                </a:solidFill>
              </a:rPr>
              <a:t>Τετραδυμονωτιαίο</a:t>
            </a:r>
            <a:r>
              <a:rPr lang="el-GR" sz="3200" dirty="0" smtClean="0">
                <a:solidFill>
                  <a:srgbClr val="FFC000"/>
                </a:solidFill>
              </a:rPr>
              <a:t> δεμάτιο</a:t>
            </a:r>
            <a:endParaRPr lang="el-GR" sz="3200" dirty="0">
              <a:solidFill>
                <a:srgbClr val="FFC000"/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0" y="1000125"/>
            <a:ext cx="4143375" cy="5857875"/>
          </a:xfrm>
        </p:spPr>
        <p:txBody>
          <a:bodyPr/>
          <a:lstStyle/>
          <a:p>
            <a:pPr>
              <a:defRPr/>
            </a:pPr>
            <a:r>
              <a:rPr lang="el-GR" sz="2400" dirty="0" smtClean="0"/>
              <a:t> Αναγνωρίζεται μόνο στην Αυχενική Μοίρα του Ν.Μ.</a:t>
            </a:r>
          </a:p>
          <a:p>
            <a:pPr>
              <a:defRPr/>
            </a:pPr>
            <a:endParaRPr lang="el-GR" sz="2400" dirty="0" smtClean="0"/>
          </a:p>
          <a:p>
            <a:pPr>
              <a:defRPr/>
            </a:pPr>
            <a:r>
              <a:rPr lang="el-GR" sz="2400" dirty="0" smtClean="0"/>
              <a:t>Χιάζεται</a:t>
            </a:r>
          </a:p>
          <a:p>
            <a:pPr>
              <a:defRPr/>
            </a:pPr>
            <a:endParaRPr lang="el-GR" sz="2400" dirty="0" smtClean="0"/>
          </a:p>
          <a:p>
            <a:pPr>
              <a:defRPr/>
            </a:pPr>
            <a:r>
              <a:rPr lang="el-GR" sz="2300" dirty="0" smtClean="0"/>
              <a:t>Έχει σχέση με κίνηση της κεφαλής (αντανακλαστική) σε σχέση με οπτικά και ακουστικά ερεθίσματα</a:t>
            </a:r>
            <a:endParaRPr lang="el-GR" sz="2300" dirty="0"/>
          </a:p>
        </p:txBody>
      </p:sp>
      <p:pic>
        <p:nvPicPr>
          <p:cNvPr id="58372" name="5 - Εικόνα" descr="Τετραδυμονωτιαίο δεμάτιο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63" y="0"/>
            <a:ext cx="57388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908050"/>
          </a:xfrm>
          <a:noFill/>
        </p:spPr>
        <p:txBody>
          <a:bodyPr/>
          <a:lstStyle/>
          <a:p>
            <a:r>
              <a:rPr lang="el-GR" sz="2800" smtClean="0">
                <a:solidFill>
                  <a:schemeClr val="folHlink"/>
                </a:solidFill>
                <a:effectLst/>
              </a:rPr>
              <a:t>Έσω Επιμήκης Δεσμίδα</a:t>
            </a:r>
            <a:br>
              <a:rPr lang="el-GR" sz="2800" smtClean="0">
                <a:solidFill>
                  <a:schemeClr val="folHlink"/>
                </a:solidFill>
                <a:effectLst/>
              </a:rPr>
            </a:br>
            <a:r>
              <a:rPr lang="el-GR" sz="2800" smtClean="0">
                <a:solidFill>
                  <a:schemeClr val="folHlink"/>
                </a:solidFill>
                <a:effectLst/>
              </a:rPr>
              <a:t>Κατερχόμενες ίνες Αυτονόμου ΝΑ</a:t>
            </a:r>
            <a:br>
              <a:rPr lang="el-GR" sz="2800" smtClean="0">
                <a:solidFill>
                  <a:schemeClr val="folHlink"/>
                </a:solidFill>
                <a:effectLst/>
              </a:rPr>
            </a:br>
            <a:r>
              <a:rPr lang="el-GR" sz="1600" smtClean="0">
                <a:solidFill>
                  <a:schemeClr val="tx1"/>
                </a:solidFill>
                <a:effectLst/>
              </a:rPr>
              <a:t>λίαν προσεχώς…</a:t>
            </a:r>
            <a:endParaRPr lang="el-GR" sz="1600" smtClean="0">
              <a:solidFill>
                <a:schemeClr val="folHlink"/>
              </a:solidFill>
              <a:effectLst/>
            </a:endParaRPr>
          </a:p>
        </p:txBody>
      </p:sp>
      <p:pic>
        <p:nvPicPr>
          <p:cNvPr id="59395" name="Picture 3" descr="Εγκάρσια διατομή ΝΜ - κινητικότης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196975"/>
            <a:ext cx="9396413" cy="63531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28625" y="277813"/>
            <a:ext cx="8258175" cy="2508250"/>
          </a:xfrm>
        </p:spPr>
        <p:txBody>
          <a:bodyPr/>
          <a:lstStyle/>
          <a:p>
            <a:pPr>
              <a:defRPr/>
            </a:pPr>
            <a:r>
              <a:rPr lang="el-GR" sz="3600" i="1" dirty="0" smtClean="0">
                <a:latin typeface="Times New Roman" pitchFamily="18" charset="0"/>
              </a:rPr>
              <a:t/>
            </a:r>
            <a:br>
              <a:rPr lang="el-GR" sz="3600" i="1" dirty="0" smtClean="0">
                <a:latin typeface="Times New Roman" pitchFamily="18" charset="0"/>
              </a:rPr>
            </a:br>
            <a:r>
              <a:rPr lang="el-GR" sz="3600" i="1" dirty="0" smtClean="0">
                <a:latin typeface="Times New Roman" pitchFamily="18" charset="0"/>
              </a:rPr>
              <a:t/>
            </a:r>
            <a:br>
              <a:rPr lang="el-GR" sz="3600" i="1" dirty="0" smtClean="0">
                <a:latin typeface="Times New Roman" pitchFamily="18" charset="0"/>
              </a:rPr>
            </a:br>
            <a:r>
              <a:rPr lang="el-GR" sz="3600" i="1" dirty="0" smtClean="0">
                <a:latin typeface="Times New Roman" pitchFamily="18" charset="0"/>
              </a:rPr>
              <a:t/>
            </a:r>
            <a:br>
              <a:rPr lang="el-GR" sz="3600" i="1" dirty="0" smtClean="0">
                <a:latin typeface="Times New Roman" pitchFamily="18" charset="0"/>
              </a:rPr>
            </a:br>
            <a:r>
              <a:rPr lang="el-GR" sz="3600" i="1" dirty="0" smtClean="0">
                <a:latin typeface="Times New Roman" pitchFamily="18" charset="0"/>
              </a:rPr>
              <a:t>Από την Τριλογία</a:t>
            </a:r>
            <a:br>
              <a:rPr lang="el-GR" sz="3600" i="1" dirty="0" smtClean="0">
                <a:latin typeface="Times New Roman" pitchFamily="18" charset="0"/>
              </a:rPr>
            </a:br>
            <a:r>
              <a:rPr lang="en-US" sz="3600" b="1" dirty="0" smtClean="0">
                <a:latin typeface="Times New Roman" pitchFamily="18" charset="0"/>
              </a:rPr>
              <a:t>White Matter …matters</a:t>
            </a:r>
            <a:r>
              <a:rPr lang="el-GR" sz="3600" b="1" dirty="0" smtClean="0">
                <a:latin typeface="Times New Roman" pitchFamily="18" charset="0"/>
              </a:rPr>
              <a:t>!</a:t>
            </a:r>
            <a:br>
              <a:rPr lang="el-GR" sz="3600" b="1" dirty="0" smtClean="0">
                <a:latin typeface="Times New Roman" pitchFamily="18" charset="0"/>
              </a:rPr>
            </a:br>
            <a:r>
              <a:rPr lang="el-GR" sz="3600" b="1" dirty="0" smtClean="0">
                <a:latin typeface="Times New Roman" pitchFamily="18" charset="0"/>
              </a:rPr>
              <a:t/>
            </a:r>
            <a:br>
              <a:rPr lang="el-GR" sz="3600" b="1" dirty="0" smtClean="0">
                <a:latin typeface="Times New Roman" pitchFamily="18" charset="0"/>
              </a:rPr>
            </a:br>
            <a:r>
              <a:rPr lang="el-GR" sz="3600" dirty="0" smtClean="0"/>
              <a:t> ΜΕΡΟΣ Β </a:t>
            </a:r>
            <a:r>
              <a:rPr lang="el-GR" sz="3600" b="1" dirty="0" smtClean="0">
                <a:latin typeface="Times New Roman" pitchFamily="18" charset="0"/>
              </a:rPr>
              <a:t/>
            </a:r>
            <a:br>
              <a:rPr lang="el-GR" sz="3600" b="1" dirty="0" smtClean="0">
                <a:latin typeface="Times New Roman" pitchFamily="18" charset="0"/>
              </a:rPr>
            </a:br>
            <a:r>
              <a:rPr lang="en-US" sz="4400" b="1" dirty="0" smtClean="0">
                <a:latin typeface="Times New Roman" pitchFamily="18" charset="0"/>
              </a:rPr>
              <a:t/>
            </a:r>
            <a:br>
              <a:rPr lang="en-US" sz="4400" b="1" dirty="0" smtClean="0">
                <a:latin typeface="Times New Roman" pitchFamily="18" charset="0"/>
              </a:rPr>
            </a:b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85750" y="3429000"/>
            <a:ext cx="8401050" cy="2701925"/>
          </a:xfrm>
        </p:spPr>
        <p:txBody>
          <a:bodyPr/>
          <a:lstStyle/>
          <a:p>
            <a:pPr algn="ctr">
              <a:buFont typeface="Wingdings" pitchFamily="2" charset="2"/>
              <a:buNone/>
              <a:defRPr/>
            </a:pPr>
            <a:r>
              <a:rPr lang="el-GR" dirty="0" smtClean="0"/>
              <a:t>     Από… προς τον Εγκέφαλο </a:t>
            </a:r>
          </a:p>
          <a:p>
            <a:pPr>
              <a:defRPr/>
            </a:pP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612298">
            <a:off x="4667250" y="1108075"/>
            <a:ext cx="4797425" cy="393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3 - Τίτλος"/>
          <p:cNvSpPr>
            <a:spLocks noGrp="1"/>
          </p:cNvSpPr>
          <p:nvPr>
            <p:ph type="title"/>
          </p:nvPr>
        </p:nvSpPr>
        <p:spPr>
          <a:xfrm>
            <a:off x="357188" y="0"/>
            <a:ext cx="8329612" cy="928688"/>
          </a:xfrm>
        </p:spPr>
        <p:txBody>
          <a:bodyPr/>
          <a:lstStyle/>
          <a:p>
            <a:pPr>
              <a:defRPr/>
            </a:pPr>
            <a:r>
              <a:rPr lang="el-GR" sz="3200" dirty="0" smtClean="0">
                <a:solidFill>
                  <a:srgbClr val="FFC000"/>
                </a:solidFill>
              </a:rPr>
              <a:t>Ανιόντα δεμάτια</a:t>
            </a:r>
            <a:endParaRPr lang="el-GR" sz="3200" dirty="0">
              <a:solidFill>
                <a:srgbClr val="FFC000"/>
              </a:solidFill>
            </a:endParaRPr>
          </a:p>
        </p:txBody>
      </p:sp>
      <p:sp>
        <p:nvSpPr>
          <p:cNvPr id="15" name="14 - Θέση περιεχομένου"/>
          <p:cNvSpPr>
            <a:spLocks noGrp="1"/>
          </p:cNvSpPr>
          <p:nvPr>
            <p:ph idx="1"/>
          </p:nvPr>
        </p:nvSpPr>
        <p:spPr>
          <a:xfrm>
            <a:off x="0" y="857250"/>
            <a:ext cx="4214813" cy="6000750"/>
          </a:xfrm>
        </p:spPr>
        <p:txBody>
          <a:bodyPr/>
          <a:lstStyle/>
          <a:p>
            <a:pPr>
              <a:defRPr/>
            </a:pPr>
            <a:r>
              <a:rPr lang="el-GR" sz="2000" dirty="0" smtClean="0"/>
              <a:t>Πρόσθιο </a:t>
            </a:r>
            <a:r>
              <a:rPr lang="el-GR" sz="2000" dirty="0" err="1" smtClean="0"/>
              <a:t>νωτιαιοθαλαμικό</a:t>
            </a:r>
            <a:endParaRPr lang="el-GR" sz="2000" dirty="0" smtClean="0"/>
          </a:p>
          <a:p>
            <a:pPr>
              <a:defRPr/>
            </a:pPr>
            <a:r>
              <a:rPr lang="el-GR" sz="2000" dirty="0" smtClean="0"/>
              <a:t>Πλάγιο </a:t>
            </a:r>
            <a:r>
              <a:rPr lang="el-GR" sz="2000" dirty="0" err="1" smtClean="0"/>
              <a:t>νωτιαιοθαλαμικό</a:t>
            </a:r>
            <a:endParaRPr lang="el-GR" sz="2000" dirty="0" smtClean="0"/>
          </a:p>
          <a:p>
            <a:pPr>
              <a:defRPr/>
            </a:pPr>
            <a:r>
              <a:rPr lang="el-GR" sz="2000" dirty="0" smtClean="0"/>
              <a:t>Ισχνό</a:t>
            </a:r>
          </a:p>
          <a:p>
            <a:pPr>
              <a:defRPr/>
            </a:pPr>
            <a:r>
              <a:rPr lang="el-GR" sz="2000" dirty="0" smtClean="0"/>
              <a:t>Σφηνοειδές</a:t>
            </a:r>
          </a:p>
          <a:p>
            <a:pPr>
              <a:defRPr/>
            </a:pPr>
            <a:r>
              <a:rPr lang="el-GR" sz="1900" dirty="0" smtClean="0"/>
              <a:t>Πρόσθιο </a:t>
            </a:r>
            <a:r>
              <a:rPr lang="el-GR" sz="1900" dirty="0" err="1" smtClean="0"/>
              <a:t>νωτιαιοπαρεγκεφαλιδικό</a:t>
            </a:r>
            <a:endParaRPr lang="el-GR" sz="1900" dirty="0" smtClean="0"/>
          </a:p>
          <a:p>
            <a:pPr>
              <a:defRPr/>
            </a:pPr>
            <a:r>
              <a:rPr lang="el-GR" sz="1900" dirty="0" smtClean="0"/>
              <a:t>Οπίσθιο </a:t>
            </a:r>
            <a:r>
              <a:rPr lang="el-GR" sz="1900" dirty="0" err="1" smtClean="0"/>
              <a:t>νωτιαιοπαρεγκεφαλιδικό</a:t>
            </a:r>
            <a:endParaRPr lang="el-GR" sz="1900" dirty="0" smtClean="0"/>
          </a:p>
          <a:p>
            <a:pPr>
              <a:defRPr/>
            </a:pPr>
            <a:r>
              <a:rPr lang="el-GR" sz="2000" dirty="0" err="1" smtClean="0"/>
              <a:t>Σφηνοειδοπαρεγκεραλιδικό</a:t>
            </a:r>
            <a:endParaRPr lang="el-GR" sz="2000" dirty="0" smtClean="0"/>
          </a:p>
          <a:p>
            <a:pPr>
              <a:defRPr/>
            </a:pPr>
            <a:r>
              <a:rPr lang="el-GR" sz="2000" dirty="0" smtClean="0"/>
              <a:t>Άνω </a:t>
            </a:r>
            <a:r>
              <a:rPr lang="el-GR" sz="2000" dirty="0" err="1" smtClean="0"/>
              <a:t>νωτιαιοπαρεγκεφαλιδικό</a:t>
            </a:r>
            <a:endParaRPr lang="el-GR" sz="2000" dirty="0" smtClean="0"/>
          </a:p>
          <a:p>
            <a:pPr>
              <a:defRPr/>
            </a:pPr>
            <a:r>
              <a:rPr lang="el-GR" sz="2000" dirty="0" err="1" smtClean="0"/>
              <a:t>Νωτιαιοδικτυωτό</a:t>
            </a:r>
            <a:endParaRPr lang="el-GR" sz="2000" dirty="0" smtClean="0"/>
          </a:p>
          <a:p>
            <a:pPr>
              <a:defRPr/>
            </a:pPr>
            <a:r>
              <a:rPr lang="el-GR" sz="2000" dirty="0" err="1" smtClean="0"/>
              <a:t>Νωτιαιοτετραδυμικό</a:t>
            </a:r>
            <a:endParaRPr lang="el-GR" sz="2000" dirty="0" smtClean="0"/>
          </a:p>
          <a:p>
            <a:pPr>
              <a:defRPr/>
            </a:pPr>
            <a:r>
              <a:rPr lang="el-GR" sz="2000" dirty="0" err="1" smtClean="0"/>
              <a:t>Νωτιαιοελαϊκό</a:t>
            </a:r>
            <a:endParaRPr lang="el-GR" sz="2000" dirty="0" smtClean="0"/>
          </a:p>
          <a:p>
            <a:pPr>
              <a:defRPr/>
            </a:pPr>
            <a:r>
              <a:rPr lang="el-GR" sz="2000" dirty="0" err="1" smtClean="0"/>
              <a:t>Επιχείλιος</a:t>
            </a:r>
            <a:r>
              <a:rPr lang="el-GR" sz="2000" dirty="0" smtClean="0"/>
              <a:t> ζώνη</a:t>
            </a:r>
          </a:p>
          <a:p>
            <a:pPr>
              <a:defRPr/>
            </a:pPr>
            <a:endParaRPr lang="el-GR" sz="2000" dirty="0" smtClean="0"/>
          </a:p>
          <a:p>
            <a:pPr>
              <a:defRPr/>
            </a:pPr>
            <a:endParaRPr lang="el-GR" sz="2000" dirty="0" smtClean="0"/>
          </a:p>
          <a:p>
            <a:pPr>
              <a:defRPr/>
            </a:pPr>
            <a:endParaRPr lang="el-GR" sz="1900" dirty="0" smtClean="0"/>
          </a:p>
          <a:p>
            <a:pPr>
              <a:defRPr/>
            </a:pPr>
            <a:endParaRPr lang="el-G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Νωτιαίος μυελός - κινητικότητα - αισθητικότητα">
  <a:themeElements>
    <a:clrScheme name="Ανάκληση ηθοποιών μετά το τέλος παράστασης 1">
      <a:dk1>
        <a:srgbClr val="602000"/>
      </a:dk1>
      <a:lt1>
        <a:srgbClr val="FFFFFF"/>
      </a:lt1>
      <a:dk2>
        <a:srgbClr val="800000"/>
      </a:dk2>
      <a:lt2>
        <a:srgbClr val="FFFFCC"/>
      </a:lt2>
      <a:accent1>
        <a:srgbClr val="FF3300"/>
      </a:accent1>
      <a:accent2>
        <a:srgbClr val="000000"/>
      </a:accent2>
      <a:accent3>
        <a:srgbClr val="C0AAAA"/>
      </a:accent3>
      <a:accent4>
        <a:srgbClr val="DADADA"/>
      </a:accent4>
      <a:accent5>
        <a:srgbClr val="FFADAA"/>
      </a:accent5>
      <a:accent6>
        <a:srgbClr val="000000"/>
      </a:accent6>
      <a:hlink>
        <a:srgbClr val="EBF25A"/>
      </a:hlink>
      <a:folHlink>
        <a:srgbClr val="F2AA68"/>
      </a:folHlink>
    </a:clrScheme>
    <a:fontScheme name="Ανάκληση ηθοποιών μετά το τέλος παράστασης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Ανάκληση ηθοποιών μετά το τέλος παράστασης 1">
        <a:dk1>
          <a:srgbClr val="602000"/>
        </a:dk1>
        <a:lt1>
          <a:srgbClr val="FFFFFF"/>
        </a:lt1>
        <a:dk2>
          <a:srgbClr val="800000"/>
        </a:dk2>
        <a:lt2>
          <a:srgbClr val="FFFFCC"/>
        </a:lt2>
        <a:accent1>
          <a:srgbClr val="FF3300"/>
        </a:accent1>
        <a:accent2>
          <a:srgbClr val="000000"/>
        </a:accent2>
        <a:accent3>
          <a:srgbClr val="C0AAAA"/>
        </a:accent3>
        <a:accent4>
          <a:srgbClr val="DADADA"/>
        </a:accent4>
        <a:accent5>
          <a:srgbClr val="FFADAA"/>
        </a:accent5>
        <a:accent6>
          <a:srgbClr val="000000"/>
        </a:accent6>
        <a:hlink>
          <a:srgbClr val="EBF25A"/>
        </a:hlink>
        <a:folHlink>
          <a:srgbClr val="F2AA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νάκληση ηθοποιών μετά το τέλος παράστασης 2">
        <a:dk1>
          <a:srgbClr val="000066"/>
        </a:dk1>
        <a:lt1>
          <a:srgbClr val="FFFFFF"/>
        </a:lt1>
        <a:dk2>
          <a:srgbClr val="000099"/>
        </a:dk2>
        <a:lt2>
          <a:srgbClr val="D8F6F8"/>
        </a:lt2>
        <a:accent1>
          <a:srgbClr val="0099FF"/>
        </a:accent1>
        <a:accent2>
          <a:srgbClr val="00003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34"/>
        </a:accent6>
        <a:hlink>
          <a:srgbClr val="DDD925"/>
        </a:hlink>
        <a:folHlink>
          <a:srgbClr val="72C67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νάκληση ηθοποιών μετά το τέλος παράστασης 3">
        <a:dk1>
          <a:srgbClr val="4C3D57"/>
        </a:dk1>
        <a:lt1>
          <a:srgbClr val="FFFFFF"/>
        </a:lt1>
        <a:dk2>
          <a:srgbClr val="660066"/>
        </a:dk2>
        <a:lt2>
          <a:srgbClr val="FDFBE3"/>
        </a:lt2>
        <a:accent1>
          <a:srgbClr val="976C9E"/>
        </a:accent1>
        <a:accent2>
          <a:srgbClr val="1E1822"/>
        </a:accent2>
        <a:accent3>
          <a:srgbClr val="B8AAB8"/>
        </a:accent3>
        <a:accent4>
          <a:srgbClr val="DADADA"/>
        </a:accent4>
        <a:accent5>
          <a:srgbClr val="C9BACC"/>
        </a:accent5>
        <a:accent6>
          <a:srgbClr val="1A151E"/>
        </a:accent6>
        <a:hlink>
          <a:srgbClr val="D8C460"/>
        </a:hlink>
        <a:folHlink>
          <a:srgbClr val="C3C2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νάκληση ηθοποιών μετά το τέλος παράστασης 4">
        <a:dk1>
          <a:srgbClr val="334D3F"/>
        </a:dk1>
        <a:lt1>
          <a:srgbClr val="FFFFFF"/>
        </a:lt1>
        <a:dk2>
          <a:srgbClr val="008000"/>
        </a:dk2>
        <a:lt2>
          <a:srgbClr val="D3F1DB"/>
        </a:lt2>
        <a:accent1>
          <a:srgbClr val="4A6D84"/>
        </a:accent1>
        <a:accent2>
          <a:srgbClr val="213329"/>
        </a:accent2>
        <a:accent3>
          <a:srgbClr val="AAC0AA"/>
        </a:accent3>
        <a:accent4>
          <a:srgbClr val="DADADA"/>
        </a:accent4>
        <a:accent5>
          <a:srgbClr val="B1BAC2"/>
        </a:accent5>
        <a:accent6>
          <a:srgbClr val="1D2D24"/>
        </a:accent6>
        <a:hlink>
          <a:srgbClr val="F0B100"/>
        </a:hlink>
        <a:folHlink>
          <a:srgbClr val="C3710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νάκληση ηθοποιών μετά το τέλος παράστασης 5">
        <a:dk1>
          <a:srgbClr val="566858"/>
        </a:dk1>
        <a:lt1>
          <a:srgbClr val="FFFFFF"/>
        </a:lt1>
        <a:dk2>
          <a:srgbClr val="6D8771"/>
        </a:dk2>
        <a:lt2>
          <a:srgbClr val="ECECB2"/>
        </a:lt2>
        <a:accent1>
          <a:srgbClr val="76A571"/>
        </a:accent1>
        <a:accent2>
          <a:srgbClr val="465648"/>
        </a:accent2>
        <a:accent3>
          <a:srgbClr val="BAC3BB"/>
        </a:accent3>
        <a:accent4>
          <a:srgbClr val="DADADA"/>
        </a:accent4>
        <a:accent5>
          <a:srgbClr val="BDCFBB"/>
        </a:accent5>
        <a:accent6>
          <a:srgbClr val="3F4D40"/>
        </a:accent6>
        <a:hlink>
          <a:srgbClr val="FFDC0B"/>
        </a:hlink>
        <a:folHlink>
          <a:srgbClr val="FC991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νάκληση ηθοποιών μετά το τέλος παράστασης 6">
        <a:dk1>
          <a:srgbClr val="0A6866"/>
        </a:dk1>
        <a:lt1>
          <a:srgbClr val="FFFFFF"/>
        </a:lt1>
        <a:dk2>
          <a:srgbClr val="0D8784"/>
        </a:dk2>
        <a:lt2>
          <a:srgbClr val="B8DEC6"/>
        </a:lt2>
        <a:accent1>
          <a:srgbClr val="3C7652"/>
        </a:accent1>
        <a:accent2>
          <a:srgbClr val="005250"/>
        </a:accent2>
        <a:accent3>
          <a:srgbClr val="AAC3C2"/>
        </a:accent3>
        <a:accent4>
          <a:srgbClr val="DADADA"/>
        </a:accent4>
        <a:accent5>
          <a:srgbClr val="AFBDB3"/>
        </a:accent5>
        <a:accent6>
          <a:srgbClr val="004948"/>
        </a:accent6>
        <a:hlink>
          <a:srgbClr val="00E0A5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νάκληση ηθοποιών μετά το τέλος παράστασης 7">
        <a:dk1>
          <a:srgbClr val="50688C"/>
        </a:dk1>
        <a:lt1>
          <a:srgbClr val="FFFFFF"/>
        </a:lt1>
        <a:dk2>
          <a:srgbClr val="6E87AC"/>
        </a:dk2>
        <a:lt2>
          <a:srgbClr val="FFFFFF"/>
        </a:lt2>
        <a:accent1>
          <a:srgbClr val="376EA5"/>
        </a:accent1>
        <a:accent2>
          <a:srgbClr val="445876"/>
        </a:accent2>
        <a:accent3>
          <a:srgbClr val="BAC3D2"/>
        </a:accent3>
        <a:accent4>
          <a:srgbClr val="DADADA"/>
        </a:accent4>
        <a:accent5>
          <a:srgbClr val="AEBACF"/>
        </a:accent5>
        <a:accent6>
          <a:srgbClr val="3D4F6A"/>
        </a:accent6>
        <a:hlink>
          <a:srgbClr val="66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Ανάκληση ηθοποιών μετά το τέλος παράστασης 8">
        <a:dk1>
          <a:srgbClr val="000000"/>
        </a:dk1>
        <a:lt1>
          <a:srgbClr val="DDDCC5"/>
        </a:lt1>
        <a:dk2>
          <a:srgbClr val="000000"/>
        </a:dk2>
        <a:lt2>
          <a:srgbClr val="C9C6A5"/>
        </a:lt2>
        <a:accent1>
          <a:srgbClr val="C0C0C0"/>
        </a:accent1>
        <a:accent2>
          <a:srgbClr val="B0AC90"/>
        </a:accent2>
        <a:accent3>
          <a:srgbClr val="EBEBDF"/>
        </a:accent3>
        <a:accent4>
          <a:srgbClr val="000000"/>
        </a:accent4>
        <a:accent5>
          <a:srgbClr val="DCDCDC"/>
        </a:accent5>
        <a:accent6>
          <a:srgbClr val="9F9B82"/>
        </a:accent6>
        <a:hlink>
          <a:srgbClr val="666699"/>
        </a:hlink>
        <a:folHlink>
          <a:srgbClr val="905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Ανάκληση ηθοποιών μετά το τέλος παράστασης 9">
        <a:dk1>
          <a:srgbClr val="000000"/>
        </a:dk1>
        <a:lt1>
          <a:srgbClr val="FFFFFF"/>
        </a:lt1>
        <a:dk2>
          <a:srgbClr val="000099"/>
        </a:dk2>
        <a:lt2>
          <a:srgbClr val="DDDDDD"/>
        </a:lt2>
        <a:accent1>
          <a:srgbClr val="C6D4D4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DFE6E6"/>
        </a:accent5>
        <a:accent6>
          <a:srgbClr val="AEAEAE"/>
        </a:accent6>
        <a:hlink>
          <a:srgbClr val="6600FF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Δικαιοσύνη">
  <a:themeElements>
    <a:clrScheme name="Δικαιοσύνη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Δικαιοσύνη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Δικαιοσύνη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Δικαιοσύνη">
  <a:themeElements>
    <a:clrScheme name="Δικαιοσύνη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7_Δικαιοσύνη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Δικαιοσύνη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Νωτιαίος μυελός - κινητικότητα - αισθητικότητα</Template>
  <TotalTime>16</TotalTime>
  <Words>4905</Words>
  <Application>Microsoft Office PowerPoint</Application>
  <PresentationFormat>Προβολή στην οθόνη (4:3)</PresentationFormat>
  <Paragraphs>1399</Paragraphs>
  <Slides>176</Slides>
  <Notes>6</Notes>
  <HiddenSlides>0</HiddenSlides>
  <MMClips>0</MMClips>
  <ScaleCrop>false</ScaleCrop>
  <HeadingPairs>
    <vt:vector size="4" baseType="variant">
      <vt:variant>
        <vt:lpstr>Θέμα</vt:lpstr>
      </vt:variant>
      <vt:variant>
        <vt:i4>3</vt:i4>
      </vt:variant>
      <vt:variant>
        <vt:lpstr>Τίτλοι διαφανειών</vt:lpstr>
      </vt:variant>
      <vt:variant>
        <vt:i4>176</vt:i4>
      </vt:variant>
    </vt:vector>
  </HeadingPairs>
  <TitlesOfParts>
    <vt:vector size="179" baseType="lpstr">
      <vt:lpstr>Νωτιαίος μυελός - κινητικότητα - αισθητικότητα</vt:lpstr>
      <vt:lpstr>1_Δικαιοσύνη</vt:lpstr>
      <vt:lpstr>7_Δικαιοσύνη</vt:lpstr>
      <vt:lpstr>Η επανάληψη είναι… … η μήτηρ της μαθήσεως</vt:lpstr>
      <vt:lpstr>Διαφάνεια 2</vt:lpstr>
      <vt:lpstr>Στέλεχος (Brainstem)</vt:lpstr>
      <vt:lpstr>Στέλεχος (Brainstem)</vt:lpstr>
      <vt:lpstr>Στέλεχος (Brainstem)</vt:lpstr>
      <vt:lpstr>Στέλεχος (Brainstem)</vt:lpstr>
      <vt:lpstr>Διαφάνεια 7</vt:lpstr>
      <vt:lpstr>Παρεγκεφαλίδα (Cerebellum)</vt:lpstr>
      <vt:lpstr>Παρεγκεφαλίδα (Cerebellum)</vt:lpstr>
      <vt:lpstr>Διαφάνεια 10</vt:lpstr>
      <vt:lpstr>Νωτιαίος Μυελός (Spinal Cord)</vt:lpstr>
      <vt:lpstr>Spinal cord in situ</vt:lpstr>
      <vt:lpstr>Σπόνδυλοι</vt:lpstr>
      <vt:lpstr>Relation SC to vertebrae</vt:lpstr>
      <vt:lpstr>Λοξή άποψη ΝΜ</vt:lpstr>
      <vt:lpstr>Στήριξη ΝΜ</vt:lpstr>
      <vt:lpstr>Spinal Membranes - roots</vt:lpstr>
      <vt:lpstr>Διατομή Νωτιαίου Μυελού</vt:lpstr>
      <vt:lpstr>Stress  (μονοσυναπτικό αντανακλαστικό) – avoidance (πολυσυναπτικό αντανακλαστικό)</vt:lpstr>
      <vt:lpstr>Μονοσυν. ανταν., γ- ίνες</vt:lpstr>
      <vt:lpstr>Grey matter</vt:lpstr>
      <vt:lpstr>Ενδιάμεσος Νευρώνας</vt:lpstr>
      <vt:lpstr>Somatotopical - Fasciculi</vt:lpstr>
      <vt:lpstr>Διατομή Α5 – Θ2</vt:lpstr>
      <vt:lpstr>Διατομή Ο4 – Ι2</vt:lpstr>
      <vt:lpstr>Εγκάρσια διατομή ΝΜ</vt:lpstr>
      <vt:lpstr>Ascending tracts</vt:lpstr>
      <vt:lpstr>Fascic. Gracilis- cuneatus</vt:lpstr>
      <vt:lpstr>6. Ισχνό δεμάτιο 7. Σφηνοειδές δεμάτιο 8. Κατερχόμενες διανευροτομιακές ίνες</vt:lpstr>
      <vt:lpstr>Κατιόντα δεμάτια  1. Χιασμός των      πυραμίδων  2. Πλάγιο     φλοιονωτιαίο  3. Πρόσθιο      φλοιονωτιαίο  4. Αιθουσαιο-      νωτιαίο  5. Πρόσθιο (γεφ)    δικτυονωτιαίο 6. Πλάγιο (προμ)    δικτυονωτιαίο 7. Καλυπτρο-     νωτιαίο  8. Ερυθρο-      νωτιαίο  9. Τετραδυμο-      νωτιαίο  10. Μέση       επιμήκης       δεσμίδα  11. Κατιούσες  παρασυμπαθητικού 12. Κατιούσες        συμπαθητικού Χ.  Ελαιονωτιαίο</vt:lpstr>
      <vt:lpstr>Εγκάρσια διατομή ΝΜ - κινητικότης</vt:lpstr>
      <vt:lpstr>Εγκάρσια διατομή ΝΜ και αισθητικότητα</vt:lpstr>
      <vt:lpstr>Κατιόντα-ανιόντα</vt:lpstr>
      <vt:lpstr>Κατιόντα δεμάτια (κινητικότητα)</vt:lpstr>
      <vt:lpstr>Ανιόντα δεμάτια (Αισθητικότητα)</vt:lpstr>
      <vt:lpstr>Εγκάρσια διατομή ΝΜ</vt:lpstr>
      <vt:lpstr>Σχηματισμός νωτιαίου νεύρου</vt:lpstr>
      <vt:lpstr>Arteries - Schema</vt:lpstr>
      <vt:lpstr>Σπονδυλική in situ</vt:lpstr>
      <vt:lpstr>Αρτηρίες βάσης εγκεφάλου</vt:lpstr>
      <vt:lpstr>Αιμάτωση ΝΜ</vt:lpstr>
      <vt:lpstr>Thoracic anterosuperior a.</vt:lpstr>
      <vt:lpstr>Arterial distribution </vt:lpstr>
      <vt:lpstr>Αιμάτωση διατομής</vt:lpstr>
      <vt:lpstr>Areas supplied</vt:lpstr>
      <vt:lpstr>Veins of S.C.</vt:lpstr>
      <vt:lpstr>the Trilogy</vt:lpstr>
      <vt:lpstr>ΜΕΡΟΣ Α </vt:lpstr>
      <vt:lpstr>Κεφάλαιο Α1</vt:lpstr>
      <vt:lpstr>Κατιόντα δεμάτια (descending tracts)</vt:lpstr>
      <vt:lpstr>Φαιά, λευκή ουσία, γάγγλια, πυρήνες (Υπόμνηση)</vt:lpstr>
      <vt:lpstr>Διαφάνεια 52</vt:lpstr>
      <vt:lpstr>Αφετηρία: Πρόσθια Κεντρική έλικα</vt:lpstr>
      <vt:lpstr>Αισθητικό – κινητικό ανθρωπάριο</vt:lpstr>
      <vt:lpstr>Απαγωγοί νευρώνες φλοιού  Η οδός ξενικά από τα πυραμοειδή κύτταρα της 3ης και της 5ης στιβάδας</vt:lpstr>
      <vt:lpstr>Φλοιονωτιαία δεμάτια</vt:lpstr>
      <vt:lpstr>Διαδρομή 1η: Ακτινωτός στέφανος</vt:lpstr>
      <vt:lpstr>Βασικά γάγγλια</vt:lpstr>
      <vt:lpstr>Διαδρομή 2η: Έσω Κάψα </vt:lpstr>
      <vt:lpstr>Διαφάνεια 60</vt:lpstr>
      <vt:lpstr>Διαδρομή 3η: Σκέλη Μέσου Εγκεφάλου</vt:lpstr>
      <vt:lpstr>Στέλεχος από πίσω</vt:lpstr>
      <vt:lpstr>Μέσος – πρόσθια διδύμια</vt:lpstr>
      <vt:lpstr>Μέσος – οπίσθια διδύμια</vt:lpstr>
      <vt:lpstr>Διαδρομή 4η: Γέφυρα</vt:lpstr>
      <vt:lpstr>Γέφυρα – πυρήνες τριδύμου</vt:lpstr>
      <vt:lpstr>Διαφάνεια 67</vt:lpstr>
      <vt:lpstr>Διαδρομή 5η: Προμήκης Μυελός Πυραμίδες – (Εξ ου και: Πυραμιδικό σύστημα)</vt:lpstr>
      <vt:lpstr>Διατομή προμήκη-χιασμός έσω λημνίσκων</vt:lpstr>
      <vt:lpstr>Διατομή προμήκη-χιασμός πυραμίδων</vt:lpstr>
      <vt:lpstr>Διαφάνεια 71</vt:lpstr>
      <vt:lpstr>Φλοιονωτιαία δεμάτια</vt:lpstr>
      <vt:lpstr>Σταθμός Προσθίων Κεράτων Ν.Μ.</vt:lpstr>
      <vt:lpstr>Διαφάνεια 74</vt:lpstr>
      <vt:lpstr>Διάμεσος Νευρώνας Renshaw</vt:lpstr>
      <vt:lpstr>Grey matter</vt:lpstr>
      <vt:lpstr>Τέρμα της οδού  Μυϊκός ιστός Νευρομυϊκή σύναψη Κινητική μονάδα Μυϊκές ομάδες για μια κίνηση  </vt:lpstr>
      <vt:lpstr>Δομή γραμμωτού μυός</vt:lpstr>
      <vt:lpstr>Διατομή γραμμωτού μυός</vt:lpstr>
      <vt:lpstr>Δομή Μυϊκής ίνας - γραμμώσεις</vt:lpstr>
      <vt:lpstr>Λεπτό μυονημάτιο</vt:lpstr>
      <vt:lpstr>Σύζευξη και σχετική ολίσθηση μυονηματίων</vt:lpstr>
      <vt:lpstr>Κινητική μονάδα =  Κινητικός νευρώνας + μυϊκές ίνες που νευρώνει</vt:lpstr>
      <vt:lpstr>Δομή νευρομυϊκής συνάψεως</vt:lpstr>
      <vt:lpstr>Somatotopical - Fasciculi</vt:lpstr>
      <vt:lpstr>Μυϊκές ομάδες για μια κίνηση</vt:lpstr>
      <vt:lpstr>Κεφάλαιο Α2</vt:lpstr>
      <vt:lpstr>Παράπλευρη Κινητικότης (εξωπυραμιδικό σύστημα)</vt:lpstr>
      <vt:lpstr>Ερυθρονωτιαίο δεμάτιο Χιαζόμενο στον μέσο εγκέφαλο</vt:lpstr>
      <vt:lpstr>Αιθουσαιονωτιαίο δεμάτιο Αχίαστο (να΄ναι…)</vt:lpstr>
      <vt:lpstr>Δικτυωτονωτιαία δεμάτια</vt:lpstr>
      <vt:lpstr>Διαφάνεια 92</vt:lpstr>
      <vt:lpstr>Υποσύνολα πλαγίου δικτυωτονωτιαίου δεματίου</vt:lpstr>
      <vt:lpstr>Υποσύνολα πλαγίου δικτυωτονωτιαίου δεματίου</vt:lpstr>
      <vt:lpstr>Ελαιονωτιαίο δεμάτιο</vt:lpstr>
      <vt:lpstr>Τετραδυμονωτιαίο δεμάτιο</vt:lpstr>
      <vt:lpstr>Έσω Επιμήκης Δεσμίδα Κατερχόμενες ίνες Αυτονόμου ΝΑ λίαν προσεχώς…</vt:lpstr>
      <vt:lpstr>   Από την Τριλογία White Matter …matters!   ΜΕΡΟΣ Β   </vt:lpstr>
      <vt:lpstr>Ανιόντα δεμάτια</vt:lpstr>
      <vt:lpstr>Εγκάρσια διατομή ΝΜ</vt:lpstr>
      <vt:lpstr>Ascending tracts</vt:lpstr>
      <vt:lpstr>Fascic. Gracilis- cuneatus</vt:lpstr>
      <vt:lpstr>Κεφάλαιο B1</vt:lpstr>
      <vt:lpstr>Εμμύελες νευρικές ίνες</vt:lpstr>
      <vt:lpstr>Ελεύθερες νευρικές απολήξεις  (Αίσθηση του πόνου και της θερμοκρασίας)</vt:lpstr>
      <vt:lpstr>Δίσκοι του Merkel (πίεση, αδρή αφή)</vt:lpstr>
      <vt:lpstr>Μικροφωτογραφία δέρματος</vt:lpstr>
      <vt:lpstr>Merkel tactile disk</vt:lpstr>
      <vt:lpstr>Νευρικές απολήξεις τρίχας   (Αδρή αφή)</vt:lpstr>
      <vt:lpstr>Διαφάνεια 110</vt:lpstr>
      <vt:lpstr>Free nerve endings in hairs</vt:lpstr>
      <vt:lpstr>Μικροφωτογραφία νευρ. Ινών τρίχας</vt:lpstr>
      <vt:lpstr>Σωμάτια Meissner  (Επικριτική ή Διακριτική αφή:  Διάκριση 2 σημείων) </vt:lpstr>
      <vt:lpstr>Σωμάτια Pacini   (Αίσθηση δονήσεων)   </vt:lpstr>
      <vt:lpstr>Ruffini end organ: (Διάταση)</vt:lpstr>
      <vt:lpstr>Νευρομυϊκή άτρακτος</vt:lpstr>
      <vt:lpstr>Νευροτενόντιο όργανο του Golgi</vt:lpstr>
      <vt:lpstr>Απλοποιημένη αισθητικότητα</vt:lpstr>
      <vt:lpstr>Κεφάλαιο Β2 Οδός του πόνου και της θερμοκρασίας </vt:lpstr>
      <vt:lpstr>Pain+Protopathic Sensitivity</vt:lpstr>
      <vt:lpstr>Θάλαμος - Αντιστοιχία</vt:lpstr>
      <vt:lpstr>  Στoιβάδες (laminae) Νωτιαίου Μυελού  </vt:lpstr>
      <vt:lpstr>              Στοιβάδες (Laminae) Νωτιαίου Μυελού</vt:lpstr>
      <vt:lpstr>Διαφάνεια 124</vt:lpstr>
      <vt:lpstr>Ανιόντα δεμάτια ΝΜ</vt:lpstr>
      <vt:lpstr>Ανιόντα δεμάτια ΝΜ</vt:lpstr>
      <vt:lpstr>Κεφάλαιο Β3 Οδός της αδρής αφής και της πίεσης </vt:lpstr>
      <vt:lpstr>Pain+Protopathic Sensitivity</vt:lpstr>
      <vt:lpstr> Κεφ.Β4 Επικριτική αφή -Παλλαισθησία-Κιναισθησία</vt:lpstr>
      <vt:lpstr>Epicritic – functional Pathway</vt:lpstr>
      <vt:lpstr>Λημνίσκοι</vt:lpstr>
      <vt:lpstr>Διαφάνεια 132</vt:lpstr>
      <vt:lpstr>Διατομή προμήκη-χιασμός έσω λημνίσκων</vt:lpstr>
      <vt:lpstr>Κεφ. Β5. Νωτιαιοπαρεγκεφαλιδικά δεμάτια</vt:lpstr>
      <vt:lpstr>Νωτιαιο-παρεγκεφαλιδικά δεμάτια</vt:lpstr>
      <vt:lpstr>Spinocerebellar Tracts</vt:lpstr>
      <vt:lpstr>Νωτιαιο-δικτυωτά-τετραδυμικό-ελαϊκό</vt:lpstr>
      <vt:lpstr>Κεφάλαιο Β6: Λοιπά ανιόντα δεμάτια</vt:lpstr>
      <vt:lpstr>Εγκάρσια διατομή ΝΜ και αισθητικότητα</vt:lpstr>
      <vt:lpstr>Διαφάνεια 140</vt:lpstr>
      <vt:lpstr>Διαφάνεια 141</vt:lpstr>
      <vt:lpstr>QUIZ 3:  Δεμάτια Νωτιαίου Μυελού</vt:lpstr>
      <vt:lpstr>QUIZ 3:  Δεμάτια Νωτιαίου Μυελού</vt:lpstr>
      <vt:lpstr>QUIZ 3:  Δεμάτια Νωτιαίου Μυελού</vt:lpstr>
      <vt:lpstr>QUIZ 3:  Δεμάτια Νωτιαίου Μυελού</vt:lpstr>
      <vt:lpstr>QUIZ 3:  Δεμάτια Νωτιαίου Μυελού</vt:lpstr>
      <vt:lpstr>QUIZ 3:  Δεμάτια Νωτιαίου Μυελού</vt:lpstr>
      <vt:lpstr>QUIZ 3:  Δεμάτια Νωτιαίου Μυελού</vt:lpstr>
      <vt:lpstr>QUIZ 3:  Δεμάτια Νωτιαίου Μυελού</vt:lpstr>
      <vt:lpstr>QUIZ 3:  Δεμάτια Νωτιαίου Μυελού</vt:lpstr>
      <vt:lpstr>QUIZ 3:  Δεμάτια Νωτιαίου Μυελού</vt:lpstr>
      <vt:lpstr>QUIZ 3:  Δεμάτια Νωτιαίου Μυελού</vt:lpstr>
      <vt:lpstr>QUIZ 3:  Δεμάτια Νωτιαίου Μυελού</vt:lpstr>
      <vt:lpstr>QUIZ 3:  Δεμάτια Νωτιαίου Μυελού</vt:lpstr>
      <vt:lpstr>QUIZ 3:  Δεμάτια Νωτιαίου Μυελού</vt:lpstr>
      <vt:lpstr>QUIZ 3:  Δεμάτια Νωτιαίου Μυελού</vt:lpstr>
      <vt:lpstr>QUIZ 3:  Δεμάτια Νωτιαίου Μυελού</vt:lpstr>
      <vt:lpstr>QUIZ 3:  Δεμάτια Νωτιαίου Μυελού</vt:lpstr>
      <vt:lpstr>QUIZ 3:  Δεμάτια Νωτιαίου Μυελού</vt:lpstr>
      <vt:lpstr>QUIZ 3:  Δεμάτια Νωτιαίου Μυελού</vt:lpstr>
      <vt:lpstr>QUIZ 3:  Δεμάτια Νωτιαίου Μυελού</vt:lpstr>
      <vt:lpstr>QUIZ 3:  Δεμάτια Νωτιαίου Μυελού</vt:lpstr>
      <vt:lpstr>QUIZ 3:  Δεμάτια Νωτιαίου Μυελού</vt:lpstr>
      <vt:lpstr>QUIZ 3:  Δεμάτια Νωτιαίου Μυελού</vt:lpstr>
      <vt:lpstr>QUIZ 3:  Δεμάτια Νωτιαίου Μυελού</vt:lpstr>
      <vt:lpstr>QUIZ 3:  Δεμάτια Νωτιαίου Μυελού</vt:lpstr>
      <vt:lpstr>QUIZ 3:  Δεμάτια Νωτιαίου Μυελού</vt:lpstr>
      <vt:lpstr>QUIZ 3:  Δεμάτια Νωτιαίου Μυελού</vt:lpstr>
      <vt:lpstr>QUIZ 3:  Δεμάτια Νωτιαίου Μυελού</vt:lpstr>
      <vt:lpstr>QUIZ 3:  Δεμάτια Νωτιαίου Μυελού</vt:lpstr>
      <vt:lpstr>QUIZ 3:  Δεμάτια Νωτιαίου Μυελού</vt:lpstr>
      <vt:lpstr>Βασικά γάγγλια</vt:lpstr>
      <vt:lpstr>Σκέλη έσω κάψας</vt:lpstr>
      <vt:lpstr>Αφετηρία: Πρόσθια Κεντρική έλικα</vt:lpstr>
      <vt:lpstr>Αισθητικό – κινητικό ανθρωπάριο</vt:lpstr>
      <vt:lpstr>Διαφάνεια 176</vt:lpstr>
    </vt:vector>
  </TitlesOfParts>
  <Company>UoA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Η επανάληψη είναι… … η μήτηρ της μαθήσεως</dc:title>
  <dc:creator>user</dc:creator>
  <cp:lastModifiedBy>user</cp:lastModifiedBy>
  <cp:revision>2</cp:revision>
  <dcterms:created xsi:type="dcterms:W3CDTF">2019-02-19T10:40:24Z</dcterms:created>
  <dcterms:modified xsi:type="dcterms:W3CDTF">2019-02-19T10:56:41Z</dcterms:modified>
</cp:coreProperties>
</file>