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1" r:id="rId2"/>
    <p:sldId id="41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5" r:id="rId42"/>
    <p:sldId id="456" r:id="rId43"/>
    <p:sldId id="457" r:id="rId44"/>
    <p:sldId id="451" r:id="rId45"/>
    <p:sldId id="452" r:id="rId46"/>
    <p:sldId id="453" r:id="rId4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9342" autoAdjust="0"/>
  </p:normalViewPr>
  <p:slideViewPr>
    <p:cSldViewPr>
      <p:cViewPr varScale="1">
        <p:scale>
          <a:sx n="79" d="100"/>
          <a:sy n="79" d="100"/>
        </p:scale>
        <p:origin x="-121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75C14-59BE-4C18-A122-C14A89C291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7EADC-068F-46C9-A09D-DEB4CA27761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9F19-2F60-4ED7-B416-A20A272B14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1883-3DB8-4137-8680-F078A22CFEE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624B3-5ED8-496B-8907-09DA78105B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6735-6113-4D24-A730-CA78CBC943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26ED9-9EE0-42A9-9182-EB633576527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4700-B603-41D8-B5DC-4610609BF1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1FED7-2A8C-4FDC-BAE2-59FF28DB42C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6DF2-E33F-4F13-8AD9-4FA9794EB8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214BC-2CB3-48DD-881C-FCD65A05C3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2252-4E1E-4863-A6BD-F062F1910E5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D38B712-121C-400E-9828-B18621754E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700213"/>
            <a:ext cx="8229600" cy="1143000"/>
          </a:xfrm>
        </p:spPr>
        <p:txBody>
          <a:bodyPr/>
          <a:lstStyle/>
          <a:p>
            <a:r>
              <a:rPr lang="el-GR" sz="5400" b="1" dirty="0" smtClean="0"/>
              <a:t>ΠΗΧΗΣ </a:t>
            </a:r>
            <a:r>
              <a:rPr lang="el-GR" sz="5400" b="1" dirty="0" smtClean="0"/>
              <a:t>&amp;</a:t>
            </a:r>
            <a:r>
              <a:rPr lang="en-US" sz="5400" b="1" dirty="0" smtClean="0"/>
              <a:t> </a:t>
            </a:r>
            <a:r>
              <a:rPr lang="el-GR" sz="5400" b="1" dirty="0" smtClean="0"/>
              <a:t>ΧΕΡΙ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>(Ο πήχης λέγεται και «αντιβράχιο»</a:t>
            </a:r>
            <a:r>
              <a:rPr lang="el-GR" sz="5400" b="1" dirty="0" smtClean="0"/>
              <a:t/>
            </a:r>
            <a:br>
              <a:rPr lang="el-GR" sz="5400" b="1" dirty="0" smtClean="0"/>
            </a:br>
            <a:r>
              <a:rPr lang="el-GR" sz="5400" b="1" dirty="0" smtClean="0"/>
              <a:t/>
            </a:r>
            <a:br>
              <a:rPr lang="el-GR" sz="5400" b="1" dirty="0" smtClean="0"/>
            </a:br>
            <a:r>
              <a:rPr lang="el-GR" sz="3200" dirty="0" smtClean="0"/>
              <a:t>Διονύσιος </a:t>
            </a:r>
            <a:r>
              <a:rPr lang="el-GR" sz="3200" dirty="0" err="1" smtClean="0"/>
              <a:t>Βενιεράτος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>(</a:t>
            </a:r>
            <a:r>
              <a:rPr lang="el-GR" sz="2800" dirty="0" smtClean="0"/>
              <a:t>Ομότιμος Καθηγητής Ανατομίας)</a:t>
            </a:r>
            <a:endParaRPr lang="el-GR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Οστά του χεριο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2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μετακάρπιοι σύνδεσμο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0"/>
            <a:ext cx="4370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υποδόρια ώμου-βραχίο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-19050"/>
            <a:ext cx="73152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828800" cy="6858000"/>
          </a:xfrm>
        </p:spPr>
        <p:txBody>
          <a:bodyPr/>
          <a:lstStyle/>
          <a:p>
            <a:r>
              <a:rPr lang="el-GR" sz="2400" smtClean="0"/>
              <a:t>Υποδόρειες φλέβες και νεύρα</a:t>
            </a:r>
            <a:br>
              <a:rPr lang="el-GR" sz="2400" smtClean="0"/>
            </a:br>
            <a:r>
              <a:rPr lang="el-GR" sz="2400" smtClean="0"/>
              <a:t/>
            </a:r>
            <a:br>
              <a:rPr lang="el-GR" sz="2400" smtClean="0"/>
            </a:br>
            <a:r>
              <a:rPr lang="el-GR" sz="2400" smtClean="0"/>
              <a:t>-</a:t>
            </a:r>
            <a:r>
              <a:rPr lang="el-GR" sz="2400" i="1" smtClean="0"/>
              <a:t>Κεφαλική</a:t>
            </a:r>
            <a:br>
              <a:rPr lang="el-GR" sz="2400" i="1" smtClean="0"/>
            </a:br>
            <a:r>
              <a:rPr lang="el-GR" sz="2400" i="1" smtClean="0"/>
              <a:t>-Βασιλική</a:t>
            </a:r>
            <a:br>
              <a:rPr lang="el-GR" sz="2400" i="1" smtClean="0"/>
            </a:br>
            <a:r>
              <a:rPr lang="el-GR" sz="2400" i="1" smtClean="0"/>
              <a:t>-Λοξή του αγκώνα</a:t>
            </a:r>
            <a:br>
              <a:rPr lang="el-GR" sz="2400" i="1" smtClean="0"/>
            </a:br>
            <a:r>
              <a:rPr lang="el-GR" sz="2400" i="1" smtClean="0"/>
              <a:t/>
            </a:r>
            <a:br>
              <a:rPr lang="el-GR" sz="2400" i="1" smtClean="0"/>
            </a:br>
            <a:r>
              <a:rPr lang="el-GR" sz="2400" i="1" smtClean="0"/>
              <a:t>- Έσω…</a:t>
            </a:r>
            <a:br>
              <a:rPr lang="el-GR" sz="2400" i="1" smtClean="0"/>
            </a:br>
            <a:r>
              <a:rPr lang="el-GR" sz="2400" i="1" smtClean="0"/>
              <a:t>-Έξω… Ραχιαίο…</a:t>
            </a:r>
            <a:br>
              <a:rPr lang="el-GR" sz="2400" i="1" smtClean="0"/>
            </a:br>
            <a:r>
              <a:rPr lang="el-GR" sz="2400" i="1" smtClean="0"/>
              <a:t>δερματικό του πήχεος</a:t>
            </a:r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υποδόρια πήχυ-χεριο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6175" y="0"/>
            <a:ext cx="672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514600" cy="6705600"/>
          </a:xfrm>
        </p:spPr>
        <p:txBody>
          <a:bodyPr/>
          <a:lstStyle/>
          <a:p>
            <a:r>
              <a:rPr lang="el-GR" sz="2400" smtClean="0"/>
              <a:t>Υποδόρειες φλέβες και νεύρα</a:t>
            </a:r>
            <a:br>
              <a:rPr lang="el-GR" sz="2400" smtClean="0"/>
            </a:br>
            <a:r>
              <a:rPr lang="el-GR" sz="2400" smtClean="0"/>
              <a:t/>
            </a:r>
            <a:br>
              <a:rPr lang="el-GR" sz="2400" smtClean="0"/>
            </a:br>
            <a:r>
              <a:rPr lang="el-GR" sz="2400" smtClean="0"/>
              <a:t>-</a:t>
            </a:r>
            <a:r>
              <a:rPr lang="el-GR" sz="2400" i="1" smtClean="0"/>
              <a:t>Κεφαλική</a:t>
            </a:r>
            <a:br>
              <a:rPr lang="el-GR" sz="2400" i="1" smtClean="0"/>
            </a:br>
            <a:r>
              <a:rPr lang="el-GR" sz="2400" i="1" smtClean="0"/>
              <a:t>-Βασιλική</a:t>
            </a:r>
            <a:br>
              <a:rPr lang="el-GR" sz="2400" i="1" smtClean="0"/>
            </a:br>
            <a:r>
              <a:rPr lang="el-GR" sz="2400" i="1" smtClean="0"/>
              <a:t>-Λοξή του αγκώνα</a:t>
            </a:r>
            <a:br>
              <a:rPr lang="el-GR" sz="2400" i="1" smtClean="0"/>
            </a:br>
            <a:r>
              <a:rPr lang="el-GR" sz="2400" i="1" smtClean="0"/>
              <a:t/>
            </a:r>
            <a:br>
              <a:rPr lang="el-GR" sz="2400" i="1" smtClean="0"/>
            </a:br>
            <a:r>
              <a:rPr lang="el-GR" sz="2400" i="1" smtClean="0"/>
              <a:t>- Έσω…</a:t>
            </a:r>
            <a:br>
              <a:rPr lang="el-GR" sz="2400" i="1" smtClean="0"/>
            </a:br>
            <a:r>
              <a:rPr lang="el-GR" sz="2400" i="1" smtClean="0"/>
              <a:t>-Έξω… Ραχιαίο…</a:t>
            </a:r>
            <a:br>
              <a:rPr lang="el-GR" sz="2400" i="1" smtClean="0"/>
            </a:br>
            <a:r>
              <a:rPr lang="el-GR" sz="2400" i="1" smtClean="0"/>
              <a:t>δερματικό του πήχεος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Πρόσθιοι πήχυ - επιπολή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9638" y="-228600"/>
            <a:ext cx="5694362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505200" cy="6629400"/>
          </a:xfrm>
        </p:spPr>
        <p:txBody>
          <a:bodyPr/>
          <a:lstStyle/>
          <a:p>
            <a:r>
              <a:rPr lang="el-GR" sz="3600" smtClean="0"/>
              <a:t>Πρόσθιοι μύες του πήχη</a:t>
            </a:r>
            <a:r>
              <a:rPr lang="en-US" sz="3600" smtClean="0"/>
              <a:t>: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l-GR" sz="3200" i="1" smtClean="0"/>
              <a:t>1η στιβάδα</a:t>
            </a:r>
            <a:endParaRPr lang="el-GR" sz="3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Πρόσθιοι πήχυ - μέση, ετ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713" y="0"/>
            <a:ext cx="5348287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6858000"/>
          </a:xfrm>
        </p:spPr>
        <p:txBody>
          <a:bodyPr/>
          <a:lstStyle/>
          <a:p>
            <a:r>
              <a:rPr lang="el-GR" sz="3600" smtClean="0"/>
              <a:t>Πρόσθιοι μύες του πήχη</a:t>
            </a:r>
            <a:r>
              <a:rPr lang="en-US" sz="3600" smtClean="0"/>
              <a:t>: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l-GR" sz="3200" i="1" smtClean="0"/>
              <a:t>2η στιβάδα…….</a:t>
            </a:r>
            <a:br>
              <a:rPr lang="el-GR" sz="3200" i="1" smtClean="0"/>
            </a:br>
            <a:r>
              <a:rPr lang="el-GR" sz="3200" i="1" smtClean="0"/>
              <a:t>………3η στιβάδα</a:t>
            </a:r>
            <a:br>
              <a:rPr lang="el-GR" sz="3200" i="1" smtClean="0"/>
            </a:br>
            <a:r>
              <a:rPr lang="el-GR" sz="3200" i="1" smtClean="0"/>
              <a:t>………4η στιβάδα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αρτηρίες πρόσθιες πήχ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40163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νεύρα πρόσθια πήχ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913" y="152400"/>
            <a:ext cx="3748087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533400"/>
            <a:ext cx="1752600" cy="3429000"/>
          </a:xfrm>
        </p:spPr>
        <p:txBody>
          <a:bodyPr/>
          <a:lstStyle/>
          <a:p>
            <a:r>
              <a:rPr lang="el-GR" sz="3000" smtClean="0"/>
              <a:t>Αγγεία...</a:t>
            </a:r>
            <a:br>
              <a:rPr lang="el-GR" sz="3000" smtClean="0"/>
            </a:br>
            <a:r>
              <a:rPr lang="el-GR" sz="3000" smtClean="0"/>
              <a:t>…Νεύρα</a:t>
            </a:r>
            <a:br>
              <a:rPr lang="el-GR" sz="3000" smtClean="0"/>
            </a:br>
            <a:r>
              <a:rPr lang="el-GR" sz="3000" smtClean="0"/>
              <a:t/>
            </a:r>
            <a:br>
              <a:rPr lang="el-GR" sz="3000" smtClean="0"/>
            </a:br>
            <a:r>
              <a:rPr lang="el-GR" sz="3000" smtClean="0"/>
              <a:t>του</a:t>
            </a:r>
            <a:br>
              <a:rPr lang="el-GR" sz="3000" smtClean="0"/>
            </a:br>
            <a:r>
              <a:rPr lang="el-GR" sz="3000" smtClean="0"/>
              <a:t>πήχη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αρτηριακό δίκτυο αγκώ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1013" y="0"/>
            <a:ext cx="7392987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438400" cy="3886200"/>
          </a:xfrm>
        </p:spPr>
        <p:txBody>
          <a:bodyPr/>
          <a:lstStyle/>
          <a:p>
            <a:r>
              <a:rPr lang="el-GR" sz="3000" smtClean="0"/>
              <a:t>Αρτηριακό</a:t>
            </a:r>
            <a:br>
              <a:rPr lang="el-GR" sz="3000" smtClean="0"/>
            </a:br>
            <a:r>
              <a:rPr lang="el-GR" sz="3000" smtClean="0"/>
              <a:t>Δίκτυο</a:t>
            </a:r>
            <a:br>
              <a:rPr lang="el-GR" sz="3000" smtClean="0"/>
            </a:br>
            <a:r>
              <a:rPr lang="el-GR" sz="3000" smtClean="0"/>
              <a:t>του</a:t>
            </a:r>
            <a:br>
              <a:rPr lang="el-GR" sz="3000" smtClean="0"/>
            </a:br>
            <a:r>
              <a:rPr lang="el-GR" sz="3000" smtClean="0"/>
              <a:t>Αγκώνα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επιπολής οπίσθιοι πήχ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200400" cy="6858000"/>
          </a:xfrm>
        </p:spPr>
        <p:txBody>
          <a:bodyPr/>
          <a:lstStyle/>
          <a:p>
            <a:r>
              <a:rPr lang="el-GR" sz="3200" smtClean="0"/>
              <a:t/>
            </a:r>
            <a:br>
              <a:rPr lang="el-GR" sz="3200" smtClean="0"/>
            </a:br>
            <a:r>
              <a:rPr lang="el-GR" sz="2800" smtClean="0"/>
              <a:t>Έξω μύες του πήχη</a:t>
            </a:r>
            <a:r>
              <a:rPr lang="en-US" sz="2800" smtClean="0"/>
              <a:t>:</a:t>
            </a:r>
            <a:r>
              <a:rPr lang="el-GR" sz="2800" smtClean="0"/>
              <a:t/>
            </a:r>
            <a:br>
              <a:rPr lang="el-GR" sz="2800" smtClean="0"/>
            </a:br>
            <a:r>
              <a:rPr lang="el-GR" sz="3200" smtClean="0"/>
              <a:t>- </a:t>
            </a:r>
            <a:r>
              <a:rPr lang="el-GR" sz="2000" i="1" smtClean="0"/>
              <a:t>Βραχιονοκερκιδικός</a:t>
            </a:r>
            <a:br>
              <a:rPr lang="el-GR" sz="2000" i="1" smtClean="0"/>
            </a:br>
            <a:r>
              <a:rPr lang="el-GR" sz="2000" i="1" smtClean="0"/>
              <a:t>- Μακρός κερδικικός εκτείνων τον καρπό</a:t>
            </a:r>
            <a:br>
              <a:rPr lang="el-GR" sz="2000" i="1" smtClean="0"/>
            </a:br>
            <a:r>
              <a:rPr lang="el-GR" sz="2000" i="1" smtClean="0"/>
              <a:t>- Βραχύς κερδικικός εκτείνων τον καρπό</a:t>
            </a:r>
            <a:br>
              <a:rPr lang="el-GR" sz="2000" i="1" smtClean="0"/>
            </a:br>
            <a:r>
              <a:rPr lang="el-GR" sz="2000" i="1" smtClean="0"/>
              <a:t/>
            </a:r>
            <a:br>
              <a:rPr lang="el-GR" sz="2000" i="1" smtClean="0"/>
            </a:br>
            <a:r>
              <a:rPr lang="el-GR" sz="2000" i="1" smtClean="0"/>
              <a:t> </a:t>
            </a:r>
            <a:r>
              <a:rPr lang="el-GR" sz="2800" smtClean="0"/>
              <a:t>Οπίσθιοι μύες του πήχη (επιπολής)</a:t>
            </a:r>
            <a:r>
              <a:rPr lang="en-US" sz="3200" smtClean="0"/>
              <a:t>: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>-</a:t>
            </a:r>
            <a:r>
              <a:rPr lang="el-GR" sz="2000" i="1" smtClean="0"/>
              <a:t>Κοινός εκτείνων </a:t>
            </a:r>
            <a:br>
              <a:rPr lang="el-GR" sz="2000" i="1" smtClean="0"/>
            </a:br>
            <a:r>
              <a:rPr lang="el-GR" sz="2000" i="1" smtClean="0"/>
              <a:t>τους δακτύλους</a:t>
            </a:r>
            <a:br>
              <a:rPr lang="el-GR" sz="2000" i="1" smtClean="0"/>
            </a:br>
            <a:r>
              <a:rPr lang="el-GR" sz="2000" i="1" smtClean="0"/>
              <a:t>- Ίδιος εκτείνων </a:t>
            </a:r>
            <a:br>
              <a:rPr lang="el-GR" sz="2000" i="1" smtClean="0"/>
            </a:br>
            <a:r>
              <a:rPr lang="el-GR" sz="2000" i="1" smtClean="0"/>
              <a:t>το μικρό δάκτυλο</a:t>
            </a:r>
            <a:br>
              <a:rPr lang="el-GR" sz="2000" i="1" smtClean="0"/>
            </a:br>
            <a:r>
              <a:rPr lang="el-GR" sz="2000" i="1" smtClean="0"/>
              <a:t>- Ωλένιος εκτείνων </a:t>
            </a:r>
            <a:br>
              <a:rPr lang="el-GR" sz="2000" i="1" smtClean="0"/>
            </a:br>
            <a:r>
              <a:rPr lang="el-GR" sz="2000" i="1" smtClean="0"/>
              <a:t>τον καρπό</a:t>
            </a:r>
            <a:br>
              <a:rPr lang="el-GR" sz="2000" i="1" smtClean="0"/>
            </a:br>
            <a:r>
              <a:rPr lang="el-GR" sz="2000" i="1" smtClean="0"/>
              <a:t>- Αγκωνιαίος</a:t>
            </a:r>
            <a:br>
              <a:rPr lang="el-GR" sz="2000" i="1" smtClean="0"/>
            </a:br>
            <a:r>
              <a:rPr lang="el-GR" sz="2000" i="1" smtClean="0"/>
              <a:t/>
            </a:r>
            <a:br>
              <a:rPr lang="el-GR" sz="2000" i="1" smtClean="0"/>
            </a:br>
            <a:r>
              <a:rPr lang="el-GR" sz="2000" i="1" smtClean="0"/>
              <a:t/>
            </a:r>
            <a:br>
              <a:rPr lang="el-GR" sz="2000" i="1" smtClean="0"/>
            </a:br>
            <a:endParaRPr lang="el-GR" sz="20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ετβ οπίσθιοι πήχ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1088" y="-228600"/>
            <a:ext cx="5522912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657600" cy="6858000"/>
          </a:xfrm>
        </p:spPr>
        <p:txBody>
          <a:bodyPr/>
          <a:lstStyle/>
          <a:p>
            <a:pPr algn="l"/>
            <a:r>
              <a:rPr lang="el-GR" sz="3200" smtClean="0"/>
              <a:t>Οπίσθιοι μύες</a:t>
            </a:r>
            <a:br>
              <a:rPr lang="el-GR" sz="3200" smtClean="0"/>
            </a:br>
            <a:r>
              <a:rPr lang="el-GR" sz="3200" smtClean="0"/>
              <a:t>του πήχη</a:t>
            </a:r>
            <a:br>
              <a:rPr lang="el-GR" sz="3200" smtClean="0"/>
            </a:br>
            <a:r>
              <a:rPr lang="el-GR" sz="3200" smtClean="0"/>
              <a:t>(εν τω βάθει)</a:t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2400" i="1" smtClean="0"/>
              <a:t>- Μακρός απαγωγός </a:t>
            </a:r>
            <a:br>
              <a:rPr lang="el-GR" sz="2400" i="1" smtClean="0"/>
            </a:br>
            <a:r>
              <a:rPr lang="el-GR" sz="2400" i="1" smtClean="0"/>
              <a:t>   του αντίχειρα</a:t>
            </a:r>
            <a:br>
              <a:rPr lang="el-GR" sz="2400" i="1" smtClean="0"/>
            </a:br>
            <a:r>
              <a:rPr lang="el-GR" sz="2400" i="1" smtClean="0"/>
              <a:t>- Μακρός εκτείνων</a:t>
            </a:r>
            <a:br>
              <a:rPr lang="el-GR" sz="2400" i="1" smtClean="0"/>
            </a:br>
            <a:r>
              <a:rPr lang="el-GR" sz="2400" i="1" smtClean="0"/>
              <a:t>    τον αντίχειρα</a:t>
            </a:r>
            <a:br>
              <a:rPr lang="el-GR" sz="2400" i="1" smtClean="0"/>
            </a:br>
            <a:r>
              <a:rPr lang="el-GR" sz="2400" i="1" smtClean="0"/>
              <a:t>- Βραχύς εκτείνων</a:t>
            </a:r>
            <a:br>
              <a:rPr lang="el-GR" sz="2400" i="1" smtClean="0"/>
            </a:br>
            <a:r>
              <a:rPr lang="el-GR" sz="2400" i="1" smtClean="0"/>
              <a:t>   τον Αντίχειρα</a:t>
            </a:r>
            <a:br>
              <a:rPr lang="el-GR" sz="2400" i="1" smtClean="0"/>
            </a:br>
            <a:r>
              <a:rPr lang="el-GR" sz="2400" i="1" smtClean="0"/>
              <a:t>-Ίδιος εκτείνων </a:t>
            </a:r>
            <a:br>
              <a:rPr lang="el-GR" sz="2400" i="1" smtClean="0"/>
            </a:br>
            <a:r>
              <a:rPr lang="el-GR" sz="2400" i="1" smtClean="0"/>
              <a:t>   το δείκτη</a:t>
            </a:r>
            <a:br>
              <a:rPr lang="el-GR" sz="2400" i="1" smtClean="0"/>
            </a:br>
            <a:r>
              <a:rPr lang="el-GR" sz="2400" i="1" smtClean="0"/>
              <a:t>- Υπτιαστής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endParaRPr lang="el-GR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πρηνισμός-υπτιασμό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713"/>
            <a:ext cx="91440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Κερκίδ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0"/>
            <a:ext cx="3630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Ωλέν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0"/>
            <a:ext cx="36576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0"/>
            <a:ext cx="1981200" cy="1752600"/>
          </a:xfrm>
        </p:spPr>
        <p:txBody>
          <a:bodyPr/>
          <a:lstStyle/>
          <a:p>
            <a:r>
              <a:rPr lang="el-GR" sz="2000" smtClean="0"/>
              <a:t>Οστά του πήχεος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1800" smtClean="0"/>
              <a:t>Κερκίδα………….</a:t>
            </a:r>
            <a:br>
              <a:rPr lang="el-GR" sz="1800" smtClean="0"/>
            </a:br>
            <a:r>
              <a:rPr lang="el-GR" sz="1800" smtClean="0"/>
              <a:t>………..Ωλένη</a:t>
            </a:r>
            <a:endParaRPr 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πρόσθια πήχυ - επιφανειακ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0"/>
            <a:ext cx="5645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Αγκώνας γενικ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79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πρόσθια πήχυ - μέσ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58102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Πρόσθια πήχυ - ετ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0"/>
            <a:ext cx="3360738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Αγκωνιαίος βόθρ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-228600"/>
            <a:ext cx="61722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276600" cy="6019800"/>
          </a:xfrm>
        </p:spPr>
        <p:txBody>
          <a:bodyPr/>
          <a:lstStyle/>
          <a:p>
            <a:r>
              <a:rPr lang="el-GR" sz="3600" smtClean="0"/>
              <a:t>Τρίγωνο </a:t>
            </a:r>
            <a:br>
              <a:rPr lang="el-GR" sz="3600" smtClean="0"/>
            </a:br>
            <a:r>
              <a:rPr lang="el-GR" sz="3600" smtClean="0"/>
              <a:t>του </a:t>
            </a:r>
            <a:br>
              <a:rPr lang="el-GR" sz="3600" smtClean="0"/>
            </a:br>
            <a:r>
              <a:rPr lang="el-GR" sz="3600" smtClean="0"/>
              <a:t>Αγκώνα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ινώδη - ορογόνα έλυτρ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663" y="0"/>
            <a:ext cx="6383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743200" cy="6858000"/>
          </a:xfrm>
        </p:spPr>
        <p:txBody>
          <a:bodyPr/>
          <a:lstStyle/>
          <a:p>
            <a:r>
              <a:rPr lang="el-GR" sz="3600" smtClean="0"/>
              <a:t>Τένοντες</a:t>
            </a:r>
            <a:br>
              <a:rPr lang="el-GR" sz="3600" smtClean="0"/>
            </a:br>
            <a:r>
              <a:rPr lang="el-GR" sz="3600" smtClean="0"/>
              <a:t>Σύνδεσμοι</a:t>
            </a:r>
            <a:br>
              <a:rPr lang="el-GR" sz="3600" smtClean="0"/>
            </a:br>
            <a:r>
              <a:rPr lang="el-GR" sz="3600" smtClean="0"/>
              <a:t>Ορογόνα</a:t>
            </a:r>
            <a:br>
              <a:rPr lang="el-GR" sz="3600" smtClean="0"/>
            </a:br>
            <a:r>
              <a:rPr lang="el-GR" sz="3600" smtClean="0"/>
              <a:t>έλυτρα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εγκάρσιος σύνδεσμ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163" y="0"/>
            <a:ext cx="5938837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429000" cy="5715000"/>
          </a:xfrm>
        </p:spPr>
        <p:txBody>
          <a:bodyPr/>
          <a:lstStyle/>
          <a:p>
            <a:r>
              <a:rPr lang="el-GR" smtClean="0"/>
              <a:t>Καρπιαίος</a:t>
            </a:r>
            <a:br>
              <a:rPr lang="el-GR" smtClean="0"/>
            </a:br>
            <a:r>
              <a:rPr lang="el-GR" smtClean="0"/>
              <a:t>Σωλήνας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Χέρ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0"/>
            <a:ext cx="468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παλαμιαία απονεύρωσ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038600" cy="3657600"/>
          </a:xfrm>
        </p:spPr>
        <p:txBody>
          <a:bodyPr/>
          <a:lstStyle/>
          <a:p>
            <a:r>
              <a:rPr lang="el-GR" smtClean="0"/>
              <a:t>Παλαμιαία</a:t>
            </a:r>
            <a:br>
              <a:rPr lang="el-GR" smtClean="0"/>
            </a:br>
            <a:r>
              <a:rPr lang="el-GR" smtClean="0"/>
              <a:t>Απονεύρωση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μύες θέναρος-οπισθέναρ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9688"/>
            <a:ext cx="7921625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057400" cy="6858000"/>
          </a:xfrm>
        </p:spPr>
        <p:txBody>
          <a:bodyPr/>
          <a:lstStyle/>
          <a:p>
            <a:r>
              <a:rPr lang="el-GR" sz="3200" smtClean="0"/>
              <a:t>Μύες</a:t>
            </a:r>
            <a:br>
              <a:rPr lang="el-GR" sz="3200" smtClean="0"/>
            </a:br>
            <a:r>
              <a:rPr lang="el-GR" sz="3200" smtClean="0"/>
              <a:t>του Θέναρος</a:t>
            </a:r>
            <a:br>
              <a:rPr lang="el-GR" sz="3200" smtClean="0"/>
            </a:br>
            <a:r>
              <a:rPr lang="el-GR" sz="2800" i="1" smtClean="0"/>
              <a:t>(για τον αντίχειρα)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>Μύες</a:t>
            </a:r>
            <a:br>
              <a:rPr lang="el-GR" sz="3200" smtClean="0"/>
            </a:br>
            <a:r>
              <a:rPr lang="el-GR" sz="3200" smtClean="0"/>
              <a:t>του Οπισθέ-ναρος</a:t>
            </a:r>
            <a:br>
              <a:rPr lang="el-GR" sz="3200" smtClean="0"/>
            </a:br>
            <a:r>
              <a:rPr lang="el-GR" sz="2800" i="1" smtClean="0"/>
              <a:t>(για το μικρό δάκτυλο)</a:t>
            </a:r>
            <a:endParaRPr lang="el-GR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προσαγωγός αντίχειρ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4613"/>
            <a:ext cx="7704138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θέναρ-οπισθένα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33782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θέναρ-οπισθέναρ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0"/>
            <a:ext cx="4411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Αρθρικές επιφάνειες αγκώ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673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κάτω επιφ κερκίδας-ωλένη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860800"/>
            <a:ext cx="3419475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Κινήσεις αγκώ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8413" y="0"/>
            <a:ext cx="40655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4724400"/>
            <a:ext cx="2133600" cy="1905000"/>
          </a:xfrm>
        </p:spPr>
        <p:txBody>
          <a:bodyPr/>
          <a:lstStyle/>
          <a:p>
            <a:r>
              <a:rPr lang="el-GR" sz="2400" smtClean="0"/>
              <a:t>Άρθρωση</a:t>
            </a:r>
            <a:br>
              <a:rPr lang="el-GR" sz="2400" smtClean="0"/>
            </a:br>
            <a:r>
              <a:rPr lang="el-GR" sz="2400" smtClean="0"/>
              <a:t>του Αγκώνα 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ελμινιθοειδεί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0"/>
            <a:ext cx="72009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971800" cy="2133600"/>
          </a:xfrm>
        </p:spPr>
        <p:txBody>
          <a:bodyPr/>
          <a:lstStyle/>
          <a:p>
            <a:r>
              <a:rPr lang="el-GR" sz="3600" smtClean="0"/>
              <a:t>Ελμινθοειδείς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μεσόστεοι μύε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19400" y="5715000"/>
            <a:ext cx="2743200" cy="1143000"/>
          </a:xfrm>
        </p:spPr>
        <p:txBody>
          <a:bodyPr/>
          <a:lstStyle/>
          <a:p>
            <a:r>
              <a:rPr lang="el-GR" sz="4000" smtClean="0"/>
              <a:t>Μεσόστεοι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Ανατομική ταμβακοθήκ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505200" cy="3886200"/>
          </a:xfrm>
        </p:spPr>
        <p:txBody>
          <a:bodyPr/>
          <a:lstStyle/>
          <a:p>
            <a:r>
              <a:rPr lang="el-GR" smtClean="0"/>
              <a:t>Κερκιδικό βοθρίο</a:t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z="3800" smtClean="0"/>
              <a:t>(ταμβακοθήκη)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επιπολής παλαμιαίο αρτ τόξ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3352800" cy="5897562"/>
          </a:xfrm>
        </p:spPr>
        <p:txBody>
          <a:bodyPr/>
          <a:lstStyle/>
          <a:p>
            <a:r>
              <a:rPr lang="el-GR" sz="3600" smtClean="0"/>
              <a:t>Αρτηρίες του χεριού</a:t>
            </a:r>
            <a:br>
              <a:rPr lang="el-GR" sz="3600" smtClean="0"/>
            </a:br>
            <a:r>
              <a:rPr lang="el-GR" sz="3600" smtClean="0"/>
              <a:t/>
            </a:r>
            <a:br>
              <a:rPr lang="el-GR" sz="3600" smtClean="0"/>
            </a:br>
            <a:r>
              <a:rPr lang="el-GR" sz="3200" i="1" smtClean="0"/>
              <a:t>Επιπολής</a:t>
            </a:r>
            <a:br>
              <a:rPr lang="el-GR" sz="3200" i="1" smtClean="0"/>
            </a:br>
            <a:r>
              <a:rPr lang="el-GR" sz="3200" i="1" smtClean="0"/>
              <a:t>και </a:t>
            </a:r>
            <a:br>
              <a:rPr lang="el-GR" sz="3200" i="1" smtClean="0"/>
            </a:br>
            <a:r>
              <a:rPr lang="el-GR" sz="3200" i="1" smtClean="0"/>
              <a:t>Εν τω βάθει</a:t>
            </a:r>
            <a:br>
              <a:rPr lang="el-GR" sz="3200" i="1" smtClean="0"/>
            </a:br>
            <a:r>
              <a:rPr lang="el-GR" sz="3200" i="1" smtClean="0"/>
              <a:t>παλαμιαία Αρτηριακά τόξα</a:t>
            </a:r>
            <a:endParaRPr lang="el-GR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επιπολής παλαμιαίο αρτ τόξ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10033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εν τω βάθει παλαμιαίο αρτ τόξ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0"/>
            <a:ext cx="528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ραχιαίες μετακάρπιες αρ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0"/>
            <a:ext cx="414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επιπολής οπίσθια χεριο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9105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6218238"/>
            <a:ext cx="6781800" cy="639762"/>
          </a:xfrm>
        </p:spPr>
        <p:txBody>
          <a:bodyPr/>
          <a:lstStyle/>
          <a:p>
            <a:r>
              <a:rPr lang="el-GR" sz="3200" smtClean="0"/>
              <a:t>Αγγεία ραχιαίας επιφάνειας χεριού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μέσο ν στο χέρ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0"/>
            <a:ext cx="792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943600" cy="685800"/>
          </a:xfrm>
        </p:spPr>
        <p:txBody>
          <a:bodyPr/>
          <a:lstStyle/>
          <a:p>
            <a:r>
              <a:rPr lang="el-GR" smtClean="0"/>
              <a:t>Διανομή μέσου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ωλένιο 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288"/>
            <a:ext cx="7489825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mtClean="0"/>
              <a:t>Διανομή ωλενίου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επιπολής κερκιδικ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325" y="620713"/>
            <a:ext cx="37496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κερκιδικό ν στο χέρ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6248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5181600" cy="2362200"/>
          </a:xfrm>
        </p:spPr>
        <p:txBody>
          <a:bodyPr/>
          <a:lstStyle/>
          <a:p>
            <a:r>
              <a:rPr lang="el-GR" smtClean="0"/>
              <a:t>Διανομή κερκιδικού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αγκώνας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9144000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4953000"/>
            <a:ext cx="1981200" cy="1905000"/>
          </a:xfrm>
        </p:spPr>
        <p:txBody>
          <a:bodyPr/>
          <a:lstStyle/>
          <a:p>
            <a:r>
              <a:rPr lang="el-GR" sz="2400" smtClean="0"/>
              <a:t>Άρθρωση</a:t>
            </a:r>
            <a:br>
              <a:rPr lang="el-GR" sz="2400" smtClean="0"/>
            </a:br>
            <a:r>
              <a:rPr lang="el-GR" sz="2400" smtClean="0"/>
              <a:t>του Αγκώνα ΙΙ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τόξα και νεύρα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428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τόξα και νεύρα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3563" y="0"/>
            <a:ext cx="47704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785794"/>
          </a:xfrm>
        </p:spPr>
        <p:txBody>
          <a:bodyPr/>
          <a:lstStyle/>
          <a:p>
            <a:r>
              <a:rPr lang="el-GR" sz="3200" dirty="0" smtClean="0"/>
              <a:t>Σύνδρομο καρπιαίου σωλήνα </a:t>
            </a:r>
            <a:r>
              <a:rPr lang="en-US" sz="3200" dirty="0" smtClean="0"/>
              <a:t>(carpal tunnel)</a:t>
            </a:r>
            <a:endParaRPr lang="el-GR" sz="3200" dirty="0"/>
          </a:p>
        </p:txBody>
      </p:sp>
      <p:pic>
        <p:nvPicPr>
          <p:cNvPr id="5" name="4 - Θέση περιεχομένου" descr="carpaltunne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2071678"/>
            <a:ext cx="3868026" cy="3319470"/>
          </a:xfrm>
        </p:spPr>
      </p:pic>
      <p:pic>
        <p:nvPicPr>
          <p:cNvPr id="6" name="5 - Θέση περιεχομένου" descr="carpaltunnel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57620" y="1615278"/>
            <a:ext cx="5303268" cy="4242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142852"/>
            <a:ext cx="4929222" cy="714380"/>
          </a:xfrm>
        </p:spPr>
        <p:txBody>
          <a:bodyPr/>
          <a:lstStyle/>
          <a:p>
            <a:r>
              <a:rPr lang="el-GR" sz="2800" dirty="0" smtClean="0"/>
              <a:t>Σύνδρομο </a:t>
            </a:r>
            <a:r>
              <a:rPr lang="en-US" sz="2800" dirty="0" smtClean="0"/>
              <a:t>de </a:t>
            </a:r>
            <a:r>
              <a:rPr lang="en-US" sz="2800" dirty="0" err="1" smtClean="0"/>
              <a:t>Quervain</a:t>
            </a:r>
            <a:r>
              <a:rPr lang="en-US" sz="2800" dirty="0" smtClean="0"/>
              <a:t>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(</a:t>
            </a:r>
            <a:r>
              <a:rPr lang="el-GR" sz="2800" dirty="0" err="1" smtClean="0"/>
              <a:t>στενωτική</a:t>
            </a:r>
            <a:r>
              <a:rPr lang="el-GR" sz="2800" dirty="0" smtClean="0"/>
              <a:t> </a:t>
            </a:r>
            <a:r>
              <a:rPr lang="el-GR" sz="2800" dirty="0" err="1" smtClean="0"/>
              <a:t>τενοντοελυτρίτιδα</a:t>
            </a:r>
            <a:r>
              <a:rPr lang="el-GR" sz="2800" dirty="0" smtClean="0"/>
              <a:t>)</a:t>
            </a:r>
            <a:endParaRPr lang="el-GR" sz="2800" dirty="0"/>
          </a:p>
        </p:txBody>
      </p:sp>
      <p:pic>
        <p:nvPicPr>
          <p:cNvPr id="9" name="8 - Θέση περιεχομένου" descr="de-quervai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5429256" cy="5206135"/>
          </a:xfrm>
        </p:spPr>
      </p:pic>
      <p:pic>
        <p:nvPicPr>
          <p:cNvPr id="10" name="9 - Θέση περιεχομένου" descr="finkelstein-tes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00694" y="-10212"/>
            <a:ext cx="3373858" cy="6868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dupuytrens_illustrationLandscap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28926" y="2643182"/>
            <a:ext cx="6215074" cy="4096299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0"/>
            <a:ext cx="8572560" cy="857232"/>
          </a:xfrm>
        </p:spPr>
        <p:txBody>
          <a:bodyPr/>
          <a:lstStyle/>
          <a:p>
            <a:r>
              <a:rPr lang="el-GR" sz="3800" dirty="0" smtClean="0"/>
              <a:t>Σύνδρομο </a:t>
            </a:r>
            <a:r>
              <a:rPr lang="en-US" sz="3800" dirty="0" err="1" smtClean="0"/>
              <a:t>Dupuytren</a:t>
            </a:r>
            <a:endParaRPr lang="el-GR" sz="3800" dirty="0"/>
          </a:p>
        </p:txBody>
      </p:sp>
      <p:pic>
        <p:nvPicPr>
          <p:cNvPr id="5" name="4 - Θέση περιεχομένου" descr="Dupuytrens_Fig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4038600" cy="32224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δερματική 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0"/>
            <a:ext cx="3670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δερματική 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0"/>
            <a:ext cx="3767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δερματική 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638" y="0"/>
            <a:ext cx="6503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δερματοτόμια άνω άκρο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0"/>
            <a:ext cx="6708775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114800" cy="1173162"/>
          </a:xfrm>
        </p:spPr>
        <p:txBody>
          <a:bodyPr/>
          <a:lstStyle/>
          <a:p>
            <a:r>
              <a:rPr lang="el-GR" smtClean="0"/>
              <a:t>Δερματοτόμια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αγκώνα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αγκώνας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-30163"/>
            <a:ext cx="6985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667000" cy="2590800"/>
          </a:xfrm>
        </p:spPr>
        <p:txBody>
          <a:bodyPr/>
          <a:lstStyle/>
          <a:p>
            <a:r>
              <a:rPr lang="el-GR" sz="2400" smtClean="0"/>
              <a:t>Σύνδεσμοι </a:t>
            </a:r>
            <a:br>
              <a:rPr lang="el-GR" sz="2400" smtClean="0"/>
            </a:br>
            <a:r>
              <a:rPr lang="el-GR" sz="2400" smtClean="0"/>
              <a:t>του </a:t>
            </a:r>
            <a:br>
              <a:rPr lang="el-GR" sz="2400" smtClean="0"/>
            </a:br>
            <a:r>
              <a:rPr lang="el-GR" sz="2400" smtClean="0"/>
              <a:t>Αγκώνα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Σύνδεσμοι αγκώ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5710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Αρθρικός υμένας αγκώ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557338"/>
            <a:ext cx="38957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1524000"/>
          </a:xfrm>
        </p:spPr>
        <p:txBody>
          <a:bodyPr/>
          <a:lstStyle/>
          <a:p>
            <a:r>
              <a:rPr lang="el-GR" sz="2400" smtClean="0"/>
              <a:t>Σύνδεσμοι του Αγκώνα ΙΙ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Κερκίδ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162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Ωλέν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04813"/>
            <a:ext cx="315753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Κερκιδωλενικές αρθρώσει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04813"/>
            <a:ext cx="291623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Οστά του καρπού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el-GR" smtClean="0"/>
              <a:t>1ος στοίχος</a:t>
            </a:r>
            <a:r>
              <a:rPr lang="en-US" smtClean="0"/>
              <a:t>:</a:t>
            </a:r>
          </a:p>
          <a:p>
            <a:pPr>
              <a:buFontTx/>
              <a:buNone/>
            </a:pPr>
            <a:r>
              <a:rPr lang="en-US" smtClean="0"/>
              <a:t>   </a:t>
            </a:r>
            <a:r>
              <a:rPr lang="el-GR" sz="2800" smtClean="0"/>
              <a:t>Σκαφοειδές, Μηνοειδές, Πυραμοειδές, Πισοειδές</a:t>
            </a:r>
          </a:p>
          <a:p>
            <a:pPr algn="ctr">
              <a:buFontTx/>
              <a:buNone/>
            </a:pPr>
            <a:r>
              <a:rPr lang="el-GR" sz="2800" smtClean="0"/>
              <a:t>  </a:t>
            </a:r>
            <a:r>
              <a:rPr lang="el-GR" sz="2400" i="1" smtClean="0"/>
              <a:t>(Η σκάφη του Μηνά στην πυραμίδα πίσω)</a:t>
            </a:r>
          </a:p>
          <a:p>
            <a:pPr>
              <a:buFontTx/>
              <a:buNone/>
            </a:pPr>
            <a:r>
              <a:rPr lang="el-GR" smtClean="0"/>
              <a:t>    </a:t>
            </a:r>
          </a:p>
          <a:p>
            <a:r>
              <a:rPr lang="el-GR" smtClean="0"/>
              <a:t>2ος στοίχος</a:t>
            </a:r>
            <a:r>
              <a:rPr lang="en-US" smtClean="0"/>
              <a:t>:</a:t>
            </a:r>
          </a:p>
          <a:p>
            <a:pPr>
              <a:buFontTx/>
              <a:buNone/>
            </a:pPr>
            <a:r>
              <a:rPr lang="el-GR" sz="2800" smtClean="0"/>
              <a:t>Μείζον πολύγωνο, Έλασσον πολύγωνο,</a:t>
            </a:r>
          </a:p>
          <a:p>
            <a:pPr>
              <a:buFontTx/>
              <a:buNone/>
            </a:pPr>
            <a:r>
              <a:rPr lang="el-GR" sz="2800" smtClean="0"/>
              <a:t>                                               Κεφαλωτό, Αγκιστρωτό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112</Words>
  <Application>Microsoft Office PowerPoint</Application>
  <PresentationFormat>Προβολή στην οθόνη (4:3)</PresentationFormat>
  <Paragraphs>39</Paragraphs>
  <Slides>46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47" baseType="lpstr">
      <vt:lpstr>Προεπιλεγμένη σχεδίαση</vt:lpstr>
      <vt:lpstr>ΠΗΧΗΣ &amp; ΧΕΡΙ  (Ο πήχης λέγεται και «αντιβράχιο»  Διονύσιος Βενιεράτος (Ομότιμος Καθηγητής Ανατομίας)</vt:lpstr>
      <vt:lpstr>Οστά του πήχεος  Κερκίδα…………. ………..Ωλένη</vt:lpstr>
      <vt:lpstr>Άρθρωση του Αγκώνα Ι</vt:lpstr>
      <vt:lpstr>Άρθρωση του Αγκώνα ΙΙ</vt:lpstr>
      <vt:lpstr>Διαφάνεια 5</vt:lpstr>
      <vt:lpstr>Σύνδεσμοι  του  Αγκώνα</vt:lpstr>
      <vt:lpstr>Σύνδεσμοι του Αγκώνα ΙΙ</vt:lpstr>
      <vt:lpstr>Διαφάνεια 8</vt:lpstr>
      <vt:lpstr>Οστά του καρπού</vt:lpstr>
      <vt:lpstr>Διαφάνεια 10</vt:lpstr>
      <vt:lpstr>Υποδόρειες φλέβες και νεύρα  -Κεφαλική -Βασιλική -Λοξή του αγκώνα  - Έσω… -Έξω… Ραχιαίο… δερματικό του πήχεος</vt:lpstr>
      <vt:lpstr>Υποδόρειες φλέβες και νεύρα  -Κεφαλική -Βασιλική -Λοξή του αγκώνα  - Έσω… -Έξω… Ραχιαίο… δερματικό του πήχεος</vt:lpstr>
      <vt:lpstr>Πρόσθιοι μύες του πήχη:  1η στιβάδα</vt:lpstr>
      <vt:lpstr>Πρόσθιοι μύες του πήχη:  2η στιβάδα……. ………3η στιβάδα ………4η στιβάδα</vt:lpstr>
      <vt:lpstr>Αγγεία... …Νεύρα  του πήχη</vt:lpstr>
      <vt:lpstr>Αρτηριακό Δίκτυο του Αγκώνα</vt:lpstr>
      <vt:lpstr> Έξω μύες του πήχη: - Βραχιονοκερκιδικός - Μακρός κερδικικός εκτείνων τον καρπό - Βραχύς κερδικικός εκτείνων τον καρπό   Οπίσθιοι μύες του πήχη (επιπολής): -Κοινός εκτείνων  τους δακτύλους - Ίδιος εκτείνων  το μικρό δάκτυλο - Ωλένιος εκτείνων  τον καρπό - Αγκωνιαίος   </vt:lpstr>
      <vt:lpstr>Οπίσθιοι μύες του πήχη (εν τω βάθει)  - Μακρός απαγωγός     του αντίχειρα - Μακρός εκτείνων     τον αντίχειρα - Βραχύς εκτείνων    τον Αντίχειρα -Ίδιος εκτείνων     το δείκτη - Υπτιαστής  </vt:lpstr>
      <vt:lpstr>Διαφάνεια 19</vt:lpstr>
      <vt:lpstr>Διαφάνεια 20</vt:lpstr>
      <vt:lpstr>Διαφάνεια 21</vt:lpstr>
      <vt:lpstr>Τρίγωνο  του  Αγκώνα</vt:lpstr>
      <vt:lpstr>Τένοντες Σύνδεσμοι Ορογόνα έλυτρα</vt:lpstr>
      <vt:lpstr>Καρπιαίος Σωλήνας</vt:lpstr>
      <vt:lpstr>Διαφάνεια 25</vt:lpstr>
      <vt:lpstr>Παλαμιαία Απονεύρωση</vt:lpstr>
      <vt:lpstr>Μύες του Θέναρος (για τον αντίχειρα)  Μύες του Οπισθέ-ναρος (για το μικρό δάκτυλο)</vt:lpstr>
      <vt:lpstr>Διαφάνεια 28</vt:lpstr>
      <vt:lpstr>Διαφάνεια 29</vt:lpstr>
      <vt:lpstr>Ελμινθοειδείς</vt:lpstr>
      <vt:lpstr>Μεσόστεοι</vt:lpstr>
      <vt:lpstr>Κερκιδικό βοθρίο  (ταμβακοθήκη)</vt:lpstr>
      <vt:lpstr>Αρτηρίες του χεριού  Επιπολής και  Εν τω βάθει παλαμιαία Αρτηριακά τόξα</vt:lpstr>
      <vt:lpstr>Διαφάνεια 34</vt:lpstr>
      <vt:lpstr>Διαφάνεια 35</vt:lpstr>
      <vt:lpstr>Αγγεία ραχιαίας επιφάνειας χεριού</vt:lpstr>
      <vt:lpstr>Διανομή μέσου νεύρου</vt:lpstr>
      <vt:lpstr>Διανομή ωλενίου νεύρου</vt:lpstr>
      <vt:lpstr>Διανομή κερκιδικού νεύρου</vt:lpstr>
      <vt:lpstr>Διαφάνεια 40</vt:lpstr>
      <vt:lpstr>Σύνδρομο καρπιαίου σωλήνα (carpal tunnel)</vt:lpstr>
      <vt:lpstr>Σύνδρομο de Quervain  (στενωτική τενοντοελυτρίτιδα)</vt:lpstr>
      <vt:lpstr>Σύνδρομο Dupuytren</vt:lpstr>
      <vt:lpstr>Διαφάνεια 44</vt:lpstr>
      <vt:lpstr>Διαφάνεια 45</vt:lpstr>
      <vt:lpstr>Δερματοτόμια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41</cp:revision>
  <dcterms:created xsi:type="dcterms:W3CDTF">2005-10-20T11:32:00Z</dcterms:created>
  <dcterms:modified xsi:type="dcterms:W3CDTF">2020-10-20T09:54:06Z</dcterms:modified>
</cp:coreProperties>
</file>