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4" r:id="rId3"/>
    <p:sldId id="257" r:id="rId4"/>
    <p:sldId id="279" r:id="rId5"/>
    <p:sldId id="259" r:id="rId6"/>
    <p:sldId id="278" r:id="rId7"/>
    <p:sldId id="258" r:id="rId8"/>
    <p:sldId id="281" r:id="rId9"/>
    <p:sldId id="261" r:id="rId10"/>
    <p:sldId id="280" r:id="rId11"/>
    <p:sldId id="267" r:id="rId12"/>
    <p:sldId id="275" r:id="rId13"/>
    <p:sldId id="260" r:id="rId14"/>
    <p:sldId id="276" r:id="rId15"/>
    <p:sldId id="262" r:id="rId16"/>
    <p:sldId id="268" r:id="rId17"/>
    <p:sldId id="269" r:id="rId18"/>
    <p:sldId id="263" r:id="rId19"/>
    <p:sldId id="310" r:id="rId20"/>
    <p:sldId id="282" r:id="rId21"/>
    <p:sldId id="283" r:id="rId22"/>
    <p:sldId id="284" r:id="rId23"/>
    <p:sldId id="270" r:id="rId24"/>
    <p:sldId id="290" r:id="rId25"/>
    <p:sldId id="293" r:id="rId26"/>
    <p:sldId id="271" r:id="rId27"/>
    <p:sldId id="285" r:id="rId28"/>
    <p:sldId id="286" r:id="rId29"/>
    <p:sldId id="287" r:id="rId30"/>
    <p:sldId id="265" r:id="rId31"/>
    <p:sldId id="291" r:id="rId32"/>
    <p:sldId id="294" r:id="rId33"/>
    <p:sldId id="292" r:id="rId34"/>
    <p:sldId id="295" r:id="rId35"/>
    <p:sldId id="272" r:id="rId36"/>
    <p:sldId id="289" r:id="rId37"/>
    <p:sldId id="273" r:id="rId38"/>
    <p:sldId id="288" r:id="rId39"/>
    <p:sldId id="266" r:id="rId40"/>
    <p:sldId id="297" r:id="rId41"/>
    <p:sldId id="296" r:id="rId4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560" autoAdjust="0"/>
  </p:normalViewPr>
  <p:slideViewPr>
    <p:cSldViewPr>
      <p:cViewPr varScale="1">
        <p:scale>
          <a:sx n="61" d="100"/>
          <a:sy n="61" d="100"/>
        </p:scale>
        <p:origin x="-162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6A59-A987-4B43-AFA7-6362F8E40B10}" type="datetimeFigureOut">
              <a:rPr lang="el-GR" smtClean="0"/>
              <a:pPr/>
              <a:t>3/6/2019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9598-93EA-46F4-BB69-72C412BBC7C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6A59-A987-4B43-AFA7-6362F8E40B10}" type="datetimeFigureOut">
              <a:rPr lang="el-GR" smtClean="0"/>
              <a:pPr/>
              <a:t>3/6/2019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9598-93EA-46F4-BB69-72C412BBC7C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6A59-A987-4B43-AFA7-6362F8E40B10}" type="datetimeFigureOut">
              <a:rPr lang="el-GR" smtClean="0"/>
              <a:pPr/>
              <a:t>3/6/2019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9598-93EA-46F4-BB69-72C412BBC7C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6A59-A987-4B43-AFA7-6362F8E40B10}" type="datetimeFigureOut">
              <a:rPr lang="el-GR" smtClean="0"/>
              <a:pPr/>
              <a:t>3/6/2019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9598-93EA-46F4-BB69-72C412BBC7C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6A59-A987-4B43-AFA7-6362F8E40B10}" type="datetimeFigureOut">
              <a:rPr lang="el-GR" smtClean="0"/>
              <a:pPr/>
              <a:t>3/6/2019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9598-93EA-46F4-BB69-72C412BBC7C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6A59-A987-4B43-AFA7-6362F8E40B10}" type="datetimeFigureOut">
              <a:rPr lang="el-GR" smtClean="0"/>
              <a:pPr/>
              <a:t>3/6/2019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9598-93EA-46F4-BB69-72C412BBC7C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6A59-A987-4B43-AFA7-6362F8E40B10}" type="datetimeFigureOut">
              <a:rPr lang="el-GR" smtClean="0"/>
              <a:pPr/>
              <a:t>3/6/2019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9598-93EA-46F4-BB69-72C412BBC7C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6A59-A987-4B43-AFA7-6362F8E40B10}" type="datetimeFigureOut">
              <a:rPr lang="el-GR" smtClean="0"/>
              <a:pPr/>
              <a:t>3/6/2019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9598-93EA-46F4-BB69-72C412BBC7C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6A59-A987-4B43-AFA7-6362F8E40B10}" type="datetimeFigureOut">
              <a:rPr lang="el-GR" smtClean="0"/>
              <a:pPr/>
              <a:t>3/6/2019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9598-93EA-46F4-BB69-72C412BBC7C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6A59-A987-4B43-AFA7-6362F8E40B10}" type="datetimeFigureOut">
              <a:rPr lang="el-GR" smtClean="0"/>
              <a:pPr/>
              <a:t>3/6/2019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9598-93EA-46F4-BB69-72C412BBC7C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6A59-A987-4B43-AFA7-6362F8E40B10}" type="datetimeFigureOut">
              <a:rPr lang="el-GR" smtClean="0"/>
              <a:pPr/>
              <a:t>3/6/2019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9598-93EA-46F4-BB69-72C412BBC7C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100000">
              <a:schemeClr val="tx2">
                <a:lumMod val="5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F6A59-A987-4B43-AFA7-6362F8E40B10}" type="datetimeFigureOut">
              <a:rPr lang="el-GR" smtClean="0"/>
              <a:pPr/>
              <a:t>3/6/2019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89598-93EA-46F4-BB69-72C412BBC7C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5181600"/>
            <a:ext cx="7924800" cy="1295400"/>
          </a:xfrm>
        </p:spPr>
        <p:txBody>
          <a:bodyPr>
            <a:normAutofit/>
          </a:bodyPr>
          <a:lstStyle/>
          <a:p>
            <a:pPr eaLnBrk="1" hangingPunct="1"/>
            <a:r>
              <a:rPr lang="el-GR" sz="2800" cap="small" dirty="0" smtClean="0">
                <a:solidFill>
                  <a:schemeClr val="bg1"/>
                </a:solidFill>
                <a:latin typeface="Cambria" pitchFamily="18" charset="0"/>
                <a:ea typeface="ＭＳ Ｐゴシック" pitchFamily="34" charset="-128"/>
              </a:rPr>
              <a:t>ΔημΗτριοΣ ΦιλΙππου, </a:t>
            </a:r>
            <a:r>
              <a:rPr lang="en-US" sz="2800" cap="small" dirty="0" smtClean="0">
                <a:solidFill>
                  <a:schemeClr val="bg1"/>
                </a:solidFill>
                <a:latin typeface="Cambria" pitchFamily="18" charset="0"/>
                <a:ea typeface="ＭＳ Ｐゴシック" pitchFamily="34" charset="-128"/>
              </a:rPr>
              <a:t>MD, PhD</a:t>
            </a:r>
          </a:p>
          <a:p>
            <a:pPr eaLnBrk="1" hangingPunct="1"/>
            <a:r>
              <a:rPr lang="el-GR" sz="2800" cap="small" dirty="0" smtClean="0">
                <a:solidFill>
                  <a:schemeClr val="bg1"/>
                </a:solidFill>
                <a:latin typeface="Cambria" pitchFamily="18" charset="0"/>
                <a:ea typeface="ＭＳ Ｐゴシック" pitchFamily="34" charset="-128"/>
              </a:rPr>
              <a:t>Εργ. Ανατομιασ, ΙατρικΗ ΣχολΗ εκπα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38400" y="304800"/>
            <a:ext cx="6477000" cy="1828800"/>
          </a:xfrm>
        </p:spPr>
        <p:txBody>
          <a:bodyPr>
            <a:noAutofit/>
          </a:bodyPr>
          <a:lstStyle/>
          <a:p>
            <a:pPr eaLnBrk="1" hangingPunct="1"/>
            <a:r>
              <a:rPr lang="el-GR" sz="3600" b="1" dirty="0" smtClean="0">
                <a:solidFill>
                  <a:srgbClr val="C00000"/>
                </a:solidFill>
                <a:latin typeface="Cambria" pitchFamily="18" charset="0"/>
                <a:ea typeface="ＭＳ Ｐゴシック" pitchFamily="34" charset="-128"/>
              </a:rPr>
              <a:t>Πνευμονογαστρικό νεύρο(Χ)</a:t>
            </a:r>
            <a:br>
              <a:rPr lang="el-GR" sz="3600" b="1" dirty="0" smtClean="0">
                <a:solidFill>
                  <a:srgbClr val="C00000"/>
                </a:solidFill>
                <a:latin typeface="Cambria" pitchFamily="18" charset="0"/>
                <a:ea typeface="ＭＳ Ｐゴシック" pitchFamily="34" charset="-128"/>
              </a:rPr>
            </a:br>
            <a:r>
              <a:rPr lang="el-GR" sz="3600" b="1" dirty="0" smtClean="0">
                <a:solidFill>
                  <a:srgbClr val="C00000"/>
                </a:solidFill>
                <a:latin typeface="Cambria" pitchFamily="18" charset="0"/>
                <a:ea typeface="ＭＳ Ｐゴシック" pitchFamily="34" charset="-128"/>
              </a:rPr>
              <a:t>Παραπληρωματικό νεύρο(ΧΙ)</a:t>
            </a:r>
            <a:br>
              <a:rPr lang="el-GR" sz="3600" b="1" dirty="0" smtClean="0">
                <a:solidFill>
                  <a:srgbClr val="C00000"/>
                </a:solidFill>
                <a:latin typeface="Cambria" pitchFamily="18" charset="0"/>
                <a:ea typeface="ＭＳ Ｐゴシック" pitchFamily="34" charset="-128"/>
              </a:rPr>
            </a:br>
            <a:r>
              <a:rPr lang="el-GR" sz="3600" b="1" dirty="0" smtClean="0">
                <a:solidFill>
                  <a:srgbClr val="C00000"/>
                </a:solidFill>
                <a:latin typeface="Cambria" pitchFamily="18" charset="0"/>
                <a:ea typeface="ＭＳ Ｐゴシック" pitchFamily="34" charset="-128"/>
              </a:rPr>
              <a:t>Υπογλώσσιο νεύρο(ΧΙΙ)</a:t>
            </a:r>
            <a:endParaRPr lang="en-US" sz="3600" b="1" dirty="0" smtClean="0">
              <a:solidFill>
                <a:srgbClr val="C00000"/>
              </a:solidFill>
              <a:latin typeface="Cambria" pitchFamily="18" charset="0"/>
              <a:ea typeface="ＭＳ Ｐゴシック" pitchFamily="34" charset="-128"/>
            </a:endParaRPr>
          </a:p>
        </p:txBody>
      </p:sp>
      <p:pic>
        <p:nvPicPr>
          <p:cNvPr id="15363" name="Picture 4" descr="6leonar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"/>
            <a:ext cx="2133600" cy="20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ekp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420888"/>
            <a:ext cx="4347187" cy="2608312"/>
          </a:xfrm>
          <a:prstGeom prst="rect">
            <a:avLst/>
          </a:prstGeom>
        </p:spPr>
      </p:pic>
      <p:pic>
        <p:nvPicPr>
          <p:cNvPr id="6" name="Picture 5" descr="uoa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7" y="2852936"/>
            <a:ext cx="3927709" cy="108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143000"/>
          </a:xfrm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rgbClr val="C00000"/>
                </a:solidFill>
                <a:latin typeface="Cambria" pitchFamily="18" charset="0"/>
              </a:rPr>
              <a:t>Γάγγλια Πνευμονογαστρικού ν.</a:t>
            </a:r>
            <a:endParaRPr lang="el-GR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276872"/>
            <a:ext cx="8640960" cy="4093915"/>
          </a:xfrm>
        </p:spPr>
        <p:txBody>
          <a:bodyPr/>
          <a:lstStyle/>
          <a:p>
            <a:r>
              <a:rPr lang="el-GR" dirty="0" smtClean="0">
                <a:solidFill>
                  <a:srgbClr val="FFFF00"/>
                </a:solidFill>
                <a:latin typeface="Cambria" pitchFamily="18" charset="0"/>
              </a:rPr>
              <a:t>Ανω γάγγλιο: </a:t>
            </a:r>
            <a:r>
              <a:rPr lang="el-GR" dirty="0" smtClean="0">
                <a:solidFill>
                  <a:schemeClr val="bg1"/>
                </a:solidFill>
                <a:latin typeface="Cambria" pitchFamily="18" charset="0"/>
              </a:rPr>
              <a:t>σφαγιτιδικό τρήμα </a:t>
            </a:r>
            <a:r>
              <a:rPr lang="el-GR" dirty="0" smtClean="0">
                <a:solidFill>
                  <a:schemeClr val="bg1"/>
                </a:solidFill>
                <a:latin typeface="Cambria" pitchFamily="18" charset="0"/>
                <a:sym typeface="Wingdings" pitchFamily="2" charset="2"/>
              </a:rPr>
              <a:t> γενική αισθητικότητα του νεύρου (4-6</a:t>
            </a:r>
            <a:r>
              <a:rPr lang="en-US" dirty="0" smtClean="0">
                <a:solidFill>
                  <a:schemeClr val="bg1"/>
                </a:solidFill>
                <a:latin typeface="Cambria" pitchFamily="18" charset="0"/>
                <a:sym typeface="Wingdings" pitchFamily="2" charset="2"/>
              </a:rPr>
              <a:t>mm)</a:t>
            </a:r>
            <a:endParaRPr lang="el-GR" dirty="0" smtClean="0">
              <a:solidFill>
                <a:schemeClr val="bg1"/>
              </a:solidFill>
              <a:latin typeface="Cambria" pitchFamily="18" charset="0"/>
              <a:sym typeface="Wingdings" pitchFamily="2" charset="2"/>
            </a:endParaRPr>
          </a:p>
          <a:p>
            <a:pPr lvl="1"/>
            <a:r>
              <a:rPr lang="el-GR" dirty="0" smtClean="0">
                <a:solidFill>
                  <a:schemeClr val="bg1"/>
                </a:solidFill>
                <a:latin typeface="Cambria" pitchFamily="18" charset="0"/>
                <a:sym typeface="Wingdings" pitchFamily="2" charset="2"/>
              </a:rPr>
              <a:t>Συνδέσεις με γλωσσοφαρυγγικό και άνω αυχενικό συμπαθητικό γάγγλιο</a:t>
            </a:r>
          </a:p>
          <a:p>
            <a:pPr lvl="1"/>
            <a:endParaRPr lang="el-GR" dirty="0" smtClean="0">
              <a:solidFill>
                <a:schemeClr val="bg1"/>
              </a:solidFill>
              <a:latin typeface="Cambria" pitchFamily="18" charset="0"/>
              <a:sym typeface="Wingdings" pitchFamily="2" charset="2"/>
            </a:endParaRPr>
          </a:p>
          <a:p>
            <a:r>
              <a:rPr lang="el-GR" dirty="0" smtClean="0">
                <a:solidFill>
                  <a:srgbClr val="FFFF00"/>
                </a:solidFill>
                <a:latin typeface="Cambria" pitchFamily="18" charset="0"/>
                <a:sym typeface="Wingdings" pitchFamily="2" charset="2"/>
              </a:rPr>
              <a:t>Κάτω οζώδες γάγγλιο: </a:t>
            </a:r>
            <a:r>
              <a:rPr lang="el-GR" dirty="0" smtClean="0">
                <a:solidFill>
                  <a:schemeClr val="bg1"/>
                </a:solidFill>
                <a:latin typeface="Cambria" pitchFamily="18" charset="0"/>
                <a:sym typeface="Wingdings" pitchFamily="2" charset="2"/>
              </a:rPr>
              <a:t> </a:t>
            </a:r>
            <a:r>
              <a:rPr lang="el-GR" sz="2800" dirty="0" smtClean="0">
                <a:solidFill>
                  <a:schemeClr val="bg1"/>
                </a:solidFill>
                <a:latin typeface="Cambria" pitchFamily="18" charset="0"/>
                <a:sym typeface="Wingdings" pitchFamily="2" charset="2"/>
              </a:rPr>
              <a:t>σπλαχνοαισθητικότητα</a:t>
            </a:r>
            <a:r>
              <a:rPr lang="en-US" sz="2800" dirty="0" smtClean="0">
                <a:solidFill>
                  <a:schemeClr val="bg1"/>
                </a:solidFill>
                <a:latin typeface="Cambria" pitchFamily="18" charset="0"/>
                <a:sym typeface="Wingdings" pitchFamily="2" charset="2"/>
              </a:rPr>
              <a:t> (20x4mm, </a:t>
            </a:r>
            <a:r>
              <a:rPr lang="el-GR" sz="2800" dirty="0" smtClean="0">
                <a:solidFill>
                  <a:schemeClr val="bg1"/>
                </a:solidFill>
                <a:latin typeface="Cambria" pitchFamily="18" charset="0"/>
                <a:sym typeface="Wingdings" pitchFamily="2" charset="2"/>
              </a:rPr>
              <a:t>ύψος Α1-Α2)</a:t>
            </a:r>
          </a:p>
          <a:p>
            <a:endParaRPr lang="el-GR" dirty="0" smtClean="0">
              <a:solidFill>
                <a:schemeClr val="bg1"/>
              </a:solidFill>
              <a:latin typeface="Cambria" pitchFamily="18" charset="0"/>
              <a:sym typeface="Wingdings" pitchFamily="2" charset="2"/>
            </a:endParaRPr>
          </a:p>
          <a:p>
            <a:endParaRPr lang="el-GR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ΕΝ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260648"/>
            <a:ext cx="7756640" cy="6264696"/>
          </a:xfrm>
        </p:spPr>
      </p:pic>
      <p:pic>
        <p:nvPicPr>
          <p:cNvPr id="5" name="Content Placeholder 3" descr="ΕΝ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60648"/>
            <a:ext cx="7756640" cy="62646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4000" b="1" dirty="0" smtClean="0">
                <a:solidFill>
                  <a:srgbClr val="C00000"/>
                </a:solidFill>
                <a:latin typeface="Cambria" pitchFamily="18" charset="0"/>
              </a:rPr>
              <a:t>Πνευμονογαστρικό Νεύρο – Λειτουργίες -1</a:t>
            </a:r>
            <a:endParaRPr lang="el-GR" sz="40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72816"/>
            <a:ext cx="8640960" cy="4824536"/>
          </a:xfrm>
        </p:spPr>
        <p:txBody>
          <a:bodyPr>
            <a:normAutofit fontScale="92500"/>
          </a:bodyPr>
          <a:lstStyle/>
          <a:p>
            <a:r>
              <a:rPr lang="el-GR" sz="2800" b="1" dirty="0" smtClean="0">
                <a:solidFill>
                  <a:srgbClr val="FFFF00"/>
                </a:solidFill>
                <a:latin typeface="Cambria" pitchFamily="18" charset="0"/>
              </a:rPr>
              <a:t>Σωματική (γενική) αισθητικότητα: </a:t>
            </a:r>
            <a:r>
              <a:rPr lang="el-GR" sz="2800" dirty="0" smtClean="0">
                <a:solidFill>
                  <a:schemeClr val="bg1"/>
                </a:solidFill>
                <a:latin typeface="Cambria" pitchFamily="18" charset="0"/>
              </a:rPr>
              <a:t>κατώτερη μοίρα φάρυγγα και λάρυγγα</a:t>
            </a:r>
          </a:p>
          <a:p>
            <a:endParaRPr lang="el-GR" sz="2800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l-GR" sz="2800" b="1" dirty="0" smtClean="0">
                <a:solidFill>
                  <a:srgbClr val="FFFF00"/>
                </a:solidFill>
                <a:latin typeface="Cambria" pitchFamily="18" charset="0"/>
              </a:rPr>
              <a:t>Γευστική και σωματική (γενική) αισθητικότητα: </a:t>
            </a:r>
            <a:r>
              <a:rPr lang="el-GR" sz="2800" dirty="0" smtClean="0">
                <a:solidFill>
                  <a:schemeClr val="bg1"/>
                </a:solidFill>
                <a:latin typeface="Cambria" pitchFamily="18" charset="0"/>
              </a:rPr>
              <a:t>ρίζα της γλώσσας και γευστικοί κάλυκες επιγλωττίδας</a:t>
            </a:r>
          </a:p>
          <a:p>
            <a:endParaRPr lang="el-GR" sz="2800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l-GR" sz="2800" b="1" dirty="0" smtClean="0">
                <a:solidFill>
                  <a:srgbClr val="FFFF00"/>
                </a:solidFill>
                <a:latin typeface="Cambria" pitchFamily="18" charset="0"/>
              </a:rPr>
              <a:t>Σπλαχνοαισθητικότητα:</a:t>
            </a:r>
            <a:r>
              <a:rPr lang="el-GR" sz="2800" dirty="0" smtClean="0">
                <a:solidFill>
                  <a:schemeClr val="bg1"/>
                </a:solidFill>
                <a:latin typeface="Cambria" pitchFamily="18" charset="0"/>
              </a:rPr>
              <a:t> θωρακικά και κοιλιακά σπλάχνα</a:t>
            </a:r>
          </a:p>
          <a:p>
            <a:endParaRPr lang="el-GR" sz="2800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>
              <a:buNone/>
            </a:pPr>
            <a:r>
              <a:rPr lang="en-US" sz="2800" i="1" dirty="0" err="1" smtClean="0">
                <a:solidFill>
                  <a:srgbClr val="FFC000"/>
                </a:solidFill>
                <a:latin typeface="Cambria" pitchFamily="18" charset="0"/>
              </a:rPr>
              <a:t>Vagus</a:t>
            </a:r>
            <a:r>
              <a:rPr lang="en-US" sz="2800" i="1" dirty="0" smtClean="0">
                <a:solidFill>
                  <a:srgbClr val="FFC000"/>
                </a:solidFill>
                <a:latin typeface="Cambria" pitchFamily="18" charset="0"/>
              </a:rPr>
              <a:t> = </a:t>
            </a:r>
            <a:r>
              <a:rPr lang="el-GR" sz="2800" i="1" dirty="0" smtClean="0">
                <a:solidFill>
                  <a:srgbClr val="FFC000"/>
                </a:solidFill>
                <a:latin typeface="Cambria" pitchFamily="18" charset="0"/>
              </a:rPr>
              <a:t>περιπλανόμενο</a:t>
            </a:r>
            <a:endParaRPr lang="el-GR" sz="28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ΕΝ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836712"/>
            <a:ext cx="8478510" cy="4968552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l-GR" sz="2800" b="1" dirty="0" smtClean="0">
                <a:solidFill>
                  <a:srgbClr val="FFFF00"/>
                </a:solidFill>
                <a:latin typeface="Cambria" pitchFamily="18" charset="0"/>
              </a:rPr>
              <a:t>Σωματική κινητικότητα:</a:t>
            </a:r>
          </a:p>
          <a:p>
            <a:pPr lvl="1" algn="just">
              <a:buFont typeface="Courier New" pitchFamily="49" charset="0"/>
              <a:buChar char="o"/>
            </a:pPr>
            <a:r>
              <a:rPr lang="el-GR" dirty="0" smtClean="0">
                <a:solidFill>
                  <a:schemeClr val="bg1"/>
                </a:solidFill>
                <a:latin typeface="Cambria" pitchFamily="18" charset="0"/>
              </a:rPr>
              <a:t>Μαλακή υπερώα</a:t>
            </a:r>
          </a:p>
          <a:p>
            <a:pPr lvl="1" algn="just">
              <a:buFont typeface="Courier New" pitchFamily="49" charset="0"/>
              <a:buChar char="o"/>
            </a:pPr>
            <a:r>
              <a:rPr lang="el-GR" dirty="0" smtClean="0">
                <a:solidFill>
                  <a:schemeClr val="bg1"/>
                </a:solidFill>
                <a:latin typeface="Cambria" pitchFamily="18" charset="0"/>
              </a:rPr>
              <a:t>Φάρυγγα</a:t>
            </a:r>
          </a:p>
          <a:p>
            <a:pPr lvl="1" algn="just">
              <a:buFont typeface="Courier New" pitchFamily="49" charset="0"/>
              <a:buChar char="o"/>
            </a:pPr>
            <a:r>
              <a:rPr lang="el-GR" dirty="0" smtClean="0">
                <a:solidFill>
                  <a:schemeClr val="bg1"/>
                </a:solidFill>
                <a:latin typeface="Cambria" pitchFamily="18" charset="0"/>
              </a:rPr>
              <a:t>Εσω μυες λάρυγγα</a:t>
            </a:r>
          </a:p>
          <a:p>
            <a:pPr lvl="1" algn="just">
              <a:buFont typeface="Courier New" pitchFamily="49" charset="0"/>
              <a:buChar char="o"/>
            </a:pPr>
            <a:r>
              <a:rPr lang="el-GR" dirty="0" smtClean="0">
                <a:solidFill>
                  <a:schemeClr val="bg1"/>
                </a:solidFill>
                <a:latin typeface="Cambria" pitchFamily="18" charset="0"/>
              </a:rPr>
              <a:t>Γλωσσοϋπερώιο μυ (εξω μυες γλώσσας)</a:t>
            </a:r>
          </a:p>
          <a:p>
            <a:pPr algn="just"/>
            <a:r>
              <a:rPr lang="el-GR" sz="2800" b="1" dirty="0" smtClean="0">
                <a:solidFill>
                  <a:srgbClr val="FFFF00"/>
                </a:solidFill>
                <a:latin typeface="Cambria" pitchFamily="18" charset="0"/>
              </a:rPr>
              <a:t>Ιδιοδέκτρια αισθητικότητα:</a:t>
            </a:r>
            <a:r>
              <a:rPr lang="el-GR" sz="2800" dirty="0" smtClean="0">
                <a:latin typeface="Cambria" pitchFamily="18" charset="0"/>
              </a:rPr>
              <a:t> </a:t>
            </a:r>
            <a:r>
              <a:rPr lang="el-GR" sz="2800" dirty="0" smtClean="0">
                <a:solidFill>
                  <a:schemeClr val="bg1"/>
                </a:solidFill>
                <a:latin typeface="Cambria" pitchFamily="18" charset="0"/>
              </a:rPr>
              <a:t>για τους ανωτέρω μύες</a:t>
            </a:r>
          </a:p>
          <a:p>
            <a:pPr algn="just"/>
            <a:r>
              <a:rPr lang="el-GR" sz="2800" b="1" dirty="0" smtClean="0">
                <a:solidFill>
                  <a:srgbClr val="FFFF00"/>
                </a:solidFill>
                <a:latin typeface="Cambria" pitchFamily="18" charset="0"/>
              </a:rPr>
              <a:t>Σπλαχνοκινητική νεύρωση</a:t>
            </a:r>
            <a:r>
              <a:rPr lang="el-GR" sz="2800" dirty="0" smtClean="0">
                <a:solidFill>
                  <a:srgbClr val="FFFF00"/>
                </a:solidFill>
                <a:latin typeface="Cambria" pitchFamily="18" charset="0"/>
              </a:rPr>
              <a:t>: </a:t>
            </a:r>
            <a:r>
              <a:rPr lang="el-GR" sz="2800" dirty="0" smtClean="0">
                <a:solidFill>
                  <a:schemeClr val="bg1"/>
                </a:solidFill>
                <a:latin typeface="Cambria" pitchFamily="18" charset="0"/>
              </a:rPr>
              <a:t>για τα σπλάχνα του θώρακα και της κοιλίας</a:t>
            </a:r>
            <a:endParaRPr lang="el-GR" sz="28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4000" b="1" dirty="0" smtClean="0">
                <a:solidFill>
                  <a:srgbClr val="C00000"/>
                </a:solidFill>
                <a:latin typeface="Cambria" pitchFamily="18" charset="0"/>
              </a:rPr>
              <a:t>Πνευμονογαστρικό Νεύρο – Λειτουργίες -2</a:t>
            </a:r>
            <a:endParaRPr lang="el-GR" sz="4000" b="1" dirty="0">
              <a:solidFill>
                <a:srgbClr val="C00000"/>
              </a:solidFill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ΕΝ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506" y="404664"/>
            <a:ext cx="9145506" cy="6078282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ΕΝ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88640"/>
            <a:ext cx="6082335" cy="6459827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ΕΝ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-23214"/>
            <a:ext cx="6048672" cy="6881214"/>
          </a:xfrm>
        </p:spPr>
      </p:pic>
      <p:pic>
        <p:nvPicPr>
          <p:cNvPr id="5" name="Content Placeholder 3" descr="ΕΝ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-23214"/>
            <a:ext cx="6048672" cy="688121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ΕΝ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376921"/>
            <a:ext cx="6192688" cy="6333782"/>
          </a:xfrm>
        </p:spPr>
      </p:pic>
      <p:pic>
        <p:nvPicPr>
          <p:cNvPr id="5" name="Content Placeholder 3" descr="ΕΝ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-109237"/>
            <a:ext cx="6984776" cy="714391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06090"/>
          </a:xfrm>
        </p:spPr>
        <p:txBody>
          <a:bodyPr>
            <a:normAutofit/>
          </a:bodyPr>
          <a:lstStyle/>
          <a:p>
            <a:r>
              <a:rPr lang="el-GR" sz="3600" b="1" dirty="0" smtClean="0">
                <a:solidFill>
                  <a:srgbClr val="C00000"/>
                </a:solidFill>
                <a:latin typeface="Cambria" pitchFamily="18" charset="0"/>
              </a:rPr>
              <a:t>Παρασυμπαθητική μοίρα Χ ΕΣ</a:t>
            </a:r>
            <a:endParaRPr lang="el-GR" sz="36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161063"/>
            <a:ext cx="4219308" cy="4920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1520" y="948690"/>
            <a:ext cx="4248472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Ραχιαίος πυρήνας του Χ</a:t>
            </a:r>
          </a:p>
          <a:p>
            <a:pPr lvl="1">
              <a:buFont typeface="Arial" pitchFamily="34" charset="0"/>
              <a:buChar char="•"/>
            </a:pPr>
            <a:r>
              <a:rPr lang="el-GR" dirty="0" smtClean="0">
                <a:solidFill>
                  <a:srgbClr val="FFC000"/>
                </a:solidFill>
              </a:rPr>
              <a:t>Μεγαλύτερος πυρήνας</a:t>
            </a:r>
          </a:p>
          <a:p>
            <a:pPr lvl="1">
              <a:buFont typeface="Arial" pitchFamily="34" charset="0"/>
              <a:buChar char="•"/>
            </a:pPr>
            <a:r>
              <a:rPr lang="el-GR" dirty="0" smtClean="0">
                <a:solidFill>
                  <a:srgbClr val="FFC000"/>
                </a:solidFill>
              </a:rPr>
              <a:t>Επι τα εκτός του πυρήνα του υπογλωσσίου στη φαιά πτέρυγα</a:t>
            </a:r>
          </a:p>
          <a:p>
            <a:pPr lvl="1">
              <a:buFont typeface="Arial" pitchFamily="34" charset="0"/>
              <a:buChar char="•"/>
            </a:pPr>
            <a:r>
              <a:rPr lang="el-GR" dirty="0" smtClean="0">
                <a:solidFill>
                  <a:srgbClr val="FFC000"/>
                </a:solidFill>
              </a:rPr>
              <a:t>Χωρίζονται από τον πυρήνα του </a:t>
            </a:r>
            <a:r>
              <a:rPr lang="en-US" dirty="0" err="1" smtClean="0">
                <a:solidFill>
                  <a:srgbClr val="FFC000"/>
                </a:solidFill>
              </a:rPr>
              <a:t>Staderini</a:t>
            </a:r>
            <a:endParaRPr lang="en-US" dirty="0" smtClean="0">
              <a:solidFill>
                <a:srgbClr val="FFC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l-GR" dirty="0" smtClean="0">
                <a:solidFill>
                  <a:srgbClr val="FFC000"/>
                </a:solidFill>
              </a:rPr>
              <a:t>Επι τα εκτός συνορεύει με τη μονήρη δεσμίδα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Κεφαλικό άκρο </a:t>
            </a:r>
            <a:r>
              <a:rPr lang="el-GR" b="1" dirty="0" smtClean="0">
                <a:solidFill>
                  <a:srgbClr val="FFFF00"/>
                </a:solidFill>
                <a:sym typeface="Wingdings" pitchFamily="2" charset="2"/>
              </a:rPr>
              <a:t> καρδιά-πνεύμονες</a:t>
            </a:r>
          </a:p>
          <a:p>
            <a:r>
              <a:rPr lang="el-GR" b="1" dirty="0" smtClean="0">
                <a:solidFill>
                  <a:srgbClr val="FFFF00"/>
                </a:solidFill>
                <a:sym typeface="Wingdings" pitchFamily="2" charset="2"/>
              </a:rPr>
              <a:t>Ουραίο  κοιλιακά σπλάχνα</a:t>
            </a:r>
          </a:p>
          <a:p>
            <a:endParaRPr lang="el-GR" sz="1000" dirty="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el-GR" dirty="0" smtClean="0">
                <a:solidFill>
                  <a:schemeClr val="bg1"/>
                </a:solidFill>
                <a:sym typeface="Wingdings" pitchFamily="2" charset="2"/>
              </a:rPr>
              <a:t>Δέχεται προσαγωγά μηνύματα από</a:t>
            </a:r>
          </a:p>
          <a:p>
            <a:pPr lvl="1">
              <a:buFont typeface="Arial" pitchFamily="34" charset="0"/>
              <a:buChar char="•"/>
            </a:pPr>
            <a:r>
              <a:rPr lang="el-GR" dirty="0" smtClean="0">
                <a:solidFill>
                  <a:srgbClr val="92D050"/>
                </a:solidFill>
                <a:sym typeface="Wingdings" pitchFamily="2" charset="2"/>
              </a:rPr>
              <a:t>Μονήρη δεσμίδα</a:t>
            </a:r>
          </a:p>
          <a:p>
            <a:pPr lvl="1">
              <a:buFont typeface="Arial" pitchFamily="34" charset="0"/>
              <a:buChar char="•"/>
            </a:pPr>
            <a:r>
              <a:rPr lang="el-GR" dirty="0" smtClean="0">
                <a:solidFill>
                  <a:srgbClr val="92D050"/>
                </a:solidFill>
                <a:sym typeface="Wingdings" pitchFamily="2" charset="2"/>
              </a:rPr>
              <a:t>Αυτόνομα κέντρα  του στελέχους</a:t>
            </a:r>
          </a:p>
          <a:p>
            <a:pPr lvl="1">
              <a:buFont typeface="Arial" pitchFamily="34" charset="0"/>
              <a:buChar char="•"/>
            </a:pPr>
            <a:r>
              <a:rPr lang="el-GR" dirty="0" smtClean="0">
                <a:solidFill>
                  <a:srgbClr val="92D050"/>
                </a:solidFill>
                <a:sym typeface="Wingdings" pitchFamily="2" charset="2"/>
              </a:rPr>
              <a:t>Υποθάλαμο</a:t>
            </a:r>
          </a:p>
          <a:p>
            <a:pPr lvl="1">
              <a:buFont typeface="Arial" pitchFamily="34" charset="0"/>
              <a:buChar char="•"/>
            </a:pPr>
            <a:r>
              <a:rPr lang="el-GR" dirty="0" smtClean="0">
                <a:solidFill>
                  <a:srgbClr val="92D050"/>
                </a:solidFill>
                <a:sym typeface="Wingdings" pitchFamily="2" charset="2"/>
              </a:rPr>
              <a:t>Οσφρητική οδό</a:t>
            </a:r>
          </a:p>
          <a:p>
            <a:endParaRPr lang="el-GR" sz="1000" dirty="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el-GR" dirty="0" smtClean="0">
                <a:solidFill>
                  <a:schemeClr val="bg1"/>
                </a:solidFill>
                <a:sym typeface="Wingdings" pitchFamily="2" charset="2"/>
              </a:rPr>
              <a:t>Ξεκινούν προγαγγλιακοί νευράξονες  παρασυμπαθητικά γάγγλια πλέγματα ΑΝΣ  τοίχμα σπλάχνων  μεταγαγγλιακές ίνες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260648"/>
            <a:ext cx="403244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2000" dirty="0">
                <a:solidFill>
                  <a:schemeClr val="bg1"/>
                </a:solidFill>
                <a:latin typeface="Cambria" pitchFamily="18" charset="0"/>
              </a:rPr>
              <a:t> </a:t>
            </a:r>
          </a:p>
          <a:p>
            <a:pPr algn="just">
              <a:buClr>
                <a:srgbClr val="C00000"/>
              </a:buClr>
              <a:buSzPct val="120000"/>
              <a:buFont typeface="Wingdings" pitchFamily="2" charset="2"/>
              <a:buChar char="ü"/>
            </a:pPr>
            <a:r>
              <a:rPr lang="el-GR" sz="2000" dirty="0" smtClean="0">
                <a:solidFill>
                  <a:schemeClr val="bg1"/>
                </a:solidFill>
                <a:latin typeface="Cambria" pitchFamily="18" charset="0"/>
              </a:rPr>
              <a:t>Τα </a:t>
            </a:r>
            <a:r>
              <a:rPr lang="el-GR" sz="2000" dirty="0">
                <a:solidFill>
                  <a:schemeClr val="bg1"/>
                </a:solidFill>
                <a:latin typeface="Cambria" pitchFamily="18" charset="0"/>
              </a:rPr>
              <a:t>κρανιακά νεύρα </a:t>
            </a:r>
            <a:r>
              <a:rPr lang="el-GR" sz="2000" b="1" dirty="0">
                <a:solidFill>
                  <a:schemeClr val="bg1"/>
                </a:solidFill>
                <a:latin typeface="Cambria" pitchFamily="18" charset="0"/>
              </a:rPr>
              <a:t>αναδύονται από το εγκεφαλικό στέλεχος,</a:t>
            </a:r>
            <a:r>
              <a:rPr lang="el-GR" sz="2000" dirty="0">
                <a:solidFill>
                  <a:schemeClr val="bg1"/>
                </a:solidFill>
                <a:latin typeface="Cambria" pitchFamily="18" charset="0"/>
              </a:rPr>
              <a:t> σε αντιδιαστολή με </a:t>
            </a:r>
            <a:r>
              <a:rPr lang="el-GR" sz="2000" b="1" dirty="0">
                <a:solidFill>
                  <a:schemeClr val="bg1"/>
                </a:solidFill>
                <a:latin typeface="Cambria" pitchFamily="18" charset="0"/>
              </a:rPr>
              <a:t>τα νωτιαία νεύρα </a:t>
            </a:r>
            <a:r>
              <a:rPr lang="el-GR" sz="2000" dirty="0">
                <a:solidFill>
                  <a:schemeClr val="bg1"/>
                </a:solidFill>
                <a:latin typeface="Cambria" pitchFamily="18" charset="0"/>
              </a:rPr>
              <a:t>που αναδύονται από τη σπονδυλική </a:t>
            </a:r>
            <a:r>
              <a:rPr lang="el-GR" sz="2000" dirty="0" smtClean="0">
                <a:solidFill>
                  <a:schemeClr val="bg1"/>
                </a:solidFill>
                <a:latin typeface="Cambria" pitchFamily="18" charset="0"/>
              </a:rPr>
              <a:t>στήλη.</a:t>
            </a:r>
          </a:p>
          <a:p>
            <a:pPr algn="just">
              <a:buClr>
                <a:srgbClr val="C00000"/>
              </a:buClr>
              <a:buSzPct val="120000"/>
              <a:buFont typeface="Wingdings" pitchFamily="2" charset="2"/>
              <a:buChar char="ü"/>
            </a:pPr>
            <a:endParaRPr lang="el-GR" sz="2000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just">
              <a:buClr>
                <a:srgbClr val="C00000"/>
              </a:buClr>
              <a:buSzPct val="120000"/>
              <a:buFont typeface="Wingdings" pitchFamily="2" charset="2"/>
              <a:buChar char="ü"/>
            </a:pPr>
            <a:r>
              <a:rPr lang="el-GR" sz="2000" dirty="0" smtClean="0">
                <a:solidFill>
                  <a:schemeClr val="bg1"/>
                </a:solidFill>
                <a:latin typeface="Cambria" pitchFamily="18" charset="0"/>
              </a:rPr>
              <a:t> Συνάπτονται </a:t>
            </a:r>
            <a:r>
              <a:rPr lang="el-GR" sz="2000" dirty="0">
                <a:solidFill>
                  <a:schemeClr val="bg1"/>
                </a:solidFill>
                <a:latin typeface="Cambria" pitchFamily="18" charset="0"/>
              </a:rPr>
              <a:t>με την κοιλιακή επιφάνεια του εγκεφάλου, με εξαίρεση την 4η εγκεφαλική συζυγία (τροχιλιακό νεύρο), η οποία αναδύεται από τη ραχιαία επιφάνεια του </a:t>
            </a:r>
            <a:r>
              <a:rPr lang="el-GR" sz="2000" dirty="0" smtClean="0">
                <a:solidFill>
                  <a:schemeClr val="bg1"/>
                </a:solidFill>
                <a:latin typeface="Cambria" pitchFamily="18" charset="0"/>
              </a:rPr>
              <a:t>στελέχους.</a:t>
            </a:r>
          </a:p>
          <a:p>
            <a:pPr algn="just">
              <a:buClr>
                <a:srgbClr val="C00000"/>
              </a:buClr>
              <a:buSzPct val="120000"/>
              <a:buFont typeface="Wingdings" pitchFamily="2" charset="2"/>
              <a:buChar char="ü"/>
            </a:pPr>
            <a:endParaRPr lang="el-GR" sz="2000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just">
              <a:buClr>
                <a:srgbClr val="C00000"/>
              </a:buClr>
              <a:buSzPct val="120000"/>
              <a:buFont typeface="Wingdings" pitchFamily="2" charset="2"/>
              <a:buChar char="ü"/>
            </a:pPr>
            <a:r>
              <a:rPr lang="el-GR" sz="2000" dirty="0" smtClean="0">
                <a:solidFill>
                  <a:schemeClr val="bg1"/>
                </a:solidFill>
                <a:latin typeface="Cambria" pitchFamily="18" charset="0"/>
              </a:rPr>
              <a:t>Εκτός </a:t>
            </a:r>
            <a:r>
              <a:rPr lang="el-GR" sz="2000" dirty="0">
                <a:solidFill>
                  <a:schemeClr val="bg1"/>
                </a:solidFill>
                <a:latin typeface="Cambria" pitchFamily="18" charset="0"/>
              </a:rPr>
              <a:t>από τη 10η και 11η </a:t>
            </a:r>
            <a:r>
              <a:rPr lang="el-GR" sz="2000" dirty="0" smtClean="0">
                <a:solidFill>
                  <a:schemeClr val="bg1"/>
                </a:solidFill>
                <a:latin typeface="Cambria" pitchFamily="18" charset="0"/>
              </a:rPr>
              <a:t>εγκεφαλική συζυγία τα </a:t>
            </a:r>
            <a:r>
              <a:rPr lang="el-GR" sz="2000" dirty="0">
                <a:solidFill>
                  <a:schemeClr val="bg1"/>
                </a:solidFill>
                <a:latin typeface="Cambria" pitchFamily="18" charset="0"/>
              </a:rPr>
              <a:t>κρανιακά νεύρα εξυπηρετούν κατά κύριο λόγο την αισθητική και κινητική νεύρωση </a:t>
            </a:r>
            <a:r>
              <a:rPr lang="el-GR" sz="2000" dirty="0" smtClean="0">
                <a:solidFill>
                  <a:schemeClr val="bg1"/>
                </a:solidFill>
                <a:latin typeface="Cambria" pitchFamily="18" charset="0"/>
              </a:rPr>
              <a:t>κεφαλής</a:t>
            </a:r>
            <a:r>
              <a:rPr lang="el-GR" sz="2000" dirty="0">
                <a:solidFill>
                  <a:schemeClr val="bg1"/>
                </a:solidFill>
                <a:latin typeface="Cambria" pitchFamily="18" charset="0"/>
              </a:rPr>
              <a:t> και  τραχήλου.</a:t>
            </a:r>
          </a:p>
        </p:txBody>
      </p:sp>
      <p:pic>
        <p:nvPicPr>
          <p:cNvPr id="5" name="Picture 4" descr="cranial_nerv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1844824"/>
            <a:ext cx="4283968" cy="41622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27984" y="188640"/>
            <a:ext cx="4320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l-GR" sz="2400" b="1" dirty="0" smtClean="0">
                <a:solidFill>
                  <a:srgbClr val="FFFF00"/>
                </a:solidFill>
                <a:latin typeface="Cambria" pitchFamily="18" charset="0"/>
              </a:rPr>
              <a:t>Τα κρανιακά ή εγκεφαλικά νεύρα αποτελούν 12 ζεύγη νεύρων (εγκεφαλικές συζυγίες)</a:t>
            </a:r>
            <a:endParaRPr lang="el-GR" sz="2400" b="1" dirty="0">
              <a:solidFill>
                <a:srgbClr val="FFFF00"/>
              </a:solidFill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/>
          <a:lstStyle/>
          <a:p>
            <a:r>
              <a:rPr lang="el-GR" b="1" dirty="0" smtClean="0">
                <a:solidFill>
                  <a:srgbClr val="C00000"/>
                </a:solidFill>
                <a:latin typeface="Cambria" pitchFamily="18" charset="0"/>
              </a:rPr>
              <a:t>Αιμάτωση</a:t>
            </a:r>
            <a:endParaRPr lang="el-GR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466728" cy="4525963"/>
          </a:xfrm>
        </p:spPr>
        <p:txBody>
          <a:bodyPr>
            <a:normAutofit/>
          </a:bodyPr>
          <a:lstStyle/>
          <a:p>
            <a:r>
              <a:rPr lang="el-GR" sz="2400" dirty="0" smtClean="0">
                <a:solidFill>
                  <a:schemeClr val="bg1"/>
                </a:solidFill>
                <a:latin typeface="Cambria" pitchFamily="18" charset="0"/>
              </a:rPr>
              <a:t>Ριζική αρτηρία του προμήκους μυελού</a:t>
            </a:r>
          </a:p>
          <a:p>
            <a:r>
              <a:rPr lang="el-GR" sz="2400" dirty="0" smtClean="0">
                <a:solidFill>
                  <a:schemeClr val="bg1"/>
                </a:solidFill>
                <a:latin typeface="Cambria" pitchFamily="18" charset="0"/>
              </a:rPr>
              <a:t>Κλάδοι από το μηνιγγικό κλάδο της ανιούσας φαρυγγικής</a:t>
            </a:r>
          </a:p>
          <a:p>
            <a:r>
              <a:rPr lang="el-GR" sz="2400" dirty="0" smtClean="0">
                <a:solidFill>
                  <a:schemeClr val="bg1"/>
                </a:solidFill>
                <a:latin typeface="Cambria" pitchFamily="18" charset="0"/>
              </a:rPr>
              <a:t>Ανω θυρεοειδική αρτηρία</a:t>
            </a:r>
          </a:p>
          <a:p>
            <a:r>
              <a:rPr lang="el-GR" sz="2400" dirty="0" smtClean="0">
                <a:solidFill>
                  <a:schemeClr val="bg1"/>
                </a:solidFill>
                <a:latin typeface="Cambria" pitchFamily="18" charset="0"/>
              </a:rPr>
              <a:t>Κάτω θυρεοειδική αρτηρία</a:t>
            </a:r>
            <a:endParaRPr lang="el-GR" sz="2400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050" name="Picture 2" descr="C:\Dimitrios Filippou 2018\ΠΑΝΕΠΙΣΤΗΜΙΟ\ΥΛΙΚΟ\Σπλαχνολογία Εικόνες\4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-1"/>
            <a:ext cx="4644008" cy="69065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78098"/>
          </a:xfrm>
        </p:spPr>
        <p:txBody>
          <a:bodyPr>
            <a:normAutofit/>
          </a:bodyPr>
          <a:lstStyle/>
          <a:p>
            <a:r>
              <a:rPr lang="el-GR" sz="3600" b="1" dirty="0" smtClean="0">
                <a:solidFill>
                  <a:srgbClr val="C00000"/>
                </a:solidFill>
                <a:latin typeface="Cambria" pitchFamily="18" charset="0"/>
              </a:rPr>
              <a:t>Αναστομώσεις</a:t>
            </a:r>
            <a:endParaRPr lang="el-GR" sz="36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692696"/>
            <a:ext cx="8640960" cy="5877272"/>
          </a:xfrm>
        </p:spPr>
        <p:txBody>
          <a:bodyPr>
            <a:normAutofit fontScale="70000" lnSpcReduction="20000"/>
          </a:bodyPr>
          <a:lstStyle/>
          <a:p>
            <a:r>
              <a:rPr lang="el-GR" dirty="0" smtClean="0">
                <a:solidFill>
                  <a:srgbClr val="FFFF00"/>
                </a:solidFill>
                <a:latin typeface="Cambria" pitchFamily="18" charset="0"/>
              </a:rPr>
              <a:t>Αυτόνομο ΝΣ</a:t>
            </a:r>
          </a:p>
          <a:p>
            <a:pPr lvl="1"/>
            <a:r>
              <a:rPr lang="el-GR" dirty="0" smtClean="0">
                <a:solidFill>
                  <a:schemeClr val="bg1"/>
                </a:solidFill>
                <a:latin typeface="Cambria" pitchFamily="18" charset="0"/>
              </a:rPr>
              <a:t> κλάδοι από το άνω αυχενικό συμπαθητικό γάγγλιο στο</a:t>
            </a:r>
          </a:p>
          <a:p>
            <a:pPr lvl="2"/>
            <a:r>
              <a:rPr lang="el-GR" dirty="0" smtClean="0">
                <a:solidFill>
                  <a:srgbClr val="FFC000"/>
                </a:solidFill>
                <a:latin typeface="Cambria" pitchFamily="18" charset="0"/>
              </a:rPr>
              <a:t>Σφαγιτιδικό και το οζώδες γάγγλιο</a:t>
            </a:r>
          </a:p>
          <a:p>
            <a:pPr lvl="2"/>
            <a:r>
              <a:rPr lang="el-GR" dirty="0" smtClean="0">
                <a:solidFill>
                  <a:srgbClr val="FFC000"/>
                </a:solidFill>
                <a:latin typeface="Cambria" pitchFamily="18" charset="0"/>
              </a:rPr>
              <a:t>Φαρυγγικό, μεσοκαρωτιδικό, καρδιακό, πνευμονικό, οισοφαγικό και κοιλιακό πλέγματος</a:t>
            </a:r>
          </a:p>
          <a:p>
            <a:pPr lvl="2"/>
            <a:endParaRPr lang="el-GR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l-GR" dirty="0" smtClean="0">
                <a:solidFill>
                  <a:srgbClr val="FFFF00"/>
                </a:solidFill>
                <a:latin typeface="Cambria" pitchFamily="18" charset="0"/>
              </a:rPr>
              <a:t>Παραπληρωματικό νεύρο </a:t>
            </a:r>
          </a:p>
          <a:p>
            <a:pPr lvl="1"/>
            <a:r>
              <a:rPr lang="el-GR" dirty="0" smtClean="0">
                <a:solidFill>
                  <a:schemeClr val="bg1"/>
                </a:solidFill>
                <a:latin typeface="Cambria" pitchFamily="18" charset="0"/>
              </a:rPr>
              <a:t>Ο έσω κλάδος εισδύει επάνω από το οζώδες γάγγλιο</a:t>
            </a:r>
          </a:p>
          <a:p>
            <a:pPr lvl="1"/>
            <a:r>
              <a:rPr lang="el-GR" dirty="0" smtClean="0">
                <a:solidFill>
                  <a:schemeClr val="bg1"/>
                </a:solidFill>
                <a:latin typeface="Cambria" pitchFamily="18" charset="0"/>
              </a:rPr>
              <a:t>Κλωνία του εισέρχονται στο σφαγιτιδικό γάγγλιο</a:t>
            </a:r>
          </a:p>
          <a:p>
            <a:pPr lvl="1"/>
            <a:endParaRPr lang="el-GR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l-GR" dirty="0" smtClean="0">
                <a:solidFill>
                  <a:srgbClr val="FFFF00"/>
                </a:solidFill>
                <a:latin typeface="Cambria" pitchFamily="18" charset="0"/>
              </a:rPr>
              <a:t>Προσωπικό Νεύρο</a:t>
            </a:r>
          </a:p>
          <a:p>
            <a:pPr lvl="1"/>
            <a:r>
              <a:rPr lang="el-GR" dirty="0" smtClean="0">
                <a:solidFill>
                  <a:schemeClr val="bg1"/>
                </a:solidFill>
                <a:latin typeface="Cambria" pitchFamily="18" charset="0"/>
              </a:rPr>
              <a:t>Ωτιαίος κλάδος του Χ ΕΣ</a:t>
            </a:r>
          </a:p>
          <a:p>
            <a:pPr lvl="1"/>
            <a:endParaRPr lang="el-GR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l-GR" dirty="0" smtClean="0">
                <a:solidFill>
                  <a:srgbClr val="FFFF00"/>
                </a:solidFill>
                <a:latin typeface="Cambria" pitchFamily="18" charset="0"/>
              </a:rPr>
              <a:t>Υπογλώσσιο νεύρο</a:t>
            </a:r>
          </a:p>
          <a:p>
            <a:pPr lvl="1"/>
            <a:r>
              <a:rPr lang="el-GR" dirty="0" smtClean="0">
                <a:solidFill>
                  <a:schemeClr val="bg1"/>
                </a:solidFill>
                <a:latin typeface="Cambria" pitchFamily="18" charset="0"/>
              </a:rPr>
              <a:t>Κλάδοι εισέρχονται στο οζώδες γάγγλιο</a:t>
            </a:r>
          </a:p>
          <a:p>
            <a:pPr lvl="1"/>
            <a:endParaRPr lang="el-GR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l-GR" dirty="0" smtClean="0">
                <a:solidFill>
                  <a:schemeClr val="bg1"/>
                </a:solidFill>
                <a:latin typeface="Cambria" pitchFamily="18" charset="0"/>
              </a:rPr>
              <a:t>Το οζώδες γάγγλιο δέχεται κλάδους από την </a:t>
            </a:r>
            <a:r>
              <a:rPr lang="el-GR" dirty="0" smtClean="0">
                <a:solidFill>
                  <a:srgbClr val="FFFF00"/>
                </a:solidFill>
                <a:latin typeface="Cambria" pitchFamily="18" charset="0"/>
              </a:rPr>
              <a:t>αγκύλη Α1 και Α2</a:t>
            </a:r>
          </a:p>
          <a:p>
            <a:endParaRPr lang="el-GR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l-GR" dirty="0" smtClean="0">
                <a:solidFill>
                  <a:srgbClr val="FFFF00"/>
                </a:solidFill>
                <a:latin typeface="Cambria" pitchFamily="18" charset="0"/>
              </a:rPr>
              <a:t>Θωρακική και κοιλιακή μοίρα </a:t>
            </a:r>
            <a:r>
              <a:rPr lang="el-GR" dirty="0" smtClean="0">
                <a:solidFill>
                  <a:schemeClr val="bg1"/>
                </a:solidFill>
                <a:latin typeface="Cambria" pitchFamily="18" charset="0"/>
              </a:rPr>
              <a:t>με τις αντίθετες αντίστοιχες.</a:t>
            </a:r>
            <a:endParaRPr lang="el-GR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Παραπληρωματικό νεύρο (ΧΙ)</a:t>
            </a:r>
            <a:endParaRPr lang="el-GR" sz="3600" b="1" dirty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7704" y="1268760"/>
            <a:ext cx="4834880" cy="11807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0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Σωματοκινητική</a:t>
            </a:r>
            <a:r>
              <a:rPr lang="el-GR" sz="2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νεύρωση για</a:t>
            </a:r>
          </a:p>
          <a:p>
            <a:pPr lvl="1"/>
            <a:r>
              <a:rPr lang="el-GR" sz="20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Στερνοκλειδομαστοειδή</a:t>
            </a:r>
            <a:r>
              <a:rPr lang="el-GR" sz="2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μυ</a:t>
            </a:r>
          </a:p>
          <a:p>
            <a:pPr lvl="1"/>
            <a:r>
              <a:rPr lang="el-GR" sz="2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Τραπεζοειδή μυ</a:t>
            </a:r>
          </a:p>
          <a:p>
            <a:pPr lvl="1"/>
            <a:endParaRPr lang="el-GR" sz="2000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492896"/>
            <a:ext cx="6768752" cy="4221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ΕΝ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260648"/>
            <a:ext cx="6912768" cy="6092225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l-GR" sz="36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Πυρήνες ΧΙ ΕΣ</a:t>
            </a:r>
            <a:endParaRPr lang="el-GR" sz="3600" b="1" dirty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5256584"/>
          </a:xfrm>
        </p:spPr>
        <p:txBody>
          <a:bodyPr>
            <a:normAutofit fontScale="92500" lnSpcReduction="20000"/>
          </a:bodyPr>
          <a:lstStyle/>
          <a:p>
            <a:r>
              <a:rPr lang="el-GR" sz="2800" b="1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Προμηκική</a:t>
            </a:r>
            <a:r>
              <a:rPr lang="el-GR" sz="28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μοίρα και νωτιαία μοίρα</a:t>
            </a:r>
          </a:p>
          <a:p>
            <a:endParaRPr lang="el-GR" sz="1200" dirty="0" smtClean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el-GR" sz="2800" b="1" dirty="0" smtClean="0">
                <a:solidFill>
                  <a:srgbClr val="FFFF00"/>
                </a:solidFill>
                <a:latin typeface="Cambria" pitchFamily="18" charset="0"/>
                <a:ea typeface="Cambria" pitchFamily="18" charset="0"/>
              </a:rPr>
              <a:t>Νωτιαία μοίρα</a:t>
            </a:r>
          </a:p>
          <a:p>
            <a:pPr lvl="1"/>
            <a:r>
              <a:rPr lang="el-GR" sz="22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5-6 νημάτια</a:t>
            </a:r>
          </a:p>
          <a:p>
            <a:pPr lvl="1"/>
            <a:r>
              <a:rPr lang="el-GR" sz="22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Οπίσθια μέση και πλάγια μοίρα των προσθίων κεράτων των Α1-Α5 </a:t>
            </a:r>
            <a:r>
              <a:rPr lang="el-GR" sz="22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νευροτομίων</a:t>
            </a:r>
            <a:r>
              <a:rPr lang="el-GR" sz="22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του ΝΜ</a:t>
            </a:r>
          </a:p>
          <a:p>
            <a:pPr lvl="1"/>
            <a:r>
              <a:rPr lang="el-GR" sz="22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Συνένωση</a:t>
            </a:r>
          </a:p>
          <a:p>
            <a:pPr lvl="1"/>
            <a:r>
              <a:rPr lang="el-GR" sz="22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Είσοδος από μείζον ινιακό τρήμα</a:t>
            </a:r>
          </a:p>
          <a:p>
            <a:pPr lvl="1"/>
            <a:endParaRPr lang="el-GR" sz="1200" dirty="0" smtClean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el-GR" sz="2800" b="1" dirty="0" err="1" smtClean="0">
                <a:solidFill>
                  <a:srgbClr val="FFFF00"/>
                </a:solidFill>
                <a:latin typeface="Cambria" pitchFamily="18" charset="0"/>
                <a:ea typeface="Cambria" pitchFamily="18" charset="0"/>
              </a:rPr>
              <a:t>Προμηκική</a:t>
            </a:r>
            <a:r>
              <a:rPr lang="el-GR" sz="2800" b="1" dirty="0" smtClean="0">
                <a:solidFill>
                  <a:srgbClr val="FFFF00"/>
                </a:solidFill>
                <a:latin typeface="Cambria" pitchFamily="18" charset="0"/>
                <a:ea typeface="Cambria" pitchFamily="18" charset="0"/>
              </a:rPr>
              <a:t> μοίρα </a:t>
            </a:r>
          </a:p>
          <a:p>
            <a:pPr lvl="1"/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Lachman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et al 2002) </a:t>
            </a:r>
            <a:r>
              <a:rPr lang="el-GR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μοίρα της Χ ΕΣ</a:t>
            </a:r>
          </a:p>
          <a:p>
            <a:pPr lvl="1"/>
            <a:r>
              <a:rPr lang="el-GR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Ουραία μοίρα μικτού πυρήνα</a:t>
            </a:r>
          </a:p>
          <a:p>
            <a:pPr lvl="1"/>
            <a:endParaRPr lang="el-GR" sz="1200" dirty="0" smtClean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  <a:p>
            <a:pPr>
              <a:buNone/>
            </a:pPr>
            <a:r>
              <a:rPr lang="el-GR" sz="26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Συνένωση </a:t>
            </a:r>
            <a:r>
              <a:rPr lang="el-GR" sz="26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sym typeface="Wingdings" pitchFamily="2" charset="2"/>
              </a:rPr>
              <a:t> </a:t>
            </a:r>
            <a:r>
              <a:rPr lang="el-GR" sz="26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sym typeface="Wingdings" pitchFamily="2" charset="2"/>
              </a:rPr>
              <a:t>σφαγιτιδικό</a:t>
            </a:r>
            <a:r>
              <a:rPr lang="el-GR" sz="26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sym typeface="Wingdings" pitchFamily="2" charset="2"/>
              </a:rPr>
              <a:t> τρήμα</a:t>
            </a:r>
          </a:p>
          <a:p>
            <a:pPr lvl="1"/>
            <a:r>
              <a:rPr lang="el-GR" sz="22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sym typeface="Wingdings" pitchFamily="2" charset="2"/>
              </a:rPr>
              <a:t>Εσω</a:t>
            </a:r>
            <a:r>
              <a:rPr lang="el-GR" sz="22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sym typeface="Wingdings" pitchFamily="2" charset="2"/>
              </a:rPr>
              <a:t> κλάδος  </a:t>
            </a:r>
            <a:r>
              <a:rPr lang="el-GR" sz="22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sym typeface="Wingdings" pitchFamily="2" charset="2"/>
              </a:rPr>
              <a:t>πνευμονογαστρικό</a:t>
            </a:r>
            <a:endParaRPr lang="el-GR" sz="2200" dirty="0" smtClean="0">
              <a:solidFill>
                <a:schemeClr val="bg1"/>
              </a:solidFill>
              <a:latin typeface="Cambria" pitchFamily="18" charset="0"/>
              <a:ea typeface="Cambria" pitchFamily="18" charset="0"/>
              <a:sym typeface="Wingdings" pitchFamily="2" charset="2"/>
            </a:endParaRPr>
          </a:p>
          <a:p>
            <a:pPr lvl="1"/>
            <a:r>
              <a:rPr lang="el-GR" sz="22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sym typeface="Wingdings" pitchFamily="2" charset="2"/>
              </a:rPr>
              <a:t>Εξω</a:t>
            </a:r>
            <a:r>
              <a:rPr lang="el-GR" sz="22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sym typeface="Wingdings" pitchFamily="2" charset="2"/>
              </a:rPr>
              <a:t> κλάδος  μύες τραχήλου</a:t>
            </a:r>
            <a:endParaRPr lang="el-GR" sz="2200" dirty="0" smtClean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  <a:p>
            <a:pPr lvl="1"/>
            <a:endParaRPr lang="el-GR" dirty="0" smtClean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  <a:p>
            <a:pPr lvl="1"/>
            <a:endParaRPr lang="el-GR" sz="2400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Ε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467" y="548680"/>
            <a:ext cx="9152467" cy="51845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ΕΝ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4681" y="434951"/>
            <a:ext cx="8366198" cy="5832648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1196752"/>
            <a:ext cx="3024336" cy="1143000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Αιμάτωση (ΧΙ ΕΣ)</a:t>
            </a:r>
            <a:endParaRPr lang="el-GR" sz="3600" b="1" dirty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39552" y="2780928"/>
            <a:ext cx="2736304" cy="25922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l-GR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Εγκάρσια τραχηλική αρτηρία κλ. του </a:t>
            </a:r>
            <a:r>
              <a:rPr lang="el-GR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θυροαυχενικού</a:t>
            </a:r>
            <a:r>
              <a:rPr lang="el-GR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στελέχους</a:t>
            </a:r>
            <a:endParaRPr lang="el-GR" sz="2400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Picture 3" descr="subclavian-arte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1124744"/>
            <a:ext cx="5076056" cy="476569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Αναστομώσεις (ΧΙ ΕΣ)</a:t>
            </a:r>
            <a:endParaRPr lang="el-GR" b="1" dirty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sz="2800" b="1" dirty="0" err="1" smtClean="0">
                <a:solidFill>
                  <a:srgbClr val="FFFF00"/>
                </a:solidFill>
                <a:latin typeface="Cambria" pitchFamily="18" charset="0"/>
                <a:ea typeface="Cambria" pitchFamily="18" charset="0"/>
              </a:rPr>
              <a:t>Πνευμονογαστρικό</a:t>
            </a:r>
            <a:endParaRPr lang="el-GR" sz="2800" b="1" dirty="0" smtClean="0">
              <a:solidFill>
                <a:srgbClr val="FFFF00"/>
              </a:solidFill>
              <a:latin typeface="Cambria" pitchFamily="18" charset="0"/>
              <a:ea typeface="Cambria" pitchFamily="18" charset="0"/>
            </a:endParaRPr>
          </a:p>
          <a:p>
            <a:pPr lvl="1"/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2-3 νημάτια στο οζώδες γάγγλιο</a:t>
            </a:r>
          </a:p>
          <a:p>
            <a:pPr lvl="1"/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Σχηματίζεται το κάτω λαρυγγικό (παλίνδρομο) το οποίο νευρώνει όλους του μύες του φάρυγγα πλην του </a:t>
            </a:r>
            <a:r>
              <a:rPr lang="el-GR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κρικοθυρεοειδούς</a:t>
            </a:r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.</a:t>
            </a:r>
          </a:p>
          <a:p>
            <a:pPr lvl="1"/>
            <a:endParaRPr lang="el-GR" dirty="0" smtClean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  <a:p>
            <a:pPr>
              <a:buNone/>
            </a:pPr>
            <a:r>
              <a:rPr lang="el-GR" sz="2800" dirty="0" smtClean="0">
                <a:solidFill>
                  <a:srgbClr val="FFFF00"/>
                </a:solidFill>
                <a:latin typeface="Cambria" pitchFamily="18" charset="0"/>
                <a:ea typeface="Cambria" pitchFamily="18" charset="0"/>
              </a:rPr>
              <a:t>Α2-Α3</a:t>
            </a:r>
            <a:r>
              <a:rPr lang="el-G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(πριν την είσοδο στο </a:t>
            </a:r>
            <a:r>
              <a:rPr lang="el-GR" sz="28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στερνοκλειδομαστοειδή</a:t>
            </a:r>
            <a:r>
              <a:rPr lang="el-G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μυ)</a:t>
            </a:r>
          </a:p>
          <a:p>
            <a:pPr>
              <a:buNone/>
            </a:pPr>
            <a:r>
              <a:rPr lang="el-GR" sz="2800" dirty="0" smtClean="0">
                <a:solidFill>
                  <a:srgbClr val="FFFF00"/>
                </a:solidFill>
                <a:latin typeface="Cambria" pitchFamily="18" charset="0"/>
                <a:ea typeface="Cambria" pitchFamily="18" charset="0"/>
              </a:rPr>
              <a:t>Α3-Α4</a:t>
            </a:r>
            <a:r>
              <a:rPr lang="el-G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(πριν την είσοδο στον τραπεζοειδή μυ)</a:t>
            </a:r>
            <a:endParaRPr lang="el-GR" sz="2800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Υπογλώσσιο νεύρο (ΧΙΙ)</a:t>
            </a:r>
            <a:endParaRPr lang="el-GR" b="1" dirty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Σωματοκινητική</a:t>
            </a:r>
            <a:endParaRPr lang="el-GR" dirty="0" smtClean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  <a:p>
            <a:pPr lvl="1"/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Εσωτερικοί ή αυτόχθονες μύες γλώσσας</a:t>
            </a:r>
          </a:p>
          <a:p>
            <a:pPr lvl="1"/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Ετερόχθονες ή εξωτερικοί μύες (</a:t>
            </a:r>
            <a:r>
              <a:rPr lang="el-GR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βελονογλωσσικός</a:t>
            </a:r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el-GR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υογλωσσικός</a:t>
            </a:r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el-GR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γενειογλωσσικός</a:t>
            </a:r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)</a:t>
            </a:r>
          </a:p>
          <a:p>
            <a:pPr lvl="1"/>
            <a:endParaRPr lang="el-GR" dirty="0" smtClean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  <a:p>
            <a:pPr>
              <a:buNone/>
            </a:pPr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Αμιγώς κινητικό νεύρο</a:t>
            </a:r>
          </a:p>
          <a:p>
            <a:endParaRPr lang="el-GR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ΕΝ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0"/>
            <a:ext cx="5774601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ΕΝ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0"/>
            <a:ext cx="6961556" cy="685800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el-GR" sz="40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Πυρήνας ΧΙΙ ΕΣ</a:t>
            </a:r>
            <a:endParaRPr lang="el-GR" sz="4000" b="1" dirty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5112568"/>
          </a:xfrm>
        </p:spPr>
        <p:txBody>
          <a:bodyPr>
            <a:normAutofit fontScale="92500" lnSpcReduction="20000"/>
          </a:bodyPr>
          <a:lstStyle/>
          <a:p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Βρίσκεται στην κάτω γωνία του ρομβοειδούς βόθρου</a:t>
            </a:r>
          </a:p>
          <a:p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Μήκος 16</a:t>
            </a:r>
            <a:r>
              <a:rPr lang="en-US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mm</a:t>
            </a:r>
            <a:endParaRPr lang="el-GR" dirty="0" smtClean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el-GR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Ανω</a:t>
            </a:r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μοίρα </a:t>
            </a:r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sym typeface="Wingdings" pitchFamily="2" charset="2"/>
              </a:rPr>
              <a:t> λευκή πτέρυγα ρομβοειδούς βόθρου</a:t>
            </a:r>
          </a:p>
          <a:p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sym typeface="Wingdings" pitchFamily="2" charset="2"/>
              </a:rPr>
              <a:t>Κάτω μοίρα  μπροστά και πλάγια του κεντρικού σωλήνα της κλειστής μοίρας του προμήκους</a:t>
            </a:r>
          </a:p>
          <a:p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sym typeface="Wingdings" pitchFamily="2" charset="2"/>
              </a:rPr>
              <a:t>Χωρίζεται από τον πυρήνα της Χ ΕΣ με τον πυρήνα του  </a:t>
            </a:r>
            <a:r>
              <a:rPr lang="en-US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sym typeface="Wingdings" pitchFamily="2" charset="2"/>
              </a:rPr>
              <a:t>Staderini</a:t>
            </a:r>
            <a:endParaRPr lang="el-GR" dirty="0" smtClean="0">
              <a:solidFill>
                <a:schemeClr val="bg1"/>
              </a:solidFill>
              <a:latin typeface="Cambria" pitchFamily="18" charset="0"/>
              <a:ea typeface="Cambria" pitchFamily="18" charset="0"/>
              <a:sym typeface="Wingdings" pitchFamily="2" charset="2"/>
            </a:endParaRPr>
          </a:p>
          <a:p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sym typeface="Wingdings" pitchFamily="2" charset="2"/>
              </a:rPr>
              <a:t>Κεφαλικά εκτείνεται στο κάτω πέρας των ακουστικών χορδών</a:t>
            </a:r>
            <a:endParaRPr lang="el-GR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Ε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467" y="548680"/>
            <a:ext cx="9152467" cy="51845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6597352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Μεγάλοι νευρώνες σαν τους κινητικούς του ΝΜ</a:t>
            </a:r>
          </a:p>
          <a:p>
            <a:pPr algn="just"/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Οδεύουν κοιλιακά στα πλάγια του έσω λημνίσκου</a:t>
            </a:r>
          </a:p>
          <a:p>
            <a:pPr algn="just"/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Φέρονται δια του δικτυωτού σχηματισμού</a:t>
            </a:r>
          </a:p>
          <a:p>
            <a:pPr algn="just"/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Αναδύονται με 10-16 νημάτια από την πρόσθια </a:t>
            </a:r>
            <a:r>
              <a:rPr lang="el-GR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παρελαϊκή</a:t>
            </a:r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αύλακα</a:t>
            </a:r>
          </a:p>
          <a:p>
            <a:pPr algn="just"/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Χωρίζονται με </a:t>
            </a:r>
            <a:r>
              <a:rPr lang="el-GR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διαφραγμάτια</a:t>
            </a:r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l-GR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σκληράς</a:t>
            </a:r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μήνιγγας</a:t>
            </a:r>
          </a:p>
          <a:p>
            <a:pPr algn="just"/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Ενώνονται σε στέλεχος</a:t>
            </a:r>
          </a:p>
          <a:p>
            <a:pPr algn="just"/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Εξέρχονται από το υπογλώσσιο τρήμα</a:t>
            </a:r>
          </a:p>
          <a:p>
            <a:pPr algn="just"/>
            <a:r>
              <a:rPr lang="el-GR" dirty="0" smtClean="0">
                <a:solidFill>
                  <a:srgbClr val="FFC000"/>
                </a:solidFill>
                <a:latin typeface="Cambria" pitchFamily="18" charset="0"/>
                <a:ea typeface="Cambria" pitchFamily="18" charset="0"/>
              </a:rPr>
              <a:t>Ο πυρήνας δέχεται συνάψεις</a:t>
            </a:r>
          </a:p>
          <a:p>
            <a:pPr lvl="1" algn="just"/>
            <a:r>
              <a:rPr lang="el-GR" dirty="0" smtClean="0">
                <a:solidFill>
                  <a:srgbClr val="FFC000"/>
                </a:solidFill>
                <a:latin typeface="Cambria" pitchFamily="18" charset="0"/>
                <a:ea typeface="Cambria" pitchFamily="18" charset="0"/>
              </a:rPr>
              <a:t>Μονήρους δεσμίδας</a:t>
            </a:r>
          </a:p>
          <a:p>
            <a:pPr lvl="1" algn="just"/>
            <a:r>
              <a:rPr lang="el-GR" dirty="0" smtClean="0">
                <a:solidFill>
                  <a:srgbClr val="FFC000"/>
                </a:solidFill>
                <a:latin typeface="Cambria" pitchFamily="18" charset="0"/>
                <a:ea typeface="Cambria" pitchFamily="18" charset="0"/>
              </a:rPr>
              <a:t>Αισθητικούς πυρήνες του τριδύμου ν.</a:t>
            </a:r>
          </a:p>
          <a:p>
            <a:pPr lvl="1" algn="just"/>
            <a:r>
              <a:rPr lang="el-GR" dirty="0" err="1" smtClean="0">
                <a:solidFill>
                  <a:srgbClr val="FFC000"/>
                </a:solidFill>
                <a:latin typeface="Cambria" pitchFamily="18" charset="0"/>
                <a:ea typeface="Cambria" pitchFamily="18" charset="0"/>
              </a:rPr>
              <a:t>Αντανακλασικό</a:t>
            </a:r>
            <a:r>
              <a:rPr lang="el-GR" dirty="0" smtClean="0">
                <a:solidFill>
                  <a:srgbClr val="FFC000"/>
                </a:solidFill>
                <a:latin typeface="Cambria" pitchFamily="18" charset="0"/>
                <a:ea typeface="Cambria" pitchFamily="18" charset="0"/>
              </a:rPr>
              <a:t> κατάποσης, μάσησης, </a:t>
            </a:r>
            <a:r>
              <a:rPr lang="el-GR" dirty="0" err="1" smtClean="0">
                <a:solidFill>
                  <a:srgbClr val="FFC000"/>
                </a:solidFill>
                <a:latin typeface="Cambria" pitchFamily="18" charset="0"/>
                <a:ea typeface="Cambria" pitchFamily="18" charset="0"/>
              </a:rPr>
              <a:t>εισρόφησης</a:t>
            </a:r>
            <a:endParaRPr lang="el-GR" dirty="0" smtClean="0">
              <a:solidFill>
                <a:srgbClr val="FFC000"/>
              </a:solidFill>
              <a:latin typeface="Cambria" pitchFamily="18" charset="0"/>
              <a:ea typeface="Cambria" pitchFamily="18" charset="0"/>
            </a:endParaRPr>
          </a:p>
          <a:p>
            <a:pPr algn="just"/>
            <a:endParaRPr lang="el-GR" sz="1400" dirty="0" smtClean="0">
              <a:solidFill>
                <a:srgbClr val="FFC000"/>
              </a:solidFill>
              <a:latin typeface="Cambria" pitchFamily="18" charset="0"/>
              <a:ea typeface="Cambria" pitchFamily="18" charset="0"/>
            </a:endParaRPr>
          </a:p>
          <a:p>
            <a:pPr algn="just"/>
            <a:r>
              <a:rPr lang="el-GR" dirty="0" smtClean="0">
                <a:solidFill>
                  <a:srgbClr val="FFC000"/>
                </a:solidFill>
                <a:latin typeface="Cambria" pitchFamily="18" charset="0"/>
                <a:ea typeface="Cambria" pitchFamily="18" charset="0"/>
              </a:rPr>
              <a:t>Γευστικά και αισθητικά ερεθίσματα από στοματικό και φαρυγγικό βλεννογόνο</a:t>
            </a:r>
            <a:endParaRPr lang="el-GR" dirty="0">
              <a:solidFill>
                <a:srgbClr val="FFC000"/>
              </a:solidFill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l-GR" sz="3600" b="1" dirty="0" smtClean="0">
                <a:solidFill>
                  <a:srgbClr val="C00000"/>
                </a:solidFill>
                <a:latin typeface="Cambria" pitchFamily="18" charset="0"/>
              </a:rPr>
              <a:t>Κλάδοι ΧΙΙ ΕΣ</a:t>
            </a:r>
            <a:endParaRPr lang="el-GR" sz="36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256584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l-GR" sz="2400" dirty="0" smtClean="0">
                <a:solidFill>
                  <a:schemeClr val="bg1"/>
                </a:solidFill>
                <a:latin typeface="Cambria" pitchFamily="18" charset="0"/>
              </a:rPr>
              <a:t>Πολλαπλοί κλάδοι </a:t>
            </a:r>
            <a:r>
              <a:rPr lang="el-GR" sz="2400" dirty="0" smtClean="0">
                <a:solidFill>
                  <a:schemeClr val="bg1"/>
                </a:solidFill>
                <a:latin typeface="Cambria" pitchFamily="18" charset="0"/>
                <a:sym typeface="Wingdings" pitchFamily="2" charset="2"/>
              </a:rPr>
              <a:t>εξωτερικοί μύες της γλώσσας εκτός του </a:t>
            </a:r>
            <a:r>
              <a:rPr lang="el-GR" sz="2400" dirty="0" smtClean="0">
                <a:solidFill>
                  <a:srgbClr val="FFC000"/>
                </a:solidFill>
                <a:latin typeface="Cambria" pitchFamily="18" charset="0"/>
                <a:sym typeface="Wingdings" pitchFamily="2" charset="2"/>
              </a:rPr>
              <a:t>γλωσσοϋπερώιου</a:t>
            </a:r>
          </a:p>
          <a:p>
            <a:pPr algn="just"/>
            <a:endParaRPr lang="el-GR" sz="2400" dirty="0" smtClean="0">
              <a:solidFill>
                <a:srgbClr val="FFC000"/>
              </a:solidFill>
              <a:latin typeface="Cambria" pitchFamily="18" charset="0"/>
              <a:sym typeface="Wingdings" pitchFamily="2" charset="2"/>
            </a:endParaRPr>
          </a:p>
          <a:p>
            <a:pPr algn="just"/>
            <a:r>
              <a:rPr lang="el-GR" sz="2400" dirty="0" smtClean="0">
                <a:solidFill>
                  <a:schemeClr val="bg1"/>
                </a:solidFill>
                <a:latin typeface="Cambria" pitchFamily="18" charset="0"/>
                <a:sym typeface="Wingdings" pitchFamily="2" charset="2"/>
              </a:rPr>
              <a:t>Μηνιγγικός κλάδος  επιστρέφει δια του υπογλωσσίου και νευρώνει τη σκληρά μήνιγγα (μέσος και οπίσθιος κρανιακός βόθρος) – </a:t>
            </a:r>
            <a:r>
              <a:rPr lang="el-GR" sz="2400" dirty="0" smtClean="0">
                <a:solidFill>
                  <a:srgbClr val="FFC000"/>
                </a:solidFill>
                <a:latin typeface="Cambria" pitchFamily="18" charset="0"/>
                <a:sym typeface="Wingdings" pitchFamily="2" charset="2"/>
              </a:rPr>
              <a:t>οι νευρικές ίνες από αισθητικό νωτιαίο γάγγλιο του Α2</a:t>
            </a:r>
          </a:p>
          <a:p>
            <a:pPr algn="just"/>
            <a:endParaRPr lang="el-GR" sz="2400" dirty="0" smtClean="0">
              <a:solidFill>
                <a:srgbClr val="FFC000"/>
              </a:solidFill>
              <a:latin typeface="Cambria" pitchFamily="18" charset="0"/>
              <a:sym typeface="Wingdings" pitchFamily="2" charset="2"/>
            </a:endParaRPr>
          </a:p>
          <a:p>
            <a:pPr algn="just"/>
            <a:r>
              <a:rPr lang="el-GR" sz="2400" dirty="0" smtClean="0">
                <a:solidFill>
                  <a:schemeClr val="bg1"/>
                </a:solidFill>
                <a:latin typeface="Cambria" pitchFamily="18" charset="0"/>
                <a:sym typeface="Wingdings" pitchFamily="2" charset="2"/>
              </a:rPr>
              <a:t>Αυχενική αγκύλη</a:t>
            </a:r>
          </a:p>
          <a:p>
            <a:pPr lvl="1" algn="just"/>
            <a:r>
              <a:rPr lang="el-GR" sz="2000" dirty="0" smtClean="0">
                <a:solidFill>
                  <a:schemeClr val="bg1"/>
                </a:solidFill>
                <a:latin typeface="Cambria" pitchFamily="18" charset="0"/>
              </a:rPr>
              <a:t>Διακλαδίζεται από το υπογλώσσιο </a:t>
            </a:r>
          </a:p>
          <a:p>
            <a:pPr lvl="1" algn="just"/>
            <a:r>
              <a:rPr lang="el-GR" sz="2000" dirty="0" smtClean="0">
                <a:solidFill>
                  <a:schemeClr val="bg1"/>
                </a:solidFill>
                <a:latin typeface="Cambria" pitchFamily="18" charset="0"/>
              </a:rPr>
              <a:t>Νευρώνει τους κάτωθεν του υοειδούς μύες (</a:t>
            </a:r>
            <a:r>
              <a:rPr lang="el-GR" sz="2000" dirty="0" smtClean="0">
                <a:solidFill>
                  <a:srgbClr val="FFC000"/>
                </a:solidFill>
                <a:latin typeface="Cambria" pitchFamily="18" charset="0"/>
              </a:rPr>
              <a:t>στερνοϋοειδή, στερνοθυροειδή </a:t>
            </a:r>
            <a:r>
              <a:rPr lang="el-GR" sz="2000" dirty="0" smtClean="0">
                <a:solidFill>
                  <a:schemeClr val="bg1"/>
                </a:solidFill>
                <a:latin typeface="Cambria" pitchFamily="18" charset="0"/>
              </a:rPr>
              <a:t>και </a:t>
            </a:r>
            <a:r>
              <a:rPr lang="el-GR" sz="2000" dirty="0" smtClean="0">
                <a:solidFill>
                  <a:srgbClr val="FFC000"/>
                </a:solidFill>
                <a:latin typeface="Cambria" pitchFamily="18" charset="0"/>
              </a:rPr>
              <a:t>ωμοϋοειδή</a:t>
            </a:r>
            <a:r>
              <a:rPr lang="el-GR" sz="2000" dirty="0" smtClean="0">
                <a:solidFill>
                  <a:schemeClr val="bg1"/>
                </a:solidFill>
                <a:latin typeface="Cambria" pitchFamily="18" charset="0"/>
              </a:rPr>
              <a:t> μυ)</a:t>
            </a:r>
          </a:p>
          <a:p>
            <a:pPr lvl="1" algn="just"/>
            <a:r>
              <a:rPr lang="el-GR" sz="2000" dirty="0" smtClean="0">
                <a:solidFill>
                  <a:schemeClr val="bg1"/>
                </a:solidFill>
                <a:latin typeface="Cambria" pitchFamily="18" charset="0"/>
              </a:rPr>
              <a:t>Ουσιαστικά περιέχει ίνες μόνο από το Α1 και Α2 και όχι από το υπογλώσσιο</a:t>
            </a:r>
          </a:p>
          <a:p>
            <a:pPr lvl="1" algn="just"/>
            <a:endParaRPr lang="el-GR" sz="2000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just"/>
            <a:r>
              <a:rPr lang="el-GR" sz="2400" dirty="0" smtClean="0">
                <a:solidFill>
                  <a:schemeClr val="bg1"/>
                </a:solidFill>
                <a:latin typeface="Cambria" pitchFamily="18" charset="0"/>
              </a:rPr>
              <a:t>Τελικοί γλωσσικοί κλάδοι</a:t>
            </a:r>
          </a:p>
          <a:p>
            <a:pPr lvl="1" algn="just"/>
            <a:r>
              <a:rPr lang="el-GR" sz="2000" dirty="0" smtClean="0">
                <a:solidFill>
                  <a:schemeClr val="bg1"/>
                </a:solidFill>
                <a:latin typeface="Cambria" pitchFamily="18" charset="0"/>
              </a:rPr>
              <a:t>Βελονογλωσσικό</a:t>
            </a:r>
          </a:p>
          <a:p>
            <a:pPr lvl="1" algn="just"/>
            <a:r>
              <a:rPr lang="el-GR" sz="2000" dirty="0" smtClean="0">
                <a:solidFill>
                  <a:schemeClr val="bg1"/>
                </a:solidFill>
                <a:latin typeface="Cambria" pitchFamily="18" charset="0"/>
              </a:rPr>
              <a:t>Υογλωσσικό</a:t>
            </a:r>
          </a:p>
          <a:p>
            <a:pPr lvl="1" algn="just"/>
            <a:r>
              <a:rPr lang="el-GR" sz="2000" dirty="0" smtClean="0">
                <a:solidFill>
                  <a:schemeClr val="bg1"/>
                </a:solidFill>
                <a:latin typeface="Cambria" pitchFamily="18" charset="0"/>
              </a:rPr>
              <a:t>Εσωτερικοί μύες της γλώσσας</a:t>
            </a:r>
            <a:endParaRPr lang="el-GR" sz="2000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ΕΝ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260648"/>
            <a:ext cx="5832648" cy="6189956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Αναστομώσεις ΧΙΙ ΕΣ</a:t>
            </a:r>
            <a:endParaRPr lang="el-GR" sz="4000" b="1" dirty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68552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el-GR" dirty="0" err="1" smtClean="0">
                <a:solidFill>
                  <a:srgbClr val="FFFF00"/>
                </a:solidFill>
                <a:latin typeface="Cambria" pitchFamily="18" charset="0"/>
                <a:ea typeface="Cambria" pitchFamily="18" charset="0"/>
              </a:rPr>
              <a:t>Ανω</a:t>
            </a:r>
            <a:r>
              <a:rPr lang="el-GR" dirty="0" smtClean="0">
                <a:solidFill>
                  <a:srgbClr val="FFFF00"/>
                </a:solidFill>
                <a:latin typeface="Cambria" pitchFamily="18" charset="0"/>
                <a:ea typeface="Cambria" pitchFamily="18" charset="0"/>
              </a:rPr>
              <a:t> αυχενικό γάγγλιο</a:t>
            </a:r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(μέσω λεπτού κλαδίσκου κάτω από τον υπογλώσσιο πόρο)</a:t>
            </a:r>
          </a:p>
          <a:p>
            <a:pPr algn="just">
              <a:buNone/>
            </a:pPr>
            <a:r>
              <a:rPr lang="el-GR" dirty="0" smtClean="0">
                <a:solidFill>
                  <a:srgbClr val="FFFF00"/>
                </a:solidFill>
                <a:latin typeface="Cambria" pitchFamily="18" charset="0"/>
                <a:ea typeface="Cambria" pitchFamily="18" charset="0"/>
              </a:rPr>
              <a:t>Οζώδες γάγγλιο του </a:t>
            </a:r>
            <a:r>
              <a:rPr lang="el-GR" dirty="0" err="1" smtClean="0">
                <a:solidFill>
                  <a:srgbClr val="FFFF00"/>
                </a:solidFill>
                <a:latin typeface="Cambria" pitchFamily="18" charset="0"/>
                <a:ea typeface="Cambria" pitchFamily="18" charset="0"/>
              </a:rPr>
              <a:t>πνευμονογαστρικού</a:t>
            </a:r>
            <a:endParaRPr lang="el-GR" dirty="0" smtClean="0">
              <a:solidFill>
                <a:srgbClr val="FFFF00"/>
              </a:solidFill>
              <a:latin typeface="Cambria" pitchFamily="18" charset="0"/>
              <a:ea typeface="Cambria" pitchFamily="18" charset="0"/>
            </a:endParaRPr>
          </a:p>
          <a:p>
            <a:pPr algn="just">
              <a:buNone/>
            </a:pPr>
            <a:r>
              <a:rPr lang="el-GR" dirty="0" smtClean="0">
                <a:solidFill>
                  <a:srgbClr val="FFFF00"/>
                </a:solidFill>
                <a:latin typeface="Cambria" pitchFamily="18" charset="0"/>
                <a:ea typeface="Cambria" pitchFamily="18" charset="0"/>
              </a:rPr>
              <a:t>Α1-Α4 (αγκύλη του υπογλωσσίου)</a:t>
            </a:r>
          </a:p>
          <a:p>
            <a:pPr lvl="1" algn="just"/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Αισθητικές ίνες προς το μηνιγγικό κλάδο</a:t>
            </a:r>
          </a:p>
          <a:p>
            <a:pPr lvl="1" algn="just"/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Κινητικές ίνες για την άνω και κάτω γαστέρα το </a:t>
            </a:r>
            <a:r>
              <a:rPr lang="el-GR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ωμουοειδούς</a:t>
            </a:r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μυός, το </a:t>
            </a:r>
            <a:r>
              <a:rPr lang="el-GR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στερνοϋοειδή</a:t>
            </a:r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και το </a:t>
            </a:r>
            <a:r>
              <a:rPr lang="el-GR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στερνοθυροειδή</a:t>
            </a:r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μυ</a:t>
            </a:r>
          </a:p>
          <a:p>
            <a:pPr algn="just">
              <a:buNone/>
            </a:pPr>
            <a:r>
              <a:rPr lang="el-GR" dirty="0" smtClean="0">
                <a:solidFill>
                  <a:srgbClr val="FFFF00"/>
                </a:solidFill>
                <a:latin typeface="Cambria" pitchFamily="18" charset="0"/>
                <a:ea typeface="Cambria" pitchFamily="18" charset="0"/>
              </a:rPr>
              <a:t>Γλωσσικό νεύρο </a:t>
            </a:r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(υπογνάθιο τρίγωνο στον </a:t>
            </a:r>
            <a:r>
              <a:rPr lang="el-GR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υογλωσσικό</a:t>
            </a:r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μυ)</a:t>
            </a:r>
          </a:p>
          <a:p>
            <a:pPr algn="just">
              <a:buNone/>
            </a:pPr>
            <a:r>
              <a:rPr lang="el-GR" dirty="0" smtClean="0">
                <a:solidFill>
                  <a:srgbClr val="FFFF00"/>
                </a:solidFill>
                <a:latin typeface="Cambria" pitchFamily="18" charset="0"/>
                <a:ea typeface="Cambria" pitchFamily="18" charset="0"/>
              </a:rPr>
              <a:t>Αντίθετο υπογλώσσιο </a:t>
            </a:r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(πρόσθια μοίρα της γλώσσας)</a:t>
            </a:r>
            <a:endParaRPr lang="el-GR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ΕΝ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332655"/>
            <a:ext cx="8064896" cy="6271017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9552" y="1268760"/>
            <a:ext cx="3970784" cy="1143000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Αιμάτωση (ΧΙΙ ΕΣ)</a:t>
            </a:r>
            <a:endParaRPr lang="el-GR" sz="3600" b="1" dirty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611560" y="3068960"/>
            <a:ext cx="3682752" cy="2232248"/>
          </a:xfrm>
        </p:spPr>
        <p:txBody>
          <a:bodyPr>
            <a:normAutofit/>
          </a:bodyPr>
          <a:lstStyle/>
          <a:p>
            <a:pPr algn="ctr"/>
            <a:r>
              <a:rPr lang="el-G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Πρόσθια νωτιαία αρτηρία </a:t>
            </a:r>
            <a:r>
              <a:rPr lang="el-GR" sz="28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κλ</a:t>
            </a:r>
            <a:r>
              <a:rPr lang="el-G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της σπονδυλικής αρτηρίας</a:t>
            </a:r>
            <a:endParaRPr lang="el-GR" sz="2800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Picture 3" descr="«Κύκλος-του-Willis»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37176" y="0"/>
            <a:ext cx="43068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ΕΝ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229201"/>
            <a:ext cx="9307118" cy="1628800"/>
          </a:xfrm>
        </p:spPr>
      </p:pic>
      <p:pic>
        <p:nvPicPr>
          <p:cNvPr id="5" name="Picture 4" descr="ls3-610201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052736"/>
            <a:ext cx="4259969" cy="3168352"/>
          </a:xfrm>
          <a:prstGeom prst="rect">
            <a:avLst/>
          </a:prstGeom>
        </p:spPr>
      </p:pic>
      <p:pic>
        <p:nvPicPr>
          <p:cNvPr id="6" name="Picture 5" descr="Palatine_Uvul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548680"/>
            <a:ext cx="4176464" cy="41764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New folder (2)\44b8e294b797b5cf0e8d4bc59cfd40e3_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35052" cy="51939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qdefau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7968884" cy="5976663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ilateral_hypoglossal_nerve_injury.jpe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65714" y="0"/>
            <a:ext cx="6178286" cy="5616624"/>
          </a:xfrm>
          <a:prstGeom prst="rect">
            <a:avLst/>
          </a:prstGeom>
        </p:spPr>
      </p:pic>
      <p:pic>
        <p:nvPicPr>
          <p:cNvPr id="4" name="Picture 3" descr="cranial-nerve-lesio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02976"/>
            <a:ext cx="4899106" cy="315502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ΕΝ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8136904" cy="6426372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C00000"/>
                </a:solidFill>
                <a:latin typeface="Cambria" pitchFamily="18" charset="0"/>
              </a:rPr>
              <a:t>Πνευμονογαστρικό νεύρο (Χ)</a:t>
            </a:r>
            <a:endParaRPr lang="el-GR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92500" lnSpcReduction="10000"/>
          </a:bodyPr>
          <a:lstStyle/>
          <a:p>
            <a:r>
              <a:rPr lang="el-GR" sz="2800" dirty="0" smtClean="0">
                <a:solidFill>
                  <a:schemeClr val="bg1"/>
                </a:solidFill>
                <a:latin typeface="Cambria" pitchFamily="18" charset="0"/>
              </a:rPr>
              <a:t>Μακρύτερη πορεία</a:t>
            </a:r>
          </a:p>
          <a:p>
            <a:r>
              <a:rPr lang="el-GR" sz="2800" dirty="0" smtClean="0">
                <a:solidFill>
                  <a:schemeClr val="bg1"/>
                </a:solidFill>
                <a:latin typeface="Cambria" pitchFamily="18" charset="0"/>
              </a:rPr>
              <a:t>Εκτεταμένη κατανομή</a:t>
            </a:r>
          </a:p>
          <a:p>
            <a:r>
              <a:rPr lang="el-GR" sz="2800" dirty="0" smtClean="0">
                <a:solidFill>
                  <a:schemeClr val="bg1"/>
                </a:solidFill>
                <a:latin typeface="Cambria" pitchFamily="18" charset="0"/>
              </a:rPr>
              <a:t>Εκτός τραχήλου και κεφαλής</a:t>
            </a:r>
          </a:p>
          <a:p>
            <a:r>
              <a:rPr lang="el-GR" sz="2800" dirty="0" smtClean="0">
                <a:solidFill>
                  <a:schemeClr val="bg1"/>
                </a:solidFill>
                <a:latin typeface="Cambria" pitchFamily="18" charset="0"/>
              </a:rPr>
              <a:t>Βάγγους=περιπλανόμενο</a:t>
            </a:r>
          </a:p>
          <a:p>
            <a:r>
              <a:rPr lang="el-GR" sz="2800" dirty="0" smtClean="0">
                <a:solidFill>
                  <a:schemeClr val="bg1"/>
                </a:solidFill>
                <a:latin typeface="Cambria" pitchFamily="18" charset="0"/>
              </a:rPr>
              <a:t>Εκφυση: </a:t>
            </a:r>
            <a:r>
              <a:rPr lang="en-US" sz="2800" dirty="0" smtClean="0">
                <a:solidFill>
                  <a:schemeClr val="bg1"/>
                </a:solidFill>
                <a:latin typeface="Cambria" pitchFamily="18" charset="0"/>
              </a:rPr>
              <a:t>10-12 </a:t>
            </a:r>
            <a:r>
              <a:rPr lang="el-GR" sz="2800" dirty="0" smtClean="0">
                <a:solidFill>
                  <a:schemeClr val="bg1"/>
                </a:solidFill>
                <a:latin typeface="Cambria" pitchFamily="18" charset="0"/>
              </a:rPr>
              <a:t>ριζίδια από την έξω επιφάνεια του προμήκη (οπίσθια ελαϊκή αύλακα)</a:t>
            </a:r>
          </a:p>
          <a:p>
            <a:r>
              <a:rPr lang="el-GR" sz="2800" dirty="0" smtClean="0">
                <a:solidFill>
                  <a:schemeClr val="bg1"/>
                </a:solidFill>
                <a:latin typeface="Cambria" pitchFamily="18" charset="0"/>
              </a:rPr>
              <a:t>Μεταξύ της ΙΧ και ΧΙ συζυγίας</a:t>
            </a:r>
          </a:p>
          <a:p>
            <a:r>
              <a:rPr lang="el-GR" sz="2800" dirty="0" smtClean="0">
                <a:solidFill>
                  <a:schemeClr val="bg1"/>
                </a:solidFill>
                <a:latin typeface="Cambria" pitchFamily="18" charset="0"/>
              </a:rPr>
              <a:t>Ενώνονται και εξέρχονται δια του σφαγιτιδικού τρήματος</a:t>
            </a:r>
            <a:endParaRPr lang="en-US" sz="2800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l-GR" sz="2800" dirty="0" smtClean="0">
                <a:solidFill>
                  <a:schemeClr val="bg1"/>
                </a:solidFill>
                <a:latin typeface="Cambria" pitchFamily="18" charset="0"/>
              </a:rPr>
              <a:t>Στέλεχος (3</a:t>
            </a:r>
            <a:r>
              <a:rPr lang="en-US" sz="2800" dirty="0" smtClean="0">
                <a:solidFill>
                  <a:schemeClr val="bg1"/>
                </a:solidFill>
                <a:latin typeface="Cambria" pitchFamily="18" charset="0"/>
              </a:rPr>
              <a:t>mm) </a:t>
            </a:r>
            <a:r>
              <a:rPr lang="el-GR" sz="2800" dirty="0" smtClean="0">
                <a:solidFill>
                  <a:schemeClr val="bg1"/>
                </a:solidFill>
                <a:latin typeface="Cambria" pitchFamily="18" charset="0"/>
              </a:rPr>
              <a:t>μέχρι την έκφυση του κάτω λαρυγγικού</a:t>
            </a:r>
            <a:endParaRPr lang="el-GR" sz="2800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ΕΝ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585" y="272282"/>
            <a:ext cx="8771903" cy="62246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rgbClr val="C00000"/>
                </a:solidFill>
                <a:latin typeface="Cambria" pitchFamily="18" charset="0"/>
              </a:rPr>
              <a:t>Πυρήνες Πνευμονογαστρικού ν</a:t>
            </a:r>
            <a:endParaRPr lang="el-GR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l-GR" dirty="0" smtClean="0">
                <a:solidFill>
                  <a:srgbClr val="FFFF00"/>
                </a:solidFill>
                <a:latin typeface="Cambria" pitchFamily="18" charset="0"/>
              </a:rPr>
              <a:t>Αισθητικοί πυρήνες</a:t>
            </a:r>
          </a:p>
          <a:p>
            <a:pPr lvl="1"/>
            <a:r>
              <a:rPr lang="el-GR" dirty="0" smtClean="0">
                <a:solidFill>
                  <a:schemeClr val="bg1"/>
                </a:solidFill>
                <a:latin typeface="Cambria" pitchFamily="18" charset="0"/>
              </a:rPr>
              <a:t>Νωτιαία δεσμίδα του τριδύμου (σωματικός αισθητικός)</a:t>
            </a:r>
          </a:p>
          <a:p>
            <a:pPr lvl="1"/>
            <a:r>
              <a:rPr lang="el-GR" dirty="0" smtClean="0">
                <a:solidFill>
                  <a:schemeClr val="bg1"/>
                </a:solidFill>
                <a:latin typeface="Cambria" pitchFamily="18" charset="0"/>
              </a:rPr>
              <a:t>Πυρήνες μονήρους δεσμίδας (γεύσης και σπλαχνοαισθητικότητας)</a:t>
            </a:r>
          </a:p>
          <a:p>
            <a:pPr>
              <a:buNone/>
            </a:pPr>
            <a:r>
              <a:rPr lang="el-GR" dirty="0" smtClean="0">
                <a:solidFill>
                  <a:srgbClr val="FFFF00"/>
                </a:solidFill>
                <a:latin typeface="Cambria" pitchFamily="18" charset="0"/>
              </a:rPr>
              <a:t>Κινητικοί πυρήνες</a:t>
            </a:r>
          </a:p>
          <a:p>
            <a:pPr lvl="1"/>
            <a:r>
              <a:rPr lang="el-GR" dirty="0" smtClean="0">
                <a:solidFill>
                  <a:schemeClr val="bg1"/>
                </a:solidFill>
                <a:latin typeface="Cambria" pitchFamily="18" charset="0"/>
              </a:rPr>
              <a:t>Κοιλιακός ή μικτός πυρήνας (σωματικός κινητικός)</a:t>
            </a:r>
          </a:p>
          <a:p>
            <a:pPr lvl="1"/>
            <a:r>
              <a:rPr lang="el-GR" dirty="0" smtClean="0">
                <a:solidFill>
                  <a:schemeClr val="bg1"/>
                </a:solidFill>
                <a:latin typeface="Cambria" pitchFamily="18" charset="0"/>
              </a:rPr>
              <a:t>Ραχιαίος πυρήνας πνευμονογαστρικού (σπλαχνοκινητικός παρασυμπαθητικός)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Ε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467" y="548680"/>
            <a:ext cx="9152467" cy="51845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840</Words>
  <Application>Microsoft Office PowerPoint</Application>
  <PresentationFormat>On-screen Show (4:3)</PresentationFormat>
  <Paragraphs>166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Πνευμονογαστρικό νεύρο(Χ) Παραπληρωματικό νεύρο(ΧΙ) Υπογλώσσιο νεύρο(ΧΙΙ)</vt:lpstr>
      <vt:lpstr>Slide 2</vt:lpstr>
      <vt:lpstr>Slide 3</vt:lpstr>
      <vt:lpstr>Slide 4</vt:lpstr>
      <vt:lpstr>Slide 5</vt:lpstr>
      <vt:lpstr>Πνευμονογαστρικό νεύρο (Χ)</vt:lpstr>
      <vt:lpstr>Slide 7</vt:lpstr>
      <vt:lpstr>Πυρήνες Πνευμονογαστρικού ν</vt:lpstr>
      <vt:lpstr>Slide 9</vt:lpstr>
      <vt:lpstr>Γάγγλια Πνευμονογαστρικού ν.</vt:lpstr>
      <vt:lpstr>Slide 11</vt:lpstr>
      <vt:lpstr>Πνευμονογαστρικό Νεύρο – Λειτουργίες -1</vt:lpstr>
      <vt:lpstr>Slide 13</vt:lpstr>
      <vt:lpstr>Πνευμονογαστρικό Νεύρο – Λειτουργίες -2</vt:lpstr>
      <vt:lpstr>Slide 15</vt:lpstr>
      <vt:lpstr>Slide 16</vt:lpstr>
      <vt:lpstr>Slide 17</vt:lpstr>
      <vt:lpstr>Slide 18</vt:lpstr>
      <vt:lpstr>Παρασυμπαθητική μοίρα Χ ΕΣ</vt:lpstr>
      <vt:lpstr>Αιμάτωση</vt:lpstr>
      <vt:lpstr>Αναστομώσεις</vt:lpstr>
      <vt:lpstr>Παραπληρωματικό νεύρο (ΧΙ)</vt:lpstr>
      <vt:lpstr>Slide 23</vt:lpstr>
      <vt:lpstr>Πυρήνες ΧΙ ΕΣ</vt:lpstr>
      <vt:lpstr>Slide 25</vt:lpstr>
      <vt:lpstr>Slide 26</vt:lpstr>
      <vt:lpstr>Αιμάτωση (ΧΙ ΕΣ)</vt:lpstr>
      <vt:lpstr>Αναστομώσεις (ΧΙ ΕΣ)</vt:lpstr>
      <vt:lpstr>Υπογλώσσιο νεύρο (ΧΙΙ)</vt:lpstr>
      <vt:lpstr>Slide 30</vt:lpstr>
      <vt:lpstr>Πυρήνας ΧΙΙ ΕΣ</vt:lpstr>
      <vt:lpstr>Slide 32</vt:lpstr>
      <vt:lpstr>Slide 33</vt:lpstr>
      <vt:lpstr>Κλάδοι ΧΙΙ ΕΣ</vt:lpstr>
      <vt:lpstr>Slide 35</vt:lpstr>
      <vt:lpstr>Αναστομώσεις ΧΙΙ ΕΣ</vt:lpstr>
      <vt:lpstr>Slide 37</vt:lpstr>
      <vt:lpstr>Αιμάτωση (ΧΙΙ ΕΣ)</vt:lpstr>
      <vt:lpstr>Slide 39</vt:lpstr>
      <vt:lpstr>Slide 40</vt:lpstr>
      <vt:lpstr>Slide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FILIPPOU_HOSP</dc:creator>
  <cp:lastModifiedBy>FILIPPOU_HOSP</cp:lastModifiedBy>
  <cp:revision>44</cp:revision>
  <dcterms:created xsi:type="dcterms:W3CDTF">2019-05-08T16:39:12Z</dcterms:created>
  <dcterms:modified xsi:type="dcterms:W3CDTF">2019-06-03T06:55:45Z</dcterms:modified>
</cp:coreProperties>
</file>