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3" r:id="rId5"/>
    <p:sldId id="257" r:id="rId6"/>
    <p:sldId id="265" r:id="rId7"/>
    <p:sldId id="264" r:id="rId8"/>
    <p:sldId id="259" r:id="rId9"/>
    <p:sldId id="260" r:id="rId10"/>
    <p:sldId id="261" r:id="rId11"/>
    <p:sldId id="266" r:id="rId12"/>
    <p:sldId id="267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THANASIOS KADITIS" userId="d09baa86dc65ba9b" providerId="LiveId" clId="{F5341E74-57B9-43A4-BEF8-FB07A979C5F8}"/>
    <pc:docChg chg="custSel modSld">
      <pc:chgData name="ATHANASIOS KADITIS" userId="d09baa86dc65ba9b" providerId="LiveId" clId="{F5341E74-57B9-43A4-BEF8-FB07A979C5F8}" dt="2019-01-13T10:13:26.932" v="261" actId="27636"/>
      <pc:docMkLst>
        <pc:docMk/>
      </pc:docMkLst>
      <pc:sldChg chg="modSp">
        <pc:chgData name="ATHANASIOS KADITIS" userId="d09baa86dc65ba9b" providerId="LiveId" clId="{F5341E74-57B9-43A4-BEF8-FB07A979C5F8}" dt="2019-01-13T10:13:26.932" v="261" actId="27636"/>
        <pc:sldMkLst>
          <pc:docMk/>
          <pc:sldMk cId="0" sldId="256"/>
        </pc:sldMkLst>
        <pc:spChg chg="mod">
          <ac:chgData name="ATHANASIOS KADITIS" userId="d09baa86dc65ba9b" providerId="LiveId" clId="{F5341E74-57B9-43A4-BEF8-FB07A979C5F8}" dt="2019-01-13T10:13:17.702" v="258" actId="1076"/>
          <ac:spMkLst>
            <pc:docMk/>
            <pc:sldMk cId="0" sldId="256"/>
            <ac:spMk id="2" creationId="{00000000-0000-0000-0000-000000000000}"/>
          </ac:spMkLst>
        </pc:spChg>
        <pc:spChg chg="mod">
          <ac:chgData name="ATHANASIOS KADITIS" userId="d09baa86dc65ba9b" providerId="LiveId" clId="{F5341E74-57B9-43A4-BEF8-FB07A979C5F8}" dt="2019-01-13T10:13:26.932" v="261" actId="27636"/>
          <ac:spMkLst>
            <pc:docMk/>
            <pc:sldMk cId="0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709D-418D-4FC3-BF50-7864AEA07334}" type="datetimeFigureOut">
              <a:rPr lang="el-GR" smtClean="0"/>
              <a:pPr/>
              <a:t>13/1/2019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8C377-F331-43C7-A361-8FF340F2833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709D-418D-4FC3-BF50-7864AEA07334}" type="datetimeFigureOut">
              <a:rPr lang="el-GR" smtClean="0"/>
              <a:pPr/>
              <a:t>13/1/2019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8C377-F331-43C7-A361-8FF340F2833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709D-418D-4FC3-BF50-7864AEA07334}" type="datetimeFigureOut">
              <a:rPr lang="el-GR" smtClean="0"/>
              <a:pPr/>
              <a:t>13/1/2019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8C377-F331-43C7-A361-8FF340F2833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709D-418D-4FC3-BF50-7864AEA07334}" type="datetimeFigureOut">
              <a:rPr lang="el-GR" smtClean="0"/>
              <a:pPr/>
              <a:t>13/1/2019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8C377-F331-43C7-A361-8FF340F2833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709D-418D-4FC3-BF50-7864AEA07334}" type="datetimeFigureOut">
              <a:rPr lang="el-GR" smtClean="0"/>
              <a:pPr/>
              <a:t>13/1/2019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8C377-F331-43C7-A361-8FF340F2833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709D-418D-4FC3-BF50-7864AEA07334}" type="datetimeFigureOut">
              <a:rPr lang="el-GR" smtClean="0"/>
              <a:pPr/>
              <a:t>13/1/2019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8C377-F331-43C7-A361-8FF340F2833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709D-418D-4FC3-BF50-7864AEA07334}" type="datetimeFigureOut">
              <a:rPr lang="el-GR" smtClean="0"/>
              <a:pPr/>
              <a:t>13/1/2019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8C377-F331-43C7-A361-8FF340F2833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709D-418D-4FC3-BF50-7864AEA07334}" type="datetimeFigureOut">
              <a:rPr lang="el-GR" smtClean="0"/>
              <a:pPr/>
              <a:t>13/1/2019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8C377-F331-43C7-A361-8FF340F2833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709D-418D-4FC3-BF50-7864AEA07334}" type="datetimeFigureOut">
              <a:rPr lang="el-GR" smtClean="0"/>
              <a:pPr/>
              <a:t>13/1/2019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8C377-F331-43C7-A361-8FF340F2833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709D-418D-4FC3-BF50-7864AEA07334}" type="datetimeFigureOut">
              <a:rPr lang="el-GR" smtClean="0"/>
              <a:pPr/>
              <a:t>13/1/2019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8C377-F331-43C7-A361-8FF340F2833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709D-418D-4FC3-BF50-7864AEA07334}" type="datetimeFigureOut">
              <a:rPr lang="el-GR" smtClean="0"/>
              <a:pPr/>
              <a:t>13/1/2019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8C377-F331-43C7-A361-8FF340F2833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4709D-418D-4FC3-BF50-7864AEA07334}" type="datetimeFigureOut">
              <a:rPr lang="el-GR" smtClean="0"/>
              <a:pPr/>
              <a:t>13/1/2019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8C377-F331-43C7-A361-8FF340F2833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470025"/>
          </a:xfrm>
        </p:spPr>
        <p:txBody>
          <a:bodyPr/>
          <a:lstStyle/>
          <a:p>
            <a:r>
              <a:rPr lang="el-GR" dirty="0"/>
              <a:t>Παιδικό άσθμα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400" dirty="0"/>
              <a:t>Οι σημειώσεις προετοιμάσθηκαν </a:t>
            </a:r>
            <a:r>
              <a:rPr lang="el-GR" sz="2400"/>
              <a:t>από </a:t>
            </a:r>
          </a:p>
          <a:p>
            <a:r>
              <a:rPr lang="el-GR" sz="2400"/>
              <a:t>την </a:t>
            </a:r>
            <a:r>
              <a:rPr lang="el-GR" sz="2400" dirty="0"/>
              <a:t>κ. Α. </a:t>
            </a:r>
            <a:r>
              <a:rPr lang="el-GR" sz="2400" dirty="0" err="1"/>
              <a:t>Πετροχείλου</a:t>
            </a:r>
            <a:r>
              <a:rPr lang="el-GR" sz="2400" dirty="0"/>
              <a:t>, Επιμελήτρια Α’ ΕΣΥ</a:t>
            </a:r>
          </a:p>
          <a:p>
            <a:r>
              <a:rPr lang="el-GR" sz="2400" dirty="0"/>
              <a:t>Τμήμα </a:t>
            </a:r>
            <a:r>
              <a:rPr lang="el-GR" sz="2400" dirty="0" err="1"/>
              <a:t>Ινοκυστικής</a:t>
            </a:r>
            <a:r>
              <a:rPr lang="el-GR" sz="2400" dirty="0"/>
              <a:t> Νόσου</a:t>
            </a:r>
          </a:p>
          <a:p>
            <a:r>
              <a:rPr lang="el-GR" sz="2400" dirty="0"/>
              <a:t>Νοσοκομείο </a:t>
            </a:r>
            <a:r>
              <a:rPr lang="el-GR" sz="2400" dirty="0" err="1"/>
              <a:t>Παίδων</a:t>
            </a:r>
            <a:r>
              <a:rPr lang="el-GR" sz="2400" dirty="0"/>
              <a:t> «Η Αγία Σοφία»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Έλεγχος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Ιστορικό</a:t>
            </a:r>
          </a:p>
          <a:p>
            <a:r>
              <a:rPr lang="el-GR" dirty="0"/>
              <a:t>Φυσική εξέταση</a:t>
            </a:r>
          </a:p>
          <a:p>
            <a:r>
              <a:rPr lang="el-GR" dirty="0" err="1"/>
              <a:t>Σπιρομέτρηση</a:t>
            </a:r>
            <a:endParaRPr lang="el-GR" dirty="0"/>
          </a:p>
          <a:p>
            <a:r>
              <a:rPr lang="el-GR" dirty="0" err="1"/>
              <a:t>Εκπνεόμενο</a:t>
            </a:r>
            <a:r>
              <a:rPr lang="el-GR" dirty="0"/>
              <a:t> μονοξείδιο του αζώτου</a:t>
            </a:r>
          </a:p>
          <a:p>
            <a:r>
              <a:rPr lang="el-GR" dirty="0"/>
              <a:t>Βρογχική πρόκληση</a:t>
            </a:r>
          </a:p>
          <a:p>
            <a:r>
              <a:rPr lang="el-GR" dirty="0"/>
              <a:t>Έλεγχος ατοπίας</a:t>
            </a:r>
          </a:p>
          <a:p>
            <a:r>
              <a:rPr lang="el-GR" dirty="0"/>
              <a:t>Ακτινογραφία</a:t>
            </a:r>
          </a:p>
          <a:p>
            <a:r>
              <a:rPr lang="el-GR" dirty="0"/>
              <a:t>Θεραπευτική δοκιμή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Αντιμετώπιση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Εκτίμηση και παρακολούθηση</a:t>
            </a:r>
          </a:p>
          <a:p>
            <a:r>
              <a:rPr lang="el-GR" dirty="0"/>
              <a:t>Εκπαίδευση</a:t>
            </a:r>
          </a:p>
          <a:p>
            <a:r>
              <a:rPr lang="el-GR" dirty="0"/>
              <a:t>Έλεγχος περιβάλλοντος και </a:t>
            </a:r>
            <a:r>
              <a:rPr lang="el-GR" dirty="0" err="1"/>
              <a:t>συννοσηρότητας</a:t>
            </a:r>
            <a:endParaRPr lang="el-GR" dirty="0"/>
          </a:p>
          <a:p>
            <a:r>
              <a:rPr lang="el-GR" dirty="0"/>
              <a:t>Φαρμακευτική αγωγή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Φαρμακευτική αγωγή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Ανακουφιστικά φάρμακα</a:t>
            </a:r>
          </a:p>
          <a:p>
            <a:pPr lvl="1"/>
            <a:r>
              <a:rPr lang="el-GR" dirty="0"/>
              <a:t>β2 αγωνιστές ταχείας έναρξης</a:t>
            </a:r>
          </a:p>
          <a:p>
            <a:pPr lvl="1"/>
            <a:r>
              <a:rPr lang="el-GR" dirty="0"/>
              <a:t>Εισπνεόμενα </a:t>
            </a:r>
            <a:r>
              <a:rPr lang="el-GR" dirty="0" err="1"/>
              <a:t>αντιχολινεργικά</a:t>
            </a:r>
            <a:endParaRPr lang="el-GR" dirty="0"/>
          </a:p>
          <a:p>
            <a:pPr lvl="1"/>
            <a:r>
              <a:rPr lang="el-GR" dirty="0"/>
              <a:t>Συστηματικά κορτικοστεροειδή</a:t>
            </a:r>
          </a:p>
          <a:p>
            <a:r>
              <a:rPr lang="el-GR" dirty="0"/>
              <a:t>Ρυθμιστικά φάρμακα</a:t>
            </a:r>
          </a:p>
          <a:p>
            <a:pPr lvl="1"/>
            <a:r>
              <a:rPr lang="el-GR" dirty="0"/>
              <a:t>Εισπνεόμενα </a:t>
            </a:r>
            <a:r>
              <a:rPr lang="el-GR" dirty="0" err="1"/>
              <a:t>κρτικοστεροειδή</a:t>
            </a:r>
            <a:endParaRPr lang="el-GR" dirty="0"/>
          </a:p>
          <a:p>
            <a:pPr lvl="1"/>
            <a:r>
              <a:rPr lang="el-GR" dirty="0" err="1"/>
              <a:t>Χρωμόνες</a:t>
            </a:r>
            <a:endParaRPr lang="el-GR" dirty="0"/>
          </a:p>
          <a:p>
            <a:pPr lvl="1"/>
            <a:r>
              <a:rPr lang="el-GR" dirty="0"/>
              <a:t>Οι </a:t>
            </a:r>
            <a:r>
              <a:rPr lang="el-GR" dirty="0" err="1"/>
              <a:t>τροποποιητές</a:t>
            </a:r>
            <a:r>
              <a:rPr lang="el-GR" dirty="0"/>
              <a:t> </a:t>
            </a:r>
            <a:r>
              <a:rPr lang="el-GR" dirty="0" err="1"/>
              <a:t>λευκοτριαιανίων</a:t>
            </a:r>
            <a:endParaRPr lang="el-GR" dirty="0"/>
          </a:p>
          <a:p>
            <a:pPr lvl="1"/>
            <a:r>
              <a:rPr lang="el-GR" dirty="0"/>
              <a:t>β2 αγωνιστές μακράς δράσης</a:t>
            </a:r>
          </a:p>
          <a:p>
            <a:pPr lvl="1"/>
            <a:r>
              <a:rPr lang="el-GR" dirty="0"/>
              <a:t>Βιολογικοί παράγοντες</a:t>
            </a:r>
          </a:p>
          <a:p>
            <a:pPr lvl="2"/>
            <a:r>
              <a:rPr lang="el-GR" dirty="0" err="1"/>
              <a:t>Ομαλιζουμάμπη</a:t>
            </a:r>
            <a:r>
              <a:rPr lang="el-GR" dirty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Ορισμός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i="1" dirty="0"/>
              <a:t>	Άσθμα είναι η χρόνια φλεγμονώδης διαταραχή των αεραγωγών που συνοδεύεται από απόφραξη, περιορισμό της ροής του αέρα και βρογχική </a:t>
            </a:r>
            <a:r>
              <a:rPr lang="el-GR" i="1" dirty="0" err="1"/>
              <a:t>υπεραπαντητικότητα</a:t>
            </a:r>
            <a:r>
              <a:rPr lang="el-GR" i="1" dirty="0"/>
              <a:t>. Εκδηλώνεται με υποτροπιάζοντα επεισόδια συριγμού, βήχα, δύσπνοιας και θωρακικού </a:t>
            </a:r>
            <a:r>
              <a:rPr lang="el-GR" i="1" dirty="0" err="1"/>
              <a:t>συσφιγκτικού</a:t>
            </a:r>
            <a:r>
              <a:rPr lang="el-GR" i="1" dirty="0"/>
              <a:t> άλγους.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Φαινότυποι συριγμού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Στους πρώτους μήνες της ζωής</a:t>
            </a:r>
          </a:p>
          <a:p>
            <a:r>
              <a:rPr lang="el-GR" dirty="0"/>
              <a:t>Πρώιμος παροδικός συριγμός</a:t>
            </a:r>
          </a:p>
          <a:p>
            <a:r>
              <a:rPr lang="el-GR" dirty="0"/>
              <a:t>Επίμονος συριγμός</a:t>
            </a:r>
          </a:p>
          <a:p>
            <a:r>
              <a:rPr lang="el-GR" dirty="0"/>
              <a:t>Όψιμος συριγμός</a:t>
            </a:r>
          </a:p>
          <a:p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Παράγοντες κινδύνου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Γενετική</a:t>
            </a:r>
          </a:p>
          <a:p>
            <a:r>
              <a:rPr lang="el-GR" dirty="0"/>
              <a:t>Ατοπία</a:t>
            </a:r>
          </a:p>
          <a:p>
            <a:r>
              <a:rPr lang="el-GR" dirty="0"/>
              <a:t>Ιογενείς λοιμώξεις</a:t>
            </a:r>
          </a:p>
          <a:p>
            <a:r>
              <a:rPr lang="el-GR" dirty="0"/>
              <a:t>Διατροφή</a:t>
            </a:r>
          </a:p>
          <a:p>
            <a:r>
              <a:rPr lang="el-GR" dirty="0"/>
              <a:t>Έκθεση στον καπνό τσιγάρου</a:t>
            </a:r>
          </a:p>
          <a:p>
            <a:r>
              <a:rPr lang="el-GR" dirty="0"/>
              <a:t>Ατμοσφαιρική ρύπανση</a:t>
            </a:r>
          </a:p>
          <a:p>
            <a:r>
              <a:rPr lang="el-GR" dirty="0"/>
              <a:t>Παχυσαρκία</a:t>
            </a:r>
          </a:p>
          <a:p>
            <a:r>
              <a:rPr lang="el-GR" dirty="0"/>
              <a:t>Ψυχοκοινωνικό στρες</a:t>
            </a:r>
          </a:p>
          <a:p>
            <a:r>
              <a:rPr lang="el-GR" dirty="0" err="1"/>
              <a:t>Βακτηριακό</a:t>
            </a:r>
            <a:r>
              <a:rPr lang="el-GR" dirty="0"/>
              <a:t> φορτίο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Παθοφυσιολογία</a:t>
            </a:r>
            <a:endParaRPr lang="el-G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060848"/>
            <a:ext cx="7333823" cy="3286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Παθοφυσιολογία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Στένωση του αυλού</a:t>
            </a:r>
          </a:p>
          <a:p>
            <a:r>
              <a:rPr lang="el-GR" dirty="0" err="1"/>
              <a:t>Υπεραπαντατικότητα</a:t>
            </a:r>
            <a:endParaRPr lang="el-GR" dirty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Παράγοντες που συντελούν στην δημιουργία στένωσης </a:t>
            </a:r>
            <a:r>
              <a:rPr lang="el-GR"/>
              <a:t>του αυλού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Οξύς </a:t>
            </a:r>
            <a:r>
              <a:rPr lang="el-GR" dirty="0" err="1"/>
              <a:t>βρογχόσπασμος</a:t>
            </a:r>
            <a:endParaRPr lang="el-GR" dirty="0"/>
          </a:p>
          <a:p>
            <a:r>
              <a:rPr lang="el-GR" dirty="0"/>
              <a:t>Οίδημα του τοιχώματος</a:t>
            </a:r>
          </a:p>
          <a:p>
            <a:r>
              <a:rPr lang="el-GR" dirty="0"/>
              <a:t>Βλεννώδη </a:t>
            </a:r>
            <a:r>
              <a:rPr lang="el-GR" dirty="0" err="1"/>
              <a:t>έμφρακτα</a:t>
            </a:r>
            <a:endParaRPr lang="el-GR" dirty="0"/>
          </a:p>
          <a:p>
            <a:r>
              <a:rPr lang="el-GR" dirty="0"/>
              <a:t>Αναδιαμόρφωση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Διαφορική διάγνωση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625723"/>
            <a:ext cx="3382293" cy="5232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Διαφορική διάγνωση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790629"/>
            <a:ext cx="4001219" cy="4780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1251</TotalTime>
  <Words>140</Words>
  <Application>Microsoft Office PowerPoint</Application>
  <PresentationFormat>Προβολή στην οθόνη (4:3)</PresentationFormat>
  <Paragraphs>59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5" baseType="lpstr">
      <vt:lpstr>Arial</vt:lpstr>
      <vt:lpstr>Calibri</vt:lpstr>
      <vt:lpstr>Θέμα του Office</vt:lpstr>
      <vt:lpstr>Παιδικό άσθμα</vt:lpstr>
      <vt:lpstr>Ορισμός</vt:lpstr>
      <vt:lpstr>Φαινότυποι συριγμού</vt:lpstr>
      <vt:lpstr>Παράγοντες κινδύνου</vt:lpstr>
      <vt:lpstr>Παθοφυσιολογία</vt:lpstr>
      <vt:lpstr>Παθοφυσιολογία</vt:lpstr>
      <vt:lpstr>Παράγοντες που συντελούν στην δημιουργία στένωσης του αυλού</vt:lpstr>
      <vt:lpstr>Διαφορική διάγνωση</vt:lpstr>
      <vt:lpstr>Διαφορική διάγνωση</vt:lpstr>
      <vt:lpstr>Έλεγχος</vt:lpstr>
      <vt:lpstr>Αντιμετώπιση</vt:lpstr>
      <vt:lpstr>Φαρμακευτική αγωγή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Παιδικό άσθμα</dc:title>
  <dc:creator>cfcenter</dc:creator>
  <cp:lastModifiedBy>ATHANASIOS KADITIS</cp:lastModifiedBy>
  <cp:revision>18</cp:revision>
  <dcterms:created xsi:type="dcterms:W3CDTF">2018-12-13T11:08:14Z</dcterms:created>
  <dcterms:modified xsi:type="dcterms:W3CDTF">2019-01-13T10:13:30Z</dcterms:modified>
</cp:coreProperties>
</file>