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56"/>
  </p:notesMasterIdLst>
  <p:handoutMasterIdLst>
    <p:handoutMasterId r:id="rId57"/>
  </p:handoutMasterIdLst>
  <p:sldIdLst>
    <p:sldId id="256" r:id="rId2"/>
    <p:sldId id="322" r:id="rId3"/>
    <p:sldId id="305" r:id="rId4"/>
    <p:sldId id="333" r:id="rId5"/>
    <p:sldId id="320" r:id="rId6"/>
    <p:sldId id="334" r:id="rId7"/>
    <p:sldId id="376" r:id="rId8"/>
    <p:sldId id="375" r:id="rId9"/>
    <p:sldId id="335" r:id="rId10"/>
    <p:sldId id="349" r:id="rId11"/>
    <p:sldId id="330" r:id="rId12"/>
    <p:sldId id="374" r:id="rId13"/>
    <p:sldId id="337" r:id="rId14"/>
    <p:sldId id="340" r:id="rId15"/>
    <p:sldId id="338" r:id="rId16"/>
    <p:sldId id="339" r:id="rId17"/>
    <p:sldId id="341" r:id="rId18"/>
    <p:sldId id="302" r:id="rId19"/>
    <p:sldId id="297" r:id="rId20"/>
    <p:sldId id="308" r:id="rId21"/>
    <p:sldId id="343" r:id="rId22"/>
    <p:sldId id="307" r:id="rId23"/>
    <p:sldId id="295" r:id="rId24"/>
    <p:sldId id="296" r:id="rId25"/>
    <p:sldId id="342" r:id="rId26"/>
    <p:sldId id="344" r:id="rId27"/>
    <p:sldId id="318" r:id="rId28"/>
    <p:sldId id="348" r:id="rId29"/>
    <p:sldId id="351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77" r:id="rId42"/>
    <p:sldId id="379" r:id="rId43"/>
    <p:sldId id="380" r:id="rId44"/>
    <p:sldId id="378" r:id="rId45"/>
    <p:sldId id="381" r:id="rId46"/>
    <p:sldId id="370" r:id="rId47"/>
    <p:sldId id="371" r:id="rId48"/>
    <p:sldId id="372" r:id="rId49"/>
    <p:sldId id="373" r:id="rId50"/>
    <p:sldId id="314" r:id="rId51"/>
    <p:sldId id="345" r:id="rId52"/>
    <p:sldId id="346" r:id="rId53"/>
    <p:sldId id="347" r:id="rId54"/>
    <p:sldId id="304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ANASIOS KADITIS" userId="d09baa86dc65ba9b" providerId="LiveId" clId="{488A64E2-CE91-48FD-9F82-5EC018FC0566}"/>
    <pc:docChg chg="modSld">
      <pc:chgData name="ATHANASIOS KADITIS" userId="d09baa86dc65ba9b" providerId="LiveId" clId="{488A64E2-CE91-48FD-9F82-5EC018FC0566}" dt="2019-01-27T10:51:16.629" v="58" actId="20577"/>
      <pc:docMkLst>
        <pc:docMk/>
      </pc:docMkLst>
      <pc:sldChg chg="modSp">
        <pc:chgData name="ATHANASIOS KADITIS" userId="d09baa86dc65ba9b" providerId="LiveId" clId="{488A64E2-CE91-48FD-9F82-5EC018FC0566}" dt="2019-01-27T10:51:16.629" v="58" actId="20577"/>
        <pc:sldMkLst>
          <pc:docMk/>
          <pc:sldMk cId="0" sldId="256"/>
        </pc:sldMkLst>
        <pc:spChg chg="mod">
          <ac:chgData name="ATHANASIOS KADITIS" userId="d09baa86dc65ba9b" providerId="LiveId" clId="{488A64E2-CE91-48FD-9F82-5EC018FC0566}" dt="2019-01-27T10:51:16.629" v="58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553A6-A798-424A-BFB3-79D66F22CBF2}" type="datetimeFigureOut">
              <a:rPr lang="el-GR" smtClean="0"/>
              <a:pPr/>
              <a:t>27/1/2019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BB127-41B7-4C5C-907F-9E936ED718E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EB26F-9444-44D9-BFBD-495659E10DE6}" type="datetimeFigureOut">
              <a:rPr lang="el-GR" smtClean="0"/>
              <a:pPr/>
              <a:t>27/1/2019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20017-B5E2-4316-A201-224ED63073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924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Abst here</a:t>
            </a:r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0996" fontAlgn="base">
              <a:spcBef>
                <a:spcPct val="0"/>
              </a:spcBef>
              <a:spcAft>
                <a:spcPct val="0"/>
              </a:spcAft>
            </a:pPr>
            <a:fld id="{5B727BDF-43F7-4F67-A1F4-987ADB1831F8}" type="slidenum">
              <a:rPr lang="en-US">
                <a:solidFill>
                  <a:srgbClr val="000000"/>
                </a:solidFill>
              </a:rPr>
              <a:pPr defTabSz="900996"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E62B7-2322-44AA-AE89-33576DC96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E62B7-2322-44AA-AE89-33576DC96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E62B7-2322-44AA-AE89-33576DC96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E62B7-2322-44AA-AE89-33576DC96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E62B7-2322-44AA-AE89-33576DC96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E62B7-2322-44AA-AE89-33576DC96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E62B7-2322-44AA-AE89-33576DC96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E62B7-2322-44AA-AE89-33576DC96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E62B7-2322-44AA-AE89-33576DC96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E62B7-2322-44AA-AE89-33576DC96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E62B7-2322-44AA-AE89-33576DC96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CE62B7-2322-44AA-AE89-33576DC96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/>
              <a:t>κυστική </a:t>
            </a:r>
            <a:r>
              <a:rPr lang="el-GR" dirty="0" err="1"/>
              <a:t>ίνωση</a:t>
            </a:r>
            <a:endParaRPr lang="en-US" dirty="0"/>
          </a:p>
        </p:txBody>
      </p:sp>
      <p:pic>
        <p:nvPicPr>
          <p:cNvPr id="2051" name="Picture 5" descr="cystic%20fibrosis%20r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52825"/>
            <a:ext cx="32194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457200" y="3733800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Οι σημειώσεις προετοιμάσθηκαν από την κ. Αργυρή </a:t>
            </a:r>
            <a:r>
              <a:rPr lang="el-GR" dirty="0" err="1"/>
              <a:t>Πετροχείλου</a:t>
            </a:r>
            <a:endParaRPr lang="el-GR" dirty="0"/>
          </a:p>
          <a:p>
            <a:endParaRPr lang="en-US" dirty="0"/>
          </a:p>
          <a:p>
            <a:r>
              <a:rPr lang="el-GR" dirty="0"/>
              <a:t>Παιδίατρο-</a:t>
            </a:r>
            <a:r>
              <a:rPr lang="el-GR" dirty="0" err="1"/>
              <a:t>Παιδοπνευμονολόγο</a:t>
            </a:r>
            <a:endParaRPr lang="el-GR" dirty="0"/>
          </a:p>
          <a:p>
            <a:r>
              <a:rPr lang="el-GR" dirty="0"/>
              <a:t>Επιμελήτρια ΕΣΥ Τμήματος Κυστικής Ίνωσης</a:t>
            </a:r>
          </a:p>
          <a:p>
            <a:r>
              <a:rPr lang="el-GR" dirty="0"/>
              <a:t>Νοσοκομείου Παίδων «Η Αγία Σοφία»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715000" y="61722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Accurso</a:t>
            </a:r>
            <a:r>
              <a:rPr lang="en-US" i="1" dirty="0"/>
              <a:t> et al JCF 2013</a:t>
            </a:r>
            <a:endParaRPr lang="el-GR" i="1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Λειτουργικότητα </a:t>
            </a:r>
            <a:r>
              <a:rPr lang="en-US" dirty="0"/>
              <a:t>CFTR </a:t>
            </a:r>
            <a:r>
              <a:rPr lang="el-GR" dirty="0"/>
              <a:t>και συμπτωματολογία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2" y="1910556"/>
            <a:ext cx="67341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533400" y="6400800"/>
            <a:ext cx="4887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30% λειτουργικότητας= μείωση συμπτωμάτων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1989</a:t>
            </a:r>
          </a:p>
        </p:txBody>
      </p:sp>
      <p:pic>
        <p:nvPicPr>
          <p:cNvPr id="7" name="Content Placeholder 3" descr="RTEmagicC_Science-cover_02.jp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41819" y="2174875"/>
            <a:ext cx="3070949" cy="3951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2009</a:t>
            </a:r>
            <a:endParaRPr lang="en-US" sz="3200" dirty="0"/>
          </a:p>
        </p:txBody>
      </p:sp>
      <p:pic>
        <p:nvPicPr>
          <p:cNvPr id="8" name="Content Placeholder 3" descr="F1.small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18162" y="3479006"/>
            <a:ext cx="2095500" cy="1343025"/>
          </a:xfrm>
        </p:spPr>
      </p:pic>
    </p:spTree>
    <p:extLst>
      <p:ext uri="{BB962C8B-B14F-4D97-AF65-F5344CB8AC3E}">
        <p14:creationId xmlns:p14="http://schemas.microsoft.com/office/powerpoint/2010/main" val="303842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Είδη μεταλλάξεων</a:t>
            </a:r>
            <a:endParaRPr lang="en-US" dirty="0"/>
          </a:p>
        </p:txBody>
      </p:sp>
      <p:pic>
        <p:nvPicPr>
          <p:cNvPr id="1433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4542" y="1600200"/>
            <a:ext cx="3503916" cy="4525963"/>
          </a:xfrm>
        </p:spPr>
      </p:pic>
      <p:sp>
        <p:nvSpPr>
          <p:cNvPr id="14340" name="Rectangle 1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000" dirty="0"/>
              <a:t>Ομάδα Ι: Μεταλλάξεις που επηρεάζουν την παραγωγή πρωτεΐνης </a:t>
            </a:r>
            <a:r>
              <a:rPr lang="en-US" sz="2000" dirty="0"/>
              <a:t>(class I)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/>
              <a:t>Ομάδα ΙΙ: Ελαττωματική </a:t>
            </a:r>
            <a:r>
              <a:rPr lang="el-GR" sz="2000" dirty="0" err="1"/>
              <a:t>στερεοδομή</a:t>
            </a:r>
            <a:r>
              <a:rPr lang="el-GR" sz="2000" dirty="0"/>
              <a:t> πρωτεΐνης </a:t>
            </a:r>
            <a:r>
              <a:rPr lang="en-US" sz="2000" dirty="0"/>
              <a:t>(class II)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/>
              <a:t>Μη αποτελεσματική ρύθμιση του διαύλου χλωρίου </a:t>
            </a:r>
            <a:r>
              <a:rPr lang="en-US" sz="2000" dirty="0"/>
              <a:t>(class III)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/>
              <a:t>Ομάδα </a:t>
            </a:r>
            <a:r>
              <a:rPr lang="en-US" sz="2000" dirty="0"/>
              <a:t>IV</a:t>
            </a:r>
            <a:r>
              <a:rPr lang="el-GR" sz="2000" dirty="0"/>
              <a:t>: Διαταραχή </a:t>
            </a:r>
            <a:r>
              <a:rPr lang="el-GR" sz="2000" dirty="0" err="1"/>
              <a:t>διαμεμβρανικής</a:t>
            </a:r>
            <a:r>
              <a:rPr lang="el-GR" sz="2000" dirty="0"/>
              <a:t> περιοχής της πρωτεΐνης </a:t>
            </a:r>
            <a:r>
              <a:rPr lang="en-US" sz="2000" dirty="0"/>
              <a:t>(class IV) 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/>
              <a:t>Ομάδα </a:t>
            </a:r>
            <a:r>
              <a:rPr lang="en-US" sz="2000" dirty="0"/>
              <a:t>V: </a:t>
            </a:r>
            <a:r>
              <a:rPr lang="el-GR" sz="2000" dirty="0"/>
              <a:t>Μειωμένη παραγωγή </a:t>
            </a:r>
            <a:r>
              <a:rPr lang="en-US" sz="2000" dirty="0"/>
              <a:t>mRNA (class V) 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/>
              <a:t>Ομάδα </a:t>
            </a:r>
            <a:r>
              <a:rPr lang="en-US" sz="2000" dirty="0"/>
              <a:t>VI: </a:t>
            </a:r>
            <a:r>
              <a:rPr lang="el-GR" sz="2000" dirty="0"/>
              <a:t>αυξημένη απομάκρυνση από τη μεμβράνη </a:t>
            </a:r>
            <a:r>
              <a:rPr lang="en-US" sz="2000" dirty="0"/>
              <a:t>(class VI).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309320"/>
            <a:ext cx="4014192" cy="30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Συσχέτιση γονότυπου-φαινότυπου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Δεν υπάρχει απόλυτη αντιστοιχία</a:t>
            </a:r>
          </a:p>
          <a:p>
            <a:r>
              <a:rPr lang="el-GR" dirty="0"/>
              <a:t>Ικανοποιητική συσχέτιση μόνο με παγκρεατική ανεπάρκεια</a:t>
            </a:r>
          </a:p>
          <a:p>
            <a:r>
              <a:rPr lang="el-GR" dirty="0"/>
              <a:t>Τροποποιητικά γονίδια</a:t>
            </a:r>
          </a:p>
          <a:p>
            <a:r>
              <a:rPr lang="el-GR" dirty="0"/>
              <a:t>Μεταλλάξεις που προκαλούν συμπτώματα μόνο σε συνδυασμό.</a:t>
            </a:r>
          </a:p>
          <a:p>
            <a:pPr>
              <a:buFontTx/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Ελληνικά στοιχεία</a:t>
            </a:r>
            <a:endParaRPr lang="en-US" dirty="0"/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l-GR" sz="2800" dirty="0"/>
              <a:t>8 μεταλλάξεις καλύπτουν ποσοστό 74% (</a:t>
            </a:r>
            <a:r>
              <a:rPr lang="en-US" sz="2800" dirty="0"/>
              <a:t>F</a:t>
            </a:r>
            <a:r>
              <a:rPr lang="el-GR" sz="2800" dirty="0"/>
              <a:t>508</a:t>
            </a:r>
            <a:r>
              <a:rPr lang="en-US" sz="2800" dirty="0"/>
              <a:t>del</a:t>
            </a:r>
            <a:r>
              <a:rPr lang="el-GR" sz="2800" dirty="0"/>
              <a:t>: 53,4%)</a:t>
            </a:r>
          </a:p>
          <a:p>
            <a:r>
              <a:rPr lang="el-GR" sz="2800" dirty="0"/>
              <a:t>83 μεταλλάξεις καλύπτουν το 91%</a:t>
            </a:r>
          </a:p>
          <a:p>
            <a:r>
              <a:rPr lang="el-GR" sz="2800" dirty="0"/>
              <a:t>Μεγάλη ετερογένεια μεταλλάξεων στον ελληνικό πληθυσμό</a:t>
            </a:r>
          </a:p>
          <a:p>
            <a:r>
              <a:rPr lang="el-GR" sz="2800" dirty="0"/>
              <a:t>Αρκετές νέες μεταλλάξεις</a:t>
            </a:r>
            <a:endParaRPr lang="en-GB" sz="2800" dirty="0"/>
          </a:p>
          <a:p>
            <a:pPr>
              <a:buFontTx/>
              <a:buNone/>
            </a:pPr>
            <a:endParaRPr lang="el-GR" sz="2800" i="1" dirty="0"/>
          </a:p>
          <a:p>
            <a:pPr>
              <a:buFontTx/>
              <a:buNone/>
            </a:pPr>
            <a:r>
              <a:rPr lang="el-GR" sz="1100" i="1" dirty="0"/>
              <a:t> </a:t>
            </a:r>
            <a:r>
              <a:rPr lang="en-GB" sz="1100" i="1" dirty="0" err="1"/>
              <a:t>Kanavakis</a:t>
            </a:r>
            <a:r>
              <a:rPr lang="en-GB" sz="1100" i="1" dirty="0"/>
              <a:t> E, </a:t>
            </a:r>
            <a:r>
              <a:rPr lang="en-GB" sz="1100" i="1" dirty="0" err="1"/>
              <a:t>Tzetis</a:t>
            </a:r>
            <a:r>
              <a:rPr lang="en-GB" sz="1100" i="1" dirty="0"/>
              <a:t> M, </a:t>
            </a:r>
            <a:r>
              <a:rPr lang="en-GB" sz="1100" i="1" dirty="0" err="1"/>
              <a:t>Antoniadi</a:t>
            </a:r>
            <a:r>
              <a:rPr lang="en-GB" sz="1100" i="1" dirty="0"/>
              <a:t> T, </a:t>
            </a:r>
            <a:r>
              <a:rPr lang="en-GB" sz="1100" i="1" dirty="0" err="1"/>
              <a:t>Traeger-Synodinos</a:t>
            </a:r>
            <a:r>
              <a:rPr lang="en-GB" sz="1100" i="1" dirty="0"/>
              <a:t> J, </a:t>
            </a:r>
            <a:r>
              <a:rPr lang="en-GB" sz="1100" i="1" dirty="0" err="1"/>
              <a:t>Doudounakis</a:t>
            </a:r>
            <a:r>
              <a:rPr lang="en-GB" sz="1100" i="1" dirty="0"/>
              <a:t> S, Adam, G, </a:t>
            </a:r>
            <a:r>
              <a:rPr lang="en-GB" sz="1100" i="1" dirty="0" err="1"/>
              <a:t>Matsaniotis</a:t>
            </a:r>
            <a:r>
              <a:rPr lang="en-GB" sz="1100" i="1" dirty="0"/>
              <a:t> N, </a:t>
            </a:r>
            <a:r>
              <a:rPr lang="en-GB" sz="1100" i="1" dirty="0" err="1"/>
              <a:t>Kattamis</a:t>
            </a:r>
            <a:r>
              <a:rPr lang="en-GB" sz="1100" i="1" dirty="0"/>
              <a:t> C. </a:t>
            </a:r>
            <a:r>
              <a:rPr lang="en-US" sz="1100" i="1" dirty="0"/>
              <a:t>Mutation analysis of ten </a:t>
            </a:r>
            <a:r>
              <a:rPr lang="en-US" sz="1100" i="1" dirty="0" err="1"/>
              <a:t>exons</a:t>
            </a:r>
            <a:r>
              <a:rPr lang="en-US" sz="1100" i="1" dirty="0"/>
              <a:t> of the CFTR gene in Greek cystic fibrosis patients: characterization of 74.5% of CF alleles including one novel mutation. Hum Genet.1995 Sep;96(3):364-6</a:t>
            </a:r>
          </a:p>
          <a:p>
            <a:pPr>
              <a:buFontTx/>
              <a:buNone/>
            </a:pPr>
            <a:r>
              <a:rPr lang="en-US" sz="1100" i="1" dirty="0" err="1"/>
              <a:t>Tzetis</a:t>
            </a:r>
            <a:r>
              <a:rPr lang="en-US" sz="1100" i="1" dirty="0"/>
              <a:t> M, </a:t>
            </a:r>
            <a:r>
              <a:rPr lang="en-US" sz="1100" i="1" dirty="0" err="1"/>
              <a:t>Kanavakis</a:t>
            </a:r>
            <a:r>
              <a:rPr lang="en-US" sz="1100" i="1" dirty="0"/>
              <a:t> E, </a:t>
            </a:r>
            <a:r>
              <a:rPr lang="en-US" sz="1100" i="1" dirty="0" err="1"/>
              <a:t>Antoniadi</a:t>
            </a:r>
            <a:r>
              <a:rPr lang="en-US" sz="1100" i="1" dirty="0"/>
              <a:t> T, </a:t>
            </a:r>
            <a:r>
              <a:rPr lang="en-US" sz="1100" i="1" dirty="0" err="1"/>
              <a:t>Doudounakis</a:t>
            </a:r>
            <a:r>
              <a:rPr lang="en-US" sz="1100" i="1" dirty="0"/>
              <a:t> S, Adam G, </a:t>
            </a:r>
            <a:r>
              <a:rPr lang="en-US" sz="1100" i="1" dirty="0" err="1"/>
              <a:t>Kattamis</a:t>
            </a:r>
            <a:r>
              <a:rPr lang="en-US" sz="1100" i="1" dirty="0"/>
              <a:t> C. Characterization of more than 85% of cystic fibrosis alleles in the Greek population, including five novel mutations. Hum Genet 1997;99 (1):121–5</a:t>
            </a:r>
          </a:p>
          <a:p>
            <a:pPr>
              <a:buFontTx/>
              <a:buNone/>
            </a:pPr>
            <a:r>
              <a:rPr lang="en-US" sz="1100" i="1" dirty="0" err="1"/>
              <a:t>Kanavakis</a:t>
            </a:r>
            <a:r>
              <a:rPr lang="en-US" sz="1100" i="1" dirty="0"/>
              <a:t> E, </a:t>
            </a:r>
            <a:r>
              <a:rPr lang="en-US" sz="1100" i="1" dirty="0" err="1"/>
              <a:t>Efthymiadou</a:t>
            </a:r>
            <a:r>
              <a:rPr lang="en-US" sz="1100" i="1" dirty="0"/>
              <a:t> A, </a:t>
            </a:r>
            <a:r>
              <a:rPr lang="en-US" sz="1100" i="1" dirty="0" err="1"/>
              <a:t>Strofalis</a:t>
            </a:r>
            <a:r>
              <a:rPr lang="en-US" sz="1100" i="1" dirty="0"/>
              <a:t> S, </a:t>
            </a:r>
            <a:r>
              <a:rPr lang="en-US" sz="1100" i="1" dirty="0" err="1"/>
              <a:t>Doudounakis</a:t>
            </a:r>
            <a:r>
              <a:rPr lang="en-US" sz="1100" i="1" dirty="0"/>
              <a:t> S, </a:t>
            </a:r>
            <a:r>
              <a:rPr lang="en-US" sz="1100" i="1" dirty="0" err="1"/>
              <a:t>Traeger-Synodinos</a:t>
            </a:r>
            <a:r>
              <a:rPr lang="en-US" sz="1100" i="1" dirty="0"/>
              <a:t> J, </a:t>
            </a:r>
            <a:r>
              <a:rPr lang="en-US" sz="1100" i="1" dirty="0" err="1"/>
              <a:t>Tzetis</a:t>
            </a:r>
            <a:r>
              <a:rPr lang="en-US" sz="1100" i="1" dirty="0"/>
              <a:t> M. Cystic fibrosis in Greece: molecular diagnosis, </a:t>
            </a:r>
            <a:r>
              <a:rPr lang="en-US" sz="1100" i="1" dirty="0" err="1"/>
              <a:t>haplotypes</a:t>
            </a:r>
            <a:r>
              <a:rPr lang="en-US" sz="1100" i="1" dirty="0"/>
              <a:t>, prenatal diagnosis and carrier identification amongst high-risk individuals. </a:t>
            </a:r>
            <a:r>
              <a:rPr lang="en-US" sz="1100" i="1" dirty="0" err="1"/>
              <a:t>Clin</a:t>
            </a:r>
            <a:r>
              <a:rPr lang="en-US" sz="1100" i="1" dirty="0"/>
              <a:t> Genet 2003;63(5):400–9. </a:t>
            </a:r>
          </a:p>
          <a:p>
            <a:pPr>
              <a:buFontTx/>
              <a:buNone/>
            </a:pPr>
            <a:r>
              <a:rPr lang="en-US" sz="1100" i="1" dirty="0" err="1"/>
              <a:t>Poulou</a:t>
            </a:r>
            <a:r>
              <a:rPr lang="en-US" sz="1100" i="1" dirty="0"/>
              <a:t> M, et al, Cystic fibrosis genetic counseling difficulties due to the identification of novel mutations in the CFTR gene, J Cyst  </a:t>
            </a:r>
            <a:r>
              <a:rPr lang="en-US" sz="1100" i="1" dirty="0" err="1"/>
              <a:t>Fibros</a:t>
            </a:r>
            <a:r>
              <a:rPr lang="en-US" sz="1100" i="1" dirty="0"/>
              <a:t> (2012), doi:10.1016/j.jcf.2012.01.004</a:t>
            </a:r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l-GR" sz="4000" dirty="0"/>
              <a:t>Συσχέτιση γονότυπου-φαινότυπου</a:t>
            </a:r>
            <a:endParaRPr lang="en-US" sz="4000" dirty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982663"/>
            <a:ext cx="3657600" cy="5930900"/>
          </a:xfrm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4487863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467225" y="6019800"/>
            <a:ext cx="4676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/>
              <a:t>Castellani C, Cuppens H, Macek Jr M, Cassiman JJ, Kerem E, Durie P,</a:t>
            </a:r>
          </a:p>
          <a:p>
            <a:r>
              <a:rPr lang="en-US" sz="1100" i="1"/>
              <a:t>et al. Consensus on the use and interpretation of cystic fibrosis mutation</a:t>
            </a:r>
          </a:p>
          <a:p>
            <a:r>
              <a:rPr lang="en-US" sz="1100" i="1"/>
              <a:t>analysis in clinical practice. J Cyst Fibros 2008;7(3):179–96.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808913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533400" y="6324600"/>
            <a:ext cx="8159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Brian P O’Sullivan, Steven D Freedman Cystic fibrosis Lancet 2009; 373: 1891–904</a:t>
            </a:r>
          </a:p>
        </p:txBody>
      </p:sp>
      <p:sp>
        <p:nvSpPr>
          <p:cNvPr id="17412" name="Title 6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8229600" cy="944563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Συχνότητα </a:t>
            </a:r>
            <a:r>
              <a:rPr lang="el-GR" sz="4000" dirty="0" err="1"/>
              <a:t>Ινοκυστικής</a:t>
            </a:r>
            <a:r>
              <a:rPr lang="el-GR" sz="4000" dirty="0"/>
              <a:t> Νόσου-Μεταλλάξεων 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Διάγνωση</a:t>
            </a:r>
            <a:endParaRPr lang="en-US" dirty="0"/>
          </a:p>
        </p:txBody>
      </p:sp>
      <p:sp>
        <p:nvSpPr>
          <p:cNvPr id="24579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Υποψία ή οικογενειακό ιστορικό</a:t>
            </a:r>
          </a:p>
          <a:p>
            <a:r>
              <a:rPr lang="el-GR" dirty="0"/>
              <a:t>Προγεννητικός έλεγχος</a:t>
            </a:r>
          </a:p>
          <a:p>
            <a:r>
              <a:rPr lang="el-GR" dirty="0"/>
              <a:t>Ανιχνευτικός έλεγχος νεογνών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Μέτρηση συγκέντρωσης χλωρίου στον ιδρώτα</a:t>
            </a:r>
          </a:p>
          <a:p>
            <a:r>
              <a:rPr lang="el-GR" dirty="0"/>
              <a:t>Γενετικός έλεγχος</a:t>
            </a:r>
          </a:p>
          <a:p>
            <a:r>
              <a:rPr lang="el-GR" dirty="0"/>
              <a:t>Ρινικά δυναμικά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Ανιχνευτικός έλεγχος νεογνών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>
              <a:solidFill>
                <a:schemeClr val="bg2"/>
              </a:solidFill>
            </a:endParaRPr>
          </a:p>
          <a:p>
            <a:pPr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990600" y="1447800"/>
            <a:ext cx="63246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Ανοσοενεργό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Θρυψινογόνο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αίματος (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Immunoreactive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Trypsinogen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IRT)</a:t>
            </a:r>
          </a:p>
          <a:p>
            <a:pPr marL="320040" lvl="0" indent="-320040" fontAlgn="auto">
              <a:spcBef>
                <a:spcPts val="700"/>
              </a:spcBef>
              <a:spcAft>
                <a:spcPts val="0"/>
              </a:spcAft>
              <a:buClr>
                <a:srgbClr val="FEB80A"/>
              </a:buClr>
              <a:buSzPct val="60000"/>
              <a:buFont typeface="Wingdings"/>
              <a:buChar char=""/>
              <a:defRPr/>
            </a:pPr>
            <a:r>
              <a:rPr lang="en-GB" sz="2900" dirty="0">
                <a:latin typeface="Tw Cen MT"/>
              </a:rPr>
              <a:t>DNA</a:t>
            </a:r>
            <a:endParaRPr kumimoji="0" lang="el-GR" sz="2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Πρωτεΐνη σχετιζόμενη με την παγκρεατίτιδα (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pancreatitis associated protein PAP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GB" sz="2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cfcenter\Desktop\488560e-i1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314825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Εφαρμογή Ανιχνευτικού ελέγχου</a:t>
            </a:r>
            <a:endParaRPr lang="en-US" sz="3600" dirty="0"/>
          </a:p>
        </p:txBody>
      </p:sp>
      <p:pic>
        <p:nvPicPr>
          <p:cNvPr id="4" name="Content Placeholder 3" descr="CFscreeningstatusGlo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4724400" y="64008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Philip M. Farrell, M.D., Ph.D.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Συχνότητα</a:t>
            </a:r>
            <a:r>
              <a:rPr lang="en-US" dirty="0"/>
              <a:t>:</a:t>
            </a:r>
            <a:r>
              <a:rPr lang="el-GR" dirty="0"/>
              <a:t> 1:3.500 ζώντα νεογνά στην Ελλάδα</a:t>
            </a:r>
          </a:p>
          <a:p>
            <a:r>
              <a:rPr lang="en-US" dirty="0"/>
              <a:t>2</a:t>
            </a:r>
            <a:r>
              <a:rPr lang="el-GR" baseline="30000" dirty="0"/>
              <a:t>η</a:t>
            </a:r>
            <a:r>
              <a:rPr lang="el-GR" dirty="0"/>
              <a:t> γενετική νόσος στη χώρα μας</a:t>
            </a:r>
          </a:p>
          <a:p>
            <a:r>
              <a:rPr lang="el-GR" dirty="0"/>
              <a:t>Φορείς: </a:t>
            </a:r>
            <a:r>
              <a:rPr lang="en-GB" dirty="0"/>
              <a:t>5%</a:t>
            </a:r>
            <a:endParaRPr lang="el-GR" dirty="0"/>
          </a:p>
          <a:p>
            <a:r>
              <a:rPr lang="el-GR" dirty="0"/>
              <a:t>Κληρονομικότητα</a:t>
            </a:r>
            <a:r>
              <a:rPr lang="en-US" dirty="0"/>
              <a:t>: </a:t>
            </a:r>
            <a:r>
              <a:rPr lang="el-GR" dirty="0" err="1"/>
              <a:t>Αυτοσωματική</a:t>
            </a:r>
            <a:r>
              <a:rPr lang="el-GR" dirty="0"/>
              <a:t> υπολειπόμενη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>
              <a:solidFill>
                <a:schemeClr val="bg2"/>
              </a:solidFill>
            </a:endParaRPr>
          </a:p>
          <a:p>
            <a:pPr>
              <a:buNone/>
            </a:pPr>
            <a:endParaRPr lang="el-GR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791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/>
              <a:t>Σ. Ντουντουνάκης. Κλινική Εικόνα και διαγνωστική προσέγγιση ινοκυστικής νόσου. Στο: Ινοκυστική Νόσος. Εργαστήριο Ιατρικής Γενετικής Πανεπιστημίου Αθηνών,  Ιατρικές Εκδόσεις Πασχαλίδης 2002 σσ.: 11-17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		Επιβίωση</a:t>
            </a:r>
            <a:r>
              <a:rPr lang="el-GR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670" y="6211669"/>
            <a:ext cx="886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Cystic Fibrosis Foundation Patient Registry</a:t>
            </a:r>
            <a:r>
              <a:rPr lang="el-GR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2012 Annual Data Report</a:t>
            </a:r>
          </a:p>
          <a:p>
            <a:r>
              <a:rPr lang="en-US" i="1" dirty="0">
                <a:solidFill>
                  <a:schemeClr val="bg2"/>
                </a:solidFill>
              </a:rPr>
              <a:t>Bethesda, Maryland</a:t>
            </a:r>
            <a:r>
              <a:rPr lang="el-GR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© 2012 Cystic Fibrosis Foundation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981200" cy="73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870404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2"/>
                </a:solidFill>
              </a:rPr>
              <a:t>		</a:t>
            </a:r>
            <a:r>
              <a:rPr lang="el-GR" dirty="0"/>
              <a:t>Επιβίωση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981200" cy="73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7973679" cy="438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4"/>
          <p:cNvSpPr txBox="1"/>
          <p:nvPr/>
        </p:nvSpPr>
        <p:spPr>
          <a:xfrm>
            <a:off x="280670" y="5943600"/>
            <a:ext cx="886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Cystic Fibrosis Foundation Patient Registry</a:t>
            </a:r>
            <a:r>
              <a:rPr lang="el-GR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2012 Annual Data Report</a:t>
            </a:r>
          </a:p>
          <a:p>
            <a:r>
              <a:rPr lang="en-US" i="1" dirty="0">
                <a:solidFill>
                  <a:schemeClr val="bg2"/>
                </a:solidFill>
              </a:rPr>
              <a:t>Bethesda, Maryland</a:t>
            </a:r>
            <a:r>
              <a:rPr lang="el-GR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© 2012 Cystic Fibrosis Foundation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l-GR" dirty="0"/>
              <a:t>		</a:t>
            </a:r>
            <a:r>
              <a:rPr lang="el-GR" sz="3600" dirty="0"/>
              <a:t>Χαρακτηριστικά ενηλίκων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0670" y="6211669"/>
            <a:ext cx="886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Cystic Fibrosis Foundation Patient Registry</a:t>
            </a:r>
            <a:r>
              <a:rPr lang="el-GR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2012 Annual Data Report</a:t>
            </a:r>
          </a:p>
          <a:p>
            <a:r>
              <a:rPr lang="en-US" i="1" dirty="0">
                <a:solidFill>
                  <a:schemeClr val="bg2"/>
                </a:solidFill>
              </a:rPr>
              <a:t>Bethesda, Maryland</a:t>
            </a:r>
            <a:r>
              <a:rPr lang="el-GR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© 2012 Cystic Fibrosis Foundation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1200" cy="73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50661" cy="467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chemeClr val="bg2"/>
                </a:solidFill>
              </a:rPr>
              <a:t>			</a:t>
            </a:r>
            <a:r>
              <a:rPr lang="el-GR" sz="4000" dirty="0"/>
              <a:t>Πνευμονική Λειτουργία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791200"/>
            <a:ext cx="886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Cystic Fibrosis Foundation Patient Registry</a:t>
            </a:r>
            <a:r>
              <a:rPr lang="el-GR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2012 Annual Data Report</a:t>
            </a:r>
          </a:p>
          <a:p>
            <a:r>
              <a:rPr lang="en-US" i="1" dirty="0">
                <a:solidFill>
                  <a:schemeClr val="bg2"/>
                </a:solidFill>
              </a:rPr>
              <a:t>Bethesda, Maryland</a:t>
            </a:r>
            <a:r>
              <a:rPr lang="el-GR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© 2012 Cystic Fibrosis Foundation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981200" cy="73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8686800" cy="377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		Θρέψη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791200"/>
            <a:ext cx="886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Cystic Fibrosis Foundation Patient Registry</a:t>
            </a:r>
            <a:r>
              <a:rPr lang="el-GR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2012 Annual Data Report</a:t>
            </a:r>
          </a:p>
          <a:p>
            <a:r>
              <a:rPr lang="en-US" i="1" dirty="0">
                <a:solidFill>
                  <a:schemeClr val="bg2"/>
                </a:solidFill>
              </a:rPr>
              <a:t>Bethesda, Maryland</a:t>
            </a:r>
            <a:r>
              <a:rPr lang="el-GR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© 2012 Cystic Fibrosis Foundation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981200" cy="73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37" y="1371600"/>
            <a:ext cx="9118163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bg2"/>
                </a:solidFill>
              </a:rPr>
              <a:t>Λοι</a:t>
            </a:r>
            <a:r>
              <a:rPr lang="el-GR" dirty="0">
                <a:solidFill>
                  <a:schemeClr val="bg2"/>
                </a:solidFill>
              </a:rPr>
              <a:t>		</a:t>
            </a:r>
            <a:r>
              <a:rPr lang="el-GR" dirty="0"/>
              <a:t>Λοιμογόνοι παράγοντες ανά 		ηλικία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981200" cy="73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295400"/>
            <a:ext cx="8762999" cy="430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4"/>
          <p:cNvSpPr txBox="1"/>
          <p:nvPr/>
        </p:nvSpPr>
        <p:spPr>
          <a:xfrm>
            <a:off x="228600" y="5791200"/>
            <a:ext cx="886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Cystic Fibrosis Foundation Patient Registry</a:t>
            </a:r>
            <a:r>
              <a:rPr lang="el-GR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2012 Annual Data Report</a:t>
            </a:r>
          </a:p>
          <a:p>
            <a:r>
              <a:rPr lang="en-US" i="1" dirty="0">
                <a:solidFill>
                  <a:schemeClr val="bg2"/>
                </a:solidFill>
              </a:rPr>
              <a:t>Bethesda, Maryland</a:t>
            </a:r>
            <a:r>
              <a:rPr lang="el-GR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© 2012 Cystic Fibrosis Foundation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2"/>
                </a:solidFill>
              </a:rPr>
              <a:t>		</a:t>
            </a:r>
            <a:r>
              <a:rPr lang="el-GR" dirty="0"/>
              <a:t>Επιπλοκές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962" y="1524000"/>
            <a:ext cx="9106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981200" cy="73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/>
          <p:cNvSpPr txBox="1"/>
          <p:nvPr/>
        </p:nvSpPr>
        <p:spPr>
          <a:xfrm>
            <a:off x="228600" y="5791200"/>
            <a:ext cx="886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Cystic Fibrosis Foundation Patient Registry</a:t>
            </a:r>
            <a:r>
              <a:rPr lang="el-GR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2012 Annual Data Report</a:t>
            </a:r>
          </a:p>
          <a:p>
            <a:r>
              <a:rPr lang="en-US" i="1" dirty="0">
                <a:solidFill>
                  <a:schemeClr val="bg2"/>
                </a:solidFill>
              </a:rPr>
              <a:t>Bethesda, Maryland</a:t>
            </a:r>
            <a:r>
              <a:rPr lang="el-GR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© 2012 Cystic Fibrosis Foundation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Αντιμετώπιση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Παρακολούθηση !</a:t>
            </a:r>
          </a:p>
          <a:p>
            <a:r>
              <a:rPr lang="el-GR" dirty="0"/>
              <a:t>Αντιμετώπιση παροξύνσεων πνευμονικής νόσου</a:t>
            </a:r>
          </a:p>
          <a:p>
            <a:r>
              <a:rPr lang="el-GR" dirty="0" err="1"/>
              <a:t>Βλενολυτικά</a:t>
            </a:r>
            <a:endParaRPr lang="el-GR" dirty="0"/>
          </a:p>
          <a:p>
            <a:r>
              <a:rPr lang="el-GR" dirty="0"/>
              <a:t>Λελογισμένη χρήση αντιβιοτικών</a:t>
            </a:r>
          </a:p>
          <a:p>
            <a:r>
              <a:rPr lang="el-GR" dirty="0"/>
              <a:t>Χορήγηση παγκρεατικών ενζύμων</a:t>
            </a:r>
          </a:p>
          <a:p>
            <a:r>
              <a:rPr lang="el-GR" dirty="0"/>
              <a:t> Πρόληψη </a:t>
            </a:r>
            <a:r>
              <a:rPr lang="el-GR" dirty="0" err="1"/>
              <a:t>υπονατριαιμίας</a:t>
            </a:r>
            <a:r>
              <a:rPr lang="el-GR" dirty="0"/>
              <a:t>/αφυδάτωσης </a:t>
            </a:r>
          </a:p>
          <a:p>
            <a:r>
              <a:rPr lang="el-GR" dirty="0"/>
              <a:t>Χορήγηση λιποδιαλυτών βιταμινών</a:t>
            </a:r>
          </a:p>
          <a:p>
            <a:r>
              <a:rPr lang="el-GR" dirty="0"/>
              <a:t>Αντιμετώπιση επιπλοκών</a:t>
            </a:r>
          </a:p>
          <a:p>
            <a:r>
              <a:rPr lang="el-GR" dirty="0"/>
              <a:t>Αιτιολογική θεραπεία για κάποιες μεταλλάξεις</a:t>
            </a:r>
          </a:p>
          <a:p>
            <a:pPr>
              <a:buNone/>
            </a:pPr>
            <a:endParaRPr lang="el-GR" dirty="0">
              <a:solidFill>
                <a:schemeClr val="bg2"/>
              </a:solidFill>
            </a:endParaRPr>
          </a:p>
          <a:p>
            <a:endParaRPr lang="el-G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Θεραπείες και επιβίωση</a:t>
            </a:r>
          </a:p>
        </p:txBody>
      </p:sp>
      <p:pic>
        <p:nvPicPr>
          <p:cNvPr id="4" name="3 - Θέση περιεχομένου" descr="img-stock-Cystic-Fibrosis-Slid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333" y="1863181"/>
            <a:ext cx="5333334" cy="4000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Αιτιολογική θεραπεία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ομάδα ΙΙΙ</a:t>
            </a:r>
            <a:r>
              <a:rPr lang="en-US" dirty="0"/>
              <a:t> </a:t>
            </a:r>
            <a:r>
              <a:rPr lang="el-GR" dirty="0"/>
              <a:t>κυρίως</a:t>
            </a:r>
          </a:p>
          <a:p>
            <a:pPr lvl="1"/>
            <a:r>
              <a:rPr lang="en-US" dirty="0"/>
              <a:t>G551D , G1244E, G1349D, G1778R, G970R, S1251N, S1255P, S549N, S549R</a:t>
            </a:r>
            <a:r>
              <a:rPr lang="el-GR" dirty="0"/>
              <a:t> και άλλες</a:t>
            </a:r>
          </a:p>
          <a:p>
            <a:r>
              <a:rPr lang="el-GR" dirty="0"/>
              <a:t>Για </a:t>
            </a:r>
            <a:r>
              <a:rPr lang="el-GR" dirty="0" err="1"/>
              <a:t>ομοζυγώτες</a:t>
            </a:r>
            <a:r>
              <a:rPr lang="el-GR" dirty="0"/>
              <a:t> Δ</a:t>
            </a:r>
            <a:r>
              <a:rPr lang="en-US" dirty="0"/>
              <a:t>F508</a:t>
            </a:r>
            <a:endParaRPr lang="el-GR" dirty="0"/>
          </a:p>
          <a:p>
            <a:r>
              <a:rPr lang="el-GR" dirty="0"/>
              <a:t>Για ασθενείς με Δ</a:t>
            </a:r>
            <a:r>
              <a:rPr lang="en-US" dirty="0"/>
              <a:t>F508</a:t>
            </a:r>
            <a:r>
              <a:rPr lang="el-GR" dirty="0"/>
              <a:t> και μία μετάλλαξη με </a:t>
            </a:r>
            <a:r>
              <a:rPr lang="el-GR" dirty="0" err="1"/>
              <a:t>υπολοιπόμενη</a:t>
            </a:r>
            <a:r>
              <a:rPr lang="el-GR" dirty="0"/>
              <a:t> λειτουργία</a:t>
            </a:r>
            <a:endParaRPr lang="en-US" dirty="0"/>
          </a:p>
          <a:p>
            <a:r>
              <a:rPr lang="el-GR" dirty="0"/>
              <a:t>Και έπεται συνέχεια...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Δυσλειτουργία του διαύλου χλωρίου (</a:t>
            </a:r>
            <a:r>
              <a:rPr lang="en-GB" dirty="0"/>
              <a:t>CFTR)</a:t>
            </a:r>
            <a:endParaRPr lang="en-US" dirty="0"/>
          </a:p>
          <a:p>
            <a:r>
              <a:rPr lang="el-GR" dirty="0"/>
              <a:t>Ποικίλες κλινικές εκδηλώσεις</a:t>
            </a:r>
          </a:p>
          <a:p>
            <a:r>
              <a:rPr lang="el-GR" dirty="0"/>
              <a:t>Συχνά </a:t>
            </a:r>
            <a:r>
              <a:rPr lang="el-GR"/>
              <a:t>καθυστερημένη διάγνωση</a:t>
            </a:r>
            <a:endParaRPr lang="el-GR" dirty="0"/>
          </a:p>
          <a:p>
            <a:r>
              <a:rPr lang="el-GR" dirty="0"/>
              <a:t>Φυσική πορεία: σταδιακή επιδείνωση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Kalydeco</a:t>
            </a:r>
            <a:r>
              <a:rPr lang="en-US" dirty="0"/>
              <a:t> (</a:t>
            </a:r>
            <a:r>
              <a:rPr lang="en-US" dirty="0" err="1"/>
              <a:t>ivacaftor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5638400" cy="4782272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el-GR" sz="2400" dirty="0"/>
              <a:t>1/2012: </a:t>
            </a:r>
            <a:r>
              <a:rPr lang="en-US" sz="2400" dirty="0"/>
              <a:t>	FDA</a:t>
            </a:r>
            <a:r>
              <a:rPr lang="el-GR" sz="2400" dirty="0"/>
              <a:t> έγκριση</a:t>
            </a:r>
            <a:r>
              <a:rPr lang="en-US" sz="2400" dirty="0"/>
              <a:t> </a:t>
            </a:r>
            <a:r>
              <a:rPr lang="el-GR" sz="2400" dirty="0"/>
              <a:t>για χρήση σε </a:t>
            </a:r>
            <a:r>
              <a:rPr lang="de-DE" sz="2400" dirty="0"/>
              <a:t>			</a:t>
            </a:r>
            <a:r>
              <a:rPr lang="el-GR" sz="2400" dirty="0"/>
              <a:t>ασθενείς με τη μετάλλαξη </a:t>
            </a:r>
            <a:r>
              <a:rPr lang="de-DE" sz="2400" dirty="0"/>
              <a:t>			</a:t>
            </a:r>
            <a:r>
              <a:rPr lang="en-US" sz="2400" dirty="0"/>
              <a:t>G551D</a:t>
            </a:r>
            <a:r>
              <a:rPr lang="el-GR" sz="2400" dirty="0"/>
              <a:t> ηλικίας &gt;6ετών</a:t>
            </a:r>
          </a:p>
          <a:p>
            <a:endParaRPr lang="en-US" sz="2400" dirty="0"/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sz="2400" dirty="0"/>
              <a:t>7/2012:</a:t>
            </a:r>
            <a:r>
              <a:rPr lang="en-US" sz="2400" dirty="0"/>
              <a:t>	EMA (European Medicines 			Agency )</a:t>
            </a:r>
            <a:r>
              <a:rPr lang="el-GR" sz="2400" dirty="0"/>
              <a:t> έγκριση</a:t>
            </a:r>
            <a:r>
              <a:rPr lang="en-US" sz="2400" dirty="0"/>
              <a:t> </a:t>
            </a:r>
            <a:r>
              <a:rPr lang="el-GR" sz="2400" dirty="0"/>
              <a:t>με τις ίδιες </a:t>
            </a:r>
            <a:r>
              <a:rPr lang="de-DE" sz="2400" dirty="0"/>
              <a:t>		</a:t>
            </a:r>
            <a:r>
              <a:rPr lang="el-GR" sz="2400" dirty="0"/>
              <a:t>	ενδείξεις</a:t>
            </a:r>
            <a:endParaRPr lang="en-US" sz="2400" dirty="0"/>
          </a:p>
          <a:p>
            <a:endParaRPr lang="el-GR" sz="2400" dirty="0"/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sz="2400" dirty="0"/>
              <a:t>2/2014: </a:t>
            </a:r>
            <a:r>
              <a:rPr lang="en-US" sz="2400" dirty="0"/>
              <a:t>	FDA </a:t>
            </a:r>
            <a:r>
              <a:rPr lang="el-GR" sz="2400" dirty="0"/>
              <a:t>επεκτείνει την έγκριση για </a:t>
            </a:r>
            <a:r>
              <a:rPr lang="de-DE" sz="2400" dirty="0"/>
              <a:t>		</a:t>
            </a:r>
            <a:r>
              <a:rPr lang="el-GR" sz="2400" dirty="0"/>
              <a:t>8 επιπλέον</a:t>
            </a:r>
            <a:r>
              <a:rPr lang="de-DE" sz="2400" dirty="0"/>
              <a:t> </a:t>
            </a:r>
            <a:r>
              <a:rPr lang="el-GR" sz="2400" dirty="0"/>
              <a:t>μεταλλάξεις:</a:t>
            </a:r>
            <a:r>
              <a:rPr lang="pt-BR" sz="2400" dirty="0"/>
              <a:t> G178R, 		S549N, S549R, G551S, G1244E, 		S1251N, S1255P </a:t>
            </a:r>
            <a:r>
              <a:rPr lang="el-GR" sz="2400" dirty="0"/>
              <a:t>και</a:t>
            </a:r>
            <a:r>
              <a:rPr lang="pt-BR" sz="2400" dirty="0"/>
              <a:t> G1349D</a:t>
            </a:r>
          </a:p>
          <a:p>
            <a:endParaRPr lang="el-GR" sz="2400" dirty="0"/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sz="2400" dirty="0"/>
              <a:t>6/2014:</a:t>
            </a:r>
            <a:r>
              <a:rPr lang="de-DE" sz="2400" dirty="0"/>
              <a:t>	</a:t>
            </a:r>
            <a:r>
              <a:rPr lang="en-US" sz="2400" dirty="0"/>
              <a:t>EMA </a:t>
            </a:r>
            <a:r>
              <a:rPr lang="el-GR" sz="2400" dirty="0"/>
              <a:t>έγκριση με τις ίδιες </a:t>
            </a:r>
            <a:r>
              <a:rPr lang="de-DE" sz="2400" dirty="0"/>
              <a:t>			</a:t>
            </a:r>
            <a:r>
              <a:rPr lang="el-GR" sz="2400" dirty="0"/>
              <a:t>ενδείξεις</a:t>
            </a:r>
            <a:endParaRPr lang="en-US" sz="2400" dirty="0"/>
          </a:p>
          <a:p>
            <a:endParaRPr lang="el-GR" sz="2400" dirty="0"/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sz="2400" dirty="0"/>
              <a:t>12/2014:</a:t>
            </a:r>
            <a:r>
              <a:rPr lang="de-DE" sz="2400" dirty="0"/>
              <a:t>	</a:t>
            </a:r>
            <a:r>
              <a:rPr lang="en-US" sz="2400" dirty="0"/>
              <a:t>FDA </a:t>
            </a:r>
            <a:r>
              <a:rPr lang="el-GR" sz="2400" dirty="0"/>
              <a:t>έγκριση για τη μετάλλαξη </a:t>
            </a:r>
            <a:r>
              <a:rPr lang="de-DE" sz="2400" dirty="0"/>
              <a:t>		</a:t>
            </a:r>
            <a:r>
              <a:rPr lang="el-GR" sz="2400" dirty="0"/>
              <a:t>	</a:t>
            </a:r>
            <a:r>
              <a:rPr lang="en-US" sz="2400" dirty="0"/>
              <a:t>R117H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sz="2400" dirty="0"/>
              <a:t>3/</a:t>
            </a:r>
            <a:r>
              <a:rPr lang="el-GR" sz="2400" dirty="0"/>
              <a:t>20</a:t>
            </a:r>
            <a:r>
              <a:rPr lang="en-US" sz="2400" dirty="0"/>
              <a:t>15: 	FDA </a:t>
            </a:r>
            <a:r>
              <a:rPr lang="el-GR" sz="2400" dirty="0"/>
              <a:t>έγκριση για παιδιά 2-6 ετών</a:t>
            </a:r>
          </a:p>
          <a:p>
            <a:endParaRPr lang="el-GR" dirty="0"/>
          </a:p>
        </p:txBody>
      </p:sp>
      <p:pic>
        <p:nvPicPr>
          <p:cNvPr id="1026" name="Picture 2" descr="C:\Users\Lena\Desktop\Κοριτσι με βρογχεκτασιες\2015-02-01 13_52_08-Blister_Pack_PDF.p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77072"/>
            <a:ext cx="2986857" cy="2160240"/>
          </a:xfrm>
          <a:prstGeom prst="rect">
            <a:avLst/>
          </a:prstGeom>
          <a:noFill/>
        </p:spPr>
      </p:pic>
      <p:pic>
        <p:nvPicPr>
          <p:cNvPr id="1027" name="Picture 3" descr="C:\Users\Lena\Desktop\Κοριτσι με βρογχεκτασιες\2015-01-31 16_53_29-kalydeco - Αναζήτηση Goo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84784"/>
            <a:ext cx="3091235" cy="2448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Μηχανισμός δράσης του </a:t>
            </a:r>
            <a:r>
              <a:rPr lang="en-US" dirty="0" err="1"/>
              <a:t>Kalydeco</a:t>
            </a:r>
            <a:endParaRPr lang="el-GR" dirty="0"/>
          </a:p>
        </p:txBody>
      </p:sp>
      <p:pic>
        <p:nvPicPr>
          <p:cNvPr id="2050" name="Picture 2" descr="C:\Users\Lena\Desktop\Κοριτσι με βρογχεκτασιες\2015-02-01 13_57_10-Potentiators, Correctors and Production Correctors _ CF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816424" cy="4320480"/>
          </a:xfrm>
          <a:prstGeom prst="rect">
            <a:avLst/>
          </a:prstGeom>
          <a:noFill/>
        </p:spPr>
      </p:pic>
      <p:pic>
        <p:nvPicPr>
          <p:cNvPr id="2051" name="Picture 3" descr="C:\Users\Lena\Desktop\Κοριτσι με βρογχεκτασιες\2015-01-31 22_45_08-CFTR Protein Structure_ Oxford University GeneMedicine_ UK CFGT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99211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Κλινικές Μελέτες </a:t>
            </a:r>
            <a:r>
              <a:rPr lang="en-US" dirty="0" err="1"/>
              <a:t>Kalydeco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484784"/>
            <a:ext cx="3816424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b="1" u="sng" dirty="0"/>
              <a:t>STRIVE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de-DE" dirty="0"/>
              <a:t>166 </a:t>
            </a:r>
            <a:r>
              <a:rPr lang="el-GR" dirty="0"/>
              <a:t>άτομα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dirty="0"/>
              <a:t>Ηλικίας &gt;12 ετών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dirty="0"/>
              <a:t>Τουλάχιστον 1 αντίγραφο της μετάλλαξης </a:t>
            </a:r>
            <a:r>
              <a:rPr lang="en-US" dirty="0"/>
              <a:t>G551D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/>
              <a:t>FEV1</a:t>
            </a:r>
            <a:r>
              <a:rPr lang="el-GR" dirty="0"/>
              <a:t>  </a:t>
            </a:r>
            <a:r>
              <a:rPr lang="en-US" dirty="0"/>
              <a:t>40-90%</a:t>
            </a:r>
            <a:endParaRPr lang="el-GR" dirty="0"/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dirty="0"/>
              <a:t>Χορηγήθηκαν 150 </a:t>
            </a:r>
            <a:r>
              <a:rPr lang="en-US" dirty="0"/>
              <a:t>mg</a:t>
            </a:r>
            <a:r>
              <a:rPr lang="el-GR" dirty="0"/>
              <a:t> </a:t>
            </a:r>
            <a:r>
              <a:rPr lang="en-US" dirty="0" err="1"/>
              <a:t>ivacaftor</a:t>
            </a:r>
            <a:r>
              <a:rPr lang="en-US" dirty="0"/>
              <a:t> </a:t>
            </a:r>
            <a:r>
              <a:rPr lang="de-DE" dirty="0"/>
              <a:t>x 2</a:t>
            </a:r>
            <a:endParaRPr lang="el-GR" dirty="0"/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dirty="0"/>
              <a:t>Παρακολούθηση για 1 έτος</a:t>
            </a:r>
          </a:p>
        </p:txBody>
      </p:sp>
      <p:pic>
        <p:nvPicPr>
          <p:cNvPr id="3074" name="Picture 2" descr="C:\Users\Lena\Desktop\Κοριτσι με βρογχεκτασιες\2015-02-01 14_36_24-A CFTR Potentiator in Patients with Cystic Fibrosis and the G551D Mutation - NE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68052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Κλινικές Μελέτες </a:t>
            </a:r>
            <a:r>
              <a:rPr lang="en-US" dirty="0" err="1"/>
              <a:t>Kalydeco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3334144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/>
              <a:t>ENVISION</a:t>
            </a:r>
            <a:endParaRPr lang="el-GR" b="1" u="sng" dirty="0"/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/>
              <a:t>52 </a:t>
            </a:r>
            <a:r>
              <a:rPr lang="el-GR" dirty="0"/>
              <a:t>ασθενείς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dirty="0"/>
              <a:t>Ηλικίας 6-11 χρονών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dirty="0"/>
              <a:t>Τουλάχιστον 1 αντίγραφο της μετάλλαξης </a:t>
            </a:r>
            <a:r>
              <a:rPr lang="en-US" dirty="0"/>
              <a:t>G551D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/>
              <a:t>FEV1 40-105%</a:t>
            </a:r>
            <a:endParaRPr lang="el-GR" dirty="0"/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dirty="0"/>
              <a:t>Χορηγήθηκαν 150 </a:t>
            </a:r>
            <a:r>
              <a:rPr lang="en-US" dirty="0"/>
              <a:t>mg </a:t>
            </a:r>
            <a:r>
              <a:rPr lang="en-US" dirty="0" err="1"/>
              <a:t>ivacaftor</a:t>
            </a:r>
            <a:r>
              <a:rPr lang="en-US" dirty="0"/>
              <a:t> </a:t>
            </a:r>
            <a:r>
              <a:rPr lang="de-DE" dirty="0"/>
              <a:t>x 2</a:t>
            </a:r>
            <a:endParaRPr lang="el-GR" dirty="0"/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dirty="0"/>
              <a:t>Παρακολούθηση για 1 έτος</a:t>
            </a:r>
          </a:p>
          <a:p>
            <a:pPr>
              <a:buNone/>
            </a:pPr>
            <a:endParaRPr lang="el-GR" b="1" u="sng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l-GR" b="1" u="sng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l-GR" b="1" u="sng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l-GR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Lena\Desktop\Κοριτσι με βρογχεκτασιες\2015-02-01 14_28_34-rccm.201301-0153OC.pdf - Adobe R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56792"/>
            <a:ext cx="4783620" cy="3162742"/>
          </a:xfrm>
          <a:prstGeom prst="rect">
            <a:avLst/>
          </a:prstGeom>
          <a:noFill/>
        </p:spPr>
      </p:pic>
      <p:pic>
        <p:nvPicPr>
          <p:cNvPr id="4099" name="Picture 3" descr="C:\Users\Lena\Desktop\Κοριτσι με βρογχεκτασιες\2015-02-01 14_29_09-rccm.201301-0153OC.pdf - Adobe Rea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013176"/>
            <a:ext cx="482453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dirty="0"/>
              <a:t>Επίδραση του </a:t>
            </a:r>
            <a:r>
              <a:rPr lang="en-US" dirty="0" err="1"/>
              <a:t>Kalydeco</a:t>
            </a:r>
            <a:r>
              <a:rPr lang="en-US" dirty="0"/>
              <a:t> </a:t>
            </a:r>
            <a:r>
              <a:rPr lang="el-GR" dirty="0"/>
              <a:t>στην αποβολή Χλωρίου στον ιδρώτα</a:t>
            </a:r>
          </a:p>
        </p:txBody>
      </p:sp>
      <p:pic>
        <p:nvPicPr>
          <p:cNvPr id="5123" name="Picture 3" descr="C:\Users\Lena\Desktop\Κοριτσι με βρογχεκτασιες\2015-02-01 14_55_16-rccm.201301-0153OC.pdf - Adobe Read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5784" y="1819783"/>
            <a:ext cx="7392432" cy="4086796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285720" y="6357958"/>
            <a:ext cx="707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B.W. Ramsey, et. Al. </a:t>
            </a:r>
            <a:r>
              <a:rPr lang="en-GB" i="1" dirty="0"/>
              <a:t>N </a:t>
            </a:r>
            <a:r>
              <a:rPr lang="en-GB" i="1" dirty="0" err="1"/>
              <a:t>Engl</a:t>
            </a:r>
            <a:r>
              <a:rPr lang="en-GB" i="1" dirty="0"/>
              <a:t> J Med. 2011 November 3; 365(18): 1663–1672</a:t>
            </a:r>
            <a:endParaRPr lang="el-GR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dirty="0"/>
              <a:t>Επίδραση του </a:t>
            </a:r>
            <a:r>
              <a:rPr lang="en-US" dirty="0" err="1"/>
              <a:t>Kalydeco</a:t>
            </a:r>
            <a:r>
              <a:rPr lang="en-US" dirty="0"/>
              <a:t> </a:t>
            </a:r>
            <a:r>
              <a:rPr lang="el-GR" dirty="0"/>
              <a:t>στην αναπνευστική λειτουργία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202" y="1600200"/>
            <a:ext cx="61275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396"/>
            <a:ext cx="3114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Επίδραση του </a:t>
            </a:r>
            <a:r>
              <a:rPr lang="en-US" dirty="0" err="1"/>
              <a:t>kalydeco</a:t>
            </a:r>
            <a:r>
              <a:rPr lang="en-US" dirty="0"/>
              <a:t> </a:t>
            </a:r>
            <a:r>
              <a:rPr lang="el-GR" dirty="0"/>
              <a:t>στο βάρος σώματος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173" y="1600200"/>
            <a:ext cx="53616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357958"/>
            <a:ext cx="3219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Μελέτη </a:t>
            </a:r>
            <a:r>
              <a:rPr lang="en-US" dirty="0"/>
              <a:t>KONNECTION</a:t>
            </a:r>
            <a:br>
              <a:rPr lang="el-GR" dirty="0"/>
            </a:br>
            <a:r>
              <a:rPr lang="el-GR" sz="2700" dirty="0"/>
              <a:t>(</a:t>
            </a:r>
            <a:r>
              <a:rPr lang="pt-BR" sz="2700" dirty="0"/>
              <a:t>G178R,S549N, S549R, G551S, G1244E, S1251N,S1255P</a:t>
            </a:r>
            <a:r>
              <a:rPr lang="el-GR" sz="2700" dirty="0"/>
              <a:t>,</a:t>
            </a:r>
            <a:r>
              <a:rPr lang="pt-BR" sz="2700" dirty="0"/>
              <a:t>G1349D</a:t>
            </a:r>
            <a:r>
              <a:rPr lang="el-GR" sz="2700" dirty="0"/>
              <a:t>)</a:t>
            </a:r>
            <a:br>
              <a:rPr lang="pt-BR" dirty="0">
                <a:solidFill>
                  <a:srgbClr val="FFC000"/>
                </a:solidFill>
              </a:rPr>
            </a:br>
            <a:r>
              <a:rPr lang="en-US" dirty="0"/>
              <a:t> 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1815306"/>
            <a:ext cx="69532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286520"/>
            <a:ext cx="30194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813" y="169334"/>
            <a:ext cx="7181850" cy="944033"/>
          </a:xfrm>
        </p:spPr>
        <p:txBody>
          <a:bodyPr/>
          <a:lstStyle/>
          <a:p>
            <a:pPr algn="ctr" defTabSz="682893" fontAlgn="auto">
              <a:spcAft>
                <a:spcPts val="0"/>
              </a:spcAft>
              <a:defRPr/>
            </a:pPr>
            <a:r>
              <a:rPr lang="el-G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Άλλες μελέτες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8116" name="Content Placeholder 2"/>
          <p:cNvSpPr txBox="1">
            <a:spLocks/>
          </p:cNvSpPr>
          <p:nvPr/>
        </p:nvSpPr>
        <p:spPr bwMode="auto">
          <a:xfrm>
            <a:off x="698500" y="1248833"/>
            <a:ext cx="6178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322" tIns="34289" rIns="68322" bIns="34289"/>
          <a:lstStyle/>
          <a:p>
            <a:pPr marL="90488" indent="-9048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/>
              <a:t>KIWI</a:t>
            </a:r>
          </a:p>
          <a:p>
            <a:pPr marL="265113" lvl="1" indent="-136525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l-GR" dirty="0"/>
              <a:t>Μεταλλάξεις Ομάδας ΙΙΙ σε παιδιά 2-5 ετών</a:t>
            </a:r>
            <a:endParaRPr lang="en-US" dirty="0"/>
          </a:p>
          <a:p>
            <a:pPr marL="447675" lvl="2" indent="-136525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l-GR" sz="1500" dirty="0"/>
              <a:t>Πιθανή επίδραση στην παγκρεατική λειτουργία</a:t>
            </a:r>
            <a:endParaRPr lang="en-US" sz="1500" dirty="0"/>
          </a:p>
          <a:p>
            <a:pPr marL="447675" lvl="2" indent="-136525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l-GR" sz="1500" dirty="0"/>
              <a:t>Παρακολούθηση ηπατικών και οφθαλμολογική (καταρράκτης)</a:t>
            </a:r>
            <a:endParaRPr lang="en-US" sz="1400" dirty="0"/>
          </a:p>
          <a:p>
            <a:pPr marL="90488" indent="-9048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itchFamily="34" charset="0"/>
              <a:buChar char="•"/>
            </a:pPr>
            <a:r>
              <a:rPr lang="en-US" sz="2100" dirty="0"/>
              <a:t> KONDUCT</a:t>
            </a:r>
          </a:p>
          <a:p>
            <a:pPr marL="265113" lvl="1" indent="-136525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l-GR" dirty="0"/>
              <a:t>Για μετάλλαξη </a:t>
            </a:r>
            <a:r>
              <a:rPr lang="en-US" dirty="0"/>
              <a:t>R117H </a:t>
            </a:r>
          </a:p>
          <a:p>
            <a:pPr marL="265113" lvl="1" indent="-136525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18117" name="TextBox 1"/>
          <p:cNvSpPr txBox="1">
            <a:spLocks noChangeArrowheads="1"/>
          </p:cNvSpPr>
          <p:nvPr/>
        </p:nvSpPr>
        <p:spPr bwMode="auto">
          <a:xfrm>
            <a:off x="0" y="6489700"/>
            <a:ext cx="3213757" cy="28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322" tIns="34289" rIns="68322" bIns="34289">
            <a:spAutoFit/>
          </a:bodyPr>
          <a:lstStyle/>
          <a:p>
            <a:pPr defTabSz="341313"/>
            <a:r>
              <a:rPr lang="en-US" sz="1400">
                <a:solidFill>
                  <a:srgbClr val="FFFFFF"/>
                </a:solidFill>
              </a:rPr>
              <a:t>http://www.vrtx.com/releasesArchive.cfm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Νέες θεραπείες για άλλες μεταλλάξεις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Orkambi</a:t>
            </a:r>
            <a:r>
              <a:rPr lang="en-US" dirty="0"/>
              <a:t> (</a:t>
            </a:r>
            <a:r>
              <a:rPr lang="en-US" dirty="0" err="1"/>
              <a:t>ivakaftor</a:t>
            </a:r>
            <a:r>
              <a:rPr lang="en-US" dirty="0"/>
              <a:t> + </a:t>
            </a:r>
            <a:r>
              <a:rPr lang="en-US" dirty="0" err="1"/>
              <a:t>lumacaftor</a:t>
            </a:r>
            <a:r>
              <a:rPr lang="en-US" dirty="0"/>
              <a:t>)</a:t>
            </a:r>
          </a:p>
          <a:p>
            <a:pPr lvl="1"/>
            <a:r>
              <a:rPr lang="el-GR" dirty="0"/>
              <a:t>Για Δ</a:t>
            </a:r>
            <a:r>
              <a:rPr lang="en-US" dirty="0"/>
              <a:t>F508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Κλινικές εκδηλώσεις</a:t>
            </a:r>
            <a:endParaRPr lang="en-US" dirty="0"/>
          </a:p>
        </p:txBody>
      </p:sp>
      <p:pic>
        <p:nvPicPr>
          <p:cNvPr id="4" name="Content Placeholder 3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7131602" cy="509707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3500" y="205317"/>
            <a:ext cx="6629400" cy="762000"/>
          </a:xfrm>
        </p:spPr>
        <p:txBody>
          <a:bodyPr>
            <a:noAutofit/>
          </a:bodyPr>
          <a:lstStyle/>
          <a:p>
            <a:pPr algn="ctr" defTabSz="682893" fontAlgn="auto">
              <a:spcAft>
                <a:spcPts val="0"/>
              </a:spcAft>
              <a:defRPr/>
            </a:pPr>
            <a:r>
              <a:rPr lang="el-GR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Μελέτες 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TRAFFIC</a:t>
            </a:r>
            <a:r>
              <a:rPr lang="el-GR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και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TRANSPORT</a:t>
            </a:r>
            <a:r>
              <a:rPr lang="el-GR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Orkambi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221188" name="TextBox 1"/>
          <p:cNvSpPr txBox="1">
            <a:spLocks noChangeArrowheads="1"/>
          </p:cNvSpPr>
          <p:nvPr/>
        </p:nvSpPr>
        <p:spPr bwMode="auto">
          <a:xfrm>
            <a:off x="3040062" y="6429396"/>
            <a:ext cx="6103938" cy="28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322" tIns="34289" rIns="68322" bIns="34289">
            <a:spAutoFit/>
          </a:bodyPr>
          <a:lstStyle/>
          <a:p>
            <a:pPr defTabSz="341313"/>
            <a:r>
              <a:rPr lang="en-US" sz="1400" dirty="0">
                <a:solidFill>
                  <a:srgbClr val="FFFFFF"/>
                </a:solidFill>
                <a:ea typeface="ヒラギノ角ゴ Pro W3"/>
              </a:rPr>
              <a:t>Wainwright, C et al  </a:t>
            </a:r>
            <a:r>
              <a:rPr lang="en-US" sz="1400" i="1" dirty="0">
                <a:solidFill>
                  <a:srgbClr val="FFFFFF"/>
                </a:solidFill>
                <a:ea typeface="ヒラギノ角ゴ Pro W3"/>
              </a:rPr>
              <a:t>New </a:t>
            </a:r>
            <a:r>
              <a:rPr lang="en-US" sz="1400" i="1" dirty="0" err="1">
                <a:solidFill>
                  <a:srgbClr val="FFFFFF"/>
                </a:solidFill>
                <a:ea typeface="ヒラギノ角ゴ Pro W3"/>
              </a:rPr>
              <a:t>Engl</a:t>
            </a:r>
            <a:r>
              <a:rPr lang="en-US" sz="1400" i="1" dirty="0">
                <a:solidFill>
                  <a:srgbClr val="FFFFFF"/>
                </a:solidFill>
                <a:ea typeface="ヒラギノ角ゴ Pro W3"/>
              </a:rPr>
              <a:t> J Med</a:t>
            </a:r>
            <a:r>
              <a:rPr lang="en-US" sz="1400" dirty="0">
                <a:solidFill>
                  <a:srgbClr val="FFFFFF"/>
                </a:solidFill>
                <a:ea typeface="ヒラギノ角ゴ Pro W3"/>
              </a:rPr>
              <a:t>. Jul. 16;373(3) 220-31 (2015) </a:t>
            </a:r>
          </a:p>
        </p:txBody>
      </p:sp>
      <p:sp>
        <p:nvSpPr>
          <p:cNvPr id="221189" name="Content Placeholder 8"/>
          <p:cNvSpPr txBox="1">
            <a:spLocks/>
          </p:cNvSpPr>
          <p:nvPr/>
        </p:nvSpPr>
        <p:spPr bwMode="auto">
          <a:xfrm>
            <a:off x="857224" y="928670"/>
            <a:ext cx="7235825" cy="11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322" tIns="34289" rIns="68322" bIns="34289"/>
          <a:lstStyle/>
          <a:p>
            <a:pPr marL="90488" indent="-9048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itchFamily="34" charset="0"/>
              <a:buChar char="•"/>
            </a:pPr>
            <a:r>
              <a:rPr lang="el-GR" dirty="0">
                <a:solidFill>
                  <a:srgbClr val="FFFFFF"/>
                </a:solidFill>
              </a:rPr>
              <a:t> </a:t>
            </a:r>
            <a:r>
              <a:rPr lang="el-GR" dirty="0"/>
              <a:t>Διπλές τυφλές </a:t>
            </a:r>
            <a:r>
              <a:rPr lang="el-GR" dirty="0" err="1"/>
              <a:t>τυχαιοποιημένές</a:t>
            </a:r>
            <a:r>
              <a:rPr lang="el-GR" dirty="0"/>
              <a:t> μελέτες</a:t>
            </a:r>
          </a:p>
          <a:p>
            <a:pPr marL="90488" indent="-9048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itchFamily="34" charset="0"/>
              <a:buChar char="•"/>
            </a:pPr>
            <a:r>
              <a:rPr lang="en-US" dirty="0"/>
              <a:t> 1122 F508del/F508del </a:t>
            </a:r>
            <a:r>
              <a:rPr lang="el-GR" dirty="0"/>
              <a:t>ασθενείς &gt;12 ετών</a:t>
            </a:r>
          </a:p>
          <a:p>
            <a:pPr marL="90488" indent="-9048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itchFamily="34" charset="0"/>
              <a:buChar char="•"/>
            </a:pPr>
            <a:r>
              <a:rPr lang="el-GR" dirty="0"/>
              <a:t>24 εβδομάδες διάρκεια</a:t>
            </a:r>
            <a:endParaRPr lang="en-US" dirty="0"/>
          </a:p>
          <a:p>
            <a:pPr marL="90488" indent="-9048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l-GR" dirty="0"/>
              <a:t>βελτίωση </a:t>
            </a:r>
            <a:r>
              <a:rPr lang="en-US" dirty="0"/>
              <a:t>FEV</a:t>
            </a:r>
            <a:r>
              <a:rPr lang="en-US" baseline="-25000" dirty="0"/>
              <a:t>1</a:t>
            </a:r>
            <a:r>
              <a:rPr lang="en-US" dirty="0"/>
              <a:t>  </a:t>
            </a:r>
            <a:r>
              <a:rPr lang="en-US" sz="1500" dirty="0"/>
              <a:t>(p&lt;0.001)</a:t>
            </a:r>
            <a:r>
              <a:rPr lang="el-GR" sz="1500" dirty="0"/>
              <a:t>, μείωση παροξύνσεων </a:t>
            </a:r>
            <a:r>
              <a:rPr lang="en-US" sz="1500" dirty="0"/>
              <a:t>(p&lt;0.001)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4282" y="2714620"/>
            <a:ext cx="4535488" cy="3623733"/>
            <a:chOff x="72101" y="2698123"/>
            <a:chExt cx="6046669" cy="362533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8681"/>
            <a:stretch/>
          </p:blipFill>
          <p:spPr bwMode="auto">
            <a:xfrm>
              <a:off x="72101" y="2698123"/>
              <a:ext cx="6046669" cy="36253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21195" name="TextBox 1"/>
            <p:cNvSpPr txBox="1">
              <a:spLocks noChangeArrowheads="1"/>
            </p:cNvSpPr>
            <p:nvPr/>
          </p:nvSpPr>
          <p:spPr bwMode="auto">
            <a:xfrm>
              <a:off x="1609860" y="2751924"/>
              <a:ext cx="868094" cy="3694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41313"/>
              <a:r>
                <a:rPr lang="en-US">
                  <a:solidFill>
                    <a:srgbClr val="FFFFFF"/>
                  </a:solidFill>
                </a:rPr>
                <a:t>FEV1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675189" y="2652185"/>
            <a:ext cx="4389439" cy="3670300"/>
            <a:chOff x="6232414" y="2653048"/>
            <a:chExt cx="5853665" cy="367040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8337" r="1480" b="2733"/>
            <a:stretch/>
          </p:blipFill>
          <p:spPr bwMode="auto">
            <a:xfrm>
              <a:off x="6232414" y="2653048"/>
              <a:ext cx="5853665" cy="36704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21193" name="TextBox 11"/>
            <p:cNvSpPr txBox="1">
              <a:spLocks noChangeArrowheads="1"/>
            </p:cNvSpPr>
            <p:nvPr/>
          </p:nvSpPr>
          <p:spPr bwMode="auto">
            <a:xfrm>
              <a:off x="10000801" y="2786925"/>
              <a:ext cx="1865812" cy="3693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41313"/>
              <a:r>
                <a:rPr lang="el-GR" dirty="0">
                  <a:solidFill>
                    <a:srgbClr val="FFFFFF"/>
                  </a:solidFill>
                </a:rPr>
                <a:t>Παροξύνσεις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Tezacaftor-Ivacaftor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9213"/>
            <a:ext cx="8779737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3" y="1309688"/>
            <a:ext cx="52482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0"/>
            <a:ext cx="8129587" cy="65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Tezacaftor-Ivacaftor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00200"/>
            <a:ext cx="800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490538"/>
            <a:ext cx="49720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Νέες θεραπείες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28725"/>
            <a:ext cx="84391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Θεραπείες που παρακάμπτουν τον </a:t>
            </a:r>
            <a:r>
              <a:rPr lang="en-US" dirty="0"/>
              <a:t>CFTR</a:t>
            </a:r>
            <a:r>
              <a:rPr lang="el-G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Εξομάλυνση της λειτουργίας του επιθηλιακού διαύλου  Να (</a:t>
            </a:r>
            <a:r>
              <a:rPr lang="en-US" dirty="0" err="1"/>
              <a:t>EnaC</a:t>
            </a:r>
            <a:r>
              <a:rPr lang="el-GR" dirty="0"/>
              <a:t>)</a:t>
            </a:r>
          </a:p>
        </p:txBody>
      </p:sp>
      <p:pic>
        <p:nvPicPr>
          <p:cNvPr id="1027" name="Picture 3" descr="C:\Users\Lena\Desktop\Κοριτσι με βρογχεκτασιες\2015-02-01 18_31_48-2015-01-29 22_34_34-New pharmacological approaches for cystic fibrosis_ Promis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568863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Θεραπείες που παρακάμπτουν τον </a:t>
            </a:r>
            <a:r>
              <a:rPr lang="en-US" dirty="0"/>
              <a:t>CFTR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893840"/>
          </a:xfrm>
        </p:spPr>
        <p:txBody>
          <a:bodyPr/>
          <a:lstStyle/>
          <a:p>
            <a:pPr>
              <a:buNone/>
            </a:pPr>
            <a:r>
              <a:rPr lang="el-GR" dirty="0"/>
              <a:t>Ενεργοποίηση εναλλακτικών διαύλων </a:t>
            </a:r>
            <a:r>
              <a:rPr lang="en-US" dirty="0" err="1"/>
              <a:t>Cl</a:t>
            </a:r>
            <a:r>
              <a:rPr lang="en-US" baseline="30000" dirty="0"/>
              <a:t>-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l-GR" dirty="0"/>
          </a:p>
        </p:txBody>
      </p:sp>
      <p:pic>
        <p:nvPicPr>
          <p:cNvPr id="2051" name="Picture 3" descr="C:\Users\Lena\Desktop\Κοριτσι με βρογχεκτασιες\2015-02-01 18_56_34-2015-01-29 22_34_34-New pharmacological approaches for cystic fibrosis_ Promis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218681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263691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Anoctamin 1 </a:t>
            </a:r>
            <a:r>
              <a:rPr lang="en-US" sz="2400" dirty="0"/>
              <a:t>(ANO1)</a:t>
            </a:r>
            <a:r>
              <a:rPr lang="de-DE" sz="2400" dirty="0"/>
              <a:t> </a:t>
            </a:r>
          </a:p>
          <a:p>
            <a:endParaRPr lang="de-DE" sz="2400" dirty="0"/>
          </a:p>
          <a:p>
            <a:r>
              <a:rPr lang="de-DE" sz="2400" dirty="0"/>
              <a:t>Anoctamin 6 (ANO6)</a:t>
            </a:r>
          </a:p>
          <a:p>
            <a:endParaRPr lang="de-DE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13" y="0"/>
            <a:ext cx="8539162" cy="1500717"/>
          </a:xfrm>
        </p:spPr>
        <p:txBody>
          <a:bodyPr/>
          <a:lstStyle/>
          <a:p>
            <a:pPr>
              <a:defRPr/>
            </a:pPr>
            <a:r>
              <a:rPr lang="el-GR" sz="3600" dirty="0"/>
              <a:t>Γονιδιακή θεραπεία</a:t>
            </a:r>
            <a:endParaRPr lang="en-US" sz="2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2659" t="960" r="3063" b="68098"/>
          <a:stretch/>
        </p:blipFill>
        <p:spPr bwMode="auto">
          <a:xfrm>
            <a:off x="3632200" y="2169584"/>
            <a:ext cx="5126038" cy="3953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0725" name="Content Placeholder 2"/>
          <p:cNvSpPr>
            <a:spLocks noGrp="1"/>
          </p:cNvSpPr>
          <p:nvPr>
            <p:ph idx="1"/>
          </p:nvPr>
        </p:nvSpPr>
        <p:spPr>
          <a:xfrm>
            <a:off x="134939" y="1703918"/>
            <a:ext cx="3519487" cy="4525433"/>
          </a:xfrm>
        </p:spPr>
        <p:txBody>
          <a:bodyPr/>
          <a:lstStyle/>
          <a:p>
            <a:pPr marL="67664" indent="-67664" eaLnBrk="1" hangingPunct="1">
              <a:defRPr/>
            </a:pPr>
            <a:r>
              <a:rPr lang="el-GR" altLang="en-US" sz="1800" b="1" dirty="0"/>
              <a:t>Φάση 2Β</a:t>
            </a:r>
            <a:endParaRPr lang="en-US" altLang="en-US" sz="1800" b="1" dirty="0"/>
          </a:p>
          <a:p>
            <a:pPr marL="67664" indent="-67664" eaLnBrk="1" hangingPunct="1">
              <a:defRPr/>
            </a:pPr>
            <a:endParaRPr lang="en-US" altLang="en-US" sz="1800" u="sng" dirty="0"/>
          </a:p>
          <a:p>
            <a:pPr marL="67664" indent="-67664" eaLnBrk="1" hangingPunct="1">
              <a:defRPr/>
            </a:pPr>
            <a:r>
              <a:rPr lang="el-GR" altLang="en-US" sz="1800" u="sng" dirty="0"/>
              <a:t>Μελέτη</a:t>
            </a:r>
            <a:endParaRPr lang="en-US" altLang="en-US" sz="1500" dirty="0"/>
          </a:p>
          <a:p>
            <a:pPr marL="198160" lvl="1" indent="-101990" eaLnBrk="1" hangingPunct="1">
              <a:defRPr/>
            </a:pPr>
            <a:r>
              <a:rPr lang="en-US" altLang="en-US" sz="1500" dirty="0"/>
              <a:t>FEV1 = 50-90%</a:t>
            </a:r>
          </a:p>
          <a:p>
            <a:pPr marL="198160" lvl="1" indent="-101990" eaLnBrk="1" hangingPunct="1">
              <a:defRPr/>
            </a:pPr>
            <a:r>
              <a:rPr lang="en-US" altLang="en-US" sz="1500" dirty="0"/>
              <a:t>N=62 placebo; n=78 </a:t>
            </a:r>
            <a:r>
              <a:rPr lang="el-GR" altLang="en-US" sz="1500" dirty="0"/>
              <a:t>δραστική ουσία</a:t>
            </a:r>
            <a:endParaRPr lang="en-US" altLang="en-US" sz="1500" dirty="0"/>
          </a:p>
          <a:p>
            <a:pPr marL="198160" lvl="1" indent="-101990" eaLnBrk="1" hangingPunct="1">
              <a:defRPr/>
            </a:pPr>
            <a:r>
              <a:rPr lang="el-GR" altLang="en-US" sz="1500" dirty="0"/>
              <a:t>Μηνιαία αγωγή</a:t>
            </a:r>
            <a:endParaRPr lang="en-US" altLang="en-US" sz="1500" dirty="0"/>
          </a:p>
          <a:p>
            <a:pPr marL="96035" lvl="1" indent="0" eaLnBrk="1" hangingPunct="1">
              <a:buFont typeface="Arial" pitchFamily="34" charset="0"/>
              <a:buNone/>
              <a:defRPr/>
            </a:pPr>
            <a:endParaRPr lang="en-US" altLang="en-US" sz="1500" dirty="0"/>
          </a:p>
          <a:p>
            <a:pPr marL="67664" indent="-67664" eaLnBrk="1" hangingPunct="1">
              <a:defRPr/>
            </a:pPr>
            <a:r>
              <a:rPr lang="el-GR" altLang="en-US" sz="1800" u="sng" dirty="0"/>
              <a:t>Αποτελέσματα</a:t>
            </a:r>
            <a:r>
              <a:rPr lang="en-US" altLang="en-US" sz="1800" u="sng" dirty="0"/>
              <a:t> </a:t>
            </a:r>
          </a:p>
          <a:p>
            <a:pPr marL="198160" lvl="1" indent="-101990" eaLnBrk="1" hangingPunct="1">
              <a:defRPr/>
            </a:pPr>
            <a:r>
              <a:rPr lang="en-US" altLang="en-US" sz="1500" dirty="0"/>
              <a:t>FEV1 (+3.7%, p=0.046)</a:t>
            </a:r>
          </a:p>
        </p:txBody>
      </p:sp>
      <p:sp>
        <p:nvSpPr>
          <p:cNvPr id="226309" name="TextBox 7"/>
          <p:cNvSpPr txBox="1">
            <a:spLocks noChangeArrowheads="1"/>
          </p:cNvSpPr>
          <p:nvPr/>
        </p:nvSpPr>
        <p:spPr bwMode="auto">
          <a:xfrm>
            <a:off x="4684714" y="6468534"/>
            <a:ext cx="4142453" cy="28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376" tIns="34289" rIns="68376" bIns="34289">
            <a:spAutoFit/>
          </a:bodyPr>
          <a:lstStyle/>
          <a:p>
            <a:pPr defTabSz="341313">
              <a:buFont typeface="Tw Cen MT" pitchFamily="34" charset="0"/>
              <a:buNone/>
            </a:pPr>
            <a:r>
              <a:rPr lang="en-US" altLang="en-US" sz="1400">
                <a:solidFill>
                  <a:srgbClr val="FFFFFF"/>
                </a:solidFill>
              </a:rPr>
              <a:t>Alton, E et al. </a:t>
            </a:r>
            <a:r>
              <a:rPr lang="en-US" altLang="en-US" sz="1400" i="1">
                <a:solidFill>
                  <a:srgbClr val="FFFFFF"/>
                </a:solidFill>
              </a:rPr>
              <a:t>Lancet Respir Med</a:t>
            </a:r>
            <a:r>
              <a:rPr lang="en-US" altLang="en-US" sz="1400">
                <a:solidFill>
                  <a:srgbClr val="FFFFFF"/>
                </a:solidFill>
              </a:rPr>
              <a:t>. 2015 Sep;3(9):684-91</a:t>
            </a:r>
          </a:p>
        </p:txBody>
      </p:sp>
      <p:pic>
        <p:nvPicPr>
          <p:cNvPr id="9" name="Picture 2" descr="http://www.cfgenetherapy.org.uk/assets/carousel/Consor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4851" y="110067"/>
            <a:ext cx="1920875" cy="138641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Σημαντικές πρώτες κλινικές εκδηλώσεις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Υποσιτισμός, </a:t>
            </a:r>
            <a:r>
              <a:rPr lang="el-GR" b="1" dirty="0" err="1"/>
              <a:t>Υποθρεψία</a:t>
            </a:r>
            <a:r>
              <a:rPr lang="el-GR" b="1" dirty="0"/>
              <a:t>, </a:t>
            </a:r>
            <a:r>
              <a:rPr lang="el-GR" b="1" dirty="0" err="1"/>
              <a:t>υποπρωτεϊναιμία</a:t>
            </a:r>
            <a:endParaRPr lang="el-GR" b="1" dirty="0"/>
          </a:p>
          <a:p>
            <a:r>
              <a:rPr lang="el-GR" b="1" dirty="0"/>
              <a:t>Έλλειψη λιποδιαλυτών βιταμινών</a:t>
            </a:r>
          </a:p>
          <a:p>
            <a:r>
              <a:rPr lang="el-GR" b="1" dirty="0"/>
              <a:t>Ένδεια Νατρίου /</a:t>
            </a:r>
            <a:r>
              <a:rPr lang="en-US" b="1" dirty="0"/>
              <a:t>A</a:t>
            </a:r>
            <a:r>
              <a:rPr lang="el-GR" b="1" dirty="0" err="1"/>
              <a:t>φυδάτωση</a:t>
            </a:r>
            <a:endParaRPr lang="el-GR" b="1" dirty="0"/>
          </a:p>
          <a:p>
            <a:r>
              <a:rPr lang="el-GR" b="1" dirty="0"/>
              <a:t>Υποτροπιάζουσες λοιμώξεις αναπνευστικού</a:t>
            </a:r>
          </a:p>
          <a:p>
            <a:r>
              <a:rPr lang="el-GR" b="1" dirty="0"/>
              <a:t>Αναπνευστική ανεπάρκεια</a:t>
            </a:r>
          </a:p>
          <a:p>
            <a:r>
              <a:rPr lang="el-GR" b="1" dirty="0"/>
              <a:t>Πνευμονική αποφρακτική νόσος/Ατελεκτασία</a:t>
            </a:r>
          </a:p>
          <a:p>
            <a:r>
              <a:rPr lang="el-GR" b="1" dirty="0"/>
              <a:t>Υποτροπιάζουσες  </a:t>
            </a:r>
            <a:r>
              <a:rPr lang="el-GR" b="1" dirty="0" err="1"/>
              <a:t>παραρινοκολπίτιδες</a:t>
            </a:r>
            <a:r>
              <a:rPr lang="el-GR" b="1" dirty="0"/>
              <a:t>/ρινικοί πολύποδες</a:t>
            </a:r>
          </a:p>
          <a:p>
            <a:r>
              <a:rPr lang="el-GR" b="1" dirty="0"/>
              <a:t>Ίκτερος</a:t>
            </a:r>
          </a:p>
          <a:p>
            <a:r>
              <a:rPr lang="el-GR" b="1" dirty="0"/>
              <a:t>Ειλεός από μηκώνιο</a:t>
            </a:r>
            <a:endParaRPr lang="en-US" b="1" dirty="0"/>
          </a:p>
          <a:p>
            <a:endParaRPr lang="el-G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Αντιμετώπιση-Βλενολυτικά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4191000"/>
          </a:xfrm>
        </p:spPr>
        <p:txBody>
          <a:bodyPr/>
          <a:lstStyle/>
          <a:p>
            <a:endParaRPr lang="el-GR" dirty="0">
              <a:solidFill>
                <a:schemeClr val="bg2"/>
              </a:solidFill>
            </a:endParaRPr>
          </a:p>
          <a:p>
            <a:endParaRPr lang="el-GR" dirty="0">
              <a:solidFill>
                <a:schemeClr val="bg2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898974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Αντιμετώπιση-Αντιφλεγμονώδη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>
              <a:solidFill>
                <a:schemeClr val="bg2"/>
              </a:solidFill>
            </a:endParaRPr>
          </a:p>
          <a:p>
            <a:endParaRPr lang="el-GR" dirty="0">
              <a:solidFill>
                <a:schemeClr val="bg2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894439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Αντιμετώπιση-Αντιβιοτικά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40" y="1676400"/>
            <a:ext cx="8743206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Αντιμετώπιση-διατροφή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874395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Ευχαριστώ!</a:t>
            </a:r>
            <a:endParaRPr lang="en-US" dirty="0"/>
          </a:p>
        </p:txBody>
      </p:sp>
      <p:pic>
        <p:nvPicPr>
          <p:cNvPr id="8" name="7 - Θέση περιεχομένου" descr="roses3-redon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315369"/>
            <a:ext cx="3810000" cy="3095625"/>
          </a:xfrm>
          <a:solidFill>
            <a:schemeClr val="bg1"/>
          </a:solidFill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>
                <a:solidFill>
                  <a:schemeClr val="bg1"/>
                </a:solidFill>
              </a:rPr>
              <a:t>Δ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1000"/>
            <a:ext cx="6153150" cy="5943600"/>
          </a:xfrm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934200" y="4800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477000"/>
            <a:ext cx="41433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dirty="0"/>
              <a:t>Δίαυλος </a:t>
            </a:r>
            <a:r>
              <a:rPr lang="en-US" dirty="0"/>
              <a:t>CFTR</a:t>
            </a:r>
            <a:r>
              <a:rPr lang="el-GR" dirty="0"/>
              <a:t> (</a:t>
            </a:r>
            <a:r>
              <a:rPr lang="en-US" dirty="0"/>
              <a:t>Cystic Fibrosis </a:t>
            </a:r>
            <a:r>
              <a:rPr lang="en-US" dirty="0" err="1"/>
              <a:t>Transmembrane</a:t>
            </a:r>
            <a:r>
              <a:rPr lang="en-US" dirty="0"/>
              <a:t> conductance Regulator</a:t>
            </a:r>
            <a:r>
              <a:rPr lang="el-GR" dirty="0"/>
              <a:t>)</a:t>
            </a:r>
          </a:p>
        </p:txBody>
      </p:sp>
      <p:pic>
        <p:nvPicPr>
          <p:cNvPr id="2050" name="Picture 2" descr="C:\Users\Lena\Desktop\Κοριτσι με βρογχεκτασιες\2015-01-31 22_45_08-CFTR Protein Structure_ Oxford University GeneMedicine_ UK CFGT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536504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17638" y="188384"/>
            <a:ext cx="6416675" cy="802216"/>
          </a:xfrm>
        </p:spPr>
        <p:txBody>
          <a:bodyPr>
            <a:noAutofit/>
          </a:bodyPr>
          <a:lstStyle/>
          <a:p>
            <a:pPr algn="ctr" defTabSz="682893" fontAlgn="auto">
              <a:spcAft>
                <a:spcPts val="0"/>
              </a:spcAft>
              <a:defRPr/>
            </a:pPr>
            <a:r>
              <a:rPr lang="el-G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Ανοσοφθορισμός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t="1874" r="50981" b="6229"/>
          <a:stretch>
            <a:fillRect/>
          </a:stretch>
        </p:blipFill>
        <p:spPr bwMode="auto">
          <a:xfrm>
            <a:off x="1342249" y="1595904"/>
            <a:ext cx="2907704" cy="4304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l="48404" t="1874" r="2829" b="6229"/>
          <a:stretch>
            <a:fillRect/>
          </a:stretch>
        </p:blipFill>
        <p:spPr bwMode="auto">
          <a:xfrm>
            <a:off x="5101155" y="1595904"/>
            <a:ext cx="2947653" cy="4316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9142" name="TextBox 3"/>
          <p:cNvSpPr txBox="1">
            <a:spLocks noChangeArrowheads="1"/>
          </p:cNvSpPr>
          <p:nvPr/>
        </p:nvSpPr>
        <p:spPr bwMode="auto">
          <a:xfrm>
            <a:off x="6103689" y="6357958"/>
            <a:ext cx="3040311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322" tIns="34289" rIns="68322" bIns="34289">
            <a:spAutoFit/>
          </a:bodyPr>
          <a:lstStyle/>
          <a:p>
            <a:pPr defTabSz="341313"/>
            <a:r>
              <a:rPr lang="en-US" altLang="en-US" sz="1200" dirty="0">
                <a:solidFill>
                  <a:srgbClr val="FFFFFF"/>
                </a:solidFill>
              </a:rPr>
              <a:t>Riordan J. </a:t>
            </a:r>
            <a:r>
              <a:rPr lang="en-US" altLang="en-US" sz="1200" i="1" dirty="0">
                <a:solidFill>
                  <a:srgbClr val="FFFFFF"/>
                </a:solidFill>
              </a:rPr>
              <a:t>Ann Rev </a:t>
            </a:r>
            <a:r>
              <a:rPr lang="en-US" altLang="en-US" sz="1200" i="1" dirty="0" err="1">
                <a:solidFill>
                  <a:srgbClr val="FFFFFF"/>
                </a:solidFill>
              </a:rPr>
              <a:t>Biochem</a:t>
            </a:r>
            <a:r>
              <a:rPr lang="en-US" altLang="en-US" sz="1200" dirty="0">
                <a:solidFill>
                  <a:srgbClr val="FFFFFF"/>
                </a:solidFill>
              </a:rPr>
              <a:t>. 2008;77:701-726.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8229600" cy="4800600"/>
          </a:xfrm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6172200"/>
            <a:ext cx="4524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1118</Words>
  <Application>Microsoft Office PowerPoint</Application>
  <PresentationFormat>Προβολή στην οθόνη (4:3)</PresentationFormat>
  <Paragraphs>201</Paragraphs>
  <Slides>54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9" baseType="lpstr">
      <vt:lpstr>Arial</vt:lpstr>
      <vt:lpstr>Calibri</vt:lpstr>
      <vt:lpstr>Tw Cen MT</vt:lpstr>
      <vt:lpstr>Wingdings</vt:lpstr>
      <vt:lpstr>Θέμα του Office</vt:lpstr>
      <vt:lpstr>κυστική ίνωση</vt:lpstr>
      <vt:lpstr>Εισαγωγή</vt:lpstr>
      <vt:lpstr>Εισαγωγή</vt:lpstr>
      <vt:lpstr>Κλινικές εκδηλώσεις</vt:lpstr>
      <vt:lpstr>Σημαντικές πρώτες κλινικές εκδηλώσεις</vt:lpstr>
      <vt:lpstr>Δ</vt:lpstr>
      <vt:lpstr>Δίαυλος CFTR (Cystic Fibrosis Transmembrane conductance Regulator)</vt:lpstr>
      <vt:lpstr>Ανοσοφθορισμός</vt:lpstr>
      <vt:lpstr>Παρουσίαση του PowerPoint</vt:lpstr>
      <vt:lpstr>Λειτουργικότητα CFTR και συμπτωματολογία</vt:lpstr>
      <vt:lpstr>Παρουσίαση του PowerPoint</vt:lpstr>
      <vt:lpstr>Είδη μεταλλάξεων</vt:lpstr>
      <vt:lpstr>Συσχέτιση γονότυπου-φαινότυπου</vt:lpstr>
      <vt:lpstr>Ελληνικά στοιχεία</vt:lpstr>
      <vt:lpstr>Συσχέτιση γονότυπου-φαινότυπου</vt:lpstr>
      <vt:lpstr>Συχνότητα Ινοκυστικής Νόσου-Μεταλλάξεων </vt:lpstr>
      <vt:lpstr>Διάγνωση</vt:lpstr>
      <vt:lpstr>Ανιχνευτικός έλεγχος νεογνών </vt:lpstr>
      <vt:lpstr>Εφαρμογή Ανιχνευτικού ελέγχου</vt:lpstr>
      <vt:lpstr>  Επιβίωση </vt:lpstr>
      <vt:lpstr>  Επιβίωση</vt:lpstr>
      <vt:lpstr>  Χαρακτηριστικά ενηλίκων  </vt:lpstr>
      <vt:lpstr>   Πνευμονική Λειτουργία</vt:lpstr>
      <vt:lpstr>  Θρέψη </vt:lpstr>
      <vt:lpstr>Λοι  Λοιμογόνοι παράγοντες ανά   ηλικία</vt:lpstr>
      <vt:lpstr>  Επιπλοκές</vt:lpstr>
      <vt:lpstr>Αντιμετώπιση</vt:lpstr>
      <vt:lpstr>Θεραπείες και επιβίωση</vt:lpstr>
      <vt:lpstr>Αιτιολογική θεραπεία</vt:lpstr>
      <vt:lpstr>Kalydeco (ivacaftor)</vt:lpstr>
      <vt:lpstr>Μηχανισμός δράσης του Kalydeco</vt:lpstr>
      <vt:lpstr>Κλινικές Μελέτες Kalydeco </vt:lpstr>
      <vt:lpstr>Κλινικές Μελέτες Kalydeco </vt:lpstr>
      <vt:lpstr>Επίδραση του Kalydeco στην αποβολή Χλωρίου στον ιδρώτα</vt:lpstr>
      <vt:lpstr>Επίδραση του Kalydeco στην αναπνευστική λειτουργία</vt:lpstr>
      <vt:lpstr>Επίδραση του kalydeco στο βάρος σώματος</vt:lpstr>
      <vt:lpstr>Μελέτη KONNECTION (G178R,S549N, S549R, G551S, G1244E, S1251N,S1255P,G1349D)  </vt:lpstr>
      <vt:lpstr>Άλλες μελέτες</vt:lpstr>
      <vt:lpstr>Νέες θεραπείες για άλλες μεταλλάξεις</vt:lpstr>
      <vt:lpstr>Μελέτες TRAFFIC και TRANSPORT (Orkambi)</vt:lpstr>
      <vt:lpstr>Tezacaftor-Ivacaftor</vt:lpstr>
      <vt:lpstr>Παρουσίαση του PowerPoint</vt:lpstr>
      <vt:lpstr>Παρουσίαση του PowerPoint</vt:lpstr>
      <vt:lpstr>Tezacaftor-Ivacaftor</vt:lpstr>
      <vt:lpstr>Παρουσίαση του PowerPoint</vt:lpstr>
      <vt:lpstr>Νέες θεραπείες</vt:lpstr>
      <vt:lpstr>Θεραπείες που παρακάμπτουν τον CFTR </vt:lpstr>
      <vt:lpstr>Θεραπείες που παρακάμπτουν τον CFTR</vt:lpstr>
      <vt:lpstr>Γονιδιακή θεραπεία</vt:lpstr>
      <vt:lpstr>Αντιμετώπιση-Βλενολυτικά</vt:lpstr>
      <vt:lpstr>Αντιμετώπιση-Αντιφλεγμονώδη</vt:lpstr>
      <vt:lpstr>Αντιμετώπιση-Αντιβιοτικά</vt:lpstr>
      <vt:lpstr>Αντιμετώπιση-διατροφή</vt:lpstr>
      <vt:lpstr>Ευχαριστώ!</vt:lpstr>
    </vt:vector>
  </TitlesOfParts>
  <Company>Children's Memorial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Cystic fibrosis</dc:title>
  <dc:creator>apetroch</dc:creator>
  <cp:lastModifiedBy>ATHANASIOS KADITIS</cp:lastModifiedBy>
  <cp:revision>220</cp:revision>
  <dcterms:created xsi:type="dcterms:W3CDTF">2010-04-13T21:22:28Z</dcterms:created>
  <dcterms:modified xsi:type="dcterms:W3CDTF">2019-01-27T10:51:23Z</dcterms:modified>
</cp:coreProperties>
</file>