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61" r:id="rId4"/>
    <p:sldId id="257" r:id="rId5"/>
    <p:sldId id="263" r:id="rId6"/>
    <p:sldId id="262" r:id="rId7"/>
    <p:sldId id="276" r:id="rId8"/>
    <p:sldId id="264" r:id="rId9"/>
    <p:sldId id="259" r:id="rId10"/>
    <p:sldId id="258" r:id="rId11"/>
    <p:sldId id="265" r:id="rId12"/>
    <p:sldId id="266" r:id="rId13"/>
    <p:sldId id="267" r:id="rId14"/>
    <p:sldId id="268" r:id="rId15"/>
    <p:sldId id="269" r:id="rId16"/>
    <p:sldId id="270" r:id="rId17"/>
    <p:sldId id="260" r:id="rId18"/>
    <p:sldId id="273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3616-E157-45C2-A5D1-EB6340B652FA}" type="datetimeFigureOut">
              <a:rPr lang="el-GR" smtClean="0"/>
              <a:pPr/>
              <a:t>20/11/2019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2E40-55F5-4072-9EDD-5CBA7B48DB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3616-E157-45C2-A5D1-EB6340B652FA}" type="datetimeFigureOut">
              <a:rPr lang="el-GR" smtClean="0"/>
              <a:pPr/>
              <a:t>20/11/2019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2E40-55F5-4072-9EDD-5CBA7B48DB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3616-E157-45C2-A5D1-EB6340B652FA}" type="datetimeFigureOut">
              <a:rPr lang="el-GR" smtClean="0"/>
              <a:pPr/>
              <a:t>20/11/2019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2E40-55F5-4072-9EDD-5CBA7B48DB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3616-E157-45C2-A5D1-EB6340B652FA}" type="datetimeFigureOut">
              <a:rPr lang="el-GR" smtClean="0"/>
              <a:pPr/>
              <a:t>20/11/2019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2E40-55F5-4072-9EDD-5CBA7B48DB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3616-E157-45C2-A5D1-EB6340B652FA}" type="datetimeFigureOut">
              <a:rPr lang="el-GR" smtClean="0"/>
              <a:pPr/>
              <a:t>20/11/2019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2E40-55F5-4072-9EDD-5CBA7B48DB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3616-E157-45C2-A5D1-EB6340B652FA}" type="datetimeFigureOut">
              <a:rPr lang="el-GR" smtClean="0"/>
              <a:pPr/>
              <a:t>20/11/2019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2E40-55F5-4072-9EDD-5CBA7B48DB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3616-E157-45C2-A5D1-EB6340B652FA}" type="datetimeFigureOut">
              <a:rPr lang="el-GR" smtClean="0"/>
              <a:pPr/>
              <a:t>20/11/2019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2E40-55F5-4072-9EDD-5CBA7B48DB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3616-E157-45C2-A5D1-EB6340B652FA}" type="datetimeFigureOut">
              <a:rPr lang="el-GR" smtClean="0"/>
              <a:pPr/>
              <a:t>20/11/2019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2E40-55F5-4072-9EDD-5CBA7B48DB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3616-E157-45C2-A5D1-EB6340B652FA}" type="datetimeFigureOut">
              <a:rPr lang="el-GR" smtClean="0"/>
              <a:pPr/>
              <a:t>20/11/2019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2E40-55F5-4072-9EDD-5CBA7B48DB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3616-E157-45C2-A5D1-EB6340B652FA}" type="datetimeFigureOut">
              <a:rPr lang="el-GR" smtClean="0"/>
              <a:pPr/>
              <a:t>20/11/2019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2E40-55F5-4072-9EDD-5CBA7B48DB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23616-E157-45C2-A5D1-EB6340B652FA}" type="datetimeFigureOut">
              <a:rPr lang="el-GR" smtClean="0"/>
              <a:pPr/>
              <a:t>20/11/2019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2E40-55F5-4072-9EDD-5CBA7B48DB3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23616-E157-45C2-A5D1-EB6340B652FA}" type="datetimeFigureOut">
              <a:rPr lang="el-GR" smtClean="0"/>
              <a:pPr/>
              <a:t>20/11/2019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32E40-55F5-4072-9EDD-5CBA7B48DB3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11560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dirty="0"/>
              <a:t>Ανατομία, ιστολογία, εμβρυολογία του αναπνευστικού συστήματος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72008" y="3886200"/>
            <a:ext cx="7772400" cy="1752600"/>
          </a:xfrm>
        </p:spPr>
        <p:txBody>
          <a:bodyPr>
            <a:normAutofit fontScale="92500"/>
          </a:bodyPr>
          <a:lstStyle/>
          <a:p>
            <a:r>
              <a:rPr lang="el-GR" sz="2400" dirty="0"/>
              <a:t>Οι σημειώσεις προετοιμάσθηκαν από την κ. Αργυρή </a:t>
            </a:r>
            <a:r>
              <a:rPr lang="el-GR" sz="2400" dirty="0" err="1"/>
              <a:t>Πετροχείλου</a:t>
            </a:r>
            <a:endParaRPr lang="el-GR" sz="2400" dirty="0"/>
          </a:p>
          <a:p>
            <a:r>
              <a:rPr lang="el-GR" sz="2400" dirty="0"/>
              <a:t>Επιμελήτρια Α’ ΕΣΥ</a:t>
            </a:r>
          </a:p>
          <a:p>
            <a:r>
              <a:rPr lang="el-GR" sz="2400" dirty="0"/>
              <a:t>Τμήμα Κυστικής </a:t>
            </a:r>
            <a:r>
              <a:rPr lang="el-GR" sz="2400" dirty="0" err="1"/>
              <a:t>Ίνωσης</a:t>
            </a:r>
            <a:r>
              <a:rPr lang="el-GR" sz="2400" dirty="0"/>
              <a:t>, Νοσοκομείο </a:t>
            </a:r>
            <a:r>
              <a:rPr lang="el-GR" sz="2400" dirty="0" err="1"/>
              <a:t>Παίδων</a:t>
            </a:r>
            <a:r>
              <a:rPr lang="el-GR" sz="2400" dirty="0"/>
              <a:t> «Η Αγία Σοφία»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Στάδια εμβρυικής ανάπτυξης του πνεύμονα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704190"/>
            <a:ext cx="5976663" cy="4715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Στάδια ανάπτυξης του πνεύμονα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Πρώιμο εμβρυικό στάδιο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err="1"/>
              <a:t>Ψευδοαδενικό</a:t>
            </a:r>
            <a:r>
              <a:rPr lang="el-GR" dirty="0"/>
              <a:t> στάδιο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Σωληνώδες στάδιο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Στάδιο τελικών </a:t>
            </a:r>
            <a:r>
              <a:rPr lang="el-GR" dirty="0" err="1"/>
              <a:t>σάκκων</a:t>
            </a:r>
            <a:endParaRPr lang="el-GR" dirty="0"/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Κυψελιδικό στάδιο</a:t>
            </a:r>
          </a:p>
          <a:p>
            <a:pPr marL="514350" indent="-514350"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Πρώιμο εμβρυικό στάδιο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Πνευμονικό εκβλάστημα στην κοιλιακή μοίρα του αρχέγονου εντέρου</a:t>
            </a:r>
          </a:p>
          <a:p>
            <a:r>
              <a:rPr lang="el-GR" dirty="0" err="1"/>
              <a:t>Βρογχοπνευμονικές</a:t>
            </a:r>
            <a:r>
              <a:rPr lang="el-GR" dirty="0"/>
              <a:t> εκβλαστήσεις</a:t>
            </a:r>
          </a:p>
          <a:p>
            <a:r>
              <a:rPr lang="el-GR" dirty="0" err="1"/>
              <a:t>Λοβαίες</a:t>
            </a:r>
            <a:r>
              <a:rPr lang="el-GR" dirty="0"/>
              <a:t> εκβλαστήσεις</a:t>
            </a:r>
          </a:p>
          <a:p>
            <a:r>
              <a:rPr lang="el-GR" dirty="0"/>
              <a:t>Από το 6</a:t>
            </a:r>
            <a:r>
              <a:rPr lang="el-GR" baseline="30000" dirty="0"/>
              <a:t>ο</a:t>
            </a:r>
            <a:r>
              <a:rPr lang="el-GR" dirty="0"/>
              <a:t>  </a:t>
            </a:r>
            <a:r>
              <a:rPr lang="el-GR" dirty="0" err="1"/>
              <a:t>βραγχιακό</a:t>
            </a:r>
            <a:r>
              <a:rPr lang="el-GR" dirty="0"/>
              <a:t> </a:t>
            </a:r>
            <a:r>
              <a:rPr lang="el-GR" dirty="0" err="1"/>
              <a:t>τόξο</a:t>
            </a:r>
            <a:r>
              <a:rPr lang="el-GR" dirty="0" err="1">
                <a:sym typeface="Wingdings" pitchFamily="2" charset="2"/>
              </a:rPr>
              <a:t></a:t>
            </a:r>
            <a:r>
              <a:rPr lang="el-GR" dirty="0">
                <a:sym typeface="Wingdings" pitchFamily="2" charset="2"/>
              </a:rPr>
              <a:t> αιμάτωση (πνευμονικές αρτηρίες)</a:t>
            </a:r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Ψευδοαδενικό</a:t>
            </a:r>
            <a:r>
              <a:rPr lang="el-GR" dirty="0"/>
              <a:t> στάδιο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Μοιάζει με ενδοκρινή αδένα</a:t>
            </a:r>
          </a:p>
          <a:p>
            <a:r>
              <a:rPr lang="el-GR" dirty="0"/>
              <a:t>Διακλαδώσεις αεραγωγών (16 γενεές) ως τελικά </a:t>
            </a:r>
            <a:r>
              <a:rPr lang="el-GR" dirty="0" err="1"/>
              <a:t>βρογχιόλια</a:t>
            </a:r>
            <a:endParaRPr lang="el-GR" dirty="0"/>
          </a:p>
          <a:p>
            <a:r>
              <a:rPr lang="el-GR" dirty="0" err="1"/>
              <a:t>Συνοδά</a:t>
            </a:r>
            <a:r>
              <a:rPr lang="el-GR" dirty="0"/>
              <a:t> πνευμονικά αγγεία</a:t>
            </a:r>
          </a:p>
          <a:p>
            <a:r>
              <a:rPr lang="el-GR" dirty="0"/>
              <a:t>Επιθήλιο</a:t>
            </a:r>
          </a:p>
          <a:p>
            <a:r>
              <a:rPr lang="el-GR" dirty="0"/>
              <a:t>Χόνδροι</a:t>
            </a:r>
          </a:p>
          <a:p>
            <a:r>
              <a:rPr lang="el-GR" dirty="0"/>
              <a:t>Πνευμονικό υγρό</a:t>
            </a:r>
          </a:p>
          <a:p>
            <a:r>
              <a:rPr lang="el-GR" dirty="0"/>
              <a:t>Βλάβες ως την 16</a:t>
            </a:r>
            <a:r>
              <a:rPr lang="el-GR" baseline="30000" dirty="0"/>
              <a:t>η</a:t>
            </a:r>
            <a:r>
              <a:rPr lang="el-GR" dirty="0"/>
              <a:t> εβδομάδα</a:t>
            </a:r>
            <a:r>
              <a:rPr lang="el-GR" dirty="0">
                <a:sym typeface="Wingdings" pitchFamily="2" charset="2"/>
              </a:rPr>
              <a:t> ανωμαλίες των αεραγωγών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Σωληνώδες στάδιο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Αυλοποίηση</a:t>
            </a:r>
            <a:endParaRPr lang="el-GR" dirty="0"/>
          </a:p>
          <a:p>
            <a:r>
              <a:rPr lang="el-GR" dirty="0"/>
              <a:t>Διαφοροποίηση </a:t>
            </a:r>
            <a:r>
              <a:rPr lang="el-GR" dirty="0" err="1"/>
              <a:t>κυττάρων</a:t>
            </a:r>
            <a:r>
              <a:rPr lang="el-GR" dirty="0" err="1">
                <a:sym typeface="Wingdings" pitchFamily="2" charset="2"/>
              </a:rPr>
              <a:t></a:t>
            </a:r>
            <a:r>
              <a:rPr lang="el-GR" dirty="0">
                <a:sym typeface="Wingdings" pitchFamily="2" charset="2"/>
              </a:rPr>
              <a:t> σχηματισμός επιφάνειας ανταλλαγής αερίων</a:t>
            </a:r>
            <a:endParaRPr lang="el-GR" dirty="0"/>
          </a:p>
          <a:p>
            <a:r>
              <a:rPr lang="el-GR" dirty="0"/>
              <a:t>Διακλάδωση τελικού </a:t>
            </a:r>
            <a:r>
              <a:rPr lang="el-GR" dirty="0" err="1"/>
              <a:t>βρογχιολίου</a:t>
            </a:r>
            <a:r>
              <a:rPr lang="el-GR" dirty="0"/>
              <a:t> </a:t>
            </a:r>
            <a:r>
              <a:rPr lang="el-GR" dirty="0">
                <a:sym typeface="Wingdings" pitchFamily="2" charset="2"/>
              </a:rPr>
              <a:t> αναπνευστικά </a:t>
            </a:r>
            <a:r>
              <a:rPr lang="el-GR" dirty="0" err="1">
                <a:sym typeface="Wingdings" pitchFamily="2" charset="2"/>
              </a:rPr>
              <a:t>βρογχιόλια</a:t>
            </a:r>
            <a:r>
              <a:rPr lang="el-GR" dirty="0">
                <a:sym typeface="Wingdings" pitchFamily="2" charset="2"/>
              </a:rPr>
              <a:t> </a:t>
            </a:r>
            <a:r>
              <a:rPr lang="el-GR" dirty="0" err="1">
                <a:sym typeface="Wingdings" pitchFamily="2" charset="2"/>
              </a:rPr>
              <a:t>σακκοειδείς</a:t>
            </a:r>
            <a:r>
              <a:rPr lang="el-GR" dirty="0">
                <a:sym typeface="Wingdings" pitchFamily="2" charset="2"/>
              </a:rPr>
              <a:t> σχηματισμοί</a:t>
            </a:r>
          </a:p>
          <a:p>
            <a:r>
              <a:rPr lang="el-GR" dirty="0">
                <a:sym typeface="Wingdings" pitchFamily="2" charset="2"/>
              </a:rPr>
              <a:t>Αρχίζει να σχηματίζεται ο </a:t>
            </a:r>
            <a:r>
              <a:rPr lang="el-GR" dirty="0" err="1">
                <a:sym typeface="Wingdings" pitchFamily="2" charset="2"/>
              </a:rPr>
              <a:t>επιφανειοδραστικός</a:t>
            </a:r>
            <a:r>
              <a:rPr lang="el-GR" dirty="0">
                <a:sym typeface="Wingdings" pitchFamily="2" charset="2"/>
              </a:rPr>
              <a:t> παράγοντας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Στάδιο τελικών </a:t>
            </a:r>
            <a:r>
              <a:rPr lang="el-GR" dirty="0" err="1"/>
              <a:t>σάκκων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Τελικό στάδιο ανάπτυξης</a:t>
            </a:r>
          </a:p>
          <a:p>
            <a:r>
              <a:rPr lang="el-GR" dirty="0"/>
              <a:t>Εμφάνιση </a:t>
            </a:r>
            <a:r>
              <a:rPr lang="el-GR" dirty="0" err="1"/>
              <a:t>αεροθυλάκων</a:t>
            </a:r>
            <a:r>
              <a:rPr lang="el-GR" dirty="0"/>
              <a:t> </a:t>
            </a:r>
          </a:p>
          <a:p>
            <a:r>
              <a:rPr lang="el-GR" dirty="0"/>
              <a:t>Στο τέλος της </a:t>
            </a:r>
            <a:r>
              <a:rPr lang="el-GR" dirty="0" err="1"/>
              <a:t>περιόδου</a:t>
            </a:r>
            <a:r>
              <a:rPr lang="el-GR" dirty="0" err="1">
                <a:sym typeface="Wingdings" pitchFamily="2" charset="2"/>
              </a:rPr>
              <a:t></a:t>
            </a:r>
            <a:r>
              <a:rPr lang="el-GR" dirty="0">
                <a:sym typeface="Wingdings" pitchFamily="2" charset="2"/>
              </a:rPr>
              <a:t> πνεύμονες ικανοί για ανταλλαγή αερίων</a:t>
            </a:r>
          </a:p>
          <a:p>
            <a:r>
              <a:rPr lang="el-GR" dirty="0">
                <a:sym typeface="Wingdings" pitchFamily="2" charset="2"/>
              </a:rPr>
              <a:t>Αύξηση </a:t>
            </a:r>
            <a:r>
              <a:rPr lang="el-GR" dirty="0" err="1">
                <a:sym typeface="Wingdings" pitchFamily="2" charset="2"/>
              </a:rPr>
              <a:t>επιφανειοδραστικού</a:t>
            </a:r>
            <a:r>
              <a:rPr lang="el-GR" dirty="0">
                <a:sym typeface="Wingdings" pitchFamily="2" charset="2"/>
              </a:rPr>
              <a:t> παράγοντα</a:t>
            </a:r>
          </a:p>
          <a:p>
            <a:r>
              <a:rPr lang="el-GR" dirty="0"/>
              <a:t>Βιώσιμο νεογνό μετά την 23</a:t>
            </a:r>
            <a:r>
              <a:rPr lang="el-GR" baseline="30000" dirty="0"/>
              <a:t>η</a:t>
            </a:r>
            <a:r>
              <a:rPr lang="el-GR" dirty="0"/>
              <a:t> -24</a:t>
            </a:r>
            <a:r>
              <a:rPr lang="el-GR" baseline="30000" dirty="0"/>
              <a:t>η</a:t>
            </a:r>
            <a:r>
              <a:rPr lang="el-GR" dirty="0"/>
              <a:t> εβδομάδα</a:t>
            </a:r>
          </a:p>
          <a:p>
            <a:r>
              <a:rPr lang="el-GR" dirty="0"/>
              <a:t>Έλλειψη </a:t>
            </a:r>
            <a:r>
              <a:rPr lang="el-GR" dirty="0" err="1"/>
              <a:t>επιφανειοδραστικού</a:t>
            </a:r>
            <a:r>
              <a:rPr lang="el-GR" dirty="0"/>
              <a:t> παράγοντα</a:t>
            </a:r>
            <a:r>
              <a:rPr lang="el-GR" dirty="0">
                <a:sym typeface="Wingdings" pitchFamily="2" charset="2"/>
              </a:rPr>
              <a:t> σύνδρομο αναπνευστικής δυσχέρειας του νεογνού </a:t>
            </a:r>
            <a:r>
              <a:rPr lang="el-GR" dirty="0" err="1">
                <a:sym typeface="Wingdings" pitchFamily="2" charset="2"/>
              </a:rPr>
              <a:t>βρογχοπνευμονική</a:t>
            </a:r>
            <a:r>
              <a:rPr lang="el-GR" dirty="0">
                <a:sym typeface="Wingdings" pitchFamily="2" charset="2"/>
              </a:rPr>
              <a:t> δυσπλασία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Κυψελιδικό στάδιο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Μετά την γέννηση</a:t>
            </a:r>
          </a:p>
          <a:p>
            <a:r>
              <a:rPr lang="el-GR" dirty="0"/>
              <a:t>Σχηματισμός ώριμων κυψελίδων</a:t>
            </a:r>
          </a:p>
          <a:p>
            <a:r>
              <a:rPr lang="el-GR" dirty="0"/>
              <a:t>Αύξηση διαμέτρου μεγάλων αεραγωγών</a:t>
            </a:r>
          </a:p>
          <a:p>
            <a:r>
              <a:rPr lang="el-GR" dirty="0"/>
              <a:t>Αύξηση </a:t>
            </a:r>
            <a:r>
              <a:rPr lang="el-GR" dirty="0" err="1"/>
              <a:t>πενυμονικών</a:t>
            </a:r>
            <a:r>
              <a:rPr lang="el-GR" dirty="0"/>
              <a:t> όγκων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37" y="2148681"/>
            <a:ext cx="32861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Παράγοντες που επηρεάζουν την ανάπτυξη του πνεύμονα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420889"/>
            <a:ext cx="8229600" cy="2880320"/>
          </a:xfrm>
        </p:spPr>
        <p:txBody>
          <a:bodyPr/>
          <a:lstStyle/>
          <a:p>
            <a:r>
              <a:rPr lang="el-GR" dirty="0"/>
              <a:t>Συγγενείς ανωμαλίες όπως </a:t>
            </a:r>
            <a:r>
              <a:rPr lang="el-GR" dirty="0" err="1"/>
              <a:t>διαφραγματοκήλη</a:t>
            </a:r>
            <a:endParaRPr lang="el-GR" dirty="0"/>
          </a:p>
          <a:p>
            <a:r>
              <a:rPr lang="el-GR" dirty="0" err="1"/>
              <a:t>Ολιγοϋδράμνιο</a:t>
            </a:r>
            <a:endParaRPr lang="el-GR" dirty="0"/>
          </a:p>
          <a:p>
            <a:r>
              <a:rPr lang="el-GR" dirty="0"/>
              <a:t>Κάπνισμα</a:t>
            </a:r>
          </a:p>
          <a:p>
            <a:r>
              <a:rPr lang="el-GR" dirty="0"/>
              <a:t>Λοιμώξεις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Λειτουργική διάκριση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/>
              <a:t>Αεραγωγοί </a:t>
            </a:r>
          </a:p>
          <a:p>
            <a:pPr lvl="1"/>
            <a:r>
              <a:rPr lang="el-GR" dirty="0"/>
              <a:t>Μύτη</a:t>
            </a:r>
          </a:p>
          <a:p>
            <a:pPr lvl="1"/>
            <a:r>
              <a:rPr lang="el-GR" dirty="0"/>
              <a:t>Φάρυγγας</a:t>
            </a:r>
          </a:p>
          <a:p>
            <a:pPr lvl="1"/>
            <a:r>
              <a:rPr lang="el-GR" dirty="0"/>
              <a:t>Λάρυγγας</a:t>
            </a:r>
          </a:p>
          <a:p>
            <a:pPr lvl="1"/>
            <a:r>
              <a:rPr lang="el-GR" dirty="0"/>
              <a:t>Τραχεία </a:t>
            </a:r>
          </a:p>
          <a:p>
            <a:pPr lvl="1"/>
            <a:r>
              <a:rPr lang="el-GR" dirty="0"/>
              <a:t>Βρόγχοι</a:t>
            </a:r>
          </a:p>
          <a:p>
            <a:pPr lvl="1"/>
            <a:r>
              <a:rPr lang="el-GR" dirty="0"/>
              <a:t>Τελικά </a:t>
            </a:r>
            <a:r>
              <a:rPr lang="el-GR" dirty="0" err="1"/>
              <a:t>βρογχιόλια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/>
              <a:t>Περιοχή ανταλλαγής των αερίων</a:t>
            </a:r>
          </a:p>
          <a:p>
            <a:pPr lvl="1"/>
            <a:r>
              <a:rPr lang="el-GR" dirty="0"/>
              <a:t>Αναπνευστικά </a:t>
            </a:r>
            <a:r>
              <a:rPr lang="el-GR" dirty="0" err="1"/>
              <a:t>βρογχιόλια</a:t>
            </a:r>
            <a:endParaRPr lang="el-GR" dirty="0"/>
          </a:p>
          <a:p>
            <a:pPr lvl="1"/>
            <a:r>
              <a:rPr lang="el-GR" dirty="0"/>
              <a:t>Κυψελιδικοί  πόροι</a:t>
            </a:r>
          </a:p>
          <a:p>
            <a:pPr lvl="1"/>
            <a:r>
              <a:rPr lang="el-GR" dirty="0"/>
              <a:t>Κυψελίδες</a:t>
            </a:r>
          </a:p>
          <a:p>
            <a:pPr lvl="1">
              <a:buNone/>
            </a:pPr>
            <a:endParaRPr lang="el-GR" dirty="0"/>
          </a:p>
          <a:p>
            <a:pPr lvl="1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Σχηματική απεικόνιση του βρογχικού δέντρου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925200"/>
            <a:ext cx="4367173" cy="493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Ανατομία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4637" y="1634331"/>
            <a:ext cx="3514725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Ιστολογία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595601"/>
            <a:ext cx="6552728" cy="4211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Τελική αναπνευστική μονάδα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5112" y="1858169"/>
            <a:ext cx="3533775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Στοιχεία </a:t>
            </a:r>
            <a:r>
              <a:rPr lang="el-GR" dirty="0" err="1"/>
              <a:t>τριχοειδο</a:t>
            </a:r>
            <a:r>
              <a:rPr lang="el-GR" dirty="0"/>
              <a:t>-κυψελιδικής μεμβράνης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Κυψελιδικό επιθήλιο - βασική του μεμβράνη</a:t>
            </a:r>
          </a:p>
          <a:p>
            <a:r>
              <a:rPr lang="el-GR" dirty="0"/>
              <a:t>Ενδοθήλιο- βασική του μεμβράνη</a:t>
            </a:r>
          </a:p>
          <a:p>
            <a:r>
              <a:rPr lang="el-GR" dirty="0"/>
              <a:t>Διάμεσος χώρος μεταξύ τους</a:t>
            </a:r>
          </a:p>
          <a:p>
            <a:r>
              <a:rPr lang="el-GR" dirty="0" err="1"/>
              <a:t>Επιφανειοδραστικός</a:t>
            </a:r>
            <a:r>
              <a:rPr lang="el-GR" dirty="0"/>
              <a:t> παράγοντας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Διαταραχές του αναπνευστικού συστήματος-συσχέτιση με την ανατομία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2320" y="2060848"/>
            <a:ext cx="8229600" cy="3773016"/>
          </a:xfrm>
        </p:spPr>
        <p:txBody>
          <a:bodyPr/>
          <a:lstStyle/>
          <a:p>
            <a:r>
              <a:rPr lang="el-GR" dirty="0"/>
              <a:t>Μαλάκυνση αεραγωγών</a:t>
            </a:r>
          </a:p>
          <a:p>
            <a:r>
              <a:rPr lang="el-GR" dirty="0"/>
              <a:t>Στένωση αεραγωγών</a:t>
            </a:r>
          </a:p>
          <a:p>
            <a:r>
              <a:rPr lang="el-GR" dirty="0"/>
              <a:t>Συγγενείς ανωμαλίες</a:t>
            </a:r>
          </a:p>
          <a:p>
            <a:r>
              <a:rPr lang="el-GR" dirty="0" err="1"/>
              <a:t>Υπεραντιδραστικότητα</a:t>
            </a:r>
            <a:r>
              <a:rPr lang="el-GR" dirty="0"/>
              <a:t> αεραγωγών</a:t>
            </a:r>
          </a:p>
          <a:p>
            <a:r>
              <a:rPr lang="el-GR" dirty="0"/>
              <a:t>Διάμεσα νοσήματα</a:t>
            </a:r>
          </a:p>
          <a:p>
            <a:r>
              <a:rPr lang="el-GR" dirty="0"/>
              <a:t>Νοσήματα των κυψελίδων</a:t>
            </a:r>
            <a:endParaRPr lang="en-US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Στάδια εμβρυικής ανάπτυξης του πνεύμονα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797322"/>
            <a:ext cx="6192688" cy="4333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281</Words>
  <Application>Microsoft Office PowerPoint</Application>
  <PresentationFormat>Προβολή στην οθόνη (4:3)</PresentationFormat>
  <Paragraphs>76</Paragraphs>
  <Slides>18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1" baseType="lpstr">
      <vt:lpstr>Arial</vt:lpstr>
      <vt:lpstr>Calibri</vt:lpstr>
      <vt:lpstr>Θέμα του Office</vt:lpstr>
      <vt:lpstr>Ανατομία, ιστολογία, εμβρυολογία του αναπνευστικού συστήματος</vt:lpstr>
      <vt:lpstr>Λειτουργική διάκριση</vt:lpstr>
      <vt:lpstr>Σχηματική απεικόνιση του βρογχικού δέντρου</vt:lpstr>
      <vt:lpstr>Ανατομία</vt:lpstr>
      <vt:lpstr>Ιστολογία</vt:lpstr>
      <vt:lpstr>Τελική αναπνευστική μονάδα</vt:lpstr>
      <vt:lpstr>Στοιχεία τριχοειδο-κυψελιδικής μεμβράνης</vt:lpstr>
      <vt:lpstr>Διαταραχές του αναπνευστικού συστήματος-συσχέτιση με την ανατομία</vt:lpstr>
      <vt:lpstr>Στάδια εμβρυικής ανάπτυξης του πνεύμονα</vt:lpstr>
      <vt:lpstr>Στάδια εμβρυικής ανάπτυξης του πνεύμονα</vt:lpstr>
      <vt:lpstr>Στάδια ανάπτυξης του πνεύμονα</vt:lpstr>
      <vt:lpstr>Πρώιμο εμβρυικό στάδιο </vt:lpstr>
      <vt:lpstr>Ψευδοαδενικό στάδιο </vt:lpstr>
      <vt:lpstr>Σωληνώδες στάδιο </vt:lpstr>
      <vt:lpstr>Στάδιο τελικών σάκκων</vt:lpstr>
      <vt:lpstr>Κυψελιδικό στάδιο </vt:lpstr>
      <vt:lpstr>Παρουσίαση του PowerPoint</vt:lpstr>
      <vt:lpstr>Παράγοντες που επηρεάζουν την ανάπτυξη του πνεύμονα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Ανατομία, ιστολογία, εμβρυολογία του αναπνευστικού συστήματος</dc:title>
  <dc:creator>cfcenter</dc:creator>
  <cp:lastModifiedBy>ATHANASIOS KADITIS</cp:lastModifiedBy>
  <cp:revision>23</cp:revision>
  <dcterms:created xsi:type="dcterms:W3CDTF">2018-11-20T06:57:11Z</dcterms:created>
  <dcterms:modified xsi:type="dcterms:W3CDTF">2019-11-20T14:10:36Z</dcterms:modified>
</cp:coreProperties>
</file>