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385" r:id="rId4"/>
    <p:sldId id="389" r:id="rId5"/>
    <p:sldId id="393" r:id="rId6"/>
    <p:sldId id="386" r:id="rId7"/>
    <p:sldId id="396" r:id="rId8"/>
    <p:sldId id="509" r:id="rId9"/>
    <p:sldId id="589" r:id="rId10"/>
    <p:sldId id="552" r:id="rId11"/>
    <p:sldId id="551" r:id="rId12"/>
    <p:sldId id="553" r:id="rId13"/>
    <p:sldId id="555" r:id="rId14"/>
    <p:sldId id="590" r:id="rId15"/>
    <p:sldId id="591" r:id="rId16"/>
    <p:sldId id="529" r:id="rId17"/>
    <p:sldId id="592" r:id="rId18"/>
    <p:sldId id="597" r:id="rId19"/>
    <p:sldId id="533" r:id="rId20"/>
    <p:sldId id="532" r:id="rId21"/>
    <p:sldId id="535" r:id="rId22"/>
    <p:sldId id="598" r:id="rId23"/>
    <p:sldId id="599" r:id="rId24"/>
    <p:sldId id="594" r:id="rId25"/>
    <p:sldId id="601" r:id="rId26"/>
    <p:sldId id="513" r:id="rId27"/>
    <p:sldId id="514" r:id="rId28"/>
    <p:sldId id="600" r:id="rId29"/>
    <p:sldId id="530" r:id="rId30"/>
    <p:sldId id="512" r:id="rId31"/>
    <p:sldId id="595" r:id="rId32"/>
    <p:sldId id="602" r:id="rId33"/>
    <p:sldId id="619" r:id="rId34"/>
    <p:sldId id="604" r:id="rId35"/>
    <p:sldId id="596" r:id="rId36"/>
    <p:sldId id="603" r:id="rId37"/>
    <p:sldId id="606" r:id="rId38"/>
    <p:sldId id="624" r:id="rId39"/>
    <p:sldId id="620" r:id="rId40"/>
    <p:sldId id="622" r:id="rId41"/>
    <p:sldId id="593" r:id="rId42"/>
    <p:sldId id="605" r:id="rId43"/>
    <p:sldId id="615" r:id="rId44"/>
    <p:sldId id="607" r:id="rId45"/>
    <p:sldId id="608" r:id="rId46"/>
    <p:sldId id="616" r:id="rId47"/>
    <p:sldId id="626" r:id="rId48"/>
    <p:sldId id="627" r:id="rId49"/>
    <p:sldId id="629" r:id="rId50"/>
    <p:sldId id="630" r:id="rId51"/>
    <p:sldId id="628" r:id="rId52"/>
    <p:sldId id="609" r:id="rId53"/>
    <p:sldId id="585" r:id="rId54"/>
    <p:sldId id="610" r:id="rId55"/>
    <p:sldId id="611" r:id="rId56"/>
    <p:sldId id="612" r:id="rId57"/>
    <p:sldId id="395" r:id="rId58"/>
    <p:sldId id="617" r:id="rId59"/>
    <p:sldId id="587" r:id="rId6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298E"/>
    <a:srgbClr val="532753"/>
    <a:srgbClr val="364B58"/>
    <a:srgbClr val="CCFF33"/>
    <a:srgbClr val="7C6288"/>
    <a:srgbClr val="36532B"/>
    <a:srgbClr val="5E344A"/>
    <a:srgbClr val="333333"/>
    <a:srgbClr val="2A3F21"/>
    <a:srgbClr val="464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9" autoAdjust="0"/>
    <p:restoredTop sz="89621" autoAdjust="0"/>
  </p:normalViewPr>
  <p:slideViewPr>
    <p:cSldViewPr>
      <p:cViewPr varScale="1">
        <p:scale>
          <a:sx n="77" d="100"/>
          <a:sy n="7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cs typeface="+mn-cs"/>
              </a:defRPr>
            </a:lvl1pPr>
          </a:lstStyle>
          <a:p>
            <a:pPr>
              <a:defRPr/>
            </a:pPr>
            <a:fld id="{4AADD20D-C943-4251-8270-2D1D2873E7A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0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altLang="el-GR" noProof="0"/>
              <a:t>Δεύτερου επιπέδου</a:t>
            </a:r>
          </a:p>
          <a:p>
            <a:pPr lvl="2"/>
            <a:r>
              <a:rPr lang="en-US" altLang="el-GR" noProof="0"/>
              <a:t>Τρίτου επιπέδου</a:t>
            </a:r>
          </a:p>
          <a:p>
            <a:pPr lvl="3"/>
            <a:r>
              <a:rPr lang="en-US" altLang="el-GR" noProof="0"/>
              <a:t>Τέταρτου επιπέδου</a:t>
            </a:r>
          </a:p>
          <a:p>
            <a:pPr lvl="4"/>
            <a:r>
              <a:rPr lang="en-US" altLang="el-GR" noProof="0"/>
              <a:t>Πέμπτου επιπέδου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150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cs typeface="+mn-cs"/>
              </a:defRPr>
            </a:lvl1pPr>
          </a:lstStyle>
          <a:p>
            <a:pPr>
              <a:defRPr/>
            </a:pPr>
            <a:fld id="{A72E5A3F-51DD-4C13-874E-25D2CE75A755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762702-29A4-4788-BD91-ABDD267C51C4}" type="slidenum">
              <a:rPr lang="en-US" altLang="el-GR">
                <a:cs typeface="Arial" charset="0"/>
              </a:rPr>
              <a:pPr/>
              <a:t>1</a:t>
            </a:fld>
            <a:endParaRPr lang="en-US" altLang="el-GR"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7A8E4-DB1F-43C5-809A-2FEB1BD0D1E3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6127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45DC2-581F-407E-99DC-9ACDCD33F0FF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10223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3DC3D-CE05-4D3D-A82D-6D2D1F84CA2A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5513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1E9CD9-0209-47BA-ACB5-2F5C05BA1919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61463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BEA522-5B07-4123-97C0-0D3F971B23BC}" type="slidenum">
              <a:rPr lang="en-US" altLang="el-GR">
                <a:cs typeface="Arial" charset="0"/>
              </a:rPr>
              <a:pPr/>
              <a:t>14</a:t>
            </a:fld>
            <a:endParaRPr lang="en-US" altLang="el-GR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19138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BEA522-5B07-4123-97C0-0D3F971B23BC}" type="slidenum">
              <a:rPr lang="en-US" altLang="el-GR">
                <a:cs typeface="Arial" charset="0"/>
              </a:rPr>
              <a:pPr/>
              <a:t>15</a:t>
            </a:fld>
            <a:endParaRPr lang="en-US" altLang="el-GR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03275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9E619F-CF46-4CDD-A5A6-9023D66CF375}" type="slidenum">
              <a:rPr lang="en-US" altLang="el-GR">
                <a:cs typeface="Arial" charset="0"/>
              </a:rPr>
              <a:pPr/>
              <a:t>16</a:t>
            </a:fld>
            <a:endParaRPr lang="en-US" altLang="el-GR">
              <a:cs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3530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5B359-59BB-4110-AC9E-3F7CF49057FE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4900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2BDBDE-58BD-40E0-B205-77BA88A63059}" type="slidenum">
              <a:rPr lang="en-US" altLang="el-GR">
                <a:cs typeface="Arial" charset="0"/>
              </a:rPr>
              <a:pPr/>
              <a:t>19</a:t>
            </a:fld>
            <a:endParaRPr lang="en-US" altLang="el-GR"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49428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26471C-E18C-4A69-9375-1B753AB8550D}" type="slidenum">
              <a:rPr lang="en-US" altLang="el-GR">
                <a:cs typeface="Arial" charset="0"/>
              </a:rPr>
              <a:pPr/>
              <a:t>20</a:t>
            </a:fld>
            <a:endParaRPr lang="en-US" altLang="el-GR">
              <a:cs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9324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D074E8-7C67-4B7F-9E7F-FD1476B235DC}" type="slidenum">
              <a:rPr lang="en-US" altLang="el-GR">
                <a:cs typeface="Arial" charset="0"/>
              </a:rPr>
              <a:pPr/>
              <a:t>2</a:t>
            </a:fld>
            <a:endParaRPr lang="en-US" altLang="el-GR"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AD37F3-B962-4AF7-839A-4373817B9636}" type="slidenum">
              <a:rPr lang="en-US" altLang="el-GR">
                <a:cs typeface="Arial" charset="0"/>
              </a:rPr>
              <a:pPr/>
              <a:t>21</a:t>
            </a:fld>
            <a:endParaRPr lang="en-US" altLang="el-GR">
              <a:cs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36326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AD37F3-B962-4AF7-839A-4373817B9636}" type="slidenum">
              <a:rPr lang="en-US" altLang="el-GR">
                <a:cs typeface="Arial" charset="0"/>
              </a:rPr>
              <a:pPr/>
              <a:t>23</a:t>
            </a:fld>
            <a:endParaRPr lang="en-US" altLang="el-GR">
              <a:cs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490664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5B359-59BB-4110-AC9E-3F7CF49057FE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92691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939A3B-95DA-45EF-B9AC-92A0010B59AC}" type="slidenum">
              <a:rPr lang="en-US" altLang="el-GR">
                <a:cs typeface="Arial" charset="0"/>
              </a:rPr>
              <a:pPr/>
              <a:t>26</a:t>
            </a:fld>
            <a:endParaRPr lang="en-US" altLang="el-GR"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37800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8398E2-1534-4D04-88FC-77A227D12CEE}" type="slidenum">
              <a:rPr lang="en-US" altLang="el-GR">
                <a:cs typeface="Arial" charset="0"/>
              </a:rPr>
              <a:pPr/>
              <a:t>27</a:t>
            </a:fld>
            <a:endParaRPr lang="en-US" altLang="el-GR">
              <a:cs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36D8D1-049D-4485-84B5-F6C0E8BB8410}" type="slidenum">
              <a:rPr lang="en-US" altLang="el-GR">
                <a:cs typeface="Arial" charset="0"/>
              </a:rPr>
              <a:pPr/>
              <a:t>29</a:t>
            </a:fld>
            <a:endParaRPr lang="en-US" altLang="el-GR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35743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E8A1E3-2B90-4BAD-92C0-051D88839A61}" type="slidenum">
              <a:rPr lang="en-US" altLang="el-GR">
                <a:cs typeface="Arial" charset="0"/>
              </a:rPr>
              <a:pPr/>
              <a:t>30</a:t>
            </a:fld>
            <a:endParaRPr lang="en-US" altLang="el-GR"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26095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5B359-59BB-4110-AC9E-3F7CF49057FE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45464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9FC423-28B6-41CA-9D4B-48A7D5510EBA}" type="slidenum">
              <a:rPr lang="en-US" altLang="el-GR">
                <a:cs typeface="Arial" charset="0"/>
              </a:rPr>
              <a:pPr/>
              <a:t>33</a:t>
            </a:fld>
            <a:endParaRPr lang="en-US" altLang="el-GR"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40459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5B359-59BB-4110-AC9E-3F7CF49057FE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673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BC510F-BD9C-464D-BE7B-E3F3CF074B0C}" type="slidenum">
              <a:rPr lang="en-US" altLang="el-GR">
                <a:cs typeface="Arial" charset="0"/>
              </a:rPr>
              <a:pPr/>
              <a:t>3</a:t>
            </a:fld>
            <a:endParaRPr lang="en-US" altLang="el-GR"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41BB7D-63D8-43B8-9050-4E1E64AACD53}" type="slidenum">
              <a:rPr lang="en-US" altLang="el-GR">
                <a:cs typeface="Arial" charset="0"/>
              </a:rPr>
              <a:pPr/>
              <a:t>38</a:t>
            </a:fld>
            <a:endParaRPr lang="en-US" altLang="el-GR">
              <a:cs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6931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5B2675-249D-4EBC-A925-FA98CA32604A}" type="slidenum">
              <a:rPr lang="en-US" altLang="el-GR">
                <a:cs typeface="Arial" charset="0"/>
              </a:rPr>
              <a:pPr/>
              <a:t>39</a:t>
            </a:fld>
            <a:endParaRPr lang="en-US" altLang="el-GR">
              <a:cs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83910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178029-8227-4E7E-A0C2-950A6BA316C4}" type="slidenum">
              <a:rPr lang="en-US" altLang="el-GR">
                <a:cs typeface="Arial" charset="0"/>
              </a:rPr>
              <a:pPr/>
              <a:t>40</a:t>
            </a:fld>
            <a:endParaRPr lang="en-US" altLang="el-GR">
              <a:cs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82309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5B359-59BB-4110-AC9E-3F7CF49057FE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90364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5B359-59BB-4110-AC9E-3F7CF49057FE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18275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178029-8227-4E7E-A0C2-950A6BA316C4}" type="slidenum">
              <a:rPr lang="en-US" altLang="el-GR">
                <a:cs typeface="Arial" charset="0"/>
              </a:rPr>
              <a:pPr/>
              <a:t>47</a:t>
            </a:fld>
            <a:endParaRPr lang="en-US" altLang="el-GR">
              <a:cs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99147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178029-8227-4E7E-A0C2-950A6BA316C4}" type="slidenum">
              <a:rPr lang="en-US" altLang="el-GR">
                <a:cs typeface="Arial" charset="0"/>
              </a:rPr>
              <a:pPr/>
              <a:t>48</a:t>
            </a:fld>
            <a:endParaRPr lang="en-US" altLang="el-GR">
              <a:cs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60588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178029-8227-4E7E-A0C2-950A6BA316C4}" type="slidenum">
              <a:rPr lang="en-US" altLang="el-GR">
                <a:cs typeface="Arial" charset="0"/>
              </a:rPr>
              <a:pPr/>
              <a:t>49</a:t>
            </a:fld>
            <a:endParaRPr lang="en-US" altLang="el-GR">
              <a:cs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215005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178029-8227-4E7E-A0C2-950A6BA316C4}" type="slidenum">
              <a:rPr lang="en-US" altLang="el-GR">
                <a:cs typeface="Arial" charset="0"/>
              </a:rPr>
              <a:pPr/>
              <a:t>50</a:t>
            </a:fld>
            <a:endParaRPr lang="en-US" altLang="el-GR">
              <a:cs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986564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178029-8227-4E7E-A0C2-950A6BA316C4}" type="slidenum">
              <a:rPr lang="en-US" altLang="el-GR">
                <a:cs typeface="Arial" charset="0"/>
              </a:rPr>
              <a:pPr/>
              <a:t>51</a:t>
            </a:fld>
            <a:endParaRPr lang="en-US" altLang="el-GR">
              <a:cs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59586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E7A426-7849-4160-B701-47A9DE1EF842}" type="slidenum">
              <a:rPr lang="en-US" altLang="el-GR">
                <a:cs typeface="Arial" charset="0"/>
              </a:rPr>
              <a:pPr/>
              <a:t>4</a:t>
            </a:fld>
            <a:endParaRPr lang="en-US" altLang="el-GR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5B359-59BB-4110-AC9E-3F7CF49057FE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719622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573CFF-68BB-45FA-97D9-137D80819B75}" type="slidenum">
              <a:rPr lang="en-US" altLang="el-GR">
                <a:cs typeface="Arial" charset="0"/>
              </a:rPr>
              <a:pPr/>
              <a:t>53</a:t>
            </a:fld>
            <a:endParaRPr lang="en-US" altLang="el-GR"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59035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5B359-59BB-4110-AC9E-3F7CF49057FE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772239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5C3CF7F-E3B3-49EB-AD39-5D3763894587}" type="slidenum">
              <a:rPr lang="en-US" altLang="el-GR">
                <a:cs typeface="Arial" charset="0"/>
              </a:rPr>
              <a:pPr/>
              <a:t>57</a:t>
            </a:fld>
            <a:endParaRPr lang="en-US" altLang="el-GR"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01EA9D-79E1-447C-A30F-6601E23F1F1A}" type="slidenum">
              <a:rPr lang="en-US" altLang="el-GR">
                <a:cs typeface="Arial" charset="0"/>
              </a:rPr>
              <a:pPr/>
              <a:t>59</a:t>
            </a:fld>
            <a:endParaRPr lang="en-US" altLang="el-GR"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907999-1F4B-4439-BB84-02038A03BD2B}" type="slidenum">
              <a:rPr lang="en-US" altLang="el-GR">
                <a:cs typeface="Arial" charset="0"/>
              </a:rPr>
              <a:pPr/>
              <a:t>5</a:t>
            </a:fld>
            <a:endParaRPr lang="en-US" altLang="el-GR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l-G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E5B359-59BB-4110-AC9E-3F7CF49057FE}" type="slidenum">
              <a:rPr lang="en-US" altLang="el-GR">
                <a:cs typeface="Arial" charset="0"/>
              </a:rPr>
              <a:pPr/>
              <a:t>6</a:t>
            </a:fld>
            <a:endParaRPr lang="en-US" altLang="el-GR"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BEA522-5B07-4123-97C0-0D3F971B23BC}" type="slidenum">
              <a:rPr lang="en-US" altLang="el-GR">
                <a:cs typeface="Arial" charset="0"/>
              </a:rPr>
              <a:pPr/>
              <a:t>7</a:t>
            </a:fld>
            <a:endParaRPr lang="en-US" altLang="el-GR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DA1D6-DF2C-49FC-84A1-7CB9472CB528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87000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BEA522-5B07-4123-97C0-0D3F971B23BC}" type="slidenum">
              <a:rPr lang="en-US" altLang="el-GR">
                <a:cs typeface="Arial" charset="0"/>
              </a:rPr>
              <a:pPr/>
              <a:t>9</a:t>
            </a:fld>
            <a:endParaRPr lang="en-US" altLang="el-GR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9302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15888"/>
            <a:ext cx="2171700" cy="6742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362700" cy="6742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8892480" cy="1152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44500" indent="-173038">
              <a:defRPr/>
            </a:lvl2pPr>
            <a:lvl3pPr marL="630238" indent="-185738">
              <a:defRPr/>
            </a:lvl3pPr>
            <a:lvl4pPr marL="803275" indent="-173038">
              <a:defRPr/>
            </a:lvl4pPr>
            <a:lvl5pPr marL="989013" indent="-18573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2672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249488"/>
            <a:ext cx="42672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6868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49488"/>
            <a:ext cx="86868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Click to edit Master text styles</a:t>
            </a:r>
          </a:p>
          <a:p>
            <a:pPr lvl="1"/>
            <a:r>
              <a:rPr lang="el-GR" altLang="el-GR"/>
              <a:t>Second level</a:t>
            </a:r>
          </a:p>
          <a:p>
            <a:pPr lvl="2"/>
            <a:r>
              <a:rPr lang="el-GR" altLang="el-GR"/>
              <a:t>Third level</a:t>
            </a:r>
          </a:p>
          <a:p>
            <a:pPr lvl="3"/>
            <a:r>
              <a:rPr lang="el-GR" altLang="el-GR"/>
              <a:t>Fourth level</a:t>
            </a:r>
          </a:p>
          <a:p>
            <a:pPr lvl="4"/>
            <a:r>
              <a:rPr lang="el-GR" altLang="el-GR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</p:sldLayoutIdLst>
  <p:transition/>
  <p:txStyles>
    <p:titleStyle>
      <a:lvl1pPr algn="l" rtl="0" eaLnBrk="0" fontAlgn="base" hangingPunct="0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140000"/>
        </a:lnSpc>
        <a:spcBef>
          <a:spcPct val="0"/>
        </a:spcBef>
        <a:spcAft>
          <a:spcPct val="5500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20000"/>
        </a:spcAft>
        <a:buSzPct val="40000"/>
        <a:buBlip>
          <a:blip r:embed="rId13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177800" algn="l" rtl="0" eaLnBrk="0" fontAlgn="base" hangingPunct="0">
        <a:spcBef>
          <a:spcPct val="20000"/>
        </a:spcBef>
        <a:spcAft>
          <a:spcPct val="20000"/>
        </a:spcAft>
        <a:buSzPct val="50000"/>
        <a:buBlip>
          <a:blip r:embed="rId14"/>
        </a:buBlip>
        <a:defRPr sz="2200">
          <a:solidFill>
            <a:srgbClr val="364B58"/>
          </a:solidFill>
          <a:latin typeface="+mn-lt"/>
          <a:cs typeface="+mn-cs"/>
        </a:defRPr>
      </a:lvl2pPr>
      <a:lvl3pPr marL="984250" indent="-177800" algn="l" rtl="0" eaLnBrk="0" fontAlgn="base" hangingPunct="0">
        <a:spcBef>
          <a:spcPct val="20000"/>
        </a:spcBef>
        <a:spcAft>
          <a:spcPct val="20000"/>
        </a:spcAft>
        <a:buSzPct val="55000"/>
        <a:buFont typeface="Wingdings" pitchFamily="2" charset="2"/>
        <a:buChar char="¯"/>
        <a:defRPr sz="2000">
          <a:solidFill>
            <a:srgbClr val="333333"/>
          </a:solidFill>
          <a:latin typeface="+mn-lt"/>
          <a:cs typeface="+mn-cs"/>
        </a:defRPr>
      </a:lvl3pPr>
      <a:lvl4pPr marL="1341438" indent="-177800" algn="l" rtl="0" eaLnBrk="0" fontAlgn="base" hangingPunct="0">
        <a:spcBef>
          <a:spcPct val="20000"/>
        </a:spcBef>
        <a:spcAft>
          <a:spcPct val="20000"/>
        </a:spcAft>
        <a:buSzPct val="60000"/>
        <a:buFont typeface="Wingdings" pitchFamily="2" charset="2"/>
        <a:buChar char="û"/>
        <a:defRPr>
          <a:solidFill>
            <a:srgbClr val="2A3F21"/>
          </a:solidFill>
          <a:latin typeface="+mn-lt"/>
          <a:cs typeface="+mn-cs"/>
        </a:defRPr>
      </a:lvl4pPr>
      <a:lvl5pPr marL="1706563" indent="-185738" algn="l" rtl="0" eaLnBrk="0" fontAlgn="base" hangingPunct="0">
        <a:spcBef>
          <a:spcPct val="20000"/>
        </a:spcBef>
        <a:spcAft>
          <a:spcPct val="20000"/>
        </a:spcAft>
        <a:buFont typeface="Waker" pitchFamily="2" charset="0"/>
        <a:buChar char="~"/>
        <a:defRPr sz="1600">
          <a:solidFill>
            <a:srgbClr val="5E344A"/>
          </a:solidFill>
          <a:latin typeface="+mn-lt"/>
          <a:cs typeface="+mn-cs"/>
        </a:defRPr>
      </a:lvl5pPr>
      <a:lvl6pPr marL="2163763" indent="-185738" algn="l" rtl="0" fontAlgn="base">
        <a:spcBef>
          <a:spcPct val="20000"/>
        </a:spcBef>
        <a:spcAft>
          <a:spcPct val="20000"/>
        </a:spcAft>
        <a:buFont typeface="Waker" pitchFamily="2" charset="0"/>
        <a:buChar char="~"/>
        <a:defRPr sz="1600">
          <a:solidFill>
            <a:srgbClr val="5E344A"/>
          </a:solidFill>
          <a:latin typeface="+mn-lt"/>
          <a:cs typeface="+mn-cs"/>
        </a:defRPr>
      </a:lvl6pPr>
      <a:lvl7pPr marL="2620963" indent="-185738" algn="l" rtl="0" fontAlgn="base">
        <a:spcBef>
          <a:spcPct val="20000"/>
        </a:spcBef>
        <a:spcAft>
          <a:spcPct val="20000"/>
        </a:spcAft>
        <a:buFont typeface="Waker" pitchFamily="2" charset="0"/>
        <a:buChar char="~"/>
        <a:defRPr sz="1600">
          <a:solidFill>
            <a:srgbClr val="5E344A"/>
          </a:solidFill>
          <a:latin typeface="+mn-lt"/>
          <a:cs typeface="+mn-cs"/>
        </a:defRPr>
      </a:lvl7pPr>
      <a:lvl8pPr marL="3078163" indent="-185738" algn="l" rtl="0" fontAlgn="base">
        <a:spcBef>
          <a:spcPct val="20000"/>
        </a:spcBef>
        <a:spcAft>
          <a:spcPct val="20000"/>
        </a:spcAft>
        <a:buFont typeface="Waker" pitchFamily="2" charset="0"/>
        <a:buChar char="~"/>
        <a:defRPr sz="1600">
          <a:solidFill>
            <a:srgbClr val="5E344A"/>
          </a:solidFill>
          <a:latin typeface="+mn-lt"/>
          <a:cs typeface="+mn-cs"/>
        </a:defRPr>
      </a:lvl8pPr>
      <a:lvl9pPr marL="3535363" indent="-185738" algn="l" rtl="0" fontAlgn="base">
        <a:spcBef>
          <a:spcPct val="20000"/>
        </a:spcBef>
        <a:spcAft>
          <a:spcPct val="20000"/>
        </a:spcAft>
        <a:buFont typeface="Waker" pitchFamily="2" charset="0"/>
        <a:buChar char="~"/>
        <a:defRPr sz="1600">
          <a:solidFill>
            <a:srgbClr val="5E344A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source=images&amp;cd=&amp;cad=rja&amp;docid=vxV9WiEfmm54PM&amp;tbnid=mXWFGPNaG2H1VM:&amp;ved=0CAgQjRw&amp;url=http://epicswag.net/10-crazy-overloaded-vehicles/&amp;ei=xIHMUuiUKunzygPE6oCQAg&amp;psig=AFQjCNHWrsaFg-FjJxB0yTpCwSM84gj7ww&amp;ust=1389220676732899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19338" y="549275"/>
            <a:ext cx="6696075" cy="3167063"/>
          </a:xfrm>
        </p:spPr>
        <p:txBody>
          <a:bodyPr/>
          <a:lstStyle/>
          <a:p>
            <a:pPr algn="ctr" eaLnBrk="1" hangingPunct="1">
              <a:lnSpc>
                <a:spcPct val="160000"/>
              </a:lnSpc>
            </a:pPr>
            <a:r>
              <a:rPr lang="el-GR" altLang="el-GR" sz="3800">
                <a:solidFill>
                  <a:srgbClr val="364B58"/>
                </a:solidFill>
              </a:rPr>
              <a:t>Ανοσοανεπάρκειες</a:t>
            </a:r>
            <a:endParaRPr lang="en-US" altLang="el-GR" sz="3800">
              <a:solidFill>
                <a:srgbClr val="364B58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35238" y="4365625"/>
            <a:ext cx="6264275" cy="2232025"/>
          </a:xfrm>
        </p:spPr>
        <p:txBody>
          <a:bodyPr/>
          <a:lstStyle/>
          <a:p>
            <a:pPr eaLnBrk="1" hangingPunct="1"/>
            <a:r>
              <a:rPr lang="el-GR" altLang="el-GR" sz="2200"/>
              <a:t>Ευσταθία Κ. Καψογεώργου</a:t>
            </a:r>
            <a:endParaRPr lang="en-US" altLang="el-GR" sz="2200"/>
          </a:p>
          <a:p>
            <a:pPr eaLnBrk="1" hangingPunct="1"/>
            <a:endParaRPr lang="en-US" altLang="el-GR" sz="2200"/>
          </a:p>
          <a:p>
            <a:pPr eaLnBrk="1" hangingPunct="1"/>
            <a:endParaRPr lang="en-US" altLang="el-GR" sz="2200"/>
          </a:p>
        </p:txBody>
      </p:sp>
      <p:sp>
        <p:nvSpPr>
          <p:cNvPr id="2052" name="Rectangle 12"/>
          <p:cNvSpPr>
            <a:spLocks noChangeArrowheads="1"/>
          </p:cNvSpPr>
          <p:nvPr/>
        </p:nvSpPr>
        <p:spPr bwMode="auto">
          <a:xfrm>
            <a:off x="1692275" y="0"/>
            <a:ext cx="7451725" cy="908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altLang="el-GR" b="0">
              <a:solidFill>
                <a:schemeClr val="bg1"/>
              </a:solidFill>
            </a:endParaRPr>
          </a:p>
        </p:txBody>
      </p:sp>
      <p:grpSp>
        <p:nvGrpSpPr>
          <p:cNvPr id="2053" name="Group 23"/>
          <p:cNvGrpSpPr>
            <a:grpSpLocks/>
          </p:cNvGrpSpPr>
          <p:nvPr/>
        </p:nvGrpSpPr>
        <p:grpSpPr bwMode="auto">
          <a:xfrm>
            <a:off x="0" y="0"/>
            <a:ext cx="2051050" cy="6884988"/>
            <a:chOff x="0" y="-8"/>
            <a:chExt cx="1292" cy="4337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>
              <a:off x="0" y="-8"/>
              <a:ext cx="1292" cy="4337"/>
            </a:xfrm>
            <a:prstGeom prst="rect">
              <a:avLst/>
            </a:prstGeom>
            <a:gradFill rotWithShape="1">
              <a:gsLst>
                <a:gs pos="0">
                  <a:srgbClr val="293943"/>
                </a:gs>
                <a:gs pos="100000">
                  <a:srgbClr val="364B5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pic>
          <p:nvPicPr>
            <p:cNvPr id="2055" name="Picture 21" descr="PF%20ta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3641"/>
              <a:ext cx="430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Rectangle 19"/>
            <p:cNvSpPr>
              <a:spLocks noChangeArrowheads="1"/>
            </p:cNvSpPr>
            <p:nvPr/>
          </p:nvSpPr>
          <p:spPr bwMode="auto">
            <a:xfrm>
              <a:off x="302" y="3898"/>
              <a:ext cx="854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pPr algn="ctr"/>
              <a:r>
                <a:rPr lang="el-GR" altLang="el-GR" sz="1000">
                  <a:solidFill>
                    <a:schemeClr val="bg1"/>
                  </a:solidFill>
                </a:rPr>
                <a:t>Παθολογική Φυσιολογία</a:t>
              </a:r>
            </a:p>
            <a:p>
              <a:pPr algn="ctr"/>
              <a:endParaRPr lang="el-GR" altLang="el-GR" sz="500">
                <a:solidFill>
                  <a:schemeClr val="bg1"/>
                </a:solidFill>
              </a:endParaRPr>
            </a:p>
            <a:p>
              <a:pPr algn="ctr"/>
              <a:r>
                <a:rPr lang="el-GR" altLang="el-GR" sz="1000">
                  <a:solidFill>
                    <a:schemeClr val="bg1"/>
                  </a:solidFill>
                </a:rPr>
                <a:t>Ιατρική Σχολή</a:t>
              </a:r>
            </a:p>
          </p:txBody>
        </p:sp>
        <p:grpSp>
          <p:nvGrpSpPr>
            <p:cNvPr id="2057" name="Group 20"/>
            <p:cNvGrpSpPr>
              <a:grpSpLocks/>
            </p:cNvGrpSpPr>
            <p:nvPr/>
          </p:nvGrpSpPr>
          <p:grpSpPr bwMode="auto">
            <a:xfrm>
              <a:off x="14" y="0"/>
              <a:ext cx="1111" cy="1117"/>
              <a:chOff x="70" y="0"/>
              <a:chExt cx="1111" cy="1117"/>
            </a:xfrm>
          </p:grpSpPr>
          <p:pic>
            <p:nvPicPr>
              <p:cNvPr id="2058" name="Picture 12" descr="LOGO-UOA BLU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66000"/>
              </a:blip>
              <a:srcRect/>
              <a:stretch>
                <a:fillRect/>
              </a:stretch>
            </p:blipFill>
            <p:spPr bwMode="auto">
              <a:xfrm>
                <a:off x="247" y="0"/>
                <a:ext cx="757" cy="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9" name="Rectangle 22"/>
              <p:cNvSpPr>
                <a:spLocks noChangeArrowheads="1"/>
              </p:cNvSpPr>
              <p:nvPr/>
            </p:nvSpPr>
            <p:spPr bwMode="auto">
              <a:xfrm>
                <a:off x="70" y="867"/>
                <a:ext cx="111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8000" rIns="18000">
                <a:spAutoFit/>
              </a:bodyPr>
              <a:lstStyle/>
              <a:p>
                <a:pPr algn="ctr"/>
                <a:r>
                  <a:rPr lang="el-GR" altLang="el-GR" sz="1000">
                    <a:solidFill>
                      <a:schemeClr val="bg1"/>
                    </a:solidFill>
                    <a:latin typeface="Book Antiqua" pitchFamily="18" charset="0"/>
                  </a:rPr>
                  <a:t>Εθνικό &amp; Καποδιστριακό Πανεπιστήμιο Αθηνών</a:t>
                </a: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000" dirty="0" err="1">
                <a:solidFill>
                  <a:srgbClr val="364B58"/>
                </a:solidFill>
              </a:rPr>
              <a:t>ανοσοανεπάρκειες</a:t>
            </a:r>
            <a:r>
              <a:rPr lang="en-US" altLang="el-GR" sz="2000" dirty="0">
                <a:solidFill>
                  <a:srgbClr val="364B58"/>
                </a:solidFill>
              </a:rPr>
              <a:t> </a:t>
            </a:r>
            <a:r>
              <a:rPr lang="el-GR" altLang="el-GR" sz="2000" dirty="0">
                <a:solidFill>
                  <a:srgbClr val="364B58"/>
                </a:solidFill>
              </a:rPr>
              <a:t>κυτταρικής &amp; </a:t>
            </a:r>
            <a:r>
              <a:rPr lang="el-GR" altLang="el-GR" sz="2000" dirty="0" err="1">
                <a:solidFill>
                  <a:srgbClr val="364B58"/>
                </a:solidFill>
              </a:rPr>
              <a:t>χυμικής</a:t>
            </a:r>
            <a:r>
              <a:rPr lang="el-GR" altLang="el-GR" sz="2000" dirty="0">
                <a:solidFill>
                  <a:srgbClr val="364B58"/>
                </a:solidFill>
              </a:rPr>
              <a:t> ανοσίας</a:t>
            </a:r>
            <a:br>
              <a:rPr lang="el-GR" altLang="el-GR" sz="2800" dirty="0">
                <a:solidFill>
                  <a:srgbClr val="000000"/>
                </a:solidFill>
              </a:rPr>
            </a:br>
            <a:r>
              <a:rPr lang="el-GR" altLang="el-GR" sz="3000" dirty="0">
                <a:solidFill>
                  <a:srgbClr val="000000"/>
                </a:solidFill>
              </a:rPr>
              <a:t>Βαριά συνδυασμένη </a:t>
            </a:r>
            <a:r>
              <a:rPr lang="el-GR" altLang="el-GR" sz="3000" dirty="0" err="1">
                <a:solidFill>
                  <a:srgbClr val="000000"/>
                </a:solidFill>
              </a:rPr>
              <a:t>ανοσοανεπάρκεια</a:t>
            </a:r>
            <a:r>
              <a:rPr lang="el-GR" altLang="el-GR" sz="3000" dirty="0">
                <a:solidFill>
                  <a:srgbClr val="000000"/>
                </a:solidFill>
              </a:rPr>
              <a:t> (</a:t>
            </a:r>
            <a:r>
              <a:rPr lang="en-US" altLang="el-GR" sz="3000" dirty="0">
                <a:solidFill>
                  <a:srgbClr val="000000"/>
                </a:solidFill>
              </a:rPr>
              <a:t>SCID)</a:t>
            </a:r>
            <a:endParaRPr lang="el-GR" altLang="el-GR" sz="30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Διάφοροι </a:t>
            </a:r>
            <a:r>
              <a:rPr lang="el-GR" altLang="el-GR" dirty="0" err="1"/>
              <a:t>παθογενετικοί</a:t>
            </a:r>
            <a:r>
              <a:rPr lang="el-GR" altLang="el-GR" dirty="0"/>
              <a:t> μηχανισμοί</a:t>
            </a:r>
          </a:p>
          <a:p>
            <a:pPr lvl="1" eaLnBrk="1" hangingPunct="1"/>
            <a:r>
              <a:rPr lang="el-GR" altLang="el-GR" dirty="0"/>
              <a:t>μετάλλαξη της κοινής γ-αλυσίδας των υποδοχέων των </a:t>
            </a:r>
            <a:r>
              <a:rPr lang="el-GR" altLang="el-GR" dirty="0" err="1"/>
              <a:t>κυτταροκινών</a:t>
            </a:r>
            <a:r>
              <a:rPr lang="en-US" altLang="el-GR" dirty="0"/>
              <a:t> IL-2, IL-4, IL-7, IL-9, IL-15</a:t>
            </a:r>
          </a:p>
          <a:p>
            <a:pPr lvl="2" eaLnBrk="1" hangingPunct="1"/>
            <a:r>
              <a:rPr lang="el-GR" altLang="el-GR" dirty="0"/>
              <a:t>Φυλοσύνδετη</a:t>
            </a:r>
          </a:p>
          <a:p>
            <a:pPr lvl="2" eaLnBrk="1" hangingPunct="1">
              <a:buFont typeface="Wingdings" pitchFamily="2" charset="2"/>
              <a:buNone/>
            </a:pPr>
            <a:endParaRPr lang="el-GR" altLang="el-GR" sz="1200" dirty="0"/>
          </a:p>
          <a:p>
            <a:pPr lvl="1" eaLnBrk="1" hangingPunct="1"/>
            <a:r>
              <a:rPr lang="el-GR" altLang="el-GR" dirty="0"/>
              <a:t>Ανεπάρκεια</a:t>
            </a:r>
            <a:r>
              <a:rPr lang="en-US" altLang="el-GR" dirty="0"/>
              <a:t> </a:t>
            </a:r>
            <a:r>
              <a:rPr lang="el-GR" altLang="el-GR" dirty="0"/>
              <a:t>της </a:t>
            </a:r>
            <a:r>
              <a:rPr lang="el-GR" altLang="el-GR" dirty="0" err="1"/>
              <a:t>κινάσης</a:t>
            </a:r>
            <a:r>
              <a:rPr lang="el-GR" altLang="el-GR" dirty="0"/>
              <a:t> </a:t>
            </a:r>
            <a:r>
              <a:rPr lang="en-US" altLang="el-GR" dirty="0"/>
              <a:t>Jak-3</a:t>
            </a:r>
            <a:endParaRPr lang="el-GR" altLang="el-GR" dirty="0"/>
          </a:p>
          <a:p>
            <a:pPr lvl="2" eaLnBrk="1" hangingPunct="1"/>
            <a:r>
              <a:rPr lang="el-GR" altLang="el-GR" dirty="0" err="1"/>
              <a:t>Αυτοσωμική</a:t>
            </a:r>
            <a:r>
              <a:rPr lang="el-GR" altLang="el-GR" dirty="0"/>
              <a:t> υπολειπόμενη</a:t>
            </a:r>
          </a:p>
          <a:p>
            <a:pPr marL="806450" lvl="2" indent="0" eaLnBrk="1" hangingPunct="1">
              <a:buNone/>
            </a:pPr>
            <a:endParaRPr lang="el-GR" altLang="el-GR" sz="1200" dirty="0"/>
          </a:p>
          <a:p>
            <a:pPr lvl="1" eaLnBrk="1" hangingPunct="1"/>
            <a:r>
              <a:rPr lang="el-GR" altLang="el-GR" dirty="0"/>
              <a:t>Ανεπάρκεια ενζύμων, όπως </a:t>
            </a:r>
            <a:r>
              <a:rPr lang="el-GR" altLang="el-GR" dirty="0" err="1"/>
              <a:t>δεαμινάση</a:t>
            </a:r>
            <a:r>
              <a:rPr lang="el-GR" altLang="el-GR" dirty="0"/>
              <a:t> της </a:t>
            </a:r>
            <a:r>
              <a:rPr lang="el-GR" altLang="el-GR" dirty="0" err="1"/>
              <a:t>αδενοσίνης</a:t>
            </a:r>
            <a:endParaRPr lang="el-GR" altLang="el-GR" dirty="0"/>
          </a:p>
          <a:p>
            <a:pPr lvl="2" eaLnBrk="1" hangingPunct="1"/>
            <a:r>
              <a:rPr lang="el-GR" altLang="el-GR" dirty="0" err="1"/>
              <a:t>Αυτοσωμική</a:t>
            </a:r>
            <a:r>
              <a:rPr lang="el-GR" altLang="el-GR" dirty="0"/>
              <a:t> υπολειπόμενη</a:t>
            </a:r>
          </a:p>
        </p:txBody>
      </p:sp>
    </p:spTree>
    <p:extLst>
      <p:ext uri="{BB962C8B-B14F-4D97-AF65-F5344CB8AC3E}">
        <p14:creationId xmlns:p14="http://schemas.microsoft.com/office/powerpoint/2010/main" val="37818171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000" dirty="0" err="1">
                <a:solidFill>
                  <a:srgbClr val="364B58"/>
                </a:solidFill>
              </a:rPr>
              <a:t>ανοσοανεπάρκειες</a:t>
            </a:r>
            <a:r>
              <a:rPr lang="en-US" altLang="el-GR" sz="2000" dirty="0">
                <a:solidFill>
                  <a:srgbClr val="364B58"/>
                </a:solidFill>
              </a:rPr>
              <a:t> </a:t>
            </a:r>
            <a:r>
              <a:rPr lang="el-GR" altLang="el-GR" sz="2000" dirty="0">
                <a:solidFill>
                  <a:srgbClr val="364B58"/>
                </a:solidFill>
              </a:rPr>
              <a:t>κυτταρικής &amp; </a:t>
            </a:r>
            <a:r>
              <a:rPr lang="el-GR" altLang="el-GR" sz="2000" dirty="0" err="1">
                <a:solidFill>
                  <a:srgbClr val="364B58"/>
                </a:solidFill>
              </a:rPr>
              <a:t>χυμικής</a:t>
            </a:r>
            <a:r>
              <a:rPr lang="el-GR" altLang="el-GR" sz="2000" dirty="0">
                <a:solidFill>
                  <a:srgbClr val="364B58"/>
                </a:solidFill>
              </a:rPr>
              <a:t> ανοσίας</a:t>
            </a:r>
            <a:br>
              <a:rPr lang="el-GR" altLang="el-GR" sz="2800" dirty="0"/>
            </a:br>
            <a:r>
              <a:rPr lang="el-GR" altLang="el-GR" dirty="0"/>
              <a:t>Βαριά συνδυασμένη </a:t>
            </a:r>
            <a:r>
              <a:rPr lang="el-GR" altLang="el-GR" dirty="0" err="1"/>
              <a:t>ανοσοανεπάρκεια</a:t>
            </a:r>
            <a:r>
              <a:rPr lang="el-GR" altLang="el-GR" dirty="0"/>
              <a:t> (SCID)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23528" y="5373216"/>
            <a:ext cx="4392488" cy="1368896"/>
          </a:xfrm>
        </p:spPr>
        <p:txBody>
          <a:bodyPr/>
          <a:lstStyle/>
          <a:p>
            <a:pPr marL="177800" lvl="1" eaLnBrk="1" hangingPunct="1"/>
            <a:r>
              <a:rPr lang="el-GR" altLang="el-GR" sz="1800" dirty="0"/>
              <a:t>Μετάλλαξη της κοινής γ-αλυσίδας των υποδοχέων των </a:t>
            </a:r>
            <a:r>
              <a:rPr lang="el-GR" altLang="el-GR" sz="1800" dirty="0" err="1"/>
              <a:t>κυτταροκινών</a:t>
            </a:r>
            <a:r>
              <a:rPr lang="en-US" altLang="el-GR" sz="1800" dirty="0"/>
              <a:t> </a:t>
            </a:r>
            <a:r>
              <a:rPr lang="el-GR" altLang="el-GR" sz="1800" dirty="0"/>
              <a:t>	     </a:t>
            </a:r>
            <a:r>
              <a:rPr lang="en-US" altLang="el-GR" sz="1800" dirty="0"/>
              <a:t>IL-2, IL-4, IL-7, IL-9, IL-15</a:t>
            </a:r>
          </a:p>
          <a:p>
            <a:pPr marL="355600" lvl="2" eaLnBrk="1" hangingPunct="1"/>
            <a:r>
              <a:rPr lang="el-GR" altLang="el-GR" sz="1600" dirty="0"/>
              <a:t>Πιο κοινή αιτιολογία (</a:t>
            </a:r>
            <a:r>
              <a:rPr lang="en-US" altLang="el-GR" sz="1600" dirty="0"/>
              <a:t>46%</a:t>
            </a:r>
            <a:r>
              <a:rPr lang="el-GR" altLang="el-GR" sz="1600" dirty="0"/>
              <a:t>)</a:t>
            </a:r>
          </a:p>
        </p:txBody>
      </p:sp>
      <p:pic>
        <p:nvPicPr>
          <p:cNvPr id="2458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924721"/>
            <a:ext cx="4047304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2ADCAE46-AE33-4F9B-92CD-D9D534589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39" y="5373216"/>
            <a:ext cx="4054839" cy="137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20000"/>
              </a:spcBef>
              <a:spcAft>
                <a:spcPct val="20000"/>
              </a:spcAft>
              <a:buSzPct val="4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77800" algn="l" rtl="0" eaLnBrk="0" fontAlgn="base" hangingPunct="0">
              <a:spcBef>
                <a:spcPct val="20000"/>
              </a:spcBef>
              <a:spcAft>
                <a:spcPct val="20000"/>
              </a:spcAft>
              <a:buSzPct val="50000"/>
              <a:buBlip>
                <a:blip r:embed="rId5"/>
              </a:buBlip>
              <a:defRPr sz="2200">
                <a:solidFill>
                  <a:srgbClr val="364B58"/>
                </a:solidFill>
                <a:latin typeface="+mn-lt"/>
                <a:cs typeface="+mn-cs"/>
              </a:defRPr>
            </a:lvl2pPr>
            <a:lvl3pPr marL="984250" indent="-177800" algn="l" rtl="0" eaLnBrk="0" fontAlgn="base" hangingPunct="0">
              <a:spcBef>
                <a:spcPct val="20000"/>
              </a:spcBef>
              <a:spcAft>
                <a:spcPct val="20000"/>
              </a:spcAft>
              <a:buSzPct val="55000"/>
              <a:buFont typeface="Wingdings" pitchFamily="2" charset="2"/>
              <a:buChar char="¯"/>
              <a:defRPr sz="2000">
                <a:solidFill>
                  <a:srgbClr val="333333"/>
                </a:solidFill>
                <a:latin typeface="+mn-lt"/>
                <a:cs typeface="+mn-cs"/>
              </a:defRPr>
            </a:lvl3pPr>
            <a:lvl4pPr marL="1341438" indent="-177800" algn="l" rtl="0" eaLnBrk="0" fontAlgn="base" hangingPunct="0">
              <a:spcBef>
                <a:spcPct val="20000"/>
              </a:spcBef>
              <a:spcAft>
                <a:spcPct val="20000"/>
              </a:spcAft>
              <a:buSzPct val="60000"/>
              <a:buFont typeface="Wingdings" pitchFamily="2" charset="2"/>
              <a:buChar char="û"/>
              <a:defRPr>
                <a:solidFill>
                  <a:srgbClr val="2A3F21"/>
                </a:solidFill>
                <a:latin typeface="+mn-lt"/>
                <a:cs typeface="+mn-cs"/>
              </a:defRPr>
            </a:lvl4pPr>
            <a:lvl5pPr marL="1706563" indent="-185738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5pPr>
            <a:lvl6pPr marL="21637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6pPr>
            <a:lvl7pPr marL="26209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7pPr>
            <a:lvl8pPr marL="30781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8pPr>
            <a:lvl9pPr marL="35353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9pPr>
          </a:lstStyle>
          <a:p>
            <a:pPr marL="177800" lvl="1" eaLnBrk="1" hangingPunct="1"/>
            <a:r>
              <a:rPr lang="el-GR" altLang="el-GR" sz="1800" b="0" kern="0" dirty="0"/>
              <a:t>Ανεπάρκεια της </a:t>
            </a:r>
            <a:r>
              <a:rPr lang="el-GR" altLang="el-GR" sz="1800" b="0" kern="0" dirty="0" err="1"/>
              <a:t>κινάσης</a:t>
            </a:r>
            <a:r>
              <a:rPr lang="el-GR" altLang="el-GR" sz="1800" b="0" kern="0" dirty="0"/>
              <a:t> Jak-3</a:t>
            </a:r>
          </a:p>
          <a:p>
            <a:pPr marL="355600" lvl="2" eaLnBrk="1" hangingPunct="1"/>
            <a:r>
              <a:rPr lang="el-GR" altLang="el-GR" sz="1600" b="0" kern="0" dirty="0"/>
              <a:t>μετάδοση του σήματος από την κοινή γ-αλυσίδα των υποδοχέων της οικογένειας </a:t>
            </a:r>
            <a:r>
              <a:rPr lang="en-US" altLang="el-GR" sz="1600" b="0" kern="0" dirty="0"/>
              <a:t>IL-2R</a:t>
            </a:r>
            <a:r>
              <a:rPr lang="el-GR" altLang="el-GR" sz="1600" b="0" kern="0" dirty="0"/>
              <a:t> </a:t>
            </a:r>
          </a:p>
        </p:txBody>
      </p:sp>
      <p:pic>
        <p:nvPicPr>
          <p:cNvPr id="6" name="Picture 11" descr="f049_005">
            <a:extLst>
              <a:ext uri="{FF2B5EF4-FFF2-40B4-BE49-F238E27FC236}">
                <a16:creationId xmlns:a16="http://schemas.microsoft.com/office/drawing/2014/main" id="{3BCD0C05-DBF5-495F-8258-6F4CDDEDC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8248" y="2780928"/>
            <a:ext cx="3153710" cy="23764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33D384C-2D6F-48AD-B573-3B6886426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02" y="1836217"/>
            <a:ext cx="7824022" cy="51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20000"/>
              </a:spcBef>
              <a:spcAft>
                <a:spcPct val="20000"/>
              </a:spcAft>
              <a:buSzPct val="4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77800" algn="l" rtl="0" eaLnBrk="0" fontAlgn="base" hangingPunct="0">
              <a:spcBef>
                <a:spcPct val="20000"/>
              </a:spcBef>
              <a:spcAft>
                <a:spcPct val="20000"/>
              </a:spcAft>
              <a:buSzPct val="50000"/>
              <a:buBlip>
                <a:blip r:embed="rId5"/>
              </a:buBlip>
              <a:defRPr sz="2200">
                <a:solidFill>
                  <a:srgbClr val="364B58"/>
                </a:solidFill>
                <a:latin typeface="+mn-lt"/>
                <a:cs typeface="+mn-cs"/>
              </a:defRPr>
            </a:lvl2pPr>
            <a:lvl3pPr marL="984250" indent="-177800" algn="l" rtl="0" eaLnBrk="0" fontAlgn="base" hangingPunct="0">
              <a:spcBef>
                <a:spcPct val="20000"/>
              </a:spcBef>
              <a:spcAft>
                <a:spcPct val="20000"/>
              </a:spcAft>
              <a:buSzPct val="55000"/>
              <a:buFont typeface="Wingdings" pitchFamily="2" charset="2"/>
              <a:buChar char="¯"/>
              <a:defRPr sz="2000">
                <a:solidFill>
                  <a:srgbClr val="333333"/>
                </a:solidFill>
                <a:latin typeface="+mn-lt"/>
                <a:cs typeface="+mn-cs"/>
              </a:defRPr>
            </a:lvl3pPr>
            <a:lvl4pPr marL="1341438" indent="-177800" algn="l" rtl="0" eaLnBrk="0" fontAlgn="base" hangingPunct="0">
              <a:spcBef>
                <a:spcPct val="20000"/>
              </a:spcBef>
              <a:spcAft>
                <a:spcPct val="20000"/>
              </a:spcAft>
              <a:buSzPct val="60000"/>
              <a:buFont typeface="Wingdings" pitchFamily="2" charset="2"/>
              <a:buChar char="û"/>
              <a:defRPr>
                <a:solidFill>
                  <a:srgbClr val="2A3F21"/>
                </a:solidFill>
                <a:latin typeface="+mn-lt"/>
                <a:cs typeface="+mn-cs"/>
              </a:defRPr>
            </a:lvl4pPr>
            <a:lvl5pPr marL="1706563" indent="-185738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5pPr>
            <a:lvl6pPr marL="21637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6pPr>
            <a:lvl7pPr marL="26209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7pPr>
            <a:lvl8pPr marL="30781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8pPr>
            <a:lvl9pPr marL="35353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el-GR" altLang="el-GR" sz="2000" b="0" kern="0" dirty="0"/>
              <a:t>Απουσία Τ λεμφοκυττάρων &amp; κυττάρων φυσικών-φονέων (</a:t>
            </a:r>
            <a:r>
              <a:rPr lang="en-US" altLang="el-GR" sz="2000" b="0" kern="0" dirty="0"/>
              <a:t>NK</a:t>
            </a:r>
            <a:r>
              <a:rPr lang="el-GR" altLang="el-GR" sz="2000" b="0" kern="0" dirty="0"/>
              <a:t>)</a:t>
            </a:r>
          </a:p>
          <a:p>
            <a:pPr lvl="1" eaLnBrk="1" hangingPunct="1"/>
            <a:r>
              <a:rPr lang="en-US" altLang="el-GR" sz="2000" b="0" kern="0" dirty="0">
                <a:sym typeface="Wingdings" pitchFamily="2" charset="2"/>
              </a:rPr>
              <a:t></a:t>
            </a:r>
            <a:r>
              <a:rPr lang="el-GR" altLang="el-GR" sz="2000" b="0" kern="0" dirty="0">
                <a:sym typeface="Wingdings" pitchFamily="2" charset="2"/>
              </a:rPr>
              <a:t> του αριθμού των Β κυττάρων, αλλά μη λειτουργικά</a:t>
            </a:r>
            <a:endParaRPr lang="el-GR" altLang="el-GR" sz="2000" b="0" kern="0" dirty="0"/>
          </a:p>
        </p:txBody>
      </p:sp>
    </p:spTree>
    <p:extLst>
      <p:ext uri="{BB962C8B-B14F-4D97-AF65-F5344CB8AC3E}">
        <p14:creationId xmlns:p14="http://schemas.microsoft.com/office/powerpoint/2010/main" val="239649441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n-US" altLang="el-GR" sz="2400" dirty="0">
                <a:solidFill>
                  <a:srgbClr val="364B58"/>
                </a:solidFill>
              </a:rPr>
              <a:t> </a:t>
            </a:r>
            <a:r>
              <a:rPr lang="el-GR" altLang="el-GR" sz="2400" dirty="0">
                <a:solidFill>
                  <a:srgbClr val="364B58"/>
                </a:solidFill>
              </a:rPr>
              <a:t>κυτταρικής &amp; </a:t>
            </a:r>
            <a:r>
              <a:rPr lang="el-GR" altLang="el-GR" sz="2400" dirty="0" err="1">
                <a:solidFill>
                  <a:srgbClr val="364B58"/>
                </a:solidFill>
              </a:rPr>
              <a:t>χυμικής</a:t>
            </a:r>
            <a:r>
              <a:rPr lang="el-GR" altLang="el-GR" sz="2400" dirty="0">
                <a:solidFill>
                  <a:srgbClr val="364B58"/>
                </a:solidFill>
              </a:rPr>
              <a:t> ανοσίας</a:t>
            </a:r>
            <a:br>
              <a:rPr lang="el-GR" altLang="el-GR" sz="2800" dirty="0"/>
            </a:br>
            <a:r>
              <a:rPr lang="el-GR" altLang="el-GR" dirty="0"/>
              <a:t>Βαριά συνδυασμένη </a:t>
            </a:r>
            <a:r>
              <a:rPr lang="el-GR" altLang="el-GR" dirty="0" err="1"/>
              <a:t>ανοσοανεπάρκεια</a:t>
            </a:r>
            <a:r>
              <a:rPr lang="el-GR" altLang="el-GR" dirty="0"/>
              <a:t> (SCID)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1773238"/>
            <a:ext cx="882015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000" dirty="0"/>
              <a:t>Ανεπάρκεια της </a:t>
            </a:r>
            <a:r>
              <a:rPr lang="el-GR" altLang="el-GR" sz="2000" dirty="0" err="1"/>
              <a:t>δεαμινάσης</a:t>
            </a:r>
            <a:r>
              <a:rPr lang="el-GR" altLang="el-GR" sz="2000" dirty="0"/>
              <a:t> της </a:t>
            </a:r>
            <a:r>
              <a:rPr lang="el-GR" altLang="el-GR" sz="2000" dirty="0" err="1"/>
              <a:t>αδενοσίνης</a:t>
            </a:r>
            <a:r>
              <a:rPr lang="el-GR" altLang="el-GR" sz="2000" dirty="0"/>
              <a:t> </a:t>
            </a:r>
            <a:r>
              <a:rPr lang="el-GR" altLang="el-GR" sz="1800" dirty="0"/>
              <a:t>(</a:t>
            </a:r>
            <a:r>
              <a:rPr lang="en-US" altLang="el-GR" sz="1800" dirty="0"/>
              <a:t>Adenosine Deaminase</a:t>
            </a:r>
            <a:r>
              <a:rPr lang="el-GR" altLang="el-GR" sz="1800" dirty="0"/>
              <a:t>, </a:t>
            </a:r>
            <a:r>
              <a:rPr lang="en-US" altLang="el-GR" sz="1800" dirty="0"/>
              <a:t>ADA)</a:t>
            </a:r>
            <a:r>
              <a:rPr lang="el-GR" altLang="el-GR" sz="2000" dirty="0"/>
              <a:t>: 1</a:t>
            </a:r>
            <a:r>
              <a:rPr lang="en-US" altLang="el-GR" sz="2000" dirty="0"/>
              <a:t>5%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dirty="0"/>
              <a:t>Ένζυμο που εμπλέκεται στο μεταβολισμό των </a:t>
            </a:r>
            <a:r>
              <a:rPr lang="el-GR" altLang="el-GR" sz="1800" dirty="0" err="1"/>
              <a:t>πουρινών</a:t>
            </a:r>
            <a:endParaRPr lang="el-GR" altLang="el-GR" sz="1800" dirty="0"/>
          </a:p>
          <a:p>
            <a:pPr lvl="2" eaLnBrk="1" hangingPunct="1">
              <a:lnSpc>
                <a:spcPct val="80000"/>
              </a:lnSpc>
            </a:pPr>
            <a:r>
              <a:rPr lang="el-GR" altLang="el-GR" sz="1600" dirty="0" err="1"/>
              <a:t>Αδενοσίνη</a:t>
            </a:r>
            <a:r>
              <a:rPr lang="el-GR" altLang="el-GR" sz="1600" dirty="0"/>
              <a:t> </a:t>
            </a:r>
            <a:r>
              <a:rPr lang="el-GR" altLang="el-GR" sz="1600" dirty="0">
                <a:sym typeface="Wingdings" pitchFamily="2" charset="2"/>
              </a:rPr>
              <a:t> </a:t>
            </a:r>
            <a:r>
              <a:rPr lang="el-GR" altLang="el-GR" sz="1600" dirty="0" err="1">
                <a:sym typeface="Wingdings" pitchFamily="2" charset="2"/>
              </a:rPr>
              <a:t>Ινοσίνη</a:t>
            </a:r>
            <a:endParaRPr lang="el-GR" altLang="el-GR" sz="1600" dirty="0">
              <a:sym typeface="Wingdings" pitchFamily="2" charset="2"/>
            </a:endParaRPr>
          </a:p>
          <a:p>
            <a:pPr lvl="2" eaLnBrk="1" hangingPunct="1">
              <a:lnSpc>
                <a:spcPct val="80000"/>
              </a:lnSpc>
            </a:pPr>
            <a:endParaRPr lang="el-GR" altLang="el-GR" sz="1600" dirty="0">
              <a:sym typeface="Wingdings" pitchFamily="2" charset="2"/>
            </a:endParaRPr>
          </a:p>
          <a:p>
            <a:pPr lvl="2" eaLnBrk="1" hangingPunct="1">
              <a:lnSpc>
                <a:spcPct val="80000"/>
              </a:lnSpc>
            </a:pPr>
            <a:endParaRPr lang="el-GR" altLang="el-GR" sz="1800" dirty="0">
              <a:sym typeface="Wingdings" pitchFamily="2" charset="2"/>
            </a:endParaRPr>
          </a:p>
          <a:p>
            <a:pPr lvl="2" eaLnBrk="1" hangingPunct="1">
              <a:lnSpc>
                <a:spcPct val="80000"/>
              </a:lnSpc>
            </a:pPr>
            <a:endParaRPr lang="el-GR" altLang="el-GR" sz="1800" dirty="0">
              <a:sym typeface="Wingdings" pitchFamily="2" charset="2"/>
            </a:endParaRPr>
          </a:p>
          <a:p>
            <a:pPr lvl="2" eaLnBrk="1" hangingPunct="1">
              <a:lnSpc>
                <a:spcPct val="80000"/>
              </a:lnSpc>
            </a:pPr>
            <a:endParaRPr lang="el-GR" altLang="el-GR" sz="1800" dirty="0">
              <a:sym typeface="Wingdings" pitchFamily="2" charset="2"/>
            </a:endParaRPr>
          </a:p>
          <a:p>
            <a:pPr lvl="2" eaLnBrk="1" hangingPunct="1">
              <a:lnSpc>
                <a:spcPct val="80000"/>
              </a:lnSpc>
            </a:pPr>
            <a:endParaRPr lang="el-GR" altLang="el-GR" sz="1800" dirty="0">
              <a:sym typeface="Wingdings" pitchFamily="2" charset="2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2000" dirty="0"/>
              <a:t>Ανεπάρκεια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1800" dirty="0">
                <a:sym typeface="Wingdings" pitchFamily="2" charset="2"/>
              </a:rPr>
              <a:t>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2000" dirty="0">
                <a:sym typeface="Wingdings" pitchFamily="2" charset="2"/>
              </a:rPr>
              <a:t>Συγκέντρωση της </a:t>
            </a:r>
            <a:r>
              <a:rPr lang="el-GR" altLang="el-GR" sz="2000" dirty="0" err="1"/>
              <a:t>αδενοσίνης</a:t>
            </a:r>
            <a:r>
              <a:rPr lang="el-GR" altLang="el-GR" sz="2000" dirty="0"/>
              <a:t> &amp; 2’-δεοξυαδενοσίνης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2000" dirty="0"/>
              <a:t>στα </a:t>
            </a:r>
            <a:r>
              <a:rPr lang="el-GR" altLang="el-GR" sz="2000" dirty="0" err="1"/>
              <a:t>θυμοκύτταρα</a:t>
            </a:r>
            <a:r>
              <a:rPr lang="el-GR" altLang="el-GR" sz="2000" dirty="0"/>
              <a:t> &amp; περιφερικά Β-κύτταρα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1800" dirty="0">
                <a:sym typeface="Wingdings" pitchFamily="2" charset="2"/>
              </a:rPr>
              <a:t></a:t>
            </a:r>
            <a:endParaRPr lang="el-GR" altLang="el-GR" sz="18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2000" dirty="0"/>
              <a:t>Αναστολή της σύνθεσης του </a:t>
            </a:r>
            <a:r>
              <a:rPr lang="en-US" altLang="el-GR" sz="2000" dirty="0"/>
              <a:t>DNA </a:t>
            </a:r>
            <a:r>
              <a:rPr lang="el-GR" altLang="el-GR" sz="2000" dirty="0"/>
              <a:t>&amp; καταστροφή των κυττάρων</a:t>
            </a:r>
          </a:p>
        </p:txBody>
      </p:sp>
      <p:grpSp>
        <p:nvGrpSpPr>
          <p:cNvPr id="25604" name="Group 12"/>
          <p:cNvGrpSpPr>
            <a:grpSpLocks/>
          </p:cNvGrpSpPr>
          <p:nvPr/>
        </p:nvGrpSpPr>
        <p:grpSpPr bwMode="auto">
          <a:xfrm>
            <a:off x="2538413" y="3113088"/>
            <a:ext cx="3617912" cy="1292225"/>
            <a:chOff x="2290" y="1648"/>
            <a:chExt cx="2551" cy="1243"/>
          </a:xfrm>
        </p:grpSpPr>
        <p:pic>
          <p:nvPicPr>
            <p:cNvPr id="25606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90" y="1703"/>
              <a:ext cx="2551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607" name="Text Box 8"/>
            <p:cNvSpPr txBox="1">
              <a:spLocks noChangeArrowheads="1"/>
            </p:cNvSpPr>
            <p:nvPr/>
          </p:nvSpPr>
          <p:spPr bwMode="auto">
            <a:xfrm>
              <a:off x="2517" y="2598"/>
              <a:ext cx="72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l-GR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Adenosine</a:t>
              </a:r>
            </a:p>
          </p:txBody>
        </p:sp>
        <p:sp>
          <p:nvSpPr>
            <p:cNvPr id="25608" name="Text Box 9"/>
            <p:cNvSpPr txBox="1">
              <a:spLocks noChangeArrowheads="1"/>
            </p:cNvSpPr>
            <p:nvPr/>
          </p:nvSpPr>
          <p:spPr bwMode="auto">
            <a:xfrm>
              <a:off x="4252" y="2598"/>
              <a:ext cx="533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l-GR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Inosine</a:t>
              </a:r>
            </a:p>
          </p:txBody>
        </p:sp>
        <p:sp>
          <p:nvSpPr>
            <p:cNvPr id="25609" name="Oval 10"/>
            <p:cNvSpPr>
              <a:spLocks noChangeArrowheads="1"/>
            </p:cNvSpPr>
            <p:nvPr/>
          </p:nvSpPr>
          <p:spPr bwMode="auto">
            <a:xfrm>
              <a:off x="2605" y="1678"/>
              <a:ext cx="250" cy="22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5610" name="Oval 11"/>
            <p:cNvSpPr>
              <a:spLocks noChangeArrowheads="1"/>
            </p:cNvSpPr>
            <p:nvPr/>
          </p:nvSpPr>
          <p:spPr bwMode="auto">
            <a:xfrm>
              <a:off x="4194" y="1648"/>
              <a:ext cx="250" cy="22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5605" name="Rectangle 13"/>
          <p:cNvSpPr>
            <a:spLocks noChangeArrowheads="1"/>
          </p:cNvSpPr>
          <p:nvPr/>
        </p:nvSpPr>
        <p:spPr bwMode="auto">
          <a:xfrm>
            <a:off x="692150" y="4546600"/>
            <a:ext cx="8064500" cy="2233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723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n-US" altLang="el-GR" sz="2400" dirty="0">
                <a:solidFill>
                  <a:srgbClr val="364B58"/>
                </a:solidFill>
              </a:rPr>
              <a:t> </a:t>
            </a:r>
            <a:r>
              <a:rPr lang="el-GR" altLang="el-GR" sz="2400" dirty="0">
                <a:solidFill>
                  <a:srgbClr val="364B58"/>
                </a:solidFill>
              </a:rPr>
              <a:t>κυτταρικής &amp; </a:t>
            </a:r>
            <a:r>
              <a:rPr lang="el-GR" altLang="el-GR" sz="2400" dirty="0" err="1">
                <a:solidFill>
                  <a:srgbClr val="364B58"/>
                </a:solidFill>
              </a:rPr>
              <a:t>χυμικής</a:t>
            </a:r>
            <a:r>
              <a:rPr lang="el-GR" altLang="el-GR" sz="2400" dirty="0">
                <a:solidFill>
                  <a:srgbClr val="364B58"/>
                </a:solidFill>
              </a:rPr>
              <a:t> ανοσίας</a:t>
            </a:r>
            <a:br>
              <a:rPr lang="el-GR" altLang="el-GR" sz="2800" dirty="0"/>
            </a:br>
            <a:r>
              <a:rPr lang="el-GR" altLang="el-GR" dirty="0"/>
              <a:t>Βαριά συνδυασμένη </a:t>
            </a:r>
            <a:r>
              <a:rPr lang="el-GR" altLang="el-GR" dirty="0" err="1"/>
              <a:t>ανοσοανεπάρκεια</a:t>
            </a:r>
            <a:r>
              <a:rPr lang="el-GR" altLang="el-GR" dirty="0"/>
              <a:t> (SCID)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Θεραπεία</a:t>
            </a:r>
          </a:p>
          <a:p>
            <a:pPr lvl="1" eaLnBrk="1" hangingPunct="1"/>
            <a:r>
              <a:rPr lang="el-GR" altLang="el-GR"/>
              <a:t>Μεταμόσχευση μυελού των οστών</a:t>
            </a:r>
          </a:p>
          <a:p>
            <a:pPr lvl="1" eaLnBrk="1" hangingPunct="1"/>
            <a:r>
              <a:rPr lang="el-GR" altLang="el-GR"/>
              <a:t>Γενετική θεραπεία </a:t>
            </a:r>
            <a:r>
              <a:rPr lang="el-GR" altLang="el-GR">
                <a:sym typeface="Wingdings" pitchFamily="2" charset="2"/>
              </a:rPr>
              <a:t> λέμφωμα</a:t>
            </a:r>
          </a:p>
          <a:p>
            <a:pPr lvl="2" eaLnBrk="1" hangingPunct="1"/>
            <a:r>
              <a:rPr lang="en-US" altLang="el-GR">
                <a:sym typeface="Wingdings" pitchFamily="2" charset="2"/>
              </a:rPr>
              <a:t>ADA </a:t>
            </a:r>
            <a:r>
              <a:rPr lang="el-GR" altLang="el-GR">
                <a:sym typeface="Wingdings" pitchFamily="2" charset="2"/>
              </a:rPr>
              <a:t>(1</a:t>
            </a:r>
            <a:r>
              <a:rPr lang="el-GR" altLang="el-GR" baseline="30000">
                <a:sym typeface="Wingdings" pitchFamily="2" charset="2"/>
              </a:rPr>
              <a:t>η</a:t>
            </a:r>
            <a:r>
              <a:rPr lang="el-GR" altLang="el-GR">
                <a:sym typeface="Wingdings" pitchFamily="2" charset="2"/>
              </a:rPr>
              <a:t> απόπειρα)</a:t>
            </a:r>
            <a:endParaRPr lang="en-US" altLang="el-GR">
              <a:sym typeface="Wingdings" pitchFamily="2" charset="2"/>
            </a:endParaRPr>
          </a:p>
          <a:p>
            <a:pPr lvl="2" eaLnBrk="1" hangingPunct="1"/>
            <a:r>
              <a:rPr lang="en-US" altLang="el-GR">
                <a:sym typeface="Wingdings" pitchFamily="2" charset="2"/>
              </a:rPr>
              <a:t>9 </a:t>
            </a:r>
            <a:r>
              <a:rPr lang="el-GR" altLang="el-GR">
                <a:sym typeface="Wingdings" pitchFamily="2" charset="2"/>
              </a:rPr>
              <a:t>βρέφη: μεταμόσχευση αυτόλογου μυελού των οστών που είχε τροποποιηθεί γενετικά η έκφραση της κοινής γ-αλυσίδας με ρετροϊούς</a:t>
            </a:r>
          </a:p>
          <a:p>
            <a:pPr lvl="2" eaLnBrk="1" hangingPunct="1"/>
            <a:r>
              <a:rPr lang="el-GR" altLang="el-GR">
                <a:sym typeface="Wingdings" pitchFamily="2" charset="2"/>
              </a:rPr>
              <a:t>Διόρθωση των Τ &amp; ΝΚ κυττάρων</a:t>
            </a:r>
          </a:p>
          <a:p>
            <a:pPr lvl="1" eaLnBrk="1" hangingPunct="1"/>
            <a:r>
              <a:rPr lang="el-GR" altLang="el-GR">
                <a:sym typeface="Wingdings" pitchFamily="2" charset="2"/>
              </a:rPr>
              <a:t>Εξωγενής αναπλήρωση του ενζύμου </a:t>
            </a:r>
            <a:r>
              <a:rPr lang="en-US" altLang="el-GR">
                <a:sym typeface="Wingdings" pitchFamily="2" charset="2"/>
              </a:rPr>
              <a:t>ADA </a:t>
            </a:r>
            <a:endParaRPr lang="el-GR" altLang="el-GR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1903237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 dirty="0"/>
            </a:br>
            <a:r>
              <a:rPr lang="el-GR" altLang="el-GR" dirty="0"/>
              <a:t>Κυτταρική &amp; </a:t>
            </a:r>
            <a:r>
              <a:rPr lang="el-GR" altLang="el-GR" dirty="0" err="1"/>
              <a:t>χυμική</a:t>
            </a:r>
            <a:r>
              <a:rPr lang="el-GR" altLang="el-GR" dirty="0"/>
              <a:t> ανοσία</a:t>
            </a:r>
          </a:p>
        </p:txBody>
      </p:sp>
      <p:sp>
        <p:nvSpPr>
          <p:cNvPr id="8195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457200" y="2465388"/>
            <a:ext cx="8686800" cy="4392612"/>
          </a:xfrm>
          <a:noFill/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2000" dirty="0">
                <a:solidFill>
                  <a:schemeClr val="bg1">
                    <a:lumMod val="50000"/>
                  </a:schemeClr>
                </a:solidFill>
              </a:rPr>
              <a:t>Βαριά συνδυασμένη </a:t>
            </a:r>
            <a:r>
              <a:rPr lang="el-GR" altLang="el-GR" sz="2000" dirty="0" err="1">
                <a:solidFill>
                  <a:schemeClr val="bg1">
                    <a:lumMod val="50000"/>
                  </a:schemeClr>
                </a:solidFill>
              </a:rPr>
              <a:t>ανοσοανεπάρκεια</a:t>
            </a:r>
            <a:r>
              <a:rPr lang="el-GR" altLang="el-GR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l-GR" sz="18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l-GR" sz="1800" i="1" dirty="0">
                <a:solidFill>
                  <a:schemeClr val="bg1">
                    <a:lumMod val="50000"/>
                  </a:schemeClr>
                </a:solidFill>
              </a:rPr>
              <a:t>Severe Combined Immunodeficiency, SCID)</a:t>
            </a:r>
            <a:endParaRPr lang="el-GR" altLang="el-GR" sz="1800" i="1" dirty="0">
              <a:solidFill>
                <a:schemeClr val="bg1">
                  <a:lumMod val="50000"/>
                </a:schemeClr>
              </a:solidFill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>
                <a:solidFill>
                  <a:schemeClr val="bg1">
                    <a:lumMod val="50000"/>
                  </a:schemeClr>
                </a:solidFill>
              </a:rPr>
              <a:t>Τ κυττάρων 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>
                <a:solidFill>
                  <a:schemeClr val="bg1">
                    <a:lumMod val="50000"/>
                  </a:schemeClr>
                </a:solidFill>
              </a:rPr>
              <a:t> ΝΚ+ ή ΝΚ-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>
                <a:solidFill>
                  <a:schemeClr val="bg1">
                    <a:lumMod val="50000"/>
                  </a:schemeClr>
                </a:solidFill>
              </a:rPr>
              <a:t>Τ κυττάρων &amp; Β κυττάρων 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>
                <a:solidFill>
                  <a:schemeClr val="bg1">
                    <a:lumMod val="50000"/>
                  </a:schemeClr>
                </a:solidFill>
              </a:rPr>
              <a:t> ΝΚ+ ή ΝΚ-</a:t>
            </a:r>
            <a:endParaRPr lang="en-US" altLang="el-G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806450" lvl="2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l-GR" altLang="el-GR" sz="16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2000" dirty="0"/>
              <a:t>Συνδυασμένες </a:t>
            </a:r>
            <a:r>
              <a:rPr lang="el-GR" altLang="el-GR" sz="2000" dirty="0" err="1"/>
              <a:t>ανοσοανεπάρκειες</a:t>
            </a:r>
            <a:r>
              <a:rPr lang="el-GR" altLang="el-GR" sz="2000" dirty="0"/>
              <a:t> λιγότερο σοβαρές από </a:t>
            </a:r>
            <a:r>
              <a:rPr lang="en-US" altLang="el-GR" sz="2000" dirty="0"/>
              <a:t>SCID</a:t>
            </a:r>
            <a:endParaRPr lang="el-GR" altLang="el-GR" sz="20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l-GR" sz="1800" dirty="0">
                <a:sym typeface="Wingdings" panose="05000000000000000000" pitchFamily="2" charset="2"/>
              </a:rPr>
              <a:t></a:t>
            </a:r>
            <a:r>
              <a:rPr lang="el-GR" altLang="el-GR" sz="1800" dirty="0">
                <a:sym typeface="Wingdings" panose="05000000000000000000" pitchFamily="2" charset="2"/>
              </a:rPr>
              <a:t> </a:t>
            </a:r>
            <a:r>
              <a:rPr lang="en-US" altLang="el-GR" sz="1800" dirty="0">
                <a:sym typeface="Wingdings" panose="05000000000000000000" pitchFamily="2" charset="2"/>
              </a:rPr>
              <a:t>CD4+, CD8+, IgG, Abs</a:t>
            </a:r>
            <a:endParaRPr lang="el-GR" altLang="el-GR" sz="1800" dirty="0">
              <a:sym typeface="Wingdings" panose="05000000000000000000" pitchFamily="2" charset="2"/>
            </a:endParaRP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l-GR" sz="1600" dirty="0"/>
              <a:t>CD40</a:t>
            </a:r>
            <a:r>
              <a:rPr lang="el-GR" altLang="el-GR" sz="1600" dirty="0"/>
              <a:t>/</a:t>
            </a:r>
            <a:r>
              <a:rPr lang="en-US" altLang="el-GR" sz="1600" dirty="0"/>
              <a:t>CD40L </a:t>
            </a:r>
            <a:r>
              <a:rPr lang="el-GR" altLang="el-GR" sz="1600" dirty="0"/>
              <a:t>ή </a:t>
            </a:r>
            <a:r>
              <a:rPr lang="en-US" altLang="el-GR" sz="1600" dirty="0"/>
              <a:t>MHC</a:t>
            </a:r>
            <a:r>
              <a:rPr lang="el-GR" altLang="el-GR" sz="1600" dirty="0"/>
              <a:t> </a:t>
            </a:r>
            <a:r>
              <a:rPr lang="el-GR" altLang="el-GR" sz="1600" dirty="0" err="1"/>
              <a:t>ανοσοανεπάρκειες</a:t>
            </a:r>
            <a:endParaRPr lang="el-GR" altLang="el-GR" sz="1600" dirty="0"/>
          </a:p>
        </p:txBody>
      </p:sp>
    </p:spTree>
    <p:extLst>
      <p:ext uri="{BB962C8B-B14F-4D97-AF65-F5344CB8AC3E}">
        <p14:creationId xmlns:p14="http://schemas.microsoft.com/office/powerpoint/2010/main" val="229470930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external file that holds a picture, illustration, etc.&#10;Object name is 10875_2017_465_Fig1_HTML.jpg">
            <a:extLst>
              <a:ext uri="{FF2B5EF4-FFF2-40B4-BE49-F238E27FC236}">
                <a16:creationId xmlns:a16="http://schemas.microsoft.com/office/drawing/2014/main" id="{45D5A09E-53D2-4B96-A19C-81F26EA68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BEBE5"/>
              </a:clrFrom>
              <a:clrTo>
                <a:srgbClr val="EBEB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-1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306" y="1171980"/>
            <a:ext cx="8184126" cy="57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4624"/>
            <a:ext cx="8892480" cy="1152525"/>
          </a:xfrm>
        </p:spPr>
        <p:txBody>
          <a:bodyPr/>
          <a:lstStyle/>
          <a:p>
            <a:pPr eaLnBrk="1" hangingPunct="1"/>
            <a:r>
              <a:rPr lang="el-GR" altLang="el-GR" sz="20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000" dirty="0" err="1">
                <a:solidFill>
                  <a:srgbClr val="364B58"/>
                </a:solidFill>
              </a:rPr>
              <a:t>ανοσοανεπάρκειες</a:t>
            </a:r>
            <a:r>
              <a:rPr lang="en-US" altLang="el-GR" sz="2000" dirty="0">
                <a:solidFill>
                  <a:srgbClr val="364B58"/>
                </a:solidFill>
              </a:rPr>
              <a:t> </a:t>
            </a:r>
            <a:r>
              <a:rPr lang="el-GR" altLang="el-GR" sz="2000" dirty="0">
                <a:solidFill>
                  <a:srgbClr val="364B58"/>
                </a:solidFill>
              </a:rPr>
              <a:t>κυτταρικής &amp; </a:t>
            </a:r>
            <a:r>
              <a:rPr lang="el-GR" altLang="el-GR" sz="2000" dirty="0" err="1">
                <a:solidFill>
                  <a:srgbClr val="364B58"/>
                </a:solidFill>
              </a:rPr>
              <a:t>χυμικής</a:t>
            </a:r>
            <a:r>
              <a:rPr lang="el-GR" altLang="el-GR" sz="2000" dirty="0">
                <a:solidFill>
                  <a:srgbClr val="364B58"/>
                </a:solidFill>
              </a:rPr>
              <a:t> ανοσίας</a:t>
            </a:r>
            <a:br>
              <a:rPr lang="el-GR" altLang="el-GR" sz="2800" dirty="0"/>
            </a:br>
            <a:r>
              <a:rPr lang="el-GR" altLang="el-GR" sz="2400" dirty="0"/>
              <a:t>Συνδυασμένες </a:t>
            </a:r>
            <a:r>
              <a:rPr lang="el-GR" altLang="el-GR" sz="2400" dirty="0" err="1"/>
              <a:t>ανοσοανεπάρκειες</a:t>
            </a:r>
            <a:r>
              <a:rPr lang="el-GR" altLang="el-GR" sz="2400" dirty="0"/>
              <a:t> λιγότερο σοβαρές από </a:t>
            </a:r>
            <a:r>
              <a:rPr lang="en-US" altLang="el-GR" sz="2400" dirty="0"/>
              <a:t>SCID</a:t>
            </a:r>
            <a:endParaRPr lang="el-GR" altLang="el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EE612-4C19-4614-A0AA-AB69CE5B980E}"/>
              </a:ext>
            </a:extLst>
          </p:cNvPr>
          <p:cNvSpPr/>
          <p:nvPr/>
        </p:nvSpPr>
        <p:spPr>
          <a:xfrm>
            <a:off x="6804248" y="5930696"/>
            <a:ext cx="2339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i="1" dirty="0">
                <a:solidFill>
                  <a:srgbClr val="364B58"/>
                </a:solidFill>
              </a:rPr>
              <a:t>The 2017 IUIS Phenotypic Classification</a:t>
            </a:r>
            <a:r>
              <a:rPr lang="el-GR" sz="1400" b="0" i="1" dirty="0">
                <a:solidFill>
                  <a:srgbClr val="364B58"/>
                </a:solidFill>
              </a:rPr>
              <a:t> </a:t>
            </a:r>
            <a:r>
              <a:rPr lang="en-US" sz="1400" b="0" i="1" dirty="0">
                <a:solidFill>
                  <a:srgbClr val="364B58"/>
                </a:solidFill>
              </a:rPr>
              <a:t>for PIDs</a:t>
            </a:r>
            <a:r>
              <a:rPr lang="el-GR" sz="1400" b="0" i="1" dirty="0">
                <a:solidFill>
                  <a:srgbClr val="364B58"/>
                </a:solidFill>
              </a:rPr>
              <a:t>, </a:t>
            </a:r>
          </a:p>
          <a:p>
            <a:pPr algn="r"/>
            <a:r>
              <a:rPr lang="en-US" sz="1400" b="0" i="1" dirty="0">
                <a:solidFill>
                  <a:srgbClr val="364B58"/>
                </a:solidFill>
              </a:rPr>
              <a:t>J Clin Immunol</a:t>
            </a:r>
            <a:r>
              <a:rPr lang="el-GR" sz="1400" b="0" i="1" dirty="0">
                <a:solidFill>
                  <a:srgbClr val="364B58"/>
                </a:solidFill>
              </a:rPr>
              <a:t>, </a:t>
            </a:r>
            <a:r>
              <a:rPr lang="en-US" sz="1400" b="0" i="1" dirty="0">
                <a:solidFill>
                  <a:srgbClr val="364B58"/>
                </a:solidFill>
              </a:rPr>
              <a:t>2018</a:t>
            </a:r>
            <a:endParaRPr lang="el-GR" sz="1400" b="0" i="1" dirty="0">
              <a:solidFill>
                <a:srgbClr val="364B5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0E7BD-8F3F-47F3-859E-6AB9413EF4E9}"/>
              </a:ext>
            </a:extLst>
          </p:cNvPr>
          <p:cNvSpPr/>
          <p:nvPr/>
        </p:nvSpPr>
        <p:spPr bwMode="auto">
          <a:xfrm>
            <a:off x="4860032" y="5517232"/>
            <a:ext cx="2304256" cy="1283835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977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Συνδυασμένες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λιγότερο σοβαρές από SCID </a:t>
            </a:r>
            <a:br>
              <a:rPr lang="el-GR" altLang="el-GR" sz="2800" dirty="0"/>
            </a:br>
            <a:r>
              <a:rPr lang="el-GR" altLang="el-GR" dirty="0"/>
              <a:t>Φυλοσύνδετο σύνδρομο υπέρ-</a:t>
            </a:r>
            <a:r>
              <a:rPr lang="el-GR" altLang="el-GR" dirty="0" err="1"/>
              <a:t>IgM</a:t>
            </a:r>
            <a:endParaRPr lang="el-GR" altLang="el-GR" sz="28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7"/>
            <a:ext cx="8686800" cy="5040734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2000" dirty="0"/>
              <a:t>Ανεπάρκεια του </a:t>
            </a:r>
            <a:r>
              <a:rPr lang="el-GR" altLang="el-GR" sz="2000" dirty="0" err="1"/>
              <a:t>συνδέτη</a:t>
            </a:r>
            <a:r>
              <a:rPr lang="el-GR" altLang="el-GR" sz="2000" dirty="0"/>
              <a:t> του μορίου CD40 (CD40L)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/>
              <a:t>φυλοσύνδετο</a:t>
            </a:r>
            <a:r>
              <a:rPr lang="el-GR" altLang="el-GR" sz="2000" dirty="0"/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/>
              <a:t>μεταλλάξεις στο γονίδιο του 					      </a:t>
            </a:r>
            <a:r>
              <a:rPr lang="el-GR" altLang="el-GR" sz="1800" dirty="0" err="1"/>
              <a:t>συνδέτη</a:t>
            </a:r>
            <a:r>
              <a:rPr lang="el-GR" altLang="el-GR" sz="1800" dirty="0"/>
              <a:t> του μορίου CD40 (CD40L) 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l-GR" sz="1600" dirty="0"/>
              <a:t>CD40</a:t>
            </a:r>
            <a:r>
              <a:rPr lang="el-GR" altLang="el-GR" sz="1600" dirty="0"/>
              <a:t>/</a:t>
            </a:r>
            <a:r>
              <a:rPr lang="en-US" altLang="el-GR" sz="1600" dirty="0"/>
              <a:t>CD40L</a:t>
            </a:r>
            <a:r>
              <a:rPr lang="el-GR" altLang="el-GR" sz="1600" dirty="0"/>
              <a:t> πολλαπλασιασμό, διαφοροποίηση και στροφή του </a:t>
            </a:r>
            <a:r>
              <a:rPr lang="el-GR" altLang="el-GR" sz="1600" dirty="0" err="1"/>
              <a:t>ισοτύπου</a:t>
            </a:r>
            <a:r>
              <a:rPr lang="el-GR" altLang="el-GR" sz="1600" dirty="0"/>
              <a:t> των </a:t>
            </a:r>
            <a:r>
              <a:rPr lang="el-GR" altLang="el-GR" sz="1600" dirty="0" err="1"/>
              <a:t>ανοσοσφαιρινών</a:t>
            </a:r>
            <a:r>
              <a:rPr lang="el-GR" altLang="el-GR" sz="1600" dirty="0"/>
              <a:t> 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l-GR" sz="1600" dirty="0"/>
              <a:t>IgM </a:t>
            </a:r>
            <a:r>
              <a:rPr lang="en-US" altLang="el-GR" sz="1600" dirty="0">
                <a:sym typeface="Wingdings" pitchFamily="2" charset="2"/>
              </a:rPr>
              <a:t></a:t>
            </a:r>
            <a:r>
              <a:rPr lang="el-GR" altLang="el-GR" sz="1600" dirty="0">
                <a:sym typeface="Wingdings" pitchFamily="2" charset="2"/>
              </a:rPr>
              <a:t> </a:t>
            </a:r>
            <a:r>
              <a:rPr lang="en-US" altLang="el-GR" sz="1600" dirty="0"/>
              <a:t>IgG (</a:t>
            </a:r>
            <a:r>
              <a:rPr lang="en-US" altLang="el-GR" sz="1600" dirty="0">
                <a:latin typeface="Verdana" pitchFamily="34" charset="0"/>
                <a:sym typeface="Wingdings" pitchFamily="2" charset="2"/>
              </a:rPr>
              <a:t></a:t>
            </a:r>
            <a:r>
              <a:rPr lang="el-GR" altLang="el-GR" sz="1600" dirty="0">
                <a:latin typeface="Verdana" pitchFamily="34" charset="0"/>
                <a:sym typeface="Wingdings" pitchFamily="2" charset="2"/>
              </a:rPr>
              <a:t> </a:t>
            </a:r>
            <a:r>
              <a:rPr lang="en-US" altLang="el-GR" sz="1600" dirty="0">
                <a:latin typeface="Verdana" pitchFamily="34" charset="0"/>
              </a:rPr>
              <a:t>IgG, IgA</a:t>
            </a:r>
            <a:r>
              <a:rPr lang="el-GR" altLang="el-GR" sz="1600" dirty="0">
                <a:latin typeface="Verdana" pitchFamily="34" charset="0"/>
              </a:rPr>
              <a:t>, </a:t>
            </a:r>
            <a:r>
              <a:rPr lang="en-US" altLang="el-GR" sz="1600" dirty="0" err="1">
                <a:latin typeface="Verdana" pitchFamily="34" charset="0"/>
              </a:rPr>
              <a:t>IgE</a:t>
            </a:r>
            <a:r>
              <a:rPr lang="el-GR" altLang="el-GR" sz="1600" dirty="0">
                <a:latin typeface="Verdana" pitchFamily="34" charset="0"/>
              </a:rPr>
              <a:t> &amp; </a:t>
            </a:r>
            <a:r>
              <a:rPr lang="el-GR" altLang="el-GR" sz="1600" dirty="0">
                <a:latin typeface="Verdana" pitchFamily="34" charset="0"/>
                <a:sym typeface="Wingdings" pitchFamily="2" charset="2"/>
              </a:rPr>
              <a:t></a:t>
            </a:r>
            <a:r>
              <a:rPr lang="en-US" altLang="el-GR" sz="1600" dirty="0">
                <a:latin typeface="Verdana" pitchFamily="34" charset="0"/>
              </a:rPr>
              <a:t> IgM</a:t>
            </a:r>
            <a:r>
              <a:rPr lang="el-GR" altLang="el-GR" sz="1600" dirty="0"/>
              <a:t> στον ορό</a:t>
            </a:r>
            <a:r>
              <a:rPr lang="en-US" altLang="el-GR" sz="1600" dirty="0"/>
              <a:t>/</a:t>
            </a:r>
            <a:r>
              <a:rPr lang="el-GR" altLang="el-GR" sz="1600" dirty="0"/>
              <a:t> </a:t>
            </a:r>
            <a:r>
              <a:rPr lang="el-GR" altLang="el-GR" sz="1600" b="1" dirty="0"/>
              <a:t>σύνδρομο υπέρ-</a:t>
            </a:r>
            <a:r>
              <a:rPr lang="el-GR" altLang="el-GR" sz="1600" b="1" dirty="0" err="1"/>
              <a:t>IgM</a:t>
            </a:r>
            <a:r>
              <a:rPr lang="en-US" altLang="el-GR" sz="1600" dirty="0"/>
              <a:t>)</a:t>
            </a:r>
            <a:endParaRPr lang="el-GR" altLang="el-GR" sz="16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/>
              <a:t>Τ-λεμφοκυτταρική λειτουργία: φυσιολογική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/>
              <a:t>Αριθμός των Τ και Β κυττάρων: φυσιολογικός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/>
              <a:t>Συμπτωματολογία μετά τους 6-9 μήνες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/>
              <a:t>Επιρρέπεια σε πνευμονία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 err="1"/>
              <a:t>Ουδετεροπενία</a:t>
            </a:r>
            <a:endParaRPr lang="el-GR" altLang="el-GR" sz="1600" dirty="0"/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/>
              <a:t>Μικροί λεμφαδένες &amp; αμυγδαλές</a:t>
            </a:r>
            <a:endParaRPr lang="el-GR" altLang="el-GR" sz="1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92" t="24797" r="14131" b="19868"/>
          <a:stretch>
            <a:fillRect/>
          </a:stretch>
        </p:blipFill>
        <p:spPr bwMode="auto">
          <a:xfrm rot="-674073">
            <a:off x="6219883" y="1704213"/>
            <a:ext cx="280828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870787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Κυτταρική &amp; 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χυμική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Συνδυασμένες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Αντισωματικές</a:t>
            </a:r>
            <a:endParaRPr lang="el-GR" sz="2000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Συγγενής έλλειψη φαγοκυττάρων (αριθμού, λειτουργίας ή και των δύο)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Αυτοφλεγμονώδεις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«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Φαινοτυπικά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αντίγραφα» (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phenocopies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2017 IUIS Phenotypic Classification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Primary Immunodeficiencies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Clin Immunol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rgbClr val="364B5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4816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BA05A-0E4F-4380-821C-39077BB64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88179"/>
            <a:ext cx="8890970" cy="66531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A521C3-66B2-4099-BC73-41D954656A96}"/>
              </a:ext>
            </a:extLst>
          </p:cNvPr>
          <p:cNvSpPr/>
          <p:nvPr/>
        </p:nvSpPr>
        <p:spPr bwMode="auto">
          <a:xfrm>
            <a:off x="7524328" y="2276873"/>
            <a:ext cx="1474146" cy="576064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2F5B47-33C1-47BD-B416-D30B54CF1334}"/>
              </a:ext>
            </a:extLst>
          </p:cNvPr>
          <p:cNvSpPr/>
          <p:nvPr/>
        </p:nvSpPr>
        <p:spPr bwMode="auto">
          <a:xfrm flipH="1">
            <a:off x="145526" y="836712"/>
            <a:ext cx="5650610" cy="504055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5867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Συνδυασμένες 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 dirty="0"/>
            </a:br>
            <a:r>
              <a:rPr lang="el-GR" altLang="el-GR" dirty="0"/>
              <a:t>Σύνδρομο </a:t>
            </a:r>
            <a:r>
              <a:rPr lang="el-GR" altLang="el-GR" dirty="0" err="1"/>
              <a:t>Wiskott-Aldrich</a:t>
            </a:r>
            <a:endParaRPr lang="el-GR" altLang="el-GR" sz="2800" i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686800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dirty="0"/>
              <a:t>Φυλοσύνδετη υπολειπόμενη νόσος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Ελαττωματική πρωτεΐνη </a:t>
            </a:r>
            <a:r>
              <a:rPr lang="en-US" altLang="el-GR" sz="2000" dirty="0"/>
              <a:t>WASP </a:t>
            </a:r>
            <a:r>
              <a:rPr lang="en-US" altLang="el-GR" sz="1800" i="1" dirty="0"/>
              <a:t>(</a:t>
            </a:r>
            <a:r>
              <a:rPr lang="el-GR" altLang="el-GR" sz="1800" i="1" dirty="0" err="1"/>
              <a:t>Wiskott-Aldrich</a:t>
            </a:r>
            <a:r>
              <a:rPr lang="en-US" altLang="el-GR" sz="1800" i="1" dirty="0"/>
              <a:t> syndrome protein)</a:t>
            </a:r>
            <a:r>
              <a:rPr lang="el-GR" altLang="el-GR" sz="2000" dirty="0"/>
              <a:t> που </a:t>
            </a:r>
            <a:r>
              <a:rPr lang="el-GR" altLang="el-GR" sz="2000" dirty="0" err="1"/>
              <a:t>αλληλεπιδρά</a:t>
            </a:r>
            <a:r>
              <a:rPr lang="el-GR" altLang="el-GR" sz="2000" dirty="0"/>
              <a:t> με τον </a:t>
            </a:r>
            <a:r>
              <a:rPr lang="el-GR" altLang="el-GR" sz="2000" dirty="0" err="1"/>
              <a:t>κυτταροσκελετό</a:t>
            </a:r>
            <a:r>
              <a:rPr lang="en-US" altLang="el-GR" sz="2000" dirty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sz="1800" dirty="0"/>
              <a:t>αιμοποιητικά κύτταρα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sz="1800" dirty="0">
                <a:sym typeface="Wingdings" pitchFamily="2" charset="2"/>
              </a:rPr>
              <a:t> κινητικότητα κυττάρων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dirty="0"/>
              <a:t>Προοδευτική απώλεια των Τ-κυττάρων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dirty="0"/>
              <a:t>Συμπτώματα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 err="1"/>
              <a:t>Μικροθρομβοπενία</a:t>
            </a:r>
            <a:r>
              <a:rPr lang="el-GR" altLang="el-GR" sz="2000" dirty="0"/>
              <a:t> </a:t>
            </a:r>
            <a:r>
              <a:rPr lang="el-GR" altLang="el-GR" sz="2000" dirty="0">
                <a:sym typeface="Wingdings" pitchFamily="2" charset="2"/>
              </a:rPr>
              <a:t> αιμορραγίες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ευαισθησία σε πυογόνους ιογενείς ευκαιριακές λοιμώξεις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Απώλεια λεμφοκυττάρων συσχετίζεται με επιδεινούμενες δερματικές αντιδράσεις &amp; </a:t>
            </a:r>
            <a:r>
              <a:rPr lang="el-GR" altLang="el-GR" sz="2000" dirty="0" err="1"/>
              <a:t>χυμικές</a:t>
            </a:r>
            <a:r>
              <a:rPr lang="el-GR" altLang="el-GR" sz="2000" dirty="0"/>
              <a:t> αποκρίσεις</a:t>
            </a:r>
            <a:r>
              <a:rPr lang="el-GR" altLang="el-GR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dirty="0"/>
              <a:t>Θεραπεία: </a:t>
            </a:r>
            <a:r>
              <a:rPr lang="el-GR" altLang="el-GR" dirty="0" err="1"/>
              <a:t>αντιικά</a:t>
            </a:r>
            <a:r>
              <a:rPr lang="el-GR" altLang="el-GR" dirty="0"/>
              <a:t>, αντιβιοτικά, μεταμόσχευση μυελού </a:t>
            </a:r>
          </a:p>
        </p:txBody>
      </p:sp>
    </p:spTree>
    <p:extLst>
      <p:ext uri="{BB962C8B-B14F-4D97-AF65-F5344CB8AC3E}">
        <p14:creationId xmlns:p14="http://schemas.microsoft.com/office/powerpoint/2010/main" val="14421389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Ανοσοανεπάρκειες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229225"/>
            <a:ext cx="8229600" cy="1628775"/>
          </a:xfrm>
        </p:spPr>
        <p:txBody>
          <a:bodyPr/>
          <a:lstStyle/>
          <a:p>
            <a:pPr eaLnBrk="1" hangingPunct="1"/>
            <a:r>
              <a:rPr lang="el-GR" altLang="el-GR"/>
              <a:t>Δυσλειτουργία του ανοσολογικού συστήματος</a:t>
            </a:r>
          </a:p>
          <a:p>
            <a:pPr lvl="1" eaLnBrk="1" hangingPunct="1"/>
            <a:r>
              <a:rPr lang="el-GR" altLang="el-GR"/>
              <a:t>απουσία ή δυσλειτουργία «συστατικών» </a:t>
            </a:r>
          </a:p>
          <a:p>
            <a:pPr lvl="1" eaLnBrk="1" hangingPunct="1"/>
            <a:r>
              <a:rPr lang="el-GR" altLang="el-GR"/>
              <a:t>άτομο ευαίσθητο σε λοιμώξεις/νόσους </a:t>
            </a:r>
          </a:p>
        </p:txBody>
      </p:sp>
      <p:grpSp>
        <p:nvGrpSpPr>
          <p:cNvPr id="3076" name="Group 21"/>
          <p:cNvGrpSpPr>
            <a:grpSpLocks/>
          </p:cNvGrpSpPr>
          <p:nvPr/>
        </p:nvGrpSpPr>
        <p:grpSpPr bwMode="auto">
          <a:xfrm>
            <a:off x="4841875" y="2379663"/>
            <a:ext cx="3113088" cy="1352550"/>
            <a:chOff x="3050" y="1499"/>
            <a:chExt cx="1961" cy="852"/>
          </a:xfrm>
        </p:grpSpPr>
        <p:sp>
          <p:nvSpPr>
            <p:cNvPr id="3088" name="AutoShape 12"/>
            <p:cNvSpPr>
              <a:spLocks noChangeArrowheads="1"/>
            </p:cNvSpPr>
            <p:nvPr/>
          </p:nvSpPr>
          <p:spPr bwMode="auto">
            <a:xfrm>
              <a:off x="3809" y="1897"/>
              <a:ext cx="499" cy="454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089" name="Line 13"/>
            <p:cNvSpPr>
              <a:spLocks noChangeShapeType="1"/>
            </p:cNvSpPr>
            <p:nvPr/>
          </p:nvSpPr>
          <p:spPr bwMode="auto">
            <a:xfrm>
              <a:off x="3378" y="1754"/>
              <a:ext cx="1361" cy="31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Text Box 14"/>
            <p:cNvSpPr txBox="1">
              <a:spLocks noChangeArrowheads="1"/>
            </p:cNvSpPr>
            <p:nvPr/>
          </p:nvSpPr>
          <p:spPr bwMode="auto">
            <a:xfrm>
              <a:off x="3050" y="1499"/>
              <a:ext cx="6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altLang="el-GR" b="0"/>
                <a:t>Λοίμωξη</a:t>
              </a:r>
            </a:p>
          </p:txBody>
        </p:sp>
        <p:sp>
          <p:nvSpPr>
            <p:cNvPr id="3091" name="Text Box 15"/>
            <p:cNvSpPr txBox="1">
              <a:spLocks noChangeArrowheads="1"/>
            </p:cNvSpPr>
            <p:nvPr/>
          </p:nvSpPr>
          <p:spPr bwMode="auto">
            <a:xfrm>
              <a:off x="4443" y="1780"/>
              <a:ext cx="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altLang="el-GR" b="0"/>
                <a:t>Ανοσία</a:t>
              </a:r>
            </a:p>
          </p:txBody>
        </p:sp>
      </p:grpSp>
      <p:sp>
        <p:nvSpPr>
          <p:cNvPr id="3077" name="Text Box 16"/>
          <p:cNvSpPr txBox="1">
            <a:spLocks noChangeArrowheads="1"/>
          </p:cNvSpPr>
          <p:nvPr/>
        </p:nvSpPr>
        <p:spPr bwMode="auto">
          <a:xfrm>
            <a:off x="4965700" y="1628775"/>
            <a:ext cx="266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altLang="el-GR"/>
              <a:t>Ανοσοανεπάρκεια</a:t>
            </a:r>
          </a:p>
        </p:txBody>
      </p:sp>
      <p:grpSp>
        <p:nvGrpSpPr>
          <p:cNvPr id="3078" name="Group 26"/>
          <p:cNvGrpSpPr>
            <a:grpSpLocks/>
          </p:cNvGrpSpPr>
          <p:nvPr/>
        </p:nvGrpSpPr>
        <p:grpSpPr bwMode="auto">
          <a:xfrm>
            <a:off x="827088" y="1628775"/>
            <a:ext cx="7129462" cy="2886075"/>
            <a:chOff x="521" y="1026"/>
            <a:chExt cx="4491" cy="1818"/>
          </a:xfrm>
        </p:grpSpPr>
        <p:grpSp>
          <p:nvGrpSpPr>
            <p:cNvPr id="3079" name="Group 25"/>
            <p:cNvGrpSpPr>
              <a:grpSpLocks/>
            </p:cNvGrpSpPr>
            <p:nvPr/>
          </p:nvGrpSpPr>
          <p:grpSpPr bwMode="auto">
            <a:xfrm>
              <a:off x="521" y="1026"/>
              <a:ext cx="1996" cy="1818"/>
              <a:chOff x="521" y="1026"/>
              <a:chExt cx="1996" cy="1818"/>
            </a:xfrm>
          </p:grpSpPr>
          <p:grpSp>
            <p:nvGrpSpPr>
              <p:cNvPr id="3081" name="Group 10"/>
              <p:cNvGrpSpPr>
                <a:grpSpLocks/>
              </p:cNvGrpSpPr>
              <p:nvPr/>
            </p:nvGrpSpPr>
            <p:grpSpPr bwMode="auto">
              <a:xfrm>
                <a:off x="530" y="1625"/>
                <a:ext cx="1888" cy="726"/>
                <a:chOff x="493" y="2886"/>
                <a:chExt cx="1888" cy="726"/>
              </a:xfrm>
            </p:grpSpPr>
            <p:sp>
              <p:nvSpPr>
                <p:cNvPr id="3084" name="AutoShape 4"/>
                <p:cNvSpPr>
                  <a:spLocks noChangeArrowheads="1"/>
                </p:cNvSpPr>
                <p:nvPr/>
              </p:nvSpPr>
              <p:spPr bwMode="auto">
                <a:xfrm>
                  <a:off x="1224" y="3158"/>
                  <a:ext cx="499" cy="45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3085" name="Line 5"/>
                <p:cNvSpPr>
                  <a:spLocks noChangeShapeType="1"/>
                </p:cNvSpPr>
                <p:nvPr/>
              </p:nvSpPr>
              <p:spPr bwMode="auto">
                <a:xfrm>
                  <a:off x="839" y="3158"/>
                  <a:ext cx="127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93" y="2898"/>
                  <a:ext cx="66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l-GR" altLang="el-GR" b="0"/>
                    <a:t>Λοίμωξη</a:t>
                  </a:r>
                </a:p>
              </p:txBody>
            </p:sp>
            <p:sp>
              <p:nvSpPr>
                <p:cNvPr id="308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813" y="2886"/>
                  <a:ext cx="56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l-GR" altLang="el-GR" b="0"/>
                    <a:t>Ανοσία</a:t>
                  </a:r>
                </a:p>
              </p:txBody>
            </p:sp>
          </p:grpSp>
          <p:sp>
            <p:nvSpPr>
              <p:cNvPr id="3082" name="Text Box 8"/>
              <p:cNvSpPr txBox="1">
                <a:spLocks noChangeArrowheads="1"/>
              </p:cNvSpPr>
              <p:nvPr/>
            </p:nvSpPr>
            <p:spPr bwMode="auto">
              <a:xfrm>
                <a:off x="634" y="1026"/>
                <a:ext cx="167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l-GR" altLang="el-GR"/>
                  <a:t>Φυσιολογικό Ανοσολογικό Σύστημα</a:t>
                </a:r>
              </a:p>
            </p:txBody>
          </p:sp>
          <p:sp>
            <p:nvSpPr>
              <p:cNvPr id="3083" name="Text Box 9"/>
              <p:cNvSpPr txBox="1">
                <a:spLocks noChangeArrowheads="1"/>
              </p:cNvSpPr>
              <p:nvPr/>
            </p:nvSpPr>
            <p:spPr bwMode="auto">
              <a:xfrm>
                <a:off x="521" y="2478"/>
                <a:ext cx="1996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l-GR" altLang="el-GR" sz="1600" b="0"/>
                  <a:t>Ισορροπία μεταξύ της άμυνας του οργανισμού &amp; λοιμώξεων</a:t>
                </a:r>
              </a:p>
            </p:txBody>
          </p:sp>
        </p:grpSp>
        <p:sp>
          <p:nvSpPr>
            <p:cNvPr id="3080" name="Text Box 17"/>
            <p:cNvSpPr txBox="1">
              <a:spLocks noChangeArrowheads="1"/>
            </p:cNvSpPr>
            <p:nvPr/>
          </p:nvSpPr>
          <p:spPr bwMode="auto">
            <a:xfrm>
              <a:off x="3016" y="2478"/>
              <a:ext cx="199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l-GR" altLang="el-GR" sz="1600" b="0"/>
                <a:t>Χρόνιες λοιμώξεις </a:t>
              </a:r>
              <a:r>
                <a:rPr lang="el-GR" altLang="el-GR" sz="1600" b="0">
                  <a:sym typeface="Wingdings" pitchFamily="2" charset="2"/>
                </a:rPr>
                <a:t> Αυτοανοσία / Νεοπλασία</a:t>
              </a:r>
            </a:p>
          </p:txBody>
        </p: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5888"/>
            <a:ext cx="8892480" cy="1152525"/>
          </a:xfrm>
        </p:spPr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Συνδυασμένες 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 dirty="0"/>
            </a:br>
            <a:r>
              <a:rPr lang="el-GR" altLang="el-GR" dirty="0"/>
              <a:t>Συγγενής Θυμική απλασία </a:t>
            </a:r>
            <a:r>
              <a:rPr lang="el-GR" altLang="el-GR" sz="2800" i="1" dirty="0"/>
              <a:t>(σύνδρομο </a:t>
            </a:r>
            <a:r>
              <a:rPr lang="el-GR" altLang="el-GR" sz="2800" i="1" dirty="0" err="1"/>
              <a:t>DiGeorge</a:t>
            </a:r>
            <a:r>
              <a:rPr lang="el-GR" altLang="el-GR" sz="2800" i="1" dirty="0"/>
              <a:t>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578850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000" dirty="0"/>
              <a:t>Σύνδρομο απαλοιφής </a:t>
            </a:r>
            <a:r>
              <a:rPr lang="el-GR" altLang="el-GR" sz="2000" i="1" dirty="0"/>
              <a:t>22</a:t>
            </a:r>
            <a:r>
              <a:rPr lang="en-US" altLang="el-GR" sz="2000" i="1" dirty="0"/>
              <a:t>q11(del</a:t>
            </a:r>
            <a:r>
              <a:rPr lang="el-GR" altLang="el-GR" sz="2000" i="1" dirty="0"/>
              <a:t>22</a:t>
            </a:r>
            <a:r>
              <a:rPr lang="en-US" altLang="el-GR" sz="2000" i="1" dirty="0"/>
              <a:t>q11)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l-GR" sz="2000" dirty="0"/>
              <a:t>~30 </a:t>
            </a:r>
            <a:r>
              <a:rPr lang="el-GR" altLang="el-GR" sz="2000" dirty="0"/>
              <a:t>γονίδια </a:t>
            </a:r>
            <a:r>
              <a:rPr lang="el-GR" altLang="el-GR" sz="2000" i="1" dirty="0"/>
              <a:t>(</a:t>
            </a:r>
            <a:r>
              <a:rPr lang="en-US" altLang="el-GR" sz="2000" i="1" dirty="0"/>
              <a:t>Tbx1</a:t>
            </a:r>
            <a:r>
              <a:rPr lang="el-GR" altLang="el-GR" sz="2000" i="1" dirty="0"/>
              <a:t>=</a:t>
            </a:r>
            <a:r>
              <a:rPr lang="en-US" altLang="el-GR" sz="2000" i="1" dirty="0"/>
              <a:t>transcription factor)</a:t>
            </a:r>
            <a:r>
              <a:rPr lang="en-US" altLang="el-GR" sz="2000" dirty="0"/>
              <a:t> </a:t>
            </a:r>
            <a:endParaRPr lang="el-GR" altLang="el-GR" sz="2000" dirty="0"/>
          </a:p>
          <a:p>
            <a:pPr lvl="2" eaLnBrk="1" hangingPunct="1">
              <a:lnSpc>
                <a:spcPct val="90000"/>
              </a:lnSpc>
            </a:pPr>
            <a:r>
              <a:rPr lang="el-GR" altLang="el-GR" sz="1800" dirty="0"/>
              <a:t>ελαττωματική εμβρυική ανάπτυξη </a:t>
            </a:r>
            <a:r>
              <a:rPr lang="el-GR" altLang="el-GR" sz="1800" dirty="0">
                <a:sym typeface="Wingdings" pitchFamily="2" charset="2"/>
              </a:rPr>
              <a:t> 	              		 υποπλασία/απλασία</a:t>
            </a:r>
            <a:endParaRPr lang="el-GR" altLang="el-GR" sz="1800" dirty="0"/>
          </a:p>
          <a:p>
            <a:pPr lvl="3" eaLnBrk="1" hangingPunct="1">
              <a:lnSpc>
                <a:spcPct val="90000"/>
              </a:lnSpc>
            </a:pPr>
            <a:r>
              <a:rPr lang="el-GR" altLang="el-GR" sz="1600" dirty="0"/>
              <a:t>θύμο αδένα</a:t>
            </a:r>
          </a:p>
          <a:p>
            <a:pPr lvl="3" eaLnBrk="1" hangingPunct="1">
              <a:lnSpc>
                <a:spcPct val="90000"/>
              </a:lnSpc>
            </a:pPr>
            <a:r>
              <a:rPr lang="el-GR" altLang="el-GR" sz="1600" dirty="0" err="1"/>
              <a:t>παραθυροειδή</a:t>
            </a:r>
            <a:r>
              <a:rPr lang="el-GR" altLang="el-GR" sz="1600" dirty="0"/>
              <a:t> αδένα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sz="1800" dirty="0"/>
              <a:t>Δυσπλασία</a:t>
            </a:r>
          </a:p>
          <a:p>
            <a:pPr lvl="3" eaLnBrk="1" hangingPunct="1">
              <a:lnSpc>
                <a:spcPct val="90000"/>
              </a:lnSpc>
            </a:pPr>
            <a:r>
              <a:rPr lang="el-GR" altLang="el-GR" sz="1600" dirty="0"/>
              <a:t>κεφαλιού / λαιμού</a:t>
            </a:r>
          </a:p>
          <a:p>
            <a:pPr lvl="3" eaLnBrk="1" hangingPunct="1">
              <a:lnSpc>
                <a:spcPct val="90000"/>
              </a:lnSpc>
            </a:pPr>
            <a:r>
              <a:rPr lang="el-GR" altLang="el-GR" sz="1600" dirty="0"/>
              <a:t>προσώπου</a:t>
            </a:r>
          </a:p>
          <a:p>
            <a:pPr lvl="4" eaLnBrk="1" hangingPunct="1">
              <a:lnSpc>
                <a:spcPct val="90000"/>
              </a:lnSpc>
            </a:pPr>
            <a:r>
              <a:rPr lang="en-US" altLang="el-GR" sz="1400" dirty="0">
                <a:sym typeface="Wingdings" pitchFamily="2" charset="2"/>
              </a:rPr>
              <a:t></a:t>
            </a:r>
            <a:r>
              <a:rPr lang="el-GR" altLang="el-GR" sz="1400" dirty="0">
                <a:sym typeface="Wingdings" pitchFamily="2" charset="2"/>
              </a:rPr>
              <a:t> απόσταση μεταξύ των ματιών</a:t>
            </a:r>
          </a:p>
          <a:p>
            <a:pPr lvl="4" eaLnBrk="1" hangingPunct="1">
              <a:lnSpc>
                <a:spcPct val="90000"/>
              </a:lnSpc>
            </a:pPr>
            <a:r>
              <a:rPr lang="el-GR" altLang="el-GR" sz="1400" dirty="0">
                <a:sym typeface="Wingdings" pitchFamily="2" charset="2"/>
              </a:rPr>
              <a:t>γύρισμα του άνω χείλους προς τα πάνω 				(στόμα ψαριού)</a:t>
            </a:r>
          </a:p>
          <a:p>
            <a:pPr lvl="4" eaLnBrk="1" hangingPunct="1">
              <a:lnSpc>
                <a:spcPct val="90000"/>
              </a:lnSpc>
            </a:pPr>
            <a:r>
              <a:rPr lang="el-GR" altLang="el-GR" sz="1400" dirty="0" err="1">
                <a:sym typeface="Wingdings" pitchFamily="2" charset="2"/>
              </a:rPr>
              <a:t>μικρογναθία</a:t>
            </a:r>
            <a:endParaRPr lang="el-GR" altLang="el-GR" sz="1400" dirty="0">
              <a:sym typeface="Wingdings" pitchFamily="2" charset="2"/>
            </a:endParaRPr>
          </a:p>
          <a:p>
            <a:pPr lvl="4" eaLnBrk="1" hangingPunct="1">
              <a:lnSpc>
                <a:spcPct val="90000"/>
              </a:lnSpc>
            </a:pPr>
            <a:r>
              <a:rPr lang="el-GR" altLang="el-GR" sz="1400" dirty="0">
                <a:sym typeface="Wingdings" pitchFamily="2" charset="2"/>
              </a:rPr>
              <a:t>διχασμένη σταφυλή</a:t>
            </a:r>
          </a:p>
          <a:p>
            <a:pPr lvl="4" eaLnBrk="1" hangingPunct="1">
              <a:lnSpc>
                <a:spcPct val="90000"/>
              </a:lnSpc>
            </a:pPr>
            <a:r>
              <a:rPr lang="el-GR" altLang="el-GR" sz="1400" dirty="0">
                <a:sym typeface="Wingdings" pitchFamily="2" charset="2"/>
              </a:rPr>
              <a:t>γωνιώδη αυτιά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sz="1800" dirty="0"/>
              <a:t>Συγγενής καρδιακή νόσος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2388" y="4016375"/>
            <a:ext cx="2741612" cy="2868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223963"/>
            <a:ext cx="2771775" cy="277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483711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Συνδυασμένες 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 dirty="0"/>
            </a:br>
            <a:r>
              <a:rPr lang="el-GR" altLang="el-GR" dirty="0"/>
              <a:t>Συγγενής Θυμική απλασία </a:t>
            </a:r>
            <a:r>
              <a:rPr lang="el-GR" altLang="el-GR" sz="2800" i="1" dirty="0"/>
              <a:t>(σύνδρομο </a:t>
            </a:r>
            <a:r>
              <a:rPr lang="el-GR" altLang="el-GR" sz="2800" i="1" dirty="0" err="1"/>
              <a:t>DiGeorge</a:t>
            </a:r>
            <a:r>
              <a:rPr lang="el-GR" altLang="el-GR" sz="2800" i="1" dirty="0"/>
              <a:t>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Συμπτώματα από βρεφική ηλικία</a:t>
            </a:r>
          </a:p>
          <a:p>
            <a:pPr lvl="1" eaLnBrk="1" hangingPunct="1"/>
            <a:r>
              <a:rPr lang="el-GR" altLang="el-GR" dirty="0"/>
              <a:t>Λεμφοπενία</a:t>
            </a:r>
          </a:p>
          <a:p>
            <a:pPr lvl="2" eaLnBrk="1" hangingPunct="1"/>
            <a:r>
              <a:rPr lang="el-GR" altLang="el-GR" dirty="0" err="1">
                <a:sym typeface="Wingdings" pitchFamily="2" charset="2"/>
              </a:rPr>
              <a:t></a:t>
            </a:r>
            <a:r>
              <a:rPr lang="el-GR" altLang="el-GR" dirty="0">
                <a:sym typeface="Wingdings" pitchFamily="2" charset="2"/>
              </a:rPr>
              <a:t> Τ λεμφοκύτταρα στη περιφέρεια</a:t>
            </a:r>
          </a:p>
          <a:p>
            <a:pPr lvl="3" eaLnBrk="1" hangingPunct="1"/>
            <a:r>
              <a:rPr lang="el-GR" altLang="el-GR" dirty="0">
                <a:sym typeface="Wingdings" pitchFamily="2" charset="2"/>
              </a:rPr>
              <a:t>δεν ανταποκρίνονται σε </a:t>
            </a:r>
            <a:r>
              <a:rPr lang="el-GR" altLang="el-GR" dirty="0" err="1">
                <a:sym typeface="Wingdings" pitchFamily="2" charset="2"/>
              </a:rPr>
              <a:t>μιτογόνα</a:t>
            </a:r>
            <a:r>
              <a:rPr lang="el-GR" altLang="el-GR" dirty="0">
                <a:sym typeface="Wingdings" pitchFamily="2" charset="2"/>
              </a:rPr>
              <a:t> &amp; διεγερτικά μηνύματα</a:t>
            </a:r>
          </a:p>
          <a:p>
            <a:pPr lvl="1" eaLnBrk="1" hangingPunct="1"/>
            <a:r>
              <a:rPr lang="el-GR" altLang="el-GR" dirty="0">
                <a:sym typeface="Wingdings" pitchFamily="2" charset="2"/>
              </a:rPr>
              <a:t> αντισωμάτων που η παραγωγή τους εξαρτάται από Β-Τ κυτταρικές αλληλεπιδράσεις</a:t>
            </a:r>
          </a:p>
          <a:p>
            <a:pPr eaLnBrk="1" hangingPunct="1"/>
            <a:r>
              <a:rPr lang="el-GR" altLang="el-GR" dirty="0">
                <a:sym typeface="Wingdings" pitchFamily="2" charset="2"/>
              </a:rPr>
              <a:t>Θεραπεία</a:t>
            </a:r>
          </a:p>
          <a:p>
            <a:pPr lvl="1" eaLnBrk="1" hangingPunct="1"/>
            <a:r>
              <a:rPr lang="el-GR" altLang="el-GR" dirty="0"/>
              <a:t>διόρθωση ασβεστίου, καρδιακών διαταραχών</a:t>
            </a:r>
          </a:p>
          <a:p>
            <a:pPr lvl="1" eaLnBrk="1" hangingPunct="1"/>
            <a:r>
              <a:rPr lang="el-GR" altLang="el-GR" dirty="0">
                <a:sym typeface="Wingdings" pitchFamily="2" charset="2"/>
              </a:rPr>
              <a:t>μεταγγίσεις αίματος ή μεταμόσχευση </a:t>
            </a:r>
            <a:r>
              <a:rPr lang="el-GR" altLang="el-GR" dirty="0"/>
              <a:t>μυελού</a:t>
            </a:r>
          </a:p>
        </p:txBody>
      </p:sp>
    </p:spTree>
    <p:extLst>
      <p:ext uri="{BB962C8B-B14F-4D97-AF65-F5344CB8AC3E}">
        <p14:creationId xmlns:p14="http://schemas.microsoft.com/office/powerpoint/2010/main" val="3787238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FE50F4-5BE5-4056-BE93-8BBEB7BC8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72" y="-4641"/>
            <a:ext cx="8982524" cy="67460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742F38-B0C3-4135-900E-983B84D26447}"/>
              </a:ext>
            </a:extLst>
          </p:cNvPr>
          <p:cNvSpPr/>
          <p:nvPr/>
        </p:nvSpPr>
        <p:spPr bwMode="auto">
          <a:xfrm>
            <a:off x="107504" y="908720"/>
            <a:ext cx="1656184" cy="2121331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9495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Συνδυασμένες 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 dirty="0"/>
            </a:br>
            <a:r>
              <a:rPr lang="el-GR" altLang="el-GR" dirty="0"/>
              <a:t>Σύνδρομο υπέρ-</a:t>
            </a:r>
            <a:r>
              <a:rPr lang="el-GR" altLang="el-GR" dirty="0" err="1"/>
              <a:t>IgΕ</a:t>
            </a:r>
            <a:endParaRPr lang="el-GR" altLang="el-GR" sz="2800" i="1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 sz="2000" dirty="0" err="1">
                <a:sym typeface="Wingdings" pitchFamily="2" charset="2"/>
              </a:rPr>
              <a:t>Αυτοσωμική</a:t>
            </a:r>
            <a:r>
              <a:rPr lang="el-GR" altLang="el-GR" sz="2000" dirty="0">
                <a:sym typeface="Wingdings" pitchFamily="2" charset="2"/>
              </a:rPr>
              <a:t> επικρατής ή υπολειπόμενη</a:t>
            </a:r>
          </a:p>
          <a:p>
            <a:pPr lvl="1" eaLnBrk="1" hangingPunct="1"/>
            <a:r>
              <a:rPr lang="el-GR" altLang="el-GR" sz="1800" dirty="0">
                <a:sym typeface="Wingdings" pitchFamily="2" charset="2"/>
              </a:rPr>
              <a:t>Επικρατής: </a:t>
            </a:r>
            <a:r>
              <a:rPr lang="en-US" altLang="el-GR" sz="1800" dirty="0">
                <a:sym typeface="Wingdings" pitchFamily="2" charset="2"/>
              </a:rPr>
              <a:t>STAT3</a:t>
            </a:r>
            <a:endParaRPr lang="el-GR" altLang="el-GR" sz="1800" dirty="0">
              <a:sym typeface="Wingdings" pitchFamily="2" charset="2"/>
            </a:endParaRPr>
          </a:p>
          <a:p>
            <a:pPr lvl="1" eaLnBrk="1" hangingPunct="1"/>
            <a:r>
              <a:rPr lang="el-GR" altLang="el-GR" sz="1800" dirty="0">
                <a:sym typeface="Wingdings" pitchFamily="2" charset="2"/>
              </a:rPr>
              <a:t>Υπολειπόμενη: </a:t>
            </a:r>
            <a:r>
              <a:rPr lang="en-US" altLang="el-GR" sz="1800" dirty="0">
                <a:sym typeface="Wingdings" pitchFamily="2" charset="2"/>
              </a:rPr>
              <a:t>DOCK8 </a:t>
            </a:r>
            <a:endParaRPr lang="el-GR" altLang="el-GR" sz="1800" dirty="0">
              <a:sym typeface="Wingdings" pitchFamily="2" charset="2"/>
            </a:endParaRPr>
          </a:p>
          <a:p>
            <a:pPr marL="271462" lvl="1" indent="0" eaLnBrk="1" hangingPunct="1">
              <a:buNone/>
            </a:pPr>
            <a:endParaRPr lang="el-GR" altLang="el-GR" sz="800" dirty="0">
              <a:sym typeface="Wingdings" pitchFamily="2" charset="2"/>
            </a:endParaRPr>
          </a:p>
          <a:p>
            <a:pPr eaLnBrk="1" hangingPunct="1"/>
            <a:r>
              <a:rPr lang="el-GR" altLang="el-GR" sz="2000" dirty="0">
                <a:sym typeface="Wingdings" pitchFamily="2" charset="2"/>
              </a:rPr>
              <a:t></a:t>
            </a:r>
            <a:r>
              <a:rPr lang="en-US" altLang="el-GR" sz="2000" dirty="0">
                <a:sym typeface="Wingdings" pitchFamily="2" charset="2"/>
              </a:rPr>
              <a:t> </a:t>
            </a:r>
            <a:r>
              <a:rPr lang="el-GR" altLang="el-GR" sz="2000" dirty="0" err="1"/>
              <a:t>IgΕ</a:t>
            </a:r>
            <a:r>
              <a:rPr lang="el-GR" altLang="el-GR" sz="2000" dirty="0"/>
              <a:t> ορό</a:t>
            </a:r>
          </a:p>
          <a:p>
            <a:pPr lvl="1" eaLnBrk="1" hangingPunct="1"/>
            <a:r>
              <a:rPr lang="en-US" altLang="el-GR" sz="1800" dirty="0">
                <a:sym typeface="Wingdings" panose="05000000000000000000" pitchFamily="2" charset="2"/>
              </a:rPr>
              <a:t> </a:t>
            </a:r>
            <a:r>
              <a:rPr lang="el-GR" altLang="el-GR" sz="1800" dirty="0">
                <a:sym typeface="Wingdings" panose="05000000000000000000" pitchFamily="2" charset="2"/>
              </a:rPr>
              <a:t>ειδική </a:t>
            </a:r>
            <a:r>
              <a:rPr lang="el-GR" altLang="el-GR" sz="1800" dirty="0" err="1">
                <a:sym typeface="Wingdings" panose="05000000000000000000" pitchFamily="2" charset="2"/>
              </a:rPr>
              <a:t>αντισωματική</a:t>
            </a:r>
            <a:r>
              <a:rPr lang="el-GR" altLang="el-GR" sz="1800" dirty="0">
                <a:sym typeface="Wingdings" panose="05000000000000000000" pitchFamily="2" charset="2"/>
              </a:rPr>
              <a:t> απάντηση, φυσιολογικός αριθμός Β κυττάρων</a:t>
            </a:r>
            <a:r>
              <a:rPr lang="en-US" altLang="el-GR" sz="1800" dirty="0"/>
              <a:t>  </a:t>
            </a:r>
            <a:endParaRPr lang="el-GR" altLang="el-GR" sz="1800" dirty="0"/>
          </a:p>
          <a:p>
            <a:pPr marL="271462" lvl="1" indent="0" eaLnBrk="1" hangingPunct="1">
              <a:buNone/>
            </a:pPr>
            <a:endParaRPr lang="el-GR" altLang="el-GR" sz="800" dirty="0"/>
          </a:p>
          <a:p>
            <a:pPr eaLnBrk="1" hangingPunct="1"/>
            <a:r>
              <a:rPr lang="el-GR" altLang="el-GR" sz="2000" dirty="0"/>
              <a:t>Δέρμα: εξανθήματα, έκζεμα </a:t>
            </a:r>
            <a:r>
              <a:rPr lang="el-GR" altLang="el-GR" sz="1800" i="1" dirty="0"/>
              <a:t>(από νεογνά)</a:t>
            </a:r>
            <a:r>
              <a:rPr lang="el-GR" altLang="el-GR" sz="2000" dirty="0"/>
              <a:t>, αποστήματα</a:t>
            </a:r>
          </a:p>
          <a:p>
            <a:pPr eaLnBrk="1" hangingPunct="1"/>
            <a:r>
              <a:rPr lang="el-GR" altLang="el-GR" sz="2000" dirty="0"/>
              <a:t>Πνεύμονες: </a:t>
            </a:r>
            <a:r>
              <a:rPr lang="el-GR" altLang="el-GR" sz="2000" dirty="0" err="1"/>
              <a:t>βακτηριακές</a:t>
            </a:r>
            <a:r>
              <a:rPr lang="el-GR" altLang="el-GR" sz="2000" dirty="0"/>
              <a:t> λοιμώξεις </a:t>
            </a:r>
            <a:r>
              <a:rPr lang="el-GR" altLang="el-GR" sz="2000" dirty="0">
                <a:sym typeface="Wingdings" panose="05000000000000000000" pitchFamily="2" charset="2"/>
              </a:rPr>
              <a:t> πνευμονία  χρόνια πνευμονική νόσος</a:t>
            </a:r>
          </a:p>
          <a:p>
            <a:pPr lvl="1" eaLnBrk="1" hangingPunct="1"/>
            <a:r>
              <a:rPr lang="en-US" altLang="el-GR" sz="1800" i="1" dirty="0"/>
              <a:t>Staphylococcus aureus, Streptococcus pneumoniae, </a:t>
            </a:r>
            <a:r>
              <a:rPr lang="en-US" altLang="el-GR" sz="1800" i="1" dirty="0" err="1"/>
              <a:t>Haemophilus</a:t>
            </a:r>
            <a:r>
              <a:rPr lang="en-US" altLang="el-GR" sz="1800" i="1" dirty="0"/>
              <a:t> influenzae</a:t>
            </a:r>
            <a:r>
              <a:rPr lang="el-GR" altLang="el-GR" sz="1800" i="1" dirty="0"/>
              <a:t> </a:t>
            </a:r>
          </a:p>
          <a:p>
            <a:pPr lvl="1" eaLnBrk="1" hangingPunct="1"/>
            <a:r>
              <a:rPr lang="el-GR" altLang="el-GR" sz="1800" dirty="0"/>
              <a:t>Μύκητες</a:t>
            </a:r>
            <a:r>
              <a:rPr lang="el-GR" altLang="el-GR" sz="1800" i="1" dirty="0"/>
              <a:t>: </a:t>
            </a:r>
            <a:r>
              <a:rPr lang="en-US" altLang="el-GR" sz="1800" i="1" dirty="0"/>
              <a:t>Aspergillus fumigatus</a:t>
            </a:r>
            <a:r>
              <a:rPr lang="el-GR" altLang="el-GR" sz="18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919452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Κυτταρική &amp; 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χυμική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Συνδυασμένες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/>
              <a:t>Αντισωματικές</a:t>
            </a:r>
            <a:endParaRPr lang="el-GR" sz="2000" dirty="0"/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Συγγενής έλλειψη φαγοκυττάρων (αριθμού, λειτουργίας ή και των δύο)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Αυτοφλεγμονώδεις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«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Φαινοτυπικά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αντίγραφα» (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phenocopies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2017 IUIS Phenotypic Classification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Primary Immunodeficiencies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Clin Immunol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rgbClr val="364B5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29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72F7E-18DB-40A2-9209-BA5CB59EFB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6" y="116632"/>
            <a:ext cx="9124147" cy="6624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B1C0F0-5E57-4921-B3ED-DCCCF9A68C3C}"/>
              </a:ext>
            </a:extLst>
          </p:cNvPr>
          <p:cNvSpPr/>
          <p:nvPr/>
        </p:nvSpPr>
        <p:spPr bwMode="auto">
          <a:xfrm>
            <a:off x="107504" y="2348881"/>
            <a:ext cx="2448272" cy="504055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EE579-3914-4EB1-902A-B4E7BBB986BA}"/>
              </a:ext>
            </a:extLst>
          </p:cNvPr>
          <p:cNvSpPr/>
          <p:nvPr/>
        </p:nvSpPr>
        <p:spPr bwMode="auto">
          <a:xfrm>
            <a:off x="2555776" y="1988840"/>
            <a:ext cx="3744416" cy="360041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5606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 err="1">
                <a:solidFill>
                  <a:srgbClr val="364B58"/>
                </a:solidFill>
              </a:rPr>
              <a:t>Αντισωματικές</a:t>
            </a:r>
            <a:r>
              <a:rPr lang="el-GR" altLang="el-GR" sz="2400" dirty="0">
                <a:solidFill>
                  <a:srgbClr val="364B58"/>
                </a:solidFill>
              </a:rPr>
              <a:t> 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 dirty="0"/>
            </a:br>
            <a:r>
              <a:rPr lang="el-GR" altLang="el-GR" dirty="0"/>
              <a:t>Φυλοσύνδετη </a:t>
            </a:r>
            <a:r>
              <a:rPr lang="el-GR" altLang="el-GR" dirty="0" err="1"/>
              <a:t>αγαμμασφαιριναιμία</a:t>
            </a:r>
            <a:r>
              <a:rPr lang="el-GR" altLang="el-GR" dirty="0"/>
              <a:t> (</a:t>
            </a:r>
            <a:r>
              <a:rPr lang="el-GR" altLang="el-GR" dirty="0" err="1"/>
              <a:t>Bruton’s</a:t>
            </a:r>
            <a:r>
              <a:rPr lang="el-GR" altLang="el-GR" dirty="0"/>
              <a:t>)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686800" cy="5157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1:100.000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Μετάλλαξη στη </a:t>
            </a:r>
            <a:r>
              <a:rPr lang="el-GR" altLang="el-GR" sz="1800" dirty="0" err="1"/>
              <a:t>τυροσινική</a:t>
            </a:r>
            <a:r>
              <a:rPr lang="el-GR" altLang="el-GR" sz="1800" dirty="0"/>
              <a:t> </a:t>
            </a:r>
            <a:r>
              <a:rPr lang="el-GR" altLang="el-GR" sz="1800" dirty="0" err="1"/>
              <a:t>κινάση</a:t>
            </a:r>
            <a:r>
              <a:rPr lang="el-GR" altLang="el-GR" sz="1800" dirty="0"/>
              <a:t> του </a:t>
            </a:r>
            <a:r>
              <a:rPr lang="en-US" altLang="el-GR" sz="1800" dirty="0" err="1"/>
              <a:t>Bruton</a:t>
            </a:r>
            <a:r>
              <a:rPr lang="el-GR" altLang="el-GR" sz="1800" dirty="0"/>
              <a:t> </a:t>
            </a:r>
            <a:r>
              <a:rPr lang="el-GR" altLang="el-GR" sz="1600" i="1" dirty="0"/>
              <a:t>(</a:t>
            </a:r>
            <a:r>
              <a:rPr lang="en-US" altLang="el-GR" sz="1600" i="1" dirty="0"/>
              <a:t>Bruton’s tyrosine kinase</a:t>
            </a:r>
            <a:r>
              <a:rPr lang="el-GR" altLang="el-GR" sz="1600" i="1" dirty="0"/>
              <a:t>, </a:t>
            </a:r>
            <a:r>
              <a:rPr lang="en-US" altLang="el-GR" sz="1600" i="1" dirty="0" err="1"/>
              <a:t>Btk</a:t>
            </a:r>
            <a:r>
              <a:rPr lang="en-US" altLang="el-GR" sz="1600" i="1" dirty="0"/>
              <a:t>)</a:t>
            </a:r>
            <a:r>
              <a:rPr lang="en-US" altLang="el-GR" sz="1800" dirty="0"/>
              <a:t> </a:t>
            </a:r>
            <a:endParaRPr lang="el-GR" altLang="el-GR" sz="1800" dirty="0"/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/>
              <a:t>Επιβίωση, ενεργοποίηση, πολλαπλασιασμό &amp; διαφοροποίηση των Β-κυττάρων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/>
              <a:t>Έκφραση μόνο στα Β κύτταρα </a:t>
            </a:r>
            <a:r>
              <a:rPr lang="el-GR" altLang="el-GR" sz="1600" dirty="0">
                <a:sym typeface="Wingdings" pitchFamily="2" charset="2"/>
              </a:rPr>
              <a:t> Τ κύτταρα (αριθμός &amp; λειτουργία) φυσιολογικά </a:t>
            </a:r>
          </a:p>
          <a:p>
            <a:pPr lvl="1" eaLnBrk="1" hangingPunct="1">
              <a:lnSpc>
                <a:spcPct val="80000"/>
              </a:lnSpc>
            </a:pPr>
            <a:endParaRPr lang="el-GR" altLang="el-GR" sz="500" dirty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Στάδια με ελαττωματική ανάπτυξη Β κυττάρων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>
                <a:sym typeface="Wingdings" pitchFamily="2" charset="2"/>
              </a:rPr>
              <a:t> </a:t>
            </a:r>
            <a:r>
              <a:rPr lang="el-GR" altLang="el-GR" sz="1600" dirty="0" err="1">
                <a:sym typeface="Wingdings" pitchFamily="2" charset="2"/>
              </a:rPr>
              <a:t>έκπτυξη</a:t>
            </a:r>
            <a:r>
              <a:rPr lang="el-GR" altLang="el-GR" sz="1600" dirty="0">
                <a:sym typeface="Wingdings" pitchFamily="2" charset="2"/>
              </a:rPr>
              <a:t> προ-προ-Β κυττάρων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/>
              <a:t>Μη ωρίμανση των προ-Β σε Β κύτταρα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 err="1">
                <a:sym typeface="Wingdings" pitchFamily="2" charset="2"/>
              </a:rPr>
              <a:t></a:t>
            </a:r>
            <a:r>
              <a:rPr lang="el-GR" altLang="el-GR" sz="1600" dirty="0">
                <a:sym typeface="Wingdings" pitchFamily="2" charset="2"/>
              </a:rPr>
              <a:t> άωρα κυκλοφορούντα</a:t>
            </a:r>
            <a:r>
              <a:rPr lang="el-GR" altLang="el-GR" sz="1600" dirty="0"/>
              <a:t> Β κύτταρα</a:t>
            </a:r>
          </a:p>
          <a:p>
            <a:pPr lvl="1" eaLnBrk="1" hangingPunct="1">
              <a:lnSpc>
                <a:spcPct val="80000"/>
              </a:lnSpc>
            </a:pPr>
            <a:endParaRPr lang="el-GR" altLang="el-GR" sz="5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 err="1">
                <a:sym typeface="Wingdings" pitchFamily="2" charset="2"/>
              </a:rPr>
              <a:t></a:t>
            </a:r>
            <a:r>
              <a:rPr lang="el-GR" altLang="el-GR" sz="1800" dirty="0">
                <a:sym typeface="Wingdings" pitchFamily="2" charset="2"/>
              </a:rPr>
              <a:t> επίπεδα  </a:t>
            </a:r>
            <a:r>
              <a:rPr lang="el-GR" altLang="el-GR" sz="1800" dirty="0" err="1">
                <a:sym typeface="Wingdings" pitchFamily="2" charset="2"/>
              </a:rPr>
              <a:t>IgG</a:t>
            </a:r>
            <a:endParaRPr lang="el-GR" altLang="el-GR" sz="1800" dirty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 err="1">
                <a:sym typeface="Wingdings" pitchFamily="2" charset="2"/>
              </a:rPr>
              <a:t>IgG</a:t>
            </a:r>
            <a:r>
              <a:rPr lang="el-GR" altLang="el-GR" sz="1600" dirty="0">
                <a:sym typeface="Wingdings" pitchFamily="2" charset="2"/>
              </a:rPr>
              <a:t> &lt;10% φυσιολογικών επιπέδων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 err="1">
                <a:sym typeface="Wingdings" pitchFamily="2" charset="2"/>
              </a:rPr>
              <a:t>IgΑ</a:t>
            </a:r>
            <a:r>
              <a:rPr lang="el-GR" altLang="el-GR" sz="1600" dirty="0">
                <a:sym typeface="Wingdings" pitchFamily="2" charset="2"/>
              </a:rPr>
              <a:t> / </a:t>
            </a:r>
            <a:r>
              <a:rPr lang="el-GR" altLang="el-GR" sz="1600" dirty="0" err="1">
                <a:sym typeface="Wingdings" pitchFamily="2" charset="2"/>
              </a:rPr>
              <a:t>IgM</a:t>
            </a:r>
            <a:r>
              <a:rPr lang="el-GR" altLang="el-GR" sz="1600" dirty="0">
                <a:sym typeface="Wingdings" pitchFamily="2" charset="2"/>
              </a:rPr>
              <a:t> &lt;1% φυσιολογικών επιπέδων</a:t>
            </a:r>
          </a:p>
          <a:p>
            <a:pPr lvl="1" eaLnBrk="1" hangingPunct="1">
              <a:lnSpc>
                <a:spcPct val="80000"/>
              </a:lnSpc>
            </a:pPr>
            <a:endParaRPr lang="el-GR" altLang="el-GR" sz="5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Συμπτώματα &gt; 6 μηνών </a:t>
            </a:r>
            <a:r>
              <a:rPr lang="el-GR" altLang="el-GR" sz="1600" i="1" dirty="0"/>
              <a:t>(</a:t>
            </a:r>
            <a:r>
              <a:rPr lang="en-US" altLang="el-GR" sz="1600" i="1" dirty="0"/>
              <a:t>abs </a:t>
            </a:r>
            <a:r>
              <a:rPr lang="el-GR" altLang="el-GR" sz="1600" i="1" dirty="0"/>
              <a:t>μητέρας)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/>
              <a:t>Υποτροπιάζουσες </a:t>
            </a:r>
            <a:r>
              <a:rPr lang="el-GR" altLang="el-GR" sz="1600" dirty="0" err="1"/>
              <a:t>βακτηριακές</a:t>
            </a:r>
            <a:r>
              <a:rPr lang="el-GR" altLang="el-GR" sz="1600" dirty="0"/>
              <a:t> λοιμώξεις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1400" dirty="0"/>
              <a:t>Πνευμονία, </a:t>
            </a:r>
            <a:r>
              <a:rPr lang="el-GR" altLang="el-GR" sz="1400" dirty="0" err="1"/>
              <a:t>πυογενής</a:t>
            </a:r>
            <a:r>
              <a:rPr lang="el-GR" altLang="el-GR" sz="1400" dirty="0"/>
              <a:t> ωτίτιδα, ιγμορίτιδα, σήψη, μηνιγγίτιδα, δερματικές μολύνσεις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 err="1">
                <a:sym typeface="Wingdings" pitchFamily="2" charset="2"/>
              </a:rPr>
              <a:t>Αυτοανοσία</a:t>
            </a:r>
            <a:r>
              <a:rPr lang="el-GR" altLang="el-GR" sz="1600" dirty="0">
                <a:sym typeface="Wingdings" pitchFamily="2" charset="2"/>
              </a:rPr>
              <a:t>, λέμφωμα,  πνευμονική </a:t>
            </a:r>
            <a:r>
              <a:rPr lang="el-GR" altLang="el-GR" sz="1600" dirty="0" err="1">
                <a:sym typeface="Wingdings" pitchFamily="2" charset="2"/>
              </a:rPr>
              <a:t>ίνωση</a:t>
            </a:r>
            <a:endParaRPr lang="el-GR" altLang="el-GR" sz="1600" dirty="0"/>
          </a:p>
        </p:txBody>
      </p:sp>
      <p:pic>
        <p:nvPicPr>
          <p:cNvPr id="10246" name="Picture 6" descr="Image result for bruton’s agammaglobulinem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986" y="3545158"/>
            <a:ext cx="4310046" cy="188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59041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 err="1">
                <a:solidFill>
                  <a:srgbClr val="364B58"/>
                </a:solidFill>
              </a:rPr>
              <a:t>Αντισωματικές</a:t>
            </a:r>
            <a:r>
              <a:rPr lang="el-GR" altLang="el-GR" sz="2400" dirty="0">
                <a:solidFill>
                  <a:srgbClr val="364B58"/>
                </a:solidFill>
              </a:rPr>
              <a:t> 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 </a:t>
            </a:r>
            <a:br>
              <a:rPr lang="el-GR" altLang="el-GR" sz="2800" dirty="0"/>
            </a:br>
            <a:r>
              <a:rPr lang="el-GR" altLang="el-GR" dirty="0"/>
              <a:t>Κοινή ποικίλλουσα </a:t>
            </a:r>
            <a:r>
              <a:rPr lang="el-GR" altLang="el-GR" dirty="0" err="1"/>
              <a:t>ανοσοανεπάρκεια</a:t>
            </a:r>
            <a:endParaRPr lang="el-GR" altLang="el-GR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686800" cy="4752975"/>
          </a:xfrm>
        </p:spPr>
        <p:txBody>
          <a:bodyPr/>
          <a:lstStyle/>
          <a:p>
            <a:pPr eaLnBrk="1" hangingPunct="1"/>
            <a:r>
              <a:rPr lang="el-GR" altLang="el-GR" sz="1800" dirty="0">
                <a:sym typeface="Wingdings" pitchFamily="2" charset="2"/>
              </a:rPr>
              <a:t> </a:t>
            </a:r>
            <a:r>
              <a:rPr lang="el-GR" altLang="el-GR" sz="1800" dirty="0"/>
              <a:t>ωρίμανση των Β κυττάρων σε πλασματοκύτταρα</a:t>
            </a:r>
          </a:p>
          <a:p>
            <a:pPr lvl="1" eaLnBrk="1" hangingPunct="1"/>
            <a:r>
              <a:rPr lang="el-GR" altLang="el-GR" sz="1600" dirty="0">
                <a:sym typeface="Wingdings" pitchFamily="2" charset="2"/>
              </a:rPr>
              <a:t> επίπεδα </a:t>
            </a:r>
            <a:r>
              <a:rPr lang="el-GR" altLang="el-GR" sz="1600" dirty="0" err="1">
                <a:sym typeface="Wingdings" pitchFamily="2" charset="2"/>
              </a:rPr>
              <a:t>ανοσοσφαιρινών</a:t>
            </a:r>
            <a:r>
              <a:rPr lang="el-GR" altLang="el-GR" sz="1600" dirty="0">
                <a:sym typeface="Wingdings" pitchFamily="2" charset="2"/>
              </a:rPr>
              <a:t> </a:t>
            </a:r>
          </a:p>
          <a:p>
            <a:pPr lvl="2" eaLnBrk="1" hangingPunct="1"/>
            <a:r>
              <a:rPr lang="el-GR" altLang="el-GR" sz="1400" dirty="0"/>
              <a:t>κυρίως </a:t>
            </a:r>
            <a:r>
              <a:rPr lang="en-US" altLang="el-GR" sz="1400" dirty="0"/>
              <a:t>IgG</a:t>
            </a:r>
            <a:r>
              <a:rPr lang="el-GR" altLang="el-GR" sz="1400" dirty="0"/>
              <a:t>, </a:t>
            </a:r>
            <a:r>
              <a:rPr lang="el-GR" altLang="el-GR" sz="1400" dirty="0" err="1"/>
              <a:t>IgA</a:t>
            </a:r>
            <a:r>
              <a:rPr lang="el-GR" altLang="el-GR" sz="1400" dirty="0"/>
              <a:t>, </a:t>
            </a:r>
            <a:r>
              <a:rPr lang="el-GR" altLang="el-GR" sz="1400" dirty="0" err="1"/>
              <a:t>IgM</a:t>
            </a:r>
            <a:endParaRPr lang="el-GR" altLang="el-GR" sz="1400" dirty="0"/>
          </a:p>
          <a:p>
            <a:pPr lvl="2" eaLnBrk="1" hangingPunct="1"/>
            <a:endParaRPr lang="el-GR" altLang="el-GR" sz="900" dirty="0">
              <a:sym typeface="Wingdings" pitchFamily="2" charset="2"/>
            </a:endParaRPr>
          </a:p>
          <a:p>
            <a:pPr eaLnBrk="1" hangingPunct="1"/>
            <a:r>
              <a:rPr lang="el-GR" altLang="el-GR" sz="1800" dirty="0" err="1">
                <a:sym typeface="Wingdings" pitchFamily="2" charset="2"/>
              </a:rPr>
              <a:t>Παθογενετικά</a:t>
            </a:r>
            <a:r>
              <a:rPr lang="el-GR" altLang="el-GR" sz="1800" dirty="0">
                <a:sym typeface="Wingdings" pitchFamily="2" charset="2"/>
              </a:rPr>
              <a:t> αίτια: δεν είναι γνωστά </a:t>
            </a:r>
          </a:p>
          <a:p>
            <a:pPr lvl="1" eaLnBrk="1" hangingPunct="1"/>
            <a:r>
              <a:rPr lang="el-GR" altLang="el-GR" sz="1600" dirty="0">
                <a:sym typeface="Wingdings" pitchFamily="2" charset="2"/>
              </a:rPr>
              <a:t>Συσχέτιση με μεταλλάξεις σε υποδοχείς σημαντικούς για την ανάπτυξη/διαφοροποίηση</a:t>
            </a:r>
          </a:p>
          <a:p>
            <a:pPr lvl="2" eaLnBrk="1" hangingPunct="1"/>
            <a:endParaRPr lang="el-GR" altLang="el-GR" sz="900" dirty="0">
              <a:sym typeface="Wingdings" pitchFamily="2" charset="2"/>
            </a:endParaRPr>
          </a:p>
          <a:p>
            <a:pPr eaLnBrk="1" hangingPunct="1"/>
            <a:r>
              <a:rPr lang="el-GR" altLang="el-GR" sz="1800" dirty="0"/>
              <a:t>Έναρξη συμπτωμάτων 2</a:t>
            </a:r>
            <a:r>
              <a:rPr lang="el-GR" altLang="el-GR" sz="1800" baseline="30000" dirty="0"/>
              <a:t>η</a:t>
            </a:r>
            <a:r>
              <a:rPr lang="el-GR" altLang="el-GR" sz="1800" dirty="0"/>
              <a:t>-3</a:t>
            </a:r>
            <a:r>
              <a:rPr lang="el-GR" altLang="el-GR" sz="1800" baseline="30000" dirty="0"/>
              <a:t>η</a:t>
            </a:r>
            <a:r>
              <a:rPr lang="el-GR" altLang="el-GR" sz="1800" dirty="0"/>
              <a:t> δεκαετία</a:t>
            </a:r>
            <a:endParaRPr lang="en-US" altLang="el-GR" sz="1800" dirty="0"/>
          </a:p>
          <a:p>
            <a:pPr lvl="1" eaLnBrk="1" hangingPunct="1"/>
            <a:r>
              <a:rPr lang="el-GR" altLang="el-GR" sz="1600" dirty="0"/>
              <a:t>Υποτροπιάζουσες λοιμώξεις αναπνευστικού (πνευμονίες)</a:t>
            </a:r>
          </a:p>
          <a:p>
            <a:pPr lvl="1" eaLnBrk="1" hangingPunct="1"/>
            <a:r>
              <a:rPr lang="el-GR" altLang="el-GR" sz="1600" dirty="0"/>
              <a:t>Χρόνιες πνευμονοπάθειες</a:t>
            </a:r>
          </a:p>
          <a:p>
            <a:pPr lvl="1" eaLnBrk="1" hangingPunct="1"/>
            <a:r>
              <a:rPr lang="el-GR" altLang="el-GR" sz="1600" dirty="0"/>
              <a:t>Χρόνια διάρροια που συσχετίζεται με </a:t>
            </a:r>
            <a:r>
              <a:rPr lang="el-GR" altLang="el-GR" sz="1600" dirty="0" err="1"/>
              <a:t>δυσαπορρόφηση</a:t>
            </a:r>
            <a:r>
              <a:rPr lang="el-GR" altLang="el-GR" sz="1600" dirty="0"/>
              <a:t> </a:t>
            </a:r>
          </a:p>
          <a:p>
            <a:pPr lvl="1" eaLnBrk="1" hangingPunct="1"/>
            <a:r>
              <a:rPr lang="el-GR" altLang="el-GR" sz="1600" dirty="0"/>
              <a:t>ΑΥΤΟΑΝΟΣΑ ΝΟΣΗΜΑΤΑ (20%)</a:t>
            </a:r>
          </a:p>
          <a:p>
            <a:pPr lvl="1" eaLnBrk="1" hangingPunct="1"/>
            <a:r>
              <a:rPr lang="el-GR" altLang="el-GR" sz="1600" dirty="0"/>
              <a:t>Νεοπλασίες </a:t>
            </a:r>
          </a:p>
          <a:p>
            <a:pPr lvl="2" eaLnBrk="1" hangingPunct="1"/>
            <a:r>
              <a:rPr lang="el-GR" altLang="el-GR" sz="1400" dirty="0"/>
              <a:t>ΛΕΜΦΟΫΠΕΡΠΛΑΣΤΙΚΑ (7%)</a:t>
            </a:r>
          </a:p>
          <a:p>
            <a:pPr lvl="2" eaLnBrk="1" hangingPunct="1"/>
            <a:r>
              <a:rPr lang="el-GR" altLang="el-GR" sz="1400" dirty="0"/>
              <a:t>Γαστρικό αδένωμα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72F7E-18DB-40A2-9209-BA5CB59EF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54200" r="11272"/>
          <a:stretch/>
        </p:blipFill>
        <p:spPr>
          <a:xfrm>
            <a:off x="35496" y="216024"/>
            <a:ext cx="9049620" cy="6381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588C2-1755-4270-9F4F-9D9BA9A0D628}"/>
              </a:ext>
            </a:extLst>
          </p:cNvPr>
          <p:cNvSpPr/>
          <p:nvPr/>
        </p:nvSpPr>
        <p:spPr bwMode="auto">
          <a:xfrm>
            <a:off x="112636" y="2276873"/>
            <a:ext cx="3235228" cy="792088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42C60-761C-4C1B-84B5-52CAF3E19A7C}"/>
              </a:ext>
            </a:extLst>
          </p:cNvPr>
          <p:cNvSpPr/>
          <p:nvPr/>
        </p:nvSpPr>
        <p:spPr bwMode="auto">
          <a:xfrm>
            <a:off x="3347864" y="1844825"/>
            <a:ext cx="3456384" cy="648072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63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 err="1">
                <a:solidFill>
                  <a:srgbClr val="364B58"/>
                </a:solidFill>
              </a:rPr>
              <a:t>Αντισωματικές</a:t>
            </a:r>
            <a:r>
              <a:rPr lang="el-GR" altLang="el-GR" sz="2400" dirty="0">
                <a:solidFill>
                  <a:srgbClr val="364B58"/>
                </a:solidFill>
              </a:rPr>
              <a:t> 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</a:t>
            </a:r>
            <a:br>
              <a:rPr lang="el-GR" altLang="el-GR" sz="2800" dirty="0"/>
            </a:br>
            <a:r>
              <a:rPr lang="el-GR" altLang="el-GR" dirty="0" err="1"/>
              <a:t>Αυτοσωμικό</a:t>
            </a:r>
            <a:r>
              <a:rPr lang="el-GR" altLang="el-GR" dirty="0"/>
              <a:t> σύνδρομο υπέρ-</a:t>
            </a:r>
            <a:r>
              <a:rPr lang="el-GR" altLang="el-GR" dirty="0" err="1"/>
              <a:t>IgM</a:t>
            </a:r>
            <a:endParaRPr lang="el-GR" altLang="el-GR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896"/>
            <a:ext cx="8686800" cy="4365104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l-GR" altLang="el-GR" dirty="0"/>
              <a:t>Ανεπάρκεια της </a:t>
            </a:r>
            <a:r>
              <a:rPr lang="en-US" altLang="el-GR" dirty="0" err="1"/>
              <a:t>επαγώγιµης</a:t>
            </a:r>
            <a:r>
              <a:rPr lang="en-US" altLang="el-GR" dirty="0"/>
              <a:t> </a:t>
            </a:r>
            <a:r>
              <a:rPr lang="en-US" altLang="el-GR" dirty="0" err="1"/>
              <a:t>δεαµινάσης</a:t>
            </a:r>
            <a:r>
              <a:rPr lang="en-US" altLang="el-GR" dirty="0"/>
              <a:t> </a:t>
            </a:r>
            <a:r>
              <a:rPr lang="en-US" altLang="el-GR" dirty="0" err="1"/>
              <a:t>της</a:t>
            </a:r>
            <a:r>
              <a:rPr lang="en-US" altLang="el-GR" dirty="0"/>
              <a:t> </a:t>
            </a:r>
            <a:r>
              <a:rPr lang="en-US" altLang="el-GR" dirty="0" err="1"/>
              <a:t>κυτιδίνης</a:t>
            </a:r>
            <a:r>
              <a:rPr lang="en-US" altLang="el-GR" dirty="0"/>
              <a:t> </a:t>
            </a:r>
            <a:r>
              <a:rPr lang="en-US" altLang="el-GR" sz="2000" i="1" dirty="0"/>
              <a:t>(Activation-induced </a:t>
            </a:r>
            <a:r>
              <a:rPr lang="en-US" altLang="el-GR" sz="2000" i="1" dirty="0" err="1"/>
              <a:t>cytidine</a:t>
            </a:r>
            <a:r>
              <a:rPr lang="en-US" altLang="el-GR" sz="2000" i="1" dirty="0"/>
              <a:t> </a:t>
            </a:r>
            <a:r>
              <a:rPr lang="en-US" altLang="el-GR" sz="2000" i="1" dirty="0" err="1"/>
              <a:t>deaminase</a:t>
            </a:r>
            <a:r>
              <a:rPr lang="el-GR" altLang="el-GR" sz="2000" i="1" dirty="0"/>
              <a:t>, </a:t>
            </a:r>
            <a:r>
              <a:rPr lang="en-US" altLang="el-GR" sz="2000" i="1" dirty="0"/>
              <a:t>AID</a:t>
            </a:r>
            <a:r>
              <a:rPr lang="el-GR" altLang="el-GR" sz="2000" i="1" dirty="0"/>
              <a:t>)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l-GR" altLang="el-GR" sz="2000" dirty="0" err="1"/>
              <a:t>αυτοσωμικό</a:t>
            </a:r>
            <a:r>
              <a:rPr lang="el-GR" altLang="el-GR" sz="2000" dirty="0"/>
              <a:t> υπολειπόμενο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l-GR" altLang="el-GR" sz="2000" dirty="0"/>
              <a:t>μεταλλάξεις στο γονίδιο της </a:t>
            </a:r>
            <a:r>
              <a:rPr lang="el-GR" altLang="el-GR" sz="2000" dirty="0" err="1"/>
              <a:t>επαγώγιµης</a:t>
            </a:r>
            <a:r>
              <a:rPr lang="el-GR" altLang="el-GR" sz="2000" dirty="0"/>
              <a:t> </a:t>
            </a:r>
            <a:r>
              <a:rPr lang="el-GR" altLang="el-GR" sz="2000" dirty="0" err="1"/>
              <a:t>δεαµινάσης</a:t>
            </a:r>
            <a:r>
              <a:rPr lang="el-GR" altLang="el-GR" sz="2000" dirty="0"/>
              <a:t> της </a:t>
            </a:r>
            <a:r>
              <a:rPr lang="el-GR" altLang="el-GR" sz="2000" dirty="0" err="1"/>
              <a:t>κυτιδίνης</a:t>
            </a:r>
            <a:r>
              <a:rPr lang="el-GR" altLang="el-GR" sz="2000" dirty="0"/>
              <a:t> </a:t>
            </a:r>
          </a:p>
          <a:p>
            <a:pPr lvl="2" eaLnBrk="1" hangingPunct="1">
              <a:spcBef>
                <a:spcPts val="600"/>
              </a:spcBef>
              <a:spcAft>
                <a:spcPts val="1200"/>
              </a:spcAft>
            </a:pPr>
            <a:r>
              <a:rPr lang="el-GR" altLang="el-GR" sz="1800" dirty="0" err="1"/>
              <a:t>Ανασυνδυασμό</a:t>
            </a:r>
            <a:r>
              <a:rPr lang="el-GR" altLang="el-GR" sz="1800" dirty="0"/>
              <a:t> των </a:t>
            </a:r>
            <a:r>
              <a:rPr lang="el-GR" altLang="el-GR" sz="1800" dirty="0" err="1"/>
              <a:t>ισοτύπων</a:t>
            </a:r>
            <a:r>
              <a:rPr lang="el-GR" altLang="el-GR" sz="1800" dirty="0"/>
              <a:t> των </a:t>
            </a:r>
            <a:r>
              <a:rPr lang="el-GR" altLang="el-GR" sz="1800" dirty="0" err="1"/>
              <a:t>ανοσοσφαιρινών</a:t>
            </a:r>
            <a:r>
              <a:rPr lang="el-GR" altLang="el-GR" sz="1800" dirty="0"/>
              <a:t> </a:t>
            </a:r>
            <a:r>
              <a:rPr lang="el-GR" altLang="el-GR" sz="1600" i="1" dirty="0"/>
              <a:t>(</a:t>
            </a:r>
            <a:r>
              <a:rPr lang="el-GR" altLang="el-GR" sz="1600" i="1" dirty="0" err="1"/>
              <a:t>Class</a:t>
            </a:r>
            <a:r>
              <a:rPr lang="el-GR" altLang="el-GR" sz="1600" i="1" dirty="0"/>
              <a:t> </a:t>
            </a:r>
            <a:r>
              <a:rPr lang="el-GR" altLang="el-GR" sz="1600" i="1" dirty="0" err="1"/>
              <a:t>switch</a:t>
            </a:r>
            <a:r>
              <a:rPr lang="el-GR" altLang="el-GR" sz="1600" i="1" dirty="0"/>
              <a:t> </a:t>
            </a:r>
            <a:r>
              <a:rPr lang="el-GR" altLang="el-GR" sz="1600" i="1" dirty="0" err="1"/>
              <a:t>recombination</a:t>
            </a:r>
            <a:r>
              <a:rPr lang="el-GR" altLang="el-GR" sz="1600" i="1" dirty="0"/>
              <a:t>)</a:t>
            </a:r>
            <a:r>
              <a:rPr lang="el-GR" altLang="el-GR" sz="1800" dirty="0"/>
              <a:t> </a:t>
            </a:r>
          </a:p>
          <a:p>
            <a:pPr lvl="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l-GR" sz="1400" dirty="0" err="1"/>
              <a:t>IgM</a:t>
            </a:r>
            <a:r>
              <a:rPr lang="en-US" altLang="el-GR" sz="1400" dirty="0"/>
              <a:t> </a:t>
            </a:r>
            <a:r>
              <a:rPr lang="en-US" altLang="el-GR" sz="1400" dirty="0">
                <a:sym typeface="Wingdings" pitchFamily="2" charset="2"/>
              </a:rPr>
              <a:t></a:t>
            </a:r>
            <a:r>
              <a:rPr lang="el-GR" altLang="el-GR" sz="1400" dirty="0">
                <a:sym typeface="Wingdings" pitchFamily="2" charset="2"/>
              </a:rPr>
              <a:t> </a:t>
            </a:r>
            <a:r>
              <a:rPr lang="en-US" altLang="el-GR" sz="1400" dirty="0" err="1"/>
              <a:t>IgG</a:t>
            </a:r>
            <a:endParaRPr lang="el-GR" altLang="el-GR" sz="1400" dirty="0"/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l-GR" altLang="el-GR" sz="2000" dirty="0" err="1"/>
              <a:t>Βακτηριακές</a:t>
            </a:r>
            <a:r>
              <a:rPr lang="el-GR" altLang="el-GR" sz="2000" dirty="0"/>
              <a:t> λοιμώξεις </a:t>
            </a:r>
            <a:endParaRPr lang="el-GR" altLang="el-GR" sz="1800" dirty="0"/>
          </a:p>
        </p:txBody>
      </p:sp>
    </p:spTree>
    <p:extLst>
      <p:ext uri="{BB962C8B-B14F-4D97-AF65-F5344CB8AC3E}">
        <p14:creationId xmlns:p14="http://schemas.microsoft.com/office/powerpoint/2010/main" val="350569759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/>
            </a:br>
            <a:r>
              <a:rPr lang="el-GR" altLang="el-GR"/>
              <a:t>Ταξινόμηση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686800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/>
              <a:t>Πρωτοπαθείς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/>
              <a:t>γενετικές / κληρονομικές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/>
              <a:t>δυσλειτουργία κυτταρικού πληθυσμού ή μορίων του ανοσολογικού συστήματος 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/>
              <a:t>ανάπτυξη 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/>
              <a:t>λειτουργία</a:t>
            </a:r>
          </a:p>
          <a:p>
            <a:pPr lvl="2" eaLnBrk="1" hangingPunct="1">
              <a:lnSpc>
                <a:spcPct val="90000"/>
              </a:lnSpc>
            </a:pPr>
            <a:endParaRPr lang="el-GR" altLang="el-GR" sz="1400"/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Δευτεροπαθείς ή επίκτητες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/>
              <a:t>απώλεια της φυσιολογικής λειτουργίας του ανοσολογικού συστήματος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/>
              <a:t>επίδραση εξωγενών παραγόντων</a:t>
            </a:r>
          </a:p>
          <a:p>
            <a:pPr lvl="3" eaLnBrk="1" hangingPunct="1">
              <a:lnSpc>
                <a:spcPct val="90000"/>
              </a:lnSpc>
            </a:pPr>
            <a:r>
              <a:rPr lang="el-GR" altLang="el-GR"/>
              <a:t>μόλυνση, ακτινοβολία, …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>
                <a:solidFill>
                  <a:srgbClr val="364B58"/>
                </a:solidFill>
              </a:rPr>
              <a:t>Πρωτοπαθείς ανοσοανεπάρκειες: Β κύτταρα / αντισώματα </a:t>
            </a:r>
            <a:br>
              <a:rPr lang="el-GR" altLang="el-GR" sz="2800"/>
            </a:br>
            <a:r>
              <a:rPr lang="el-GR" altLang="el-GR"/>
              <a:t>Εκλεκτική ανεπάρκεια Α ανοσοσφαιρίνης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686800" cy="48244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Η πιο συχνή </a:t>
            </a:r>
            <a:r>
              <a:rPr lang="el-GR" altLang="el-GR" sz="1800" dirty="0" err="1"/>
              <a:t>ανοσοανεπάρκεια</a:t>
            </a:r>
            <a:r>
              <a:rPr lang="el-GR" altLang="el-GR" sz="1800" dirty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/>
              <a:t>1:300 – 1:1.500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Μεταλλάξεις στο γενετικό τόπο </a:t>
            </a:r>
            <a:r>
              <a:rPr lang="en-US" altLang="el-GR" sz="1800" dirty="0"/>
              <a:t>IGAD1</a:t>
            </a:r>
            <a:r>
              <a:rPr lang="el-GR" altLang="el-GR" sz="1800" dirty="0"/>
              <a:t> στο όριο των</a:t>
            </a:r>
            <a:r>
              <a:rPr lang="en-US" altLang="el-GR" sz="1800" dirty="0"/>
              <a:t> MHC class II/III</a:t>
            </a:r>
            <a:endParaRPr lang="el-GR" altLang="el-GR" sz="18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>
                <a:sym typeface="Wingdings" pitchFamily="2" charset="2"/>
              </a:rPr>
              <a:t>Β κύτταρα: δεν διαφοροποιούνται σε </a:t>
            </a:r>
            <a:r>
              <a:rPr lang="en-US" altLang="el-GR" sz="1800" dirty="0" err="1"/>
              <a:t>IgA</a:t>
            </a:r>
            <a:r>
              <a:rPr lang="el-GR" altLang="el-GR" sz="1800" dirty="0"/>
              <a:t>-πλασματοκύτταρα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l-GR" sz="1600" dirty="0">
                <a:sym typeface="Wingdings" pitchFamily="2" charset="2"/>
              </a:rPr>
              <a:t></a:t>
            </a:r>
            <a:r>
              <a:rPr lang="el-GR" altLang="el-GR" sz="1600" dirty="0">
                <a:sym typeface="Wingdings" pitchFamily="2" charset="2"/>
              </a:rPr>
              <a:t> επίπεδα εκκρινόμενης </a:t>
            </a:r>
            <a:r>
              <a:rPr lang="en-US" altLang="el-GR" sz="1600" dirty="0" err="1"/>
              <a:t>IgA</a:t>
            </a:r>
            <a:r>
              <a:rPr lang="el-GR" altLang="el-GR" sz="1600" dirty="0"/>
              <a:t> &amp; </a:t>
            </a:r>
            <a:r>
              <a:rPr lang="en-US" altLang="el-GR" sz="1600" dirty="0" err="1"/>
              <a:t>IgA</a:t>
            </a:r>
            <a:r>
              <a:rPr lang="el-GR" altLang="el-GR" sz="1600" dirty="0"/>
              <a:t> στον ορό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Συνήθως αντισταθμίζεται η έλλειψη από τις </a:t>
            </a:r>
            <a:r>
              <a:rPr lang="el-GR" altLang="el-GR" sz="1800" dirty="0" err="1"/>
              <a:t>IgG</a:t>
            </a:r>
            <a:r>
              <a:rPr lang="el-GR" altLang="el-GR" sz="1800" dirty="0"/>
              <a:t> και </a:t>
            </a:r>
            <a:r>
              <a:rPr lang="el-GR" altLang="el-GR" sz="1800" dirty="0" err="1"/>
              <a:t>IgM</a:t>
            </a:r>
            <a:r>
              <a:rPr lang="el-GR" altLang="el-GR" sz="1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50-80% ασθενών: </a:t>
            </a:r>
            <a:r>
              <a:rPr lang="el-GR" altLang="el-GR" sz="1800" dirty="0" err="1"/>
              <a:t>ασυμπτωματικοί</a:t>
            </a:r>
            <a:endParaRPr lang="el-GR" altLang="el-GR" sz="18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Συμπτώματα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/>
              <a:t>Υποτροπιάζουσες λοιμώξεις 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1400" dirty="0"/>
              <a:t>αναπνευστικού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1400" dirty="0"/>
              <a:t>γαστρεντερικού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>
                <a:sym typeface="Wingdings" pitchFamily="2" charset="2"/>
              </a:rPr>
              <a:t> αλλεργίες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dirty="0">
                <a:sym typeface="Wingdings" pitchFamily="2" charset="2"/>
              </a:rPr>
              <a:t> κίνδυνος ανάπτυξης </a:t>
            </a:r>
            <a:r>
              <a:rPr lang="el-GR" altLang="el-GR" sz="1600" dirty="0" err="1">
                <a:sym typeface="Wingdings" pitchFamily="2" charset="2"/>
              </a:rPr>
              <a:t>αυτοανοσίας</a:t>
            </a:r>
            <a:endParaRPr lang="el-GR" altLang="el-GR" sz="1600" dirty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/>
              <a:t>Αντισώματα κατά </a:t>
            </a:r>
            <a:r>
              <a:rPr lang="en-US" altLang="el-GR" sz="1800" dirty="0" err="1"/>
              <a:t>IgA</a:t>
            </a:r>
            <a:r>
              <a:rPr lang="el-GR" altLang="el-GR" sz="1800" dirty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b="1" dirty="0"/>
              <a:t>ΠΡΟΣΟΧΗ</a:t>
            </a:r>
            <a:r>
              <a:rPr lang="el-GR" altLang="el-GR" sz="1600" dirty="0"/>
              <a:t> σε μετάγγιση παραγόντων αίματος: κίνδυνος </a:t>
            </a:r>
            <a:r>
              <a:rPr lang="el-GR" altLang="el-GR" sz="1600" dirty="0" err="1"/>
              <a:t>αναφυλακτικού</a:t>
            </a:r>
            <a:r>
              <a:rPr lang="el-GR" altLang="el-GR" sz="1600" dirty="0"/>
              <a:t> σοκ</a:t>
            </a:r>
          </a:p>
        </p:txBody>
      </p:sp>
    </p:spTree>
    <p:extLst>
      <p:ext uri="{BB962C8B-B14F-4D97-AF65-F5344CB8AC3E}">
        <p14:creationId xmlns:p14="http://schemas.microsoft.com/office/powerpoint/2010/main" val="25181534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Κυτταρική &amp; 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χυμική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Συνδυασμένες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Αντισωματικές</a:t>
            </a:r>
            <a:endParaRPr lang="el-GR" sz="2000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Συγγενής έλλειψη φαγοκυττάρων (αριθμού, λειτουργίας ή και των δύο)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Αυτοφλεγμονώδεις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«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Φαινοτυπικά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αντίγραφα» (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phenocopies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sz="2000" dirty="0"/>
              <a:t>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2017 IUIS Phenotypic Classification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Primary Immunodeficiencies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Clin Immunol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rgbClr val="364B5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3415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 external file that holds a picture, illustration, etc.&#10;Object name is 10875_2017_465_Fig4a_HTML.jpg">
            <a:extLst>
              <a:ext uri="{FF2B5EF4-FFF2-40B4-BE49-F238E27FC236}">
                <a16:creationId xmlns:a16="http://schemas.microsoft.com/office/drawing/2014/main" id="{329A25DE-02E8-41D5-96DB-334112B0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88" y="224644"/>
            <a:ext cx="9268175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3F15E1-DCF3-4E8D-A5EF-6C4BDDC16DAD}"/>
              </a:ext>
            </a:extLst>
          </p:cNvPr>
          <p:cNvSpPr/>
          <p:nvPr/>
        </p:nvSpPr>
        <p:spPr bwMode="auto">
          <a:xfrm>
            <a:off x="0" y="2243773"/>
            <a:ext cx="2411760" cy="1329243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614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 dirty="0">
                <a:solidFill>
                  <a:srgbClr val="364B58"/>
                </a:solidFill>
              </a:rPr>
              <a:t>Ανοσολογική δυσλειτουργία/ρύθμιση</a:t>
            </a:r>
            <a:br>
              <a:rPr lang="el-GR" altLang="el-GR" dirty="0"/>
            </a:br>
            <a:r>
              <a:rPr lang="el-GR" altLang="el-GR" sz="3600" dirty="0"/>
              <a:t>Σύνδρομο </a:t>
            </a:r>
            <a:r>
              <a:rPr lang="el-GR" altLang="el-GR" sz="3600" dirty="0" err="1"/>
              <a:t>Chediak-Higashi</a:t>
            </a:r>
            <a:endParaRPr lang="el-GR" altLang="el-GR" sz="360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686800" cy="48688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000" dirty="0" err="1"/>
              <a:t>Αυτοσωμική</a:t>
            </a:r>
            <a:r>
              <a:rPr lang="el-GR" altLang="el-GR" sz="2000" dirty="0"/>
              <a:t> υπολειπόμενη</a:t>
            </a:r>
            <a:r>
              <a:rPr lang="en-US" altLang="el-GR" sz="2000" dirty="0"/>
              <a:t> </a:t>
            </a:r>
            <a:r>
              <a:rPr lang="en-US" altLang="el-GR" sz="1800" dirty="0"/>
              <a:t>(</a:t>
            </a:r>
            <a:r>
              <a:rPr lang="el-GR" altLang="el-GR" sz="1800" dirty="0"/>
              <a:t>γονίδιο </a:t>
            </a:r>
            <a:r>
              <a:rPr lang="en-US" altLang="el-GR" sz="1800" dirty="0"/>
              <a:t>CHS1</a:t>
            </a:r>
            <a:r>
              <a:rPr lang="el-GR" altLang="el-GR" sz="1800" dirty="0"/>
              <a:t>/</a:t>
            </a:r>
            <a:r>
              <a:rPr lang="en-US" altLang="el-GR" sz="1800" dirty="0"/>
              <a:t>LYST)</a:t>
            </a:r>
            <a:endParaRPr lang="el-GR" altLang="el-GR" sz="1800" dirty="0"/>
          </a:p>
          <a:p>
            <a:pPr eaLnBrk="1" hangingPunct="1">
              <a:lnSpc>
                <a:spcPct val="80000"/>
              </a:lnSpc>
            </a:pPr>
            <a:r>
              <a:rPr lang="en-US" altLang="el-GR" sz="600" dirty="0"/>
              <a:t> </a:t>
            </a:r>
            <a:endParaRPr lang="el-GR" altLang="el-GR" sz="6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2000" dirty="0"/>
              <a:t>Πολυμορφοπύρηνα, λεμφοκύτταρα &amp; μονοκύτταρα</a:t>
            </a:r>
          </a:p>
          <a:p>
            <a:pPr eaLnBrk="1" hangingPunct="1">
              <a:lnSpc>
                <a:spcPct val="80000"/>
              </a:lnSpc>
            </a:pPr>
            <a:endParaRPr lang="el-GR" altLang="el-GR" sz="6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2000" dirty="0"/>
              <a:t>Δημιουργία γιγάντιων </a:t>
            </a:r>
            <a:r>
              <a:rPr lang="el-GR" altLang="el-GR" sz="2000" dirty="0" err="1"/>
              <a:t>λυσοσωμάτων</a:t>
            </a:r>
            <a:endParaRPr lang="el-GR" altLang="el-GR" sz="2000" dirty="0"/>
          </a:p>
          <a:p>
            <a:pPr eaLnBrk="1" hangingPunct="1">
              <a:lnSpc>
                <a:spcPct val="80000"/>
              </a:lnSpc>
            </a:pPr>
            <a:endParaRPr lang="el-GR" altLang="el-GR" sz="8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2000" dirty="0"/>
              <a:t>Ελαττωματική </a:t>
            </a:r>
            <a:r>
              <a:rPr lang="el-GR" altLang="el-GR" sz="2000" dirty="0" err="1"/>
              <a:t>αποκοκκίωση</a:t>
            </a:r>
            <a:r>
              <a:rPr lang="el-GR" altLang="el-GR" sz="2000" dirty="0"/>
              <a:t> &amp; ενδοκυττάρια θανάτωση των βακτηρίων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dirty="0"/>
              <a:t>Μαζική διήθηση από λεμφοκύτταρα &amp; μακροφάγα στο ήπαρ, σπλήνα &amp; λεμφαδένες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dirty="0"/>
              <a:t>Κοκκιώματα </a:t>
            </a:r>
            <a:endParaRPr lang="en-US" altLang="el-GR" sz="1800" dirty="0"/>
          </a:p>
          <a:p>
            <a:pPr lvl="1" eaLnBrk="1" hangingPunct="1">
              <a:lnSpc>
                <a:spcPct val="80000"/>
              </a:lnSpc>
            </a:pPr>
            <a:endParaRPr lang="el-GR" altLang="el-GR" sz="6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2000" dirty="0"/>
              <a:t>Συμπτώματα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dirty="0"/>
              <a:t>Αλφισμός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dirty="0"/>
              <a:t>Υποτροπιάζουσες σοβαρές </a:t>
            </a:r>
            <a:r>
              <a:rPr lang="el-GR" altLang="el-GR" sz="1800" dirty="0" err="1"/>
              <a:t>πυογόνες</a:t>
            </a:r>
            <a:r>
              <a:rPr lang="el-GR" altLang="el-GR" sz="1800" dirty="0"/>
              <a:t> λοιμώξεις 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1600" dirty="0"/>
              <a:t>στρεπτοκοκκικές / σταφυλοκοκκικές 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1600" dirty="0"/>
              <a:t>Μόλυνση από </a:t>
            </a:r>
            <a:r>
              <a:rPr lang="en-US" altLang="el-GR" sz="1600" dirty="0"/>
              <a:t>Gram(+)</a:t>
            </a:r>
            <a:r>
              <a:rPr lang="el-GR" altLang="el-GR" sz="1600" dirty="0"/>
              <a:t> &amp;</a:t>
            </a:r>
            <a:r>
              <a:rPr lang="en-US" altLang="el-GR" sz="1600" dirty="0"/>
              <a:t> Gram(-)</a:t>
            </a:r>
            <a:r>
              <a:rPr lang="el-GR" altLang="el-GR" sz="1600" dirty="0"/>
              <a:t> βακτήρια &amp; μύκητες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dirty="0" err="1"/>
              <a:t>Ουδετεροπενία</a:t>
            </a:r>
            <a:endParaRPr lang="el-GR" altLang="el-GR" sz="1800" dirty="0"/>
          </a:p>
        </p:txBody>
      </p:sp>
    </p:spTree>
    <p:extLst>
      <p:ext uri="{BB962C8B-B14F-4D97-AF65-F5344CB8AC3E}">
        <p14:creationId xmlns:p14="http://schemas.microsoft.com/office/powerpoint/2010/main" val="356882962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3C0291-9731-4B78-BD95-3E10C849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6" y="0"/>
            <a:ext cx="9137820" cy="68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526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Κυτταρική &amp; 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χυμική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Συνδυασμένες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Αντισωματικές</a:t>
            </a:r>
            <a:endParaRPr lang="el-GR" sz="2000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Συγγενής έλλειψη φαγοκυττάρων (αριθμού, λειτουργίας ή και των δύο)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Αυτοφλεγμονώδεις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«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Φαινοτυπικά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αντίγραφα» (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phenocopies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2017 IUIS Phenotypic Classification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Primary Immunodeficiencies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Clin Immunol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rgbClr val="364B5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65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AC5C3-1FBD-4D11-9E21-C8D3EE71F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51520" y="0"/>
            <a:ext cx="859974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384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AC5C3-1FBD-4D11-9E21-C8D3EE71F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52100"/>
          <a:stretch/>
        </p:blipFill>
        <p:spPr>
          <a:xfrm>
            <a:off x="0" y="-247"/>
            <a:ext cx="9132394" cy="68582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C02AD9-088B-4CF9-B17D-2405CFB13EAF}"/>
              </a:ext>
            </a:extLst>
          </p:cNvPr>
          <p:cNvSpPr/>
          <p:nvPr/>
        </p:nvSpPr>
        <p:spPr bwMode="auto">
          <a:xfrm>
            <a:off x="2321496" y="980728"/>
            <a:ext cx="2250504" cy="5112568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E2B598-EA60-41C2-ADD1-B9BD27B2BF54}"/>
              </a:ext>
            </a:extLst>
          </p:cNvPr>
          <p:cNvSpPr/>
          <p:nvPr/>
        </p:nvSpPr>
        <p:spPr bwMode="auto">
          <a:xfrm>
            <a:off x="6948264" y="1556792"/>
            <a:ext cx="2184130" cy="5301208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730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Συγγενής έλλειψη φαγοκυττάρων</a:t>
            </a:r>
            <a:br>
              <a:rPr lang="el-GR" altLang="el-GR" dirty="0"/>
            </a:br>
            <a:r>
              <a:rPr lang="el-GR" altLang="el-GR" sz="2800" dirty="0"/>
              <a:t>Ανεπάρκεια της προσκόλλησης των λευκοκυττάρων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00"/>
            <a:ext cx="8686800" cy="1484312"/>
          </a:xfrm>
        </p:spPr>
        <p:txBody>
          <a:bodyPr/>
          <a:lstStyle/>
          <a:p>
            <a:pPr eaLnBrk="1" hangingPunct="1"/>
            <a:r>
              <a:rPr lang="el-GR" altLang="el-GR" sz="2000" dirty="0"/>
              <a:t>Έλλειψη μορίων προσκόλλησης </a:t>
            </a:r>
            <a:r>
              <a:rPr lang="el-GR" altLang="el-GR" sz="2000" dirty="0">
                <a:sym typeface="Wingdings" pitchFamily="2" charset="2"/>
              </a:rPr>
              <a:t> πολυμορφοπύρηνα δεν μπορούν να </a:t>
            </a:r>
            <a:r>
              <a:rPr lang="el-GR" altLang="el-GR" sz="2000" dirty="0" err="1">
                <a:sym typeface="Wingdings" pitchFamily="2" charset="2"/>
              </a:rPr>
              <a:t>αλληλεπιδράσουν</a:t>
            </a:r>
            <a:r>
              <a:rPr lang="el-GR" altLang="el-GR" sz="2000" dirty="0">
                <a:sym typeface="Wingdings" pitchFamily="2" charset="2"/>
              </a:rPr>
              <a:t> με ενδοθήλια &amp; να διεισδύσουν στους ιστούς</a:t>
            </a:r>
          </a:p>
          <a:p>
            <a:pPr eaLnBrk="1" hangingPunct="1"/>
            <a:r>
              <a:rPr lang="el-GR" altLang="el-GR" sz="2000" dirty="0">
                <a:sym typeface="Wingdings" pitchFamily="2" charset="2"/>
              </a:rPr>
              <a:t>Εκτεταμένες, σοβαρές </a:t>
            </a:r>
            <a:r>
              <a:rPr lang="el-GR" altLang="el-GR" sz="2000" dirty="0" err="1">
                <a:sym typeface="Wingdings" pitchFamily="2" charset="2"/>
              </a:rPr>
              <a:t>βακτηριακές</a:t>
            </a:r>
            <a:r>
              <a:rPr lang="el-GR" altLang="el-GR" sz="2000" dirty="0">
                <a:sym typeface="Wingdings" pitchFamily="2" charset="2"/>
              </a:rPr>
              <a:t> </a:t>
            </a:r>
            <a:r>
              <a:rPr lang="el-GR" altLang="el-GR" sz="2000" dirty="0" err="1">
                <a:sym typeface="Wingdings" pitchFamily="2" charset="2"/>
              </a:rPr>
              <a:t>πυογενείς</a:t>
            </a:r>
            <a:r>
              <a:rPr lang="el-GR" altLang="el-GR" sz="2000" dirty="0">
                <a:sym typeface="Wingdings" pitchFamily="2" charset="2"/>
              </a:rPr>
              <a:t> λοιμώξεις</a:t>
            </a:r>
          </a:p>
          <a:p>
            <a:pPr eaLnBrk="1" hangingPunct="1"/>
            <a:r>
              <a:rPr lang="el-GR" altLang="el-GR" sz="2000" dirty="0">
                <a:sym typeface="Wingdings" pitchFamily="2" charset="2"/>
              </a:rPr>
              <a:t>Μη αποτελεσματική επούλωση των πληγών</a:t>
            </a:r>
          </a:p>
        </p:txBody>
      </p:sp>
      <p:pic>
        <p:nvPicPr>
          <p:cNvPr id="34820" name="Picture 4" descr="c17f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628800"/>
            <a:ext cx="4633724" cy="33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433BCF-3E2A-4CF9-A9A4-0939C94FF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711" y="1739011"/>
            <a:ext cx="4055359" cy="29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5658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Συγγενής έλλειψη φαγοκυττάρων</a:t>
            </a:r>
            <a:br>
              <a:rPr lang="el-GR" altLang="el-GR" dirty="0"/>
            </a:br>
            <a:r>
              <a:rPr lang="el-GR" altLang="el-GR" sz="3600" dirty="0"/>
              <a:t>Χρόνια </a:t>
            </a:r>
            <a:r>
              <a:rPr lang="el-GR" altLang="el-GR" sz="3600" dirty="0" err="1"/>
              <a:t>κοκκιωματώδης</a:t>
            </a:r>
            <a:r>
              <a:rPr lang="el-GR" altLang="el-GR" sz="3600" dirty="0"/>
              <a:t> νόσος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6839991" cy="50133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2000" dirty="0"/>
              <a:t>Φυλοσύνδετο 75%, </a:t>
            </a:r>
            <a:r>
              <a:rPr lang="el-GR" altLang="el-GR" sz="2000" dirty="0" err="1"/>
              <a:t>αυτοσωμικό</a:t>
            </a:r>
            <a:r>
              <a:rPr lang="el-GR" altLang="el-GR" sz="2000" dirty="0"/>
              <a:t> υπολειπόμενο 25%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2000" dirty="0"/>
              <a:t>Ελαττωματική </a:t>
            </a:r>
            <a:r>
              <a:rPr lang="el-GR" altLang="el-GR" sz="2000" dirty="0" err="1"/>
              <a:t>οξειδάση</a:t>
            </a:r>
            <a:r>
              <a:rPr lang="el-GR" altLang="el-GR" sz="2000" dirty="0"/>
              <a:t> </a:t>
            </a:r>
            <a:r>
              <a:rPr lang="en-US" altLang="el-GR" sz="2000" dirty="0"/>
              <a:t>NADPH </a:t>
            </a:r>
            <a:r>
              <a:rPr lang="el-GR" altLang="el-GR" sz="1800" dirty="0"/>
              <a:t>(μη παραγωγή Η</a:t>
            </a:r>
            <a:r>
              <a:rPr lang="el-GR" altLang="el-GR" sz="1800" baseline="-25000" dirty="0"/>
              <a:t>2</a:t>
            </a:r>
            <a:r>
              <a:rPr lang="el-GR" altLang="el-GR" sz="1800" dirty="0"/>
              <a:t>Ο</a:t>
            </a:r>
            <a:r>
              <a:rPr lang="el-GR" altLang="el-GR" sz="1800" baseline="-25000" dirty="0"/>
              <a:t>2</a:t>
            </a:r>
            <a:r>
              <a:rPr lang="el-GR" altLang="el-GR" sz="1800" dirty="0"/>
              <a:t>)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1800" dirty="0"/>
              <a:t>Ανικανότητα να αντιμετωπίσει </a:t>
            </a:r>
            <a:endParaRPr lang="en-US" altLang="el-GR" sz="1800" dirty="0"/>
          </a:p>
          <a:p>
            <a:pPr lvl="2"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1600" dirty="0" err="1"/>
              <a:t>καταλάση</a:t>
            </a:r>
            <a:r>
              <a:rPr lang="el-GR" altLang="el-GR" sz="1600" baseline="30000" dirty="0" err="1"/>
              <a:t>+</a:t>
            </a:r>
            <a:r>
              <a:rPr lang="el-GR" altLang="el-GR" sz="1600" dirty="0"/>
              <a:t>-βακτήρια, όπως </a:t>
            </a:r>
            <a:r>
              <a:rPr lang="en-US" altLang="el-GR" sz="1600" dirty="0"/>
              <a:t>S</a:t>
            </a:r>
            <a:r>
              <a:rPr lang="cs-CZ" altLang="el-GR" sz="1600" dirty="0"/>
              <a:t>taph</a:t>
            </a:r>
            <a:r>
              <a:rPr lang="en-US" altLang="el-GR" sz="1600" dirty="0"/>
              <a:t>.aureus,</a:t>
            </a:r>
            <a:r>
              <a:rPr lang="el-GR" altLang="el-GR" sz="1600" dirty="0"/>
              <a:t> </a:t>
            </a:r>
            <a:r>
              <a:rPr lang="en-US" altLang="el-GR" sz="1600" dirty="0"/>
              <a:t>Salmonella, </a:t>
            </a:r>
            <a:r>
              <a:rPr lang="el-GR" altLang="el-GR" sz="1600" dirty="0"/>
              <a:t>   </a:t>
            </a:r>
            <a:r>
              <a:rPr lang="en-US" altLang="el-GR" sz="1600" dirty="0"/>
              <a:t>Klebsiella, …,</a:t>
            </a:r>
            <a:endParaRPr lang="el-GR" altLang="el-GR" sz="1600" dirty="0"/>
          </a:p>
          <a:p>
            <a:pPr lvl="2"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1600" dirty="0"/>
              <a:t>μύκητες </a:t>
            </a:r>
            <a:r>
              <a:rPr lang="en-US" altLang="el-GR" sz="1600" dirty="0"/>
              <a:t>Aspergillus fumigatus, Candida</a:t>
            </a:r>
            <a:endParaRPr lang="el-GR" altLang="el-GR" sz="1600" dirty="0"/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1800" dirty="0"/>
              <a:t>Υποτροπιάζουσες λοιμώξεις στους λεμφαδένες, 		το δέρμα, πνεύμονες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1800" dirty="0"/>
              <a:t>Φλεγμονώδεις νόσους του εντέρου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1800" dirty="0">
                <a:sym typeface="Wingdings" pitchFamily="2" charset="2"/>
              </a:rPr>
              <a:t>Χρόνια </a:t>
            </a:r>
            <a:r>
              <a:rPr lang="el-GR" altLang="el-GR" sz="1800" dirty="0" err="1">
                <a:sym typeface="Wingdings" pitchFamily="2" charset="2"/>
              </a:rPr>
              <a:t>κοκκιωματώδης</a:t>
            </a:r>
            <a:r>
              <a:rPr lang="el-GR" altLang="el-GR" sz="1800" dirty="0">
                <a:sym typeface="Wingdings" pitchFamily="2" charset="2"/>
              </a:rPr>
              <a:t> φλεγμονή, κοκκιώματα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2000" i="1" dirty="0"/>
              <a:t>Διαγνωστικό τεστ</a:t>
            </a:r>
            <a:r>
              <a:rPr lang="en-US" altLang="el-GR" sz="2000" i="1" dirty="0"/>
              <a:t>:  </a:t>
            </a:r>
            <a:r>
              <a:rPr lang="el-GR" altLang="el-GR" sz="2000" i="1" dirty="0"/>
              <a:t>αναγωγή </a:t>
            </a:r>
            <a:r>
              <a:rPr lang="en-US" altLang="el-GR" sz="2000" i="1" dirty="0" err="1"/>
              <a:t>Nitroblue</a:t>
            </a:r>
            <a:r>
              <a:rPr lang="en-US" altLang="el-GR" sz="2000" i="1" dirty="0"/>
              <a:t> tetrazolium</a:t>
            </a:r>
            <a:r>
              <a:rPr lang="el-GR" altLang="el-GR" sz="2000" i="1" dirty="0"/>
              <a:t> </a:t>
            </a:r>
            <a:r>
              <a:rPr lang="en-US" altLang="el-GR" sz="1800" i="1" dirty="0"/>
              <a:t>(NBT)</a:t>
            </a:r>
            <a:endParaRPr lang="en-US" altLang="el-GR" sz="2000" i="1" dirty="0"/>
          </a:p>
        </p:txBody>
      </p:sp>
      <p:pic>
        <p:nvPicPr>
          <p:cNvPr id="30724" name="Picture 5" descr="UT-PrimaryImmunode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3805" y="331539"/>
            <a:ext cx="20986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EC84A8-E5A1-4C83-8457-8B02E42A8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224" y="3068960"/>
            <a:ext cx="2688569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117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/>
            </a:br>
            <a:r>
              <a:rPr lang="el-GR" altLang="el-GR"/>
              <a:t>Πρωτοπαθείς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8579296" cy="5013176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en-US" altLang="el-GR" dirty="0"/>
              <a:t>3</a:t>
            </a:r>
            <a:r>
              <a:rPr lang="el-GR" altLang="el-GR" dirty="0"/>
              <a:t>30 σύνδρομα</a:t>
            </a:r>
          </a:p>
          <a:p>
            <a:pPr lvl="1" eaLnBrk="1" hangingPunct="1">
              <a:spcBef>
                <a:spcPct val="30000"/>
              </a:spcBef>
              <a:spcAft>
                <a:spcPct val="30000"/>
              </a:spcAft>
            </a:pPr>
            <a:r>
              <a:rPr lang="en-US" altLang="el-GR" dirty="0"/>
              <a:t>320 </a:t>
            </a:r>
            <a:r>
              <a:rPr lang="el-GR" altLang="el-GR" dirty="0"/>
              <a:t>γονίδια</a:t>
            </a:r>
          </a:p>
          <a:p>
            <a:pPr lvl="2" eaLnBrk="1" hangingPunct="1">
              <a:spcBef>
                <a:spcPct val="30000"/>
              </a:spcBef>
              <a:spcAft>
                <a:spcPct val="30000"/>
              </a:spcAft>
            </a:pPr>
            <a:r>
              <a:rPr lang="el-GR" altLang="el-GR" dirty="0"/>
              <a:t>φυλοσύνδετη</a:t>
            </a:r>
            <a:r>
              <a:rPr lang="en-US" altLang="el-GR" dirty="0"/>
              <a:t> </a:t>
            </a:r>
            <a:r>
              <a:rPr lang="el-GR" altLang="el-GR" dirty="0"/>
              <a:t>ή </a:t>
            </a:r>
            <a:r>
              <a:rPr lang="el-GR" altLang="el-GR" dirty="0" err="1"/>
              <a:t>αυτοσωμική</a:t>
            </a:r>
            <a:r>
              <a:rPr lang="el-GR" altLang="el-GR" dirty="0"/>
              <a:t> (υπολειπόμενη ή επικρατής) κληρονομικότητα</a:t>
            </a:r>
            <a:endParaRPr lang="en-US" altLang="el-GR" dirty="0"/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el-GR" altLang="el-GR" dirty="0"/>
              <a:t>Σπάνιες </a:t>
            </a:r>
            <a:r>
              <a:rPr lang="el-GR" altLang="el-GR" dirty="0">
                <a:sym typeface="Wingdings" panose="05000000000000000000" pitchFamily="2" charset="2"/>
              </a:rPr>
              <a:t> συχνές</a:t>
            </a:r>
            <a:endParaRPr lang="el-GR" altLang="el-GR" sz="2000" i="1" dirty="0"/>
          </a:p>
          <a:p>
            <a:pPr lvl="1" eaLnBrk="1" hangingPunct="1">
              <a:spcBef>
                <a:spcPct val="30000"/>
              </a:spcBef>
              <a:spcAft>
                <a:spcPct val="30000"/>
              </a:spcAft>
            </a:pPr>
            <a:r>
              <a:rPr lang="en-US" altLang="el-GR" dirty="0"/>
              <a:t>1:223-1:1000 (</a:t>
            </a:r>
            <a:r>
              <a:rPr lang="en-US" altLang="el-GR" dirty="0" err="1"/>
              <a:t>sIgA</a:t>
            </a:r>
            <a:r>
              <a:rPr lang="el-GR" altLang="el-GR" dirty="0"/>
              <a:t> </a:t>
            </a:r>
            <a:r>
              <a:rPr lang="el-GR" altLang="el-GR" dirty="0" err="1"/>
              <a:t>ανοσοανεπάρκεια</a:t>
            </a:r>
            <a:r>
              <a:rPr lang="en-US" altLang="el-GR" dirty="0"/>
              <a:t>) </a:t>
            </a:r>
            <a:r>
              <a:rPr lang="en-US" altLang="el-GR" dirty="0">
                <a:sym typeface="Wingdings" panose="05000000000000000000" pitchFamily="2" charset="2"/>
              </a:rPr>
              <a:t></a:t>
            </a:r>
            <a:r>
              <a:rPr lang="en-US" altLang="el-GR" dirty="0"/>
              <a:t> 1: 58000 (SCID)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el-GR" altLang="el-GR" dirty="0"/>
              <a:t>Διάγνωση στην παιδική ηλικία: 58%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el-GR" altLang="el-GR" dirty="0">
                <a:ea typeface="Arial Unicode MS" pitchFamily="34" charset="-128"/>
                <a:cs typeface="Arial Unicode MS" pitchFamily="34" charset="-128"/>
              </a:rPr>
              <a:t>Π</a:t>
            </a:r>
            <a:r>
              <a:rPr lang="el-GR" altLang="el-GR" dirty="0"/>
              <a:t>ροτίμηση στους άνδρες</a:t>
            </a:r>
          </a:p>
          <a:p>
            <a:pPr lvl="1" eaLnBrk="1" hangingPunct="1">
              <a:spcBef>
                <a:spcPct val="30000"/>
              </a:spcBef>
              <a:spcAft>
                <a:spcPct val="30000"/>
              </a:spcAft>
            </a:pPr>
            <a:r>
              <a:rPr lang="en-US" altLang="el-GR" dirty="0"/>
              <a:t>70% </a:t>
            </a:r>
            <a:r>
              <a:rPr lang="el-GR" altLang="el-GR" dirty="0"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lang="en-US" altLang="el-GR" dirty="0"/>
              <a:t> (5:1 </a:t>
            </a:r>
            <a:r>
              <a:rPr lang="el-GR" altLang="el-GR" dirty="0"/>
              <a:t>στα παιδιά</a:t>
            </a:r>
            <a:r>
              <a:rPr lang="en-US" altLang="el-GR" dirty="0"/>
              <a:t>; 1:1 </a:t>
            </a:r>
            <a:r>
              <a:rPr lang="el-GR" altLang="el-GR" dirty="0"/>
              <a:t>στους ενήλικες</a:t>
            </a:r>
            <a:r>
              <a:rPr lang="en-US" altLang="el-GR" dirty="0"/>
              <a:t>)</a:t>
            </a:r>
            <a:endParaRPr lang="el-GR" altLang="el-GR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Συγγενής έλλειψη φαγοκυττάρων</a:t>
            </a:r>
            <a:br>
              <a:rPr lang="el-GR" altLang="el-GR" dirty="0"/>
            </a:br>
            <a:r>
              <a:rPr lang="el-GR" altLang="el-GR" sz="3600" dirty="0"/>
              <a:t>Χρόνια </a:t>
            </a:r>
            <a:r>
              <a:rPr lang="el-GR" altLang="el-GR" sz="3600" dirty="0" err="1"/>
              <a:t>κοκκιωματώδης</a:t>
            </a:r>
            <a:r>
              <a:rPr lang="el-GR" altLang="el-GR" sz="3600" dirty="0"/>
              <a:t> νόσος</a:t>
            </a: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dirty="0"/>
              <a:t>Κλινικές εκδηλώσεις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Πνεύμονες (80%) </a:t>
            </a:r>
            <a:r>
              <a:rPr lang="el-GR" altLang="el-GR" sz="1800" dirty="0">
                <a:solidFill>
                  <a:srgbClr val="2A3F21"/>
                </a:solidFill>
              </a:rPr>
              <a:t>πνευμονία, αποστήματα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Λεμφαδένες(75%) </a:t>
            </a:r>
            <a:r>
              <a:rPr lang="el-GR" altLang="el-GR" sz="1800" dirty="0" err="1">
                <a:solidFill>
                  <a:srgbClr val="2A3F21"/>
                </a:solidFill>
              </a:rPr>
              <a:t>λεμφαδενοπάθεια</a:t>
            </a:r>
            <a:r>
              <a:rPr lang="el-GR" altLang="el-GR" sz="1800" dirty="0">
                <a:solidFill>
                  <a:srgbClr val="2A3F21"/>
                </a:solidFill>
              </a:rPr>
              <a:t>, σπληνομεγαλία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Δέρμα (65%) </a:t>
            </a:r>
            <a:r>
              <a:rPr lang="el-GR" altLang="el-GR" sz="1800" dirty="0" err="1">
                <a:solidFill>
                  <a:srgbClr val="2A3F21"/>
                </a:solidFill>
              </a:rPr>
              <a:t>εκζεματώδης</a:t>
            </a:r>
            <a:r>
              <a:rPr lang="el-GR" altLang="el-GR" sz="1800" dirty="0">
                <a:solidFill>
                  <a:srgbClr val="2A3F21"/>
                </a:solidFill>
              </a:rPr>
              <a:t> δερματίτιδα, κοκκιώματα, </a:t>
            </a:r>
            <a:r>
              <a:rPr lang="el-GR" altLang="el-GR" sz="1800" dirty="0" err="1">
                <a:solidFill>
                  <a:srgbClr val="2A3F21"/>
                </a:solidFill>
              </a:rPr>
              <a:t>πυοδερμία</a:t>
            </a:r>
            <a:endParaRPr lang="el-GR" altLang="el-GR" sz="1800" dirty="0">
              <a:solidFill>
                <a:srgbClr val="2A3F2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Ήπαρ (40%) </a:t>
            </a:r>
            <a:r>
              <a:rPr lang="el-GR" altLang="el-GR" sz="1800" dirty="0">
                <a:solidFill>
                  <a:srgbClr val="2A3F21"/>
                </a:solidFill>
              </a:rPr>
              <a:t>αποστήματα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 err="1"/>
              <a:t>Μυοσκελετικές</a:t>
            </a:r>
            <a:r>
              <a:rPr lang="el-GR" altLang="el-GR" sz="2000" dirty="0"/>
              <a:t> (30%) </a:t>
            </a:r>
            <a:r>
              <a:rPr lang="el-GR" altLang="el-GR" sz="1800" dirty="0">
                <a:solidFill>
                  <a:srgbClr val="2A3F21"/>
                </a:solidFill>
              </a:rPr>
              <a:t>μολύνσεις οστών, μυών, αρθρώσεων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Γαστρεντερικός σωλήνας (30%) </a:t>
            </a:r>
            <a:r>
              <a:rPr lang="el-GR" altLang="el-GR" sz="1800" dirty="0">
                <a:solidFill>
                  <a:srgbClr val="2A3F21"/>
                </a:solidFill>
              </a:rPr>
              <a:t>ελκώδης στοματίτιδα, οισοφαγίτιδα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ΚΝΣ (20%) </a:t>
            </a:r>
            <a:r>
              <a:rPr lang="el-GR" altLang="el-GR" sz="1800" dirty="0">
                <a:solidFill>
                  <a:srgbClr val="2A3F21"/>
                </a:solidFill>
              </a:rPr>
              <a:t>μηνιγγίτιδα, αποστήματα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Ουρογεννητικό (10%) </a:t>
            </a:r>
            <a:r>
              <a:rPr lang="el-GR" altLang="el-GR" sz="1800" dirty="0">
                <a:solidFill>
                  <a:srgbClr val="2A3F21"/>
                </a:solidFill>
              </a:rPr>
              <a:t>κυστίτιδα, αποφρακτική </a:t>
            </a:r>
            <a:r>
              <a:rPr lang="el-GR" altLang="el-GR" sz="1800" dirty="0" err="1">
                <a:solidFill>
                  <a:srgbClr val="2A3F21"/>
                </a:solidFill>
              </a:rPr>
              <a:t>ουροπάθεια</a:t>
            </a:r>
            <a:endParaRPr lang="el-GR" altLang="el-GR" sz="1800" dirty="0">
              <a:solidFill>
                <a:srgbClr val="2A3F2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dirty="0"/>
              <a:t>Αιματολογικές </a:t>
            </a:r>
            <a:r>
              <a:rPr lang="el-GR" altLang="el-GR" sz="1800" dirty="0" err="1">
                <a:solidFill>
                  <a:srgbClr val="2A3F21"/>
                </a:solidFill>
              </a:rPr>
              <a:t>ουδετεροπενία</a:t>
            </a:r>
            <a:r>
              <a:rPr lang="el-GR" altLang="el-GR" sz="1800" dirty="0">
                <a:solidFill>
                  <a:srgbClr val="2A3F21"/>
                </a:solidFill>
              </a:rPr>
              <a:t>, </a:t>
            </a:r>
            <a:r>
              <a:rPr lang="el-GR" altLang="el-GR" sz="1800" dirty="0" err="1">
                <a:solidFill>
                  <a:srgbClr val="2A3F21"/>
                </a:solidFill>
              </a:rPr>
              <a:t>υπο</a:t>
            </a:r>
            <a:r>
              <a:rPr lang="el-GR" altLang="el-GR" sz="1800" dirty="0">
                <a:solidFill>
                  <a:srgbClr val="2A3F21"/>
                </a:solidFill>
              </a:rPr>
              <a:t>/</a:t>
            </a:r>
            <a:r>
              <a:rPr lang="el-GR" altLang="el-GR" sz="1800" dirty="0" err="1">
                <a:solidFill>
                  <a:srgbClr val="2A3F21"/>
                </a:solidFill>
              </a:rPr>
              <a:t>μικρο</a:t>
            </a:r>
            <a:r>
              <a:rPr lang="el-GR" altLang="el-GR" sz="1800" dirty="0">
                <a:solidFill>
                  <a:srgbClr val="2A3F21"/>
                </a:solidFill>
              </a:rPr>
              <a:t> αναιμία</a:t>
            </a:r>
            <a:endParaRPr lang="el-GR" altLang="el-GR" sz="2000" dirty="0"/>
          </a:p>
        </p:txBody>
      </p:sp>
    </p:spTree>
    <p:extLst>
      <p:ext uri="{BB962C8B-B14F-4D97-AF65-F5344CB8AC3E}">
        <p14:creationId xmlns:p14="http://schemas.microsoft.com/office/powerpoint/2010/main" val="5293808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Κυτταρική &amp; 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χυμική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Συνδυασμένες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Αντισωματικές</a:t>
            </a:r>
            <a:endParaRPr lang="el-GR" sz="2000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Συγγενής έλλειψη φαγοκυττάρων (αριθμού, λειτουργίας ή και των δύο</a:t>
            </a:r>
            <a:r>
              <a:rPr lang="el-GR" sz="2000" dirty="0"/>
              <a:t>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Αυτοφλεγμονώδεις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«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Φαινοτυπικά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αντίγραφα» (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phenocopies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2017 IUIS Phenotypic Classification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Primary Immunodeficiencies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Clin Immunol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rgbClr val="364B5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763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AA15F-5C32-42EB-B148-2374E87B4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74" y="116632"/>
            <a:ext cx="895005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4778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EC222-21FF-4940-A193-AB38C11F4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84840"/>
            <a:ext cx="9022857" cy="65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7423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Κυτταρική &amp; 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χυμική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Συνδυασμένες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Αντισωματικές</a:t>
            </a:r>
            <a:endParaRPr lang="el-GR" sz="2000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Συγγενής έλλειψη φαγοκυττάρων (αριθμού, λειτουργίας ή και των δύο)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/>
              <a:t>Αυτοφλεγμονώδεις</a:t>
            </a:r>
            <a:r>
              <a:rPr lang="el-GR" sz="2000" dirty="0"/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«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Φαινοτυπικά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αντίγραφα» (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phenocopies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2017 IUIS Phenotypic Classification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Primary Immunodeficiencies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Clin Immunol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rgbClr val="364B5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3665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2966D-7712-4BC9-8466-F5742C0C2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3" y="188640"/>
            <a:ext cx="9075241" cy="6336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D1F8D8-FA19-4CC7-A59D-C17477085C15}"/>
              </a:ext>
            </a:extLst>
          </p:cNvPr>
          <p:cNvSpPr/>
          <p:nvPr/>
        </p:nvSpPr>
        <p:spPr bwMode="auto">
          <a:xfrm>
            <a:off x="56596" y="1154938"/>
            <a:ext cx="2643196" cy="1914022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3BCADB-C74B-4A34-93CA-66BCE34B212D}"/>
              </a:ext>
            </a:extLst>
          </p:cNvPr>
          <p:cNvSpPr/>
          <p:nvPr/>
        </p:nvSpPr>
        <p:spPr bwMode="auto">
          <a:xfrm>
            <a:off x="62426" y="3115703"/>
            <a:ext cx="2637366" cy="1498524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742B8A-4058-4E5D-A088-2A811265EDF8}"/>
              </a:ext>
            </a:extLst>
          </p:cNvPr>
          <p:cNvSpPr/>
          <p:nvPr/>
        </p:nvSpPr>
        <p:spPr bwMode="auto">
          <a:xfrm>
            <a:off x="56596" y="4660970"/>
            <a:ext cx="2637366" cy="1498525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1FB36-CB28-4901-8746-F3185B81D6A5}"/>
              </a:ext>
            </a:extLst>
          </p:cNvPr>
          <p:cNvSpPr/>
          <p:nvPr/>
        </p:nvSpPr>
        <p:spPr bwMode="auto">
          <a:xfrm>
            <a:off x="2778655" y="1052735"/>
            <a:ext cx="4060023" cy="3384377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1247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39EBA-A8AE-44FA-963A-635975982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770" y="734691"/>
            <a:ext cx="5382542" cy="60786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B3F98F-724F-44BB-A6D7-B4DBA557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686800" cy="720824"/>
          </a:xfrm>
        </p:spPr>
        <p:txBody>
          <a:bodyPr/>
          <a:lstStyle/>
          <a:p>
            <a:r>
              <a:rPr lang="el-GR" dirty="0" err="1"/>
              <a:t>Αυτοφλεγμονώδη</a:t>
            </a:r>
            <a:r>
              <a:rPr lang="el-GR" dirty="0"/>
              <a:t> νοσήματα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F06B8B-381C-4288-9245-0F6AD0FDC69A}"/>
              </a:ext>
            </a:extLst>
          </p:cNvPr>
          <p:cNvGrpSpPr/>
          <p:nvPr/>
        </p:nvGrpSpPr>
        <p:grpSpPr>
          <a:xfrm>
            <a:off x="4932040" y="1988840"/>
            <a:ext cx="3786781" cy="576064"/>
            <a:chOff x="4932040" y="1988840"/>
            <a:chExt cx="3786781" cy="5760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4D0823-19A7-4B7E-9D23-5B8950810652}"/>
                </a:ext>
              </a:extLst>
            </p:cNvPr>
            <p:cNvSpPr/>
            <p:nvPr/>
          </p:nvSpPr>
          <p:spPr>
            <a:xfrm>
              <a:off x="4932040" y="1988840"/>
              <a:ext cx="1224136" cy="576064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04B8FC1-6687-49A2-BF91-0BB56656E6EA}"/>
                </a:ext>
              </a:extLst>
            </p:cNvPr>
            <p:cNvCxnSpPr/>
            <p:nvPr/>
          </p:nvCxnSpPr>
          <p:spPr bwMode="auto">
            <a:xfrm>
              <a:off x="6156176" y="2276872"/>
              <a:ext cx="19442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47D6B8-5FF0-4FC5-861C-C05C3D4A619B}"/>
                </a:ext>
              </a:extLst>
            </p:cNvPr>
            <p:cNvSpPr txBox="1"/>
            <p:nvPr/>
          </p:nvSpPr>
          <p:spPr>
            <a:xfrm>
              <a:off x="8059666" y="208275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FMF</a:t>
              </a:r>
              <a:endParaRPr lang="el-GR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BEBEF4-57B8-4491-9912-7D32BB3EFCA7}"/>
              </a:ext>
            </a:extLst>
          </p:cNvPr>
          <p:cNvGrpSpPr/>
          <p:nvPr/>
        </p:nvGrpSpPr>
        <p:grpSpPr>
          <a:xfrm>
            <a:off x="6329835" y="581675"/>
            <a:ext cx="2765048" cy="2271260"/>
            <a:chOff x="6329835" y="581675"/>
            <a:chExt cx="2765048" cy="22712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F6E9D6-8ECE-42D4-A898-6E223AE325A5}"/>
                </a:ext>
              </a:extLst>
            </p:cNvPr>
            <p:cNvSpPr/>
            <p:nvPr/>
          </p:nvSpPr>
          <p:spPr>
            <a:xfrm>
              <a:off x="6329835" y="1628809"/>
              <a:ext cx="991191" cy="1224126"/>
            </a:xfrm>
            <a:prstGeom prst="rect">
              <a:avLst/>
            </a:prstGeom>
            <a:noFill/>
            <a:ln w="28575" cap="flat" cmpd="sng" algn="ctr">
              <a:solidFill>
                <a:srgbClr val="5327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1E2BBE-16F4-4076-A588-2F6A5FB6CA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87131" y="905572"/>
              <a:ext cx="389683" cy="72008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53275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903EA2-5EFD-4A8B-B8B6-04C474DEF8B2}"/>
                </a:ext>
              </a:extLst>
            </p:cNvPr>
            <p:cNvSpPr txBox="1"/>
            <p:nvPr/>
          </p:nvSpPr>
          <p:spPr>
            <a:xfrm>
              <a:off x="7050734" y="581675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32753"/>
                  </a:solidFill>
                </a:rPr>
                <a:t>Hyper </a:t>
              </a:r>
              <a:r>
                <a:rPr lang="en-US" dirty="0" err="1">
                  <a:solidFill>
                    <a:srgbClr val="532753"/>
                  </a:solidFill>
                </a:rPr>
                <a:t>IgD</a:t>
              </a:r>
              <a:r>
                <a:rPr lang="en-US" dirty="0">
                  <a:solidFill>
                    <a:srgbClr val="532753"/>
                  </a:solidFill>
                </a:rPr>
                <a:t> (HIDS)</a:t>
              </a:r>
              <a:endParaRPr lang="el-GR" dirty="0">
                <a:solidFill>
                  <a:srgbClr val="532753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BA821A-404F-4886-8E1B-FF355D8EE256}"/>
              </a:ext>
            </a:extLst>
          </p:cNvPr>
          <p:cNvGrpSpPr/>
          <p:nvPr/>
        </p:nvGrpSpPr>
        <p:grpSpPr>
          <a:xfrm>
            <a:off x="1043608" y="980728"/>
            <a:ext cx="4494139" cy="720080"/>
            <a:chOff x="1043608" y="980728"/>
            <a:chExt cx="4494139" cy="7200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B0D315-F009-4FCD-ABB7-C511EEC166AA}"/>
                </a:ext>
              </a:extLst>
            </p:cNvPr>
            <p:cNvSpPr/>
            <p:nvPr/>
          </p:nvSpPr>
          <p:spPr>
            <a:xfrm>
              <a:off x="4313611" y="980728"/>
              <a:ext cx="1224136" cy="720080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AF9D909-4817-4AB0-A9B1-EADDF010A29F}"/>
                </a:ext>
              </a:extLst>
            </p:cNvPr>
            <p:cNvCxnSpPr>
              <a:cxnSpLocks/>
              <a:endCxn id="13" idx="1"/>
            </p:cNvCxnSpPr>
            <p:nvPr/>
          </p:nvCxnSpPr>
          <p:spPr bwMode="auto">
            <a:xfrm flipV="1">
              <a:off x="1865339" y="1340768"/>
              <a:ext cx="2448272" cy="7200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DC7BA6-260C-4851-880A-E55D0D8D81F7}"/>
                </a:ext>
              </a:extLst>
            </p:cNvPr>
            <p:cNvSpPr txBox="1"/>
            <p:nvPr/>
          </p:nvSpPr>
          <p:spPr>
            <a:xfrm>
              <a:off x="1043608" y="1218656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CAPS</a:t>
              </a:r>
              <a:endParaRPr lang="el-GR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74ACBF-F382-47D0-B6DB-CFEEBF88DD8D}"/>
              </a:ext>
            </a:extLst>
          </p:cNvPr>
          <p:cNvGrpSpPr/>
          <p:nvPr/>
        </p:nvGrpSpPr>
        <p:grpSpPr>
          <a:xfrm>
            <a:off x="1158881" y="5157192"/>
            <a:ext cx="2938706" cy="720080"/>
            <a:chOff x="1158881" y="5157192"/>
            <a:chExt cx="2938706" cy="72008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6E11D1-2727-4DA1-AE8B-72E32BF485C7}"/>
                </a:ext>
              </a:extLst>
            </p:cNvPr>
            <p:cNvGrpSpPr/>
            <p:nvPr/>
          </p:nvGrpSpPr>
          <p:grpSpPr>
            <a:xfrm>
              <a:off x="2123728" y="5157192"/>
              <a:ext cx="1973859" cy="720080"/>
              <a:chOff x="2123728" y="5157192"/>
              <a:chExt cx="1973859" cy="7200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C2E187-6381-431F-9AB2-8735D323125B}"/>
                  </a:ext>
                </a:extLst>
              </p:cNvPr>
              <p:cNvSpPr/>
              <p:nvPr/>
            </p:nvSpPr>
            <p:spPr>
              <a:xfrm>
                <a:off x="2873451" y="5157192"/>
                <a:ext cx="1224136" cy="720080"/>
              </a:xfrm>
              <a:prstGeom prst="rect">
                <a:avLst/>
              </a:prstGeom>
              <a:noFill/>
              <a:ln w="28575" cap="flat" cmpd="sng" algn="ctr">
                <a:solidFill>
                  <a:srgbClr val="A9298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l-G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01A07D7-1E8E-40E8-BA3E-61370BCC96C1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 bwMode="auto">
              <a:xfrm>
                <a:off x="2123728" y="5517232"/>
                <a:ext cx="749723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A9298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BAB4AF-F059-4497-AAD7-A57CF2E1046F}"/>
                </a:ext>
              </a:extLst>
            </p:cNvPr>
            <p:cNvSpPr txBox="1"/>
            <p:nvPr/>
          </p:nvSpPr>
          <p:spPr>
            <a:xfrm>
              <a:off x="1158881" y="5336088"/>
              <a:ext cx="964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A9298E"/>
                  </a:solidFill>
                </a:rPr>
                <a:t>TRAPS</a:t>
              </a:r>
              <a:endParaRPr lang="el-GR" dirty="0">
                <a:solidFill>
                  <a:srgbClr val="A9298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462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 err="1">
                <a:solidFill>
                  <a:srgbClr val="364B58"/>
                </a:solidFill>
              </a:rPr>
              <a:t>Αυτοφλεγμονώδη</a:t>
            </a:r>
            <a:r>
              <a:rPr lang="el-GR" altLang="el-GR" sz="2400" dirty="0">
                <a:solidFill>
                  <a:srgbClr val="364B58"/>
                </a:solidFill>
              </a:rPr>
              <a:t> νοσήματα</a:t>
            </a:r>
            <a:r>
              <a:rPr lang="en-US" altLang="el-GR" sz="2400" dirty="0">
                <a:solidFill>
                  <a:srgbClr val="364B58"/>
                </a:solidFill>
              </a:rPr>
              <a:t>:Familial Mediterranean Fever, FMF</a:t>
            </a:r>
            <a:br>
              <a:rPr lang="el-GR" altLang="el-GR" dirty="0"/>
            </a:br>
            <a:r>
              <a:rPr lang="el-GR" altLang="el-GR" dirty="0" err="1"/>
              <a:t>Οικογενής</a:t>
            </a:r>
            <a:r>
              <a:rPr lang="el-GR" altLang="el-GR" dirty="0"/>
              <a:t> μεσογειακός πυρετός</a:t>
            </a:r>
            <a:endParaRPr lang="el-GR" altLang="el-GR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51CF7F-0F5C-4A90-8359-49BF8AA8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686800" cy="4725144"/>
          </a:xfrm>
        </p:spPr>
        <p:txBody>
          <a:bodyPr/>
          <a:lstStyle/>
          <a:p>
            <a:r>
              <a:rPr lang="el-GR" sz="2000" dirty="0"/>
              <a:t>Εθνότητες Ανατολικής Μεσογείου</a:t>
            </a:r>
          </a:p>
          <a:p>
            <a:pPr lvl="1"/>
            <a:r>
              <a:rPr lang="el-GR" sz="1800" dirty="0"/>
              <a:t>Τούρκοι, Εβραίοι, Αρμένιοι, Άραβες, Ιταλοί, Έλληνες, …</a:t>
            </a:r>
            <a:endParaRPr lang="en-US" sz="1800" dirty="0"/>
          </a:p>
          <a:p>
            <a:pPr marL="271462" lvl="1" indent="0">
              <a:buNone/>
            </a:pPr>
            <a:endParaRPr lang="el-GR" sz="400" dirty="0"/>
          </a:p>
          <a:p>
            <a:r>
              <a:rPr lang="el-GR" sz="2000" dirty="0"/>
              <a:t>Υπολειπόμενος τρόπος κληρονομικότητας</a:t>
            </a:r>
          </a:p>
          <a:p>
            <a:pPr lvl="1"/>
            <a:r>
              <a:rPr lang="el-GR" sz="1800" dirty="0"/>
              <a:t>Γονίδιο MEFV (χρωματόσωμα 16p13.3)</a:t>
            </a:r>
            <a:r>
              <a:rPr lang="en-US" sz="1800" dirty="0"/>
              <a:t> </a:t>
            </a:r>
            <a:r>
              <a:rPr lang="el-GR" sz="1800" dirty="0">
                <a:sym typeface="Wingdings" panose="05000000000000000000" pitchFamily="2" charset="2"/>
              </a:rPr>
              <a:t>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l-GR" sz="1800" dirty="0" err="1">
                <a:sym typeface="Wingdings" panose="05000000000000000000" pitchFamily="2" charset="2"/>
              </a:rPr>
              <a:t>Πυρίνη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l-GR" sz="1800" dirty="0"/>
              <a:t> </a:t>
            </a:r>
            <a:endParaRPr lang="en-US" sz="1800" dirty="0"/>
          </a:p>
          <a:p>
            <a:pPr marL="271462" lvl="1" indent="0">
              <a:buNone/>
            </a:pPr>
            <a:endParaRPr lang="el-GR" sz="400" dirty="0"/>
          </a:p>
          <a:p>
            <a:r>
              <a:rPr lang="el-GR" sz="2000" dirty="0"/>
              <a:t>Ξαφνικά επεισόδια πυρετού &amp; </a:t>
            </a:r>
            <a:r>
              <a:rPr lang="el-GR" sz="2000" dirty="0" err="1"/>
              <a:t>ορογονίτιδας</a:t>
            </a:r>
            <a:endParaRPr lang="el-GR" sz="2000" dirty="0"/>
          </a:p>
          <a:p>
            <a:pPr lvl="1"/>
            <a:r>
              <a:rPr lang="el-GR" sz="1800" dirty="0"/>
              <a:t>Εμφάνιση 1ου επεισοδίου πριν το 20ο έτος (90% ασθενών)</a:t>
            </a:r>
          </a:p>
          <a:p>
            <a:pPr lvl="2"/>
            <a:r>
              <a:rPr lang="el-GR" sz="1600" dirty="0"/>
              <a:t>Πυρετός διάρκειας 6-96 ωρών, συνοδευόμενος ή μη από </a:t>
            </a:r>
          </a:p>
          <a:p>
            <a:pPr lvl="2"/>
            <a:r>
              <a:rPr lang="el-GR" sz="1600" dirty="0"/>
              <a:t>Κοιλιακό άλγος (οξύ / περιτονίτιδα, 95% ασθενών)</a:t>
            </a:r>
          </a:p>
          <a:p>
            <a:pPr lvl="2"/>
            <a:r>
              <a:rPr lang="el-GR" sz="1600" dirty="0" err="1"/>
              <a:t>Μονοαρθρίτιδα</a:t>
            </a:r>
            <a:r>
              <a:rPr lang="el-GR" sz="1600" dirty="0"/>
              <a:t> (κυρίως γονάτων, αγκώνων &amp; καρπών, 75% ασθενών)</a:t>
            </a:r>
          </a:p>
          <a:p>
            <a:pPr lvl="2"/>
            <a:r>
              <a:rPr lang="el-GR" sz="1600" dirty="0"/>
              <a:t>Πόνος στο στήθος / πλευρίτιδα (μονόπλευρη, 30% ασθενών)</a:t>
            </a:r>
          </a:p>
          <a:p>
            <a:pPr lvl="2"/>
            <a:r>
              <a:rPr lang="el-GR" sz="1600" dirty="0"/>
              <a:t>Περικαρδίτιδα (1% ασθενών)</a:t>
            </a:r>
          </a:p>
          <a:p>
            <a:pPr lvl="1"/>
            <a:r>
              <a:rPr lang="el-GR" sz="1800" dirty="0"/>
              <a:t>Ανάπτυξη συστηματικής </a:t>
            </a:r>
            <a:r>
              <a:rPr lang="el-GR" sz="1800" dirty="0" err="1"/>
              <a:t>αμυλοείδωσης</a:t>
            </a:r>
            <a:endParaRPr lang="el-GR" sz="1800" dirty="0"/>
          </a:p>
          <a:p>
            <a:endParaRPr lang="el-GR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5EB17-DE05-4778-A69E-56FD8259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16296" r="6534" b="11073"/>
          <a:stretch>
            <a:fillRect/>
          </a:stretch>
        </p:blipFill>
        <p:spPr bwMode="auto">
          <a:xfrm>
            <a:off x="6228184" y="2960799"/>
            <a:ext cx="2808610" cy="140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37544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99392"/>
            <a:ext cx="9036496" cy="1152525"/>
          </a:xfrm>
        </p:spPr>
        <p:txBody>
          <a:bodyPr/>
          <a:lstStyle/>
          <a:p>
            <a:pPr eaLnBrk="1" hangingPunct="1"/>
            <a:r>
              <a:rPr lang="el-GR" altLang="el-GR" sz="2000" dirty="0" err="1">
                <a:solidFill>
                  <a:srgbClr val="364B58"/>
                </a:solidFill>
              </a:rPr>
              <a:t>Αυτοφλεγμονώδη</a:t>
            </a:r>
            <a:r>
              <a:rPr lang="el-GR" altLang="el-GR" sz="2000" dirty="0">
                <a:solidFill>
                  <a:srgbClr val="364B58"/>
                </a:solidFill>
              </a:rPr>
              <a:t> νοσήματα</a:t>
            </a:r>
            <a:r>
              <a:rPr lang="en-US" altLang="el-GR" sz="2000" dirty="0">
                <a:solidFill>
                  <a:srgbClr val="364B58"/>
                </a:solidFill>
              </a:rPr>
              <a:t>:Cryopyrin-Associated Periodic Syndromes, CAPS</a:t>
            </a:r>
            <a:br>
              <a:rPr lang="el-GR" altLang="el-GR" sz="2800" dirty="0"/>
            </a:br>
            <a:r>
              <a:rPr lang="el-GR" altLang="el-GR" sz="2800" dirty="0"/>
              <a:t>Περιοδικά σύνδρομα που συσχετίζονται με </a:t>
            </a:r>
            <a:r>
              <a:rPr lang="el-GR" altLang="el-GR" sz="2800" dirty="0" err="1"/>
              <a:t>κρυοπυρίνες</a:t>
            </a:r>
            <a:r>
              <a:rPr lang="el-GR" altLang="el-GR" sz="2800" dirty="0"/>
              <a:t> </a:t>
            </a:r>
            <a:endParaRPr lang="el-GR" altLang="el-GR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51CF7F-0F5C-4A90-8359-49BF8AA8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1728192"/>
          </a:xfrm>
        </p:spPr>
        <p:txBody>
          <a:bodyPr/>
          <a:lstStyle/>
          <a:p>
            <a:r>
              <a:rPr lang="el-GR" sz="2000" dirty="0"/>
              <a:t>Μεταλλάξεις στο γονίδιο που κωδικοποιεί την </a:t>
            </a:r>
            <a:r>
              <a:rPr lang="el-GR" sz="2000" dirty="0" err="1"/>
              <a:t>κρυοπυρίνη</a:t>
            </a:r>
            <a:r>
              <a:rPr lang="el-GR" sz="2000" dirty="0"/>
              <a:t> (NALP3)</a:t>
            </a:r>
          </a:p>
          <a:p>
            <a:pPr lvl="1"/>
            <a:r>
              <a:rPr lang="el-GR" sz="1800" dirty="0"/>
              <a:t>Γονίδιο CIAS1/NALP3/PYPAF1/CATERPILLER 1.1</a:t>
            </a:r>
            <a:r>
              <a:rPr lang="en-US" sz="1800" dirty="0"/>
              <a:t> (</a:t>
            </a:r>
            <a:r>
              <a:rPr lang="el-GR" sz="1800" dirty="0"/>
              <a:t>χρωματόσωμα 1q44</a:t>
            </a:r>
            <a:r>
              <a:rPr lang="en-US" sz="1800" dirty="0"/>
              <a:t>)</a:t>
            </a:r>
            <a:endParaRPr lang="el-GR" sz="2000" dirty="0"/>
          </a:p>
          <a:p>
            <a:pPr lvl="1"/>
            <a:r>
              <a:rPr lang="el-GR" sz="1800" dirty="0"/>
              <a:t>Επικρατής τρόπος κληρονομικότητας</a:t>
            </a:r>
          </a:p>
          <a:p>
            <a:pPr lvl="1"/>
            <a:r>
              <a:rPr lang="el-GR" sz="1800" dirty="0">
                <a:sym typeface="Wingdings" panose="05000000000000000000" pitchFamily="2" charset="2"/>
              </a:rPr>
              <a:t>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l-GR" altLang="el-GR" sz="1800" dirty="0" err="1">
                <a:sym typeface="Wingdings" panose="05000000000000000000" pitchFamily="2" charset="2"/>
              </a:rPr>
              <a:t>ενεργότητας</a:t>
            </a:r>
            <a:r>
              <a:rPr lang="el-GR" altLang="el-GR" sz="1800" dirty="0">
                <a:sym typeface="Wingdings" panose="05000000000000000000" pitchFamily="2" charset="2"/>
              </a:rPr>
              <a:t> του </a:t>
            </a:r>
            <a:r>
              <a:rPr lang="el-GR" altLang="el-GR" sz="1800" dirty="0" err="1">
                <a:sym typeface="Wingdings" panose="05000000000000000000" pitchFamily="2" charset="2"/>
              </a:rPr>
              <a:t>φλεγμονοσώματος</a:t>
            </a:r>
            <a:r>
              <a:rPr lang="el-GR" altLang="el-GR" sz="1800" dirty="0">
                <a:sym typeface="Wingdings" panose="05000000000000000000" pitchFamily="2" charset="2"/>
              </a:rPr>
              <a:t>   παραγωγή IL-1</a:t>
            </a:r>
            <a:endParaRPr lang="el-GR" sz="1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8EF93F2-1C27-494F-8836-01511EBAD1E6}"/>
              </a:ext>
            </a:extLst>
          </p:cNvPr>
          <p:cNvSpPr txBox="1">
            <a:spLocks/>
          </p:cNvSpPr>
          <p:nvPr/>
        </p:nvSpPr>
        <p:spPr bwMode="auto">
          <a:xfrm>
            <a:off x="107504" y="3212976"/>
            <a:ext cx="31683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20000"/>
              </a:spcBef>
              <a:spcAft>
                <a:spcPct val="20000"/>
              </a:spcAft>
              <a:buSzPct val="4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73038" algn="l" rtl="0" eaLnBrk="0" fontAlgn="base" hangingPunct="0">
              <a:spcBef>
                <a:spcPct val="20000"/>
              </a:spcBef>
              <a:spcAft>
                <a:spcPct val="20000"/>
              </a:spcAft>
              <a:buSzPct val="50000"/>
              <a:buBlip>
                <a:blip r:embed="rId4"/>
              </a:buBlip>
              <a:defRPr sz="2200">
                <a:solidFill>
                  <a:srgbClr val="364B58"/>
                </a:solidFill>
                <a:latin typeface="+mn-lt"/>
                <a:cs typeface="+mn-cs"/>
              </a:defRPr>
            </a:lvl2pPr>
            <a:lvl3pPr marL="630238" indent="-185738" algn="l" rtl="0" eaLnBrk="0" fontAlgn="base" hangingPunct="0">
              <a:spcBef>
                <a:spcPct val="20000"/>
              </a:spcBef>
              <a:spcAft>
                <a:spcPct val="20000"/>
              </a:spcAft>
              <a:buSzPct val="55000"/>
              <a:buFont typeface="Wingdings" pitchFamily="2" charset="2"/>
              <a:buChar char="¯"/>
              <a:defRPr sz="2000">
                <a:solidFill>
                  <a:srgbClr val="333333"/>
                </a:solidFill>
                <a:latin typeface="+mn-lt"/>
                <a:cs typeface="+mn-cs"/>
              </a:defRPr>
            </a:lvl3pPr>
            <a:lvl4pPr marL="803275" indent="-173038" algn="l" rtl="0" eaLnBrk="0" fontAlgn="base" hangingPunct="0">
              <a:spcBef>
                <a:spcPct val="20000"/>
              </a:spcBef>
              <a:spcAft>
                <a:spcPct val="20000"/>
              </a:spcAft>
              <a:buSzPct val="60000"/>
              <a:buFont typeface="Wingdings" pitchFamily="2" charset="2"/>
              <a:buChar char="û"/>
              <a:defRPr>
                <a:solidFill>
                  <a:srgbClr val="2A3F21"/>
                </a:solidFill>
                <a:latin typeface="+mn-lt"/>
                <a:cs typeface="+mn-cs"/>
              </a:defRPr>
            </a:lvl4pPr>
            <a:lvl5pPr marL="989013" indent="-185738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5pPr>
            <a:lvl6pPr marL="21637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6pPr>
            <a:lvl7pPr marL="26209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7pPr>
            <a:lvl8pPr marL="30781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8pPr>
            <a:lvl9pPr marL="35353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l-GR" sz="1700" kern="0" dirty="0" err="1"/>
              <a:t>Οικογενές</a:t>
            </a:r>
            <a:r>
              <a:rPr lang="el-GR" sz="1700" kern="0" dirty="0"/>
              <a:t> </a:t>
            </a:r>
            <a:r>
              <a:rPr lang="el-GR" sz="1700" kern="0" dirty="0" err="1"/>
              <a:t>αυτοφλεγμονώδες</a:t>
            </a:r>
            <a:r>
              <a:rPr lang="el-GR" sz="1700" kern="0" dirty="0"/>
              <a:t> σύνδρομο που σχετίζεται με το κρύο</a:t>
            </a:r>
            <a:r>
              <a:rPr lang="en-US" sz="1700" kern="0" dirty="0"/>
              <a:t> </a:t>
            </a:r>
            <a:r>
              <a:rPr lang="el-GR" sz="1700" kern="0" dirty="0"/>
              <a:t> </a:t>
            </a:r>
            <a:endParaRPr lang="en-US" sz="1700" kern="0" dirty="0"/>
          </a:p>
          <a:p>
            <a:pPr marL="174625" indent="-174625">
              <a:spcBef>
                <a:spcPts val="0"/>
              </a:spcBef>
            </a:pPr>
            <a:r>
              <a:rPr lang="el-GR" sz="1600" b="0" kern="0" dirty="0"/>
              <a:t>Συστηματική φλεγμονώδη αντίδραση μετά από έκθεση σε κρύο</a:t>
            </a:r>
          </a:p>
          <a:p>
            <a:pPr marL="174625" lvl="1" indent="-87313">
              <a:spcBef>
                <a:spcPts val="0"/>
              </a:spcBef>
            </a:pPr>
            <a:r>
              <a:rPr lang="el-GR" sz="1400" b="0" kern="0" dirty="0"/>
              <a:t>Εμφάνιση κατά το 1ο έτος (6 μηνών)</a:t>
            </a:r>
          </a:p>
          <a:p>
            <a:pPr marL="174625" lvl="1" indent="-87313">
              <a:spcBef>
                <a:spcPts val="0"/>
              </a:spcBef>
            </a:pPr>
            <a:r>
              <a:rPr lang="el-GR" sz="1400" b="0" kern="0" dirty="0"/>
              <a:t>Πυρετός διάρκειας &lt;24 ωρών</a:t>
            </a:r>
          </a:p>
          <a:p>
            <a:pPr marL="174625" lvl="1" indent="-87313">
              <a:spcBef>
                <a:spcPts val="0"/>
              </a:spcBef>
            </a:pPr>
            <a:r>
              <a:rPr lang="el-GR" sz="1400" b="0" kern="0" dirty="0" err="1"/>
              <a:t>Κνιδωτικά</a:t>
            </a:r>
            <a:r>
              <a:rPr lang="el-GR" sz="1400" b="0" kern="0" dirty="0"/>
              <a:t> εξανθήματα</a:t>
            </a:r>
          </a:p>
          <a:p>
            <a:pPr marL="174625" lvl="1" indent="-87313">
              <a:spcBef>
                <a:spcPts val="0"/>
              </a:spcBef>
            </a:pPr>
            <a:r>
              <a:rPr lang="el-GR" sz="1400" b="0" kern="0" dirty="0"/>
              <a:t>Επιπεφυκίτιδα</a:t>
            </a:r>
          </a:p>
          <a:p>
            <a:pPr marL="174625" lvl="1" indent="-87313">
              <a:spcBef>
                <a:spcPts val="0"/>
              </a:spcBef>
            </a:pPr>
            <a:r>
              <a:rPr lang="el-GR" sz="1400" b="0" kern="0" dirty="0"/>
              <a:t>Αρθραλγίες </a:t>
            </a:r>
            <a:endParaRPr lang="el-GR" sz="1600" b="0" kern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506D26B-9E0B-4E63-8DAB-BE13CD943C09}"/>
              </a:ext>
            </a:extLst>
          </p:cNvPr>
          <p:cNvSpPr txBox="1">
            <a:spLocks/>
          </p:cNvSpPr>
          <p:nvPr/>
        </p:nvSpPr>
        <p:spPr bwMode="auto">
          <a:xfrm>
            <a:off x="3225752" y="3212976"/>
            <a:ext cx="26559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20000"/>
              </a:spcBef>
              <a:spcAft>
                <a:spcPct val="20000"/>
              </a:spcAft>
              <a:buSzPct val="4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73038" algn="l" rtl="0" eaLnBrk="0" fontAlgn="base" hangingPunct="0">
              <a:spcBef>
                <a:spcPct val="20000"/>
              </a:spcBef>
              <a:spcAft>
                <a:spcPct val="20000"/>
              </a:spcAft>
              <a:buSzPct val="50000"/>
              <a:buBlip>
                <a:blip r:embed="rId4"/>
              </a:buBlip>
              <a:defRPr sz="2200">
                <a:solidFill>
                  <a:srgbClr val="364B58"/>
                </a:solidFill>
                <a:latin typeface="+mn-lt"/>
                <a:cs typeface="+mn-cs"/>
              </a:defRPr>
            </a:lvl2pPr>
            <a:lvl3pPr marL="630238" indent="-185738" algn="l" rtl="0" eaLnBrk="0" fontAlgn="base" hangingPunct="0">
              <a:spcBef>
                <a:spcPct val="20000"/>
              </a:spcBef>
              <a:spcAft>
                <a:spcPct val="20000"/>
              </a:spcAft>
              <a:buSzPct val="55000"/>
              <a:buFont typeface="Wingdings" pitchFamily="2" charset="2"/>
              <a:buChar char="¯"/>
              <a:defRPr sz="2000">
                <a:solidFill>
                  <a:srgbClr val="333333"/>
                </a:solidFill>
                <a:latin typeface="+mn-lt"/>
                <a:cs typeface="+mn-cs"/>
              </a:defRPr>
            </a:lvl3pPr>
            <a:lvl4pPr marL="803275" indent="-173038" algn="l" rtl="0" eaLnBrk="0" fontAlgn="base" hangingPunct="0">
              <a:spcBef>
                <a:spcPct val="20000"/>
              </a:spcBef>
              <a:spcAft>
                <a:spcPct val="20000"/>
              </a:spcAft>
              <a:buSzPct val="60000"/>
              <a:buFont typeface="Wingdings" pitchFamily="2" charset="2"/>
              <a:buChar char="û"/>
              <a:defRPr>
                <a:solidFill>
                  <a:srgbClr val="2A3F21"/>
                </a:solidFill>
                <a:latin typeface="+mn-lt"/>
                <a:cs typeface="+mn-cs"/>
              </a:defRPr>
            </a:lvl4pPr>
            <a:lvl5pPr marL="989013" indent="-185738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5pPr>
            <a:lvl6pPr marL="21637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6pPr>
            <a:lvl7pPr marL="26209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7pPr>
            <a:lvl8pPr marL="30781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8pPr>
            <a:lvl9pPr marL="35353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l-GR" sz="1700" kern="0" dirty="0"/>
              <a:t>Σύνδρομο </a:t>
            </a:r>
            <a:r>
              <a:rPr lang="en-US" sz="1700" kern="0" dirty="0"/>
              <a:t>Muckle-Wells  </a:t>
            </a:r>
            <a:r>
              <a:rPr lang="el-GR" sz="1700" kern="0" dirty="0"/>
              <a:t> </a:t>
            </a:r>
            <a:endParaRPr lang="en-US" sz="1700" kern="0" dirty="0"/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Εμφάνιση: νεογνό-εφηβεία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Πυρετός διάρκειας 24-48 ωρών, με διάστημα επανεμφάνισης μερικές εβδομάδες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 err="1"/>
              <a:t>Κνιδωτικά</a:t>
            </a:r>
            <a:r>
              <a:rPr lang="el-GR" sz="1400" b="0" kern="0" dirty="0"/>
              <a:t> εξανθήματα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Απώλεια της ακοής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2η-4η δεκαετία ζωής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Αρθραλγίες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C18EADF-1E66-462A-AB06-E381282EB07C}"/>
              </a:ext>
            </a:extLst>
          </p:cNvPr>
          <p:cNvSpPr txBox="1">
            <a:spLocks/>
          </p:cNvSpPr>
          <p:nvPr/>
        </p:nvSpPr>
        <p:spPr bwMode="auto">
          <a:xfrm>
            <a:off x="5948536" y="3212976"/>
            <a:ext cx="308796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20000"/>
              </a:spcBef>
              <a:spcAft>
                <a:spcPct val="20000"/>
              </a:spcAft>
              <a:buSzPct val="4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73038" algn="l" rtl="0" eaLnBrk="0" fontAlgn="base" hangingPunct="0">
              <a:spcBef>
                <a:spcPct val="20000"/>
              </a:spcBef>
              <a:spcAft>
                <a:spcPct val="20000"/>
              </a:spcAft>
              <a:buSzPct val="50000"/>
              <a:buBlip>
                <a:blip r:embed="rId4"/>
              </a:buBlip>
              <a:defRPr sz="2200">
                <a:solidFill>
                  <a:srgbClr val="364B58"/>
                </a:solidFill>
                <a:latin typeface="+mn-lt"/>
                <a:cs typeface="+mn-cs"/>
              </a:defRPr>
            </a:lvl2pPr>
            <a:lvl3pPr marL="630238" indent="-185738" algn="l" rtl="0" eaLnBrk="0" fontAlgn="base" hangingPunct="0">
              <a:spcBef>
                <a:spcPct val="20000"/>
              </a:spcBef>
              <a:spcAft>
                <a:spcPct val="20000"/>
              </a:spcAft>
              <a:buSzPct val="55000"/>
              <a:buFont typeface="Wingdings" pitchFamily="2" charset="2"/>
              <a:buChar char="¯"/>
              <a:defRPr sz="2000">
                <a:solidFill>
                  <a:srgbClr val="333333"/>
                </a:solidFill>
                <a:latin typeface="+mn-lt"/>
                <a:cs typeface="+mn-cs"/>
              </a:defRPr>
            </a:lvl3pPr>
            <a:lvl4pPr marL="803275" indent="-173038" algn="l" rtl="0" eaLnBrk="0" fontAlgn="base" hangingPunct="0">
              <a:spcBef>
                <a:spcPct val="20000"/>
              </a:spcBef>
              <a:spcAft>
                <a:spcPct val="20000"/>
              </a:spcAft>
              <a:buSzPct val="60000"/>
              <a:buFont typeface="Wingdings" pitchFamily="2" charset="2"/>
              <a:buChar char="û"/>
              <a:defRPr>
                <a:solidFill>
                  <a:srgbClr val="2A3F21"/>
                </a:solidFill>
                <a:latin typeface="+mn-lt"/>
                <a:cs typeface="+mn-cs"/>
              </a:defRPr>
            </a:lvl4pPr>
            <a:lvl5pPr marL="989013" indent="-185738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5pPr>
            <a:lvl6pPr marL="21637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6pPr>
            <a:lvl7pPr marL="26209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7pPr>
            <a:lvl8pPr marL="30781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8pPr>
            <a:lvl9pPr marL="3535363" indent="-185738" algn="l" rtl="0" fontAlgn="base">
              <a:spcBef>
                <a:spcPct val="20000"/>
              </a:spcBef>
              <a:spcAft>
                <a:spcPct val="20000"/>
              </a:spcAft>
              <a:buFont typeface="Waker" pitchFamily="2" charset="0"/>
              <a:buChar char="~"/>
              <a:defRPr sz="1600">
                <a:solidFill>
                  <a:srgbClr val="5E344A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l-GR" sz="1700" kern="0" dirty="0"/>
              <a:t>Φλεγμονώδης </a:t>
            </a:r>
            <a:r>
              <a:rPr lang="el-GR" sz="1700" kern="0" dirty="0" err="1"/>
              <a:t>πολυσυστημική</a:t>
            </a:r>
            <a:r>
              <a:rPr lang="el-GR" sz="1700" kern="0" dirty="0"/>
              <a:t> νόσος με νεογνική έναρξη ή χρόνιο βρεφικό νευρολογικό, δερματικό &amp; αρθρικό σύνδρομο</a:t>
            </a:r>
            <a:r>
              <a:rPr lang="en-US" sz="1700" kern="0" dirty="0"/>
              <a:t>  </a:t>
            </a:r>
            <a:r>
              <a:rPr lang="el-GR" sz="1700" kern="0" dirty="0"/>
              <a:t> </a:t>
            </a:r>
            <a:endParaRPr lang="en-US" sz="1700" kern="0" dirty="0"/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Εμφάνιση: κοντά στη γέννηση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Πυρετός συνεχής με εξάρσεις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 err="1"/>
              <a:t>Κνιδωτικά</a:t>
            </a:r>
            <a:r>
              <a:rPr lang="el-GR" sz="1400" b="0" kern="0" dirty="0"/>
              <a:t> εξανθήματα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Ιριδοκυκλίτιδα</a:t>
            </a:r>
            <a:r>
              <a:rPr lang="en-US" sz="1400" b="0" kern="0" dirty="0"/>
              <a:t>, </a:t>
            </a:r>
            <a:r>
              <a:rPr lang="el-GR" sz="1400" b="0" kern="0" dirty="0"/>
              <a:t>Άσηπτη μηνιγγίτιδα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 err="1"/>
              <a:t>Λεμφαδενοπάθεια</a:t>
            </a:r>
            <a:r>
              <a:rPr lang="el-GR" sz="1400" b="0" kern="0" dirty="0"/>
              <a:t>, ηπατομεγαλία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Απώλεια της ακοής, διανοητική καθυστέρηση, ελλιπής ανάπτυξη</a:t>
            </a:r>
          </a:p>
          <a:p>
            <a:pPr marL="87313" lvl="1" indent="-87313">
              <a:spcBef>
                <a:spcPts val="0"/>
              </a:spcBef>
            </a:pPr>
            <a:r>
              <a:rPr lang="el-GR" sz="1400" b="0" kern="0" dirty="0"/>
              <a:t>Αρθροπάθεια</a:t>
            </a:r>
          </a:p>
        </p:txBody>
      </p:sp>
    </p:spTree>
    <p:extLst>
      <p:ext uri="{BB962C8B-B14F-4D97-AF65-F5344CB8AC3E}">
        <p14:creationId xmlns:p14="http://schemas.microsoft.com/office/powerpoint/2010/main" val="278058525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27384"/>
            <a:ext cx="8892480" cy="1008856"/>
          </a:xfrm>
        </p:spPr>
        <p:txBody>
          <a:bodyPr/>
          <a:lstStyle/>
          <a:p>
            <a:pPr eaLnBrk="1" hangingPunct="1"/>
            <a:r>
              <a:rPr lang="el-GR" altLang="el-GR" sz="2000" dirty="0" err="1">
                <a:solidFill>
                  <a:srgbClr val="364B58"/>
                </a:solidFill>
              </a:rPr>
              <a:t>Αυτοφλεγμονώδη</a:t>
            </a:r>
            <a:r>
              <a:rPr lang="el-GR" altLang="el-GR" sz="2000" dirty="0">
                <a:solidFill>
                  <a:srgbClr val="364B58"/>
                </a:solidFill>
              </a:rPr>
              <a:t> νοσήματα</a:t>
            </a:r>
            <a:r>
              <a:rPr lang="en-US" altLang="el-GR" sz="2000" dirty="0">
                <a:solidFill>
                  <a:srgbClr val="364B58"/>
                </a:solidFill>
              </a:rPr>
              <a:t>:</a:t>
            </a:r>
            <a:r>
              <a:rPr lang="en-US" altLang="el-GR" sz="2000" dirty="0" err="1">
                <a:solidFill>
                  <a:srgbClr val="364B58"/>
                </a:solidFill>
              </a:rPr>
              <a:t>Hyperimmunoglubulinemia</a:t>
            </a:r>
            <a:r>
              <a:rPr lang="en-US" altLang="el-GR" sz="2000" dirty="0">
                <a:solidFill>
                  <a:srgbClr val="364B58"/>
                </a:solidFill>
              </a:rPr>
              <a:t> D, HIDS</a:t>
            </a:r>
            <a:br>
              <a:rPr lang="el-GR" altLang="el-GR" sz="2800" dirty="0"/>
            </a:br>
            <a:r>
              <a:rPr lang="el-GR" altLang="el-GR" sz="2800" dirty="0"/>
              <a:t>Περιοδικό σύνδρομο </a:t>
            </a:r>
            <a:r>
              <a:rPr lang="el-GR" altLang="el-GR" sz="2800" dirty="0" err="1"/>
              <a:t>υπερανοσοσφαιριναιμίας</a:t>
            </a:r>
            <a:r>
              <a:rPr lang="el-GR" altLang="el-GR" sz="2800" dirty="0"/>
              <a:t>-</a:t>
            </a:r>
            <a:r>
              <a:rPr lang="en-US" altLang="el-GR" sz="2800" dirty="0"/>
              <a:t>D</a:t>
            </a:r>
            <a:endParaRPr lang="el-GR" altLang="el-GR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51CF7F-0F5C-4A90-8359-49BF8AA8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686800" cy="55172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l-GR" sz="2000" dirty="0"/>
              <a:t>Βόρεια Ευρώπη</a:t>
            </a:r>
          </a:p>
          <a:p>
            <a:pPr>
              <a:spcBef>
                <a:spcPts val="0"/>
              </a:spcBef>
            </a:pPr>
            <a:r>
              <a:rPr lang="el-GR" sz="2000" dirty="0"/>
              <a:t>Υπολειπόμενος τρόπος κληρονομικότητας</a:t>
            </a:r>
          </a:p>
          <a:p>
            <a:pPr lvl="1">
              <a:spcBef>
                <a:spcPts val="0"/>
              </a:spcBef>
            </a:pPr>
            <a:r>
              <a:rPr lang="el-GR" sz="1800" dirty="0"/>
              <a:t>Γονίδιο </a:t>
            </a:r>
            <a:r>
              <a:rPr lang="en-US" sz="1800" dirty="0"/>
              <a:t>MVK  (</a:t>
            </a:r>
            <a:r>
              <a:rPr lang="el-GR" sz="1800" dirty="0"/>
              <a:t>χρωματόσωμα 12</a:t>
            </a:r>
            <a:r>
              <a:rPr lang="en-US" sz="1800" dirty="0"/>
              <a:t>q24)</a:t>
            </a:r>
            <a:endParaRPr lang="el-GR" sz="1800" dirty="0"/>
          </a:p>
          <a:p>
            <a:pPr lvl="2">
              <a:spcBef>
                <a:spcPts val="0"/>
              </a:spcBef>
            </a:pPr>
            <a:r>
              <a:rPr lang="el-GR" sz="1600" dirty="0" err="1"/>
              <a:t>Μεβαλονική</a:t>
            </a:r>
            <a:r>
              <a:rPr lang="el-GR" sz="1600" dirty="0"/>
              <a:t> </a:t>
            </a:r>
            <a:r>
              <a:rPr lang="el-GR" sz="1600" dirty="0" err="1"/>
              <a:t>κινάση</a:t>
            </a:r>
            <a:r>
              <a:rPr lang="en-US" sz="1600" dirty="0"/>
              <a:t>: </a:t>
            </a:r>
            <a:r>
              <a:rPr lang="en-US" sz="1600" dirty="0">
                <a:sym typeface="Wingdings" panose="05000000000000000000" pitchFamily="2" charset="2"/>
              </a:rPr>
              <a:t> </a:t>
            </a:r>
            <a:r>
              <a:rPr lang="el-GR" sz="1600" dirty="0" err="1">
                <a:sym typeface="Wingdings" panose="05000000000000000000" pitchFamily="2" charset="2"/>
              </a:rPr>
              <a:t>ενεργότητα</a:t>
            </a:r>
            <a:endParaRPr lang="en-US" sz="1600" dirty="0">
              <a:sym typeface="Wingdings" panose="05000000000000000000" pitchFamily="2" charset="2"/>
            </a:endParaRPr>
          </a:p>
          <a:p>
            <a:pPr marL="444500" lvl="2" indent="0">
              <a:spcBef>
                <a:spcPts val="0"/>
              </a:spcBef>
              <a:buNone/>
            </a:pPr>
            <a:endParaRPr lang="el-GR" sz="700" dirty="0">
              <a:sym typeface="Wingdings" panose="05000000000000000000" pitchFamily="2" charset="2"/>
            </a:endParaRPr>
          </a:p>
          <a:p>
            <a:pPr lvl="2">
              <a:spcBef>
                <a:spcPts val="0"/>
              </a:spcBef>
            </a:pPr>
            <a:endParaRPr lang="el-GR" sz="400" dirty="0"/>
          </a:p>
          <a:p>
            <a:pPr>
              <a:spcBef>
                <a:spcPts val="0"/>
              </a:spcBef>
            </a:pPr>
            <a:r>
              <a:rPr lang="el-GR" sz="2000" dirty="0"/>
              <a:t>Εμφάνιση &lt;1ο έτος ζωής</a:t>
            </a:r>
          </a:p>
          <a:p>
            <a:pPr lvl="1">
              <a:spcBef>
                <a:spcPts val="0"/>
              </a:spcBef>
            </a:pPr>
            <a:r>
              <a:rPr lang="el-GR" sz="1800" dirty="0"/>
              <a:t>Εμβολιασμός, μόλυνση, μικροτραυματισμοί, </a:t>
            </a:r>
            <a:r>
              <a:rPr lang="el-GR" sz="1800" dirty="0" err="1"/>
              <a:t>στρές</a:t>
            </a:r>
            <a:r>
              <a:rPr lang="el-GR" sz="1800" dirty="0"/>
              <a:t>, …</a:t>
            </a:r>
            <a:endParaRPr lang="en-US" sz="1800" dirty="0"/>
          </a:p>
          <a:p>
            <a:pPr marL="271462" lvl="1" indent="0">
              <a:spcBef>
                <a:spcPts val="0"/>
              </a:spcBef>
              <a:buNone/>
            </a:pPr>
            <a:endParaRPr lang="en-US" sz="700" dirty="0"/>
          </a:p>
          <a:p>
            <a:pPr marL="271462" lvl="1" indent="0">
              <a:spcBef>
                <a:spcPts val="0"/>
              </a:spcBef>
              <a:buNone/>
            </a:pPr>
            <a:endParaRPr lang="el-GR" sz="400" dirty="0"/>
          </a:p>
          <a:p>
            <a:pPr>
              <a:spcBef>
                <a:spcPts val="0"/>
              </a:spcBef>
            </a:pPr>
            <a:r>
              <a:rPr lang="el-GR" sz="2000" dirty="0"/>
              <a:t>Υψηλά επίπεδα στον ορό του αίματος:  </a:t>
            </a:r>
          </a:p>
          <a:p>
            <a:pPr lvl="1">
              <a:spcBef>
                <a:spcPts val="0"/>
              </a:spcBef>
            </a:pPr>
            <a:r>
              <a:rPr lang="el-GR" sz="1800" dirty="0" err="1"/>
              <a:t>IgD</a:t>
            </a:r>
            <a:r>
              <a:rPr lang="el-GR" sz="1800" dirty="0"/>
              <a:t> (&gt;100-IU/</a:t>
            </a:r>
            <a:r>
              <a:rPr lang="el-GR" sz="1800" dirty="0" err="1"/>
              <a:t>mL</a:t>
            </a:r>
            <a:r>
              <a:rPr lang="el-GR" sz="1800" dirty="0"/>
              <a:t>, από 3</a:t>
            </a:r>
            <a:r>
              <a:rPr lang="el-GR" sz="1800" baseline="30000" dirty="0"/>
              <a:t>ο</a:t>
            </a:r>
            <a:r>
              <a:rPr lang="el-GR" sz="1800" dirty="0"/>
              <a:t> έτος)</a:t>
            </a:r>
          </a:p>
          <a:p>
            <a:pPr lvl="1">
              <a:spcBef>
                <a:spcPts val="0"/>
              </a:spcBef>
            </a:pPr>
            <a:r>
              <a:rPr lang="el-GR" sz="1800" dirty="0" err="1"/>
              <a:t>IgA</a:t>
            </a:r>
            <a:r>
              <a:rPr lang="el-GR" sz="1800" dirty="0"/>
              <a:t> (80% ασθενών)</a:t>
            </a:r>
            <a:endParaRPr lang="en-US" sz="1800" dirty="0"/>
          </a:p>
          <a:p>
            <a:pPr marL="271462" lvl="1" indent="0">
              <a:spcBef>
                <a:spcPts val="0"/>
              </a:spcBef>
              <a:buNone/>
            </a:pPr>
            <a:endParaRPr lang="el-GR" sz="700" dirty="0"/>
          </a:p>
          <a:p>
            <a:pPr>
              <a:spcBef>
                <a:spcPts val="0"/>
              </a:spcBef>
            </a:pPr>
            <a:r>
              <a:rPr lang="el-GR" sz="2000" dirty="0"/>
              <a:t>Εκδηλώσεις 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l-GR" sz="1800" dirty="0"/>
              <a:t>Πυρετός διάρκειας 4-7 ημερών (ενδιάμεσα διαστήματα 4-8 εβδομάδων) </a:t>
            </a:r>
          </a:p>
          <a:p>
            <a:pPr lvl="1">
              <a:spcBef>
                <a:spcPts val="0"/>
              </a:spcBef>
            </a:pPr>
            <a:r>
              <a:rPr lang="el-GR" sz="1800" dirty="0"/>
              <a:t>Κοιλιακό άλγος, εμετός, διάρροια </a:t>
            </a:r>
          </a:p>
          <a:p>
            <a:pPr lvl="1">
              <a:spcBef>
                <a:spcPts val="0"/>
              </a:spcBef>
            </a:pPr>
            <a:r>
              <a:rPr lang="el-GR" sz="1800" dirty="0"/>
              <a:t>Εξανθήματα</a:t>
            </a:r>
            <a:r>
              <a:rPr lang="en-US" sz="1800" dirty="0"/>
              <a:t>, </a:t>
            </a:r>
            <a:r>
              <a:rPr lang="el-GR" sz="1800" dirty="0"/>
              <a:t>Αρθραλγίες  </a:t>
            </a:r>
          </a:p>
          <a:p>
            <a:pPr lvl="1">
              <a:spcBef>
                <a:spcPts val="0"/>
              </a:spcBef>
            </a:pPr>
            <a:r>
              <a:rPr lang="el-GR" sz="1800" dirty="0" err="1"/>
              <a:t>Λεμφαδενοπάθεια</a:t>
            </a:r>
            <a:r>
              <a:rPr lang="el-GR" sz="1800" dirty="0"/>
              <a:t> (αυχένας)</a:t>
            </a:r>
            <a:r>
              <a:rPr lang="en-US" sz="1800" dirty="0"/>
              <a:t>, </a:t>
            </a:r>
            <a:r>
              <a:rPr lang="el-GR" sz="1800" dirty="0"/>
              <a:t>Σπληνομεγαλία</a:t>
            </a:r>
          </a:p>
          <a:p>
            <a:pPr>
              <a:spcBef>
                <a:spcPts val="0"/>
              </a:spcBef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78348448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6C9BD-444C-4B62-BB68-58F4B135A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99" y="12608"/>
            <a:ext cx="4284960" cy="3272376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>
                <a:solidFill>
                  <a:srgbClr val="364B58"/>
                </a:solidFill>
              </a:rPr>
              <a:t>Πρωτοπαθείς ανοσοανεπάρκειες</a:t>
            </a:r>
            <a:br>
              <a:rPr lang="el-GR" altLang="el-GR" sz="2800"/>
            </a:br>
            <a:r>
              <a:rPr lang="el-GR" altLang="el-GR"/>
              <a:t>Υποψία</a:t>
            </a:r>
          </a:p>
        </p:txBody>
      </p:sp>
      <p:sp>
        <p:nvSpPr>
          <p:cNvPr id="6147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686800" cy="475252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1800" dirty="0"/>
              <a:t>Συχνές, παρατεταμένες, </a:t>
            </a:r>
            <a:r>
              <a:rPr lang="en-US" altLang="el-GR" sz="1800" dirty="0"/>
              <a:t>				 </a:t>
            </a:r>
            <a:r>
              <a:rPr lang="el-GR" altLang="el-GR" sz="1800" dirty="0"/>
              <a:t>επαναλαμβανόμενες μολύνσεις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1600" dirty="0"/>
              <a:t>≥2 επεισόδια/έτος</a:t>
            </a:r>
            <a:r>
              <a:rPr lang="el-GR" altLang="el-GR" sz="1800" dirty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sz="1400" dirty="0"/>
              <a:t>πνευμονία, ιγμορίτιδα, μηνιγγίτιδα, σήψη, οστεομυελίτιδα</a:t>
            </a:r>
            <a:endParaRPr lang="el-GR" altLang="el-GR" sz="1600" dirty="0"/>
          </a:p>
          <a:p>
            <a:pPr lvl="2" eaLnBrk="1" hangingPunct="1">
              <a:lnSpc>
                <a:spcPct val="90000"/>
              </a:lnSpc>
            </a:pPr>
            <a:endParaRPr lang="el-GR" altLang="el-GR" sz="600" dirty="0"/>
          </a:p>
          <a:p>
            <a:pPr eaLnBrk="1" hangingPunct="1">
              <a:lnSpc>
                <a:spcPct val="90000"/>
              </a:lnSpc>
            </a:pPr>
            <a:r>
              <a:rPr lang="el-GR" altLang="el-GR" sz="1800" dirty="0"/>
              <a:t>Επίμονα εξανθήματα, υποτροπιάζοντα αποστήματα ή άφθες </a:t>
            </a:r>
            <a:r>
              <a:rPr lang="el-GR" altLang="el-GR" sz="1600" i="1" dirty="0"/>
              <a:t>(στοματική κοιλότητα, δέρμα)</a:t>
            </a:r>
            <a:r>
              <a:rPr lang="el-GR" altLang="el-GR" sz="1800" dirty="0"/>
              <a:t> μετά το 1</a:t>
            </a:r>
            <a:r>
              <a:rPr lang="el-GR" altLang="el-GR" sz="1800" baseline="30000" dirty="0"/>
              <a:t>ο</a:t>
            </a:r>
            <a:r>
              <a:rPr lang="el-GR" altLang="el-GR" sz="1800" dirty="0"/>
              <a:t> έτος</a:t>
            </a:r>
          </a:p>
          <a:p>
            <a:pPr eaLnBrk="1" hangingPunct="1">
              <a:lnSpc>
                <a:spcPct val="90000"/>
              </a:lnSpc>
            </a:pPr>
            <a:endParaRPr lang="el-GR" altLang="el-GR" sz="600" dirty="0"/>
          </a:p>
          <a:p>
            <a:pPr eaLnBrk="1" hangingPunct="1">
              <a:lnSpc>
                <a:spcPct val="90000"/>
              </a:lnSpc>
            </a:pPr>
            <a:endParaRPr lang="el-GR" altLang="el-GR" sz="600" dirty="0"/>
          </a:p>
          <a:p>
            <a:pPr eaLnBrk="1" hangingPunct="1">
              <a:lnSpc>
                <a:spcPct val="90000"/>
              </a:lnSpc>
            </a:pPr>
            <a:r>
              <a:rPr lang="el-GR" altLang="el-GR" sz="1800" dirty="0"/>
              <a:t>Μειωμένη απόκριση στη φαρμακευτική αγωγή ή μη αποτελεσματική θεραπεία  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1600" dirty="0">
                <a:sym typeface="Wingdings" pitchFamily="2" charset="2"/>
              </a:rPr>
              <a:t> ανταπόκριση σε αντιβιοτικά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1600" dirty="0">
                <a:sym typeface="Wingdings" pitchFamily="2" charset="2"/>
              </a:rPr>
              <a:t>ανάγκη για ενδοφλέβια χορήγηση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1600" dirty="0"/>
              <a:t>μη αναμενόμενες επιπλοκές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1600" dirty="0"/>
              <a:t>μη πλήρης εκκαθάριση προηγηθείσας λοίμωξης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1800" dirty="0"/>
              <a:t>Οικογενειακό ιστορικό</a:t>
            </a:r>
            <a:endParaRPr lang="en-US" altLang="el-GR" sz="1800" dirty="0"/>
          </a:p>
          <a:p>
            <a:pPr eaLnBrk="1" hangingPunct="1">
              <a:lnSpc>
                <a:spcPct val="90000"/>
              </a:lnSpc>
            </a:pPr>
            <a:r>
              <a:rPr lang="el-GR" altLang="el-GR" sz="1800" dirty="0"/>
              <a:t>Αποκλεισμός της ύπαρξης άλλων νοσημάτων, καθώς και ατοπίας, αλλεργιών ή άσθματος που θα μπορούσαν να ευθύνονται για υποτροπιάζουσες μολύνσεις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27384"/>
            <a:ext cx="8892480" cy="1008856"/>
          </a:xfrm>
        </p:spPr>
        <p:txBody>
          <a:bodyPr/>
          <a:lstStyle/>
          <a:p>
            <a:pPr eaLnBrk="1" hangingPunct="1"/>
            <a:r>
              <a:rPr lang="el-GR" altLang="el-GR" sz="2000" dirty="0" err="1">
                <a:solidFill>
                  <a:srgbClr val="364B58"/>
                </a:solidFill>
              </a:rPr>
              <a:t>Αυτοφλεγμονώδη</a:t>
            </a:r>
            <a:r>
              <a:rPr lang="el-GR" altLang="el-GR" sz="2000" dirty="0">
                <a:solidFill>
                  <a:srgbClr val="364B58"/>
                </a:solidFill>
              </a:rPr>
              <a:t> νοσήματα</a:t>
            </a:r>
            <a:r>
              <a:rPr lang="en-US" altLang="el-GR" sz="2000" dirty="0">
                <a:solidFill>
                  <a:srgbClr val="364B58"/>
                </a:solidFill>
              </a:rPr>
              <a:t>:</a:t>
            </a:r>
            <a:r>
              <a:rPr lang="en-US" altLang="el-GR" sz="2000" dirty="0" err="1">
                <a:solidFill>
                  <a:srgbClr val="364B58"/>
                </a:solidFill>
              </a:rPr>
              <a:t>Hyperimmunoglubulinemia</a:t>
            </a:r>
            <a:r>
              <a:rPr lang="en-US" altLang="el-GR" sz="2000" dirty="0">
                <a:solidFill>
                  <a:srgbClr val="364B58"/>
                </a:solidFill>
              </a:rPr>
              <a:t> D, HIDS</a:t>
            </a:r>
            <a:br>
              <a:rPr lang="el-GR" altLang="el-GR" sz="2800" dirty="0"/>
            </a:br>
            <a:r>
              <a:rPr lang="el-GR" altLang="el-GR" sz="2800" dirty="0"/>
              <a:t>Περιοδικό σύνδρομο </a:t>
            </a:r>
            <a:r>
              <a:rPr lang="el-GR" altLang="el-GR" sz="2800" dirty="0" err="1"/>
              <a:t>υπερανοσοσφαιριναιμίας</a:t>
            </a:r>
            <a:r>
              <a:rPr lang="el-GR" altLang="el-GR" sz="2800" dirty="0"/>
              <a:t>-</a:t>
            </a:r>
            <a:r>
              <a:rPr lang="en-US" altLang="el-GR" sz="2800" dirty="0"/>
              <a:t>D</a:t>
            </a:r>
            <a:endParaRPr lang="el-GR" altLang="el-GR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51CF7F-0F5C-4A90-8359-49BF8AA8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5122912" cy="5301208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 err="1">
                <a:solidFill>
                  <a:srgbClr val="000000"/>
                </a:solidFill>
              </a:rPr>
              <a:t>Μεβαλονική</a:t>
            </a:r>
            <a:r>
              <a:rPr lang="el-GR" altLang="el-GR" sz="1800" dirty="0">
                <a:solidFill>
                  <a:srgbClr val="000000"/>
                </a:solidFill>
              </a:rPr>
              <a:t> </a:t>
            </a:r>
            <a:r>
              <a:rPr lang="el-GR" altLang="el-GR" sz="1800" dirty="0" err="1">
                <a:solidFill>
                  <a:srgbClr val="000000"/>
                </a:solidFill>
              </a:rPr>
              <a:t>κινάση</a:t>
            </a:r>
            <a:r>
              <a:rPr lang="en-US" altLang="el-GR" sz="1800" dirty="0">
                <a:solidFill>
                  <a:srgbClr val="000000"/>
                </a:solidFill>
              </a:rPr>
              <a:t>: </a:t>
            </a:r>
            <a:r>
              <a:rPr lang="el-GR" altLang="el-GR" sz="1600" dirty="0"/>
              <a:t>Σύνθεση της χοληστερόλης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l-GR" altLang="el-GR" sz="700" dirty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 err="1">
                <a:solidFill>
                  <a:srgbClr val="000000"/>
                </a:solidFill>
              </a:rPr>
              <a:t>Παθογενετικός</a:t>
            </a:r>
            <a:r>
              <a:rPr lang="el-GR" altLang="el-GR" sz="1800" dirty="0">
                <a:solidFill>
                  <a:srgbClr val="000000"/>
                </a:solidFill>
              </a:rPr>
              <a:t> μηχανισμός: άγνωστος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>
                <a:sym typeface="Wingdings" panose="05000000000000000000" pitchFamily="2" charset="2"/>
              </a:rPr>
              <a:t> </a:t>
            </a:r>
            <a:r>
              <a:rPr lang="el-GR" altLang="el-GR" sz="1600" b="1" dirty="0">
                <a:sym typeface="Wingdings" panose="05000000000000000000" pitchFamily="2" charset="2"/>
              </a:rPr>
              <a:t>IL-1</a:t>
            </a:r>
            <a:r>
              <a:rPr lang="el-GR" altLang="el-GR" sz="1600" dirty="0">
                <a:sym typeface="Wingdings" panose="05000000000000000000" pitchFamily="2" charset="2"/>
              </a:rPr>
              <a:t>, IL-6 &amp; TNF από τα  μονοκύτταρα του περιφερικού αίματος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>
                <a:sym typeface="Wingdings" panose="05000000000000000000" pitchFamily="2" charset="2"/>
              </a:rPr>
              <a:t>Μάλλον δεν συμμετέχουν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l-GR" altLang="el-GR" sz="1400" dirty="0">
                <a:sym typeface="Wingdings" panose="05000000000000000000" pitchFamily="2" charset="2"/>
              </a:rPr>
              <a:t> </a:t>
            </a:r>
            <a:r>
              <a:rPr lang="en-US" altLang="el-GR" sz="1400" dirty="0" err="1">
                <a:sym typeface="Wingdings" panose="05000000000000000000" pitchFamily="2" charset="2"/>
              </a:rPr>
              <a:t>IgD</a:t>
            </a:r>
            <a:r>
              <a:rPr lang="el-GR" altLang="el-GR" sz="1400" dirty="0">
                <a:sym typeface="Wingdings" panose="05000000000000000000" pitchFamily="2" charset="2"/>
              </a:rPr>
              <a:t> (ασθενείς με επίπεδα </a:t>
            </a:r>
            <a:r>
              <a:rPr lang="el-GR" altLang="el-GR" sz="1400" dirty="0" err="1">
                <a:sym typeface="Wingdings" panose="05000000000000000000" pitchFamily="2" charset="2"/>
              </a:rPr>
              <a:t>κφ</a:t>
            </a:r>
            <a:r>
              <a:rPr lang="el-GR" altLang="el-GR" sz="1400" dirty="0">
                <a:sym typeface="Wingdings" panose="05000000000000000000" pitchFamily="2" charset="2"/>
              </a:rPr>
              <a:t>) ή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l-GR" altLang="el-GR" sz="1400" dirty="0">
                <a:sym typeface="Wingdings" panose="05000000000000000000" pitchFamily="2" charset="2"/>
              </a:rPr>
              <a:t> σύνθεση χοληστερόλης (</a:t>
            </a:r>
            <a:r>
              <a:rPr lang="el-GR" altLang="el-GR" sz="1400" dirty="0" err="1">
                <a:sym typeface="Wingdings" panose="05000000000000000000" pitchFamily="2" charset="2"/>
              </a:rPr>
              <a:t>κφ</a:t>
            </a:r>
            <a:r>
              <a:rPr lang="el-GR" altLang="el-GR" sz="1400" dirty="0">
                <a:sym typeface="Wingdings" panose="05000000000000000000" pitchFamily="2" charset="2"/>
              </a:rPr>
              <a:t> ασθενείς)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>
                <a:sym typeface="Wingdings" panose="05000000000000000000" pitchFamily="2" charset="2"/>
              </a:rPr>
              <a:t>Πιθανά οφείλεται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l-GR" altLang="el-GR" sz="1400" dirty="0">
                <a:sym typeface="Wingdings" panose="05000000000000000000" pitchFamily="2" charset="2"/>
              </a:rPr>
              <a:t>Συσσώρευση </a:t>
            </a:r>
            <a:r>
              <a:rPr lang="el-GR" altLang="el-GR" sz="1400" dirty="0" err="1">
                <a:sym typeface="Wingdings" panose="05000000000000000000" pitchFamily="2" charset="2"/>
              </a:rPr>
              <a:t>μεβαλονικού</a:t>
            </a:r>
            <a:r>
              <a:rPr lang="el-GR" altLang="el-GR" sz="1400" dirty="0">
                <a:sym typeface="Wingdings" panose="05000000000000000000" pitchFamily="2" charset="2"/>
              </a:rPr>
              <a:t> οξέος ή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l-GR" altLang="el-GR" sz="1400" dirty="0">
                <a:sym typeface="Wingdings" panose="05000000000000000000" pitchFamily="2" charset="2"/>
              </a:rPr>
              <a:t> </a:t>
            </a:r>
            <a:r>
              <a:rPr lang="el-GR" altLang="el-GR" sz="1400" dirty="0" err="1">
                <a:sym typeface="Wingdings" panose="05000000000000000000" pitchFamily="2" charset="2"/>
              </a:rPr>
              <a:t>ισοπρενοειδών</a:t>
            </a:r>
            <a:endParaRPr lang="el-GR" altLang="el-GR" sz="1400" dirty="0">
              <a:sym typeface="Wingdings" panose="05000000000000000000" pitchFamily="2" charset="2"/>
            </a:endParaRP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l-GR" altLang="el-GR" sz="1400" dirty="0">
                <a:sym typeface="Wingdings" panose="05000000000000000000" pitchFamily="2" charset="2"/>
              </a:rPr>
              <a:t>Μεταφραστική τροποποίηση αρκετών μορίων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l-GR" altLang="el-GR" sz="1200" dirty="0" err="1">
                <a:sym typeface="Wingdings" panose="05000000000000000000" pitchFamily="2" charset="2"/>
              </a:rPr>
              <a:t>Ras</a:t>
            </a:r>
            <a:r>
              <a:rPr lang="el-GR" altLang="el-GR" sz="1200" dirty="0">
                <a:sym typeface="Wingdings" panose="05000000000000000000" pitchFamily="2" charset="2"/>
              </a:rPr>
              <a:t>, </a:t>
            </a:r>
            <a:r>
              <a:rPr lang="el-GR" altLang="el-GR" sz="1200" dirty="0" err="1">
                <a:sym typeface="Wingdings" panose="05000000000000000000" pitchFamily="2" charset="2"/>
              </a:rPr>
              <a:t>Rho</a:t>
            </a:r>
            <a:r>
              <a:rPr lang="el-GR" altLang="el-GR" sz="1200" dirty="0">
                <a:sym typeface="Wingdings" panose="05000000000000000000" pitchFamily="2" charset="2"/>
              </a:rPr>
              <a:t>/</a:t>
            </a:r>
            <a:r>
              <a:rPr lang="el-GR" altLang="el-GR" sz="1200" dirty="0" err="1">
                <a:sym typeface="Wingdings" panose="05000000000000000000" pitchFamily="2" charset="2"/>
              </a:rPr>
              <a:t>Rac</a:t>
            </a:r>
            <a:r>
              <a:rPr lang="el-GR" altLang="el-GR" sz="1200" dirty="0">
                <a:sym typeface="Wingdings" panose="05000000000000000000" pitchFamily="2" charset="2"/>
              </a:rPr>
              <a:t>, </a:t>
            </a:r>
            <a:r>
              <a:rPr lang="el-GR" altLang="el-GR" sz="1200" dirty="0" err="1">
                <a:sym typeface="Wingdings" panose="05000000000000000000" pitchFamily="2" charset="2"/>
              </a:rPr>
              <a:t>Rab</a:t>
            </a:r>
            <a:endParaRPr lang="el-GR" altLang="el-GR" sz="1200" dirty="0">
              <a:sym typeface="Wingdings" panose="05000000000000000000" pitchFamily="2" charset="2"/>
            </a:endParaRP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l-GR" altLang="el-GR" sz="1400" dirty="0">
                <a:sym typeface="Wingdings" panose="05000000000000000000" pitchFamily="2" charset="2"/>
              </a:rPr>
              <a:t> IL-1b</a:t>
            </a:r>
            <a:endParaRPr lang="el-GR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52628-7595-4F78-B6AC-268874148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794" y="1782703"/>
            <a:ext cx="521253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2543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27384"/>
            <a:ext cx="8892480" cy="1008856"/>
          </a:xfrm>
        </p:spPr>
        <p:txBody>
          <a:bodyPr/>
          <a:lstStyle/>
          <a:p>
            <a:pPr eaLnBrk="1" hangingPunct="1"/>
            <a:r>
              <a:rPr lang="el-GR" altLang="el-GR" sz="2000" dirty="0" err="1">
                <a:solidFill>
                  <a:srgbClr val="364B58"/>
                </a:solidFill>
              </a:rPr>
              <a:t>Αυτοφλεγμονώδη</a:t>
            </a:r>
            <a:r>
              <a:rPr lang="el-GR" altLang="el-GR" sz="2000" dirty="0">
                <a:solidFill>
                  <a:srgbClr val="364B58"/>
                </a:solidFill>
              </a:rPr>
              <a:t> νοσήματα</a:t>
            </a:r>
            <a:r>
              <a:rPr lang="en-US" altLang="el-GR" sz="2000" dirty="0">
                <a:solidFill>
                  <a:srgbClr val="364B58"/>
                </a:solidFill>
              </a:rPr>
              <a:t>:TNFR-associated periodic syndrome TRAPS</a:t>
            </a:r>
            <a:br>
              <a:rPr lang="el-GR" altLang="el-GR" sz="2800" dirty="0"/>
            </a:br>
            <a:r>
              <a:rPr lang="el-GR" altLang="el-GR" sz="2800" dirty="0"/>
              <a:t>Σύνδρομο </a:t>
            </a:r>
            <a:r>
              <a:rPr lang="el-GR" altLang="el-GR" sz="2800" dirty="0" err="1"/>
              <a:t>συσχετιζόμενο</a:t>
            </a:r>
            <a:r>
              <a:rPr lang="el-GR" altLang="el-GR" sz="2800" dirty="0"/>
              <a:t> με τον υποδοχέα του </a:t>
            </a:r>
            <a:r>
              <a:rPr lang="en-US" altLang="el-GR" sz="2800" dirty="0"/>
              <a:t>TNF</a:t>
            </a:r>
            <a:endParaRPr lang="el-GR" altLang="el-GR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51CF7F-0F5C-4A90-8359-49BF8AA8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686800" cy="4725144"/>
          </a:xfrm>
        </p:spPr>
        <p:txBody>
          <a:bodyPr/>
          <a:lstStyle/>
          <a:p>
            <a:r>
              <a:rPr lang="el-GR" sz="2000" dirty="0"/>
              <a:t>Βόρεια Ευρώπη</a:t>
            </a:r>
          </a:p>
          <a:p>
            <a:r>
              <a:rPr lang="el-GR" sz="2000" dirty="0"/>
              <a:t>Επικρατής τρόπος κληρονομικότητας</a:t>
            </a:r>
          </a:p>
          <a:p>
            <a:pPr lvl="1"/>
            <a:r>
              <a:rPr lang="el-GR" sz="1800" dirty="0"/>
              <a:t>Γονίδιο TNFRSF1A (υποδοχέας του TNF)</a:t>
            </a:r>
            <a:r>
              <a:rPr lang="en-US" sz="1800" dirty="0"/>
              <a:t> (</a:t>
            </a:r>
            <a:r>
              <a:rPr lang="el-GR" sz="1800" dirty="0"/>
              <a:t>Χρωματόσωμα 12p13</a:t>
            </a:r>
            <a:r>
              <a:rPr lang="en-US" sz="1800" dirty="0"/>
              <a:t>)</a:t>
            </a:r>
            <a:endParaRPr lang="el-GR" sz="1800" dirty="0"/>
          </a:p>
          <a:p>
            <a:pPr lvl="2"/>
            <a:r>
              <a:rPr lang="el-GR" sz="1600" dirty="0"/>
              <a:t>Μεταλλάξεις</a:t>
            </a:r>
            <a:r>
              <a:rPr lang="en-US" sz="1600" dirty="0"/>
              <a:t>: </a:t>
            </a:r>
            <a:r>
              <a:rPr lang="el-GR" sz="1600" dirty="0" err="1"/>
              <a:t>Εξωκυττάρια</a:t>
            </a:r>
            <a:r>
              <a:rPr lang="el-GR" sz="1600" dirty="0"/>
              <a:t> περιοχή (</a:t>
            </a:r>
            <a:r>
              <a:rPr lang="el-GR" sz="1600" dirty="0" err="1"/>
              <a:t>cysteine-rich</a:t>
            </a:r>
            <a:r>
              <a:rPr lang="el-GR" sz="1600" dirty="0"/>
              <a:t> </a:t>
            </a:r>
            <a:r>
              <a:rPr lang="el-GR" sz="1600" dirty="0" err="1"/>
              <a:t>domains</a:t>
            </a:r>
            <a:r>
              <a:rPr lang="el-GR" sz="1600" dirty="0"/>
              <a:t>)</a:t>
            </a:r>
          </a:p>
          <a:p>
            <a:pPr marL="271462" lvl="1" indent="0">
              <a:buNone/>
            </a:pPr>
            <a:endParaRPr lang="el-GR" sz="400" dirty="0"/>
          </a:p>
          <a:p>
            <a:r>
              <a:rPr lang="el-GR" sz="2000" dirty="0"/>
              <a:t>Εμφάνιση συνήθως μετά το 3ο έτος</a:t>
            </a:r>
          </a:p>
          <a:p>
            <a:r>
              <a:rPr lang="el-GR" sz="2000" dirty="0"/>
              <a:t>Εκδηλώσεις</a:t>
            </a:r>
          </a:p>
          <a:p>
            <a:pPr lvl="1"/>
            <a:r>
              <a:rPr lang="el-GR" sz="1800" dirty="0"/>
              <a:t>Επεισόδια χαμηλού πυρετού, διάρκειας ~1-3 εβδομάδων</a:t>
            </a:r>
          </a:p>
          <a:p>
            <a:pPr lvl="1"/>
            <a:r>
              <a:rPr lang="el-GR" sz="1800" dirty="0"/>
              <a:t>Κοιλιακό άλγος</a:t>
            </a:r>
          </a:p>
          <a:p>
            <a:pPr lvl="1"/>
            <a:r>
              <a:rPr lang="el-GR" sz="1800" dirty="0"/>
              <a:t>Μυαλγία</a:t>
            </a:r>
          </a:p>
          <a:p>
            <a:pPr lvl="1"/>
            <a:r>
              <a:rPr lang="el-GR" sz="1800" dirty="0" err="1"/>
              <a:t>Μονοαρθρίτιδα</a:t>
            </a:r>
            <a:r>
              <a:rPr lang="el-GR" sz="1800" dirty="0"/>
              <a:t> (γόνατα, αστράγαλοι, καρποί, αγκώνες) </a:t>
            </a:r>
          </a:p>
          <a:p>
            <a:pPr lvl="1"/>
            <a:r>
              <a:rPr lang="el-GR" sz="1800" dirty="0"/>
              <a:t>Ανάπτυξη συστηματικής </a:t>
            </a:r>
            <a:r>
              <a:rPr lang="el-GR" sz="1800" dirty="0" err="1"/>
              <a:t>αμυλοείδωσης</a:t>
            </a:r>
            <a:endParaRPr lang="el-GR" sz="1800" dirty="0"/>
          </a:p>
          <a:p>
            <a:endParaRPr lang="el-GR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EDF8D-4262-414A-928D-36DA9636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196753"/>
            <a:ext cx="3840824" cy="17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972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Κυτταρική &amp; 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χυμική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Συνδυασμένες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Αντισωματικές</a:t>
            </a:r>
            <a:endParaRPr lang="el-GR" sz="2000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Συγγενής έλλειψη φαγοκυττάρων (αριθμού, λειτουργίας ή και των δύο)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Αυτοφλεγμονώδεις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«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Φαινοτυπικά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αντίγραφα» (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phenocopies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2017 IUIS Phenotypic Classification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Primary Immunodeficiencies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Clin Immunol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rgbClr val="364B5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1508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>
                <a:solidFill>
                  <a:srgbClr val="364B58"/>
                </a:solidFill>
              </a:rPr>
              <a:t>Πρωτοπαθείς ανοσοανεπάρκειες</a:t>
            </a:r>
            <a:br>
              <a:rPr lang="el-GR" altLang="el-GR"/>
            </a:br>
            <a:r>
              <a:rPr lang="el-GR" altLang="el-GR" sz="4000"/>
              <a:t>Συμπλήρωμα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686800" cy="5157787"/>
          </a:xfrm>
        </p:spPr>
        <p:txBody>
          <a:bodyPr/>
          <a:lstStyle/>
          <a:p>
            <a:pPr eaLnBrk="1" hangingPunct="1"/>
            <a:r>
              <a:rPr lang="el-GR" altLang="el-GR"/>
              <a:t>Απώλεια ή ελάττωση της λειτουργίας πρωτεϊνών του συστήματος του συμπληρώματος</a:t>
            </a:r>
          </a:p>
          <a:p>
            <a:pPr lvl="1" eaLnBrk="1" hangingPunct="1"/>
            <a:r>
              <a:rPr lang="el-GR" altLang="el-GR"/>
              <a:t>Πρώιμα συστατικά </a:t>
            </a:r>
            <a:r>
              <a:rPr lang="en-US" altLang="el-GR"/>
              <a:t>(C1-C4) </a:t>
            </a:r>
            <a:endParaRPr lang="el-GR" altLang="el-GR"/>
          </a:p>
          <a:p>
            <a:pPr lvl="2" eaLnBrk="1" hangingPunct="1"/>
            <a:r>
              <a:rPr lang="el-GR" altLang="el-GR"/>
              <a:t>Μολύνσεις από βακτήρια </a:t>
            </a:r>
            <a:r>
              <a:rPr lang="en-US" altLang="el-GR"/>
              <a:t>με κάψα </a:t>
            </a:r>
            <a:endParaRPr lang="el-GR" altLang="el-GR"/>
          </a:p>
          <a:p>
            <a:pPr lvl="2" eaLnBrk="1" hangingPunct="1"/>
            <a:r>
              <a:rPr lang="el-GR" altLang="el-GR"/>
              <a:t>Αυτοάνοσα νοσήματα</a:t>
            </a:r>
            <a:endParaRPr lang="en-US" altLang="el-GR"/>
          </a:p>
          <a:p>
            <a:pPr lvl="1" eaLnBrk="1" hangingPunct="1"/>
            <a:r>
              <a:rPr lang="el-GR" altLang="el-GR"/>
              <a:t>Επόμενα συστατικά </a:t>
            </a:r>
            <a:r>
              <a:rPr lang="en-US" altLang="el-GR"/>
              <a:t>(C5-C9) </a:t>
            </a:r>
            <a:endParaRPr lang="el-GR" altLang="el-GR"/>
          </a:p>
          <a:p>
            <a:pPr lvl="2" eaLnBrk="1" hangingPunct="1"/>
            <a:r>
              <a:rPr lang="el-GR" altLang="el-GR"/>
              <a:t>Μολύνσεις από</a:t>
            </a:r>
            <a:r>
              <a:rPr lang="en-US" altLang="el-GR"/>
              <a:t> Neisseria</a:t>
            </a:r>
            <a:endParaRPr lang="el-GR" altLang="el-GR"/>
          </a:p>
          <a:p>
            <a:pPr lvl="2" eaLnBrk="1" hangingPunct="1"/>
            <a:endParaRPr lang="en-US" altLang="el-GR"/>
          </a:p>
          <a:p>
            <a:pPr lvl="1" eaLnBrk="1" hangingPunct="1"/>
            <a:r>
              <a:rPr lang="el-GR" altLang="el-GR"/>
              <a:t>Εξέταση του σηματοδοτικού 			         μονοπατιού του 					 συμπληρώματος με τη 				          λειτουργική μέθοδο </a:t>
            </a:r>
            <a:r>
              <a:rPr lang="en-US" altLang="el-GR"/>
              <a:t>CH50</a:t>
            </a:r>
          </a:p>
        </p:txBody>
      </p:sp>
      <p:pic>
        <p:nvPicPr>
          <p:cNvPr id="36868" name="Picture 4" descr="complement cart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2975" y="3916363"/>
            <a:ext cx="4391025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438664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F41BC9-699E-471E-8E2C-09E2E9C13D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44" y="116632"/>
            <a:ext cx="909965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972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Κυτταρική &amp; </a:t>
            </a: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χυμική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Συνδυασμένες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Αντισωματικές</a:t>
            </a:r>
            <a:endParaRPr lang="el-GR" sz="2000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Συγγενής έλλειψη φαγοκυττάρων (αριθμού, λειτουργίας ή και των δύο)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>
                <a:solidFill>
                  <a:schemeClr val="bg1">
                    <a:lumMod val="50000"/>
                  </a:schemeClr>
                </a:solidFill>
              </a:rPr>
              <a:t>Αυτοφλεγμονώδεις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«</a:t>
            </a:r>
            <a:r>
              <a:rPr lang="el-GR" sz="2000" dirty="0" err="1"/>
              <a:t>Φαινοτυπικά</a:t>
            </a:r>
            <a:r>
              <a:rPr lang="el-GR" sz="2000" dirty="0"/>
              <a:t> αντίγραφα» (</a:t>
            </a:r>
            <a:r>
              <a:rPr lang="el-GR" sz="2000" dirty="0" err="1"/>
              <a:t>phenocopies</a:t>
            </a:r>
            <a:r>
              <a:rPr lang="el-GR" sz="2000" dirty="0"/>
              <a:t> 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2017 IUIS Phenotypic Classification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Primary Immunodeficiencies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Clin Immunol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64B5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rgbClr val="364B5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74833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8A06B-8E59-439A-A61C-1BF60EE70D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00" y="141684"/>
            <a:ext cx="9011450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759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5889"/>
            <a:ext cx="8892480" cy="792832"/>
          </a:xfrm>
        </p:spPr>
        <p:txBody>
          <a:bodyPr/>
          <a:lstStyle/>
          <a:p>
            <a:pPr eaLnBrk="1" hangingPunct="1"/>
            <a:r>
              <a:rPr lang="el-GR" altLang="el-GR" dirty="0"/>
              <a:t>Δευτεροπαθείς </a:t>
            </a:r>
            <a:r>
              <a:rPr lang="el-GR" altLang="el-GR" dirty="0" err="1"/>
              <a:t>ανοσοανεπάρκειες</a:t>
            </a:r>
            <a:endParaRPr lang="el-GR" altLang="el-GR" dirty="0"/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5"/>
            <a:ext cx="8686800" cy="5688806"/>
          </a:xfrm>
        </p:spPr>
        <p:txBody>
          <a:bodyPr/>
          <a:lstStyle/>
          <a:p>
            <a:pPr eaLnBrk="1" hangingPunct="1"/>
            <a:r>
              <a:rPr lang="el-GR" altLang="el-GR" dirty="0"/>
              <a:t>Μη κληρονομικοί παράγοντες</a:t>
            </a:r>
          </a:p>
          <a:p>
            <a:pPr lvl="1" eaLnBrk="1" hangingPunct="1"/>
            <a:r>
              <a:rPr lang="el-GR" altLang="el-GR" sz="2000" dirty="0"/>
              <a:t>Ηλικία</a:t>
            </a:r>
          </a:p>
          <a:p>
            <a:pPr lvl="1" eaLnBrk="1" hangingPunct="1"/>
            <a:r>
              <a:rPr lang="el-GR" altLang="el-GR" sz="2000" dirty="0" err="1"/>
              <a:t>Φαρμακο-επαγώμενες</a:t>
            </a:r>
            <a:endParaRPr lang="el-GR" altLang="el-GR" sz="2000" dirty="0"/>
          </a:p>
          <a:p>
            <a:pPr lvl="2" eaLnBrk="1" hangingPunct="1"/>
            <a:r>
              <a:rPr lang="el-GR" altLang="el-GR" sz="1800" dirty="0"/>
              <a:t>Χημειοθεραπεία / </a:t>
            </a:r>
            <a:r>
              <a:rPr lang="el-GR" altLang="el-GR" sz="1800" dirty="0" err="1"/>
              <a:t>Ανοσοκαταστολή</a:t>
            </a:r>
            <a:endParaRPr lang="el-GR" altLang="el-GR" sz="1800" dirty="0"/>
          </a:p>
          <a:p>
            <a:pPr lvl="1" eaLnBrk="1" hangingPunct="1"/>
            <a:r>
              <a:rPr lang="el-GR" altLang="el-GR" sz="2000" dirty="0" err="1"/>
              <a:t>Ιικές</a:t>
            </a:r>
            <a:r>
              <a:rPr lang="el-GR" altLang="el-GR" sz="2000" dirty="0"/>
              <a:t> μολύνσεις</a:t>
            </a:r>
          </a:p>
          <a:p>
            <a:pPr lvl="2" eaLnBrk="1" hangingPunct="1"/>
            <a:r>
              <a:rPr lang="en-US" altLang="el-GR" sz="1800" dirty="0"/>
              <a:t>HIV (Human Immunodeficiency Virus)</a:t>
            </a:r>
            <a:r>
              <a:rPr lang="el-GR" altLang="el-GR" sz="1800" dirty="0"/>
              <a:t>/</a:t>
            </a:r>
            <a:r>
              <a:rPr lang="en-US" altLang="el-GR" sz="1800" dirty="0"/>
              <a:t>AIDS</a:t>
            </a:r>
          </a:p>
          <a:p>
            <a:pPr lvl="1" eaLnBrk="1" hangingPunct="1"/>
            <a:r>
              <a:rPr lang="el-GR" altLang="el-GR" sz="2000" dirty="0"/>
              <a:t>Χρόνια νοσήματα</a:t>
            </a:r>
          </a:p>
          <a:p>
            <a:pPr lvl="2" eaLnBrk="1" hangingPunct="1"/>
            <a:r>
              <a:rPr lang="el-GR" altLang="el-GR" sz="1800" dirty="0"/>
              <a:t>Νεοπλασίες, </a:t>
            </a:r>
            <a:r>
              <a:rPr lang="el-GR" altLang="el-GR" sz="1800" dirty="0" err="1"/>
              <a:t>αυτοάνοσα</a:t>
            </a:r>
            <a:r>
              <a:rPr lang="el-GR" altLang="el-GR" sz="1800" dirty="0"/>
              <a:t>, διαβήτης</a:t>
            </a:r>
          </a:p>
          <a:p>
            <a:pPr lvl="1" eaLnBrk="1" hangingPunct="1"/>
            <a:r>
              <a:rPr lang="el-GR" altLang="el-GR" sz="2000" dirty="0"/>
              <a:t>Ακτινοβολία</a:t>
            </a:r>
            <a:endParaRPr lang="en-US" altLang="el-GR" sz="2000" dirty="0"/>
          </a:p>
          <a:p>
            <a:pPr lvl="1" eaLnBrk="1" hangingPunct="1"/>
            <a:r>
              <a:rPr lang="el-GR" altLang="el-GR" sz="2000" dirty="0"/>
              <a:t>Σοβαροί τραυματισμοί, εγκαύματα, χειρουργεία</a:t>
            </a:r>
          </a:p>
          <a:p>
            <a:pPr lvl="1" eaLnBrk="1" hangingPunct="1"/>
            <a:r>
              <a:rPr lang="el-GR" altLang="el-GR" sz="2000" dirty="0"/>
              <a:t>Χρόνιο στρες</a:t>
            </a:r>
          </a:p>
          <a:p>
            <a:pPr lvl="1" eaLnBrk="1" hangingPunct="1"/>
            <a:r>
              <a:rPr lang="el-GR" altLang="el-GR" sz="2000" dirty="0"/>
              <a:t>Σοβαρές διαταραχές της διατροφής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24CD22-E42E-438B-86DB-2A085427B94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-44715" y="3837576"/>
            <a:ext cx="6221688" cy="3099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E5444-5006-42DE-9908-0AE6FF639B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74458" y="1287585"/>
            <a:ext cx="6023485" cy="2531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2E59C1-B402-46F6-A6BC-080F694F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400" dirty="0">
                <a:solidFill>
                  <a:srgbClr val="364B58"/>
                </a:solidFill>
              </a:rPr>
              <a:t>Δευτεροπαθείς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 dirty="0">
                <a:solidFill>
                  <a:srgbClr val="000000"/>
                </a:solidFill>
              </a:rPr>
            </a:br>
            <a:r>
              <a:rPr lang="el-GR" altLang="el-GR" dirty="0">
                <a:solidFill>
                  <a:schemeClr val="tx1"/>
                </a:solidFill>
              </a:rPr>
              <a:t>Λοίμωξη από </a:t>
            </a:r>
            <a:r>
              <a:rPr lang="en-US" altLang="el-GR" dirty="0">
                <a:solidFill>
                  <a:schemeClr val="tx1"/>
                </a:solidFill>
              </a:rPr>
              <a:t>HIV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C08B6E-D1BB-4985-B2BC-6C5884E9E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6972" y="2060848"/>
            <a:ext cx="2931531" cy="4797152"/>
          </a:xfrm>
        </p:spPr>
        <p:txBody>
          <a:bodyPr/>
          <a:lstStyle/>
          <a:p>
            <a:pPr marL="174625" indent="-174625"/>
            <a:r>
              <a:rPr lang="el-GR" sz="1800" dirty="0"/>
              <a:t>ευκαιριακές λοιμώξεις, υποτροπιάζουσες λοιμώξεις αναπνευστικού</a:t>
            </a:r>
          </a:p>
          <a:p>
            <a:pPr marL="363538" lvl="1" indent="-188913"/>
            <a:r>
              <a:rPr lang="el-GR" sz="1600" dirty="0" err="1"/>
              <a:t>Μυκοβακτηρίδια</a:t>
            </a:r>
            <a:r>
              <a:rPr lang="el-GR" sz="1600" dirty="0"/>
              <a:t>, </a:t>
            </a:r>
            <a:r>
              <a:rPr lang="en-US" sz="1600" dirty="0"/>
              <a:t>Salmonella spp., </a:t>
            </a:r>
            <a:r>
              <a:rPr lang="el-GR" sz="1600" dirty="0" err="1"/>
              <a:t>κυτταρομεγαλοϊό</a:t>
            </a:r>
            <a:r>
              <a:rPr lang="el-GR" sz="1600" dirty="0"/>
              <a:t>, ιοί ανεμοβλογιάς/έρπητα ζωστήρα, απλού έρπητα, </a:t>
            </a:r>
            <a:r>
              <a:rPr lang="en-US" sz="1600" i="1" dirty="0"/>
              <a:t>Candida, Cryptococcus</a:t>
            </a:r>
            <a:r>
              <a:rPr lang="el-GR" sz="1600" i="1" dirty="0"/>
              <a:t> </a:t>
            </a:r>
            <a:r>
              <a:rPr lang="en-US" sz="1600" i="1" dirty="0"/>
              <a:t>neoformans</a:t>
            </a:r>
            <a:r>
              <a:rPr lang="el-GR" sz="1600" i="1" dirty="0"/>
              <a:t>, </a:t>
            </a:r>
            <a:r>
              <a:rPr lang="en-US" sz="1600" i="1" dirty="0"/>
              <a:t>Pneumocystis </a:t>
            </a:r>
            <a:r>
              <a:rPr lang="en-US" sz="1600" i="1" dirty="0" err="1"/>
              <a:t>jirovecii</a:t>
            </a:r>
            <a:r>
              <a:rPr lang="en-US" sz="1600" dirty="0"/>
              <a:t>, </a:t>
            </a:r>
            <a:r>
              <a:rPr lang="el-GR" sz="1600" dirty="0"/>
              <a:t>τοξόπλασμα, </a:t>
            </a:r>
            <a:r>
              <a:rPr lang="el-GR" sz="1600" dirty="0" err="1"/>
              <a:t>λεϊσμάνια</a:t>
            </a:r>
            <a:endParaRPr lang="el-GR" sz="1600" dirty="0"/>
          </a:p>
          <a:p>
            <a:r>
              <a:rPr lang="el-GR" sz="1800" dirty="0"/>
              <a:t>απώλεια βάρους</a:t>
            </a:r>
          </a:p>
          <a:p>
            <a:r>
              <a:rPr lang="el-GR" sz="1800" dirty="0"/>
              <a:t>εξανθήματα </a:t>
            </a:r>
          </a:p>
          <a:p>
            <a:r>
              <a:rPr lang="el-GR" sz="1800" dirty="0"/>
              <a:t>έλκη στόματος</a:t>
            </a:r>
          </a:p>
        </p:txBody>
      </p:sp>
    </p:spTree>
    <p:extLst>
      <p:ext uri="{BB962C8B-B14F-4D97-AF65-F5344CB8AC3E}">
        <p14:creationId xmlns:p14="http://schemas.microsoft.com/office/powerpoint/2010/main" val="387817022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ANd9GcTJDJXdcm56iG1OuFY-smsNhsv_VhbfhGW7uNKYaZm1idVU8Mb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13" y="207332"/>
            <a:ext cx="8971683" cy="653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l-GR" altLang="el-GR" sz="2400" dirty="0">
                <a:solidFill>
                  <a:srgbClr val="364B58"/>
                </a:solidFill>
              </a:rPr>
              <a:t> (ΠΑΑ)</a:t>
            </a:r>
            <a:br>
              <a:rPr lang="el-GR" altLang="el-GR" sz="2800" dirty="0"/>
            </a:br>
            <a:r>
              <a:rPr lang="el-GR" altLang="el-GR" dirty="0"/>
              <a:t>Ταξινόμηση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F7A-EBBD-4086-B0D2-4901F371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365104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Κυτταρική &amp; </a:t>
            </a:r>
            <a:r>
              <a:rPr lang="el-GR" sz="2000" dirty="0" err="1"/>
              <a:t>χυμική</a:t>
            </a:r>
            <a:r>
              <a:rPr lang="el-GR" sz="2000" dirty="0"/>
              <a:t>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Συνδυασμένες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/>
              <a:t>Αντισωματικές</a:t>
            </a:r>
            <a:endParaRPr lang="el-GR" sz="2000" dirty="0"/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Ανοσολογική δυσλειτουργία/ρύθμιση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Συγγενής έλλειψη φαγοκυττάρων (αριθμού, λειτουργίας ή και των δύο)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Ελλείψεις στην φυσική ανοσία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 err="1"/>
              <a:t>Αυτοφλεγμονώδεις</a:t>
            </a:r>
            <a:r>
              <a:rPr lang="el-GR" sz="2000" dirty="0"/>
              <a:t> διαταραχές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Συμπλήρωμα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romanUcPeriod"/>
            </a:pPr>
            <a:r>
              <a:rPr lang="el-GR" sz="2000" dirty="0"/>
              <a:t>«</a:t>
            </a:r>
            <a:r>
              <a:rPr lang="el-GR" sz="2000" dirty="0" err="1"/>
              <a:t>Φαινοτυπικά</a:t>
            </a:r>
            <a:r>
              <a:rPr lang="el-GR" sz="2000" dirty="0"/>
              <a:t> αντίγραφα» (</a:t>
            </a:r>
            <a:r>
              <a:rPr lang="el-GR" sz="2000" dirty="0" err="1"/>
              <a:t>phenocopies</a:t>
            </a:r>
            <a:r>
              <a:rPr lang="el-GR" sz="2000" dirty="0"/>
              <a:t> of PID)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58255-C1B0-4870-BA1E-A81E783BA47B}"/>
              </a:ext>
            </a:extLst>
          </p:cNvPr>
          <p:cNvSpPr/>
          <p:nvPr/>
        </p:nvSpPr>
        <p:spPr>
          <a:xfrm>
            <a:off x="179512" y="645333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0" i="1" dirty="0">
                <a:solidFill>
                  <a:srgbClr val="364B58"/>
                </a:solidFill>
              </a:rPr>
              <a:t>The 2017 IUIS Phenotypic Classification</a:t>
            </a:r>
            <a:r>
              <a:rPr lang="el-GR" sz="1600" b="0" i="1" dirty="0">
                <a:solidFill>
                  <a:srgbClr val="364B58"/>
                </a:solidFill>
              </a:rPr>
              <a:t> </a:t>
            </a:r>
            <a:r>
              <a:rPr lang="en-US" sz="1600" b="0" i="1" dirty="0">
                <a:solidFill>
                  <a:srgbClr val="364B58"/>
                </a:solidFill>
              </a:rPr>
              <a:t>for Primary Immunodeficiencies</a:t>
            </a:r>
            <a:r>
              <a:rPr lang="el-GR" sz="1600" b="0" i="1" dirty="0">
                <a:solidFill>
                  <a:srgbClr val="364B58"/>
                </a:solidFill>
              </a:rPr>
              <a:t>, </a:t>
            </a:r>
            <a:r>
              <a:rPr lang="en-US" sz="1600" b="0" i="1" dirty="0">
                <a:solidFill>
                  <a:srgbClr val="364B58"/>
                </a:solidFill>
              </a:rPr>
              <a:t>J Clin Immunol</a:t>
            </a:r>
            <a:r>
              <a:rPr lang="el-GR" sz="1600" b="0" i="1" dirty="0">
                <a:solidFill>
                  <a:srgbClr val="364B58"/>
                </a:solidFill>
              </a:rPr>
              <a:t>, </a:t>
            </a:r>
            <a:r>
              <a:rPr lang="en-US" sz="1600" b="0" i="1" dirty="0">
                <a:solidFill>
                  <a:srgbClr val="364B58"/>
                </a:solidFill>
              </a:rPr>
              <a:t>2018</a:t>
            </a:r>
            <a:endParaRPr lang="el-GR" sz="1600" b="0" i="1" dirty="0">
              <a:solidFill>
                <a:srgbClr val="364B58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br>
              <a:rPr lang="el-GR" altLang="el-GR" sz="2800" dirty="0"/>
            </a:br>
            <a:r>
              <a:rPr lang="el-GR" altLang="el-GR" dirty="0"/>
              <a:t>Κυτταρική &amp; </a:t>
            </a:r>
            <a:r>
              <a:rPr lang="el-GR" altLang="el-GR" dirty="0" err="1"/>
              <a:t>χυμική</a:t>
            </a:r>
            <a:r>
              <a:rPr lang="el-GR" altLang="el-GR" dirty="0"/>
              <a:t> ανοσία</a:t>
            </a:r>
          </a:p>
        </p:txBody>
      </p:sp>
      <p:sp>
        <p:nvSpPr>
          <p:cNvPr id="8195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323528" y="2465388"/>
            <a:ext cx="8820472" cy="4392612"/>
          </a:xfrm>
          <a:noFill/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2000" dirty="0"/>
              <a:t>Βαριά συνδυασμένη </a:t>
            </a:r>
            <a:r>
              <a:rPr lang="el-GR" altLang="el-GR" sz="2000" dirty="0" err="1"/>
              <a:t>ανοσοανεπάρκεια</a:t>
            </a:r>
            <a:r>
              <a:rPr lang="el-GR" altLang="el-GR" sz="2000" dirty="0"/>
              <a:t> </a:t>
            </a:r>
            <a:r>
              <a:rPr lang="el-GR" altLang="el-GR" sz="1800" i="1" dirty="0"/>
              <a:t>(</a:t>
            </a:r>
            <a:r>
              <a:rPr lang="en-US" altLang="el-GR" sz="1800" i="1" dirty="0"/>
              <a:t>Severe Combined Immunodeficiency, SCID)</a:t>
            </a:r>
            <a:endParaRPr lang="el-GR" altLang="el-GR" sz="1800" i="1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/>
              <a:t>Τ κυττάρων 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/>
              <a:t> ΝΚ+ ή ΝΚ-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800" dirty="0"/>
              <a:t>Τ κυττάρων &amp; Β κυττάρων 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1600" dirty="0"/>
              <a:t> ΝΚ+ ή ΝΚ-</a:t>
            </a:r>
            <a:endParaRPr lang="en-US" altLang="el-GR" sz="1600" dirty="0"/>
          </a:p>
          <a:p>
            <a:pPr marL="806450" lvl="2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l-GR" altLang="el-GR" sz="16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2000" dirty="0"/>
              <a:t>Συνδυασμένες </a:t>
            </a:r>
            <a:r>
              <a:rPr lang="el-GR" altLang="el-GR" sz="2000" dirty="0" err="1"/>
              <a:t>ανοσοανεπάρκειες</a:t>
            </a:r>
            <a:r>
              <a:rPr lang="el-GR" altLang="el-GR" sz="2000" dirty="0"/>
              <a:t> λιγότερο σοβαρές από </a:t>
            </a:r>
            <a:r>
              <a:rPr lang="en-US" altLang="el-GR" sz="2000" dirty="0"/>
              <a:t>SCID</a:t>
            </a:r>
            <a:endParaRPr lang="el-GR" altLang="el-GR" sz="20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l-GR" sz="1800" dirty="0">
                <a:sym typeface="Wingdings" panose="05000000000000000000" pitchFamily="2" charset="2"/>
              </a:rPr>
              <a:t></a:t>
            </a:r>
            <a:r>
              <a:rPr lang="el-GR" altLang="el-GR" sz="1800" dirty="0">
                <a:sym typeface="Wingdings" panose="05000000000000000000" pitchFamily="2" charset="2"/>
              </a:rPr>
              <a:t> </a:t>
            </a:r>
            <a:r>
              <a:rPr lang="en-US" altLang="el-GR" sz="1800" dirty="0">
                <a:sym typeface="Wingdings" panose="05000000000000000000" pitchFamily="2" charset="2"/>
              </a:rPr>
              <a:t>CD4+, CD8+, IgG, Abs</a:t>
            </a:r>
            <a:endParaRPr lang="el-GR" altLang="el-GR" sz="1800" dirty="0">
              <a:sym typeface="Wingdings" panose="05000000000000000000" pitchFamily="2" charset="2"/>
            </a:endParaRP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l-GR" sz="1600" dirty="0"/>
              <a:t>MHC</a:t>
            </a:r>
            <a:r>
              <a:rPr lang="el-GR" altLang="el-GR" sz="1600" dirty="0"/>
              <a:t>, </a:t>
            </a:r>
            <a:r>
              <a:rPr lang="el-GR" altLang="el-GR" sz="1600" dirty="0" err="1"/>
              <a:t>συνδιεγερτικά</a:t>
            </a:r>
            <a:r>
              <a:rPr lang="el-GR" altLang="el-GR" sz="1600" dirty="0"/>
              <a:t> μόρια, </a:t>
            </a:r>
            <a:r>
              <a:rPr lang="en-US" altLang="el-GR" sz="1600" dirty="0"/>
              <a:t>CD40</a:t>
            </a:r>
            <a:r>
              <a:rPr lang="el-GR" altLang="el-GR" sz="1600" dirty="0"/>
              <a:t>/</a:t>
            </a:r>
            <a:r>
              <a:rPr lang="en-US" altLang="el-GR" sz="1600" dirty="0"/>
              <a:t>CD40L</a:t>
            </a:r>
            <a:r>
              <a:rPr lang="el-GR" altLang="el-GR" sz="1600" dirty="0"/>
              <a:t>, ……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5329287" cy="1152525"/>
          </a:xfrm>
        </p:spPr>
        <p:txBody>
          <a:bodyPr/>
          <a:lstStyle/>
          <a:p>
            <a:pPr eaLnBrk="1" hangingPunct="1"/>
            <a:r>
              <a:rPr lang="el-GR" altLang="el-GR" sz="24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400" dirty="0" err="1">
                <a:solidFill>
                  <a:srgbClr val="364B58"/>
                </a:solidFill>
              </a:rPr>
              <a:t>ανοσοανεπάρκειες</a:t>
            </a:r>
            <a:r>
              <a:rPr lang="en-US" altLang="el-GR" sz="2400" dirty="0">
                <a:solidFill>
                  <a:srgbClr val="364B58"/>
                </a:solidFill>
              </a:rPr>
              <a:t> </a:t>
            </a:r>
            <a:r>
              <a:rPr lang="el-GR" altLang="el-GR" sz="2400" dirty="0">
                <a:solidFill>
                  <a:srgbClr val="364B58"/>
                </a:solidFill>
              </a:rPr>
              <a:t>κυτταρικής &amp; </a:t>
            </a:r>
            <a:r>
              <a:rPr lang="el-GR" altLang="el-GR" sz="2400" dirty="0" err="1">
                <a:solidFill>
                  <a:srgbClr val="364B58"/>
                </a:solidFill>
              </a:rPr>
              <a:t>χυμικής</a:t>
            </a:r>
            <a:r>
              <a:rPr lang="el-GR" altLang="el-GR" sz="2400" dirty="0">
                <a:solidFill>
                  <a:srgbClr val="364B58"/>
                </a:solidFill>
              </a:rPr>
              <a:t> ανοσίας</a:t>
            </a:r>
            <a:endParaRPr lang="el-GR" altLang="el-GR" dirty="0"/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2565400"/>
            <a:ext cx="8893175" cy="4248150"/>
          </a:xfrm>
        </p:spPr>
        <p:txBody>
          <a:bodyPr/>
          <a:lstStyle/>
          <a:p>
            <a:pPr eaLnBrk="1" hangingPunct="1"/>
            <a:r>
              <a:rPr lang="el-GR" altLang="el-GR" dirty="0"/>
              <a:t>Βαριά συνδυασμένη </a:t>
            </a:r>
            <a:r>
              <a:rPr lang="el-GR" altLang="el-GR" dirty="0" err="1"/>
              <a:t>ανοσοανεπάρκεια</a:t>
            </a:r>
            <a:r>
              <a:rPr lang="el-GR" altLang="el-GR" dirty="0"/>
              <a:t> 		</a:t>
            </a:r>
          </a:p>
          <a:p>
            <a:pPr eaLnBrk="1" hangingPunct="1">
              <a:buFontTx/>
              <a:buNone/>
            </a:pPr>
            <a:r>
              <a:rPr lang="el-GR" altLang="el-GR" sz="2000" i="1" dirty="0"/>
              <a:t>	(</a:t>
            </a:r>
            <a:r>
              <a:rPr lang="el-GR" altLang="el-GR" sz="2000" i="1" dirty="0" err="1"/>
              <a:t>Severe</a:t>
            </a:r>
            <a:r>
              <a:rPr lang="el-GR" altLang="el-GR" sz="2000" i="1" dirty="0"/>
              <a:t> </a:t>
            </a:r>
            <a:r>
              <a:rPr lang="el-GR" altLang="el-GR" sz="2000" i="1" dirty="0" err="1"/>
              <a:t>Combined</a:t>
            </a:r>
            <a:r>
              <a:rPr lang="el-GR" altLang="el-GR" sz="2000" i="1" dirty="0"/>
              <a:t> </a:t>
            </a:r>
            <a:r>
              <a:rPr lang="el-GR" altLang="el-GR" sz="2000" i="1" dirty="0" err="1"/>
              <a:t>Immunodeficiency</a:t>
            </a:r>
            <a:r>
              <a:rPr lang="el-GR" altLang="el-GR" sz="2000" i="1" dirty="0"/>
              <a:t>, SCID</a:t>
            </a:r>
            <a:r>
              <a:rPr lang="en-US" altLang="el-GR" sz="2000" i="1" dirty="0"/>
              <a:t>)	</a:t>
            </a:r>
          </a:p>
          <a:p>
            <a:pPr lvl="1" eaLnBrk="1" hangingPunct="1"/>
            <a:r>
              <a:rPr lang="el-GR" altLang="el-GR" sz="2000" dirty="0"/>
              <a:t>Έναρξη &lt;6 μήνες</a:t>
            </a:r>
          </a:p>
          <a:p>
            <a:pPr lvl="1" eaLnBrk="1" hangingPunct="1"/>
            <a:r>
              <a:rPr lang="el-GR" altLang="el-GR" sz="2000" dirty="0">
                <a:sym typeface="Wingdings" pitchFamily="2" charset="2"/>
              </a:rPr>
              <a:t>Ελαττωματική ωρίμανση των πρόδρομων αιμοποιητικών κυττάρων</a:t>
            </a:r>
          </a:p>
          <a:p>
            <a:pPr lvl="2" eaLnBrk="1" hangingPunct="1"/>
            <a:r>
              <a:rPr lang="el-GR" altLang="el-GR" sz="1800" dirty="0" err="1">
                <a:sym typeface="Wingdings" pitchFamily="2" charset="2"/>
              </a:rPr>
              <a:t>λευκοπενία</a:t>
            </a:r>
            <a:endParaRPr lang="el-GR" altLang="el-GR" sz="1800" dirty="0">
              <a:sym typeface="Wingdings" pitchFamily="2" charset="2"/>
            </a:endParaRPr>
          </a:p>
          <a:p>
            <a:pPr lvl="2" eaLnBrk="1" hangingPunct="1"/>
            <a:r>
              <a:rPr lang="el-GR" altLang="el-GR" sz="1800" dirty="0">
                <a:sym typeface="Wingdings" pitchFamily="2" charset="2"/>
              </a:rPr>
              <a:t> Τ, Β και ΝΚ κύτταρα </a:t>
            </a:r>
          </a:p>
          <a:p>
            <a:pPr lvl="2" eaLnBrk="1" hangingPunct="1"/>
            <a:r>
              <a:rPr lang="el-GR" altLang="el-GR" sz="1800" dirty="0">
                <a:sym typeface="Wingdings" pitchFamily="2" charset="2"/>
              </a:rPr>
              <a:t></a:t>
            </a:r>
            <a:r>
              <a:rPr lang="en-US" altLang="el-GR" sz="1800" dirty="0"/>
              <a:t> IgG, IgA, and IgM</a:t>
            </a:r>
            <a:endParaRPr lang="el-GR" altLang="el-GR" sz="1800" dirty="0">
              <a:sym typeface="Wingdings" pitchFamily="2" charset="2"/>
            </a:endParaRPr>
          </a:p>
          <a:p>
            <a:pPr lvl="1" eaLnBrk="1" hangingPunct="1"/>
            <a:r>
              <a:rPr lang="el-GR" altLang="el-GR" sz="2000" dirty="0"/>
              <a:t>Υποτροπιάζουσες σοβαρές λοιμώξεις (κυρίως αναπνευστικού)</a:t>
            </a:r>
          </a:p>
          <a:p>
            <a:pPr lvl="2" eaLnBrk="1" hangingPunct="1"/>
            <a:r>
              <a:rPr lang="el-GR" altLang="el-GR" sz="1800" dirty="0"/>
              <a:t>Βακτήρια, ιοί, μύκητες, πρωτόζωα,</a:t>
            </a:r>
            <a:r>
              <a:rPr lang="en-US" altLang="el-GR" sz="1800" dirty="0"/>
              <a:t> </a:t>
            </a:r>
            <a:r>
              <a:rPr lang="el-GR" altLang="el-GR" sz="1800" dirty="0"/>
              <a:t>ευκαιριακά παθογόνα </a:t>
            </a:r>
          </a:p>
          <a:p>
            <a:pPr lvl="1" eaLnBrk="1" hangingPunct="1"/>
            <a:r>
              <a:rPr lang="el-GR" altLang="el-GR" sz="2000" dirty="0"/>
              <a:t>Διάρροιες, μηνιγγίτιδες, δερματίτιδες</a:t>
            </a:r>
          </a:p>
        </p:txBody>
      </p:sp>
      <p:grpSp>
        <p:nvGrpSpPr>
          <p:cNvPr id="22532" name="Group 5"/>
          <p:cNvGrpSpPr>
            <a:grpSpLocks/>
          </p:cNvGrpSpPr>
          <p:nvPr/>
        </p:nvGrpSpPr>
        <p:grpSpPr bwMode="auto">
          <a:xfrm>
            <a:off x="5220073" y="41275"/>
            <a:ext cx="3923928" cy="2811661"/>
            <a:chOff x="2597" y="2614"/>
            <a:chExt cx="2223" cy="1761"/>
          </a:xfrm>
        </p:grpSpPr>
        <p:pic>
          <p:nvPicPr>
            <p:cNvPr id="22533" name="Picture 6" descr="SCID_pati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53" y="2614"/>
              <a:ext cx="212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4" name="Rectangle 7"/>
            <p:cNvSpPr>
              <a:spLocks noChangeArrowheads="1"/>
            </p:cNvSpPr>
            <p:nvPr/>
          </p:nvSpPr>
          <p:spPr bwMode="auto">
            <a:xfrm>
              <a:off x="2597" y="4011"/>
              <a:ext cx="2223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l-G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pitchFamily="18" charset="0"/>
                  <a:ea typeface="+mn-ea"/>
                  <a:cs typeface="Arial" charset="0"/>
                </a:rPr>
                <a:t>“Bubble Boy”-David Vetter lived for 12yrs in a plastic germ-free bubble</a:t>
              </a:r>
              <a:endParaRPr kumimoji="0" lang="el-GR" alt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65995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D29826-BD9A-4349-B022-F8FEA1CA6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" r="12259"/>
          <a:stretch/>
        </p:blipFill>
        <p:spPr>
          <a:xfrm>
            <a:off x="737320" y="1363960"/>
            <a:ext cx="7920880" cy="5381117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 dirty="0">
                <a:solidFill>
                  <a:srgbClr val="364B58"/>
                </a:solidFill>
              </a:rPr>
              <a:t>Πρωτοπαθείς </a:t>
            </a:r>
            <a:r>
              <a:rPr lang="el-GR" altLang="el-GR" sz="2000" dirty="0" err="1">
                <a:solidFill>
                  <a:srgbClr val="364B58"/>
                </a:solidFill>
              </a:rPr>
              <a:t>ανοσοανεπάρκειες</a:t>
            </a:r>
            <a:r>
              <a:rPr lang="en-US" altLang="el-GR" sz="2000" dirty="0">
                <a:solidFill>
                  <a:srgbClr val="364B58"/>
                </a:solidFill>
              </a:rPr>
              <a:t> </a:t>
            </a:r>
            <a:r>
              <a:rPr lang="el-GR" altLang="el-GR" sz="2000" dirty="0">
                <a:solidFill>
                  <a:srgbClr val="364B58"/>
                </a:solidFill>
              </a:rPr>
              <a:t>κυτταρικής &amp; </a:t>
            </a:r>
            <a:r>
              <a:rPr lang="el-GR" altLang="el-GR" sz="2000" dirty="0" err="1">
                <a:solidFill>
                  <a:srgbClr val="364B58"/>
                </a:solidFill>
              </a:rPr>
              <a:t>χυμικής</a:t>
            </a:r>
            <a:r>
              <a:rPr lang="el-GR" altLang="el-GR" sz="2000" dirty="0">
                <a:solidFill>
                  <a:srgbClr val="364B58"/>
                </a:solidFill>
              </a:rPr>
              <a:t> ανοσίας</a:t>
            </a:r>
            <a:br>
              <a:rPr lang="el-GR" altLang="el-GR" sz="2800" dirty="0"/>
            </a:br>
            <a:r>
              <a:rPr lang="el-GR" altLang="el-GR" dirty="0"/>
              <a:t>Βαριά συνδυασμένη </a:t>
            </a:r>
            <a:r>
              <a:rPr lang="el-GR" altLang="el-GR" dirty="0" err="1"/>
              <a:t>ανοσοανεπάρκεια</a:t>
            </a:r>
            <a:r>
              <a:rPr lang="el-GR" altLang="el-GR" dirty="0"/>
              <a:t> (</a:t>
            </a:r>
            <a:r>
              <a:rPr lang="en-US" altLang="el-GR" dirty="0"/>
              <a:t>SCID)</a:t>
            </a:r>
            <a:endParaRPr lang="el-GR" altLang="el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EE612-4C19-4614-A0AA-AB69CE5B980E}"/>
              </a:ext>
            </a:extLst>
          </p:cNvPr>
          <p:cNvSpPr/>
          <p:nvPr/>
        </p:nvSpPr>
        <p:spPr>
          <a:xfrm>
            <a:off x="107504" y="5902324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0" i="1" dirty="0">
                <a:solidFill>
                  <a:srgbClr val="364B58"/>
                </a:solidFill>
              </a:rPr>
              <a:t>The 2017 IUIS Phenotypic Classification</a:t>
            </a:r>
            <a:r>
              <a:rPr lang="el-GR" sz="1600" b="0" i="1" dirty="0">
                <a:solidFill>
                  <a:srgbClr val="364B58"/>
                </a:solidFill>
              </a:rPr>
              <a:t> </a:t>
            </a:r>
            <a:r>
              <a:rPr lang="en-US" sz="1600" b="0" i="1" dirty="0">
                <a:solidFill>
                  <a:srgbClr val="364B58"/>
                </a:solidFill>
              </a:rPr>
              <a:t>for PIDs</a:t>
            </a:r>
            <a:r>
              <a:rPr lang="el-GR" sz="1600" b="0" i="1" dirty="0">
                <a:solidFill>
                  <a:srgbClr val="364B58"/>
                </a:solidFill>
              </a:rPr>
              <a:t>, </a:t>
            </a:r>
          </a:p>
          <a:p>
            <a:pPr algn="r"/>
            <a:r>
              <a:rPr lang="en-US" sz="1600" b="0" i="1" dirty="0">
                <a:solidFill>
                  <a:srgbClr val="364B58"/>
                </a:solidFill>
              </a:rPr>
              <a:t>J Clin Immunol</a:t>
            </a:r>
            <a:r>
              <a:rPr lang="el-GR" sz="1600" b="0" i="1" dirty="0">
                <a:solidFill>
                  <a:srgbClr val="364B58"/>
                </a:solidFill>
              </a:rPr>
              <a:t>, </a:t>
            </a:r>
            <a:r>
              <a:rPr lang="en-US" sz="1600" b="0" i="1" dirty="0">
                <a:solidFill>
                  <a:srgbClr val="364B58"/>
                </a:solidFill>
              </a:rPr>
              <a:t>2018</a:t>
            </a:r>
            <a:endParaRPr lang="el-GR" sz="1600" b="0" i="1" dirty="0">
              <a:solidFill>
                <a:srgbClr val="364B58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42AD7B-34EE-48D7-9263-EB1A3D5D054C}"/>
              </a:ext>
            </a:extLst>
          </p:cNvPr>
          <p:cNvGrpSpPr/>
          <p:nvPr/>
        </p:nvGrpSpPr>
        <p:grpSpPr>
          <a:xfrm>
            <a:off x="809328" y="2492896"/>
            <a:ext cx="5130824" cy="2952328"/>
            <a:chOff x="809328" y="2492896"/>
            <a:chExt cx="5130824" cy="295232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59F1F52-F824-483B-B238-084BB765BC95}"/>
                </a:ext>
              </a:extLst>
            </p:cNvPr>
            <p:cNvSpPr/>
            <p:nvPr/>
          </p:nvSpPr>
          <p:spPr bwMode="auto">
            <a:xfrm>
              <a:off x="809328" y="2886035"/>
              <a:ext cx="1098376" cy="8309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F324A7-BAC5-4446-AB16-ADEF0D48FD7E}"/>
                </a:ext>
              </a:extLst>
            </p:cNvPr>
            <p:cNvSpPr/>
            <p:nvPr/>
          </p:nvSpPr>
          <p:spPr bwMode="auto">
            <a:xfrm>
              <a:off x="827584" y="4614227"/>
              <a:ext cx="1098376" cy="8309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821B0D-D5CB-4D57-80FA-45A14622C5F5}"/>
                </a:ext>
              </a:extLst>
            </p:cNvPr>
            <p:cNvSpPr/>
            <p:nvPr/>
          </p:nvSpPr>
          <p:spPr bwMode="auto">
            <a:xfrm>
              <a:off x="4355976" y="2492896"/>
              <a:ext cx="1584176" cy="2121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97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l-G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l-G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9749</TotalTime>
  <Words>2363</Words>
  <Application>Microsoft Office PowerPoint</Application>
  <PresentationFormat>On-screen Show (4:3)</PresentationFormat>
  <Paragraphs>557</Paragraphs>
  <Slides>59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 Unicode MS</vt:lpstr>
      <vt:lpstr>Arial</vt:lpstr>
      <vt:lpstr>Book Antiqua</vt:lpstr>
      <vt:lpstr>Verdana</vt:lpstr>
      <vt:lpstr>Waker</vt:lpstr>
      <vt:lpstr>Wingdings</vt:lpstr>
      <vt:lpstr>2_Default Design</vt:lpstr>
      <vt:lpstr>Ανοσοανεπάρκειες</vt:lpstr>
      <vt:lpstr>Ανοσοανεπάρκειες</vt:lpstr>
      <vt:lpstr>Ανοσοανεπάρκειες Ταξινόμηση</vt:lpstr>
      <vt:lpstr>Ανοσοανεπάρκειες Πρωτοπαθείς</vt:lpstr>
      <vt:lpstr>Πρωτοπαθείς ανοσοανεπάρκειες Υποψία</vt:lpstr>
      <vt:lpstr>Πρωτοπαθείς ανοσοανεπάρκειες (ΠΑΑ) Ταξινόμηση</vt:lpstr>
      <vt:lpstr>Πρωτοπαθείς ανοσοανεπάρκειες Κυτταρική &amp; χυμική ανοσία</vt:lpstr>
      <vt:lpstr>Πρωτοπαθείς ανοσοανεπάρκειες κυτταρικής &amp; χυμικής ανοσίας</vt:lpstr>
      <vt:lpstr>Πρωτοπαθείς ανοσοανεπάρκειες κυτταρικής &amp; χυμικής ανοσίας Βαριά συνδυασμένη ανοσοανεπάρκεια (SCID)</vt:lpstr>
      <vt:lpstr>Πρωτοπαθείς ανοσοανεπάρκειες κυτταρικής &amp; χυμικής ανοσίας Βαριά συνδυασμένη ανοσοανεπάρκεια (SCID)</vt:lpstr>
      <vt:lpstr>Πρωτοπαθείς ανοσοανεπάρκειες κυτταρικής &amp; χυμικής ανοσίας Βαριά συνδυασμένη ανοσοανεπάρκεια (SCID)</vt:lpstr>
      <vt:lpstr>Πρωτοπαθείς ανοσοανεπάρκειες κυτταρικής &amp; χυμικής ανοσίας Βαριά συνδυασμένη ανοσοανεπάρκεια (SCID)</vt:lpstr>
      <vt:lpstr>Πρωτοπαθείς ανοσοανεπάρκειες κυτταρικής &amp; χυμικής ανοσίας Βαριά συνδυασμένη ανοσοανεπάρκεια (SCID)</vt:lpstr>
      <vt:lpstr>Πρωτοπαθείς ανοσοανεπάρκειες Κυτταρική &amp; χυμική ανοσία</vt:lpstr>
      <vt:lpstr>Πρωτοπαθείς ανοσοανεπάρκειες κυτταρικής &amp; χυμικής ανοσίας Συνδυασμένες ανοσοανεπάρκειες λιγότερο σοβαρές από SCID</vt:lpstr>
      <vt:lpstr>Συνδυασμένες ανοσοανεπάρκειες λιγότερο σοβαρές από SCID  Φυλοσύνδετο σύνδρομο υπέρ-IgM</vt:lpstr>
      <vt:lpstr>Πρωτοπαθείς ανοσοανεπάρκειες (ΠΑΑ) Ταξινόμηση</vt:lpstr>
      <vt:lpstr>PowerPoint Presentation</vt:lpstr>
      <vt:lpstr>Συνδυασμένες πρωτοπαθείς ανοσοανεπάρκειες Σύνδρομο Wiskott-Aldrich</vt:lpstr>
      <vt:lpstr>Συνδυασμένες πρωτοπαθείς ανοσοανεπάρκειες Συγγενής Θυμική απλασία (σύνδρομο DiGeorge)</vt:lpstr>
      <vt:lpstr>Συνδυασμένες πρωτοπαθείς ανοσοανεπάρκειες Συγγενής Θυμική απλασία (σύνδρομο DiGeorge)</vt:lpstr>
      <vt:lpstr>PowerPoint Presentation</vt:lpstr>
      <vt:lpstr>Συνδυασμένες πρωτοπαθείς ανοσοανεπάρκειες Σύνδρομο υπέρ-IgΕ</vt:lpstr>
      <vt:lpstr>Πρωτοπαθείς ανοσοανεπάρκειες (ΠΑΑ) Ταξινόμηση</vt:lpstr>
      <vt:lpstr>PowerPoint Presentation</vt:lpstr>
      <vt:lpstr>Αντισωματικές πρωτοπαθείς ανοσοανεπάρκειες Φυλοσύνδετη αγαμμασφαιριναιμία (Bruton’s) </vt:lpstr>
      <vt:lpstr>Αντισωματικές πρωτοπαθείς ανοσοανεπάρκειες   Κοινή ποικίλλουσα ανοσοανεπάρκεια</vt:lpstr>
      <vt:lpstr>PowerPoint Presentation</vt:lpstr>
      <vt:lpstr>Αντισωματικές πρωτοπαθείς ανοσοανεπάρκειες  Αυτοσωμικό σύνδρομο υπέρ-IgM</vt:lpstr>
      <vt:lpstr>Πρωτοπαθείς ανοσοανεπάρκειες: Β κύτταρα / αντισώματα  Εκλεκτική ανεπάρκεια Α ανοσοσφαιρίνης</vt:lpstr>
      <vt:lpstr>Πρωτοπαθείς ανοσοανεπάρκειες (ΠΑΑ) Ταξινόμηση</vt:lpstr>
      <vt:lpstr>PowerPoint Presentation</vt:lpstr>
      <vt:lpstr>Ανοσολογική δυσλειτουργία/ρύθμιση Σύνδρομο Chediak-Higashi</vt:lpstr>
      <vt:lpstr>PowerPoint Presentation</vt:lpstr>
      <vt:lpstr>Πρωτοπαθείς ανοσοανεπάρκειες (ΠΑΑ) Ταξινόμηση</vt:lpstr>
      <vt:lpstr>PowerPoint Presentation</vt:lpstr>
      <vt:lpstr>PowerPoint Presentation</vt:lpstr>
      <vt:lpstr>Συγγενής έλλειψη φαγοκυττάρων Ανεπάρκεια της προσκόλλησης των λευκοκυττάρων</vt:lpstr>
      <vt:lpstr>Συγγενής έλλειψη φαγοκυττάρων Χρόνια κοκκιωματώδης νόσος</vt:lpstr>
      <vt:lpstr>Συγγενής έλλειψη φαγοκυττάρων Χρόνια κοκκιωματώδης νόσος</vt:lpstr>
      <vt:lpstr>Πρωτοπαθείς ανοσοανεπάρκειες (ΠΑΑ) Ταξινόμηση</vt:lpstr>
      <vt:lpstr>PowerPoint Presentation</vt:lpstr>
      <vt:lpstr>PowerPoint Presentation</vt:lpstr>
      <vt:lpstr>Πρωτοπαθείς ανοσοανεπάρκειες (ΠΑΑ) Ταξινόμηση</vt:lpstr>
      <vt:lpstr>PowerPoint Presentation</vt:lpstr>
      <vt:lpstr>Αυτοφλεγμονώδη νοσήματα</vt:lpstr>
      <vt:lpstr>Αυτοφλεγμονώδη νοσήματα:Familial Mediterranean Fever, FMF Οικογενής μεσογειακός πυρετός</vt:lpstr>
      <vt:lpstr>Αυτοφλεγμονώδη νοσήματα:Cryopyrin-Associated Periodic Syndromes, CAPS Περιοδικά σύνδρομα που συσχετίζονται με κρυοπυρίνες </vt:lpstr>
      <vt:lpstr>Αυτοφλεγμονώδη νοσήματα:Hyperimmunoglubulinemia D, HIDS Περιοδικό σύνδρομο υπερανοσοσφαιριναιμίας-D</vt:lpstr>
      <vt:lpstr>Αυτοφλεγμονώδη νοσήματα:Hyperimmunoglubulinemia D, HIDS Περιοδικό σύνδρομο υπερανοσοσφαιριναιμίας-D</vt:lpstr>
      <vt:lpstr>Αυτοφλεγμονώδη νοσήματα:TNFR-associated periodic syndrome TRAPS Σύνδρομο συσχετιζόμενο με τον υποδοχέα του TNF</vt:lpstr>
      <vt:lpstr>Πρωτοπαθείς ανοσοανεπάρκειες (ΠΑΑ) Ταξινόμηση</vt:lpstr>
      <vt:lpstr>Πρωτοπαθείς ανοσοανεπάρκειες Συμπλήρωμα</vt:lpstr>
      <vt:lpstr>PowerPoint Presentation</vt:lpstr>
      <vt:lpstr>Πρωτοπαθείς ανοσοανεπάρκειες (ΠΑΑ) Ταξινόμηση</vt:lpstr>
      <vt:lpstr>PowerPoint Presentation</vt:lpstr>
      <vt:lpstr>Δευτεροπαθείς ανοσοανεπάρκειες</vt:lpstr>
      <vt:lpstr>Δευτεροπαθείς ανοσοανεπάρκειες Λοίμωξη από HIV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Efi</dc:creator>
  <cp:lastModifiedBy>Effie</cp:lastModifiedBy>
  <cp:revision>1862</cp:revision>
  <dcterms:created xsi:type="dcterms:W3CDTF">2006-07-28T16:51:19Z</dcterms:created>
  <dcterms:modified xsi:type="dcterms:W3CDTF">2018-10-11T17:30:06Z</dcterms:modified>
</cp:coreProperties>
</file>