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57" r:id="rId4"/>
    <p:sldId id="259" r:id="rId5"/>
    <p:sldId id="258" r:id="rId6"/>
    <p:sldId id="260" r:id="rId7"/>
    <p:sldId id="261" r:id="rId8"/>
    <p:sldId id="262" r:id="rId9"/>
    <p:sldId id="263" r:id="rId10"/>
    <p:sldId id="264" r:id="rId11"/>
    <p:sldId id="265" r:id="rId12"/>
    <p:sldId id="267" r:id="rId13"/>
    <p:sldId id="266" r:id="rId14"/>
    <p:sldId id="268" r:id="rId15"/>
    <p:sldId id="269" r:id="rId16"/>
    <p:sldId id="270" r:id="rId17"/>
    <p:sldId id="272" r:id="rId18"/>
    <p:sldId id="271" r:id="rId19"/>
    <p:sldId id="273" r:id="rId20"/>
    <p:sldId id="288" r:id="rId21"/>
    <p:sldId id="274" r:id="rId22"/>
    <p:sldId id="308" r:id="rId23"/>
    <p:sldId id="275" r:id="rId24"/>
    <p:sldId id="276" r:id="rId25"/>
    <p:sldId id="277" r:id="rId26"/>
    <p:sldId id="278" r:id="rId27"/>
    <p:sldId id="279" r:id="rId28"/>
    <p:sldId id="280" r:id="rId29"/>
    <p:sldId id="281" r:id="rId30"/>
    <p:sldId id="282" r:id="rId31"/>
    <p:sldId id="284" r:id="rId32"/>
    <p:sldId id="286" r:id="rId33"/>
    <p:sldId id="287" r:id="rId34"/>
    <p:sldId id="289" r:id="rId35"/>
    <p:sldId id="285" r:id="rId36"/>
    <p:sldId id="290" r:id="rId37"/>
    <p:sldId id="283" r:id="rId38"/>
    <p:sldId id="291" r:id="rId39"/>
    <p:sldId id="293" r:id="rId40"/>
    <p:sldId id="292" r:id="rId41"/>
    <p:sldId id="295" r:id="rId42"/>
    <p:sldId id="294"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DEA9"/>
    <a:srgbClr val="E9CEFE"/>
    <a:srgbClr val="D1E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1" autoAdjust="0"/>
  </p:normalViewPr>
  <p:slideViewPr>
    <p:cSldViewPr showGuides="1">
      <p:cViewPr varScale="1">
        <p:scale>
          <a:sx n="110" d="100"/>
          <a:sy n="110" d="100"/>
        </p:scale>
        <p:origin x="15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4A553F1-01CF-4588-8578-3CE26B1A5DD7}" type="datetimeFigureOut">
              <a:rPr lang="el-GR" smtClean="0"/>
              <a:pPr/>
              <a:t>10/10/2018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9C0C299-4CC5-48FC-949F-A9B3CCCD3CEB}"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553F1-01CF-4588-8578-3CE26B1A5DD7}" type="datetimeFigureOut">
              <a:rPr lang="el-GR" smtClean="0"/>
              <a:pPr/>
              <a:t>10/10/2018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0C299-4CC5-48FC-949F-A9B3CCCD3CE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3.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19.png"/><Relationship Id="rId9" Type="http://schemas.openxmlformats.org/officeDocument/2006/relationships/image" Target="../media/image38.png"/><Relationship Id="rId1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4.png"/><Relationship Id="rId2" Type="http://schemas.openxmlformats.org/officeDocument/2006/relationships/image" Target="../media/image51.png"/><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19.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Ανοσολογία Μεταμόσχευσης</a:t>
            </a:r>
            <a:endParaRPr lang="el-GR" dirty="0"/>
          </a:p>
        </p:txBody>
      </p:sp>
      <p:sp>
        <p:nvSpPr>
          <p:cNvPr id="3" name="2 - Υπότιτλος"/>
          <p:cNvSpPr>
            <a:spLocks noGrp="1"/>
          </p:cNvSpPr>
          <p:nvPr>
            <p:ph type="subTitle" idx="1"/>
          </p:nvPr>
        </p:nvSpPr>
        <p:spPr/>
        <p:txBody>
          <a:bodyPr>
            <a:normAutofit fontScale="85000" lnSpcReduction="20000"/>
          </a:bodyPr>
          <a:lstStyle/>
          <a:p>
            <a:r>
              <a:rPr lang="el-GR" dirty="0" smtClean="0">
                <a:solidFill>
                  <a:schemeClr val="tx1"/>
                </a:solidFill>
              </a:rPr>
              <a:t>Παναγιώτης Γ. </a:t>
            </a:r>
            <a:r>
              <a:rPr lang="el-GR" dirty="0" err="1" smtClean="0">
                <a:solidFill>
                  <a:schemeClr val="tx1"/>
                </a:solidFill>
              </a:rPr>
              <a:t>Βλαχογιαννόπουλος</a:t>
            </a:r>
            <a:endParaRPr lang="el-GR" dirty="0" smtClean="0">
              <a:solidFill>
                <a:schemeClr val="tx1"/>
              </a:solidFill>
            </a:endParaRPr>
          </a:p>
          <a:p>
            <a:r>
              <a:rPr lang="el-GR" dirty="0" smtClean="0">
                <a:solidFill>
                  <a:schemeClr val="tx1"/>
                </a:solidFill>
              </a:rPr>
              <a:t>Καθηγητής Παθολογίας-Ανοσολογίας</a:t>
            </a:r>
          </a:p>
          <a:p>
            <a:r>
              <a:rPr lang="el-GR" dirty="0" smtClean="0">
                <a:solidFill>
                  <a:schemeClr val="tx1"/>
                </a:solidFill>
              </a:rPr>
              <a:t>Ιατρικής Σχολής ΕΚΠΑ</a:t>
            </a:r>
          </a:p>
          <a:p>
            <a:r>
              <a:rPr lang="el-GR" dirty="0" smtClean="0">
                <a:solidFill>
                  <a:schemeClr val="tx1"/>
                </a:solidFill>
              </a:rPr>
              <a:t>Ακαδημαϊκό  Έτος 2018-2019</a:t>
            </a:r>
            <a:endParaRPr lang="el-GR"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13946" y="1500174"/>
            <a:ext cx="7218526" cy="4929222"/>
          </a:xfrm>
          <a:prstGeom prst="rect">
            <a:avLst/>
          </a:prstGeom>
          <a:noFill/>
          <a:ln w="9525">
            <a:noFill/>
            <a:miter lim="800000"/>
            <a:headEnd/>
            <a:tailEnd/>
          </a:ln>
          <a:effectLst/>
        </p:spPr>
      </p:pic>
      <p:sp>
        <p:nvSpPr>
          <p:cNvPr id="6" name="5 - Ορθογώνιο"/>
          <p:cNvSpPr/>
          <p:nvPr/>
        </p:nvSpPr>
        <p:spPr>
          <a:xfrm>
            <a:off x="4071934" y="6427113"/>
            <a:ext cx="4857752" cy="261610"/>
          </a:xfrm>
          <a:prstGeom prst="rect">
            <a:avLst/>
          </a:prstGeom>
        </p:spPr>
        <p:txBody>
          <a:bodyPr wrap="square">
            <a:spAutoFit/>
          </a:bodyPr>
          <a:lstStyle/>
          <a:p>
            <a:pPr lvl="1">
              <a:buNone/>
            </a:pPr>
            <a:r>
              <a:rPr lang="en-US" sz="1100" i="1" dirty="0" smtClean="0"/>
              <a:t>Merrill JP, Murray JE, Harrison JH, Guild WR</a:t>
            </a:r>
            <a:r>
              <a:rPr lang="el-GR" sz="1100" i="1" dirty="0" smtClean="0"/>
              <a:t> </a:t>
            </a:r>
            <a:r>
              <a:rPr lang="en-US" sz="1100" i="1" dirty="0" smtClean="0"/>
              <a:t>JAMA 160: 277–282,</a:t>
            </a:r>
            <a:r>
              <a:rPr lang="el-GR" sz="1100" i="1" dirty="0" smtClean="0"/>
              <a:t> </a:t>
            </a:r>
            <a:r>
              <a:rPr lang="en-US" sz="1100" i="1" dirty="0" smtClean="0"/>
              <a:t>1956</a:t>
            </a:r>
            <a:endParaRPr lang="el-GR" sz="1100" i="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220161" y="1511435"/>
            <a:ext cx="6423805" cy="4917961"/>
          </a:xfrm>
          <a:prstGeom prst="rect">
            <a:avLst/>
          </a:prstGeom>
          <a:noFill/>
          <a:ln w="9525">
            <a:noFill/>
            <a:miter lim="800000"/>
            <a:headEnd/>
            <a:tailEnd/>
          </a:ln>
          <a:effectLst/>
        </p:spPr>
      </p:pic>
      <p:sp>
        <p:nvSpPr>
          <p:cNvPr id="5"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
        <p:nvSpPr>
          <p:cNvPr id="6" name="5 - Ορθογώνιο"/>
          <p:cNvSpPr/>
          <p:nvPr/>
        </p:nvSpPr>
        <p:spPr>
          <a:xfrm>
            <a:off x="4071934" y="6427113"/>
            <a:ext cx="4857752" cy="261610"/>
          </a:xfrm>
          <a:prstGeom prst="rect">
            <a:avLst/>
          </a:prstGeom>
        </p:spPr>
        <p:txBody>
          <a:bodyPr wrap="square">
            <a:spAutoFit/>
          </a:bodyPr>
          <a:lstStyle/>
          <a:p>
            <a:pPr lvl="1">
              <a:buNone/>
            </a:pPr>
            <a:r>
              <a:rPr lang="en-US" sz="1100" i="1" dirty="0" smtClean="0"/>
              <a:t>Merrill JP, Murray JE, Harrison JH, Guild WR</a:t>
            </a:r>
            <a:r>
              <a:rPr lang="el-GR" sz="1100" i="1" dirty="0" smtClean="0"/>
              <a:t> </a:t>
            </a:r>
            <a:r>
              <a:rPr lang="en-US" sz="1100" i="1" dirty="0" smtClean="0"/>
              <a:t>JAMA 160: 277–282,</a:t>
            </a:r>
            <a:r>
              <a:rPr lang="el-GR" sz="1100" i="1" dirty="0" smtClean="0"/>
              <a:t> </a:t>
            </a:r>
            <a:r>
              <a:rPr lang="en-US" sz="1100" i="1" dirty="0" smtClean="0"/>
              <a:t>1956</a:t>
            </a:r>
            <a:endParaRPr lang="el-GR" sz="1100" i="1" dirty="0" smtClean="0"/>
          </a:p>
        </p:txBody>
      </p:sp>
      <p:sp>
        <p:nvSpPr>
          <p:cNvPr id="7" name="6 - TextBox"/>
          <p:cNvSpPr txBox="1"/>
          <p:nvPr/>
        </p:nvSpPr>
        <p:spPr>
          <a:xfrm rot="18090668">
            <a:off x="0" y="2987118"/>
            <a:ext cx="3071802" cy="830997"/>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l-GR" sz="2400" dirty="0" err="1" smtClean="0"/>
              <a:t>Ισομοσχεύματα</a:t>
            </a:r>
            <a:r>
              <a:rPr lang="el-GR" sz="2400" dirty="0" smtClean="0"/>
              <a:t> δεν απορρίπτονται ποτέ</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smtClean="0"/>
              <a:t>1990: </a:t>
            </a:r>
            <a:r>
              <a:rPr lang="el-GR" dirty="0" smtClean="0"/>
              <a:t>Ο </a:t>
            </a:r>
            <a:r>
              <a:rPr lang="en-US" dirty="0" smtClean="0"/>
              <a:t>Josef Murray </a:t>
            </a:r>
            <a:r>
              <a:rPr lang="el-GR" dirty="0" smtClean="0"/>
              <a:t>κερδίζει το βραβείο </a:t>
            </a:r>
            <a:r>
              <a:rPr lang="en-US" dirty="0" smtClean="0"/>
              <a:t>	    	           Nobel in Physiology or Medicine</a:t>
            </a:r>
          </a:p>
          <a:p>
            <a:r>
              <a:rPr lang="el-GR" dirty="0" smtClean="0"/>
              <a:t>Στην ομιλία του στη Στοκχόλμη κατά την αποδοχή του βραβείου, ο</a:t>
            </a:r>
            <a:r>
              <a:rPr lang="en-US" dirty="0" smtClean="0"/>
              <a:t> Josef Murray </a:t>
            </a:r>
            <a:r>
              <a:rPr lang="el-GR" dirty="0" smtClean="0"/>
              <a:t>ανέφερε:</a:t>
            </a:r>
          </a:p>
          <a:p>
            <a:pPr lvl="1"/>
            <a:r>
              <a:rPr lang="el-GR" dirty="0" smtClean="0"/>
              <a:t>«Όλοι ζεσταθήκαμε από φωτιές που δεν ανάψαμε</a:t>
            </a:r>
          </a:p>
          <a:p>
            <a:pPr lvl="1">
              <a:buNone/>
            </a:pPr>
            <a:r>
              <a:rPr lang="el-GR" dirty="0" smtClean="0"/>
              <a:t>    Όλοι ήπιαμε από πηγάδια που δεν ανοίξαμε»</a:t>
            </a:r>
            <a:endParaRPr lang="el-GR" dirty="0"/>
          </a:p>
        </p:txBody>
      </p:sp>
      <p:sp>
        <p:nvSpPr>
          <p:cNvPr id="4"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 Η μεταμόσχευση είναι πεδίο συνεργασίας πολλών ειδικοτήτων.</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Μαθήματα από τα ιστορικά περιστατικά μεταμοσχεύσεων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Τα μοσχεύματα λειτουργούν πάντοτε έστω και για βραχύ χρονικό διάστημα</a:t>
            </a:r>
          </a:p>
          <a:p>
            <a:r>
              <a:rPr lang="el-GR" dirty="0" smtClean="0"/>
              <a:t>Τα </a:t>
            </a:r>
            <a:r>
              <a:rPr lang="el-GR" dirty="0" err="1" smtClean="0"/>
              <a:t>ξενομοσχεύματα</a:t>
            </a:r>
            <a:r>
              <a:rPr lang="el-GR" dirty="0" smtClean="0"/>
              <a:t> και τα </a:t>
            </a:r>
            <a:r>
              <a:rPr lang="el-GR" dirty="0" err="1" smtClean="0"/>
              <a:t>αλλομοσχεύματα</a:t>
            </a:r>
            <a:r>
              <a:rPr lang="el-GR" dirty="0" smtClean="0"/>
              <a:t> αργά ή γρήγορα απορρίπτονται πάντοτε, από το ανοσολογικό σύστημα του λήπτη</a:t>
            </a:r>
          </a:p>
          <a:p>
            <a:r>
              <a:rPr lang="el-GR" dirty="0" err="1" smtClean="0"/>
              <a:t>Ισομοσχεύματα</a:t>
            </a:r>
            <a:r>
              <a:rPr lang="el-GR" dirty="0" smtClean="0"/>
              <a:t> και </a:t>
            </a:r>
            <a:r>
              <a:rPr lang="el-GR" dirty="0" err="1" smtClean="0"/>
              <a:t>αυτομοσχεύματα</a:t>
            </a:r>
            <a:r>
              <a:rPr lang="el-GR" dirty="0" smtClean="0"/>
              <a:t> δεν απορρίπτονται ποτέ.</a:t>
            </a:r>
          </a:p>
          <a:p>
            <a:r>
              <a:rPr lang="el-GR" dirty="0" smtClean="0"/>
              <a:t>Άλυτο θέμα παραμένει η επίτευξη ανοσολογικής ανοχής στο μόσχευμα</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440160"/>
          </a:xfrm>
        </p:spPr>
        <p:style>
          <a:lnRef idx="0">
            <a:schemeClr val="accent5"/>
          </a:lnRef>
          <a:fillRef idx="3">
            <a:schemeClr val="accent5"/>
          </a:fillRef>
          <a:effectRef idx="3">
            <a:schemeClr val="accent5"/>
          </a:effectRef>
          <a:fontRef idx="minor">
            <a:schemeClr val="lt1"/>
          </a:fontRef>
        </p:style>
        <p:txBody>
          <a:bodyPr>
            <a:noAutofit/>
          </a:bodyPr>
          <a:lstStyle/>
          <a:p>
            <a:r>
              <a:rPr lang="el-GR" sz="4000" dirty="0" smtClean="0"/>
              <a:t>Η απόρριψη του μοσχεύματος είναι μια φλεγμονώδης αντίδραση</a:t>
            </a:r>
            <a:endParaRPr lang="el-GR" sz="4000" dirty="0"/>
          </a:p>
        </p:txBody>
      </p:sp>
      <p:sp>
        <p:nvSpPr>
          <p:cNvPr id="3" name="2 - Θέση περιεχομένου"/>
          <p:cNvSpPr>
            <a:spLocks noGrp="1"/>
          </p:cNvSpPr>
          <p:nvPr>
            <p:ph idx="1"/>
          </p:nvPr>
        </p:nvSpPr>
        <p:spPr>
          <a:xfrm>
            <a:off x="457200" y="1628800"/>
            <a:ext cx="8229600" cy="5085184"/>
          </a:xfrm>
        </p:spPr>
        <p:txBody>
          <a:bodyPr>
            <a:normAutofit fontScale="85000" lnSpcReduction="20000"/>
          </a:bodyPr>
          <a:lstStyle/>
          <a:p>
            <a:r>
              <a:rPr lang="el-GR" dirty="0" smtClean="0"/>
              <a:t>Οφείλεται στα λεμφοκύτταρα του λήπτη </a:t>
            </a:r>
          </a:p>
          <a:p>
            <a:r>
              <a:rPr lang="el-GR" dirty="0" smtClean="0"/>
              <a:t>Έχει ειδικότητα και μνήμη</a:t>
            </a:r>
          </a:p>
          <a:p>
            <a:r>
              <a:rPr lang="el-GR" dirty="0" smtClean="0"/>
              <a:t>Τα παραπάνω δείχτηκαν σε πειράματα με ποντίκια που ανήκουν σε διαφορετικά είδη και ονομάζονται «</a:t>
            </a:r>
            <a:r>
              <a:rPr lang="en-US" dirty="0" smtClean="0"/>
              <a:t>inbred</a:t>
            </a:r>
            <a:r>
              <a:rPr lang="el-GR" dirty="0" smtClean="0"/>
              <a:t>»</a:t>
            </a:r>
          </a:p>
          <a:p>
            <a:r>
              <a:rPr lang="el-GR" dirty="0" smtClean="0"/>
              <a:t>Η λέξη σημαίνει «έμφυτος». Το νόημα όμως της λέξης “</a:t>
            </a:r>
            <a:r>
              <a:rPr lang="el-GR" dirty="0" err="1" smtClean="0"/>
              <a:t>inbred</a:t>
            </a:r>
            <a:r>
              <a:rPr lang="el-GR" dirty="0" smtClean="0"/>
              <a:t>” δεν αποδίδεται καλά με τη λέξη «έμφυτος».</a:t>
            </a:r>
          </a:p>
          <a:p>
            <a:r>
              <a:rPr lang="el-GR" dirty="0" err="1" smtClean="0"/>
              <a:t>Inbred</a:t>
            </a:r>
            <a:r>
              <a:rPr lang="el-GR" dirty="0" smtClean="0"/>
              <a:t> είναι γένος που προέκυψε από πολλαπλές αιμομικτικές διασταυρώσεις των προγόνων του και είναι γενετικά ομοιογενές, δηλαδή για όλα τα γονίδια του είδους του είναι </a:t>
            </a:r>
            <a:r>
              <a:rPr lang="el-GR" dirty="0" err="1" smtClean="0"/>
              <a:t>ομοζυγώτης</a:t>
            </a:r>
            <a:r>
              <a:rPr lang="el-GR" dirty="0" smtClean="0"/>
              <a:t> και τα μόνα διαφορετικά γονίδια είναι εκείνα που εδράζονται στα χρωμοσώματα του φύλου.</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edg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235 - TextBox"/>
          <p:cNvSpPr txBox="1"/>
          <p:nvPr/>
        </p:nvSpPr>
        <p:spPr>
          <a:xfrm>
            <a:off x="1643042" y="6488668"/>
            <a:ext cx="2428892" cy="307777"/>
          </a:xfrm>
          <a:prstGeom prst="rect">
            <a:avLst/>
          </a:prstGeom>
          <a:no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1400" b="1" dirty="0"/>
              <a:t>A</a:t>
            </a:r>
            <a:r>
              <a:rPr lang="el-GR" sz="1400" b="1" dirty="0" err="1" smtClean="0"/>
              <a:t>πόρριψη</a:t>
            </a:r>
            <a:r>
              <a:rPr lang="en-US" sz="1400" b="1" dirty="0" smtClean="0"/>
              <a:t> </a:t>
            </a:r>
            <a:r>
              <a:rPr lang="el-GR" sz="1400" b="1" dirty="0" smtClean="0"/>
              <a:t>πρώτης σειράς</a:t>
            </a:r>
            <a:endParaRPr lang="el-GR" sz="1400" b="1" dirty="0"/>
          </a:p>
        </p:txBody>
      </p:sp>
      <p:grpSp>
        <p:nvGrpSpPr>
          <p:cNvPr id="220" name="219 - Ομάδα"/>
          <p:cNvGrpSpPr/>
          <p:nvPr/>
        </p:nvGrpSpPr>
        <p:grpSpPr>
          <a:xfrm>
            <a:off x="71406" y="71414"/>
            <a:ext cx="3420474" cy="6786586"/>
            <a:chOff x="71406" y="71414"/>
            <a:chExt cx="3286148" cy="6694253"/>
          </a:xfrm>
        </p:grpSpPr>
        <p:grpSp>
          <p:nvGrpSpPr>
            <p:cNvPr id="3" name="Group 3"/>
            <p:cNvGrpSpPr>
              <a:grpSpLocks noChangeAspect="1"/>
            </p:cNvGrpSpPr>
            <p:nvPr/>
          </p:nvGrpSpPr>
          <p:grpSpPr bwMode="auto">
            <a:xfrm flipH="1">
              <a:off x="1142976" y="642918"/>
              <a:ext cx="1828800" cy="1108075"/>
              <a:chOff x="1729" y="1461"/>
              <a:chExt cx="2303" cy="1397"/>
            </a:xfrm>
            <a:solidFill>
              <a:schemeClr val="accent3">
                <a:lumMod val="75000"/>
              </a:schemeClr>
            </a:solidFill>
          </p:grpSpPr>
          <p:sp>
            <p:nvSpPr>
              <p:cNvPr id="26"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27"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28"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29"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30"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31"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32"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33"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34" name="Freeform 100"/>
            <p:cNvSpPr>
              <a:spLocks noChangeAspect="1"/>
            </p:cNvSpPr>
            <p:nvPr/>
          </p:nvSpPr>
          <p:spPr bwMode="auto">
            <a:xfrm>
              <a:off x="1981184" y="1928802"/>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nvGrpSpPr>
            <p:cNvPr id="4" name="54 - Ομάδα"/>
            <p:cNvGrpSpPr/>
            <p:nvPr/>
          </p:nvGrpSpPr>
          <p:grpSpPr>
            <a:xfrm>
              <a:off x="1214414" y="2428868"/>
              <a:ext cx="1828800" cy="1108075"/>
              <a:chOff x="1214414" y="2571744"/>
              <a:chExt cx="1828800" cy="1108075"/>
            </a:xfrm>
          </p:grpSpPr>
          <p:grpSp>
            <p:nvGrpSpPr>
              <p:cNvPr id="5" name="Group 3"/>
              <p:cNvGrpSpPr>
                <a:grpSpLocks noChangeAspect="1"/>
              </p:cNvGrpSpPr>
              <p:nvPr/>
            </p:nvGrpSpPr>
            <p:grpSpPr bwMode="auto">
              <a:xfrm flipH="1">
                <a:off x="1214414" y="2571744"/>
                <a:ext cx="1828800" cy="1108075"/>
                <a:chOff x="1729" y="1461"/>
                <a:chExt cx="2303" cy="1397"/>
              </a:xfrm>
              <a:solidFill>
                <a:schemeClr val="accent6">
                  <a:lumMod val="75000"/>
                </a:schemeClr>
              </a:solidFill>
            </p:grpSpPr>
            <p:sp>
              <p:nvSpPr>
                <p:cNvPr id="37"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38"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39"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40"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41"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42"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43"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44"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45" name="Freeform 100"/>
              <p:cNvSpPr>
                <a:spLocks noChangeAspect="1"/>
              </p:cNvSpPr>
              <p:nvPr/>
            </p:nvSpPr>
            <p:spPr bwMode="auto">
              <a:xfrm>
                <a:off x="2000232" y="2714620"/>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grpSp>
          <p:nvGrpSpPr>
            <p:cNvPr id="6" name="55 - Ομάδα"/>
            <p:cNvGrpSpPr/>
            <p:nvPr/>
          </p:nvGrpSpPr>
          <p:grpSpPr>
            <a:xfrm>
              <a:off x="1214414" y="3857628"/>
              <a:ext cx="1828800" cy="1108075"/>
              <a:chOff x="1214414" y="2571744"/>
              <a:chExt cx="1828800" cy="1108075"/>
            </a:xfrm>
          </p:grpSpPr>
          <p:grpSp>
            <p:nvGrpSpPr>
              <p:cNvPr id="7" name="Group 3"/>
              <p:cNvGrpSpPr>
                <a:grpSpLocks noChangeAspect="1"/>
              </p:cNvGrpSpPr>
              <p:nvPr/>
            </p:nvGrpSpPr>
            <p:grpSpPr bwMode="auto">
              <a:xfrm flipH="1">
                <a:off x="1214414" y="2571744"/>
                <a:ext cx="1828800" cy="1108075"/>
                <a:chOff x="1729" y="1461"/>
                <a:chExt cx="2303" cy="1397"/>
              </a:xfrm>
              <a:solidFill>
                <a:schemeClr val="accent6">
                  <a:lumMod val="75000"/>
                </a:schemeClr>
              </a:solidFill>
            </p:grpSpPr>
            <p:sp>
              <p:nvSpPr>
                <p:cNvPr id="59"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60"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61"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62"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63"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64"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65"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66"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58" name="Freeform 100"/>
              <p:cNvSpPr>
                <a:spLocks noChangeAspect="1"/>
              </p:cNvSpPr>
              <p:nvPr/>
            </p:nvSpPr>
            <p:spPr bwMode="auto">
              <a:xfrm>
                <a:off x="2000232" y="2714620"/>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grpSp>
          <p:nvGrpSpPr>
            <p:cNvPr id="8" name="78 - Ομάδα"/>
            <p:cNvGrpSpPr/>
            <p:nvPr/>
          </p:nvGrpSpPr>
          <p:grpSpPr>
            <a:xfrm>
              <a:off x="1285852" y="5286388"/>
              <a:ext cx="1828800" cy="1108075"/>
              <a:chOff x="1357290" y="5286388"/>
              <a:chExt cx="1828800" cy="1108075"/>
            </a:xfrm>
          </p:grpSpPr>
          <p:grpSp>
            <p:nvGrpSpPr>
              <p:cNvPr id="9" name="Group 3"/>
              <p:cNvGrpSpPr>
                <a:grpSpLocks noChangeAspect="1"/>
              </p:cNvGrpSpPr>
              <p:nvPr/>
            </p:nvGrpSpPr>
            <p:grpSpPr bwMode="auto">
              <a:xfrm flipH="1">
                <a:off x="1357290" y="5286388"/>
                <a:ext cx="1828800" cy="1108075"/>
                <a:chOff x="1729" y="1461"/>
                <a:chExt cx="2303" cy="1397"/>
              </a:xfrm>
              <a:solidFill>
                <a:schemeClr val="accent6">
                  <a:lumMod val="75000"/>
                </a:schemeClr>
              </a:solidFill>
            </p:grpSpPr>
            <p:sp>
              <p:nvSpPr>
                <p:cNvPr id="71"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72"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73"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74"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75"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76"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77"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78"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67" name="Freeform 99"/>
              <p:cNvSpPr>
                <a:spLocks noChangeAspect="1"/>
              </p:cNvSpPr>
              <p:nvPr/>
            </p:nvSpPr>
            <p:spPr bwMode="auto">
              <a:xfrm>
                <a:off x="2143108" y="5500702"/>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chemeClr val="bg2">
                  <a:lumMod val="75000"/>
                </a:schemeClr>
              </a:solidFill>
              <a:ln w="3175" cap="rnd">
                <a:solidFill>
                  <a:srgbClr val="333333"/>
                </a:solidFill>
                <a:round/>
                <a:headEnd/>
                <a:tailEnd/>
              </a:ln>
            </p:spPr>
            <p:txBody>
              <a:bodyPr/>
              <a:lstStyle/>
              <a:p>
                <a:endParaRPr lang="el-GR"/>
              </a:p>
            </p:txBody>
          </p:sp>
        </p:grpSp>
        <p:sp>
          <p:nvSpPr>
            <p:cNvPr id="217" name="216 - TextBox"/>
            <p:cNvSpPr txBox="1"/>
            <p:nvPr/>
          </p:nvSpPr>
          <p:spPr>
            <a:xfrm>
              <a:off x="928662" y="71414"/>
              <a:ext cx="1714512" cy="338554"/>
            </a:xfrm>
            <a:prstGeom prst="rect">
              <a:avLst/>
            </a:prstGeom>
            <a:noFill/>
          </p:spPr>
          <p:txBody>
            <a:bodyPr wrap="square" rtlCol="0">
              <a:spAutoFit/>
            </a:bodyPr>
            <a:lstStyle/>
            <a:p>
              <a:r>
                <a:rPr lang="el-GR" sz="1600" dirty="0" smtClean="0"/>
                <a:t>Δότης (Γένος Α)</a:t>
              </a:r>
              <a:endParaRPr lang="el-GR" sz="1600" dirty="0"/>
            </a:p>
          </p:txBody>
        </p:sp>
        <p:sp>
          <p:nvSpPr>
            <p:cNvPr id="218" name="217 - TextBox"/>
            <p:cNvSpPr txBox="1"/>
            <p:nvPr/>
          </p:nvSpPr>
          <p:spPr>
            <a:xfrm>
              <a:off x="142844" y="2428868"/>
              <a:ext cx="1143008" cy="584775"/>
            </a:xfrm>
            <a:prstGeom prst="rect">
              <a:avLst/>
            </a:prstGeom>
            <a:noFill/>
          </p:spPr>
          <p:txBody>
            <a:bodyPr wrap="square" rtlCol="0">
              <a:spAutoFit/>
            </a:bodyPr>
            <a:lstStyle/>
            <a:p>
              <a:r>
                <a:rPr lang="el-GR" sz="1600" dirty="0" smtClean="0"/>
                <a:t>Λήπτης (</a:t>
              </a:r>
              <a:r>
                <a:rPr lang="el-GR" sz="1600" dirty="0" err="1" smtClean="0"/>
                <a:t>ΓένοςΒ</a:t>
              </a:r>
              <a:r>
                <a:rPr lang="el-GR" sz="1600" dirty="0" smtClean="0"/>
                <a:t>)</a:t>
              </a:r>
              <a:endParaRPr lang="el-GR" sz="1600" dirty="0"/>
            </a:p>
          </p:txBody>
        </p:sp>
        <p:sp>
          <p:nvSpPr>
            <p:cNvPr id="219" name="218 - TextBox"/>
            <p:cNvSpPr txBox="1"/>
            <p:nvPr/>
          </p:nvSpPr>
          <p:spPr>
            <a:xfrm>
              <a:off x="71406" y="4429132"/>
              <a:ext cx="1714512" cy="830997"/>
            </a:xfrm>
            <a:prstGeom prst="rect">
              <a:avLst/>
            </a:prstGeom>
            <a:noFill/>
          </p:spPr>
          <p:txBody>
            <a:bodyPr wrap="square" rtlCol="0">
              <a:spAutoFit/>
            </a:bodyPr>
            <a:lstStyle/>
            <a:p>
              <a:r>
                <a:rPr lang="el-GR" sz="1600" dirty="0" smtClean="0"/>
                <a:t>Απόρριψη μοσχεύματος ημέρα. 3-7;</a:t>
              </a:r>
              <a:endParaRPr lang="el-GR" sz="1600" dirty="0"/>
            </a:p>
          </p:txBody>
        </p:sp>
        <p:sp>
          <p:nvSpPr>
            <p:cNvPr id="221" name="220 - TextBox"/>
            <p:cNvSpPr txBox="1"/>
            <p:nvPr/>
          </p:nvSpPr>
          <p:spPr>
            <a:xfrm>
              <a:off x="142844" y="5934670"/>
              <a:ext cx="1714512" cy="830997"/>
            </a:xfrm>
            <a:prstGeom prst="rect">
              <a:avLst/>
            </a:prstGeom>
            <a:noFill/>
          </p:spPr>
          <p:txBody>
            <a:bodyPr wrap="square" rtlCol="0">
              <a:spAutoFit/>
            </a:bodyPr>
            <a:lstStyle/>
            <a:p>
              <a:r>
                <a:rPr lang="el-GR" sz="1600" dirty="0" smtClean="0"/>
                <a:t>Απόρριψη μοσχεύματος ημέρα. 10-14;</a:t>
              </a:r>
              <a:endParaRPr lang="el-GR" sz="1600" dirty="0"/>
            </a:p>
          </p:txBody>
        </p:sp>
        <p:sp>
          <p:nvSpPr>
            <p:cNvPr id="222" name="221 - TextBox"/>
            <p:cNvSpPr txBox="1"/>
            <p:nvPr/>
          </p:nvSpPr>
          <p:spPr>
            <a:xfrm>
              <a:off x="214282" y="1643050"/>
              <a:ext cx="1428760" cy="584775"/>
            </a:xfrm>
            <a:prstGeom prst="rect">
              <a:avLst/>
            </a:prstGeom>
            <a:noFill/>
          </p:spPr>
          <p:txBody>
            <a:bodyPr wrap="square" rtlCol="0">
              <a:spAutoFit/>
            </a:bodyPr>
            <a:lstStyle/>
            <a:p>
              <a:r>
                <a:rPr lang="el-GR" sz="1600" dirty="0" smtClean="0"/>
                <a:t>Δερματικό μόσχευμα</a:t>
              </a:r>
              <a:endParaRPr lang="el-GR" sz="1600" dirty="0"/>
            </a:p>
          </p:txBody>
        </p:sp>
        <p:cxnSp>
          <p:nvCxnSpPr>
            <p:cNvPr id="224" name="223 - Ευθύγραμμο βέλος σύνδεσης"/>
            <p:cNvCxnSpPr/>
            <p:nvPr/>
          </p:nvCxnSpPr>
          <p:spPr>
            <a:xfrm>
              <a:off x="1428728" y="2071678"/>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3" name="232 - TextBox"/>
            <p:cNvSpPr txBox="1"/>
            <p:nvPr/>
          </p:nvSpPr>
          <p:spPr>
            <a:xfrm>
              <a:off x="1857356" y="6082395"/>
              <a:ext cx="571504" cy="369332"/>
            </a:xfrm>
            <a:prstGeom prst="rect">
              <a:avLst/>
            </a:prstGeom>
            <a:noFill/>
          </p:spPr>
          <p:txBody>
            <a:bodyPr wrap="square" rtlCol="0">
              <a:spAutoFit/>
            </a:bodyPr>
            <a:lstStyle/>
            <a:p>
              <a:r>
                <a:rPr lang="el-GR" b="1" dirty="0" smtClean="0"/>
                <a:t>Ναι </a:t>
              </a:r>
              <a:endParaRPr lang="el-GR" b="1" dirty="0"/>
            </a:p>
          </p:txBody>
        </p:sp>
        <p:sp>
          <p:nvSpPr>
            <p:cNvPr id="240" name="239 - Βέλος προς τα κάτω"/>
            <p:cNvSpPr/>
            <p:nvPr/>
          </p:nvSpPr>
          <p:spPr>
            <a:xfrm>
              <a:off x="2071670" y="164305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2" name="241 - Βέλος προς τα κάτω"/>
            <p:cNvSpPr/>
            <p:nvPr/>
          </p:nvSpPr>
          <p:spPr>
            <a:xfrm>
              <a:off x="2071670" y="2214554"/>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6" name="245 - Βέλος προς τα κάτω"/>
            <p:cNvSpPr/>
            <p:nvPr/>
          </p:nvSpPr>
          <p:spPr>
            <a:xfrm>
              <a:off x="2143108" y="3429000"/>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1" name="250 - TextBox"/>
            <p:cNvSpPr txBox="1"/>
            <p:nvPr/>
          </p:nvSpPr>
          <p:spPr>
            <a:xfrm>
              <a:off x="1928794" y="4876396"/>
              <a:ext cx="785818" cy="338554"/>
            </a:xfrm>
            <a:prstGeom prst="rect">
              <a:avLst/>
            </a:prstGeom>
            <a:noFill/>
          </p:spPr>
          <p:txBody>
            <a:bodyPr wrap="square" rtlCol="0">
              <a:spAutoFit/>
            </a:bodyPr>
            <a:lstStyle/>
            <a:p>
              <a:r>
                <a:rPr lang="el-GR" sz="1600" b="1" dirty="0" err="1" smtClean="0"/>
                <a:t>Οχι</a:t>
              </a:r>
              <a:endParaRPr lang="el-GR" sz="1600" b="1" dirty="0"/>
            </a:p>
          </p:txBody>
        </p:sp>
        <p:sp>
          <p:nvSpPr>
            <p:cNvPr id="252" name="251 - Βέλος προς τα κάτω"/>
            <p:cNvSpPr/>
            <p:nvPr/>
          </p:nvSpPr>
          <p:spPr>
            <a:xfrm>
              <a:off x="2143108" y="4714884"/>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3" name="252 - Βέλος προς τα κάτω"/>
            <p:cNvSpPr/>
            <p:nvPr/>
          </p:nvSpPr>
          <p:spPr>
            <a:xfrm>
              <a:off x="2143108" y="5214950"/>
              <a:ext cx="71438" cy="7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4" name="253 - Λυγισμένο βέλος"/>
            <p:cNvSpPr/>
            <p:nvPr/>
          </p:nvSpPr>
          <p:spPr>
            <a:xfrm>
              <a:off x="3143240" y="3071810"/>
              <a:ext cx="214314" cy="27146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0" name="259 - TextBox"/>
            <p:cNvSpPr txBox="1"/>
            <p:nvPr/>
          </p:nvSpPr>
          <p:spPr>
            <a:xfrm>
              <a:off x="428596" y="428604"/>
              <a:ext cx="571504" cy="369332"/>
            </a:xfrm>
            <a:prstGeom prst="rect">
              <a:avLst/>
            </a:prstGeom>
            <a:noFill/>
          </p:spPr>
          <p:txBody>
            <a:bodyPr wrap="square" rtlCol="0">
              <a:spAutoFit/>
            </a:bodyPr>
            <a:lstStyle/>
            <a:p>
              <a:pPr algn="r"/>
              <a:r>
                <a:rPr lang="en-US" dirty="0" smtClean="0">
                  <a:latin typeface="Algerian" pitchFamily="82" charset="0"/>
                </a:rPr>
                <a:t>A</a:t>
              </a:r>
              <a:endParaRPr lang="el-GR" dirty="0"/>
            </a:p>
          </p:txBody>
        </p:sp>
      </p:grpSp>
      <p:grpSp>
        <p:nvGrpSpPr>
          <p:cNvPr id="239" name="238 - Ομάδα"/>
          <p:cNvGrpSpPr/>
          <p:nvPr/>
        </p:nvGrpSpPr>
        <p:grpSpPr>
          <a:xfrm>
            <a:off x="2857488" y="71414"/>
            <a:ext cx="3429024" cy="6022817"/>
            <a:chOff x="2857488" y="71414"/>
            <a:chExt cx="3429024" cy="6022817"/>
          </a:xfrm>
        </p:grpSpPr>
        <p:sp>
          <p:nvSpPr>
            <p:cNvPr id="229" name="228 - TextBox"/>
            <p:cNvSpPr txBox="1"/>
            <p:nvPr/>
          </p:nvSpPr>
          <p:spPr>
            <a:xfrm>
              <a:off x="5286380" y="2354041"/>
              <a:ext cx="1000132" cy="584775"/>
            </a:xfrm>
            <a:prstGeom prst="rect">
              <a:avLst/>
            </a:prstGeom>
            <a:noFill/>
          </p:spPr>
          <p:txBody>
            <a:bodyPr wrap="square" rtlCol="0">
              <a:spAutoFit/>
            </a:bodyPr>
            <a:lstStyle/>
            <a:p>
              <a:pPr algn="r"/>
              <a:r>
                <a:rPr lang="el-GR" sz="1600" dirty="0" smtClean="0"/>
                <a:t>Λήπτης (</a:t>
              </a:r>
              <a:r>
                <a:rPr lang="el-GR" sz="1600" dirty="0" err="1" smtClean="0"/>
                <a:t>ΓένοςΒ</a:t>
              </a:r>
              <a:r>
                <a:rPr lang="el-GR" sz="1600" dirty="0" smtClean="0"/>
                <a:t>)</a:t>
              </a:r>
              <a:endParaRPr lang="el-GR" sz="1600" dirty="0"/>
            </a:p>
          </p:txBody>
        </p:sp>
        <p:sp>
          <p:nvSpPr>
            <p:cNvPr id="231" name="230 - TextBox"/>
            <p:cNvSpPr txBox="1"/>
            <p:nvPr/>
          </p:nvSpPr>
          <p:spPr>
            <a:xfrm>
              <a:off x="3357554" y="3429000"/>
              <a:ext cx="2928958" cy="646331"/>
            </a:xfrm>
            <a:prstGeom prst="rect">
              <a:avLst/>
            </a:prstGeom>
            <a:noFill/>
          </p:spPr>
          <p:txBody>
            <a:bodyPr wrap="square" rtlCol="0">
              <a:spAutoFit/>
            </a:bodyPr>
            <a:lstStyle/>
            <a:p>
              <a:pPr algn="ctr"/>
              <a:r>
                <a:rPr lang="el-GR" sz="1200" b="1" dirty="0" smtClean="0"/>
                <a:t>Λήπτης γένους Β ευαισθητοποιημένος από απόρριψη προηγούμενου μοσχεύματος προερχόμενου από δότη γένους Α</a:t>
              </a:r>
              <a:endParaRPr lang="el-GR" sz="1200" b="1" dirty="0"/>
            </a:p>
          </p:txBody>
        </p:sp>
        <p:sp>
          <p:nvSpPr>
            <p:cNvPr id="237" name="236 - TextBox"/>
            <p:cNvSpPr txBox="1"/>
            <p:nvPr/>
          </p:nvSpPr>
          <p:spPr>
            <a:xfrm>
              <a:off x="3786182" y="5786454"/>
              <a:ext cx="2428892" cy="307777"/>
            </a:xfrm>
            <a:prstGeom prst="rect">
              <a:avLst/>
            </a:prstGeom>
            <a:no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1400" b="1" dirty="0"/>
                <a:t>A</a:t>
              </a:r>
              <a:r>
                <a:rPr lang="el-GR" sz="1400" b="1" dirty="0" err="1" smtClean="0"/>
                <a:t>πόρριψη</a:t>
              </a:r>
              <a:r>
                <a:rPr lang="en-US" sz="1400" b="1" dirty="0" smtClean="0"/>
                <a:t> </a:t>
              </a:r>
              <a:r>
                <a:rPr lang="el-GR" sz="1400" b="1" dirty="0" smtClean="0"/>
                <a:t> δεύτερης σειράς</a:t>
              </a:r>
              <a:endParaRPr lang="el-GR" sz="1400" b="1" dirty="0"/>
            </a:p>
          </p:txBody>
        </p:sp>
        <p:grpSp>
          <p:nvGrpSpPr>
            <p:cNvPr id="223" name="222 - Ομάδα"/>
            <p:cNvGrpSpPr/>
            <p:nvPr/>
          </p:nvGrpSpPr>
          <p:grpSpPr>
            <a:xfrm>
              <a:off x="2857488" y="71414"/>
              <a:ext cx="2866640" cy="5733850"/>
              <a:chOff x="2857488" y="71414"/>
              <a:chExt cx="2828932" cy="5727182"/>
            </a:xfrm>
          </p:grpSpPr>
          <p:grpSp>
            <p:nvGrpSpPr>
              <p:cNvPr id="10" name="Group 3"/>
              <p:cNvGrpSpPr>
                <a:grpSpLocks noChangeAspect="1"/>
              </p:cNvGrpSpPr>
              <p:nvPr/>
            </p:nvGrpSpPr>
            <p:grpSpPr bwMode="auto">
              <a:xfrm flipH="1">
                <a:off x="3743332" y="500042"/>
                <a:ext cx="1828800" cy="1108075"/>
                <a:chOff x="1729" y="1461"/>
                <a:chExt cx="2303" cy="1397"/>
              </a:xfrm>
              <a:solidFill>
                <a:schemeClr val="accent3">
                  <a:lumMod val="75000"/>
                </a:schemeClr>
              </a:solidFill>
            </p:grpSpPr>
            <p:sp>
              <p:nvSpPr>
                <p:cNvPr id="95"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96"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97"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98"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99"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00"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01"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02"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83" name="Freeform 100"/>
              <p:cNvSpPr>
                <a:spLocks noChangeAspect="1"/>
              </p:cNvSpPr>
              <p:nvPr/>
            </p:nvSpPr>
            <p:spPr bwMode="auto">
              <a:xfrm>
                <a:off x="4460089" y="1785926"/>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nvGrpSpPr>
              <p:cNvPr id="11" name="219 - Ομάδα"/>
              <p:cNvGrpSpPr/>
              <p:nvPr/>
            </p:nvGrpSpPr>
            <p:grpSpPr>
              <a:xfrm>
                <a:off x="3814770" y="2357430"/>
                <a:ext cx="1828800" cy="1108075"/>
                <a:chOff x="3693319" y="2357430"/>
                <a:chExt cx="1828800" cy="1108075"/>
              </a:xfrm>
            </p:grpSpPr>
            <p:grpSp>
              <p:nvGrpSpPr>
                <p:cNvPr id="12" name="54 - Ομάδα"/>
                <p:cNvGrpSpPr/>
                <p:nvPr/>
              </p:nvGrpSpPr>
              <p:grpSpPr>
                <a:xfrm>
                  <a:off x="3693319" y="2357430"/>
                  <a:ext cx="1828800" cy="1108075"/>
                  <a:chOff x="1214414" y="2571744"/>
                  <a:chExt cx="1828800" cy="1108075"/>
                </a:xfrm>
              </p:grpSpPr>
              <p:grpSp>
                <p:nvGrpSpPr>
                  <p:cNvPr id="13" name="Group 3"/>
                  <p:cNvGrpSpPr>
                    <a:grpSpLocks noChangeAspect="1"/>
                  </p:cNvGrpSpPr>
                  <p:nvPr/>
                </p:nvGrpSpPr>
                <p:grpSpPr bwMode="auto">
                  <a:xfrm flipH="1">
                    <a:off x="1214414" y="2571744"/>
                    <a:ext cx="1828800" cy="1108075"/>
                    <a:chOff x="1729" y="1461"/>
                    <a:chExt cx="2303" cy="1397"/>
                  </a:xfrm>
                  <a:solidFill>
                    <a:schemeClr val="accent6">
                      <a:lumMod val="75000"/>
                    </a:schemeClr>
                  </a:solidFill>
                </p:grpSpPr>
                <p:sp>
                  <p:nvSpPr>
                    <p:cNvPr id="87"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88"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89"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90"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91"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92"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93"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94"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86" name="Freeform 100"/>
                  <p:cNvSpPr>
                    <a:spLocks noChangeAspect="1"/>
                  </p:cNvSpPr>
                  <p:nvPr/>
                </p:nvSpPr>
                <p:spPr bwMode="auto">
                  <a:xfrm>
                    <a:off x="2000232" y="2714620"/>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sp>
              <p:nvSpPr>
                <p:cNvPr id="114" name="Freeform 99"/>
                <p:cNvSpPr>
                  <a:spLocks noChangeAspect="1"/>
                </p:cNvSpPr>
                <p:nvPr/>
              </p:nvSpPr>
              <p:spPr bwMode="auto">
                <a:xfrm>
                  <a:off x="4614866" y="2571744"/>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chemeClr val="bg2">
                    <a:lumMod val="75000"/>
                  </a:schemeClr>
                </a:solidFill>
                <a:ln w="3175" cap="rnd">
                  <a:solidFill>
                    <a:srgbClr val="333333"/>
                  </a:solidFill>
                  <a:round/>
                  <a:headEnd/>
                  <a:tailEnd/>
                </a:ln>
              </p:spPr>
              <p:txBody>
                <a:bodyPr/>
                <a:lstStyle/>
                <a:p>
                  <a:endParaRPr lang="el-GR"/>
                </a:p>
              </p:txBody>
            </p:sp>
          </p:grpSp>
          <p:grpSp>
            <p:nvGrpSpPr>
              <p:cNvPr id="14" name="229 - Ομάδα"/>
              <p:cNvGrpSpPr/>
              <p:nvPr/>
            </p:nvGrpSpPr>
            <p:grpSpPr>
              <a:xfrm>
                <a:off x="3857620" y="4357694"/>
                <a:ext cx="1828800" cy="1108075"/>
                <a:chOff x="3786182" y="3857628"/>
                <a:chExt cx="1828800" cy="1108075"/>
              </a:xfrm>
            </p:grpSpPr>
            <p:grpSp>
              <p:nvGrpSpPr>
                <p:cNvPr id="15" name="Group 3"/>
                <p:cNvGrpSpPr>
                  <a:grpSpLocks noChangeAspect="1"/>
                </p:cNvGrpSpPr>
                <p:nvPr/>
              </p:nvGrpSpPr>
              <p:grpSpPr bwMode="auto">
                <a:xfrm flipH="1">
                  <a:off x="3786182" y="3857628"/>
                  <a:ext cx="1828800" cy="1108075"/>
                  <a:chOff x="1729" y="1461"/>
                  <a:chExt cx="2303" cy="1397"/>
                </a:xfrm>
                <a:solidFill>
                  <a:schemeClr val="accent6">
                    <a:lumMod val="75000"/>
                  </a:schemeClr>
                </a:solidFill>
              </p:grpSpPr>
              <p:sp>
                <p:nvSpPr>
                  <p:cNvPr id="106"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07"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108"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09"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10"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11"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12"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13"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105" name="Freeform 99"/>
                <p:cNvSpPr>
                  <a:spLocks noChangeAspect="1"/>
                </p:cNvSpPr>
                <p:nvPr/>
              </p:nvSpPr>
              <p:spPr bwMode="auto">
                <a:xfrm>
                  <a:off x="4686304" y="4143380"/>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chemeClr val="bg2">
                    <a:lumMod val="75000"/>
                  </a:schemeClr>
                </a:solidFill>
                <a:ln w="3175" cap="rnd">
                  <a:solidFill>
                    <a:srgbClr val="333333"/>
                  </a:solidFill>
                  <a:round/>
                  <a:headEnd/>
                  <a:tailEnd/>
                </a:ln>
              </p:spPr>
              <p:txBody>
                <a:bodyPr/>
                <a:lstStyle/>
                <a:p>
                  <a:endParaRPr lang="el-GR"/>
                </a:p>
              </p:txBody>
            </p:sp>
            <p:sp>
              <p:nvSpPr>
                <p:cNvPr id="115" name="Freeform 99"/>
                <p:cNvSpPr>
                  <a:spLocks noChangeAspect="1"/>
                </p:cNvSpPr>
                <p:nvPr/>
              </p:nvSpPr>
              <p:spPr bwMode="auto">
                <a:xfrm>
                  <a:off x="4429124" y="4000504"/>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chemeClr val="bg2">
                    <a:lumMod val="75000"/>
                  </a:schemeClr>
                </a:solidFill>
                <a:ln w="3175" cap="rnd">
                  <a:solidFill>
                    <a:srgbClr val="333333"/>
                  </a:solidFill>
                  <a:round/>
                  <a:headEnd/>
                  <a:tailEnd/>
                </a:ln>
              </p:spPr>
              <p:txBody>
                <a:bodyPr/>
                <a:lstStyle/>
                <a:p>
                  <a:endParaRPr lang="el-GR"/>
                </a:p>
              </p:txBody>
            </p:sp>
          </p:grpSp>
          <p:sp>
            <p:nvSpPr>
              <p:cNvPr id="226" name="225 - TextBox"/>
              <p:cNvSpPr txBox="1"/>
              <p:nvPr/>
            </p:nvSpPr>
            <p:spPr>
              <a:xfrm>
                <a:off x="3071802" y="71414"/>
                <a:ext cx="1714512" cy="338554"/>
              </a:xfrm>
              <a:prstGeom prst="rect">
                <a:avLst/>
              </a:prstGeom>
              <a:noFill/>
            </p:spPr>
            <p:txBody>
              <a:bodyPr wrap="square" rtlCol="0">
                <a:spAutoFit/>
              </a:bodyPr>
              <a:lstStyle/>
              <a:p>
                <a:r>
                  <a:rPr lang="el-GR" sz="1600" dirty="0" smtClean="0"/>
                  <a:t>Δότης (Γένος Α)</a:t>
                </a:r>
                <a:endParaRPr lang="el-GR" sz="1600" dirty="0"/>
              </a:p>
            </p:txBody>
          </p:sp>
          <p:sp>
            <p:nvSpPr>
              <p:cNvPr id="227" name="226 - TextBox"/>
              <p:cNvSpPr txBox="1"/>
              <p:nvPr/>
            </p:nvSpPr>
            <p:spPr>
              <a:xfrm>
                <a:off x="2857488" y="2357430"/>
                <a:ext cx="1143008" cy="584775"/>
              </a:xfrm>
              <a:prstGeom prst="rect">
                <a:avLst/>
              </a:prstGeom>
              <a:noFill/>
            </p:spPr>
            <p:txBody>
              <a:bodyPr wrap="square" rtlCol="0">
                <a:spAutoFit/>
              </a:bodyPr>
              <a:lstStyle/>
              <a:p>
                <a:r>
                  <a:rPr lang="el-GR" sz="1600" dirty="0" smtClean="0"/>
                  <a:t>Λήπτης (</a:t>
                </a:r>
                <a:r>
                  <a:rPr lang="el-GR" sz="1600" dirty="0" err="1" smtClean="0"/>
                  <a:t>ΓένοςΒ</a:t>
                </a:r>
                <a:r>
                  <a:rPr lang="el-GR" sz="1600" dirty="0" smtClean="0"/>
                  <a:t>)</a:t>
                </a:r>
                <a:endParaRPr lang="el-GR" sz="1600" dirty="0"/>
              </a:p>
            </p:txBody>
          </p:sp>
          <p:sp>
            <p:nvSpPr>
              <p:cNvPr id="234" name="233 - TextBox"/>
              <p:cNvSpPr txBox="1"/>
              <p:nvPr/>
            </p:nvSpPr>
            <p:spPr>
              <a:xfrm>
                <a:off x="4286248" y="5429264"/>
                <a:ext cx="571504" cy="369332"/>
              </a:xfrm>
              <a:prstGeom prst="rect">
                <a:avLst/>
              </a:prstGeom>
              <a:noFill/>
            </p:spPr>
            <p:txBody>
              <a:bodyPr wrap="square" rtlCol="0">
                <a:spAutoFit/>
              </a:bodyPr>
              <a:lstStyle/>
              <a:p>
                <a:r>
                  <a:rPr lang="el-GR" b="1" dirty="0" smtClean="0"/>
                  <a:t>Ναι </a:t>
                </a:r>
                <a:endParaRPr lang="el-GR" b="1" dirty="0"/>
              </a:p>
            </p:txBody>
          </p:sp>
          <p:sp>
            <p:nvSpPr>
              <p:cNvPr id="243" name="242 - Βέλος προς τα κάτω"/>
              <p:cNvSpPr/>
              <p:nvPr/>
            </p:nvSpPr>
            <p:spPr>
              <a:xfrm>
                <a:off x="4572000" y="2143116"/>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4" name="243 - Βέλος προς τα κάτω"/>
              <p:cNvSpPr/>
              <p:nvPr/>
            </p:nvSpPr>
            <p:spPr>
              <a:xfrm>
                <a:off x="4572000" y="1500174"/>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7" name="246 - Βέλος προς τα κάτω"/>
              <p:cNvSpPr/>
              <p:nvPr/>
            </p:nvSpPr>
            <p:spPr>
              <a:xfrm>
                <a:off x="4572000" y="4071942"/>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8" name="247 - Βέλος προς τα κάτω"/>
              <p:cNvSpPr/>
              <p:nvPr/>
            </p:nvSpPr>
            <p:spPr>
              <a:xfrm>
                <a:off x="4572000" y="521495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1" name="260 - TextBox"/>
              <p:cNvSpPr txBox="1"/>
              <p:nvPr/>
            </p:nvSpPr>
            <p:spPr>
              <a:xfrm>
                <a:off x="3428992" y="428604"/>
                <a:ext cx="500066" cy="369332"/>
              </a:xfrm>
              <a:prstGeom prst="rect">
                <a:avLst/>
              </a:prstGeom>
              <a:noFill/>
            </p:spPr>
            <p:txBody>
              <a:bodyPr wrap="square" rtlCol="0">
                <a:spAutoFit/>
              </a:bodyPr>
              <a:lstStyle/>
              <a:p>
                <a:r>
                  <a:rPr lang="en-US" dirty="0" smtClean="0">
                    <a:latin typeface="Algerian" pitchFamily="82" charset="0"/>
                  </a:rPr>
                  <a:t>B</a:t>
                </a:r>
                <a:endParaRPr lang="el-GR" dirty="0"/>
              </a:p>
            </p:txBody>
          </p:sp>
        </p:grpSp>
      </p:grpSp>
      <p:grpSp>
        <p:nvGrpSpPr>
          <p:cNvPr id="230" name="229 - Ομάδα"/>
          <p:cNvGrpSpPr/>
          <p:nvPr/>
        </p:nvGrpSpPr>
        <p:grpSpPr>
          <a:xfrm>
            <a:off x="5857884" y="142852"/>
            <a:ext cx="3286116" cy="6665759"/>
            <a:chOff x="5857884" y="142852"/>
            <a:chExt cx="3286116" cy="6665759"/>
          </a:xfrm>
        </p:grpSpPr>
        <p:grpSp>
          <p:nvGrpSpPr>
            <p:cNvPr id="16" name="115 - Ομάδα"/>
            <p:cNvGrpSpPr/>
            <p:nvPr/>
          </p:nvGrpSpPr>
          <p:grpSpPr>
            <a:xfrm>
              <a:off x="6143636" y="500042"/>
              <a:ext cx="1900238" cy="3036901"/>
              <a:chOff x="1142976" y="642918"/>
              <a:chExt cx="1900238" cy="3036901"/>
            </a:xfrm>
          </p:grpSpPr>
          <p:grpSp>
            <p:nvGrpSpPr>
              <p:cNvPr id="17" name="Group 3"/>
              <p:cNvGrpSpPr>
                <a:grpSpLocks noChangeAspect="1"/>
              </p:cNvGrpSpPr>
              <p:nvPr/>
            </p:nvGrpSpPr>
            <p:grpSpPr bwMode="auto">
              <a:xfrm flipH="1">
                <a:off x="1142976" y="642918"/>
                <a:ext cx="1828800" cy="1108075"/>
                <a:chOff x="1729" y="1461"/>
                <a:chExt cx="2303" cy="1397"/>
              </a:xfrm>
              <a:solidFill>
                <a:schemeClr val="accent3">
                  <a:lumMod val="75000"/>
                </a:schemeClr>
              </a:solidFill>
            </p:grpSpPr>
            <p:sp>
              <p:nvSpPr>
                <p:cNvPr id="130"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31"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132"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33"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34"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35"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36"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37"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118" name="Freeform 100"/>
              <p:cNvSpPr>
                <a:spLocks noChangeAspect="1"/>
              </p:cNvSpPr>
              <p:nvPr/>
            </p:nvSpPr>
            <p:spPr bwMode="auto">
              <a:xfrm>
                <a:off x="1981184" y="1928802"/>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nvGrpSpPr>
              <p:cNvPr id="18" name="54 - Ομάδα"/>
              <p:cNvGrpSpPr/>
              <p:nvPr/>
            </p:nvGrpSpPr>
            <p:grpSpPr>
              <a:xfrm>
                <a:off x="1214414" y="2571744"/>
                <a:ext cx="1828800" cy="1108075"/>
                <a:chOff x="1214414" y="2571744"/>
                <a:chExt cx="1828800" cy="1108075"/>
              </a:xfrm>
            </p:grpSpPr>
            <p:grpSp>
              <p:nvGrpSpPr>
                <p:cNvPr id="19" name="Group 3"/>
                <p:cNvGrpSpPr>
                  <a:grpSpLocks noChangeAspect="1"/>
                </p:cNvGrpSpPr>
                <p:nvPr/>
              </p:nvGrpSpPr>
              <p:grpSpPr bwMode="auto">
                <a:xfrm flipH="1">
                  <a:off x="1214414" y="2571744"/>
                  <a:ext cx="1828800" cy="1108075"/>
                  <a:chOff x="1729" y="1461"/>
                  <a:chExt cx="2303" cy="1397"/>
                </a:xfrm>
                <a:solidFill>
                  <a:schemeClr val="accent6">
                    <a:lumMod val="75000"/>
                  </a:schemeClr>
                </a:solidFill>
              </p:grpSpPr>
              <p:sp>
                <p:nvSpPr>
                  <p:cNvPr id="122"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23"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124"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25"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26"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27"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28"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29"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121" name="Freeform 100"/>
                <p:cNvSpPr>
                  <a:spLocks noChangeAspect="1"/>
                </p:cNvSpPr>
                <p:nvPr/>
              </p:nvSpPr>
              <p:spPr bwMode="auto">
                <a:xfrm>
                  <a:off x="2000232" y="2714620"/>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grpSp>
        <p:grpSp>
          <p:nvGrpSpPr>
            <p:cNvPr id="20" name="238 - Ομάδα"/>
            <p:cNvGrpSpPr/>
            <p:nvPr/>
          </p:nvGrpSpPr>
          <p:grpSpPr>
            <a:xfrm>
              <a:off x="7411400" y="1759366"/>
              <a:ext cx="1332069" cy="800392"/>
              <a:chOff x="7411400" y="1759366"/>
              <a:chExt cx="1332069" cy="800392"/>
            </a:xfrm>
          </p:grpSpPr>
          <p:sp>
            <p:nvSpPr>
              <p:cNvPr id="139" name="Freeform 72"/>
              <p:cNvSpPr>
                <a:spLocks noChangeAspect="1"/>
              </p:cNvSpPr>
              <p:nvPr/>
            </p:nvSpPr>
            <p:spPr bwMode="auto">
              <a:xfrm rot="2851304">
                <a:off x="7802561" y="1699844"/>
                <a:ext cx="512762" cy="860653"/>
              </a:xfrm>
              <a:custGeom>
                <a:avLst/>
                <a:gdLst>
                  <a:gd name="T0" fmla="*/ 31159464 w 176"/>
                  <a:gd name="T1" fmla="*/ 5387669 h 789"/>
                  <a:gd name="T2" fmla="*/ 15579783 w 176"/>
                  <a:gd name="T3" fmla="*/ 0 h 789"/>
                  <a:gd name="T4" fmla="*/ 0 w 176"/>
                  <a:gd name="T5" fmla="*/ 5387669 h 789"/>
                  <a:gd name="T6" fmla="*/ 6727630 w 176"/>
                  <a:gd name="T7" fmla="*/ 9877374 h 789"/>
                  <a:gd name="T8" fmla="*/ 6727630 w 176"/>
                  <a:gd name="T9" fmla="*/ 141336671 h 789"/>
                  <a:gd name="T10" fmla="*/ 15225643 w 176"/>
                  <a:gd name="T11" fmla="*/ 141695785 h 789"/>
                  <a:gd name="T12" fmla="*/ 23723722 w 176"/>
                  <a:gd name="T13" fmla="*/ 141336671 h 789"/>
                  <a:gd name="T14" fmla="*/ 23723722 w 176"/>
                  <a:gd name="T15" fmla="*/ 10057014 h 789"/>
                  <a:gd name="T16" fmla="*/ 31159464 w 176"/>
                  <a:gd name="T17" fmla="*/ 5387669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789"/>
                  <a:gd name="T29" fmla="*/ 176 w 176"/>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789">
                    <a:moveTo>
                      <a:pt x="176" y="30"/>
                    </a:moveTo>
                    <a:cubicBezTo>
                      <a:pt x="176" y="13"/>
                      <a:pt x="137" y="0"/>
                      <a:pt x="88" y="0"/>
                    </a:cubicBezTo>
                    <a:cubicBezTo>
                      <a:pt x="39" y="0"/>
                      <a:pt x="0" y="13"/>
                      <a:pt x="0" y="30"/>
                    </a:cubicBezTo>
                    <a:cubicBezTo>
                      <a:pt x="0" y="40"/>
                      <a:pt x="15" y="49"/>
                      <a:pt x="38" y="55"/>
                    </a:cubicBezTo>
                    <a:cubicBezTo>
                      <a:pt x="38" y="787"/>
                      <a:pt x="38" y="787"/>
                      <a:pt x="38" y="787"/>
                    </a:cubicBezTo>
                    <a:cubicBezTo>
                      <a:pt x="38" y="788"/>
                      <a:pt x="59" y="789"/>
                      <a:pt x="86" y="789"/>
                    </a:cubicBezTo>
                    <a:cubicBezTo>
                      <a:pt x="112" y="789"/>
                      <a:pt x="134" y="788"/>
                      <a:pt x="134" y="787"/>
                    </a:cubicBezTo>
                    <a:cubicBezTo>
                      <a:pt x="134" y="56"/>
                      <a:pt x="134" y="56"/>
                      <a:pt x="134" y="56"/>
                    </a:cubicBezTo>
                    <a:cubicBezTo>
                      <a:pt x="159" y="50"/>
                      <a:pt x="176" y="41"/>
                      <a:pt x="176" y="30"/>
                    </a:cubicBezTo>
                  </a:path>
                </a:pathLst>
              </a:custGeom>
              <a:solidFill>
                <a:srgbClr val="FFF5EE"/>
              </a:solidFill>
              <a:ln w="6350" cap="rnd">
                <a:solidFill>
                  <a:schemeClr val="tx1"/>
                </a:solidFill>
                <a:miter lim="800000"/>
                <a:headEnd/>
                <a:tailEnd/>
              </a:ln>
            </p:spPr>
            <p:txBody>
              <a:bodyPr/>
              <a:lstStyle/>
              <a:p>
                <a:endParaRPr lang="el-GR" sz="1800"/>
              </a:p>
            </p:txBody>
          </p:sp>
          <p:grpSp>
            <p:nvGrpSpPr>
              <p:cNvPr id="21" name="Group 9"/>
              <p:cNvGrpSpPr>
                <a:grpSpLocks noChangeAspect="1"/>
              </p:cNvGrpSpPr>
              <p:nvPr/>
            </p:nvGrpSpPr>
            <p:grpSpPr bwMode="auto">
              <a:xfrm rot="2851304">
                <a:off x="7774858" y="2250095"/>
                <a:ext cx="78187" cy="196468"/>
                <a:chOff x="2863" y="2344"/>
                <a:chExt cx="27" cy="180"/>
              </a:xfrm>
            </p:grpSpPr>
            <p:sp>
              <p:nvSpPr>
                <p:cNvPr id="204" name="Freeform 7"/>
                <p:cNvSpPr>
                  <a:spLocks noChangeAspect="1"/>
                </p:cNvSpPr>
                <p:nvPr/>
              </p:nvSpPr>
              <p:spPr bwMode="auto">
                <a:xfrm>
                  <a:off x="2863" y="2344"/>
                  <a:ext cx="27" cy="180"/>
                </a:xfrm>
                <a:custGeom>
                  <a:avLst/>
                  <a:gdLst>
                    <a:gd name="T0" fmla="*/ 0 w 441"/>
                    <a:gd name="T1" fmla="*/ 0 h 2917"/>
                    <a:gd name="T2" fmla="*/ 0 w 441"/>
                    <a:gd name="T3" fmla="*/ 0 h 2917"/>
                    <a:gd name="T4" fmla="*/ 0 w 441"/>
                    <a:gd name="T5" fmla="*/ 0 h 2917"/>
                    <a:gd name="T6" fmla="*/ 0 w 441"/>
                    <a:gd name="T7" fmla="*/ 0 h 2917"/>
                    <a:gd name="T8" fmla="*/ 0 w 441"/>
                    <a:gd name="T9" fmla="*/ 0 h 2917"/>
                    <a:gd name="T10" fmla="*/ 0 w 441"/>
                    <a:gd name="T11" fmla="*/ 0 h 2917"/>
                    <a:gd name="T12" fmla="*/ 0 w 441"/>
                    <a:gd name="T13" fmla="*/ 0 h 2917"/>
                    <a:gd name="T14" fmla="*/ 0 60000 65536"/>
                    <a:gd name="T15" fmla="*/ 0 60000 65536"/>
                    <a:gd name="T16" fmla="*/ 0 60000 65536"/>
                    <a:gd name="T17" fmla="*/ 0 60000 65536"/>
                    <a:gd name="T18" fmla="*/ 0 60000 65536"/>
                    <a:gd name="T19" fmla="*/ 0 60000 65536"/>
                    <a:gd name="T20" fmla="*/ 0 60000 65536"/>
                    <a:gd name="T21" fmla="*/ 0 w 441"/>
                    <a:gd name="T22" fmla="*/ 0 h 2917"/>
                    <a:gd name="T23" fmla="*/ 441 w 441"/>
                    <a:gd name="T24" fmla="*/ 2917 h 2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917">
                      <a:moveTo>
                        <a:pt x="212" y="0"/>
                      </a:moveTo>
                      <a:cubicBezTo>
                        <a:pt x="98" y="0"/>
                        <a:pt x="0" y="17"/>
                        <a:pt x="0" y="17"/>
                      </a:cubicBezTo>
                      <a:cubicBezTo>
                        <a:pt x="0" y="2901"/>
                        <a:pt x="0" y="2901"/>
                        <a:pt x="0" y="2901"/>
                      </a:cubicBezTo>
                      <a:cubicBezTo>
                        <a:pt x="0" y="2901"/>
                        <a:pt x="98" y="2917"/>
                        <a:pt x="212" y="2917"/>
                      </a:cubicBezTo>
                      <a:cubicBezTo>
                        <a:pt x="343" y="2917"/>
                        <a:pt x="441" y="2901"/>
                        <a:pt x="441" y="2901"/>
                      </a:cubicBezTo>
                      <a:cubicBezTo>
                        <a:pt x="441" y="17"/>
                        <a:pt x="441" y="17"/>
                        <a:pt x="441" y="17"/>
                      </a:cubicBezTo>
                      <a:cubicBezTo>
                        <a:pt x="441" y="17"/>
                        <a:pt x="343" y="0"/>
                        <a:pt x="212" y="0"/>
                      </a:cubicBezTo>
                    </a:path>
                  </a:pathLst>
                </a:custGeom>
                <a:solidFill>
                  <a:srgbClr val="FF6600"/>
                </a:solidFill>
                <a:ln w="6350">
                  <a:solidFill>
                    <a:srgbClr val="FF6600"/>
                  </a:solidFill>
                  <a:round/>
                  <a:headEnd/>
                  <a:tailEnd/>
                </a:ln>
              </p:spPr>
              <p:txBody>
                <a:bodyPr/>
                <a:lstStyle/>
                <a:p>
                  <a:endParaRPr lang="el-GR" sz="1800"/>
                </a:p>
              </p:txBody>
            </p:sp>
            <p:sp>
              <p:nvSpPr>
                <p:cNvPr id="205" name="Freeform 8"/>
                <p:cNvSpPr>
                  <a:spLocks noChangeAspect="1"/>
                </p:cNvSpPr>
                <p:nvPr/>
              </p:nvSpPr>
              <p:spPr bwMode="auto">
                <a:xfrm>
                  <a:off x="2863" y="2344"/>
                  <a:ext cx="27" cy="180"/>
                </a:xfrm>
                <a:custGeom>
                  <a:avLst/>
                  <a:gdLst>
                    <a:gd name="T0" fmla="*/ 13 w 27"/>
                    <a:gd name="T1" fmla="*/ 0 h 180"/>
                    <a:gd name="T2" fmla="*/ 0 w 27"/>
                    <a:gd name="T3" fmla="*/ 2 h 180"/>
                    <a:gd name="T4" fmla="*/ 0 w 27"/>
                    <a:gd name="T5" fmla="*/ 179 h 180"/>
                    <a:gd name="T6" fmla="*/ 13 w 27"/>
                    <a:gd name="T7" fmla="*/ 180 h 180"/>
                    <a:gd name="T8" fmla="*/ 27 w 27"/>
                    <a:gd name="T9" fmla="*/ 179 h 180"/>
                    <a:gd name="T10" fmla="*/ 27 w 27"/>
                    <a:gd name="T11" fmla="*/ 2 h 180"/>
                    <a:gd name="T12" fmla="*/ 13 w 27"/>
                    <a:gd name="T13" fmla="*/ 0 h 180"/>
                    <a:gd name="T14" fmla="*/ 0 60000 65536"/>
                    <a:gd name="T15" fmla="*/ 0 60000 65536"/>
                    <a:gd name="T16" fmla="*/ 0 60000 65536"/>
                    <a:gd name="T17" fmla="*/ 0 60000 65536"/>
                    <a:gd name="T18" fmla="*/ 0 60000 65536"/>
                    <a:gd name="T19" fmla="*/ 0 60000 65536"/>
                    <a:gd name="T20" fmla="*/ 0 60000 65536"/>
                    <a:gd name="T21" fmla="*/ 0 w 27"/>
                    <a:gd name="T22" fmla="*/ 0 h 180"/>
                    <a:gd name="T23" fmla="*/ 27 w 27"/>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0">
                      <a:moveTo>
                        <a:pt x="13" y="0"/>
                      </a:moveTo>
                      <a:cubicBezTo>
                        <a:pt x="6" y="0"/>
                        <a:pt x="0" y="2"/>
                        <a:pt x="0" y="2"/>
                      </a:cubicBezTo>
                      <a:cubicBezTo>
                        <a:pt x="0" y="179"/>
                        <a:pt x="0" y="179"/>
                        <a:pt x="0" y="179"/>
                      </a:cubicBezTo>
                      <a:cubicBezTo>
                        <a:pt x="0" y="179"/>
                        <a:pt x="6" y="180"/>
                        <a:pt x="13" y="180"/>
                      </a:cubicBezTo>
                      <a:cubicBezTo>
                        <a:pt x="21" y="180"/>
                        <a:pt x="27" y="179"/>
                        <a:pt x="27" y="179"/>
                      </a:cubicBezTo>
                      <a:cubicBezTo>
                        <a:pt x="27" y="2"/>
                        <a:pt x="27" y="2"/>
                        <a:pt x="27" y="2"/>
                      </a:cubicBezTo>
                      <a:cubicBezTo>
                        <a:pt x="27" y="2"/>
                        <a:pt x="21" y="0"/>
                        <a:pt x="13" y="0"/>
                      </a:cubicBezTo>
                    </a:path>
                  </a:pathLst>
                </a:custGeom>
                <a:noFill/>
                <a:ln w="6350" cap="rnd">
                  <a:solidFill>
                    <a:srgbClr val="FF6600"/>
                  </a:solidFill>
                  <a:miter lim="800000"/>
                  <a:headEnd/>
                  <a:tailEnd/>
                </a:ln>
              </p:spPr>
              <p:txBody>
                <a:bodyPr/>
                <a:lstStyle/>
                <a:p>
                  <a:endParaRPr lang="el-GR" sz="1800"/>
                </a:p>
              </p:txBody>
            </p:sp>
          </p:grpSp>
          <p:grpSp>
            <p:nvGrpSpPr>
              <p:cNvPr id="22" name="Group 12"/>
              <p:cNvGrpSpPr>
                <a:grpSpLocks noChangeAspect="1"/>
              </p:cNvGrpSpPr>
              <p:nvPr/>
            </p:nvGrpSpPr>
            <p:grpSpPr bwMode="auto">
              <a:xfrm rot="2851304">
                <a:off x="7846055" y="2281439"/>
                <a:ext cx="78187" cy="3399"/>
                <a:chOff x="2863" y="2344"/>
                <a:chExt cx="27" cy="3"/>
              </a:xfrm>
            </p:grpSpPr>
            <p:sp>
              <p:nvSpPr>
                <p:cNvPr id="202" name="Oval 10"/>
                <p:cNvSpPr>
                  <a:spLocks noChangeAspect="1" noChangeArrowheads="1"/>
                </p:cNvSpPr>
                <p:nvPr/>
              </p:nvSpPr>
              <p:spPr bwMode="auto">
                <a:xfrm>
                  <a:off x="2863" y="2344"/>
                  <a:ext cx="27" cy="3"/>
                </a:xfrm>
                <a:prstGeom prst="ellipse">
                  <a:avLst/>
                </a:prstGeom>
                <a:solidFill>
                  <a:srgbClr val="FF8432"/>
                </a:solidFill>
                <a:ln w="6350">
                  <a:solidFill>
                    <a:srgbClr val="FF6600"/>
                  </a:solidFill>
                  <a:round/>
                  <a:headEnd/>
                  <a:tailEnd/>
                </a:ln>
              </p:spPr>
              <p:txBody>
                <a:bodyPr/>
                <a:lstStyle/>
                <a:p>
                  <a:endParaRPr lang="el-GR" sz="1800"/>
                </a:p>
              </p:txBody>
            </p:sp>
            <p:sp>
              <p:nvSpPr>
                <p:cNvPr id="203" name="Oval 11"/>
                <p:cNvSpPr>
                  <a:spLocks noChangeAspect="1" noChangeArrowheads="1"/>
                </p:cNvSpPr>
                <p:nvPr/>
              </p:nvSpPr>
              <p:spPr bwMode="auto">
                <a:xfrm>
                  <a:off x="2863" y="2344"/>
                  <a:ext cx="27" cy="3"/>
                </a:xfrm>
                <a:prstGeom prst="ellipse">
                  <a:avLst/>
                </a:prstGeom>
                <a:noFill/>
                <a:ln w="6350" cap="rnd">
                  <a:solidFill>
                    <a:srgbClr val="FF6600"/>
                  </a:solidFill>
                  <a:round/>
                  <a:headEnd/>
                  <a:tailEnd/>
                </a:ln>
              </p:spPr>
              <p:txBody>
                <a:bodyPr/>
                <a:lstStyle/>
                <a:p>
                  <a:endParaRPr lang="el-GR" sz="1800"/>
                </a:p>
              </p:txBody>
            </p:sp>
          </p:grpSp>
          <p:sp>
            <p:nvSpPr>
              <p:cNvPr id="142" name="Oval 13"/>
              <p:cNvSpPr>
                <a:spLocks noChangeAspect="1" noChangeArrowheads="1"/>
              </p:cNvSpPr>
              <p:nvPr/>
            </p:nvSpPr>
            <p:spPr bwMode="auto">
              <a:xfrm rot="2851304">
                <a:off x="7846055" y="2281439"/>
                <a:ext cx="78187" cy="3399"/>
              </a:xfrm>
              <a:prstGeom prst="ellipse">
                <a:avLst/>
              </a:prstGeom>
              <a:noFill/>
              <a:ln w="6350" cap="rnd">
                <a:solidFill>
                  <a:srgbClr val="FF6600"/>
                </a:solidFill>
                <a:round/>
                <a:headEnd/>
                <a:tailEnd/>
              </a:ln>
            </p:spPr>
            <p:txBody>
              <a:bodyPr/>
              <a:lstStyle/>
              <a:p>
                <a:endParaRPr lang="el-GR" sz="1800"/>
              </a:p>
            </p:txBody>
          </p:sp>
          <p:grpSp>
            <p:nvGrpSpPr>
              <p:cNvPr id="23" name="Group 16"/>
              <p:cNvGrpSpPr>
                <a:grpSpLocks noChangeAspect="1"/>
              </p:cNvGrpSpPr>
              <p:nvPr/>
            </p:nvGrpSpPr>
            <p:grpSpPr bwMode="auto">
              <a:xfrm rot="2851304">
                <a:off x="7599620" y="2394035"/>
                <a:ext cx="209105" cy="104692"/>
                <a:chOff x="2840" y="2521"/>
                <a:chExt cx="72" cy="96"/>
              </a:xfrm>
            </p:grpSpPr>
            <p:sp>
              <p:nvSpPr>
                <p:cNvPr id="200" name="Freeform 14"/>
                <p:cNvSpPr>
                  <a:spLocks noChangeAspect="1"/>
                </p:cNvSpPr>
                <p:nvPr/>
              </p:nvSpPr>
              <p:spPr bwMode="auto">
                <a:xfrm>
                  <a:off x="2840" y="2521"/>
                  <a:ext cx="72" cy="96"/>
                </a:xfrm>
                <a:custGeom>
                  <a:avLst/>
                  <a:gdLst>
                    <a:gd name="T0" fmla="*/ 0 w 1175"/>
                    <a:gd name="T1" fmla="*/ 0 h 1558"/>
                    <a:gd name="T2" fmla="*/ 0 w 1175"/>
                    <a:gd name="T3" fmla="*/ 0 h 1558"/>
                    <a:gd name="T4" fmla="*/ 0 w 1175"/>
                    <a:gd name="T5" fmla="*/ 0 h 1558"/>
                    <a:gd name="T6" fmla="*/ 0 w 1175"/>
                    <a:gd name="T7" fmla="*/ 0 h 1558"/>
                    <a:gd name="T8" fmla="*/ 0 w 1175"/>
                    <a:gd name="T9" fmla="*/ 0 h 1558"/>
                    <a:gd name="T10" fmla="*/ 0 w 1175"/>
                    <a:gd name="T11" fmla="*/ 0 h 1558"/>
                    <a:gd name="T12" fmla="*/ 0 w 1175"/>
                    <a:gd name="T13" fmla="*/ 0 h 1558"/>
                    <a:gd name="T14" fmla="*/ 0 60000 65536"/>
                    <a:gd name="T15" fmla="*/ 0 60000 65536"/>
                    <a:gd name="T16" fmla="*/ 0 60000 65536"/>
                    <a:gd name="T17" fmla="*/ 0 60000 65536"/>
                    <a:gd name="T18" fmla="*/ 0 60000 65536"/>
                    <a:gd name="T19" fmla="*/ 0 60000 65536"/>
                    <a:gd name="T20" fmla="*/ 0 60000 65536"/>
                    <a:gd name="T21" fmla="*/ 0 w 1175"/>
                    <a:gd name="T22" fmla="*/ 0 h 1558"/>
                    <a:gd name="T23" fmla="*/ 1175 w 1175"/>
                    <a:gd name="T24" fmla="*/ 1558 h 1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1558">
                      <a:moveTo>
                        <a:pt x="587" y="1558"/>
                      </a:moveTo>
                      <a:cubicBezTo>
                        <a:pt x="914" y="1558"/>
                        <a:pt x="1175" y="1510"/>
                        <a:pt x="1175" y="1445"/>
                      </a:cubicBezTo>
                      <a:cubicBezTo>
                        <a:pt x="1175" y="130"/>
                        <a:pt x="1175" y="130"/>
                        <a:pt x="1175" y="130"/>
                      </a:cubicBezTo>
                      <a:cubicBezTo>
                        <a:pt x="1175" y="65"/>
                        <a:pt x="914" y="0"/>
                        <a:pt x="587" y="0"/>
                      </a:cubicBezTo>
                      <a:cubicBezTo>
                        <a:pt x="261" y="0"/>
                        <a:pt x="0" y="65"/>
                        <a:pt x="0" y="130"/>
                      </a:cubicBezTo>
                      <a:cubicBezTo>
                        <a:pt x="0" y="1445"/>
                        <a:pt x="0" y="1445"/>
                        <a:pt x="0" y="1445"/>
                      </a:cubicBezTo>
                      <a:cubicBezTo>
                        <a:pt x="0" y="1510"/>
                        <a:pt x="261" y="1558"/>
                        <a:pt x="587" y="1558"/>
                      </a:cubicBezTo>
                    </a:path>
                  </a:pathLst>
                </a:custGeom>
                <a:solidFill>
                  <a:srgbClr val="969696"/>
                </a:solidFill>
                <a:ln w="6350">
                  <a:solidFill>
                    <a:srgbClr val="FF6600"/>
                  </a:solidFill>
                  <a:round/>
                  <a:headEnd/>
                  <a:tailEnd/>
                </a:ln>
              </p:spPr>
              <p:txBody>
                <a:bodyPr/>
                <a:lstStyle/>
                <a:p>
                  <a:endParaRPr lang="el-GR" sz="1800"/>
                </a:p>
              </p:txBody>
            </p:sp>
            <p:sp>
              <p:nvSpPr>
                <p:cNvPr id="201" name="Freeform 15"/>
                <p:cNvSpPr>
                  <a:spLocks noChangeAspect="1"/>
                </p:cNvSpPr>
                <p:nvPr/>
              </p:nvSpPr>
              <p:spPr bwMode="auto">
                <a:xfrm>
                  <a:off x="2840" y="2521"/>
                  <a:ext cx="72" cy="96"/>
                </a:xfrm>
                <a:custGeom>
                  <a:avLst/>
                  <a:gdLst>
                    <a:gd name="T0" fmla="*/ 36 w 72"/>
                    <a:gd name="T1" fmla="*/ 96 h 96"/>
                    <a:gd name="T2" fmla="*/ 72 w 72"/>
                    <a:gd name="T3" fmla="*/ 89 h 96"/>
                    <a:gd name="T4" fmla="*/ 72 w 72"/>
                    <a:gd name="T5" fmla="*/ 8 h 96"/>
                    <a:gd name="T6" fmla="*/ 36 w 72"/>
                    <a:gd name="T7" fmla="*/ 0 h 96"/>
                    <a:gd name="T8" fmla="*/ 0 w 72"/>
                    <a:gd name="T9" fmla="*/ 8 h 96"/>
                    <a:gd name="T10" fmla="*/ 0 w 72"/>
                    <a:gd name="T11" fmla="*/ 89 h 96"/>
                    <a:gd name="T12" fmla="*/ 36 w 72"/>
                    <a:gd name="T13" fmla="*/ 96 h 96"/>
                    <a:gd name="T14" fmla="*/ 0 60000 65536"/>
                    <a:gd name="T15" fmla="*/ 0 60000 65536"/>
                    <a:gd name="T16" fmla="*/ 0 60000 65536"/>
                    <a:gd name="T17" fmla="*/ 0 60000 65536"/>
                    <a:gd name="T18" fmla="*/ 0 60000 65536"/>
                    <a:gd name="T19" fmla="*/ 0 60000 65536"/>
                    <a:gd name="T20" fmla="*/ 0 60000 65536"/>
                    <a:gd name="T21" fmla="*/ 0 w 72"/>
                    <a:gd name="T22" fmla="*/ 0 h 96"/>
                    <a:gd name="T23" fmla="*/ 72 w 7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6">
                      <a:moveTo>
                        <a:pt x="36" y="96"/>
                      </a:moveTo>
                      <a:cubicBezTo>
                        <a:pt x="56" y="96"/>
                        <a:pt x="72" y="93"/>
                        <a:pt x="72" y="89"/>
                      </a:cubicBezTo>
                      <a:cubicBezTo>
                        <a:pt x="72" y="8"/>
                        <a:pt x="72" y="8"/>
                        <a:pt x="72" y="8"/>
                      </a:cubicBezTo>
                      <a:cubicBezTo>
                        <a:pt x="72" y="4"/>
                        <a:pt x="56" y="0"/>
                        <a:pt x="36" y="0"/>
                      </a:cubicBezTo>
                      <a:cubicBezTo>
                        <a:pt x="16" y="0"/>
                        <a:pt x="0" y="4"/>
                        <a:pt x="0" y="8"/>
                      </a:cubicBezTo>
                      <a:cubicBezTo>
                        <a:pt x="0" y="89"/>
                        <a:pt x="0" y="89"/>
                        <a:pt x="0" y="89"/>
                      </a:cubicBezTo>
                      <a:cubicBezTo>
                        <a:pt x="0" y="93"/>
                        <a:pt x="16" y="96"/>
                        <a:pt x="36" y="96"/>
                      </a:cubicBezTo>
                    </a:path>
                  </a:pathLst>
                </a:custGeom>
                <a:noFill/>
                <a:ln w="6350" cap="rnd">
                  <a:solidFill>
                    <a:srgbClr val="FF6600"/>
                  </a:solidFill>
                  <a:miter lim="800000"/>
                  <a:headEnd/>
                  <a:tailEnd/>
                </a:ln>
              </p:spPr>
              <p:txBody>
                <a:bodyPr/>
                <a:lstStyle/>
                <a:p>
                  <a:endParaRPr lang="el-GR" sz="1800"/>
                </a:p>
              </p:txBody>
            </p:sp>
          </p:grpSp>
          <p:grpSp>
            <p:nvGrpSpPr>
              <p:cNvPr id="24" name="Group 19"/>
              <p:cNvGrpSpPr>
                <a:grpSpLocks noChangeAspect="1"/>
              </p:cNvGrpSpPr>
              <p:nvPr/>
            </p:nvGrpSpPr>
            <p:grpSpPr bwMode="auto">
              <a:xfrm rot="2851304">
                <a:off x="7675658" y="2405097"/>
                <a:ext cx="101825" cy="48947"/>
                <a:chOff x="2859" y="2521"/>
                <a:chExt cx="35" cy="45"/>
              </a:xfrm>
            </p:grpSpPr>
            <p:sp>
              <p:nvSpPr>
                <p:cNvPr id="198" name="Freeform 17"/>
                <p:cNvSpPr>
                  <a:spLocks noChangeAspect="1"/>
                </p:cNvSpPr>
                <p:nvPr/>
              </p:nvSpPr>
              <p:spPr bwMode="auto">
                <a:xfrm>
                  <a:off x="2859" y="2521"/>
                  <a:ext cx="35" cy="45"/>
                </a:xfrm>
                <a:custGeom>
                  <a:avLst/>
                  <a:gdLst>
                    <a:gd name="T0" fmla="*/ 0 w 575"/>
                    <a:gd name="T1" fmla="*/ 0 h 733"/>
                    <a:gd name="T2" fmla="*/ 0 w 575"/>
                    <a:gd name="T3" fmla="*/ 0 h 733"/>
                    <a:gd name="T4" fmla="*/ 0 w 575"/>
                    <a:gd name="T5" fmla="*/ 0 h 733"/>
                    <a:gd name="T6" fmla="*/ 0 w 575"/>
                    <a:gd name="T7" fmla="*/ 0 h 733"/>
                    <a:gd name="T8" fmla="*/ 0 w 575"/>
                    <a:gd name="T9" fmla="*/ 0 h 733"/>
                    <a:gd name="T10" fmla="*/ 0 w 575"/>
                    <a:gd name="T11" fmla="*/ 0 h 733"/>
                    <a:gd name="T12" fmla="*/ 0 w 575"/>
                    <a:gd name="T13" fmla="*/ 0 h 733"/>
                    <a:gd name="T14" fmla="*/ 0 60000 65536"/>
                    <a:gd name="T15" fmla="*/ 0 60000 65536"/>
                    <a:gd name="T16" fmla="*/ 0 60000 65536"/>
                    <a:gd name="T17" fmla="*/ 0 60000 65536"/>
                    <a:gd name="T18" fmla="*/ 0 60000 65536"/>
                    <a:gd name="T19" fmla="*/ 0 60000 65536"/>
                    <a:gd name="T20" fmla="*/ 0 60000 65536"/>
                    <a:gd name="T21" fmla="*/ 0 w 575"/>
                    <a:gd name="T22" fmla="*/ 0 h 733"/>
                    <a:gd name="T23" fmla="*/ 575 w 575"/>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5" h="733">
                      <a:moveTo>
                        <a:pt x="279" y="733"/>
                      </a:moveTo>
                      <a:cubicBezTo>
                        <a:pt x="444" y="733"/>
                        <a:pt x="575" y="701"/>
                        <a:pt x="575" y="652"/>
                      </a:cubicBezTo>
                      <a:cubicBezTo>
                        <a:pt x="575" y="98"/>
                        <a:pt x="575" y="98"/>
                        <a:pt x="575" y="98"/>
                      </a:cubicBezTo>
                      <a:cubicBezTo>
                        <a:pt x="575" y="49"/>
                        <a:pt x="444" y="0"/>
                        <a:pt x="279" y="0"/>
                      </a:cubicBezTo>
                      <a:cubicBezTo>
                        <a:pt x="132" y="0"/>
                        <a:pt x="0" y="49"/>
                        <a:pt x="0" y="98"/>
                      </a:cubicBezTo>
                      <a:cubicBezTo>
                        <a:pt x="0" y="652"/>
                        <a:pt x="0" y="652"/>
                        <a:pt x="0" y="652"/>
                      </a:cubicBezTo>
                      <a:cubicBezTo>
                        <a:pt x="0" y="701"/>
                        <a:pt x="132" y="733"/>
                        <a:pt x="279" y="733"/>
                      </a:cubicBezTo>
                    </a:path>
                  </a:pathLst>
                </a:custGeom>
                <a:solidFill>
                  <a:srgbClr val="333333"/>
                </a:solidFill>
                <a:ln w="6350">
                  <a:solidFill>
                    <a:srgbClr val="FF6600"/>
                  </a:solidFill>
                  <a:round/>
                  <a:headEnd/>
                  <a:tailEnd/>
                </a:ln>
              </p:spPr>
              <p:txBody>
                <a:bodyPr/>
                <a:lstStyle/>
                <a:p>
                  <a:endParaRPr lang="el-GR" sz="1800"/>
                </a:p>
              </p:txBody>
            </p:sp>
            <p:sp>
              <p:nvSpPr>
                <p:cNvPr id="199" name="Freeform 18"/>
                <p:cNvSpPr>
                  <a:spLocks noChangeAspect="1"/>
                </p:cNvSpPr>
                <p:nvPr/>
              </p:nvSpPr>
              <p:spPr bwMode="auto">
                <a:xfrm>
                  <a:off x="2859" y="2521"/>
                  <a:ext cx="35" cy="45"/>
                </a:xfrm>
                <a:custGeom>
                  <a:avLst/>
                  <a:gdLst>
                    <a:gd name="T0" fmla="*/ 17 w 35"/>
                    <a:gd name="T1" fmla="*/ 45 h 45"/>
                    <a:gd name="T2" fmla="*/ 35 w 35"/>
                    <a:gd name="T3" fmla="*/ 40 h 45"/>
                    <a:gd name="T4" fmla="*/ 35 w 35"/>
                    <a:gd name="T5" fmla="*/ 6 h 45"/>
                    <a:gd name="T6" fmla="*/ 17 w 35"/>
                    <a:gd name="T7" fmla="*/ 0 h 45"/>
                    <a:gd name="T8" fmla="*/ 0 w 35"/>
                    <a:gd name="T9" fmla="*/ 6 h 45"/>
                    <a:gd name="T10" fmla="*/ 0 w 35"/>
                    <a:gd name="T11" fmla="*/ 40 h 45"/>
                    <a:gd name="T12" fmla="*/ 17 w 35"/>
                    <a:gd name="T13" fmla="*/ 45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17" y="45"/>
                      </a:moveTo>
                      <a:cubicBezTo>
                        <a:pt x="27" y="45"/>
                        <a:pt x="35" y="43"/>
                        <a:pt x="35" y="40"/>
                      </a:cubicBezTo>
                      <a:cubicBezTo>
                        <a:pt x="35" y="6"/>
                        <a:pt x="35" y="6"/>
                        <a:pt x="35" y="6"/>
                      </a:cubicBezTo>
                      <a:cubicBezTo>
                        <a:pt x="35" y="3"/>
                        <a:pt x="27" y="0"/>
                        <a:pt x="17" y="0"/>
                      </a:cubicBezTo>
                      <a:cubicBezTo>
                        <a:pt x="8" y="0"/>
                        <a:pt x="0" y="3"/>
                        <a:pt x="0" y="6"/>
                      </a:cubicBezTo>
                      <a:cubicBezTo>
                        <a:pt x="0" y="40"/>
                        <a:pt x="0" y="40"/>
                        <a:pt x="0" y="40"/>
                      </a:cubicBezTo>
                      <a:cubicBezTo>
                        <a:pt x="0" y="43"/>
                        <a:pt x="8" y="45"/>
                        <a:pt x="17" y="45"/>
                      </a:cubicBezTo>
                    </a:path>
                  </a:pathLst>
                </a:custGeom>
                <a:noFill/>
                <a:ln w="6350" cap="rnd">
                  <a:solidFill>
                    <a:srgbClr val="FF6600"/>
                  </a:solidFill>
                  <a:miter lim="800000"/>
                  <a:headEnd/>
                  <a:tailEnd/>
                </a:ln>
              </p:spPr>
              <p:txBody>
                <a:bodyPr/>
                <a:lstStyle/>
                <a:p>
                  <a:endParaRPr lang="el-GR" sz="1800"/>
                </a:p>
              </p:txBody>
            </p:sp>
          </p:grpSp>
          <p:sp>
            <p:nvSpPr>
              <p:cNvPr id="145" name="Line 20"/>
              <p:cNvSpPr>
                <a:spLocks noChangeAspect="1" noChangeShapeType="1"/>
              </p:cNvSpPr>
              <p:nvPr/>
            </p:nvSpPr>
            <p:spPr bwMode="auto">
              <a:xfrm rot="2851304">
                <a:off x="7581695" y="2389463"/>
                <a:ext cx="0" cy="340590"/>
              </a:xfrm>
              <a:prstGeom prst="line">
                <a:avLst/>
              </a:prstGeom>
              <a:noFill/>
              <a:ln w="6350" cap="rnd">
                <a:solidFill>
                  <a:schemeClr val="tx1"/>
                </a:solidFill>
                <a:round/>
                <a:headEnd/>
                <a:tailEnd/>
              </a:ln>
            </p:spPr>
            <p:txBody>
              <a:bodyPr/>
              <a:lstStyle/>
              <a:p>
                <a:endParaRPr lang="el-GR"/>
              </a:p>
            </p:txBody>
          </p:sp>
          <p:sp>
            <p:nvSpPr>
              <p:cNvPr id="146" name="Line 21"/>
              <p:cNvSpPr>
                <a:spLocks noChangeAspect="1" noChangeShapeType="1"/>
              </p:cNvSpPr>
              <p:nvPr/>
            </p:nvSpPr>
            <p:spPr bwMode="auto">
              <a:xfrm rot="2851304">
                <a:off x="7734364" y="2386688"/>
                <a:ext cx="140009" cy="0"/>
              </a:xfrm>
              <a:prstGeom prst="line">
                <a:avLst/>
              </a:prstGeom>
              <a:noFill/>
              <a:ln w="6350" cap="rnd">
                <a:solidFill>
                  <a:schemeClr val="tx1"/>
                </a:solidFill>
                <a:round/>
                <a:headEnd/>
                <a:tailEnd/>
              </a:ln>
            </p:spPr>
            <p:txBody>
              <a:bodyPr/>
              <a:lstStyle/>
              <a:p>
                <a:endParaRPr lang="el-GR"/>
              </a:p>
            </p:txBody>
          </p:sp>
          <p:sp>
            <p:nvSpPr>
              <p:cNvPr id="147" name="Line 22"/>
              <p:cNvSpPr>
                <a:spLocks noChangeAspect="1" noChangeShapeType="1"/>
              </p:cNvSpPr>
              <p:nvPr/>
            </p:nvSpPr>
            <p:spPr bwMode="auto">
              <a:xfrm rot="2851304">
                <a:off x="7753777" y="2408151"/>
                <a:ext cx="105462" cy="0"/>
              </a:xfrm>
              <a:prstGeom prst="line">
                <a:avLst/>
              </a:prstGeom>
              <a:noFill/>
              <a:ln w="6350" cap="rnd">
                <a:solidFill>
                  <a:srgbClr val="FF6600"/>
                </a:solidFill>
                <a:round/>
                <a:headEnd/>
                <a:tailEnd/>
              </a:ln>
            </p:spPr>
            <p:txBody>
              <a:bodyPr/>
              <a:lstStyle/>
              <a:p>
                <a:endParaRPr lang="el-GR"/>
              </a:p>
            </p:txBody>
          </p:sp>
          <p:sp>
            <p:nvSpPr>
              <p:cNvPr id="148" name="Line 23"/>
              <p:cNvSpPr>
                <a:spLocks noChangeAspect="1" noChangeShapeType="1"/>
              </p:cNvSpPr>
              <p:nvPr/>
            </p:nvSpPr>
            <p:spPr bwMode="auto">
              <a:xfrm rot="2851304">
                <a:off x="7744250" y="2416873"/>
                <a:ext cx="105462" cy="0"/>
              </a:xfrm>
              <a:prstGeom prst="line">
                <a:avLst/>
              </a:prstGeom>
              <a:noFill/>
              <a:ln w="6350" cap="rnd">
                <a:solidFill>
                  <a:srgbClr val="FF6600"/>
                </a:solidFill>
                <a:round/>
                <a:headEnd/>
                <a:tailEnd/>
              </a:ln>
            </p:spPr>
            <p:txBody>
              <a:bodyPr/>
              <a:lstStyle/>
              <a:p>
                <a:endParaRPr lang="el-GR"/>
              </a:p>
            </p:txBody>
          </p:sp>
          <p:sp>
            <p:nvSpPr>
              <p:cNvPr id="149" name="Line 24"/>
              <p:cNvSpPr>
                <a:spLocks noChangeAspect="1" noChangeShapeType="1"/>
              </p:cNvSpPr>
              <p:nvPr/>
            </p:nvSpPr>
            <p:spPr bwMode="auto">
              <a:xfrm rot="2851304">
                <a:off x="7734724" y="2425596"/>
                <a:ext cx="105462" cy="0"/>
              </a:xfrm>
              <a:prstGeom prst="line">
                <a:avLst/>
              </a:prstGeom>
              <a:noFill/>
              <a:ln w="6350" cap="rnd">
                <a:solidFill>
                  <a:srgbClr val="FF6600"/>
                </a:solidFill>
                <a:round/>
                <a:headEnd/>
                <a:tailEnd/>
              </a:ln>
            </p:spPr>
            <p:txBody>
              <a:bodyPr/>
              <a:lstStyle/>
              <a:p>
                <a:endParaRPr lang="el-GR"/>
              </a:p>
            </p:txBody>
          </p:sp>
          <p:sp>
            <p:nvSpPr>
              <p:cNvPr id="150" name="Line 25"/>
              <p:cNvSpPr>
                <a:spLocks noChangeAspect="1" noChangeShapeType="1"/>
              </p:cNvSpPr>
              <p:nvPr/>
            </p:nvSpPr>
            <p:spPr bwMode="auto">
              <a:xfrm rot="2851304">
                <a:off x="7724696" y="2434778"/>
                <a:ext cx="105462" cy="0"/>
              </a:xfrm>
              <a:prstGeom prst="line">
                <a:avLst/>
              </a:prstGeom>
              <a:noFill/>
              <a:ln w="6350" cap="rnd">
                <a:solidFill>
                  <a:srgbClr val="FF6600"/>
                </a:solidFill>
                <a:round/>
                <a:headEnd/>
                <a:tailEnd/>
              </a:ln>
            </p:spPr>
            <p:txBody>
              <a:bodyPr/>
              <a:lstStyle/>
              <a:p>
                <a:endParaRPr lang="el-GR"/>
              </a:p>
            </p:txBody>
          </p:sp>
          <p:sp>
            <p:nvSpPr>
              <p:cNvPr id="151" name="Line 26"/>
              <p:cNvSpPr>
                <a:spLocks noChangeAspect="1" noChangeShapeType="1"/>
              </p:cNvSpPr>
              <p:nvPr/>
            </p:nvSpPr>
            <p:spPr bwMode="auto">
              <a:xfrm rot="2851304">
                <a:off x="7781063" y="2341063"/>
                <a:ext cx="138191" cy="0"/>
              </a:xfrm>
              <a:prstGeom prst="line">
                <a:avLst/>
              </a:prstGeom>
              <a:noFill/>
              <a:ln w="6350" cap="rnd">
                <a:solidFill>
                  <a:srgbClr val="FF6600"/>
                </a:solidFill>
                <a:round/>
                <a:headEnd/>
                <a:tailEnd/>
              </a:ln>
            </p:spPr>
            <p:txBody>
              <a:bodyPr/>
              <a:lstStyle/>
              <a:p>
                <a:endParaRPr lang="el-GR"/>
              </a:p>
            </p:txBody>
          </p:sp>
          <p:sp>
            <p:nvSpPr>
              <p:cNvPr id="152" name="Line 27"/>
              <p:cNvSpPr>
                <a:spLocks noChangeAspect="1" noChangeShapeType="1"/>
              </p:cNvSpPr>
              <p:nvPr/>
            </p:nvSpPr>
            <p:spPr bwMode="auto">
              <a:xfrm rot="2851304">
                <a:off x="7800476" y="2362526"/>
                <a:ext cx="103643" cy="0"/>
              </a:xfrm>
              <a:prstGeom prst="line">
                <a:avLst/>
              </a:prstGeom>
              <a:noFill/>
              <a:ln w="6350" cap="rnd">
                <a:solidFill>
                  <a:srgbClr val="FF6600"/>
                </a:solidFill>
                <a:round/>
                <a:headEnd/>
                <a:tailEnd/>
              </a:ln>
            </p:spPr>
            <p:txBody>
              <a:bodyPr/>
              <a:lstStyle/>
              <a:p>
                <a:endParaRPr lang="el-GR"/>
              </a:p>
            </p:txBody>
          </p:sp>
          <p:sp>
            <p:nvSpPr>
              <p:cNvPr id="153" name="Line 28"/>
              <p:cNvSpPr>
                <a:spLocks noChangeAspect="1" noChangeShapeType="1"/>
              </p:cNvSpPr>
              <p:nvPr/>
            </p:nvSpPr>
            <p:spPr bwMode="auto">
              <a:xfrm rot="2851304">
                <a:off x="7790950" y="2371248"/>
                <a:ext cx="103643" cy="0"/>
              </a:xfrm>
              <a:prstGeom prst="line">
                <a:avLst/>
              </a:prstGeom>
              <a:noFill/>
              <a:ln w="6350" cap="rnd">
                <a:solidFill>
                  <a:srgbClr val="FF6600"/>
                </a:solidFill>
                <a:round/>
                <a:headEnd/>
                <a:tailEnd/>
              </a:ln>
            </p:spPr>
            <p:txBody>
              <a:bodyPr/>
              <a:lstStyle/>
              <a:p>
                <a:endParaRPr lang="el-GR"/>
              </a:p>
            </p:txBody>
          </p:sp>
          <p:sp>
            <p:nvSpPr>
              <p:cNvPr id="154" name="Line 29"/>
              <p:cNvSpPr>
                <a:spLocks noChangeAspect="1" noChangeShapeType="1"/>
              </p:cNvSpPr>
              <p:nvPr/>
            </p:nvSpPr>
            <p:spPr bwMode="auto">
              <a:xfrm rot="2851304">
                <a:off x="7780922" y="2380430"/>
                <a:ext cx="103643" cy="0"/>
              </a:xfrm>
              <a:prstGeom prst="line">
                <a:avLst/>
              </a:prstGeom>
              <a:noFill/>
              <a:ln w="6350" cap="rnd">
                <a:solidFill>
                  <a:srgbClr val="FF6600"/>
                </a:solidFill>
                <a:round/>
                <a:headEnd/>
                <a:tailEnd/>
              </a:ln>
            </p:spPr>
            <p:txBody>
              <a:bodyPr/>
              <a:lstStyle/>
              <a:p>
                <a:endParaRPr lang="el-GR"/>
              </a:p>
            </p:txBody>
          </p:sp>
          <p:sp>
            <p:nvSpPr>
              <p:cNvPr id="155" name="Line 30"/>
              <p:cNvSpPr>
                <a:spLocks noChangeAspect="1" noChangeShapeType="1"/>
              </p:cNvSpPr>
              <p:nvPr/>
            </p:nvSpPr>
            <p:spPr bwMode="auto">
              <a:xfrm rot="2851304">
                <a:off x="7771395" y="2389153"/>
                <a:ext cx="103643" cy="0"/>
              </a:xfrm>
              <a:prstGeom prst="line">
                <a:avLst/>
              </a:prstGeom>
              <a:noFill/>
              <a:ln w="6350" cap="rnd">
                <a:solidFill>
                  <a:srgbClr val="FF6600"/>
                </a:solidFill>
                <a:round/>
                <a:headEnd/>
                <a:tailEnd/>
              </a:ln>
            </p:spPr>
            <p:txBody>
              <a:bodyPr/>
              <a:lstStyle/>
              <a:p>
                <a:endParaRPr lang="el-GR"/>
              </a:p>
            </p:txBody>
          </p:sp>
          <p:sp>
            <p:nvSpPr>
              <p:cNvPr id="156" name="Line 31"/>
              <p:cNvSpPr>
                <a:spLocks noChangeAspect="1" noChangeShapeType="1"/>
              </p:cNvSpPr>
              <p:nvPr/>
            </p:nvSpPr>
            <p:spPr bwMode="auto">
              <a:xfrm rot="2851304">
                <a:off x="7822898" y="2294097"/>
                <a:ext cx="143646" cy="0"/>
              </a:xfrm>
              <a:prstGeom prst="line">
                <a:avLst/>
              </a:prstGeom>
              <a:noFill/>
              <a:ln w="6350" cap="rnd">
                <a:solidFill>
                  <a:srgbClr val="FF6600"/>
                </a:solidFill>
                <a:round/>
                <a:headEnd/>
                <a:tailEnd/>
              </a:ln>
            </p:spPr>
            <p:txBody>
              <a:bodyPr/>
              <a:lstStyle/>
              <a:p>
                <a:endParaRPr lang="el-GR"/>
              </a:p>
            </p:txBody>
          </p:sp>
          <p:sp>
            <p:nvSpPr>
              <p:cNvPr id="157" name="Line 32"/>
              <p:cNvSpPr>
                <a:spLocks noChangeAspect="1" noChangeShapeType="1"/>
              </p:cNvSpPr>
              <p:nvPr/>
            </p:nvSpPr>
            <p:spPr bwMode="auto">
              <a:xfrm rot="2851304">
                <a:off x="7845357" y="2316900"/>
                <a:ext cx="105462" cy="0"/>
              </a:xfrm>
              <a:prstGeom prst="line">
                <a:avLst/>
              </a:prstGeom>
              <a:noFill/>
              <a:ln w="6350" cap="rnd">
                <a:solidFill>
                  <a:srgbClr val="FF6600"/>
                </a:solidFill>
                <a:round/>
                <a:headEnd/>
                <a:tailEnd/>
              </a:ln>
            </p:spPr>
            <p:txBody>
              <a:bodyPr/>
              <a:lstStyle/>
              <a:p>
                <a:endParaRPr lang="el-GR"/>
              </a:p>
            </p:txBody>
          </p:sp>
          <p:sp>
            <p:nvSpPr>
              <p:cNvPr id="158" name="Line 33"/>
              <p:cNvSpPr>
                <a:spLocks noChangeAspect="1" noChangeShapeType="1"/>
              </p:cNvSpPr>
              <p:nvPr/>
            </p:nvSpPr>
            <p:spPr bwMode="auto">
              <a:xfrm rot="2851304">
                <a:off x="7835329" y="2326082"/>
                <a:ext cx="105462" cy="0"/>
              </a:xfrm>
              <a:prstGeom prst="line">
                <a:avLst/>
              </a:prstGeom>
              <a:noFill/>
              <a:ln w="6350" cap="rnd">
                <a:solidFill>
                  <a:srgbClr val="FF6600"/>
                </a:solidFill>
                <a:round/>
                <a:headEnd/>
                <a:tailEnd/>
              </a:ln>
            </p:spPr>
            <p:txBody>
              <a:bodyPr/>
              <a:lstStyle/>
              <a:p>
                <a:endParaRPr lang="el-GR"/>
              </a:p>
            </p:txBody>
          </p:sp>
          <p:sp>
            <p:nvSpPr>
              <p:cNvPr id="159" name="Line 34"/>
              <p:cNvSpPr>
                <a:spLocks noChangeAspect="1" noChangeShapeType="1"/>
              </p:cNvSpPr>
              <p:nvPr/>
            </p:nvSpPr>
            <p:spPr bwMode="auto">
              <a:xfrm rot="2851304">
                <a:off x="7825803" y="2334805"/>
                <a:ext cx="105462" cy="0"/>
              </a:xfrm>
              <a:prstGeom prst="line">
                <a:avLst/>
              </a:prstGeom>
              <a:noFill/>
              <a:ln w="6350" cap="rnd">
                <a:solidFill>
                  <a:srgbClr val="FF6600"/>
                </a:solidFill>
                <a:round/>
                <a:headEnd/>
                <a:tailEnd/>
              </a:ln>
            </p:spPr>
            <p:txBody>
              <a:bodyPr/>
              <a:lstStyle/>
              <a:p>
                <a:endParaRPr lang="el-GR"/>
              </a:p>
            </p:txBody>
          </p:sp>
          <p:sp>
            <p:nvSpPr>
              <p:cNvPr id="160" name="Line 35"/>
              <p:cNvSpPr>
                <a:spLocks noChangeAspect="1" noChangeShapeType="1"/>
              </p:cNvSpPr>
              <p:nvPr/>
            </p:nvSpPr>
            <p:spPr bwMode="auto">
              <a:xfrm rot="2851304">
                <a:off x="7816277" y="2343528"/>
                <a:ext cx="105462" cy="0"/>
              </a:xfrm>
              <a:prstGeom prst="line">
                <a:avLst/>
              </a:prstGeom>
              <a:noFill/>
              <a:ln w="6350" cap="rnd">
                <a:solidFill>
                  <a:srgbClr val="FF6600"/>
                </a:solidFill>
                <a:round/>
                <a:headEnd/>
                <a:tailEnd/>
              </a:ln>
            </p:spPr>
            <p:txBody>
              <a:bodyPr/>
              <a:lstStyle/>
              <a:p>
                <a:endParaRPr lang="el-GR"/>
              </a:p>
            </p:txBody>
          </p:sp>
          <p:sp>
            <p:nvSpPr>
              <p:cNvPr id="161" name="Line 36"/>
              <p:cNvSpPr>
                <a:spLocks noChangeAspect="1" noChangeShapeType="1"/>
              </p:cNvSpPr>
              <p:nvPr/>
            </p:nvSpPr>
            <p:spPr bwMode="auto">
              <a:xfrm rot="2851304">
                <a:off x="7872035" y="2249106"/>
                <a:ext cx="143646" cy="0"/>
              </a:xfrm>
              <a:prstGeom prst="line">
                <a:avLst/>
              </a:prstGeom>
              <a:noFill/>
              <a:ln w="6350" cap="rnd">
                <a:solidFill>
                  <a:srgbClr val="FF6600"/>
                </a:solidFill>
                <a:round/>
                <a:headEnd/>
                <a:tailEnd/>
              </a:ln>
            </p:spPr>
            <p:txBody>
              <a:bodyPr/>
              <a:lstStyle/>
              <a:p>
                <a:endParaRPr lang="el-GR"/>
              </a:p>
            </p:txBody>
          </p:sp>
          <p:sp>
            <p:nvSpPr>
              <p:cNvPr id="162" name="Line 37"/>
              <p:cNvSpPr>
                <a:spLocks noChangeAspect="1" noChangeShapeType="1"/>
              </p:cNvSpPr>
              <p:nvPr/>
            </p:nvSpPr>
            <p:spPr bwMode="auto">
              <a:xfrm rot="2851304">
                <a:off x="7893491" y="2272828"/>
                <a:ext cx="105462" cy="0"/>
              </a:xfrm>
              <a:prstGeom prst="line">
                <a:avLst/>
              </a:prstGeom>
              <a:noFill/>
              <a:ln w="6350" cap="rnd">
                <a:solidFill>
                  <a:srgbClr val="FF6600"/>
                </a:solidFill>
                <a:round/>
                <a:headEnd/>
                <a:tailEnd/>
              </a:ln>
            </p:spPr>
            <p:txBody>
              <a:bodyPr/>
              <a:lstStyle/>
              <a:p>
                <a:endParaRPr lang="el-GR"/>
              </a:p>
            </p:txBody>
          </p:sp>
          <p:sp>
            <p:nvSpPr>
              <p:cNvPr id="163" name="Line 38"/>
              <p:cNvSpPr>
                <a:spLocks noChangeAspect="1" noChangeShapeType="1"/>
              </p:cNvSpPr>
              <p:nvPr/>
            </p:nvSpPr>
            <p:spPr bwMode="auto">
              <a:xfrm rot="2851304">
                <a:off x="7883964" y="2281550"/>
                <a:ext cx="105462" cy="0"/>
              </a:xfrm>
              <a:prstGeom prst="line">
                <a:avLst/>
              </a:prstGeom>
              <a:noFill/>
              <a:ln w="6350" cap="rnd">
                <a:solidFill>
                  <a:srgbClr val="FF6600"/>
                </a:solidFill>
                <a:round/>
                <a:headEnd/>
                <a:tailEnd/>
              </a:ln>
            </p:spPr>
            <p:txBody>
              <a:bodyPr/>
              <a:lstStyle/>
              <a:p>
                <a:endParaRPr lang="el-GR"/>
              </a:p>
            </p:txBody>
          </p:sp>
          <p:sp>
            <p:nvSpPr>
              <p:cNvPr id="164" name="Line 39"/>
              <p:cNvSpPr>
                <a:spLocks noChangeAspect="1" noChangeShapeType="1"/>
              </p:cNvSpPr>
              <p:nvPr/>
            </p:nvSpPr>
            <p:spPr bwMode="auto">
              <a:xfrm rot="2851304">
                <a:off x="7873936" y="2290732"/>
                <a:ext cx="105462" cy="0"/>
              </a:xfrm>
              <a:prstGeom prst="line">
                <a:avLst/>
              </a:prstGeom>
              <a:noFill/>
              <a:ln w="6350" cap="rnd">
                <a:solidFill>
                  <a:srgbClr val="FF6600"/>
                </a:solidFill>
                <a:round/>
                <a:headEnd/>
                <a:tailEnd/>
              </a:ln>
            </p:spPr>
            <p:txBody>
              <a:bodyPr/>
              <a:lstStyle/>
              <a:p>
                <a:endParaRPr lang="el-GR"/>
              </a:p>
            </p:txBody>
          </p:sp>
          <p:sp>
            <p:nvSpPr>
              <p:cNvPr id="165" name="Line 40"/>
              <p:cNvSpPr>
                <a:spLocks noChangeAspect="1" noChangeShapeType="1"/>
              </p:cNvSpPr>
              <p:nvPr/>
            </p:nvSpPr>
            <p:spPr bwMode="auto">
              <a:xfrm rot="2851304">
                <a:off x="7864410" y="2299455"/>
                <a:ext cx="105462" cy="0"/>
              </a:xfrm>
              <a:prstGeom prst="line">
                <a:avLst/>
              </a:prstGeom>
              <a:noFill/>
              <a:ln w="6350" cap="rnd">
                <a:solidFill>
                  <a:srgbClr val="FF6600"/>
                </a:solidFill>
                <a:round/>
                <a:headEnd/>
                <a:tailEnd/>
              </a:ln>
            </p:spPr>
            <p:txBody>
              <a:bodyPr/>
              <a:lstStyle/>
              <a:p>
                <a:endParaRPr lang="el-GR"/>
              </a:p>
            </p:txBody>
          </p:sp>
          <p:sp>
            <p:nvSpPr>
              <p:cNvPr id="166" name="Line 41"/>
              <p:cNvSpPr>
                <a:spLocks noChangeAspect="1" noChangeShapeType="1"/>
              </p:cNvSpPr>
              <p:nvPr/>
            </p:nvSpPr>
            <p:spPr bwMode="auto">
              <a:xfrm rot="2851304">
                <a:off x="7919756" y="2204610"/>
                <a:ext cx="140009" cy="0"/>
              </a:xfrm>
              <a:prstGeom prst="line">
                <a:avLst/>
              </a:prstGeom>
              <a:noFill/>
              <a:ln w="6350" cap="rnd">
                <a:solidFill>
                  <a:srgbClr val="FF6600"/>
                </a:solidFill>
                <a:round/>
                <a:headEnd/>
                <a:tailEnd/>
              </a:ln>
            </p:spPr>
            <p:txBody>
              <a:bodyPr/>
              <a:lstStyle/>
              <a:p>
                <a:endParaRPr lang="el-GR"/>
              </a:p>
            </p:txBody>
          </p:sp>
          <p:sp>
            <p:nvSpPr>
              <p:cNvPr id="167" name="Line 42"/>
              <p:cNvSpPr>
                <a:spLocks noChangeAspect="1" noChangeShapeType="1"/>
              </p:cNvSpPr>
              <p:nvPr/>
            </p:nvSpPr>
            <p:spPr bwMode="auto">
              <a:xfrm rot="2851304">
                <a:off x="7940190" y="2227203"/>
                <a:ext cx="103643" cy="0"/>
              </a:xfrm>
              <a:prstGeom prst="line">
                <a:avLst/>
              </a:prstGeom>
              <a:noFill/>
              <a:ln w="6350" cap="rnd">
                <a:solidFill>
                  <a:srgbClr val="FF6600"/>
                </a:solidFill>
                <a:round/>
                <a:headEnd/>
                <a:tailEnd/>
              </a:ln>
            </p:spPr>
            <p:txBody>
              <a:bodyPr/>
              <a:lstStyle/>
              <a:p>
                <a:endParaRPr lang="el-GR"/>
              </a:p>
            </p:txBody>
          </p:sp>
          <p:sp>
            <p:nvSpPr>
              <p:cNvPr id="168" name="Line 43"/>
              <p:cNvSpPr>
                <a:spLocks noChangeAspect="1" noChangeShapeType="1"/>
              </p:cNvSpPr>
              <p:nvPr/>
            </p:nvSpPr>
            <p:spPr bwMode="auto">
              <a:xfrm rot="2851304">
                <a:off x="7930162" y="2236384"/>
                <a:ext cx="103643" cy="0"/>
              </a:xfrm>
              <a:prstGeom prst="line">
                <a:avLst/>
              </a:prstGeom>
              <a:noFill/>
              <a:ln w="6350" cap="rnd">
                <a:solidFill>
                  <a:srgbClr val="FF6600"/>
                </a:solidFill>
                <a:round/>
                <a:headEnd/>
                <a:tailEnd/>
              </a:ln>
            </p:spPr>
            <p:txBody>
              <a:bodyPr/>
              <a:lstStyle/>
              <a:p>
                <a:endParaRPr lang="el-GR"/>
              </a:p>
            </p:txBody>
          </p:sp>
          <p:sp>
            <p:nvSpPr>
              <p:cNvPr id="169" name="Line 44"/>
              <p:cNvSpPr>
                <a:spLocks noChangeAspect="1" noChangeShapeType="1"/>
              </p:cNvSpPr>
              <p:nvPr/>
            </p:nvSpPr>
            <p:spPr bwMode="auto">
              <a:xfrm rot="2851304">
                <a:off x="7921639" y="2244189"/>
                <a:ext cx="103643" cy="0"/>
              </a:xfrm>
              <a:prstGeom prst="line">
                <a:avLst/>
              </a:prstGeom>
              <a:noFill/>
              <a:ln w="6350" cap="rnd">
                <a:solidFill>
                  <a:srgbClr val="FF6600"/>
                </a:solidFill>
                <a:round/>
                <a:headEnd/>
                <a:tailEnd/>
              </a:ln>
            </p:spPr>
            <p:txBody>
              <a:bodyPr/>
              <a:lstStyle/>
              <a:p>
                <a:endParaRPr lang="el-GR"/>
              </a:p>
            </p:txBody>
          </p:sp>
          <p:sp>
            <p:nvSpPr>
              <p:cNvPr id="170" name="Line 45"/>
              <p:cNvSpPr>
                <a:spLocks noChangeAspect="1" noChangeShapeType="1"/>
              </p:cNvSpPr>
              <p:nvPr/>
            </p:nvSpPr>
            <p:spPr bwMode="auto">
              <a:xfrm rot="2851304">
                <a:off x="7911109" y="2253830"/>
                <a:ext cx="103643" cy="0"/>
              </a:xfrm>
              <a:prstGeom prst="line">
                <a:avLst/>
              </a:prstGeom>
              <a:noFill/>
              <a:ln w="6350" cap="rnd">
                <a:solidFill>
                  <a:srgbClr val="FF6600"/>
                </a:solidFill>
                <a:round/>
                <a:headEnd/>
                <a:tailEnd/>
              </a:ln>
            </p:spPr>
            <p:txBody>
              <a:bodyPr/>
              <a:lstStyle/>
              <a:p>
                <a:endParaRPr lang="el-GR"/>
              </a:p>
            </p:txBody>
          </p:sp>
          <p:sp>
            <p:nvSpPr>
              <p:cNvPr id="171" name="Line 46"/>
              <p:cNvSpPr>
                <a:spLocks noChangeAspect="1" noChangeShapeType="1"/>
              </p:cNvSpPr>
              <p:nvPr/>
            </p:nvSpPr>
            <p:spPr bwMode="auto">
              <a:xfrm rot="2851304">
                <a:off x="7965795" y="2163256"/>
                <a:ext cx="143646" cy="0"/>
              </a:xfrm>
              <a:prstGeom prst="line">
                <a:avLst/>
              </a:prstGeom>
              <a:noFill/>
              <a:ln w="6350" cap="rnd">
                <a:solidFill>
                  <a:srgbClr val="FF6600"/>
                </a:solidFill>
                <a:round/>
                <a:headEnd/>
                <a:tailEnd/>
              </a:ln>
            </p:spPr>
            <p:txBody>
              <a:bodyPr/>
              <a:lstStyle/>
              <a:p>
                <a:endParaRPr lang="el-GR"/>
              </a:p>
            </p:txBody>
          </p:sp>
          <p:sp>
            <p:nvSpPr>
              <p:cNvPr id="172" name="Line 47"/>
              <p:cNvSpPr>
                <a:spLocks noChangeAspect="1" noChangeShapeType="1"/>
              </p:cNvSpPr>
              <p:nvPr/>
            </p:nvSpPr>
            <p:spPr bwMode="auto">
              <a:xfrm rot="2851304">
                <a:off x="7988254" y="2186060"/>
                <a:ext cx="105462" cy="0"/>
              </a:xfrm>
              <a:prstGeom prst="line">
                <a:avLst/>
              </a:prstGeom>
              <a:noFill/>
              <a:ln w="6350" cap="rnd">
                <a:solidFill>
                  <a:srgbClr val="FF6600"/>
                </a:solidFill>
                <a:round/>
                <a:headEnd/>
                <a:tailEnd/>
              </a:ln>
            </p:spPr>
            <p:txBody>
              <a:bodyPr/>
              <a:lstStyle/>
              <a:p>
                <a:endParaRPr lang="el-GR"/>
              </a:p>
            </p:txBody>
          </p:sp>
          <p:sp>
            <p:nvSpPr>
              <p:cNvPr id="173" name="Line 48"/>
              <p:cNvSpPr>
                <a:spLocks noChangeAspect="1" noChangeShapeType="1"/>
              </p:cNvSpPr>
              <p:nvPr/>
            </p:nvSpPr>
            <p:spPr bwMode="auto">
              <a:xfrm rot="2851304">
                <a:off x="7977724" y="2195701"/>
                <a:ext cx="105462" cy="0"/>
              </a:xfrm>
              <a:prstGeom prst="line">
                <a:avLst/>
              </a:prstGeom>
              <a:noFill/>
              <a:ln w="6350" cap="rnd">
                <a:solidFill>
                  <a:srgbClr val="FF6600"/>
                </a:solidFill>
                <a:round/>
                <a:headEnd/>
                <a:tailEnd/>
              </a:ln>
            </p:spPr>
            <p:txBody>
              <a:bodyPr/>
              <a:lstStyle/>
              <a:p>
                <a:endParaRPr lang="el-GR"/>
              </a:p>
            </p:txBody>
          </p:sp>
          <p:sp>
            <p:nvSpPr>
              <p:cNvPr id="174" name="Line 49"/>
              <p:cNvSpPr>
                <a:spLocks noChangeAspect="1" noChangeShapeType="1"/>
              </p:cNvSpPr>
              <p:nvPr/>
            </p:nvSpPr>
            <p:spPr bwMode="auto">
              <a:xfrm rot="2851304">
                <a:off x="7969201" y="2203505"/>
                <a:ext cx="105462" cy="0"/>
              </a:xfrm>
              <a:prstGeom prst="line">
                <a:avLst/>
              </a:prstGeom>
              <a:noFill/>
              <a:ln w="6350" cap="rnd">
                <a:solidFill>
                  <a:srgbClr val="FF6600"/>
                </a:solidFill>
                <a:round/>
                <a:headEnd/>
                <a:tailEnd/>
              </a:ln>
            </p:spPr>
            <p:txBody>
              <a:bodyPr/>
              <a:lstStyle/>
              <a:p>
                <a:endParaRPr lang="el-GR"/>
              </a:p>
            </p:txBody>
          </p:sp>
          <p:sp>
            <p:nvSpPr>
              <p:cNvPr id="175" name="Line 50"/>
              <p:cNvSpPr>
                <a:spLocks noChangeAspect="1" noChangeShapeType="1"/>
              </p:cNvSpPr>
              <p:nvPr/>
            </p:nvSpPr>
            <p:spPr bwMode="auto">
              <a:xfrm rot="2851304">
                <a:off x="7958671" y="2213146"/>
                <a:ext cx="105462" cy="0"/>
              </a:xfrm>
              <a:prstGeom prst="line">
                <a:avLst/>
              </a:prstGeom>
              <a:noFill/>
              <a:ln w="6350" cap="rnd">
                <a:solidFill>
                  <a:srgbClr val="FF6600"/>
                </a:solidFill>
                <a:round/>
                <a:headEnd/>
                <a:tailEnd/>
              </a:ln>
            </p:spPr>
            <p:txBody>
              <a:bodyPr/>
              <a:lstStyle/>
              <a:p>
                <a:endParaRPr lang="el-GR"/>
              </a:p>
            </p:txBody>
          </p:sp>
          <p:sp>
            <p:nvSpPr>
              <p:cNvPr id="176" name="Line 51"/>
              <p:cNvSpPr>
                <a:spLocks noChangeAspect="1" noChangeShapeType="1"/>
              </p:cNvSpPr>
              <p:nvPr/>
            </p:nvSpPr>
            <p:spPr bwMode="auto">
              <a:xfrm rot="2851304">
                <a:off x="8012494" y="2117631"/>
                <a:ext cx="141828" cy="0"/>
              </a:xfrm>
              <a:prstGeom prst="line">
                <a:avLst/>
              </a:prstGeom>
              <a:noFill/>
              <a:ln w="6350" cap="rnd">
                <a:solidFill>
                  <a:srgbClr val="FF6600"/>
                </a:solidFill>
                <a:round/>
                <a:headEnd/>
                <a:tailEnd/>
              </a:ln>
            </p:spPr>
            <p:txBody>
              <a:bodyPr/>
              <a:lstStyle/>
              <a:p>
                <a:endParaRPr lang="el-GR"/>
              </a:p>
            </p:txBody>
          </p:sp>
          <p:sp>
            <p:nvSpPr>
              <p:cNvPr id="177" name="Line 52"/>
              <p:cNvSpPr>
                <a:spLocks noChangeAspect="1" noChangeShapeType="1"/>
              </p:cNvSpPr>
              <p:nvPr/>
            </p:nvSpPr>
            <p:spPr bwMode="auto">
              <a:xfrm rot="2851304">
                <a:off x="8034953" y="2140435"/>
                <a:ext cx="103643" cy="0"/>
              </a:xfrm>
              <a:prstGeom prst="line">
                <a:avLst/>
              </a:prstGeom>
              <a:noFill/>
              <a:ln w="6350" cap="rnd">
                <a:solidFill>
                  <a:srgbClr val="FF6600"/>
                </a:solidFill>
                <a:round/>
                <a:headEnd/>
                <a:tailEnd/>
              </a:ln>
            </p:spPr>
            <p:txBody>
              <a:bodyPr/>
              <a:lstStyle/>
              <a:p>
                <a:endParaRPr lang="el-GR"/>
              </a:p>
            </p:txBody>
          </p:sp>
          <p:sp>
            <p:nvSpPr>
              <p:cNvPr id="178" name="Line 53"/>
              <p:cNvSpPr>
                <a:spLocks noChangeAspect="1" noChangeShapeType="1"/>
              </p:cNvSpPr>
              <p:nvPr/>
            </p:nvSpPr>
            <p:spPr bwMode="auto">
              <a:xfrm rot="2851304">
                <a:off x="8025426" y="2149157"/>
                <a:ext cx="103643" cy="0"/>
              </a:xfrm>
              <a:prstGeom prst="line">
                <a:avLst/>
              </a:prstGeom>
              <a:noFill/>
              <a:ln w="6350" cap="rnd">
                <a:solidFill>
                  <a:srgbClr val="FF6600"/>
                </a:solidFill>
                <a:round/>
                <a:headEnd/>
                <a:tailEnd/>
              </a:ln>
            </p:spPr>
            <p:txBody>
              <a:bodyPr/>
              <a:lstStyle/>
              <a:p>
                <a:endParaRPr lang="el-GR"/>
              </a:p>
            </p:txBody>
          </p:sp>
          <p:sp>
            <p:nvSpPr>
              <p:cNvPr id="179" name="Line 54"/>
              <p:cNvSpPr>
                <a:spLocks noChangeAspect="1" noChangeShapeType="1"/>
              </p:cNvSpPr>
              <p:nvPr/>
            </p:nvSpPr>
            <p:spPr bwMode="auto">
              <a:xfrm rot="2851304">
                <a:off x="8015399" y="2158339"/>
                <a:ext cx="103643" cy="0"/>
              </a:xfrm>
              <a:prstGeom prst="line">
                <a:avLst/>
              </a:prstGeom>
              <a:noFill/>
              <a:ln w="6350" cap="rnd">
                <a:solidFill>
                  <a:srgbClr val="FF6600"/>
                </a:solidFill>
                <a:round/>
                <a:headEnd/>
                <a:tailEnd/>
              </a:ln>
            </p:spPr>
            <p:txBody>
              <a:bodyPr/>
              <a:lstStyle/>
              <a:p>
                <a:endParaRPr lang="el-GR"/>
              </a:p>
            </p:txBody>
          </p:sp>
          <p:sp>
            <p:nvSpPr>
              <p:cNvPr id="180" name="Line 55"/>
              <p:cNvSpPr>
                <a:spLocks noChangeAspect="1" noChangeShapeType="1"/>
              </p:cNvSpPr>
              <p:nvPr/>
            </p:nvSpPr>
            <p:spPr bwMode="auto">
              <a:xfrm rot="2851304">
                <a:off x="8005872" y="2167062"/>
                <a:ext cx="103643" cy="0"/>
              </a:xfrm>
              <a:prstGeom prst="line">
                <a:avLst/>
              </a:prstGeom>
              <a:noFill/>
              <a:ln w="6350" cap="rnd">
                <a:solidFill>
                  <a:srgbClr val="FF6600"/>
                </a:solidFill>
                <a:round/>
                <a:headEnd/>
                <a:tailEnd/>
              </a:ln>
            </p:spPr>
            <p:txBody>
              <a:bodyPr/>
              <a:lstStyle/>
              <a:p>
                <a:endParaRPr lang="el-GR"/>
              </a:p>
            </p:txBody>
          </p:sp>
          <p:sp>
            <p:nvSpPr>
              <p:cNvPr id="181" name="Line 56"/>
              <p:cNvSpPr>
                <a:spLocks noChangeAspect="1" noChangeShapeType="1"/>
              </p:cNvSpPr>
              <p:nvPr/>
            </p:nvSpPr>
            <p:spPr bwMode="auto">
              <a:xfrm rot="2851304">
                <a:off x="8060421" y="2073347"/>
                <a:ext cx="140009" cy="0"/>
              </a:xfrm>
              <a:prstGeom prst="line">
                <a:avLst/>
              </a:prstGeom>
              <a:noFill/>
              <a:ln w="6350" cap="rnd">
                <a:solidFill>
                  <a:srgbClr val="FF6600"/>
                </a:solidFill>
                <a:round/>
                <a:headEnd/>
                <a:tailEnd/>
              </a:ln>
            </p:spPr>
            <p:txBody>
              <a:bodyPr/>
              <a:lstStyle/>
              <a:p>
                <a:endParaRPr lang="el-GR"/>
              </a:p>
            </p:txBody>
          </p:sp>
          <p:sp>
            <p:nvSpPr>
              <p:cNvPr id="182" name="Line 57"/>
              <p:cNvSpPr>
                <a:spLocks noChangeAspect="1" noChangeShapeType="1"/>
              </p:cNvSpPr>
              <p:nvPr/>
            </p:nvSpPr>
            <p:spPr bwMode="auto">
              <a:xfrm rot="2851304">
                <a:off x="8079834" y="2094809"/>
                <a:ext cx="105462" cy="0"/>
              </a:xfrm>
              <a:prstGeom prst="line">
                <a:avLst/>
              </a:prstGeom>
              <a:noFill/>
              <a:ln w="6350" cap="rnd">
                <a:solidFill>
                  <a:srgbClr val="FF6600"/>
                </a:solidFill>
                <a:round/>
                <a:headEnd/>
                <a:tailEnd/>
              </a:ln>
            </p:spPr>
            <p:txBody>
              <a:bodyPr/>
              <a:lstStyle/>
              <a:p>
                <a:endParaRPr lang="el-GR"/>
              </a:p>
            </p:txBody>
          </p:sp>
          <p:sp>
            <p:nvSpPr>
              <p:cNvPr id="183" name="Line 58"/>
              <p:cNvSpPr>
                <a:spLocks noChangeAspect="1" noChangeShapeType="1"/>
              </p:cNvSpPr>
              <p:nvPr/>
            </p:nvSpPr>
            <p:spPr bwMode="auto">
              <a:xfrm rot="2851304">
                <a:off x="8069806" y="2103991"/>
                <a:ext cx="105462" cy="0"/>
              </a:xfrm>
              <a:prstGeom prst="line">
                <a:avLst/>
              </a:prstGeom>
              <a:noFill/>
              <a:ln w="6350" cap="rnd">
                <a:solidFill>
                  <a:srgbClr val="FF6600"/>
                </a:solidFill>
                <a:round/>
                <a:headEnd/>
                <a:tailEnd/>
              </a:ln>
            </p:spPr>
            <p:txBody>
              <a:bodyPr/>
              <a:lstStyle/>
              <a:p>
                <a:endParaRPr lang="el-GR"/>
              </a:p>
            </p:txBody>
          </p:sp>
          <p:sp>
            <p:nvSpPr>
              <p:cNvPr id="184" name="Line 59"/>
              <p:cNvSpPr>
                <a:spLocks noChangeAspect="1" noChangeShapeType="1"/>
              </p:cNvSpPr>
              <p:nvPr/>
            </p:nvSpPr>
            <p:spPr bwMode="auto">
              <a:xfrm rot="2851304">
                <a:off x="8060280" y="2112714"/>
                <a:ext cx="105462" cy="0"/>
              </a:xfrm>
              <a:prstGeom prst="line">
                <a:avLst/>
              </a:prstGeom>
              <a:noFill/>
              <a:ln w="6350" cap="rnd">
                <a:solidFill>
                  <a:srgbClr val="FF6600"/>
                </a:solidFill>
                <a:round/>
                <a:headEnd/>
                <a:tailEnd/>
              </a:ln>
            </p:spPr>
            <p:txBody>
              <a:bodyPr/>
              <a:lstStyle/>
              <a:p>
                <a:endParaRPr lang="el-GR"/>
              </a:p>
            </p:txBody>
          </p:sp>
          <p:sp>
            <p:nvSpPr>
              <p:cNvPr id="185" name="Line 60"/>
              <p:cNvSpPr>
                <a:spLocks noChangeAspect="1" noChangeShapeType="1"/>
              </p:cNvSpPr>
              <p:nvPr/>
            </p:nvSpPr>
            <p:spPr bwMode="auto">
              <a:xfrm rot="2851304">
                <a:off x="8050753" y="2121437"/>
                <a:ext cx="105462" cy="0"/>
              </a:xfrm>
              <a:prstGeom prst="line">
                <a:avLst/>
              </a:prstGeom>
              <a:noFill/>
              <a:ln w="6350" cap="rnd">
                <a:solidFill>
                  <a:srgbClr val="FF6600"/>
                </a:solidFill>
                <a:round/>
                <a:headEnd/>
                <a:tailEnd/>
              </a:ln>
            </p:spPr>
            <p:txBody>
              <a:bodyPr/>
              <a:lstStyle/>
              <a:p>
                <a:endParaRPr lang="el-GR"/>
              </a:p>
            </p:txBody>
          </p:sp>
          <p:sp>
            <p:nvSpPr>
              <p:cNvPr id="186" name="Line 61"/>
              <p:cNvSpPr>
                <a:spLocks noChangeAspect="1" noChangeShapeType="1"/>
              </p:cNvSpPr>
              <p:nvPr/>
            </p:nvSpPr>
            <p:spPr bwMode="auto">
              <a:xfrm rot="2851304">
                <a:off x="8108555" y="2029274"/>
                <a:ext cx="140009" cy="0"/>
              </a:xfrm>
              <a:prstGeom prst="line">
                <a:avLst/>
              </a:prstGeom>
              <a:noFill/>
              <a:ln w="6350" cap="rnd">
                <a:solidFill>
                  <a:srgbClr val="FF6600"/>
                </a:solidFill>
                <a:round/>
                <a:headEnd/>
                <a:tailEnd/>
              </a:ln>
            </p:spPr>
            <p:txBody>
              <a:bodyPr/>
              <a:lstStyle/>
              <a:p>
                <a:endParaRPr lang="el-GR"/>
              </a:p>
            </p:txBody>
          </p:sp>
          <p:sp>
            <p:nvSpPr>
              <p:cNvPr id="187" name="Line 62"/>
              <p:cNvSpPr>
                <a:spLocks noChangeAspect="1" noChangeShapeType="1"/>
              </p:cNvSpPr>
              <p:nvPr/>
            </p:nvSpPr>
            <p:spPr bwMode="auto">
              <a:xfrm rot="2851304">
                <a:off x="8127967" y="2050737"/>
                <a:ext cx="105462" cy="0"/>
              </a:xfrm>
              <a:prstGeom prst="line">
                <a:avLst/>
              </a:prstGeom>
              <a:noFill/>
              <a:ln w="6350" cap="rnd">
                <a:solidFill>
                  <a:srgbClr val="FF6600"/>
                </a:solidFill>
                <a:round/>
                <a:headEnd/>
                <a:tailEnd/>
              </a:ln>
            </p:spPr>
            <p:txBody>
              <a:bodyPr/>
              <a:lstStyle/>
              <a:p>
                <a:endParaRPr lang="el-GR"/>
              </a:p>
            </p:txBody>
          </p:sp>
          <p:sp>
            <p:nvSpPr>
              <p:cNvPr id="188" name="Line 63"/>
              <p:cNvSpPr>
                <a:spLocks noChangeAspect="1" noChangeShapeType="1"/>
              </p:cNvSpPr>
              <p:nvPr/>
            </p:nvSpPr>
            <p:spPr bwMode="auto">
              <a:xfrm rot="2851304">
                <a:off x="8118441" y="2059459"/>
                <a:ext cx="105462" cy="0"/>
              </a:xfrm>
              <a:prstGeom prst="line">
                <a:avLst/>
              </a:prstGeom>
              <a:noFill/>
              <a:ln w="6350" cap="rnd">
                <a:solidFill>
                  <a:srgbClr val="FF6600"/>
                </a:solidFill>
                <a:round/>
                <a:headEnd/>
                <a:tailEnd/>
              </a:ln>
            </p:spPr>
            <p:txBody>
              <a:bodyPr/>
              <a:lstStyle/>
              <a:p>
                <a:endParaRPr lang="el-GR"/>
              </a:p>
            </p:txBody>
          </p:sp>
          <p:sp>
            <p:nvSpPr>
              <p:cNvPr id="189" name="Line 64"/>
              <p:cNvSpPr>
                <a:spLocks noChangeAspect="1" noChangeShapeType="1"/>
              </p:cNvSpPr>
              <p:nvPr/>
            </p:nvSpPr>
            <p:spPr bwMode="auto">
              <a:xfrm rot="2851304">
                <a:off x="8108413" y="2068641"/>
                <a:ext cx="105462" cy="0"/>
              </a:xfrm>
              <a:prstGeom prst="line">
                <a:avLst/>
              </a:prstGeom>
              <a:noFill/>
              <a:ln w="6350" cap="rnd">
                <a:solidFill>
                  <a:srgbClr val="FF6600"/>
                </a:solidFill>
                <a:round/>
                <a:headEnd/>
                <a:tailEnd/>
              </a:ln>
            </p:spPr>
            <p:txBody>
              <a:bodyPr/>
              <a:lstStyle/>
              <a:p>
                <a:endParaRPr lang="el-GR"/>
              </a:p>
            </p:txBody>
          </p:sp>
          <p:sp>
            <p:nvSpPr>
              <p:cNvPr id="190" name="Line 65"/>
              <p:cNvSpPr>
                <a:spLocks noChangeAspect="1" noChangeShapeType="1"/>
              </p:cNvSpPr>
              <p:nvPr/>
            </p:nvSpPr>
            <p:spPr bwMode="auto">
              <a:xfrm rot="2851304">
                <a:off x="8098887" y="2077364"/>
                <a:ext cx="105462" cy="0"/>
              </a:xfrm>
              <a:prstGeom prst="line">
                <a:avLst/>
              </a:prstGeom>
              <a:noFill/>
              <a:ln w="6350" cap="rnd">
                <a:solidFill>
                  <a:srgbClr val="FF6600"/>
                </a:solidFill>
                <a:round/>
                <a:headEnd/>
                <a:tailEnd/>
              </a:ln>
            </p:spPr>
            <p:txBody>
              <a:bodyPr/>
              <a:lstStyle/>
              <a:p>
                <a:endParaRPr lang="el-GR"/>
              </a:p>
            </p:txBody>
          </p:sp>
          <p:sp>
            <p:nvSpPr>
              <p:cNvPr id="191" name="Line 66"/>
              <p:cNvSpPr>
                <a:spLocks noChangeAspect="1" noChangeShapeType="1"/>
              </p:cNvSpPr>
              <p:nvPr/>
            </p:nvSpPr>
            <p:spPr bwMode="auto">
              <a:xfrm rot="2851304">
                <a:off x="8153731" y="1982978"/>
                <a:ext cx="140009" cy="0"/>
              </a:xfrm>
              <a:prstGeom prst="line">
                <a:avLst/>
              </a:prstGeom>
              <a:noFill/>
              <a:ln w="6350" cap="rnd">
                <a:solidFill>
                  <a:srgbClr val="FF6600"/>
                </a:solidFill>
                <a:round/>
                <a:headEnd/>
                <a:tailEnd/>
              </a:ln>
            </p:spPr>
            <p:txBody>
              <a:bodyPr/>
              <a:lstStyle/>
              <a:p>
                <a:endParaRPr lang="el-GR"/>
              </a:p>
            </p:txBody>
          </p:sp>
          <p:sp>
            <p:nvSpPr>
              <p:cNvPr id="192" name="Line 67"/>
              <p:cNvSpPr>
                <a:spLocks noChangeAspect="1" noChangeShapeType="1"/>
              </p:cNvSpPr>
              <p:nvPr/>
            </p:nvSpPr>
            <p:spPr bwMode="auto">
              <a:xfrm rot="2851304">
                <a:off x="8173144" y="2004441"/>
                <a:ext cx="105462" cy="0"/>
              </a:xfrm>
              <a:prstGeom prst="line">
                <a:avLst/>
              </a:prstGeom>
              <a:noFill/>
              <a:ln w="6350" cap="rnd">
                <a:solidFill>
                  <a:srgbClr val="FF6600"/>
                </a:solidFill>
                <a:round/>
                <a:headEnd/>
                <a:tailEnd/>
              </a:ln>
            </p:spPr>
            <p:txBody>
              <a:bodyPr/>
              <a:lstStyle/>
              <a:p>
                <a:endParaRPr lang="el-GR"/>
              </a:p>
            </p:txBody>
          </p:sp>
          <p:sp>
            <p:nvSpPr>
              <p:cNvPr id="193" name="Line 68"/>
              <p:cNvSpPr>
                <a:spLocks noChangeAspect="1" noChangeShapeType="1"/>
              </p:cNvSpPr>
              <p:nvPr/>
            </p:nvSpPr>
            <p:spPr bwMode="auto">
              <a:xfrm rot="2851304">
                <a:off x="8163116" y="2013623"/>
                <a:ext cx="105462" cy="0"/>
              </a:xfrm>
              <a:prstGeom prst="line">
                <a:avLst/>
              </a:prstGeom>
              <a:noFill/>
              <a:ln w="6350" cap="rnd">
                <a:solidFill>
                  <a:srgbClr val="FF6600"/>
                </a:solidFill>
                <a:round/>
                <a:headEnd/>
                <a:tailEnd/>
              </a:ln>
            </p:spPr>
            <p:txBody>
              <a:bodyPr/>
              <a:lstStyle/>
              <a:p>
                <a:endParaRPr lang="el-GR"/>
              </a:p>
            </p:txBody>
          </p:sp>
          <p:sp>
            <p:nvSpPr>
              <p:cNvPr id="194" name="Line 69"/>
              <p:cNvSpPr>
                <a:spLocks noChangeAspect="1" noChangeShapeType="1"/>
              </p:cNvSpPr>
              <p:nvPr/>
            </p:nvSpPr>
            <p:spPr bwMode="auto">
              <a:xfrm rot="2851304">
                <a:off x="8153590" y="2022346"/>
                <a:ext cx="105462" cy="0"/>
              </a:xfrm>
              <a:prstGeom prst="line">
                <a:avLst/>
              </a:prstGeom>
              <a:noFill/>
              <a:ln w="6350" cap="rnd">
                <a:solidFill>
                  <a:srgbClr val="FF6600"/>
                </a:solidFill>
                <a:round/>
                <a:headEnd/>
                <a:tailEnd/>
              </a:ln>
            </p:spPr>
            <p:txBody>
              <a:bodyPr/>
              <a:lstStyle/>
              <a:p>
                <a:endParaRPr lang="el-GR"/>
              </a:p>
            </p:txBody>
          </p:sp>
          <p:sp>
            <p:nvSpPr>
              <p:cNvPr id="195" name="Line 70"/>
              <p:cNvSpPr>
                <a:spLocks noChangeAspect="1" noChangeShapeType="1"/>
              </p:cNvSpPr>
              <p:nvPr/>
            </p:nvSpPr>
            <p:spPr bwMode="auto">
              <a:xfrm rot="2851304">
                <a:off x="8144063" y="2031068"/>
                <a:ext cx="105462" cy="0"/>
              </a:xfrm>
              <a:prstGeom prst="line">
                <a:avLst/>
              </a:prstGeom>
              <a:noFill/>
              <a:ln w="6350" cap="rnd">
                <a:solidFill>
                  <a:srgbClr val="FF6600"/>
                </a:solidFill>
                <a:round/>
                <a:headEnd/>
                <a:tailEnd/>
              </a:ln>
            </p:spPr>
            <p:txBody>
              <a:bodyPr/>
              <a:lstStyle/>
              <a:p>
                <a:endParaRPr lang="el-GR"/>
              </a:p>
            </p:txBody>
          </p:sp>
          <p:sp>
            <p:nvSpPr>
              <p:cNvPr id="196" name="Freeform 71"/>
              <p:cNvSpPr>
                <a:spLocks noChangeAspect="1"/>
              </p:cNvSpPr>
              <p:nvPr/>
            </p:nvSpPr>
            <p:spPr bwMode="auto">
              <a:xfrm rot="2851304">
                <a:off x="8064562" y="1453213"/>
                <a:ext cx="372753" cy="985060"/>
              </a:xfrm>
              <a:custGeom>
                <a:avLst/>
                <a:gdLst>
                  <a:gd name="T0" fmla="*/ 22561194 w 128"/>
                  <a:gd name="T1" fmla="*/ 5390617 h 903"/>
                  <a:gd name="T2" fmla="*/ 11280629 w 128"/>
                  <a:gd name="T3" fmla="*/ 0 h 903"/>
                  <a:gd name="T4" fmla="*/ 0 w 128"/>
                  <a:gd name="T5" fmla="*/ 5390617 h 903"/>
                  <a:gd name="T6" fmla="*/ 9165478 w 128"/>
                  <a:gd name="T7" fmla="*/ 10601655 h 903"/>
                  <a:gd name="T8" fmla="*/ 9165478 w 128"/>
                  <a:gd name="T9" fmla="*/ 162258020 h 903"/>
                  <a:gd name="T10" fmla="*/ 11280629 w 128"/>
                  <a:gd name="T11" fmla="*/ 162258020 h 903"/>
                  <a:gd name="T12" fmla="*/ 13571935 w 128"/>
                  <a:gd name="T13" fmla="*/ 162258020 h 903"/>
                  <a:gd name="T14" fmla="*/ 13571935 w 128"/>
                  <a:gd name="T15" fmla="*/ 10601655 h 903"/>
                  <a:gd name="T16" fmla="*/ 22561194 w 128"/>
                  <a:gd name="T17" fmla="*/ 5390617 h 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03"/>
                  <a:gd name="T29" fmla="*/ 128 w 128"/>
                  <a:gd name="T30" fmla="*/ 903 h 9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03">
                    <a:moveTo>
                      <a:pt x="128" y="30"/>
                    </a:moveTo>
                    <a:cubicBezTo>
                      <a:pt x="128" y="13"/>
                      <a:pt x="100" y="0"/>
                      <a:pt x="64" y="0"/>
                    </a:cubicBezTo>
                    <a:cubicBezTo>
                      <a:pt x="29" y="0"/>
                      <a:pt x="0" y="13"/>
                      <a:pt x="0" y="30"/>
                    </a:cubicBezTo>
                    <a:cubicBezTo>
                      <a:pt x="0" y="45"/>
                      <a:pt x="22" y="57"/>
                      <a:pt x="52" y="59"/>
                    </a:cubicBezTo>
                    <a:cubicBezTo>
                      <a:pt x="52" y="903"/>
                      <a:pt x="52" y="903"/>
                      <a:pt x="52" y="903"/>
                    </a:cubicBezTo>
                    <a:cubicBezTo>
                      <a:pt x="52" y="903"/>
                      <a:pt x="57" y="903"/>
                      <a:pt x="64" y="903"/>
                    </a:cubicBezTo>
                    <a:cubicBezTo>
                      <a:pt x="71" y="903"/>
                      <a:pt x="77" y="903"/>
                      <a:pt x="77" y="903"/>
                    </a:cubicBezTo>
                    <a:cubicBezTo>
                      <a:pt x="77" y="59"/>
                      <a:pt x="77" y="59"/>
                      <a:pt x="77" y="59"/>
                    </a:cubicBezTo>
                    <a:cubicBezTo>
                      <a:pt x="106" y="57"/>
                      <a:pt x="128" y="45"/>
                      <a:pt x="128" y="30"/>
                    </a:cubicBezTo>
                  </a:path>
                </a:pathLst>
              </a:custGeom>
              <a:solidFill>
                <a:srgbClr val="FFF5EE"/>
              </a:solidFill>
              <a:ln w="6350" cap="rnd">
                <a:solidFill>
                  <a:srgbClr val="FF6600"/>
                </a:solidFill>
                <a:miter lim="800000"/>
                <a:headEnd/>
                <a:tailEnd/>
              </a:ln>
            </p:spPr>
            <p:txBody>
              <a:bodyPr/>
              <a:lstStyle/>
              <a:p>
                <a:endParaRPr lang="el-GR" sz="1800"/>
              </a:p>
            </p:txBody>
          </p:sp>
          <p:sp>
            <p:nvSpPr>
              <p:cNvPr id="197" name="Oval 73"/>
              <p:cNvSpPr>
                <a:spLocks noChangeAspect="1" noChangeArrowheads="1"/>
              </p:cNvSpPr>
              <p:nvPr/>
            </p:nvSpPr>
            <p:spPr bwMode="auto">
              <a:xfrm rot="2851304">
                <a:off x="8262287" y="1843138"/>
                <a:ext cx="163647" cy="27193"/>
              </a:xfrm>
              <a:prstGeom prst="ellipse">
                <a:avLst/>
              </a:prstGeom>
              <a:noFill/>
              <a:ln w="6350" cap="rnd">
                <a:solidFill>
                  <a:srgbClr val="FF6600"/>
                </a:solidFill>
                <a:round/>
                <a:headEnd/>
                <a:tailEnd/>
              </a:ln>
            </p:spPr>
            <p:txBody>
              <a:bodyPr/>
              <a:lstStyle/>
              <a:p>
                <a:endParaRPr lang="el-GR" sz="1800"/>
              </a:p>
            </p:txBody>
          </p:sp>
        </p:grpSp>
        <p:grpSp>
          <p:nvGrpSpPr>
            <p:cNvPr id="25" name="205 - Ομάδα"/>
            <p:cNvGrpSpPr/>
            <p:nvPr/>
          </p:nvGrpSpPr>
          <p:grpSpPr>
            <a:xfrm>
              <a:off x="6286512" y="4321189"/>
              <a:ext cx="1828800" cy="1108075"/>
              <a:chOff x="1357290" y="5286388"/>
              <a:chExt cx="1828800" cy="1108075"/>
            </a:xfrm>
          </p:grpSpPr>
          <p:grpSp>
            <p:nvGrpSpPr>
              <p:cNvPr id="225" name="Group 3"/>
              <p:cNvGrpSpPr>
                <a:grpSpLocks noChangeAspect="1"/>
              </p:cNvGrpSpPr>
              <p:nvPr/>
            </p:nvGrpSpPr>
            <p:grpSpPr bwMode="auto">
              <a:xfrm flipH="1">
                <a:off x="1357290" y="5286388"/>
                <a:ext cx="1828800" cy="1108075"/>
                <a:chOff x="1729" y="1461"/>
                <a:chExt cx="2303" cy="1397"/>
              </a:xfrm>
              <a:solidFill>
                <a:schemeClr val="accent6">
                  <a:lumMod val="75000"/>
                </a:schemeClr>
              </a:solidFill>
            </p:grpSpPr>
            <p:sp>
              <p:nvSpPr>
                <p:cNvPr id="209"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210"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211"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212"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213"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214"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215"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216"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208" name="Freeform 99"/>
              <p:cNvSpPr>
                <a:spLocks noChangeAspect="1"/>
              </p:cNvSpPr>
              <p:nvPr/>
            </p:nvSpPr>
            <p:spPr bwMode="auto">
              <a:xfrm>
                <a:off x="2143108" y="5500702"/>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chemeClr val="bg2">
                  <a:lumMod val="75000"/>
                </a:schemeClr>
              </a:solidFill>
              <a:ln w="3175" cap="rnd">
                <a:solidFill>
                  <a:srgbClr val="333333"/>
                </a:solidFill>
                <a:round/>
                <a:headEnd/>
                <a:tailEnd/>
              </a:ln>
            </p:spPr>
            <p:txBody>
              <a:bodyPr/>
              <a:lstStyle/>
              <a:p>
                <a:endParaRPr lang="el-GR"/>
              </a:p>
            </p:txBody>
          </p:sp>
        </p:grpSp>
        <p:sp>
          <p:nvSpPr>
            <p:cNvPr id="228" name="227 - TextBox"/>
            <p:cNvSpPr txBox="1"/>
            <p:nvPr/>
          </p:nvSpPr>
          <p:spPr>
            <a:xfrm>
              <a:off x="5857884" y="142852"/>
              <a:ext cx="1714512" cy="338554"/>
            </a:xfrm>
            <a:prstGeom prst="rect">
              <a:avLst/>
            </a:prstGeom>
            <a:noFill/>
          </p:spPr>
          <p:txBody>
            <a:bodyPr wrap="square" rtlCol="0">
              <a:spAutoFit/>
            </a:bodyPr>
            <a:lstStyle/>
            <a:p>
              <a:r>
                <a:rPr lang="el-GR" sz="1600" dirty="0" smtClean="0"/>
                <a:t>Δότης (Γένος Α)</a:t>
              </a:r>
              <a:endParaRPr lang="el-GR" sz="1600" dirty="0"/>
            </a:p>
          </p:txBody>
        </p:sp>
        <p:sp>
          <p:nvSpPr>
            <p:cNvPr id="232" name="231 - TextBox"/>
            <p:cNvSpPr txBox="1"/>
            <p:nvPr/>
          </p:nvSpPr>
          <p:spPr>
            <a:xfrm>
              <a:off x="6215042" y="3429000"/>
              <a:ext cx="2928958" cy="830997"/>
            </a:xfrm>
            <a:prstGeom prst="rect">
              <a:avLst/>
            </a:prstGeom>
            <a:noFill/>
          </p:spPr>
          <p:txBody>
            <a:bodyPr wrap="square" rtlCol="0">
              <a:spAutoFit/>
            </a:bodyPr>
            <a:lstStyle/>
            <a:p>
              <a:pPr algn="ctr"/>
              <a:r>
                <a:rPr lang="el-GR" sz="1200" b="1" dirty="0" smtClean="0"/>
                <a:t>Λήπτης γένους Β έλαβε λεμφοκύτταρα από  ένα άλλο ζώο γένους Β που είχε απορρίψει μόσχευμα προερχόμενο  από δότη γένους Α</a:t>
              </a:r>
              <a:endParaRPr lang="el-GR" sz="1200" b="1" dirty="0"/>
            </a:p>
          </p:txBody>
        </p:sp>
        <p:sp>
          <p:nvSpPr>
            <p:cNvPr id="235" name="234 - TextBox"/>
            <p:cNvSpPr txBox="1"/>
            <p:nvPr/>
          </p:nvSpPr>
          <p:spPr>
            <a:xfrm>
              <a:off x="6929454" y="5429264"/>
              <a:ext cx="571504" cy="369332"/>
            </a:xfrm>
            <a:prstGeom prst="rect">
              <a:avLst/>
            </a:prstGeom>
            <a:noFill/>
          </p:spPr>
          <p:txBody>
            <a:bodyPr wrap="square" rtlCol="0">
              <a:spAutoFit/>
            </a:bodyPr>
            <a:lstStyle/>
            <a:p>
              <a:r>
                <a:rPr lang="el-GR" b="1" dirty="0" smtClean="0"/>
                <a:t>Ναι </a:t>
              </a:r>
              <a:endParaRPr lang="el-GR" b="1" dirty="0"/>
            </a:p>
          </p:txBody>
        </p:sp>
        <p:sp>
          <p:nvSpPr>
            <p:cNvPr id="238" name="237 - TextBox"/>
            <p:cNvSpPr txBox="1"/>
            <p:nvPr/>
          </p:nvSpPr>
          <p:spPr>
            <a:xfrm>
              <a:off x="6357950" y="5786454"/>
              <a:ext cx="2428892" cy="307777"/>
            </a:xfrm>
            <a:prstGeom prst="rect">
              <a:avLst/>
            </a:prstGeom>
            <a:no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1400" b="1" dirty="0"/>
                <a:t>A</a:t>
              </a:r>
              <a:r>
                <a:rPr lang="el-GR" sz="1400" b="1" dirty="0" err="1" smtClean="0"/>
                <a:t>πόρριψη</a:t>
              </a:r>
              <a:r>
                <a:rPr lang="en-US" sz="1400" b="1" dirty="0" smtClean="0"/>
                <a:t> </a:t>
              </a:r>
              <a:r>
                <a:rPr lang="el-GR" sz="1400" b="1" dirty="0" smtClean="0"/>
                <a:t> δεύτερης σειράς</a:t>
              </a:r>
              <a:endParaRPr lang="el-GR" sz="1400" b="1" dirty="0"/>
            </a:p>
          </p:txBody>
        </p:sp>
        <p:sp>
          <p:nvSpPr>
            <p:cNvPr id="241" name="240 - Βέλος προς τα κάτω"/>
            <p:cNvSpPr/>
            <p:nvPr/>
          </p:nvSpPr>
          <p:spPr>
            <a:xfrm>
              <a:off x="7143768" y="2143116"/>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5" name="244 - Βέλος προς τα κάτω"/>
            <p:cNvSpPr/>
            <p:nvPr/>
          </p:nvSpPr>
          <p:spPr>
            <a:xfrm>
              <a:off x="7143768" y="1500174"/>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9" name="248 - Βέλος προς τα κάτω"/>
            <p:cNvSpPr/>
            <p:nvPr/>
          </p:nvSpPr>
          <p:spPr>
            <a:xfrm>
              <a:off x="7143768" y="414338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0" name="249 - Βέλος προς τα κάτω"/>
            <p:cNvSpPr/>
            <p:nvPr/>
          </p:nvSpPr>
          <p:spPr>
            <a:xfrm>
              <a:off x="7143768" y="5214950"/>
              <a:ext cx="71438" cy="223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8" name="257 - TextBox"/>
            <p:cNvSpPr txBox="1"/>
            <p:nvPr/>
          </p:nvSpPr>
          <p:spPr>
            <a:xfrm>
              <a:off x="7786710" y="6215082"/>
              <a:ext cx="1071570" cy="276999"/>
            </a:xfrm>
            <a:prstGeom prst="rect">
              <a:avLst/>
            </a:prstGeom>
            <a:noFill/>
          </p:spPr>
          <p:txBody>
            <a:bodyPr wrap="square" rtlCol="0">
              <a:spAutoFit/>
            </a:bodyPr>
            <a:lstStyle/>
            <a:p>
              <a:pPr algn="r"/>
              <a:r>
                <a:rPr lang="el-GR" sz="1200" b="1" i="1" dirty="0" smtClean="0"/>
                <a:t>Σχήμα 1</a:t>
              </a:r>
              <a:endParaRPr lang="el-GR" sz="1200" b="1" i="1" dirty="0"/>
            </a:p>
          </p:txBody>
        </p:sp>
        <p:sp>
          <p:nvSpPr>
            <p:cNvPr id="259" name="258 - TextBox"/>
            <p:cNvSpPr txBox="1"/>
            <p:nvPr/>
          </p:nvSpPr>
          <p:spPr>
            <a:xfrm>
              <a:off x="7143768" y="6500834"/>
              <a:ext cx="1928826" cy="307777"/>
            </a:xfrm>
            <a:prstGeom prst="rect">
              <a:avLst/>
            </a:prstGeom>
            <a:noFill/>
          </p:spPr>
          <p:txBody>
            <a:bodyPr wrap="square" rtlCol="0">
              <a:spAutoFit/>
            </a:bodyPr>
            <a:lstStyle/>
            <a:p>
              <a:r>
                <a:rPr lang="en-US" sz="1400" dirty="0" smtClean="0">
                  <a:latin typeface="Brush Script MT" pitchFamily="66" charset="0"/>
                </a:rPr>
                <a:t>P. G. </a:t>
              </a:r>
              <a:r>
                <a:rPr lang="en-US" sz="1400" dirty="0" err="1" smtClean="0">
                  <a:latin typeface="Brush Script MT" pitchFamily="66" charset="0"/>
                </a:rPr>
                <a:t>Vlachoyiannopoulos</a:t>
              </a:r>
              <a:endParaRPr lang="el-GR" sz="1400" dirty="0"/>
            </a:p>
          </p:txBody>
        </p:sp>
        <p:sp>
          <p:nvSpPr>
            <p:cNvPr id="262" name="261 - TextBox"/>
            <p:cNvSpPr txBox="1"/>
            <p:nvPr/>
          </p:nvSpPr>
          <p:spPr>
            <a:xfrm>
              <a:off x="5857884" y="500042"/>
              <a:ext cx="428628" cy="369332"/>
            </a:xfrm>
            <a:prstGeom prst="rect">
              <a:avLst/>
            </a:prstGeom>
            <a:noFill/>
          </p:spPr>
          <p:txBody>
            <a:bodyPr wrap="square" rtlCol="0">
              <a:spAutoFit/>
            </a:bodyPr>
            <a:lstStyle/>
            <a:p>
              <a:r>
                <a:rPr lang="el-GR" dirty="0">
                  <a:latin typeface="Constantia" pitchFamily="18" charset="0"/>
                </a:rPr>
                <a:t>Γ</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1000" fill="hold"/>
                                        <p:tgtEl>
                                          <p:spTgt spid="220"/>
                                        </p:tgtEl>
                                        <p:attrNameLst>
                                          <p:attrName>ppt_w</p:attrName>
                                        </p:attrNameLst>
                                      </p:cBhvr>
                                      <p:tavLst>
                                        <p:tav tm="0">
                                          <p:val>
                                            <p:strVal val="#ppt_w*0.70"/>
                                          </p:val>
                                        </p:tav>
                                        <p:tav tm="100000">
                                          <p:val>
                                            <p:strVal val="#ppt_w"/>
                                          </p:val>
                                        </p:tav>
                                      </p:tavLst>
                                    </p:anim>
                                    <p:anim calcmode="lin" valueType="num">
                                      <p:cBhvr>
                                        <p:cTn id="8" dur="1000" fill="hold"/>
                                        <p:tgtEl>
                                          <p:spTgt spid="220"/>
                                        </p:tgtEl>
                                        <p:attrNameLst>
                                          <p:attrName>ppt_h</p:attrName>
                                        </p:attrNameLst>
                                      </p:cBhvr>
                                      <p:tavLst>
                                        <p:tav tm="0">
                                          <p:val>
                                            <p:strVal val="#ppt_h"/>
                                          </p:val>
                                        </p:tav>
                                        <p:tav tm="100000">
                                          <p:val>
                                            <p:strVal val="#ppt_h"/>
                                          </p:val>
                                        </p:tav>
                                      </p:tavLst>
                                    </p:anim>
                                    <p:animEffect transition="in" filter="fade">
                                      <p:cBhvr>
                                        <p:cTn id="9" dur="1000"/>
                                        <p:tgtEl>
                                          <p:spTgt spid="2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9"/>
                                        </p:tgtEl>
                                        <p:attrNameLst>
                                          <p:attrName>style.visibility</p:attrName>
                                        </p:attrNameLst>
                                      </p:cBhvr>
                                      <p:to>
                                        <p:strVal val="visible"/>
                                      </p:to>
                                    </p:set>
                                    <p:anim calcmode="lin" valueType="num">
                                      <p:cBhvr>
                                        <p:cTn id="14" dur="1000" fill="hold"/>
                                        <p:tgtEl>
                                          <p:spTgt spid="239"/>
                                        </p:tgtEl>
                                        <p:attrNameLst>
                                          <p:attrName>ppt_w</p:attrName>
                                        </p:attrNameLst>
                                      </p:cBhvr>
                                      <p:tavLst>
                                        <p:tav tm="0">
                                          <p:val>
                                            <p:strVal val="#ppt_w*0.70"/>
                                          </p:val>
                                        </p:tav>
                                        <p:tav tm="100000">
                                          <p:val>
                                            <p:strVal val="#ppt_w"/>
                                          </p:val>
                                        </p:tav>
                                      </p:tavLst>
                                    </p:anim>
                                    <p:anim calcmode="lin" valueType="num">
                                      <p:cBhvr>
                                        <p:cTn id="15" dur="1000" fill="hold"/>
                                        <p:tgtEl>
                                          <p:spTgt spid="239"/>
                                        </p:tgtEl>
                                        <p:attrNameLst>
                                          <p:attrName>ppt_h</p:attrName>
                                        </p:attrNameLst>
                                      </p:cBhvr>
                                      <p:tavLst>
                                        <p:tav tm="0">
                                          <p:val>
                                            <p:strVal val="#ppt_h"/>
                                          </p:val>
                                        </p:tav>
                                        <p:tav tm="100000">
                                          <p:val>
                                            <p:strVal val="#ppt_h"/>
                                          </p:val>
                                        </p:tav>
                                      </p:tavLst>
                                    </p:anim>
                                    <p:animEffect transition="in" filter="fade">
                                      <p:cBhvr>
                                        <p:cTn id="16" dur="1000"/>
                                        <p:tgtEl>
                                          <p:spTgt spid="23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0"/>
                                        </p:tgtEl>
                                        <p:attrNameLst>
                                          <p:attrName>style.visibility</p:attrName>
                                        </p:attrNameLst>
                                      </p:cBhvr>
                                      <p:to>
                                        <p:strVal val="visible"/>
                                      </p:to>
                                    </p:set>
                                    <p:anim calcmode="lin" valueType="num">
                                      <p:cBhvr>
                                        <p:cTn id="21" dur="1000" fill="hold"/>
                                        <p:tgtEl>
                                          <p:spTgt spid="230"/>
                                        </p:tgtEl>
                                        <p:attrNameLst>
                                          <p:attrName>ppt_w</p:attrName>
                                        </p:attrNameLst>
                                      </p:cBhvr>
                                      <p:tavLst>
                                        <p:tav tm="0">
                                          <p:val>
                                            <p:strVal val="#ppt_w*0.70"/>
                                          </p:val>
                                        </p:tav>
                                        <p:tav tm="100000">
                                          <p:val>
                                            <p:strVal val="#ppt_w"/>
                                          </p:val>
                                        </p:tav>
                                      </p:tavLst>
                                    </p:anim>
                                    <p:anim calcmode="lin" valueType="num">
                                      <p:cBhvr>
                                        <p:cTn id="22" dur="1000" fill="hold"/>
                                        <p:tgtEl>
                                          <p:spTgt spid="230"/>
                                        </p:tgtEl>
                                        <p:attrNameLst>
                                          <p:attrName>ppt_h</p:attrName>
                                        </p:attrNameLst>
                                      </p:cBhvr>
                                      <p:tavLst>
                                        <p:tav tm="0">
                                          <p:val>
                                            <p:strVal val="#ppt_h"/>
                                          </p:val>
                                        </p:tav>
                                        <p:tav tm="100000">
                                          <p:val>
                                            <p:strVal val="#ppt_h"/>
                                          </p:val>
                                        </p:tav>
                                      </p:tavLst>
                                    </p:anim>
                                    <p:animEffect transition="in" filter="fade">
                                      <p:cBhvr>
                                        <p:cTn id="23"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spect="1" noChangeArrowheads="1"/>
          </p:cNvSpPr>
          <p:nvPr/>
        </p:nvSpPr>
        <p:spPr bwMode="auto">
          <a:xfrm>
            <a:off x="2781300" y="242888"/>
            <a:ext cx="4065985" cy="369332"/>
          </a:xfrm>
          <a:prstGeom prst="rect">
            <a:avLst/>
          </a:prstGeom>
          <a:solidFill>
            <a:schemeClr val="accent6">
              <a:lumMod val="20000"/>
              <a:lumOff val="80000"/>
            </a:schemeClr>
          </a:solidFill>
          <a:ln w="9525">
            <a:solidFill>
              <a:schemeClr val="accent1"/>
            </a:solidFill>
            <a:miter lim="800000"/>
            <a:headEnd/>
            <a:tailEnd/>
          </a:ln>
        </p:spPr>
        <p:txBody>
          <a:bodyPr wrap="none">
            <a:spAutoFit/>
          </a:bodyPr>
          <a:lstStyle/>
          <a:p>
            <a:pPr algn="ctr"/>
            <a:r>
              <a:rPr lang="el-GR" sz="1800" dirty="0" smtClean="0"/>
              <a:t>Τα γονίδια </a:t>
            </a:r>
            <a:r>
              <a:rPr lang="en-US" sz="1800" dirty="0" smtClean="0"/>
              <a:t>MHC</a:t>
            </a:r>
            <a:r>
              <a:rPr lang="el-GR" sz="1800" dirty="0" smtClean="0"/>
              <a:t> ελέγχουν την απόρριψη</a:t>
            </a:r>
            <a:r>
              <a:rPr lang="en-US" sz="1800" dirty="0" smtClean="0"/>
              <a:t> </a:t>
            </a:r>
            <a:endParaRPr lang="en-US" sz="1800" dirty="0"/>
          </a:p>
        </p:txBody>
      </p:sp>
      <p:grpSp>
        <p:nvGrpSpPr>
          <p:cNvPr id="135" name="134 - Ομάδα"/>
          <p:cNvGrpSpPr/>
          <p:nvPr/>
        </p:nvGrpSpPr>
        <p:grpSpPr>
          <a:xfrm>
            <a:off x="5214938" y="428604"/>
            <a:ext cx="3857656" cy="6380007"/>
            <a:chOff x="5214938" y="428604"/>
            <a:chExt cx="3857656" cy="6380007"/>
          </a:xfrm>
        </p:grpSpPr>
        <p:grpSp>
          <p:nvGrpSpPr>
            <p:cNvPr id="4" name="Group 30"/>
            <p:cNvGrpSpPr>
              <a:grpSpLocks noChangeAspect="1"/>
            </p:cNvGrpSpPr>
            <p:nvPr/>
          </p:nvGrpSpPr>
          <p:grpSpPr bwMode="auto">
            <a:xfrm flipH="1">
              <a:off x="5519738" y="990600"/>
              <a:ext cx="1828800" cy="1108075"/>
              <a:chOff x="1729" y="1461"/>
              <a:chExt cx="2303" cy="1397"/>
            </a:xfrm>
            <a:solidFill>
              <a:srgbClr val="FAA4A4"/>
            </a:solidFill>
          </p:grpSpPr>
          <p:sp>
            <p:nvSpPr>
              <p:cNvPr id="103524" name="Freeform 31"/>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rgbClr val="333333"/>
                </a:solidFill>
                <a:miter lim="800000"/>
                <a:headEnd/>
                <a:tailEnd/>
              </a:ln>
            </p:spPr>
            <p:txBody>
              <a:bodyPr/>
              <a:lstStyle/>
              <a:p>
                <a:endParaRPr lang="el-GR"/>
              </a:p>
            </p:txBody>
          </p:sp>
          <p:sp>
            <p:nvSpPr>
              <p:cNvPr id="103525" name="Line 32"/>
              <p:cNvSpPr>
                <a:spLocks noChangeAspect="1" noChangeShapeType="1"/>
              </p:cNvSpPr>
              <p:nvPr/>
            </p:nvSpPr>
            <p:spPr bwMode="auto">
              <a:xfrm flipH="1">
                <a:off x="3877" y="2075"/>
                <a:ext cx="0" cy="0"/>
              </a:xfrm>
              <a:prstGeom prst="line">
                <a:avLst/>
              </a:prstGeom>
              <a:grpFill/>
              <a:ln w="6350" cap="rnd">
                <a:solidFill>
                  <a:srgbClr val="333333"/>
                </a:solidFill>
                <a:miter lim="800000"/>
                <a:headEnd/>
                <a:tailEnd/>
              </a:ln>
            </p:spPr>
            <p:txBody>
              <a:bodyPr/>
              <a:lstStyle/>
              <a:p>
                <a:endParaRPr lang="el-GR"/>
              </a:p>
            </p:txBody>
          </p:sp>
          <p:sp>
            <p:nvSpPr>
              <p:cNvPr id="103526" name="Line 33"/>
              <p:cNvSpPr>
                <a:spLocks noChangeAspect="1" noChangeShapeType="1"/>
              </p:cNvSpPr>
              <p:nvPr/>
            </p:nvSpPr>
            <p:spPr bwMode="auto">
              <a:xfrm flipH="1">
                <a:off x="4028" y="1955"/>
                <a:ext cx="0" cy="0"/>
              </a:xfrm>
              <a:prstGeom prst="line">
                <a:avLst/>
              </a:prstGeom>
              <a:grpFill/>
              <a:ln w="6350" cap="rnd">
                <a:solidFill>
                  <a:srgbClr val="333333"/>
                </a:solidFill>
                <a:miter lim="800000"/>
                <a:headEnd/>
                <a:tailEnd/>
              </a:ln>
            </p:spPr>
            <p:txBody>
              <a:bodyPr/>
              <a:lstStyle/>
              <a:p>
                <a:endParaRPr lang="el-GR"/>
              </a:p>
            </p:txBody>
          </p:sp>
          <p:sp>
            <p:nvSpPr>
              <p:cNvPr id="103527" name="Freeform 34"/>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rgbClr val="333333"/>
                </a:solidFill>
                <a:miter lim="800000"/>
                <a:headEnd/>
                <a:tailEnd/>
              </a:ln>
            </p:spPr>
            <p:txBody>
              <a:bodyPr/>
              <a:lstStyle/>
              <a:p>
                <a:endParaRPr lang="el-GR"/>
              </a:p>
            </p:txBody>
          </p:sp>
          <p:sp>
            <p:nvSpPr>
              <p:cNvPr id="103528" name="Freeform 35"/>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rgbClr val="333333"/>
                </a:solidFill>
                <a:miter lim="800000"/>
                <a:headEnd/>
                <a:tailEnd/>
              </a:ln>
            </p:spPr>
            <p:txBody>
              <a:bodyPr/>
              <a:lstStyle/>
              <a:p>
                <a:endParaRPr lang="el-GR"/>
              </a:p>
            </p:txBody>
          </p:sp>
          <p:sp>
            <p:nvSpPr>
              <p:cNvPr id="103529" name="Freeform 36"/>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rgbClr val="333333"/>
                </a:solidFill>
                <a:miter lim="800000"/>
                <a:headEnd/>
                <a:tailEnd/>
              </a:ln>
            </p:spPr>
            <p:txBody>
              <a:bodyPr/>
              <a:lstStyle/>
              <a:p>
                <a:endParaRPr lang="el-GR"/>
              </a:p>
            </p:txBody>
          </p:sp>
          <p:sp>
            <p:nvSpPr>
              <p:cNvPr id="103530" name="Freeform 37"/>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rgbClr val="333333"/>
                </a:solidFill>
                <a:miter lim="800000"/>
                <a:headEnd/>
                <a:tailEnd/>
              </a:ln>
            </p:spPr>
            <p:txBody>
              <a:bodyPr/>
              <a:lstStyle/>
              <a:p>
                <a:endParaRPr lang="el-GR"/>
              </a:p>
            </p:txBody>
          </p:sp>
          <p:sp>
            <p:nvSpPr>
              <p:cNvPr id="103531" name="Freeform 38"/>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rgbClr val="333333"/>
                </a:solidFill>
                <a:miter lim="800000"/>
                <a:headEnd/>
                <a:tailEnd/>
              </a:ln>
            </p:spPr>
            <p:txBody>
              <a:bodyPr/>
              <a:lstStyle/>
              <a:p>
                <a:endParaRPr lang="el-GR"/>
              </a:p>
            </p:txBody>
          </p:sp>
        </p:grpSp>
        <p:grpSp>
          <p:nvGrpSpPr>
            <p:cNvPr id="5" name="Group 71"/>
            <p:cNvGrpSpPr>
              <a:grpSpLocks noChangeAspect="1"/>
            </p:cNvGrpSpPr>
            <p:nvPr/>
          </p:nvGrpSpPr>
          <p:grpSpPr bwMode="auto">
            <a:xfrm>
              <a:off x="6358791" y="1361365"/>
              <a:ext cx="722313" cy="203200"/>
              <a:chOff x="2363" y="1298"/>
              <a:chExt cx="560" cy="157"/>
            </a:xfrm>
          </p:grpSpPr>
          <p:sp>
            <p:nvSpPr>
              <p:cNvPr id="103520" name="Freeform 72"/>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rgbClr val="333333"/>
                </a:solidFill>
                <a:round/>
                <a:headEnd/>
                <a:tailEnd/>
              </a:ln>
            </p:spPr>
            <p:txBody>
              <a:bodyPr/>
              <a:lstStyle/>
              <a:p>
                <a:endParaRPr lang="el-GR"/>
              </a:p>
            </p:txBody>
          </p:sp>
          <p:sp>
            <p:nvSpPr>
              <p:cNvPr id="103521" name="Freeform 73"/>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FF99CC"/>
              </a:solidFill>
              <a:ln w="3175">
                <a:solidFill>
                  <a:srgbClr val="333333"/>
                </a:solidFill>
                <a:round/>
                <a:headEnd/>
                <a:tailEnd/>
              </a:ln>
            </p:spPr>
            <p:txBody>
              <a:bodyPr/>
              <a:lstStyle/>
              <a:p>
                <a:endParaRPr lang="el-GR"/>
              </a:p>
            </p:txBody>
          </p:sp>
          <p:sp>
            <p:nvSpPr>
              <p:cNvPr id="103522" name="Freeform 74"/>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rgbClr val="333333"/>
                </a:solidFill>
                <a:round/>
                <a:headEnd/>
                <a:tailEnd/>
              </a:ln>
            </p:spPr>
            <p:txBody>
              <a:bodyPr/>
              <a:lstStyle/>
              <a:p>
                <a:endParaRPr lang="el-GR"/>
              </a:p>
            </p:txBody>
          </p:sp>
          <p:sp>
            <p:nvSpPr>
              <p:cNvPr id="103523" name="Oval 75"/>
              <p:cNvSpPr>
                <a:spLocks noChangeAspect="1" noChangeArrowheads="1"/>
              </p:cNvSpPr>
              <p:nvPr/>
            </p:nvSpPr>
            <p:spPr bwMode="auto">
              <a:xfrm>
                <a:off x="2596" y="1300"/>
                <a:ext cx="58" cy="58"/>
              </a:xfrm>
              <a:prstGeom prst="ellipse">
                <a:avLst/>
              </a:prstGeom>
              <a:solidFill>
                <a:srgbClr val="333333"/>
              </a:solidFill>
              <a:ln w="6350">
                <a:solidFill>
                  <a:srgbClr val="333333"/>
                </a:solidFill>
                <a:round/>
                <a:headEnd/>
                <a:tailEnd/>
              </a:ln>
            </p:spPr>
            <p:txBody>
              <a:bodyPr wrap="none" anchor="ctr"/>
              <a:lstStyle/>
              <a:p>
                <a:endParaRPr lang="el-GR"/>
              </a:p>
            </p:txBody>
          </p:sp>
        </p:grpSp>
        <p:grpSp>
          <p:nvGrpSpPr>
            <p:cNvPr id="10" name="Group 39"/>
            <p:cNvGrpSpPr>
              <a:grpSpLocks noChangeAspect="1"/>
            </p:cNvGrpSpPr>
            <p:nvPr/>
          </p:nvGrpSpPr>
          <p:grpSpPr bwMode="auto">
            <a:xfrm flipH="1">
              <a:off x="5595938" y="3481406"/>
              <a:ext cx="1828800" cy="1108075"/>
              <a:chOff x="1729" y="1461"/>
              <a:chExt cx="2303" cy="1397"/>
            </a:xfrm>
            <a:solidFill>
              <a:srgbClr val="00B0F0"/>
            </a:solidFill>
          </p:grpSpPr>
          <p:sp>
            <p:nvSpPr>
              <p:cNvPr id="103480" name="Freeform 40"/>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03481" name="Line 41"/>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103482" name="Line 42"/>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03483" name="Freeform 43"/>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03484" name="Freeform 44"/>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03485" name="Freeform 45"/>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03486" name="Freeform 46"/>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03487" name="Freeform 47"/>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103474" name="Freeform 59"/>
            <p:cNvSpPr>
              <a:spLocks noChangeAspect="1"/>
            </p:cNvSpPr>
            <p:nvPr/>
          </p:nvSpPr>
          <p:spPr bwMode="auto">
            <a:xfrm>
              <a:off x="6470933" y="3586321"/>
              <a:ext cx="304800" cy="222250"/>
            </a:xfrm>
            <a:custGeom>
              <a:avLst/>
              <a:gdLst>
                <a:gd name="T0" fmla="*/ 1 w 346"/>
                <a:gd name="T1" fmla="*/ 1 h 252"/>
                <a:gd name="T2" fmla="*/ 1 w 346"/>
                <a:gd name="T3" fmla="*/ 2 h 252"/>
                <a:gd name="T4" fmla="*/ 2 w 346"/>
                <a:gd name="T5" fmla="*/ 2 h 252"/>
                <a:gd name="T6" fmla="*/ 3 w 346"/>
                <a:gd name="T7" fmla="*/ 1 h 252"/>
                <a:gd name="T8" fmla="*/ 1 w 346"/>
                <a:gd name="T9" fmla="*/ 1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rgbClr val="FF99CC"/>
            </a:solidFill>
            <a:ln w="6350">
              <a:solidFill>
                <a:srgbClr val="FF00FF"/>
              </a:solidFill>
              <a:round/>
              <a:headEnd/>
              <a:tailEnd/>
            </a:ln>
          </p:spPr>
          <p:txBody>
            <a:bodyPr/>
            <a:lstStyle/>
            <a:p>
              <a:endParaRPr lang="el-GR"/>
            </a:p>
          </p:txBody>
        </p:sp>
        <p:grpSp>
          <p:nvGrpSpPr>
            <p:cNvPr id="11" name="Group 86"/>
            <p:cNvGrpSpPr>
              <a:grpSpLocks noChangeAspect="1"/>
            </p:cNvGrpSpPr>
            <p:nvPr/>
          </p:nvGrpSpPr>
          <p:grpSpPr bwMode="auto">
            <a:xfrm>
              <a:off x="6392327" y="3830869"/>
              <a:ext cx="722313" cy="203200"/>
              <a:chOff x="2363" y="1298"/>
              <a:chExt cx="560" cy="157"/>
            </a:xfrm>
          </p:grpSpPr>
          <p:sp>
            <p:nvSpPr>
              <p:cNvPr id="103476" name="Freeform 87"/>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chemeClr val="tx1"/>
                </a:solidFill>
                <a:round/>
                <a:headEnd/>
                <a:tailEnd/>
              </a:ln>
            </p:spPr>
            <p:txBody>
              <a:bodyPr/>
              <a:lstStyle/>
              <a:p>
                <a:endParaRPr lang="el-GR"/>
              </a:p>
            </p:txBody>
          </p:sp>
          <p:sp>
            <p:nvSpPr>
              <p:cNvPr id="103477" name="Freeform 88"/>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99CCFF"/>
              </a:solidFill>
              <a:ln w="3175">
                <a:solidFill>
                  <a:schemeClr val="tx1"/>
                </a:solidFill>
                <a:round/>
                <a:headEnd/>
                <a:tailEnd/>
              </a:ln>
            </p:spPr>
            <p:txBody>
              <a:bodyPr/>
              <a:lstStyle/>
              <a:p>
                <a:endParaRPr lang="el-GR"/>
              </a:p>
            </p:txBody>
          </p:sp>
          <p:sp>
            <p:nvSpPr>
              <p:cNvPr id="103478" name="Freeform 89"/>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chemeClr val="tx1"/>
                </a:solidFill>
                <a:round/>
                <a:headEnd/>
                <a:tailEnd/>
              </a:ln>
            </p:spPr>
            <p:txBody>
              <a:bodyPr/>
              <a:lstStyle/>
              <a:p>
                <a:endParaRPr lang="el-GR"/>
              </a:p>
            </p:txBody>
          </p:sp>
          <p:sp>
            <p:nvSpPr>
              <p:cNvPr id="103479" name="Oval 90"/>
              <p:cNvSpPr>
                <a:spLocks noChangeAspect="1" noChangeArrowheads="1"/>
              </p:cNvSpPr>
              <p:nvPr/>
            </p:nvSpPr>
            <p:spPr bwMode="auto">
              <a:xfrm>
                <a:off x="2596" y="1300"/>
                <a:ext cx="58" cy="58"/>
              </a:xfrm>
              <a:prstGeom prst="ellipse">
                <a:avLst/>
              </a:prstGeom>
              <a:solidFill>
                <a:srgbClr val="333333"/>
              </a:solidFill>
              <a:ln w="6350">
                <a:solidFill>
                  <a:schemeClr val="tx1"/>
                </a:solidFill>
                <a:round/>
                <a:headEnd/>
                <a:tailEnd/>
              </a:ln>
            </p:spPr>
            <p:txBody>
              <a:bodyPr wrap="none" anchor="ctr"/>
              <a:lstStyle/>
              <a:p>
                <a:endParaRPr lang="el-GR"/>
              </a:p>
            </p:txBody>
          </p:sp>
        </p:grpSp>
        <p:sp>
          <p:nvSpPr>
            <p:cNvPr id="103434" name="Freeform 101"/>
            <p:cNvSpPr>
              <a:spLocks noChangeAspect="1"/>
            </p:cNvSpPr>
            <p:nvPr/>
          </p:nvSpPr>
          <p:spPr bwMode="auto">
            <a:xfrm>
              <a:off x="6510338" y="2593975"/>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rgbClr val="FF99CC"/>
            </a:solidFill>
            <a:ln w="6350">
              <a:solidFill>
                <a:srgbClr val="FF00FF"/>
              </a:solidFill>
              <a:round/>
              <a:headEnd/>
              <a:tailEnd/>
            </a:ln>
          </p:spPr>
          <p:txBody>
            <a:bodyPr/>
            <a:lstStyle/>
            <a:p>
              <a:endParaRPr lang="el-GR"/>
            </a:p>
          </p:txBody>
        </p:sp>
        <p:sp>
          <p:nvSpPr>
            <p:cNvPr id="103438" name="Line 105"/>
            <p:cNvSpPr>
              <a:spLocks noChangeShapeType="1"/>
            </p:cNvSpPr>
            <p:nvPr/>
          </p:nvSpPr>
          <p:spPr bwMode="auto">
            <a:xfrm>
              <a:off x="6662738" y="4495800"/>
              <a:ext cx="0" cy="533400"/>
            </a:xfrm>
            <a:prstGeom prst="line">
              <a:avLst/>
            </a:prstGeom>
            <a:noFill/>
            <a:ln w="38100">
              <a:solidFill>
                <a:schemeClr val="tx1"/>
              </a:solidFill>
              <a:round/>
              <a:headEnd/>
              <a:tailEnd type="stealth" w="lg" len="lg"/>
            </a:ln>
          </p:spPr>
          <p:txBody>
            <a:bodyPr/>
            <a:lstStyle/>
            <a:p>
              <a:endParaRPr lang="el-GR"/>
            </a:p>
          </p:txBody>
        </p:sp>
        <p:sp>
          <p:nvSpPr>
            <p:cNvPr id="103439" name="Line 106"/>
            <p:cNvSpPr>
              <a:spLocks noChangeShapeType="1"/>
            </p:cNvSpPr>
            <p:nvPr/>
          </p:nvSpPr>
          <p:spPr bwMode="auto">
            <a:xfrm>
              <a:off x="6662738" y="2895600"/>
              <a:ext cx="0" cy="533400"/>
            </a:xfrm>
            <a:prstGeom prst="line">
              <a:avLst/>
            </a:prstGeom>
            <a:noFill/>
            <a:ln w="38100">
              <a:solidFill>
                <a:schemeClr val="tx1"/>
              </a:solidFill>
              <a:round/>
              <a:headEnd/>
              <a:tailEnd type="stealth" w="lg" len="lg"/>
            </a:ln>
          </p:spPr>
          <p:txBody>
            <a:bodyPr/>
            <a:lstStyle/>
            <a:p>
              <a:endParaRPr lang="el-GR"/>
            </a:p>
          </p:txBody>
        </p:sp>
        <p:sp>
          <p:nvSpPr>
            <p:cNvPr id="103440" name="Line 107"/>
            <p:cNvSpPr>
              <a:spLocks noChangeShapeType="1"/>
            </p:cNvSpPr>
            <p:nvPr/>
          </p:nvSpPr>
          <p:spPr bwMode="auto">
            <a:xfrm>
              <a:off x="6662738" y="1981200"/>
              <a:ext cx="0" cy="533400"/>
            </a:xfrm>
            <a:prstGeom prst="line">
              <a:avLst/>
            </a:prstGeom>
            <a:noFill/>
            <a:ln w="38100">
              <a:solidFill>
                <a:schemeClr val="tx1"/>
              </a:solidFill>
              <a:round/>
              <a:headEnd/>
              <a:tailEnd type="stealth" w="lg" len="lg"/>
            </a:ln>
          </p:spPr>
          <p:txBody>
            <a:bodyPr/>
            <a:lstStyle/>
            <a:p>
              <a:endParaRPr lang="el-GR"/>
            </a:p>
          </p:txBody>
        </p:sp>
        <p:sp>
          <p:nvSpPr>
            <p:cNvPr id="103442" name="Text Box 109"/>
            <p:cNvSpPr txBox="1">
              <a:spLocks noChangeArrowheads="1"/>
            </p:cNvSpPr>
            <p:nvPr/>
          </p:nvSpPr>
          <p:spPr bwMode="auto">
            <a:xfrm>
              <a:off x="7119938" y="809625"/>
              <a:ext cx="652462" cy="304800"/>
            </a:xfrm>
            <a:prstGeom prst="rect">
              <a:avLst/>
            </a:prstGeom>
            <a:noFill/>
            <a:ln w="6350">
              <a:noFill/>
              <a:miter lim="800000"/>
              <a:headEnd/>
              <a:tailEnd/>
            </a:ln>
          </p:spPr>
          <p:txBody>
            <a:bodyPr wrap="none">
              <a:spAutoFit/>
            </a:bodyPr>
            <a:lstStyle/>
            <a:p>
              <a:r>
                <a:rPr lang="en-US"/>
                <a:t>MHC</a:t>
              </a:r>
              <a:r>
                <a:rPr lang="en-US" baseline="30000"/>
                <a:t>b</a:t>
              </a:r>
            </a:p>
          </p:txBody>
        </p:sp>
        <p:sp>
          <p:nvSpPr>
            <p:cNvPr id="103444" name="Line 111"/>
            <p:cNvSpPr>
              <a:spLocks noChangeShapeType="1"/>
            </p:cNvSpPr>
            <p:nvPr/>
          </p:nvSpPr>
          <p:spPr bwMode="auto">
            <a:xfrm flipV="1">
              <a:off x="6434138" y="990600"/>
              <a:ext cx="685800" cy="457200"/>
            </a:xfrm>
            <a:prstGeom prst="line">
              <a:avLst/>
            </a:prstGeom>
            <a:noFill/>
            <a:ln w="6350">
              <a:solidFill>
                <a:schemeClr val="tx1"/>
              </a:solidFill>
              <a:round/>
              <a:headEnd/>
              <a:tailEnd/>
            </a:ln>
          </p:spPr>
          <p:txBody>
            <a:bodyPr/>
            <a:lstStyle/>
            <a:p>
              <a:endParaRPr lang="el-GR"/>
            </a:p>
          </p:txBody>
        </p:sp>
        <p:sp>
          <p:nvSpPr>
            <p:cNvPr id="103447" name="Line 114"/>
            <p:cNvSpPr>
              <a:spLocks noChangeShapeType="1"/>
            </p:cNvSpPr>
            <p:nvPr/>
          </p:nvSpPr>
          <p:spPr bwMode="auto">
            <a:xfrm>
              <a:off x="5214938" y="2705100"/>
              <a:ext cx="990600" cy="0"/>
            </a:xfrm>
            <a:prstGeom prst="line">
              <a:avLst/>
            </a:prstGeom>
            <a:noFill/>
            <a:ln w="6350">
              <a:solidFill>
                <a:schemeClr val="tx1"/>
              </a:solidFill>
              <a:round/>
              <a:headEnd/>
              <a:tailEnd/>
            </a:ln>
          </p:spPr>
          <p:txBody>
            <a:bodyPr/>
            <a:lstStyle/>
            <a:p>
              <a:endParaRPr lang="el-GR"/>
            </a:p>
          </p:txBody>
        </p:sp>
        <p:sp>
          <p:nvSpPr>
            <p:cNvPr id="124" name="123 - TextBox"/>
            <p:cNvSpPr txBox="1"/>
            <p:nvPr/>
          </p:nvSpPr>
          <p:spPr>
            <a:xfrm>
              <a:off x="6858016" y="428604"/>
              <a:ext cx="1785950" cy="338554"/>
            </a:xfrm>
            <a:prstGeom prst="rect">
              <a:avLst/>
            </a:prstGeom>
            <a:noFill/>
          </p:spPr>
          <p:txBody>
            <a:bodyPr wrap="square" rtlCol="0">
              <a:spAutoFit/>
            </a:bodyPr>
            <a:lstStyle/>
            <a:p>
              <a:r>
                <a:rPr lang="el-GR" sz="1600" dirty="0" smtClean="0"/>
                <a:t>Δότης (Γένος Β)</a:t>
              </a:r>
              <a:endParaRPr lang="el-GR" sz="1600" dirty="0"/>
            </a:p>
          </p:txBody>
        </p:sp>
        <p:sp>
          <p:nvSpPr>
            <p:cNvPr id="125" name="124 - TextBox"/>
            <p:cNvSpPr txBox="1"/>
            <p:nvPr/>
          </p:nvSpPr>
          <p:spPr>
            <a:xfrm>
              <a:off x="6929454" y="3090446"/>
              <a:ext cx="1714512" cy="338554"/>
            </a:xfrm>
            <a:prstGeom prst="rect">
              <a:avLst/>
            </a:prstGeom>
            <a:noFill/>
          </p:spPr>
          <p:txBody>
            <a:bodyPr wrap="square" rtlCol="0">
              <a:spAutoFit/>
            </a:bodyPr>
            <a:lstStyle/>
            <a:p>
              <a:r>
                <a:rPr lang="el-GR" sz="1600" dirty="0" smtClean="0"/>
                <a:t>Λήπτης (γένος Α)</a:t>
              </a:r>
              <a:endParaRPr lang="el-GR" sz="1600" dirty="0"/>
            </a:p>
          </p:txBody>
        </p:sp>
        <p:grpSp>
          <p:nvGrpSpPr>
            <p:cNvPr id="12" name="Group 48"/>
            <p:cNvGrpSpPr>
              <a:grpSpLocks noChangeAspect="1"/>
            </p:cNvGrpSpPr>
            <p:nvPr/>
          </p:nvGrpSpPr>
          <p:grpSpPr bwMode="auto">
            <a:xfrm flipH="1">
              <a:off x="5614546" y="5105400"/>
              <a:ext cx="1828800" cy="1108075"/>
              <a:chOff x="1729" y="1461"/>
              <a:chExt cx="2303" cy="1397"/>
            </a:xfrm>
            <a:solidFill>
              <a:srgbClr val="00B0F0"/>
            </a:solidFill>
          </p:grpSpPr>
          <p:sp>
            <p:nvSpPr>
              <p:cNvPr id="103465" name="Freeform 49"/>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rgbClr val="333333"/>
                </a:solidFill>
                <a:miter lim="800000"/>
                <a:headEnd/>
                <a:tailEnd/>
              </a:ln>
            </p:spPr>
            <p:txBody>
              <a:bodyPr/>
              <a:lstStyle/>
              <a:p>
                <a:endParaRPr lang="el-GR"/>
              </a:p>
            </p:txBody>
          </p:sp>
          <p:sp>
            <p:nvSpPr>
              <p:cNvPr id="103466" name="Line 50"/>
              <p:cNvSpPr>
                <a:spLocks noChangeAspect="1" noChangeShapeType="1"/>
              </p:cNvSpPr>
              <p:nvPr/>
            </p:nvSpPr>
            <p:spPr bwMode="auto">
              <a:xfrm flipH="1">
                <a:off x="3877" y="2075"/>
                <a:ext cx="0" cy="0"/>
              </a:xfrm>
              <a:prstGeom prst="line">
                <a:avLst/>
              </a:prstGeom>
              <a:grpFill/>
              <a:ln w="6350" cap="rnd">
                <a:solidFill>
                  <a:srgbClr val="333333"/>
                </a:solidFill>
                <a:miter lim="800000"/>
                <a:headEnd/>
                <a:tailEnd/>
              </a:ln>
            </p:spPr>
            <p:txBody>
              <a:bodyPr/>
              <a:lstStyle/>
              <a:p>
                <a:endParaRPr lang="el-GR"/>
              </a:p>
            </p:txBody>
          </p:sp>
          <p:sp>
            <p:nvSpPr>
              <p:cNvPr id="103467" name="Line 51"/>
              <p:cNvSpPr>
                <a:spLocks noChangeAspect="1" noChangeShapeType="1"/>
              </p:cNvSpPr>
              <p:nvPr/>
            </p:nvSpPr>
            <p:spPr bwMode="auto">
              <a:xfrm flipH="1">
                <a:off x="4028" y="1955"/>
                <a:ext cx="0" cy="0"/>
              </a:xfrm>
              <a:prstGeom prst="line">
                <a:avLst/>
              </a:prstGeom>
              <a:grpFill/>
              <a:ln w="6350" cap="rnd">
                <a:solidFill>
                  <a:srgbClr val="333333"/>
                </a:solidFill>
                <a:miter lim="800000"/>
                <a:headEnd/>
                <a:tailEnd/>
              </a:ln>
            </p:spPr>
            <p:txBody>
              <a:bodyPr/>
              <a:lstStyle/>
              <a:p>
                <a:endParaRPr lang="el-GR"/>
              </a:p>
            </p:txBody>
          </p:sp>
          <p:sp>
            <p:nvSpPr>
              <p:cNvPr id="103468" name="Freeform 52"/>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rgbClr val="333333"/>
                </a:solidFill>
                <a:miter lim="800000"/>
                <a:headEnd/>
                <a:tailEnd/>
              </a:ln>
            </p:spPr>
            <p:txBody>
              <a:bodyPr/>
              <a:lstStyle/>
              <a:p>
                <a:endParaRPr lang="el-GR"/>
              </a:p>
            </p:txBody>
          </p:sp>
          <p:sp>
            <p:nvSpPr>
              <p:cNvPr id="103469" name="Freeform 53"/>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rgbClr val="333333"/>
                </a:solidFill>
                <a:miter lim="800000"/>
                <a:headEnd/>
                <a:tailEnd/>
              </a:ln>
            </p:spPr>
            <p:txBody>
              <a:bodyPr/>
              <a:lstStyle/>
              <a:p>
                <a:endParaRPr lang="el-GR"/>
              </a:p>
            </p:txBody>
          </p:sp>
          <p:sp>
            <p:nvSpPr>
              <p:cNvPr id="103470" name="Freeform 54"/>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rgbClr val="333333"/>
                </a:solidFill>
                <a:miter lim="800000"/>
                <a:headEnd/>
                <a:tailEnd/>
              </a:ln>
            </p:spPr>
            <p:txBody>
              <a:bodyPr/>
              <a:lstStyle/>
              <a:p>
                <a:endParaRPr lang="el-GR"/>
              </a:p>
            </p:txBody>
          </p:sp>
          <p:sp>
            <p:nvSpPr>
              <p:cNvPr id="103471" name="Freeform 55"/>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rgbClr val="333333"/>
                </a:solidFill>
                <a:miter lim="800000"/>
                <a:headEnd/>
                <a:tailEnd/>
              </a:ln>
            </p:spPr>
            <p:txBody>
              <a:bodyPr/>
              <a:lstStyle/>
              <a:p>
                <a:endParaRPr lang="el-GR"/>
              </a:p>
            </p:txBody>
          </p:sp>
          <p:sp>
            <p:nvSpPr>
              <p:cNvPr id="103472" name="Freeform 56"/>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rgbClr val="333333"/>
                </a:solidFill>
                <a:miter lim="800000"/>
                <a:headEnd/>
                <a:tailEnd/>
              </a:ln>
            </p:spPr>
            <p:txBody>
              <a:bodyPr/>
              <a:lstStyle/>
              <a:p>
                <a:endParaRPr lang="el-GR"/>
              </a:p>
            </p:txBody>
          </p:sp>
        </p:grpSp>
        <p:grpSp>
          <p:nvGrpSpPr>
            <p:cNvPr id="13" name="Group 91"/>
            <p:cNvGrpSpPr>
              <a:grpSpLocks noChangeAspect="1"/>
            </p:cNvGrpSpPr>
            <p:nvPr/>
          </p:nvGrpSpPr>
          <p:grpSpPr bwMode="auto">
            <a:xfrm>
              <a:off x="6459399" y="5501096"/>
              <a:ext cx="722313" cy="203200"/>
              <a:chOff x="2363" y="1298"/>
              <a:chExt cx="560" cy="157"/>
            </a:xfrm>
          </p:grpSpPr>
          <p:sp>
            <p:nvSpPr>
              <p:cNvPr id="103461" name="Freeform 92"/>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rgbClr val="333333"/>
                </a:solidFill>
                <a:round/>
                <a:headEnd/>
                <a:tailEnd/>
              </a:ln>
            </p:spPr>
            <p:txBody>
              <a:bodyPr/>
              <a:lstStyle/>
              <a:p>
                <a:endParaRPr lang="el-GR"/>
              </a:p>
            </p:txBody>
          </p:sp>
          <p:sp>
            <p:nvSpPr>
              <p:cNvPr id="103462" name="Freeform 93"/>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99CCFF"/>
              </a:solidFill>
              <a:ln w="3175">
                <a:solidFill>
                  <a:srgbClr val="333333"/>
                </a:solidFill>
                <a:round/>
                <a:headEnd/>
                <a:tailEnd/>
              </a:ln>
            </p:spPr>
            <p:txBody>
              <a:bodyPr/>
              <a:lstStyle/>
              <a:p>
                <a:endParaRPr lang="el-GR"/>
              </a:p>
            </p:txBody>
          </p:sp>
          <p:sp>
            <p:nvSpPr>
              <p:cNvPr id="103463" name="Freeform 94"/>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rgbClr val="333333"/>
                </a:solidFill>
                <a:round/>
                <a:headEnd/>
                <a:tailEnd/>
              </a:ln>
            </p:spPr>
            <p:txBody>
              <a:bodyPr/>
              <a:lstStyle/>
              <a:p>
                <a:endParaRPr lang="el-GR"/>
              </a:p>
            </p:txBody>
          </p:sp>
          <p:sp>
            <p:nvSpPr>
              <p:cNvPr id="103464" name="Oval 95"/>
              <p:cNvSpPr>
                <a:spLocks noChangeAspect="1" noChangeArrowheads="1"/>
              </p:cNvSpPr>
              <p:nvPr/>
            </p:nvSpPr>
            <p:spPr bwMode="auto">
              <a:xfrm>
                <a:off x="2596" y="1300"/>
                <a:ext cx="58" cy="58"/>
              </a:xfrm>
              <a:prstGeom prst="ellipse">
                <a:avLst/>
              </a:prstGeom>
              <a:solidFill>
                <a:srgbClr val="333333"/>
              </a:solidFill>
              <a:ln w="6350">
                <a:solidFill>
                  <a:srgbClr val="333333"/>
                </a:solidFill>
                <a:round/>
                <a:headEnd/>
                <a:tailEnd/>
              </a:ln>
            </p:spPr>
            <p:txBody>
              <a:bodyPr wrap="none" anchor="ctr"/>
              <a:lstStyle/>
              <a:p>
                <a:endParaRPr lang="el-GR"/>
              </a:p>
            </p:txBody>
          </p:sp>
        </p:grpSp>
        <p:sp>
          <p:nvSpPr>
            <p:cNvPr id="103460" name="Freeform 99"/>
            <p:cNvSpPr>
              <a:spLocks noChangeAspect="1"/>
            </p:cNvSpPr>
            <p:nvPr/>
          </p:nvSpPr>
          <p:spPr bwMode="auto">
            <a:xfrm>
              <a:off x="6531628" y="5188330"/>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rgbClr val="CC6600"/>
            </a:solidFill>
            <a:ln w="3175" cap="rnd">
              <a:solidFill>
                <a:srgbClr val="333333"/>
              </a:solidFill>
              <a:round/>
              <a:headEnd/>
              <a:tailEnd/>
            </a:ln>
          </p:spPr>
          <p:txBody>
            <a:bodyPr/>
            <a:lstStyle/>
            <a:p>
              <a:endParaRPr lang="el-GR"/>
            </a:p>
          </p:txBody>
        </p:sp>
        <p:sp>
          <p:nvSpPr>
            <p:cNvPr id="127" name="126 - TextBox"/>
            <p:cNvSpPr txBox="1"/>
            <p:nvPr/>
          </p:nvSpPr>
          <p:spPr>
            <a:xfrm>
              <a:off x="5381188" y="6072206"/>
              <a:ext cx="2143140" cy="523220"/>
            </a:xfrm>
            <a:prstGeom prst="rect">
              <a:avLst/>
            </a:prstGeom>
            <a:noFill/>
          </p:spPr>
          <p:txBody>
            <a:bodyPr wrap="square" rtlCol="0">
              <a:spAutoFit/>
            </a:bodyPr>
            <a:lstStyle/>
            <a:p>
              <a:pPr algn="ctr"/>
              <a:r>
                <a:rPr lang="el-GR" sz="1400" b="1" dirty="0" smtClean="0"/>
                <a:t>Πλήρως </a:t>
              </a:r>
              <a:r>
                <a:rPr lang="el-GR" sz="1400" b="1" dirty="0"/>
                <a:t>α</a:t>
              </a:r>
              <a:r>
                <a:rPr lang="el-GR" sz="1400" b="1" dirty="0" smtClean="0"/>
                <a:t>λλογενές μόσχευμα απορρίπτεται</a:t>
              </a:r>
              <a:endParaRPr lang="el-GR" sz="1400" b="1" dirty="0"/>
            </a:p>
          </p:txBody>
        </p:sp>
        <p:sp>
          <p:nvSpPr>
            <p:cNvPr id="128" name="127 - TextBox"/>
            <p:cNvSpPr txBox="1"/>
            <p:nvPr/>
          </p:nvSpPr>
          <p:spPr>
            <a:xfrm>
              <a:off x="7143768" y="6500834"/>
              <a:ext cx="1928826" cy="307777"/>
            </a:xfrm>
            <a:prstGeom prst="rect">
              <a:avLst/>
            </a:prstGeom>
            <a:noFill/>
          </p:spPr>
          <p:txBody>
            <a:bodyPr wrap="square" rtlCol="0">
              <a:spAutoFit/>
            </a:bodyPr>
            <a:lstStyle/>
            <a:p>
              <a:r>
                <a:rPr lang="en-US" sz="1400" dirty="0" smtClean="0">
                  <a:latin typeface="Brush Script MT" pitchFamily="66" charset="0"/>
                </a:rPr>
                <a:t>P. G. </a:t>
              </a:r>
              <a:r>
                <a:rPr lang="en-US" sz="1400" dirty="0" err="1" smtClean="0">
                  <a:latin typeface="Brush Script MT" pitchFamily="66" charset="0"/>
                </a:rPr>
                <a:t>Vlachoyiannopoulos</a:t>
              </a:r>
              <a:endParaRPr lang="el-GR" sz="1400" dirty="0"/>
            </a:p>
          </p:txBody>
        </p:sp>
      </p:grpSp>
      <p:grpSp>
        <p:nvGrpSpPr>
          <p:cNvPr id="134" name="133 - Ομάδα"/>
          <p:cNvGrpSpPr/>
          <p:nvPr/>
        </p:nvGrpSpPr>
        <p:grpSpPr>
          <a:xfrm>
            <a:off x="285720" y="357166"/>
            <a:ext cx="5368858" cy="6410784"/>
            <a:chOff x="285720" y="357166"/>
            <a:chExt cx="5368858" cy="6410784"/>
          </a:xfrm>
        </p:grpSpPr>
        <p:sp>
          <p:nvSpPr>
            <p:cNvPr id="103445" name="Text Box 112"/>
            <p:cNvSpPr txBox="1">
              <a:spLocks noChangeArrowheads="1"/>
            </p:cNvSpPr>
            <p:nvPr/>
          </p:nvSpPr>
          <p:spPr bwMode="auto">
            <a:xfrm>
              <a:off x="3962400" y="2428868"/>
              <a:ext cx="1181104" cy="646331"/>
            </a:xfrm>
            <a:prstGeom prst="rect">
              <a:avLst/>
            </a:prstGeom>
            <a:noFill/>
            <a:ln w="6350">
              <a:noFill/>
              <a:miter lim="800000"/>
              <a:headEnd/>
              <a:tailEnd/>
            </a:ln>
          </p:spPr>
          <p:txBody>
            <a:bodyPr wrap="square">
              <a:spAutoFit/>
            </a:bodyPr>
            <a:lstStyle/>
            <a:p>
              <a:r>
                <a:rPr lang="el-GR" dirty="0" smtClean="0"/>
                <a:t>Δερματικό μόσχευμα</a:t>
              </a:r>
              <a:endParaRPr lang="en-US" dirty="0"/>
            </a:p>
          </p:txBody>
        </p:sp>
        <p:sp>
          <p:nvSpPr>
            <p:cNvPr id="103449" name="Text Box 116"/>
            <p:cNvSpPr txBox="1">
              <a:spLocks noChangeArrowheads="1"/>
            </p:cNvSpPr>
            <p:nvPr/>
          </p:nvSpPr>
          <p:spPr bwMode="auto">
            <a:xfrm>
              <a:off x="3214678" y="5214950"/>
              <a:ext cx="2439900" cy="338554"/>
            </a:xfrm>
            <a:prstGeom prst="rect">
              <a:avLst/>
            </a:prstGeom>
            <a:noFill/>
            <a:ln w="6350">
              <a:noFill/>
              <a:miter lim="800000"/>
              <a:headEnd/>
              <a:tailEnd/>
            </a:ln>
          </p:spPr>
          <p:txBody>
            <a:bodyPr wrap="none">
              <a:spAutoFit/>
            </a:bodyPr>
            <a:lstStyle/>
            <a:p>
              <a:pPr algn="ctr"/>
              <a:r>
                <a:rPr lang="el-GR" sz="1600" dirty="0" smtClean="0"/>
                <a:t>Απόρριψη μοσχεύματος (;)</a:t>
              </a:r>
              <a:endParaRPr lang="en-US" sz="1600" dirty="0"/>
            </a:p>
          </p:txBody>
        </p:sp>
        <p:sp>
          <p:nvSpPr>
            <p:cNvPr id="103450" name="Line 117"/>
            <p:cNvSpPr>
              <a:spLocks noChangeShapeType="1"/>
            </p:cNvSpPr>
            <p:nvPr/>
          </p:nvSpPr>
          <p:spPr bwMode="auto">
            <a:xfrm>
              <a:off x="4762500" y="5654675"/>
              <a:ext cx="685800" cy="0"/>
            </a:xfrm>
            <a:prstGeom prst="line">
              <a:avLst/>
            </a:prstGeom>
            <a:noFill/>
            <a:ln w="6350">
              <a:solidFill>
                <a:schemeClr val="tx1"/>
              </a:solidFill>
              <a:round/>
              <a:headEnd/>
              <a:tailEnd/>
            </a:ln>
          </p:spPr>
          <p:txBody>
            <a:bodyPr/>
            <a:lstStyle/>
            <a:p>
              <a:endParaRPr lang="el-GR"/>
            </a:p>
          </p:txBody>
        </p:sp>
        <p:sp>
          <p:nvSpPr>
            <p:cNvPr id="103452" name="Text Box 119"/>
            <p:cNvSpPr txBox="1">
              <a:spLocks noChangeArrowheads="1"/>
            </p:cNvSpPr>
            <p:nvPr/>
          </p:nvSpPr>
          <p:spPr bwMode="auto">
            <a:xfrm>
              <a:off x="4929190" y="5715016"/>
              <a:ext cx="420308" cy="276999"/>
            </a:xfrm>
            <a:prstGeom prst="rect">
              <a:avLst/>
            </a:prstGeom>
            <a:noFill/>
            <a:ln w="6350">
              <a:solidFill>
                <a:srgbClr val="FF0000"/>
              </a:solidFill>
              <a:miter lim="800000"/>
              <a:headEnd/>
              <a:tailEnd/>
            </a:ln>
          </p:spPr>
          <p:txBody>
            <a:bodyPr wrap="none">
              <a:spAutoFit/>
            </a:bodyPr>
            <a:lstStyle/>
            <a:p>
              <a:r>
                <a:rPr lang="el-GR" sz="1200" b="1" dirty="0" smtClean="0">
                  <a:solidFill>
                    <a:srgbClr val="FF0000"/>
                  </a:solidFill>
                </a:rPr>
                <a:t>ΝΑΙ</a:t>
              </a:r>
              <a:endParaRPr lang="en-US" sz="1200" b="1" dirty="0">
                <a:solidFill>
                  <a:srgbClr val="FF0000"/>
                </a:solidFill>
              </a:endParaRPr>
            </a:p>
          </p:txBody>
        </p:sp>
        <p:sp>
          <p:nvSpPr>
            <p:cNvPr id="103454" name="Line 121"/>
            <p:cNvSpPr>
              <a:spLocks noChangeShapeType="1"/>
            </p:cNvSpPr>
            <p:nvPr/>
          </p:nvSpPr>
          <p:spPr bwMode="auto">
            <a:xfrm>
              <a:off x="4876800" y="3962400"/>
              <a:ext cx="533400" cy="0"/>
            </a:xfrm>
            <a:prstGeom prst="line">
              <a:avLst/>
            </a:prstGeom>
            <a:noFill/>
            <a:ln w="6350">
              <a:solidFill>
                <a:schemeClr val="tx1"/>
              </a:solidFill>
              <a:round/>
              <a:headEnd/>
              <a:tailEnd/>
            </a:ln>
          </p:spPr>
          <p:txBody>
            <a:bodyPr/>
            <a:lstStyle/>
            <a:p>
              <a:endParaRPr lang="el-GR"/>
            </a:p>
          </p:txBody>
        </p:sp>
        <p:sp>
          <p:nvSpPr>
            <p:cNvPr id="130" name="129 - TextBox"/>
            <p:cNvSpPr txBox="1"/>
            <p:nvPr/>
          </p:nvSpPr>
          <p:spPr>
            <a:xfrm>
              <a:off x="5143504" y="785794"/>
              <a:ext cx="500066" cy="369332"/>
            </a:xfrm>
            <a:prstGeom prst="rect">
              <a:avLst/>
            </a:prstGeom>
            <a:noFill/>
          </p:spPr>
          <p:txBody>
            <a:bodyPr wrap="square" rtlCol="0">
              <a:spAutoFit/>
            </a:bodyPr>
            <a:lstStyle/>
            <a:p>
              <a:r>
                <a:rPr lang="el-GR" dirty="0" smtClean="0">
                  <a:latin typeface="Impact" pitchFamily="34" charset="0"/>
                </a:rPr>
                <a:t>Β</a:t>
              </a:r>
              <a:endParaRPr lang="el-GR" dirty="0">
                <a:latin typeface="Impact" pitchFamily="34" charset="0"/>
              </a:endParaRPr>
            </a:p>
          </p:txBody>
        </p:sp>
        <p:grpSp>
          <p:nvGrpSpPr>
            <p:cNvPr id="2" name="Group 3"/>
            <p:cNvGrpSpPr>
              <a:grpSpLocks noChangeAspect="1"/>
            </p:cNvGrpSpPr>
            <p:nvPr/>
          </p:nvGrpSpPr>
          <p:grpSpPr bwMode="auto">
            <a:xfrm flipH="1">
              <a:off x="1592610" y="981075"/>
              <a:ext cx="1828800" cy="1108075"/>
              <a:chOff x="1729" y="1461"/>
              <a:chExt cx="2303" cy="1397"/>
            </a:xfrm>
            <a:solidFill>
              <a:srgbClr val="00B0F0"/>
            </a:solidFill>
          </p:grpSpPr>
          <p:sp>
            <p:nvSpPr>
              <p:cNvPr id="103538"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03539"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103540"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03541"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03542"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03543"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03544"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03545"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grpSp>
          <p:nvGrpSpPr>
            <p:cNvPr id="3" name="Group 70"/>
            <p:cNvGrpSpPr>
              <a:grpSpLocks noChangeAspect="1"/>
            </p:cNvGrpSpPr>
            <p:nvPr/>
          </p:nvGrpSpPr>
          <p:grpSpPr bwMode="auto">
            <a:xfrm>
              <a:off x="2392531" y="1305957"/>
              <a:ext cx="722313" cy="203200"/>
              <a:chOff x="2363" y="1298"/>
              <a:chExt cx="560" cy="157"/>
            </a:xfrm>
          </p:grpSpPr>
          <p:sp>
            <p:nvSpPr>
              <p:cNvPr id="103534" name="Freeform 67"/>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chemeClr val="tx1"/>
                </a:solidFill>
                <a:round/>
                <a:headEnd/>
                <a:tailEnd/>
              </a:ln>
            </p:spPr>
            <p:txBody>
              <a:bodyPr/>
              <a:lstStyle/>
              <a:p>
                <a:endParaRPr lang="el-GR"/>
              </a:p>
            </p:txBody>
          </p:sp>
          <p:sp>
            <p:nvSpPr>
              <p:cNvPr id="103535" name="Freeform 68"/>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99CCFF"/>
              </a:solidFill>
              <a:ln w="3175">
                <a:solidFill>
                  <a:schemeClr val="tx1"/>
                </a:solidFill>
                <a:round/>
                <a:headEnd/>
                <a:tailEnd/>
              </a:ln>
            </p:spPr>
            <p:txBody>
              <a:bodyPr/>
              <a:lstStyle/>
              <a:p>
                <a:endParaRPr lang="el-GR"/>
              </a:p>
            </p:txBody>
          </p:sp>
          <p:sp>
            <p:nvSpPr>
              <p:cNvPr id="103536" name="Freeform 69"/>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chemeClr val="tx1"/>
                </a:solidFill>
                <a:round/>
                <a:headEnd/>
                <a:tailEnd/>
              </a:ln>
            </p:spPr>
            <p:txBody>
              <a:bodyPr/>
              <a:lstStyle/>
              <a:p>
                <a:endParaRPr lang="el-GR"/>
              </a:p>
            </p:txBody>
          </p:sp>
          <p:sp>
            <p:nvSpPr>
              <p:cNvPr id="103537" name="Oval 62"/>
              <p:cNvSpPr>
                <a:spLocks noChangeAspect="1" noChangeArrowheads="1"/>
              </p:cNvSpPr>
              <p:nvPr/>
            </p:nvSpPr>
            <p:spPr bwMode="auto">
              <a:xfrm>
                <a:off x="2596" y="1300"/>
                <a:ext cx="58" cy="58"/>
              </a:xfrm>
              <a:prstGeom prst="ellipse">
                <a:avLst/>
              </a:prstGeom>
              <a:solidFill>
                <a:srgbClr val="333333"/>
              </a:solidFill>
              <a:ln w="6350">
                <a:solidFill>
                  <a:schemeClr val="tx1"/>
                </a:solidFill>
                <a:round/>
                <a:headEnd/>
                <a:tailEnd/>
              </a:ln>
            </p:spPr>
            <p:txBody>
              <a:bodyPr wrap="none" anchor="ctr"/>
              <a:lstStyle/>
              <a:p>
                <a:endParaRPr lang="el-GR"/>
              </a:p>
            </p:txBody>
          </p:sp>
        </p:grpSp>
        <p:grpSp>
          <p:nvGrpSpPr>
            <p:cNvPr id="6" name="Group 12"/>
            <p:cNvGrpSpPr>
              <a:grpSpLocks noChangeAspect="1"/>
            </p:cNvGrpSpPr>
            <p:nvPr/>
          </p:nvGrpSpPr>
          <p:grpSpPr bwMode="auto">
            <a:xfrm flipH="1">
              <a:off x="1524000" y="3429000"/>
              <a:ext cx="1828800" cy="1108075"/>
              <a:chOff x="1729" y="1461"/>
              <a:chExt cx="2303" cy="1397"/>
            </a:xfrm>
            <a:solidFill>
              <a:srgbClr val="00B0F0"/>
            </a:solidFill>
          </p:grpSpPr>
          <p:sp>
            <p:nvSpPr>
              <p:cNvPr id="103510" name="Freeform 13"/>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rgbClr val="333333"/>
                </a:solidFill>
                <a:miter lim="800000"/>
                <a:headEnd/>
                <a:tailEnd/>
              </a:ln>
            </p:spPr>
            <p:txBody>
              <a:bodyPr/>
              <a:lstStyle/>
              <a:p>
                <a:endParaRPr lang="el-GR"/>
              </a:p>
            </p:txBody>
          </p:sp>
          <p:sp>
            <p:nvSpPr>
              <p:cNvPr id="103511" name="Line 14"/>
              <p:cNvSpPr>
                <a:spLocks noChangeAspect="1" noChangeShapeType="1"/>
              </p:cNvSpPr>
              <p:nvPr/>
            </p:nvSpPr>
            <p:spPr bwMode="auto">
              <a:xfrm flipH="1">
                <a:off x="3877" y="2075"/>
                <a:ext cx="0" cy="0"/>
              </a:xfrm>
              <a:prstGeom prst="line">
                <a:avLst/>
              </a:prstGeom>
              <a:grpFill/>
              <a:ln w="6350" cap="rnd">
                <a:solidFill>
                  <a:srgbClr val="333333"/>
                </a:solidFill>
                <a:miter lim="800000"/>
                <a:headEnd/>
                <a:tailEnd/>
              </a:ln>
            </p:spPr>
            <p:txBody>
              <a:bodyPr/>
              <a:lstStyle/>
              <a:p>
                <a:endParaRPr lang="el-GR"/>
              </a:p>
            </p:txBody>
          </p:sp>
          <p:sp>
            <p:nvSpPr>
              <p:cNvPr id="103512" name="Line 15"/>
              <p:cNvSpPr>
                <a:spLocks noChangeAspect="1" noChangeShapeType="1"/>
              </p:cNvSpPr>
              <p:nvPr/>
            </p:nvSpPr>
            <p:spPr bwMode="auto">
              <a:xfrm flipH="1">
                <a:off x="4028" y="1955"/>
                <a:ext cx="0" cy="0"/>
              </a:xfrm>
              <a:prstGeom prst="line">
                <a:avLst/>
              </a:prstGeom>
              <a:grpFill/>
              <a:ln w="6350" cap="rnd">
                <a:solidFill>
                  <a:srgbClr val="333333"/>
                </a:solidFill>
                <a:miter lim="800000"/>
                <a:headEnd/>
                <a:tailEnd/>
              </a:ln>
            </p:spPr>
            <p:txBody>
              <a:bodyPr/>
              <a:lstStyle/>
              <a:p>
                <a:endParaRPr lang="el-GR"/>
              </a:p>
            </p:txBody>
          </p:sp>
          <p:sp>
            <p:nvSpPr>
              <p:cNvPr id="103513" name="Freeform 16"/>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rgbClr val="333333"/>
                </a:solidFill>
                <a:miter lim="800000"/>
                <a:headEnd/>
                <a:tailEnd/>
              </a:ln>
            </p:spPr>
            <p:txBody>
              <a:bodyPr/>
              <a:lstStyle/>
              <a:p>
                <a:endParaRPr lang="el-GR"/>
              </a:p>
            </p:txBody>
          </p:sp>
          <p:sp>
            <p:nvSpPr>
              <p:cNvPr id="103514" name="Freeform 17"/>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rgbClr val="333333"/>
                </a:solidFill>
                <a:miter lim="800000"/>
                <a:headEnd/>
                <a:tailEnd/>
              </a:ln>
            </p:spPr>
            <p:txBody>
              <a:bodyPr/>
              <a:lstStyle/>
              <a:p>
                <a:endParaRPr lang="el-GR"/>
              </a:p>
            </p:txBody>
          </p:sp>
          <p:sp>
            <p:nvSpPr>
              <p:cNvPr id="103515" name="Freeform 18"/>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rgbClr val="333333"/>
                </a:solidFill>
                <a:miter lim="800000"/>
                <a:headEnd/>
                <a:tailEnd/>
              </a:ln>
            </p:spPr>
            <p:txBody>
              <a:bodyPr/>
              <a:lstStyle/>
              <a:p>
                <a:endParaRPr lang="el-GR"/>
              </a:p>
            </p:txBody>
          </p:sp>
          <p:sp>
            <p:nvSpPr>
              <p:cNvPr id="103516" name="Freeform 19"/>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rgbClr val="333333"/>
                </a:solidFill>
                <a:miter lim="800000"/>
                <a:headEnd/>
                <a:tailEnd/>
              </a:ln>
            </p:spPr>
            <p:txBody>
              <a:bodyPr/>
              <a:lstStyle/>
              <a:p>
                <a:endParaRPr lang="el-GR"/>
              </a:p>
            </p:txBody>
          </p:sp>
          <p:sp>
            <p:nvSpPr>
              <p:cNvPr id="103517" name="Freeform 20"/>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rgbClr val="333333"/>
                </a:solidFill>
                <a:miter lim="800000"/>
                <a:headEnd/>
                <a:tailEnd/>
              </a:ln>
            </p:spPr>
            <p:txBody>
              <a:bodyPr/>
              <a:lstStyle/>
              <a:p>
                <a:endParaRPr lang="el-GR"/>
              </a:p>
            </p:txBody>
          </p:sp>
        </p:grpSp>
        <p:sp>
          <p:nvSpPr>
            <p:cNvPr id="103504" name="Freeform 58"/>
            <p:cNvSpPr>
              <a:spLocks noChangeAspect="1"/>
            </p:cNvSpPr>
            <p:nvPr/>
          </p:nvSpPr>
          <p:spPr bwMode="auto">
            <a:xfrm>
              <a:off x="2405974" y="3505985"/>
              <a:ext cx="304800" cy="222250"/>
            </a:xfrm>
            <a:custGeom>
              <a:avLst/>
              <a:gdLst>
                <a:gd name="T0" fmla="*/ 1 w 346"/>
                <a:gd name="T1" fmla="*/ 1 h 252"/>
                <a:gd name="T2" fmla="*/ 1 w 346"/>
                <a:gd name="T3" fmla="*/ 2 h 252"/>
                <a:gd name="T4" fmla="*/ 2 w 346"/>
                <a:gd name="T5" fmla="*/ 2 h 252"/>
                <a:gd name="T6" fmla="*/ 3 w 346"/>
                <a:gd name="T7" fmla="*/ 1 h 252"/>
                <a:gd name="T8" fmla="*/ 1 w 346"/>
                <a:gd name="T9" fmla="*/ 1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rgbClr val="00B0F0"/>
            </a:solidFill>
            <a:ln w="6350">
              <a:solidFill>
                <a:schemeClr val="tx1"/>
              </a:solidFill>
              <a:round/>
              <a:headEnd/>
              <a:tailEnd/>
            </a:ln>
          </p:spPr>
          <p:txBody>
            <a:bodyPr/>
            <a:lstStyle/>
            <a:p>
              <a:endParaRPr lang="el-GR"/>
            </a:p>
          </p:txBody>
        </p:sp>
        <p:grpSp>
          <p:nvGrpSpPr>
            <p:cNvPr id="7" name="Group 76"/>
            <p:cNvGrpSpPr>
              <a:grpSpLocks noChangeAspect="1"/>
            </p:cNvGrpSpPr>
            <p:nvPr/>
          </p:nvGrpSpPr>
          <p:grpSpPr bwMode="auto">
            <a:xfrm>
              <a:off x="2322222" y="3793335"/>
              <a:ext cx="722313" cy="203200"/>
              <a:chOff x="2363" y="1298"/>
              <a:chExt cx="560" cy="157"/>
            </a:xfrm>
          </p:grpSpPr>
          <p:sp>
            <p:nvSpPr>
              <p:cNvPr id="103506" name="Freeform 77"/>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rgbClr val="FF6600"/>
                </a:solidFill>
                <a:round/>
                <a:headEnd/>
                <a:tailEnd/>
              </a:ln>
            </p:spPr>
            <p:txBody>
              <a:bodyPr/>
              <a:lstStyle/>
              <a:p>
                <a:endParaRPr lang="el-GR"/>
              </a:p>
            </p:txBody>
          </p:sp>
          <p:sp>
            <p:nvSpPr>
              <p:cNvPr id="103507" name="Freeform 78"/>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99CCFF"/>
              </a:solidFill>
              <a:ln w="3175">
                <a:solidFill>
                  <a:srgbClr val="FF6600"/>
                </a:solidFill>
                <a:round/>
                <a:headEnd/>
                <a:tailEnd/>
              </a:ln>
            </p:spPr>
            <p:txBody>
              <a:bodyPr/>
              <a:lstStyle/>
              <a:p>
                <a:endParaRPr lang="el-GR"/>
              </a:p>
            </p:txBody>
          </p:sp>
          <p:sp>
            <p:nvSpPr>
              <p:cNvPr id="103508" name="Freeform 79"/>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rgbClr val="FF6600"/>
                </a:solidFill>
                <a:round/>
                <a:headEnd/>
                <a:tailEnd/>
              </a:ln>
            </p:spPr>
            <p:txBody>
              <a:bodyPr/>
              <a:lstStyle/>
              <a:p>
                <a:endParaRPr lang="el-GR"/>
              </a:p>
            </p:txBody>
          </p:sp>
          <p:sp>
            <p:nvSpPr>
              <p:cNvPr id="103509" name="Oval 80"/>
              <p:cNvSpPr>
                <a:spLocks noChangeAspect="1" noChangeArrowheads="1"/>
              </p:cNvSpPr>
              <p:nvPr/>
            </p:nvSpPr>
            <p:spPr bwMode="auto">
              <a:xfrm>
                <a:off x="2596" y="1300"/>
                <a:ext cx="58" cy="58"/>
              </a:xfrm>
              <a:prstGeom prst="ellipse">
                <a:avLst/>
              </a:prstGeom>
              <a:solidFill>
                <a:srgbClr val="333333"/>
              </a:solidFill>
              <a:ln w="6350">
                <a:noFill/>
                <a:round/>
                <a:headEnd/>
                <a:tailEnd/>
              </a:ln>
            </p:spPr>
            <p:txBody>
              <a:bodyPr wrap="none" anchor="ctr"/>
              <a:lstStyle/>
              <a:p>
                <a:endParaRPr lang="el-GR"/>
              </a:p>
            </p:txBody>
          </p:sp>
        </p:grpSp>
        <p:grpSp>
          <p:nvGrpSpPr>
            <p:cNvPr id="8" name="Group 21"/>
            <p:cNvGrpSpPr>
              <a:grpSpLocks noChangeAspect="1"/>
            </p:cNvGrpSpPr>
            <p:nvPr/>
          </p:nvGrpSpPr>
          <p:grpSpPr bwMode="auto">
            <a:xfrm flipH="1">
              <a:off x="1592610" y="5105400"/>
              <a:ext cx="1828800" cy="1108075"/>
              <a:chOff x="1729" y="1461"/>
              <a:chExt cx="2303" cy="1397"/>
            </a:xfrm>
            <a:solidFill>
              <a:srgbClr val="00B0F0"/>
            </a:solidFill>
          </p:grpSpPr>
          <p:sp>
            <p:nvSpPr>
              <p:cNvPr id="103495" name="Freeform 22"/>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rgbClr val="333333"/>
                </a:solidFill>
                <a:miter lim="800000"/>
                <a:headEnd/>
                <a:tailEnd/>
              </a:ln>
            </p:spPr>
            <p:txBody>
              <a:bodyPr/>
              <a:lstStyle/>
              <a:p>
                <a:endParaRPr lang="el-GR"/>
              </a:p>
            </p:txBody>
          </p:sp>
          <p:sp>
            <p:nvSpPr>
              <p:cNvPr id="103496" name="Line 23"/>
              <p:cNvSpPr>
                <a:spLocks noChangeAspect="1" noChangeShapeType="1"/>
              </p:cNvSpPr>
              <p:nvPr/>
            </p:nvSpPr>
            <p:spPr bwMode="auto">
              <a:xfrm flipH="1">
                <a:off x="3877" y="2075"/>
                <a:ext cx="0" cy="0"/>
              </a:xfrm>
              <a:prstGeom prst="line">
                <a:avLst/>
              </a:prstGeom>
              <a:grpFill/>
              <a:ln w="6350" cap="rnd">
                <a:solidFill>
                  <a:srgbClr val="333333"/>
                </a:solidFill>
                <a:miter lim="800000"/>
                <a:headEnd/>
                <a:tailEnd/>
              </a:ln>
            </p:spPr>
            <p:txBody>
              <a:bodyPr/>
              <a:lstStyle/>
              <a:p>
                <a:endParaRPr lang="el-GR"/>
              </a:p>
            </p:txBody>
          </p:sp>
          <p:sp>
            <p:nvSpPr>
              <p:cNvPr id="103497" name="Line 24"/>
              <p:cNvSpPr>
                <a:spLocks noChangeAspect="1" noChangeShapeType="1"/>
              </p:cNvSpPr>
              <p:nvPr/>
            </p:nvSpPr>
            <p:spPr bwMode="auto">
              <a:xfrm flipH="1">
                <a:off x="4028" y="1955"/>
                <a:ext cx="0" cy="0"/>
              </a:xfrm>
              <a:prstGeom prst="line">
                <a:avLst/>
              </a:prstGeom>
              <a:grpFill/>
              <a:ln w="6350" cap="rnd">
                <a:solidFill>
                  <a:srgbClr val="333333"/>
                </a:solidFill>
                <a:miter lim="800000"/>
                <a:headEnd/>
                <a:tailEnd/>
              </a:ln>
            </p:spPr>
            <p:txBody>
              <a:bodyPr/>
              <a:lstStyle/>
              <a:p>
                <a:endParaRPr lang="el-GR"/>
              </a:p>
            </p:txBody>
          </p:sp>
          <p:sp>
            <p:nvSpPr>
              <p:cNvPr id="103498" name="Freeform 25"/>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rgbClr val="333333"/>
                </a:solidFill>
                <a:miter lim="800000"/>
                <a:headEnd/>
                <a:tailEnd/>
              </a:ln>
            </p:spPr>
            <p:txBody>
              <a:bodyPr/>
              <a:lstStyle/>
              <a:p>
                <a:endParaRPr lang="el-GR"/>
              </a:p>
            </p:txBody>
          </p:sp>
          <p:sp>
            <p:nvSpPr>
              <p:cNvPr id="103499" name="Freeform 26"/>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rgbClr val="333333"/>
                </a:solidFill>
                <a:miter lim="800000"/>
                <a:headEnd/>
                <a:tailEnd/>
              </a:ln>
            </p:spPr>
            <p:txBody>
              <a:bodyPr/>
              <a:lstStyle/>
              <a:p>
                <a:endParaRPr lang="el-GR"/>
              </a:p>
            </p:txBody>
          </p:sp>
          <p:sp>
            <p:nvSpPr>
              <p:cNvPr id="103500" name="Freeform 27"/>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rgbClr val="333333"/>
                </a:solidFill>
                <a:miter lim="800000"/>
                <a:headEnd/>
                <a:tailEnd/>
              </a:ln>
            </p:spPr>
            <p:txBody>
              <a:bodyPr/>
              <a:lstStyle/>
              <a:p>
                <a:endParaRPr lang="el-GR"/>
              </a:p>
            </p:txBody>
          </p:sp>
          <p:sp>
            <p:nvSpPr>
              <p:cNvPr id="103501" name="Freeform 28"/>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rgbClr val="333333"/>
                </a:solidFill>
                <a:miter lim="800000"/>
                <a:headEnd/>
                <a:tailEnd/>
              </a:ln>
            </p:spPr>
            <p:txBody>
              <a:bodyPr/>
              <a:lstStyle/>
              <a:p>
                <a:endParaRPr lang="el-GR"/>
              </a:p>
            </p:txBody>
          </p:sp>
          <p:sp>
            <p:nvSpPr>
              <p:cNvPr id="103502" name="Freeform 29"/>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rgbClr val="333333"/>
                </a:solidFill>
                <a:miter lim="800000"/>
                <a:headEnd/>
                <a:tailEnd/>
              </a:ln>
            </p:spPr>
            <p:txBody>
              <a:bodyPr/>
              <a:lstStyle/>
              <a:p>
                <a:endParaRPr lang="el-GR"/>
              </a:p>
            </p:txBody>
          </p:sp>
        </p:grpSp>
        <p:sp>
          <p:nvSpPr>
            <p:cNvPr id="103489" name="Freeform 60"/>
            <p:cNvSpPr>
              <a:spLocks noChangeAspect="1"/>
            </p:cNvSpPr>
            <p:nvPr/>
          </p:nvSpPr>
          <p:spPr bwMode="auto">
            <a:xfrm>
              <a:off x="2431601" y="5202839"/>
              <a:ext cx="304800" cy="222250"/>
            </a:xfrm>
            <a:custGeom>
              <a:avLst/>
              <a:gdLst>
                <a:gd name="T0" fmla="*/ 1 w 346"/>
                <a:gd name="T1" fmla="*/ 1 h 252"/>
                <a:gd name="T2" fmla="*/ 1 w 346"/>
                <a:gd name="T3" fmla="*/ 2 h 252"/>
                <a:gd name="T4" fmla="*/ 2 w 346"/>
                <a:gd name="T5" fmla="*/ 2 h 252"/>
                <a:gd name="T6" fmla="*/ 3 w 346"/>
                <a:gd name="T7" fmla="*/ 1 h 252"/>
                <a:gd name="T8" fmla="*/ 1 w 346"/>
                <a:gd name="T9" fmla="*/ 1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rgbClr val="00B0F0"/>
            </a:solidFill>
            <a:ln w="6350">
              <a:solidFill>
                <a:schemeClr val="tx1"/>
              </a:solidFill>
              <a:round/>
              <a:headEnd/>
              <a:tailEnd/>
            </a:ln>
          </p:spPr>
          <p:txBody>
            <a:bodyPr/>
            <a:lstStyle/>
            <a:p>
              <a:endParaRPr lang="el-GR"/>
            </a:p>
          </p:txBody>
        </p:sp>
        <p:grpSp>
          <p:nvGrpSpPr>
            <p:cNvPr id="9" name="Group 81"/>
            <p:cNvGrpSpPr>
              <a:grpSpLocks noChangeAspect="1"/>
            </p:cNvGrpSpPr>
            <p:nvPr/>
          </p:nvGrpSpPr>
          <p:grpSpPr bwMode="auto">
            <a:xfrm>
              <a:off x="2409060" y="5460973"/>
              <a:ext cx="722313" cy="203200"/>
              <a:chOff x="2363" y="1298"/>
              <a:chExt cx="560" cy="157"/>
            </a:xfrm>
          </p:grpSpPr>
          <p:sp>
            <p:nvSpPr>
              <p:cNvPr id="103491" name="Freeform 82"/>
              <p:cNvSpPr>
                <a:spLocks noChangeAspect="1"/>
              </p:cNvSpPr>
              <p:nvPr/>
            </p:nvSpPr>
            <p:spPr bwMode="auto">
              <a:xfrm>
                <a:off x="2363" y="1343"/>
                <a:ext cx="52" cy="90"/>
              </a:xfrm>
              <a:custGeom>
                <a:avLst/>
                <a:gdLst>
                  <a:gd name="T0" fmla="*/ 2061 w 22"/>
                  <a:gd name="T1" fmla="*/ 21681 h 38"/>
                  <a:gd name="T2" fmla="*/ 21469 w 22"/>
                  <a:gd name="T3" fmla="*/ 36748 h 38"/>
                  <a:gd name="T4" fmla="*/ 21469 w 22"/>
                  <a:gd name="T5" fmla="*/ 0 h 38"/>
                  <a:gd name="T6" fmla="*/ 2061 w 22"/>
                  <a:gd name="T7" fmla="*/ 21681 h 38"/>
                  <a:gd name="T8" fmla="*/ 0 60000 65536"/>
                  <a:gd name="T9" fmla="*/ 0 60000 65536"/>
                  <a:gd name="T10" fmla="*/ 0 60000 65536"/>
                  <a:gd name="T11" fmla="*/ 0 60000 65536"/>
                  <a:gd name="T12" fmla="*/ 0 w 22"/>
                  <a:gd name="T13" fmla="*/ 0 h 38"/>
                  <a:gd name="T14" fmla="*/ 22 w 22"/>
                  <a:gd name="T15" fmla="*/ 38 h 38"/>
                </a:gdLst>
                <a:ahLst/>
                <a:cxnLst>
                  <a:cxn ang="T8">
                    <a:pos x="T0" y="T1"/>
                  </a:cxn>
                  <a:cxn ang="T9">
                    <a:pos x="T2" y="T3"/>
                  </a:cxn>
                  <a:cxn ang="T10">
                    <a:pos x="T4" y="T5"/>
                  </a:cxn>
                  <a:cxn ang="T11">
                    <a:pos x="T6" y="T7"/>
                  </a:cxn>
                </a:cxnLst>
                <a:rect l="T12" t="T13" r="T14" b="T15"/>
                <a:pathLst>
                  <a:path w="22" h="38">
                    <a:moveTo>
                      <a:pt x="2" y="22"/>
                    </a:moveTo>
                    <a:cubicBezTo>
                      <a:pt x="0" y="35"/>
                      <a:pt x="9" y="38"/>
                      <a:pt x="22" y="37"/>
                    </a:cubicBezTo>
                    <a:cubicBezTo>
                      <a:pt x="22" y="0"/>
                      <a:pt x="22" y="0"/>
                      <a:pt x="22" y="0"/>
                    </a:cubicBezTo>
                    <a:cubicBezTo>
                      <a:pt x="12" y="5"/>
                      <a:pt x="4" y="12"/>
                      <a:pt x="2" y="22"/>
                    </a:cubicBezTo>
                    <a:close/>
                  </a:path>
                </a:pathLst>
              </a:custGeom>
              <a:solidFill>
                <a:srgbClr val="FFF5EE"/>
              </a:solidFill>
              <a:ln w="3175">
                <a:solidFill>
                  <a:srgbClr val="FF6600"/>
                </a:solidFill>
                <a:round/>
                <a:headEnd/>
                <a:tailEnd/>
              </a:ln>
            </p:spPr>
            <p:txBody>
              <a:bodyPr/>
              <a:lstStyle/>
              <a:p>
                <a:endParaRPr lang="el-GR"/>
              </a:p>
            </p:txBody>
          </p:sp>
          <p:sp>
            <p:nvSpPr>
              <p:cNvPr id="103492" name="Freeform 83"/>
              <p:cNvSpPr>
                <a:spLocks noChangeAspect="1"/>
              </p:cNvSpPr>
              <p:nvPr/>
            </p:nvSpPr>
            <p:spPr bwMode="auto">
              <a:xfrm>
                <a:off x="2415" y="1327"/>
                <a:ext cx="57" cy="104"/>
              </a:xfrm>
              <a:custGeom>
                <a:avLst/>
                <a:gdLst>
                  <a:gd name="T0" fmla="*/ 0 w 24"/>
                  <a:gd name="T1" fmla="*/ 7022 h 44"/>
                  <a:gd name="T2" fmla="*/ 0 w 24"/>
                  <a:gd name="T3" fmla="*/ 42850 h 44"/>
                  <a:gd name="T4" fmla="*/ 24249 w 24"/>
                  <a:gd name="T5" fmla="*/ 37861 h 44"/>
                  <a:gd name="T6" fmla="*/ 24249 w 24"/>
                  <a:gd name="T7" fmla="*/ 0 h 44"/>
                  <a:gd name="T8" fmla="*/ 0 w 24"/>
                  <a:gd name="T9" fmla="*/ 7022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0" y="7"/>
                    </a:moveTo>
                    <a:cubicBezTo>
                      <a:pt x="0" y="44"/>
                      <a:pt x="0" y="44"/>
                      <a:pt x="0" y="44"/>
                    </a:cubicBezTo>
                    <a:cubicBezTo>
                      <a:pt x="7" y="44"/>
                      <a:pt x="16" y="42"/>
                      <a:pt x="24" y="39"/>
                    </a:cubicBezTo>
                    <a:cubicBezTo>
                      <a:pt x="24" y="0"/>
                      <a:pt x="24" y="0"/>
                      <a:pt x="24" y="0"/>
                    </a:cubicBezTo>
                    <a:cubicBezTo>
                      <a:pt x="16" y="1"/>
                      <a:pt x="7" y="4"/>
                      <a:pt x="0" y="7"/>
                    </a:cubicBezTo>
                    <a:close/>
                  </a:path>
                </a:pathLst>
              </a:custGeom>
              <a:solidFill>
                <a:srgbClr val="99CCFF"/>
              </a:solidFill>
              <a:ln w="3175">
                <a:solidFill>
                  <a:srgbClr val="FF6600"/>
                </a:solidFill>
                <a:round/>
                <a:headEnd/>
                <a:tailEnd/>
              </a:ln>
            </p:spPr>
            <p:txBody>
              <a:bodyPr/>
              <a:lstStyle/>
              <a:p>
                <a:endParaRPr lang="el-GR"/>
              </a:p>
            </p:txBody>
          </p:sp>
          <p:sp>
            <p:nvSpPr>
              <p:cNvPr id="103493" name="Freeform 84"/>
              <p:cNvSpPr>
                <a:spLocks noChangeAspect="1"/>
              </p:cNvSpPr>
              <p:nvPr/>
            </p:nvSpPr>
            <p:spPr bwMode="auto">
              <a:xfrm>
                <a:off x="2472" y="1298"/>
                <a:ext cx="451" cy="157"/>
              </a:xfrm>
              <a:custGeom>
                <a:avLst/>
                <a:gdLst>
                  <a:gd name="T0" fmla="*/ 72460 w 191"/>
                  <a:gd name="T1" fmla="*/ 6016 h 66"/>
                  <a:gd name="T2" fmla="*/ 62547 w 191"/>
                  <a:gd name="T3" fmla="*/ 0 h 66"/>
                  <a:gd name="T4" fmla="*/ 51173 w 191"/>
                  <a:gd name="T5" fmla="*/ 8171 h 66"/>
                  <a:gd name="T6" fmla="*/ 0 w 191"/>
                  <a:gd name="T7" fmla="*/ 12493 h 66"/>
                  <a:gd name="T8" fmla="*/ 0 w 191"/>
                  <a:gd name="T9" fmla="*/ 52162 h 66"/>
                  <a:gd name="T10" fmla="*/ 53213 w 191"/>
                  <a:gd name="T11" fmla="*/ 21547 h 66"/>
                  <a:gd name="T12" fmla="*/ 62547 w 191"/>
                  <a:gd name="T13" fmla="*/ 26680 h 66"/>
                  <a:gd name="T14" fmla="*/ 70380 w 191"/>
                  <a:gd name="T15" fmla="*/ 22482 h 66"/>
                  <a:gd name="T16" fmla="*/ 162365 w 191"/>
                  <a:gd name="T17" fmla="*/ 46236 h 66"/>
                  <a:gd name="T18" fmla="*/ 72460 w 191"/>
                  <a:gd name="T19" fmla="*/ 60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66"/>
                  <a:gd name="T32" fmla="*/ 191 w 19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66">
                    <a:moveTo>
                      <a:pt x="75" y="6"/>
                    </a:moveTo>
                    <a:cubicBezTo>
                      <a:pt x="73" y="3"/>
                      <a:pt x="69" y="0"/>
                      <a:pt x="65" y="0"/>
                    </a:cubicBezTo>
                    <a:cubicBezTo>
                      <a:pt x="60" y="0"/>
                      <a:pt x="55" y="3"/>
                      <a:pt x="53" y="8"/>
                    </a:cubicBezTo>
                    <a:cubicBezTo>
                      <a:pt x="40" y="7"/>
                      <a:pt x="19" y="8"/>
                      <a:pt x="0" y="12"/>
                    </a:cubicBezTo>
                    <a:cubicBezTo>
                      <a:pt x="0" y="51"/>
                      <a:pt x="0" y="51"/>
                      <a:pt x="0" y="51"/>
                    </a:cubicBezTo>
                    <a:cubicBezTo>
                      <a:pt x="20" y="44"/>
                      <a:pt x="42" y="32"/>
                      <a:pt x="55" y="21"/>
                    </a:cubicBezTo>
                    <a:cubicBezTo>
                      <a:pt x="57" y="24"/>
                      <a:pt x="61" y="26"/>
                      <a:pt x="65" y="26"/>
                    </a:cubicBezTo>
                    <a:cubicBezTo>
                      <a:pt x="68" y="26"/>
                      <a:pt x="71" y="25"/>
                      <a:pt x="73" y="22"/>
                    </a:cubicBezTo>
                    <a:cubicBezTo>
                      <a:pt x="99" y="39"/>
                      <a:pt x="148" y="66"/>
                      <a:pt x="168" y="45"/>
                    </a:cubicBezTo>
                    <a:cubicBezTo>
                      <a:pt x="191" y="20"/>
                      <a:pt x="114" y="3"/>
                      <a:pt x="75" y="6"/>
                    </a:cubicBezTo>
                    <a:close/>
                  </a:path>
                </a:pathLst>
              </a:custGeom>
              <a:solidFill>
                <a:srgbClr val="FFF5EE"/>
              </a:solidFill>
              <a:ln w="3175">
                <a:solidFill>
                  <a:srgbClr val="FF6600"/>
                </a:solidFill>
                <a:round/>
                <a:headEnd/>
                <a:tailEnd/>
              </a:ln>
            </p:spPr>
            <p:txBody>
              <a:bodyPr/>
              <a:lstStyle/>
              <a:p>
                <a:endParaRPr lang="el-GR"/>
              </a:p>
            </p:txBody>
          </p:sp>
          <p:sp>
            <p:nvSpPr>
              <p:cNvPr id="103494" name="Oval 85"/>
              <p:cNvSpPr>
                <a:spLocks noChangeAspect="1" noChangeArrowheads="1"/>
              </p:cNvSpPr>
              <p:nvPr/>
            </p:nvSpPr>
            <p:spPr bwMode="auto">
              <a:xfrm>
                <a:off x="2596" y="1300"/>
                <a:ext cx="58" cy="58"/>
              </a:xfrm>
              <a:prstGeom prst="ellipse">
                <a:avLst/>
              </a:prstGeom>
              <a:solidFill>
                <a:srgbClr val="333333"/>
              </a:solidFill>
              <a:ln w="6350">
                <a:noFill/>
                <a:round/>
                <a:headEnd/>
                <a:tailEnd/>
              </a:ln>
            </p:spPr>
            <p:txBody>
              <a:bodyPr wrap="none" anchor="ctr"/>
              <a:lstStyle/>
              <a:p>
                <a:endParaRPr lang="el-GR"/>
              </a:p>
            </p:txBody>
          </p:sp>
        </p:grpSp>
        <p:sp>
          <p:nvSpPr>
            <p:cNvPr id="103433" name="Freeform 100"/>
            <p:cNvSpPr>
              <a:spLocks noChangeAspect="1"/>
            </p:cNvSpPr>
            <p:nvPr/>
          </p:nvSpPr>
          <p:spPr bwMode="auto">
            <a:xfrm>
              <a:off x="2438400" y="2593975"/>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rgbClr val="00B0F0"/>
            </a:solidFill>
            <a:ln w="6350">
              <a:solidFill>
                <a:schemeClr val="tx1"/>
              </a:solidFill>
              <a:round/>
              <a:headEnd/>
              <a:tailEnd/>
            </a:ln>
          </p:spPr>
          <p:txBody>
            <a:bodyPr/>
            <a:lstStyle/>
            <a:p>
              <a:endParaRPr lang="el-GR"/>
            </a:p>
          </p:txBody>
        </p:sp>
        <p:sp>
          <p:nvSpPr>
            <p:cNvPr id="103435" name="Line 102"/>
            <p:cNvSpPr>
              <a:spLocks noChangeShapeType="1"/>
            </p:cNvSpPr>
            <p:nvPr/>
          </p:nvSpPr>
          <p:spPr bwMode="auto">
            <a:xfrm>
              <a:off x="2590800" y="4495800"/>
              <a:ext cx="0" cy="533400"/>
            </a:xfrm>
            <a:prstGeom prst="line">
              <a:avLst/>
            </a:prstGeom>
            <a:noFill/>
            <a:ln w="38100">
              <a:solidFill>
                <a:schemeClr val="tx1"/>
              </a:solidFill>
              <a:round/>
              <a:headEnd/>
              <a:tailEnd type="stealth" w="lg" len="lg"/>
            </a:ln>
          </p:spPr>
          <p:txBody>
            <a:bodyPr/>
            <a:lstStyle/>
            <a:p>
              <a:endParaRPr lang="el-GR"/>
            </a:p>
          </p:txBody>
        </p:sp>
        <p:sp>
          <p:nvSpPr>
            <p:cNvPr id="103436" name="Line 103"/>
            <p:cNvSpPr>
              <a:spLocks noChangeShapeType="1"/>
            </p:cNvSpPr>
            <p:nvPr/>
          </p:nvSpPr>
          <p:spPr bwMode="auto">
            <a:xfrm>
              <a:off x="2590800" y="2895600"/>
              <a:ext cx="0" cy="533400"/>
            </a:xfrm>
            <a:prstGeom prst="line">
              <a:avLst/>
            </a:prstGeom>
            <a:noFill/>
            <a:ln w="38100">
              <a:solidFill>
                <a:schemeClr val="tx1"/>
              </a:solidFill>
              <a:round/>
              <a:headEnd/>
              <a:tailEnd type="stealth" w="lg" len="lg"/>
            </a:ln>
          </p:spPr>
          <p:txBody>
            <a:bodyPr/>
            <a:lstStyle/>
            <a:p>
              <a:endParaRPr lang="el-GR"/>
            </a:p>
          </p:txBody>
        </p:sp>
        <p:sp>
          <p:nvSpPr>
            <p:cNvPr id="103437" name="Line 104"/>
            <p:cNvSpPr>
              <a:spLocks noChangeShapeType="1"/>
            </p:cNvSpPr>
            <p:nvPr/>
          </p:nvSpPr>
          <p:spPr bwMode="auto">
            <a:xfrm>
              <a:off x="2590800" y="1981200"/>
              <a:ext cx="0" cy="533400"/>
            </a:xfrm>
            <a:prstGeom prst="line">
              <a:avLst/>
            </a:prstGeom>
            <a:noFill/>
            <a:ln w="38100">
              <a:solidFill>
                <a:schemeClr val="tx1"/>
              </a:solidFill>
              <a:round/>
              <a:headEnd/>
              <a:tailEnd type="stealth" w="lg" len="lg"/>
            </a:ln>
          </p:spPr>
          <p:txBody>
            <a:bodyPr/>
            <a:lstStyle/>
            <a:p>
              <a:endParaRPr lang="el-GR"/>
            </a:p>
          </p:txBody>
        </p:sp>
        <p:sp>
          <p:nvSpPr>
            <p:cNvPr id="103441" name="Text Box 108"/>
            <p:cNvSpPr txBox="1">
              <a:spLocks noChangeArrowheads="1"/>
            </p:cNvSpPr>
            <p:nvPr/>
          </p:nvSpPr>
          <p:spPr bwMode="auto">
            <a:xfrm>
              <a:off x="3048000" y="809625"/>
              <a:ext cx="652463" cy="304800"/>
            </a:xfrm>
            <a:prstGeom prst="rect">
              <a:avLst/>
            </a:prstGeom>
            <a:noFill/>
            <a:ln w="6350">
              <a:noFill/>
              <a:miter lim="800000"/>
              <a:headEnd/>
              <a:tailEnd/>
            </a:ln>
          </p:spPr>
          <p:txBody>
            <a:bodyPr wrap="none">
              <a:spAutoFit/>
            </a:bodyPr>
            <a:lstStyle/>
            <a:p>
              <a:r>
                <a:rPr lang="en-US"/>
                <a:t>MHC</a:t>
              </a:r>
              <a:r>
                <a:rPr lang="en-US" baseline="30000"/>
                <a:t>a</a:t>
              </a:r>
            </a:p>
          </p:txBody>
        </p:sp>
        <p:sp>
          <p:nvSpPr>
            <p:cNvPr id="103443" name="Line 110"/>
            <p:cNvSpPr>
              <a:spLocks noChangeShapeType="1"/>
            </p:cNvSpPr>
            <p:nvPr/>
          </p:nvSpPr>
          <p:spPr bwMode="auto">
            <a:xfrm flipV="1">
              <a:off x="2500723" y="978177"/>
              <a:ext cx="685800" cy="457200"/>
            </a:xfrm>
            <a:prstGeom prst="line">
              <a:avLst/>
            </a:prstGeom>
            <a:noFill/>
            <a:ln w="6350">
              <a:solidFill>
                <a:schemeClr val="tx1"/>
              </a:solidFill>
              <a:round/>
              <a:headEnd/>
              <a:tailEnd/>
            </a:ln>
          </p:spPr>
          <p:txBody>
            <a:bodyPr/>
            <a:lstStyle/>
            <a:p>
              <a:endParaRPr lang="el-GR"/>
            </a:p>
          </p:txBody>
        </p:sp>
        <p:sp>
          <p:nvSpPr>
            <p:cNvPr id="103446" name="Line 113"/>
            <p:cNvSpPr>
              <a:spLocks noChangeShapeType="1"/>
            </p:cNvSpPr>
            <p:nvPr/>
          </p:nvSpPr>
          <p:spPr bwMode="auto">
            <a:xfrm>
              <a:off x="2895600" y="2705100"/>
              <a:ext cx="990600" cy="0"/>
            </a:xfrm>
            <a:prstGeom prst="line">
              <a:avLst/>
            </a:prstGeom>
            <a:noFill/>
            <a:ln w="6350">
              <a:solidFill>
                <a:schemeClr val="tx1"/>
              </a:solidFill>
              <a:round/>
              <a:headEnd/>
              <a:tailEnd/>
            </a:ln>
          </p:spPr>
          <p:txBody>
            <a:bodyPr/>
            <a:lstStyle/>
            <a:p>
              <a:endParaRPr lang="el-GR"/>
            </a:p>
          </p:txBody>
        </p:sp>
        <p:sp>
          <p:nvSpPr>
            <p:cNvPr id="103448" name="Text Box 115"/>
            <p:cNvSpPr txBox="1">
              <a:spLocks noChangeArrowheads="1"/>
            </p:cNvSpPr>
            <p:nvPr/>
          </p:nvSpPr>
          <p:spPr bwMode="auto">
            <a:xfrm>
              <a:off x="3967163" y="3705225"/>
              <a:ext cx="875561" cy="646331"/>
            </a:xfrm>
            <a:prstGeom prst="rect">
              <a:avLst/>
            </a:prstGeom>
            <a:noFill/>
            <a:ln w="6350">
              <a:noFill/>
              <a:miter lim="800000"/>
              <a:headEnd/>
              <a:tailEnd/>
            </a:ln>
          </p:spPr>
          <p:txBody>
            <a:bodyPr wrap="none">
              <a:spAutoFit/>
            </a:bodyPr>
            <a:lstStyle/>
            <a:p>
              <a:pPr algn="ctr"/>
              <a:r>
                <a:rPr lang="el-GR" dirty="0" smtClean="0"/>
                <a:t>Λήπτης</a:t>
              </a:r>
              <a:endParaRPr lang="en-US" dirty="0"/>
            </a:p>
            <a:p>
              <a:pPr algn="ctr"/>
              <a:r>
                <a:rPr lang="en-US" dirty="0"/>
                <a:t>(</a:t>
              </a:r>
              <a:r>
                <a:rPr lang="en-US" dirty="0" err="1"/>
                <a:t>MHC</a:t>
              </a:r>
              <a:r>
                <a:rPr lang="en-US" baseline="30000" dirty="0" err="1"/>
                <a:t>a</a:t>
              </a:r>
              <a:r>
                <a:rPr lang="en-US" dirty="0"/>
                <a:t>)</a:t>
              </a:r>
            </a:p>
          </p:txBody>
        </p:sp>
        <p:sp>
          <p:nvSpPr>
            <p:cNvPr id="103451" name="Line 118"/>
            <p:cNvSpPr>
              <a:spLocks noChangeShapeType="1"/>
            </p:cNvSpPr>
            <p:nvPr/>
          </p:nvSpPr>
          <p:spPr bwMode="auto">
            <a:xfrm>
              <a:off x="3276600" y="5654675"/>
              <a:ext cx="685800" cy="0"/>
            </a:xfrm>
            <a:prstGeom prst="line">
              <a:avLst/>
            </a:prstGeom>
            <a:noFill/>
            <a:ln w="6350">
              <a:solidFill>
                <a:schemeClr val="tx1"/>
              </a:solidFill>
              <a:round/>
              <a:headEnd/>
              <a:tailEnd/>
            </a:ln>
          </p:spPr>
          <p:txBody>
            <a:bodyPr/>
            <a:lstStyle/>
            <a:p>
              <a:endParaRPr lang="el-GR"/>
            </a:p>
          </p:txBody>
        </p:sp>
        <p:sp>
          <p:nvSpPr>
            <p:cNvPr id="103453" name="Text Box 120"/>
            <p:cNvSpPr txBox="1">
              <a:spLocks noChangeArrowheads="1"/>
            </p:cNvSpPr>
            <p:nvPr/>
          </p:nvSpPr>
          <p:spPr bwMode="auto">
            <a:xfrm>
              <a:off x="3428992" y="5715016"/>
              <a:ext cx="410690" cy="276999"/>
            </a:xfrm>
            <a:prstGeom prst="rect">
              <a:avLst/>
            </a:prstGeom>
            <a:noFill/>
            <a:ln w="6350">
              <a:solidFill>
                <a:srgbClr val="0000FF"/>
              </a:solidFill>
              <a:miter lim="800000"/>
              <a:headEnd/>
              <a:tailEnd/>
            </a:ln>
          </p:spPr>
          <p:txBody>
            <a:bodyPr wrap="none">
              <a:spAutoFit/>
            </a:bodyPr>
            <a:lstStyle/>
            <a:p>
              <a:r>
                <a:rPr lang="el-GR" sz="1200" b="1" dirty="0" smtClean="0">
                  <a:solidFill>
                    <a:srgbClr val="0000FF"/>
                  </a:solidFill>
                </a:rPr>
                <a:t>ΟΧΙ</a:t>
              </a:r>
              <a:endParaRPr lang="en-US" sz="1200" b="1" dirty="0">
                <a:solidFill>
                  <a:srgbClr val="0000FF"/>
                </a:solidFill>
              </a:endParaRPr>
            </a:p>
          </p:txBody>
        </p:sp>
        <p:sp>
          <p:nvSpPr>
            <p:cNvPr id="103455" name="Line 122"/>
            <p:cNvSpPr>
              <a:spLocks noChangeShapeType="1"/>
            </p:cNvSpPr>
            <p:nvPr/>
          </p:nvSpPr>
          <p:spPr bwMode="auto">
            <a:xfrm>
              <a:off x="3352800" y="3962400"/>
              <a:ext cx="533400" cy="0"/>
            </a:xfrm>
            <a:prstGeom prst="line">
              <a:avLst/>
            </a:prstGeom>
            <a:noFill/>
            <a:ln w="6350">
              <a:solidFill>
                <a:schemeClr val="tx1"/>
              </a:solidFill>
              <a:round/>
              <a:headEnd/>
              <a:tailEnd/>
            </a:ln>
          </p:spPr>
          <p:txBody>
            <a:bodyPr/>
            <a:lstStyle/>
            <a:p>
              <a:endParaRPr lang="el-GR"/>
            </a:p>
          </p:txBody>
        </p:sp>
        <p:sp>
          <p:nvSpPr>
            <p:cNvPr id="122" name="121 - TextBox"/>
            <p:cNvSpPr txBox="1"/>
            <p:nvPr/>
          </p:nvSpPr>
          <p:spPr>
            <a:xfrm>
              <a:off x="642910" y="357166"/>
              <a:ext cx="1571636" cy="338554"/>
            </a:xfrm>
            <a:prstGeom prst="rect">
              <a:avLst/>
            </a:prstGeom>
            <a:noFill/>
          </p:spPr>
          <p:txBody>
            <a:bodyPr wrap="square" rtlCol="0">
              <a:spAutoFit/>
            </a:bodyPr>
            <a:lstStyle/>
            <a:p>
              <a:r>
                <a:rPr lang="el-GR" sz="1600" dirty="0" smtClean="0"/>
                <a:t>Δότης (γένος Α)</a:t>
              </a:r>
              <a:endParaRPr lang="el-GR" sz="1600" dirty="0"/>
            </a:p>
          </p:txBody>
        </p:sp>
        <p:sp>
          <p:nvSpPr>
            <p:cNvPr id="123" name="122 - TextBox"/>
            <p:cNvSpPr txBox="1"/>
            <p:nvPr/>
          </p:nvSpPr>
          <p:spPr>
            <a:xfrm>
              <a:off x="714348" y="3090446"/>
              <a:ext cx="1714512" cy="338554"/>
            </a:xfrm>
            <a:prstGeom prst="rect">
              <a:avLst/>
            </a:prstGeom>
            <a:noFill/>
          </p:spPr>
          <p:txBody>
            <a:bodyPr wrap="square" rtlCol="0">
              <a:spAutoFit/>
            </a:bodyPr>
            <a:lstStyle/>
            <a:p>
              <a:r>
                <a:rPr lang="el-GR" sz="1600" dirty="0" smtClean="0"/>
                <a:t>Λήπτης (γένος Α)</a:t>
              </a:r>
              <a:endParaRPr lang="el-GR" sz="1600" dirty="0"/>
            </a:p>
          </p:txBody>
        </p:sp>
        <p:sp>
          <p:nvSpPr>
            <p:cNvPr id="126" name="125 - TextBox"/>
            <p:cNvSpPr txBox="1"/>
            <p:nvPr/>
          </p:nvSpPr>
          <p:spPr>
            <a:xfrm>
              <a:off x="1357290" y="6072206"/>
              <a:ext cx="2143140" cy="523220"/>
            </a:xfrm>
            <a:prstGeom prst="rect">
              <a:avLst/>
            </a:prstGeom>
            <a:noFill/>
          </p:spPr>
          <p:txBody>
            <a:bodyPr wrap="square" rtlCol="0">
              <a:spAutoFit/>
            </a:bodyPr>
            <a:lstStyle/>
            <a:p>
              <a:pPr algn="ctr"/>
              <a:r>
                <a:rPr lang="el-GR" sz="1400" b="1" dirty="0" smtClean="0"/>
                <a:t>Συγγενές μόσχευμα δεν απορρίπτεται</a:t>
              </a:r>
              <a:endParaRPr lang="el-GR" sz="1400" b="1" dirty="0"/>
            </a:p>
          </p:txBody>
        </p:sp>
        <p:sp>
          <p:nvSpPr>
            <p:cNvPr id="129" name="128 - TextBox"/>
            <p:cNvSpPr txBox="1"/>
            <p:nvPr/>
          </p:nvSpPr>
          <p:spPr>
            <a:xfrm>
              <a:off x="928662" y="785794"/>
              <a:ext cx="571504" cy="369332"/>
            </a:xfrm>
            <a:prstGeom prst="rect">
              <a:avLst/>
            </a:prstGeom>
            <a:noFill/>
          </p:spPr>
          <p:txBody>
            <a:bodyPr wrap="square" rtlCol="0">
              <a:spAutoFit/>
            </a:bodyPr>
            <a:lstStyle/>
            <a:p>
              <a:pPr algn="r"/>
              <a:r>
                <a:rPr lang="el-GR" dirty="0" smtClean="0">
                  <a:latin typeface="Impact" pitchFamily="34" charset="0"/>
                </a:rPr>
                <a:t>Α</a:t>
              </a:r>
              <a:endParaRPr lang="el-GR" dirty="0">
                <a:latin typeface="Impact" pitchFamily="34" charset="0"/>
              </a:endParaRPr>
            </a:p>
          </p:txBody>
        </p:sp>
        <p:sp>
          <p:nvSpPr>
            <p:cNvPr id="131" name="130 - TextBox"/>
            <p:cNvSpPr txBox="1"/>
            <p:nvPr/>
          </p:nvSpPr>
          <p:spPr>
            <a:xfrm>
              <a:off x="285720" y="6429396"/>
              <a:ext cx="1143008" cy="338554"/>
            </a:xfrm>
            <a:prstGeom prst="rect">
              <a:avLst/>
            </a:prstGeom>
            <a:noFill/>
          </p:spPr>
          <p:txBody>
            <a:bodyPr wrap="square" rtlCol="0">
              <a:spAutoFit/>
            </a:bodyPr>
            <a:lstStyle/>
            <a:p>
              <a:r>
                <a:rPr lang="el-GR" sz="1600" dirty="0" smtClean="0"/>
                <a:t>Σχήμα 2</a:t>
              </a:r>
              <a:endParaRPr lang="el-GR"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strVal val="#ppt_w*0.70"/>
                                          </p:val>
                                        </p:tav>
                                        <p:tav tm="100000">
                                          <p:val>
                                            <p:strVal val="#ppt_w"/>
                                          </p:val>
                                        </p:tav>
                                      </p:tavLst>
                                    </p:anim>
                                    <p:anim calcmode="lin" valueType="num">
                                      <p:cBhvr>
                                        <p:cTn id="8" dur="1000" fill="hold"/>
                                        <p:tgtEl>
                                          <p:spTgt spid="134"/>
                                        </p:tgtEl>
                                        <p:attrNameLst>
                                          <p:attrName>ppt_h</p:attrName>
                                        </p:attrNameLst>
                                      </p:cBhvr>
                                      <p:tavLst>
                                        <p:tav tm="0">
                                          <p:val>
                                            <p:strVal val="#ppt_h"/>
                                          </p:val>
                                        </p:tav>
                                        <p:tav tm="100000">
                                          <p:val>
                                            <p:strVal val="#ppt_h"/>
                                          </p:val>
                                        </p:tav>
                                      </p:tavLst>
                                    </p:anim>
                                    <p:animEffect transition="in" filter="fade">
                                      <p:cBhvr>
                                        <p:cTn id="9" dur="1000"/>
                                        <p:tgtEl>
                                          <p:spTgt spid="1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1000" fill="hold"/>
                                        <p:tgtEl>
                                          <p:spTgt spid="135"/>
                                        </p:tgtEl>
                                        <p:attrNameLst>
                                          <p:attrName>ppt_w</p:attrName>
                                        </p:attrNameLst>
                                      </p:cBhvr>
                                      <p:tavLst>
                                        <p:tav tm="0">
                                          <p:val>
                                            <p:strVal val="#ppt_w*0.70"/>
                                          </p:val>
                                        </p:tav>
                                        <p:tav tm="100000">
                                          <p:val>
                                            <p:strVal val="#ppt_w"/>
                                          </p:val>
                                        </p:tav>
                                      </p:tavLst>
                                    </p:anim>
                                    <p:anim calcmode="lin" valueType="num">
                                      <p:cBhvr>
                                        <p:cTn id="15" dur="1000" fill="hold"/>
                                        <p:tgtEl>
                                          <p:spTgt spid="135"/>
                                        </p:tgtEl>
                                        <p:attrNameLst>
                                          <p:attrName>ppt_h</p:attrName>
                                        </p:attrNameLst>
                                      </p:cBhvr>
                                      <p:tavLst>
                                        <p:tav tm="0">
                                          <p:val>
                                            <p:strVal val="#ppt_h"/>
                                          </p:val>
                                        </p:tav>
                                        <p:tav tm="100000">
                                          <p:val>
                                            <p:strVal val="#ppt_h"/>
                                          </p:val>
                                        </p:tav>
                                      </p:tavLst>
                                    </p:anim>
                                    <p:animEffect transition="in" filter="fade">
                                      <p:cBhvr>
                                        <p:cTn id="16"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107 - Ομάδα"/>
          <p:cNvGrpSpPr/>
          <p:nvPr/>
        </p:nvGrpSpPr>
        <p:grpSpPr>
          <a:xfrm>
            <a:off x="4786314" y="214290"/>
            <a:ext cx="4286280" cy="6594321"/>
            <a:chOff x="4786314" y="214290"/>
            <a:chExt cx="4286280" cy="6594321"/>
          </a:xfrm>
        </p:grpSpPr>
        <p:grpSp>
          <p:nvGrpSpPr>
            <p:cNvPr id="3" name="22 - Ομάδα"/>
            <p:cNvGrpSpPr/>
            <p:nvPr/>
          </p:nvGrpSpPr>
          <p:grpSpPr>
            <a:xfrm>
              <a:off x="4929190" y="571480"/>
              <a:ext cx="1928826" cy="869952"/>
              <a:chOff x="5702300" y="2844800"/>
              <a:chExt cx="1384308" cy="655638"/>
            </a:xfrm>
          </p:grpSpPr>
          <p:sp>
            <p:nvSpPr>
              <p:cNvPr id="5" name="Freeform 175"/>
              <p:cNvSpPr>
                <a:spLocks noChangeAspect="1"/>
              </p:cNvSpPr>
              <p:nvPr/>
            </p:nvSpPr>
            <p:spPr bwMode="auto">
              <a:xfrm rot="21255430">
                <a:off x="5702300" y="2844800"/>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rgbClr val="FFF5EE"/>
              </a:solidFill>
              <a:ln w="3175">
                <a:solidFill>
                  <a:schemeClr val="tx1"/>
                </a:solidFill>
                <a:round/>
                <a:headEnd/>
                <a:tailEnd/>
              </a:ln>
            </p:spPr>
            <p:txBody>
              <a:bodyPr/>
              <a:lstStyle/>
              <a:p>
                <a:endParaRPr lang="el-GR"/>
              </a:p>
            </p:txBody>
          </p:sp>
          <p:sp>
            <p:nvSpPr>
              <p:cNvPr id="6" name="Freeform 176"/>
              <p:cNvSpPr>
                <a:spLocks noChangeAspect="1"/>
              </p:cNvSpPr>
              <p:nvPr/>
            </p:nvSpPr>
            <p:spPr bwMode="auto">
              <a:xfrm rot="21255430">
                <a:off x="5715008" y="2855913"/>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chemeClr val="accent6">
                  <a:lumMod val="60000"/>
                  <a:lumOff val="40000"/>
                </a:schemeClr>
              </a:solidFill>
              <a:ln w="3175" cap="rnd">
                <a:solidFill>
                  <a:schemeClr val="tx1"/>
                </a:solidFill>
                <a:miter lim="800000"/>
                <a:headEnd/>
                <a:tailEnd/>
              </a:ln>
            </p:spPr>
            <p:txBody>
              <a:bodyPr/>
              <a:lstStyle/>
              <a:p>
                <a:endParaRPr lang="el-GR"/>
              </a:p>
            </p:txBody>
          </p:sp>
          <p:grpSp>
            <p:nvGrpSpPr>
              <p:cNvPr id="4" name="21 - Ομάδα"/>
              <p:cNvGrpSpPr/>
              <p:nvPr/>
            </p:nvGrpSpPr>
            <p:grpSpPr>
              <a:xfrm rot="21471793">
                <a:off x="6191870" y="2872338"/>
                <a:ext cx="809022" cy="317219"/>
                <a:chOff x="6162362" y="2875564"/>
                <a:chExt cx="809022" cy="317219"/>
              </a:xfrm>
            </p:grpSpPr>
            <p:sp>
              <p:nvSpPr>
                <p:cNvPr id="7" name="Freeform 177"/>
                <p:cNvSpPr>
                  <a:spLocks noChangeAspect="1"/>
                </p:cNvSpPr>
                <p:nvPr/>
              </p:nvSpPr>
              <p:spPr bwMode="auto">
                <a:xfrm>
                  <a:off x="6661309" y="3022322"/>
                  <a:ext cx="138372" cy="119020"/>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noFill/>
                <a:ln w="3175" cap="rnd">
                  <a:solidFill>
                    <a:schemeClr val="tx1"/>
                  </a:solidFill>
                  <a:miter lim="800000"/>
                  <a:headEnd/>
                  <a:tailEnd/>
                </a:ln>
              </p:spPr>
              <p:txBody>
                <a:bodyPr/>
                <a:lstStyle/>
                <a:p>
                  <a:endParaRPr lang="el-GR"/>
                </a:p>
              </p:txBody>
            </p:sp>
            <p:sp>
              <p:nvSpPr>
                <p:cNvPr id="8" name="Freeform 178"/>
                <p:cNvSpPr>
                  <a:spLocks noChangeAspect="1"/>
                </p:cNvSpPr>
                <p:nvPr/>
              </p:nvSpPr>
              <p:spPr bwMode="auto">
                <a:xfrm>
                  <a:off x="6863817" y="2973402"/>
                  <a:ext cx="38381" cy="69092"/>
                </a:xfrm>
                <a:custGeom>
                  <a:avLst/>
                  <a:gdLst>
                    <a:gd name="T0" fmla="*/ 90 w 32"/>
                    <a:gd name="T1" fmla="*/ 0 h 58"/>
                    <a:gd name="T2" fmla="*/ 180 w 32"/>
                    <a:gd name="T3" fmla="*/ 324 h 58"/>
                    <a:gd name="T4" fmla="*/ 0 60000 65536"/>
                    <a:gd name="T5" fmla="*/ 0 60000 65536"/>
                    <a:gd name="T6" fmla="*/ 0 w 32"/>
                    <a:gd name="T7" fmla="*/ 0 h 58"/>
                    <a:gd name="T8" fmla="*/ 32 w 32"/>
                    <a:gd name="T9" fmla="*/ 58 h 58"/>
                  </a:gdLst>
                  <a:ahLst/>
                  <a:cxnLst>
                    <a:cxn ang="T4">
                      <a:pos x="T0" y="T1"/>
                    </a:cxn>
                    <a:cxn ang="T5">
                      <a:pos x="T2" y="T3"/>
                    </a:cxn>
                  </a:cxnLst>
                  <a:rect l="T6" t="T7" r="T8" b="T9"/>
                  <a:pathLst>
                    <a:path w="32" h="58">
                      <a:moveTo>
                        <a:pt x="16" y="0"/>
                      </a:moveTo>
                      <a:cubicBezTo>
                        <a:pt x="5" y="24"/>
                        <a:pt x="0" y="30"/>
                        <a:pt x="32" y="58"/>
                      </a:cubicBezTo>
                    </a:path>
                  </a:pathLst>
                </a:custGeom>
                <a:noFill/>
                <a:ln w="3175" cap="rnd">
                  <a:solidFill>
                    <a:schemeClr val="tx1"/>
                  </a:solidFill>
                  <a:miter lim="800000"/>
                  <a:headEnd/>
                  <a:tailEnd/>
                </a:ln>
              </p:spPr>
              <p:txBody>
                <a:bodyPr/>
                <a:lstStyle/>
                <a:p>
                  <a:endParaRPr lang="el-GR"/>
                </a:p>
              </p:txBody>
            </p:sp>
            <p:sp>
              <p:nvSpPr>
                <p:cNvPr id="9" name="Oval 179"/>
                <p:cNvSpPr>
                  <a:spLocks noChangeAspect="1" noChangeArrowheads="1"/>
                </p:cNvSpPr>
                <p:nvPr/>
              </p:nvSpPr>
              <p:spPr bwMode="auto">
                <a:xfrm>
                  <a:off x="6933003" y="3166558"/>
                  <a:ext cx="38381" cy="26225"/>
                </a:xfrm>
                <a:prstGeom prst="ellipse">
                  <a:avLst/>
                </a:prstGeom>
                <a:noFill/>
                <a:ln w="3175" cap="rnd">
                  <a:solidFill>
                    <a:schemeClr val="tx1"/>
                  </a:solidFill>
                  <a:round/>
                  <a:headEnd/>
                  <a:tailEnd/>
                </a:ln>
              </p:spPr>
              <p:txBody>
                <a:bodyPr/>
                <a:lstStyle/>
                <a:p>
                  <a:endParaRPr lang="el-GR"/>
                </a:p>
              </p:txBody>
            </p:sp>
            <p:sp>
              <p:nvSpPr>
                <p:cNvPr id="10" name="Freeform 180"/>
                <p:cNvSpPr>
                  <a:spLocks noChangeAspect="1"/>
                </p:cNvSpPr>
                <p:nvPr/>
              </p:nvSpPr>
              <p:spPr bwMode="auto">
                <a:xfrm>
                  <a:off x="6162362" y="2939108"/>
                  <a:ext cx="136352" cy="196182"/>
                </a:xfrm>
                <a:custGeom>
                  <a:avLst/>
                  <a:gdLst>
                    <a:gd name="T0" fmla="*/ 12 w 114"/>
                    <a:gd name="T1" fmla="*/ 245 h 165"/>
                    <a:gd name="T2" fmla="*/ 275 w 114"/>
                    <a:gd name="T3" fmla="*/ 528 h 165"/>
                    <a:gd name="T4" fmla="*/ 459 w 114"/>
                    <a:gd name="T5" fmla="*/ 861 h 165"/>
                    <a:gd name="T6" fmla="*/ 635 w 114"/>
                    <a:gd name="T7" fmla="*/ 861 h 165"/>
                    <a:gd name="T8" fmla="*/ 528 w 114"/>
                    <a:gd name="T9" fmla="*/ 479 h 165"/>
                    <a:gd name="T10" fmla="*/ 275 w 114"/>
                    <a:gd name="T11" fmla="*/ 5 h 165"/>
                    <a:gd name="T12" fmla="*/ 12 w 114"/>
                    <a:gd name="T13" fmla="*/ 245 h 165"/>
                    <a:gd name="T14" fmla="*/ 0 60000 65536"/>
                    <a:gd name="T15" fmla="*/ 0 60000 65536"/>
                    <a:gd name="T16" fmla="*/ 0 60000 65536"/>
                    <a:gd name="T17" fmla="*/ 0 60000 65536"/>
                    <a:gd name="T18" fmla="*/ 0 60000 65536"/>
                    <a:gd name="T19" fmla="*/ 0 60000 65536"/>
                    <a:gd name="T20" fmla="*/ 0 60000 65536"/>
                    <a:gd name="T21" fmla="*/ 0 w 114"/>
                    <a:gd name="T22" fmla="*/ 0 h 165"/>
                    <a:gd name="T23" fmla="*/ 114 w 114"/>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65">
                      <a:moveTo>
                        <a:pt x="2" y="44"/>
                      </a:moveTo>
                      <a:cubicBezTo>
                        <a:pt x="0" y="46"/>
                        <a:pt x="37" y="76"/>
                        <a:pt x="49" y="95"/>
                      </a:cubicBezTo>
                      <a:cubicBezTo>
                        <a:pt x="62" y="113"/>
                        <a:pt x="72" y="144"/>
                        <a:pt x="82" y="155"/>
                      </a:cubicBezTo>
                      <a:cubicBezTo>
                        <a:pt x="93" y="165"/>
                        <a:pt x="112" y="165"/>
                        <a:pt x="113" y="155"/>
                      </a:cubicBezTo>
                      <a:cubicBezTo>
                        <a:pt x="114" y="144"/>
                        <a:pt x="105" y="112"/>
                        <a:pt x="94" y="86"/>
                      </a:cubicBezTo>
                      <a:cubicBezTo>
                        <a:pt x="84" y="60"/>
                        <a:pt x="52" y="0"/>
                        <a:pt x="49" y="1"/>
                      </a:cubicBezTo>
                      <a:cubicBezTo>
                        <a:pt x="44" y="2"/>
                        <a:pt x="10" y="33"/>
                        <a:pt x="2" y="44"/>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11" name="Freeform 181"/>
                <p:cNvSpPr>
                  <a:spLocks noChangeAspect="1"/>
                </p:cNvSpPr>
                <p:nvPr/>
              </p:nvSpPr>
              <p:spPr bwMode="auto">
                <a:xfrm>
                  <a:off x="6275988" y="2888676"/>
                  <a:ext cx="76256" cy="153819"/>
                </a:xfrm>
                <a:custGeom>
                  <a:avLst/>
                  <a:gdLst>
                    <a:gd name="T0" fmla="*/ 12 w 64"/>
                    <a:gd name="T1" fmla="*/ 73 h 129"/>
                    <a:gd name="T2" fmla="*/ 134 w 64"/>
                    <a:gd name="T3" fmla="*/ 392 h 129"/>
                    <a:gd name="T4" fmla="*/ 257 w 64"/>
                    <a:gd name="T5" fmla="*/ 676 h 129"/>
                    <a:gd name="T6" fmla="*/ 344 w 64"/>
                    <a:gd name="T7" fmla="*/ 655 h 129"/>
                    <a:gd name="T8" fmla="*/ 323 w 64"/>
                    <a:gd name="T9" fmla="*/ 348 h 129"/>
                    <a:gd name="T10" fmla="*/ 196 w 64"/>
                    <a:gd name="T11" fmla="*/ 5 h 129"/>
                    <a:gd name="T12" fmla="*/ 12 w 64"/>
                    <a:gd name="T13" fmla="*/ 73 h 129"/>
                    <a:gd name="T14" fmla="*/ 0 60000 65536"/>
                    <a:gd name="T15" fmla="*/ 0 60000 65536"/>
                    <a:gd name="T16" fmla="*/ 0 60000 65536"/>
                    <a:gd name="T17" fmla="*/ 0 60000 65536"/>
                    <a:gd name="T18" fmla="*/ 0 60000 65536"/>
                    <a:gd name="T19" fmla="*/ 0 60000 65536"/>
                    <a:gd name="T20" fmla="*/ 0 60000 65536"/>
                    <a:gd name="T21" fmla="*/ 0 w 64"/>
                    <a:gd name="T22" fmla="*/ 0 h 129"/>
                    <a:gd name="T23" fmla="*/ 64 w 64"/>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29">
                      <a:moveTo>
                        <a:pt x="2" y="13"/>
                      </a:moveTo>
                      <a:cubicBezTo>
                        <a:pt x="0" y="16"/>
                        <a:pt x="16" y="52"/>
                        <a:pt x="24" y="70"/>
                      </a:cubicBezTo>
                      <a:cubicBezTo>
                        <a:pt x="31" y="87"/>
                        <a:pt x="40" y="114"/>
                        <a:pt x="46" y="121"/>
                      </a:cubicBezTo>
                      <a:cubicBezTo>
                        <a:pt x="53" y="129"/>
                        <a:pt x="61" y="126"/>
                        <a:pt x="62" y="117"/>
                      </a:cubicBezTo>
                      <a:cubicBezTo>
                        <a:pt x="64" y="108"/>
                        <a:pt x="63" y="82"/>
                        <a:pt x="58" y="62"/>
                      </a:cubicBezTo>
                      <a:cubicBezTo>
                        <a:pt x="54" y="43"/>
                        <a:pt x="39" y="0"/>
                        <a:pt x="35" y="1"/>
                      </a:cubicBezTo>
                      <a:cubicBezTo>
                        <a:pt x="32" y="1"/>
                        <a:pt x="3" y="11"/>
                        <a:pt x="2" y="13"/>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12" name="Freeform 182"/>
                <p:cNvSpPr>
                  <a:spLocks noChangeAspect="1"/>
                </p:cNvSpPr>
                <p:nvPr/>
              </p:nvSpPr>
              <p:spPr bwMode="auto">
                <a:xfrm>
                  <a:off x="6378505" y="2875564"/>
                  <a:ext cx="70196" cy="190634"/>
                </a:xfrm>
                <a:custGeom>
                  <a:avLst/>
                  <a:gdLst>
                    <a:gd name="T0" fmla="*/ 21 w 59"/>
                    <a:gd name="T1" fmla="*/ 12 h 160"/>
                    <a:gd name="T2" fmla="*/ 160 w 59"/>
                    <a:gd name="T3" fmla="*/ 496 h 160"/>
                    <a:gd name="T4" fmla="*/ 167 w 59"/>
                    <a:gd name="T5" fmla="*/ 770 h 160"/>
                    <a:gd name="T6" fmla="*/ 283 w 59"/>
                    <a:gd name="T7" fmla="*/ 848 h 160"/>
                    <a:gd name="T8" fmla="*/ 327 w 59"/>
                    <a:gd name="T9" fmla="*/ 536 h 160"/>
                    <a:gd name="T10" fmla="*/ 294 w 59"/>
                    <a:gd name="T11" fmla="*/ 5 h 160"/>
                    <a:gd name="T12" fmla="*/ 21 w 59"/>
                    <a:gd name="T13" fmla="*/ 12 h 160"/>
                    <a:gd name="T14" fmla="*/ 0 60000 65536"/>
                    <a:gd name="T15" fmla="*/ 0 60000 65536"/>
                    <a:gd name="T16" fmla="*/ 0 60000 65536"/>
                    <a:gd name="T17" fmla="*/ 0 60000 65536"/>
                    <a:gd name="T18" fmla="*/ 0 60000 65536"/>
                    <a:gd name="T19" fmla="*/ 0 60000 65536"/>
                    <a:gd name="T20" fmla="*/ 0 60000 65536"/>
                    <a:gd name="T21" fmla="*/ 0 w 59"/>
                    <a:gd name="T22" fmla="*/ 0 h 160"/>
                    <a:gd name="T23" fmla="*/ 59 w 59"/>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60">
                      <a:moveTo>
                        <a:pt x="4" y="2"/>
                      </a:moveTo>
                      <a:cubicBezTo>
                        <a:pt x="0" y="4"/>
                        <a:pt x="24" y="67"/>
                        <a:pt x="29" y="89"/>
                      </a:cubicBezTo>
                      <a:cubicBezTo>
                        <a:pt x="33" y="112"/>
                        <a:pt x="26" y="128"/>
                        <a:pt x="30" y="138"/>
                      </a:cubicBezTo>
                      <a:cubicBezTo>
                        <a:pt x="34" y="149"/>
                        <a:pt x="46" y="160"/>
                        <a:pt x="51" y="152"/>
                      </a:cubicBezTo>
                      <a:cubicBezTo>
                        <a:pt x="56" y="144"/>
                        <a:pt x="58" y="121"/>
                        <a:pt x="59" y="96"/>
                      </a:cubicBezTo>
                      <a:cubicBezTo>
                        <a:pt x="59" y="70"/>
                        <a:pt x="58" y="2"/>
                        <a:pt x="53" y="1"/>
                      </a:cubicBezTo>
                      <a:cubicBezTo>
                        <a:pt x="46" y="1"/>
                        <a:pt x="13" y="0"/>
                        <a:pt x="4" y="2"/>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13" name="Freeform 183"/>
                <p:cNvSpPr>
                  <a:spLocks noChangeAspect="1"/>
                </p:cNvSpPr>
                <p:nvPr/>
              </p:nvSpPr>
              <p:spPr bwMode="auto">
                <a:xfrm>
                  <a:off x="6517887" y="2892206"/>
                  <a:ext cx="76256" cy="179035"/>
                </a:xfrm>
                <a:custGeom>
                  <a:avLst/>
                  <a:gdLst>
                    <a:gd name="T0" fmla="*/ 78 w 64"/>
                    <a:gd name="T1" fmla="*/ 0 h 150"/>
                    <a:gd name="T2" fmla="*/ 45 w 64"/>
                    <a:gd name="T3" fmla="*/ 476 h 150"/>
                    <a:gd name="T4" fmla="*/ 5 w 64"/>
                    <a:gd name="T5" fmla="*/ 757 h 150"/>
                    <a:gd name="T6" fmla="*/ 94 w 64"/>
                    <a:gd name="T7" fmla="*/ 795 h 150"/>
                    <a:gd name="T8" fmla="*/ 189 w 64"/>
                    <a:gd name="T9" fmla="*/ 488 h 150"/>
                    <a:gd name="T10" fmla="*/ 300 w 64"/>
                    <a:gd name="T11" fmla="*/ 66 h 150"/>
                    <a:gd name="T12" fmla="*/ 78 w 64"/>
                    <a:gd name="T13" fmla="*/ 0 h 150"/>
                    <a:gd name="T14" fmla="*/ 0 60000 65536"/>
                    <a:gd name="T15" fmla="*/ 0 60000 65536"/>
                    <a:gd name="T16" fmla="*/ 0 60000 65536"/>
                    <a:gd name="T17" fmla="*/ 0 60000 65536"/>
                    <a:gd name="T18" fmla="*/ 0 60000 65536"/>
                    <a:gd name="T19" fmla="*/ 0 60000 65536"/>
                    <a:gd name="T20" fmla="*/ 0 60000 65536"/>
                    <a:gd name="T21" fmla="*/ 0 w 64"/>
                    <a:gd name="T22" fmla="*/ 0 h 150"/>
                    <a:gd name="T23" fmla="*/ 64 w 6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50">
                      <a:moveTo>
                        <a:pt x="14" y="0"/>
                      </a:moveTo>
                      <a:cubicBezTo>
                        <a:pt x="10" y="1"/>
                        <a:pt x="10" y="63"/>
                        <a:pt x="8" y="85"/>
                      </a:cubicBezTo>
                      <a:cubicBezTo>
                        <a:pt x="6" y="108"/>
                        <a:pt x="0" y="125"/>
                        <a:pt x="1" y="135"/>
                      </a:cubicBezTo>
                      <a:cubicBezTo>
                        <a:pt x="2" y="144"/>
                        <a:pt x="12" y="150"/>
                        <a:pt x="17" y="142"/>
                      </a:cubicBezTo>
                      <a:cubicBezTo>
                        <a:pt x="22" y="135"/>
                        <a:pt x="29" y="109"/>
                        <a:pt x="34" y="87"/>
                      </a:cubicBezTo>
                      <a:cubicBezTo>
                        <a:pt x="40" y="65"/>
                        <a:pt x="64" y="16"/>
                        <a:pt x="54" y="12"/>
                      </a:cubicBezTo>
                      <a:cubicBezTo>
                        <a:pt x="44" y="8"/>
                        <a:pt x="19" y="0"/>
                        <a:pt x="14" y="0"/>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14" name="Freeform 184"/>
                <p:cNvSpPr>
                  <a:spLocks noChangeAspect="1"/>
                </p:cNvSpPr>
                <p:nvPr/>
              </p:nvSpPr>
              <p:spPr bwMode="auto">
                <a:xfrm>
                  <a:off x="6612323" y="2936587"/>
                  <a:ext cx="76256" cy="157349"/>
                </a:xfrm>
                <a:custGeom>
                  <a:avLst/>
                  <a:gdLst>
                    <a:gd name="T0" fmla="*/ 172 w 64"/>
                    <a:gd name="T1" fmla="*/ 5 h 132"/>
                    <a:gd name="T2" fmla="*/ 40 w 64"/>
                    <a:gd name="T3" fmla="*/ 312 h 132"/>
                    <a:gd name="T4" fmla="*/ 17 w 64"/>
                    <a:gd name="T5" fmla="*/ 513 h 132"/>
                    <a:gd name="T6" fmla="*/ 17 w 64"/>
                    <a:gd name="T7" fmla="*/ 688 h 132"/>
                    <a:gd name="T8" fmla="*/ 118 w 64"/>
                    <a:gd name="T9" fmla="*/ 721 h 132"/>
                    <a:gd name="T10" fmla="*/ 160 w 64"/>
                    <a:gd name="T11" fmla="*/ 570 h 132"/>
                    <a:gd name="T12" fmla="*/ 205 w 64"/>
                    <a:gd name="T13" fmla="*/ 373 h 132"/>
                    <a:gd name="T14" fmla="*/ 356 w 64"/>
                    <a:gd name="T15" fmla="*/ 139 h 132"/>
                    <a:gd name="T16" fmla="*/ 172 w 64"/>
                    <a:gd name="T17" fmla="*/ 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32"/>
                    <a:gd name="T29" fmla="*/ 64 w 64"/>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32">
                      <a:moveTo>
                        <a:pt x="31" y="1"/>
                      </a:moveTo>
                      <a:cubicBezTo>
                        <a:pt x="26" y="0"/>
                        <a:pt x="12" y="41"/>
                        <a:pt x="7" y="56"/>
                      </a:cubicBezTo>
                      <a:cubicBezTo>
                        <a:pt x="2" y="70"/>
                        <a:pt x="3" y="82"/>
                        <a:pt x="3" y="92"/>
                      </a:cubicBezTo>
                      <a:cubicBezTo>
                        <a:pt x="3" y="103"/>
                        <a:pt x="0" y="117"/>
                        <a:pt x="3" y="123"/>
                      </a:cubicBezTo>
                      <a:cubicBezTo>
                        <a:pt x="5" y="129"/>
                        <a:pt x="17" y="132"/>
                        <a:pt x="21" y="129"/>
                      </a:cubicBezTo>
                      <a:cubicBezTo>
                        <a:pt x="25" y="126"/>
                        <a:pt x="26" y="112"/>
                        <a:pt x="29" y="102"/>
                      </a:cubicBezTo>
                      <a:cubicBezTo>
                        <a:pt x="32" y="91"/>
                        <a:pt x="32" y="79"/>
                        <a:pt x="37" y="67"/>
                      </a:cubicBezTo>
                      <a:cubicBezTo>
                        <a:pt x="43" y="54"/>
                        <a:pt x="64" y="26"/>
                        <a:pt x="64" y="25"/>
                      </a:cubicBezTo>
                      <a:cubicBezTo>
                        <a:pt x="63" y="24"/>
                        <a:pt x="40" y="4"/>
                        <a:pt x="31" y="1"/>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15" name="Freeform 185"/>
                <p:cNvSpPr>
                  <a:spLocks noChangeAspect="1"/>
                </p:cNvSpPr>
                <p:nvPr/>
              </p:nvSpPr>
              <p:spPr bwMode="auto">
                <a:xfrm>
                  <a:off x="6848667" y="3005679"/>
                  <a:ext cx="31815" cy="73631"/>
                </a:xfrm>
                <a:custGeom>
                  <a:avLst/>
                  <a:gdLst>
                    <a:gd name="T0" fmla="*/ 0 w 27"/>
                    <a:gd name="T1" fmla="*/ 89 h 62"/>
                    <a:gd name="T2" fmla="*/ 86 w 27"/>
                    <a:gd name="T3" fmla="*/ 306 h 62"/>
                    <a:gd name="T4" fmla="*/ 147 w 27"/>
                    <a:gd name="T5" fmla="*/ 294 h 62"/>
                    <a:gd name="T6" fmla="*/ 86 w 27"/>
                    <a:gd name="T7" fmla="*/ 16 h 62"/>
                    <a:gd name="T8" fmla="*/ 0 w 27"/>
                    <a:gd name="T9" fmla="*/ 89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16"/>
                      </a:moveTo>
                      <a:cubicBezTo>
                        <a:pt x="2" y="20"/>
                        <a:pt x="11" y="49"/>
                        <a:pt x="16" y="55"/>
                      </a:cubicBezTo>
                      <a:cubicBezTo>
                        <a:pt x="20" y="60"/>
                        <a:pt x="27" y="62"/>
                        <a:pt x="27" y="53"/>
                      </a:cubicBezTo>
                      <a:cubicBezTo>
                        <a:pt x="27" y="44"/>
                        <a:pt x="17" y="0"/>
                        <a:pt x="16" y="3"/>
                      </a:cubicBezTo>
                      <a:cubicBezTo>
                        <a:pt x="14" y="7"/>
                        <a:pt x="10" y="13"/>
                        <a:pt x="0" y="16"/>
                      </a:cubicBezTo>
                      <a:close/>
                    </a:path>
                  </a:pathLst>
                </a:custGeom>
                <a:solidFill>
                  <a:srgbClr val="C0C0C0"/>
                </a:solidFill>
                <a:ln w="3175">
                  <a:solidFill>
                    <a:schemeClr val="tx1"/>
                  </a:solidFill>
                  <a:round/>
                  <a:headEnd/>
                  <a:tailEnd/>
                </a:ln>
              </p:spPr>
              <p:txBody>
                <a:bodyPr/>
                <a:lstStyle/>
                <a:p>
                  <a:endParaRPr lang="el-GR"/>
                </a:p>
              </p:txBody>
            </p:sp>
            <p:sp>
              <p:nvSpPr>
                <p:cNvPr id="16" name="Freeform 186"/>
                <p:cNvSpPr>
                  <a:spLocks noChangeAspect="1"/>
                </p:cNvSpPr>
                <p:nvPr/>
              </p:nvSpPr>
              <p:spPr bwMode="auto">
                <a:xfrm>
                  <a:off x="6813821" y="3017783"/>
                  <a:ext cx="22725" cy="82205"/>
                </a:xfrm>
                <a:custGeom>
                  <a:avLst/>
                  <a:gdLst>
                    <a:gd name="T0" fmla="*/ 0 w 19"/>
                    <a:gd name="T1" fmla="*/ 0 h 69"/>
                    <a:gd name="T2" fmla="*/ 33 w 19"/>
                    <a:gd name="T3" fmla="*/ 189 h 69"/>
                    <a:gd name="T4" fmla="*/ 40 w 19"/>
                    <a:gd name="T5" fmla="*/ 357 h 69"/>
                    <a:gd name="T6" fmla="*/ 95 w 19"/>
                    <a:gd name="T7" fmla="*/ 328 h 69"/>
                    <a:gd name="T8" fmla="*/ 90 w 19"/>
                    <a:gd name="T9" fmla="*/ 28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0" y="0"/>
                      </a:moveTo>
                      <a:cubicBezTo>
                        <a:pt x="1" y="6"/>
                        <a:pt x="5" y="23"/>
                        <a:pt x="6" y="34"/>
                      </a:cubicBezTo>
                      <a:cubicBezTo>
                        <a:pt x="7" y="45"/>
                        <a:pt x="5" y="60"/>
                        <a:pt x="7" y="64"/>
                      </a:cubicBezTo>
                      <a:cubicBezTo>
                        <a:pt x="10" y="69"/>
                        <a:pt x="16" y="68"/>
                        <a:pt x="17" y="59"/>
                      </a:cubicBezTo>
                      <a:cubicBezTo>
                        <a:pt x="19" y="49"/>
                        <a:pt x="17" y="16"/>
                        <a:pt x="16" y="5"/>
                      </a:cubicBezTo>
                    </a:path>
                  </a:pathLst>
                </a:custGeom>
                <a:solidFill>
                  <a:srgbClr val="C0C0C0"/>
                </a:solidFill>
                <a:ln w="3175">
                  <a:solidFill>
                    <a:schemeClr val="tx1"/>
                  </a:solidFill>
                  <a:round/>
                  <a:headEnd/>
                  <a:tailEnd/>
                </a:ln>
              </p:spPr>
              <p:txBody>
                <a:bodyPr/>
                <a:lstStyle/>
                <a:p>
                  <a:endParaRPr lang="el-GR"/>
                </a:p>
              </p:txBody>
            </p:sp>
          </p:grpSp>
        </p:grpSp>
        <p:grpSp>
          <p:nvGrpSpPr>
            <p:cNvPr id="46" name="69 - Ομάδα"/>
            <p:cNvGrpSpPr/>
            <p:nvPr/>
          </p:nvGrpSpPr>
          <p:grpSpPr>
            <a:xfrm>
              <a:off x="5929321" y="1857364"/>
              <a:ext cx="500067" cy="428628"/>
              <a:chOff x="5429255" y="1857364"/>
              <a:chExt cx="685805" cy="500066"/>
            </a:xfrm>
          </p:grpSpPr>
          <p:sp>
            <p:nvSpPr>
              <p:cNvPr id="44" name="Freeform 101"/>
              <p:cNvSpPr>
                <a:spLocks noChangeAspect="1"/>
              </p:cNvSpPr>
              <p:nvPr/>
            </p:nvSpPr>
            <p:spPr bwMode="auto">
              <a:xfrm>
                <a:off x="5429255" y="1857364"/>
                <a:ext cx="685805" cy="500066"/>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6">
                  <a:lumMod val="60000"/>
                  <a:lumOff val="40000"/>
                </a:schemeClr>
              </a:solidFill>
              <a:ln w="3175">
                <a:solidFill>
                  <a:schemeClr val="tx1"/>
                </a:solidFill>
                <a:round/>
                <a:headEnd/>
                <a:tailEnd/>
              </a:ln>
            </p:spPr>
            <p:txBody>
              <a:bodyPr/>
              <a:lstStyle/>
              <a:p>
                <a:endParaRPr lang="el-GR"/>
              </a:p>
            </p:txBody>
          </p:sp>
          <p:sp>
            <p:nvSpPr>
              <p:cNvPr id="68" name="67 - Ελεύθερη σχεδίαση"/>
              <p:cNvSpPr/>
              <p:nvPr/>
            </p:nvSpPr>
            <p:spPr>
              <a:xfrm>
                <a:off x="5529532" y="1879121"/>
                <a:ext cx="324928" cy="442822"/>
              </a:xfrm>
              <a:custGeom>
                <a:avLst/>
                <a:gdLst>
                  <a:gd name="connsiteX0" fmla="*/ 163902 w 324928"/>
                  <a:gd name="connsiteY0" fmla="*/ 27317 h 442822"/>
                  <a:gd name="connsiteX1" fmla="*/ 319177 w 324928"/>
                  <a:gd name="connsiteY1" fmla="*/ 10064 h 442822"/>
                  <a:gd name="connsiteX2" fmla="*/ 198408 w 324928"/>
                  <a:gd name="connsiteY2" fmla="*/ 87702 h 442822"/>
                  <a:gd name="connsiteX3" fmla="*/ 181155 w 324928"/>
                  <a:gd name="connsiteY3" fmla="*/ 165339 h 442822"/>
                  <a:gd name="connsiteX4" fmla="*/ 172528 w 324928"/>
                  <a:gd name="connsiteY4" fmla="*/ 242977 h 442822"/>
                  <a:gd name="connsiteX5" fmla="*/ 120770 w 324928"/>
                  <a:gd name="connsiteY5" fmla="*/ 320615 h 442822"/>
                  <a:gd name="connsiteX6" fmla="*/ 86264 w 324928"/>
                  <a:gd name="connsiteY6" fmla="*/ 424132 h 442822"/>
                  <a:gd name="connsiteX7" fmla="*/ 0 w 324928"/>
                  <a:gd name="connsiteY7" fmla="*/ 432758 h 442822"/>
                  <a:gd name="connsiteX8" fmla="*/ 0 w 324928"/>
                  <a:gd name="connsiteY8" fmla="*/ 432758 h 442822"/>
                  <a:gd name="connsiteX9" fmla="*/ 17253 w 324928"/>
                  <a:gd name="connsiteY9" fmla="*/ 372373 h 442822"/>
                  <a:gd name="connsiteX10" fmla="*/ 77638 w 324928"/>
                  <a:gd name="connsiteY10" fmla="*/ 251604 h 442822"/>
                  <a:gd name="connsiteX11" fmla="*/ 69011 w 324928"/>
                  <a:gd name="connsiteY11" fmla="*/ 208471 h 442822"/>
                  <a:gd name="connsiteX12" fmla="*/ 112143 w 324928"/>
                  <a:gd name="connsiteY12" fmla="*/ 70449 h 442822"/>
                  <a:gd name="connsiteX13" fmla="*/ 163902 w 324928"/>
                  <a:gd name="connsiteY13" fmla="*/ 27317 h 4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928" h="442822">
                    <a:moveTo>
                      <a:pt x="163902" y="27317"/>
                    </a:moveTo>
                    <a:cubicBezTo>
                      <a:pt x="198408" y="17253"/>
                      <a:pt x="313426" y="0"/>
                      <a:pt x="319177" y="10064"/>
                    </a:cubicBezTo>
                    <a:cubicBezTo>
                      <a:pt x="324928" y="20128"/>
                      <a:pt x="221412" y="61823"/>
                      <a:pt x="198408" y="87702"/>
                    </a:cubicBezTo>
                    <a:cubicBezTo>
                      <a:pt x="175404" y="113581"/>
                      <a:pt x="185468" y="139460"/>
                      <a:pt x="181155" y="165339"/>
                    </a:cubicBezTo>
                    <a:cubicBezTo>
                      <a:pt x="176842" y="191218"/>
                      <a:pt x="182592" y="217098"/>
                      <a:pt x="172528" y="242977"/>
                    </a:cubicBezTo>
                    <a:cubicBezTo>
                      <a:pt x="162464" y="268856"/>
                      <a:pt x="135147" y="290423"/>
                      <a:pt x="120770" y="320615"/>
                    </a:cubicBezTo>
                    <a:cubicBezTo>
                      <a:pt x="106393" y="350807"/>
                      <a:pt x="106392" y="405442"/>
                      <a:pt x="86264" y="424132"/>
                    </a:cubicBezTo>
                    <a:cubicBezTo>
                      <a:pt x="66136" y="442822"/>
                      <a:pt x="0" y="432758"/>
                      <a:pt x="0" y="432758"/>
                    </a:cubicBezTo>
                    <a:lnTo>
                      <a:pt x="0" y="432758"/>
                    </a:lnTo>
                    <a:cubicBezTo>
                      <a:pt x="2876" y="422694"/>
                      <a:pt x="4313" y="402565"/>
                      <a:pt x="17253" y="372373"/>
                    </a:cubicBezTo>
                    <a:cubicBezTo>
                      <a:pt x="30193" y="342181"/>
                      <a:pt x="69012" y="278921"/>
                      <a:pt x="77638" y="251604"/>
                    </a:cubicBezTo>
                    <a:cubicBezTo>
                      <a:pt x="86264" y="224287"/>
                      <a:pt x="63260" y="238663"/>
                      <a:pt x="69011" y="208471"/>
                    </a:cubicBezTo>
                    <a:cubicBezTo>
                      <a:pt x="74762" y="178279"/>
                      <a:pt x="93452" y="100641"/>
                      <a:pt x="112143" y="70449"/>
                    </a:cubicBezTo>
                    <a:cubicBezTo>
                      <a:pt x="130834" y="40257"/>
                      <a:pt x="129396" y="37381"/>
                      <a:pt x="163902" y="2731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9" name="68 - Ελεύθερη σχεδίαση"/>
              <p:cNvSpPr/>
              <p:nvPr/>
            </p:nvSpPr>
            <p:spPr>
              <a:xfrm>
                <a:off x="5715008" y="1857364"/>
                <a:ext cx="324928" cy="442822"/>
              </a:xfrm>
              <a:custGeom>
                <a:avLst/>
                <a:gdLst>
                  <a:gd name="connsiteX0" fmla="*/ 163902 w 324928"/>
                  <a:gd name="connsiteY0" fmla="*/ 27317 h 442822"/>
                  <a:gd name="connsiteX1" fmla="*/ 319177 w 324928"/>
                  <a:gd name="connsiteY1" fmla="*/ 10064 h 442822"/>
                  <a:gd name="connsiteX2" fmla="*/ 198408 w 324928"/>
                  <a:gd name="connsiteY2" fmla="*/ 87702 h 442822"/>
                  <a:gd name="connsiteX3" fmla="*/ 181155 w 324928"/>
                  <a:gd name="connsiteY3" fmla="*/ 165339 h 442822"/>
                  <a:gd name="connsiteX4" fmla="*/ 172528 w 324928"/>
                  <a:gd name="connsiteY4" fmla="*/ 242977 h 442822"/>
                  <a:gd name="connsiteX5" fmla="*/ 120770 w 324928"/>
                  <a:gd name="connsiteY5" fmla="*/ 320615 h 442822"/>
                  <a:gd name="connsiteX6" fmla="*/ 86264 w 324928"/>
                  <a:gd name="connsiteY6" fmla="*/ 424132 h 442822"/>
                  <a:gd name="connsiteX7" fmla="*/ 0 w 324928"/>
                  <a:gd name="connsiteY7" fmla="*/ 432758 h 442822"/>
                  <a:gd name="connsiteX8" fmla="*/ 0 w 324928"/>
                  <a:gd name="connsiteY8" fmla="*/ 432758 h 442822"/>
                  <a:gd name="connsiteX9" fmla="*/ 17253 w 324928"/>
                  <a:gd name="connsiteY9" fmla="*/ 372373 h 442822"/>
                  <a:gd name="connsiteX10" fmla="*/ 77638 w 324928"/>
                  <a:gd name="connsiteY10" fmla="*/ 251604 h 442822"/>
                  <a:gd name="connsiteX11" fmla="*/ 69011 w 324928"/>
                  <a:gd name="connsiteY11" fmla="*/ 208471 h 442822"/>
                  <a:gd name="connsiteX12" fmla="*/ 112143 w 324928"/>
                  <a:gd name="connsiteY12" fmla="*/ 70449 h 442822"/>
                  <a:gd name="connsiteX13" fmla="*/ 163902 w 324928"/>
                  <a:gd name="connsiteY13" fmla="*/ 27317 h 4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928" h="442822">
                    <a:moveTo>
                      <a:pt x="163902" y="27317"/>
                    </a:moveTo>
                    <a:cubicBezTo>
                      <a:pt x="198408" y="17253"/>
                      <a:pt x="313426" y="0"/>
                      <a:pt x="319177" y="10064"/>
                    </a:cubicBezTo>
                    <a:cubicBezTo>
                      <a:pt x="324928" y="20128"/>
                      <a:pt x="221412" y="61823"/>
                      <a:pt x="198408" y="87702"/>
                    </a:cubicBezTo>
                    <a:cubicBezTo>
                      <a:pt x="175404" y="113581"/>
                      <a:pt x="185468" y="139460"/>
                      <a:pt x="181155" y="165339"/>
                    </a:cubicBezTo>
                    <a:cubicBezTo>
                      <a:pt x="176842" y="191218"/>
                      <a:pt x="182592" y="217098"/>
                      <a:pt x="172528" y="242977"/>
                    </a:cubicBezTo>
                    <a:cubicBezTo>
                      <a:pt x="162464" y="268856"/>
                      <a:pt x="135147" y="290423"/>
                      <a:pt x="120770" y="320615"/>
                    </a:cubicBezTo>
                    <a:cubicBezTo>
                      <a:pt x="106393" y="350807"/>
                      <a:pt x="106392" y="405442"/>
                      <a:pt x="86264" y="424132"/>
                    </a:cubicBezTo>
                    <a:cubicBezTo>
                      <a:pt x="66136" y="442822"/>
                      <a:pt x="0" y="432758"/>
                      <a:pt x="0" y="432758"/>
                    </a:cubicBezTo>
                    <a:lnTo>
                      <a:pt x="0" y="432758"/>
                    </a:lnTo>
                    <a:cubicBezTo>
                      <a:pt x="2876" y="422694"/>
                      <a:pt x="4313" y="402565"/>
                      <a:pt x="17253" y="372373"/>
                    </a:cubicBezTo>
                    <a:cubicBezTo>
                      <a:pt x="30193" y="342181"/>
                      <a:pt x="69012" y="278921"/>
                      <a:pt x="77638" y="251604"/>
                    </a:cubicBezTo>
                    <a:cubicBezTo>
                      <a:pt x="86264" y="224287"/>
                      <a:pt x="63260" y="238663"/>
                      <a:pt x="69011" y="208471"/>
                    </a:cubicBezTo>
                    <a:cubicBezTo>
                      <a:pt x="74762" y="178279"/>
                      <a:pt x="93452" y="100641"/>
                      <a:pt x="112143" y="70449"/>
                    </a:cubicBezTo>
                    <a:cubicBezTo>
                      <a:pt x="130834" y="40257"/>
                      <a:pt x="129396" y="37381"/>
                      <a:pt x="163902" y="2731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7" name="74 - Ομάδα"/>
            <p:cNvGrpSpPr/>
            <p:nvPr/>
          </p:nvGrpSpPr>
          <p:grpSpPr>
            <a:xfrm>
              <a:off x="4986350" y="2784475"/>
              <a:ext cx="1943104" cy="858839"/>
              <a:chOff x="4857752" y="2784475"/>
              <a:chExt cx="1371600" cy="644525"/>
            </a:xfrm>
          </p:grpSpPr>
          <p:grpSp>
            <p:nvGrpSpPr>
              <p:cNvPr id="48" name="Group 120"/>
              <p:cNvGrpSpPr>
                <a:grpSpLocks noChangeAspect="1"/>
              </p:cNvGrpSpPr>
              <p:nvPr/>
            </p:nvGrpSpPr>
            <p:grpSpPr bwMode="auto">
              <a:xfrm>
                <a:off x="4857752" y="2784475"/>
                <a:ext cx="1371600" cy="644525"/>
                <a:chOff x="1349" y="1287"/>
                <a:chExt cx="2716" cy="1276"/>
              </a:xfrm>
              <a:solidFill>
                <a:schemeClr val="accent3">
                  <a:lumMod val="60000"/>
                  <a:lumOff val="40000"/>
                </a:schemeClr>
              </a:solidFill>
            </p:grpSpPr>
            <p:sp>
              <p:nvSpPr>
                <p:cNvPr id="39" name="Freeform 121"/>
                <p:cNvSpPr>
                  <a:spLocks noChangeAspect="1"/>
                </p:cNvSpPr>
                <p:nvPr/>
              </p:nvSpPr>
              <p:spPr bwMode="auto">
                <a:xfrm>
                  <a:off x="1349" y="1287"/>
                  <a:ext cx="2716" cy="1276"/>
                </a:xfrm>
                <a:custGeom>
                  <a:avLst/>
                  <a:gdLst>
                    <a:gd name="T0" fmla="*/ 6308 w 1150"/>
                    <a:gd name="T1" fmla="*/ 2004 h 540"/>
                    <a:gd name="T2" fmla="*/ 6353 w 1150"/>
                    <a:gd name="T3" fmla="*/ 1725 h 540"/>
                    <a:gd name="T4" fmla="*/ 6235 w 1150"/>
                    <a:gd name="T5" fmla="*/ 1425 h 540"/>
                    <a:gd name="T6" fmla="*/ 6025 w 1150"/>
                    <a:gd name="T7" fmla="*/ 1229 h 540"/>
                    <a:gd name="T8" fmla="*/ 5763 w 1150"/>
                    <a:gd name="T9" fmla="*/ 714 h 540"/>
                    <a:gd name="T10" fmla="*/ 5378 w 1150"/>
                    <a:gd name="T11" fmla="*/ 827 h 540"/>
                    <a:gd name="T12" fmla="*/ 4801 w 1150"/>
                    <a:gd name="T13" fmla="*/ 697 h 540"/>
                    <a:gd name="T14" fmla="*/ 2777 w 1150"/>
                    <a:gd name="T15" fmla="*/ 229 h 540"/>
                    <a:gd name="T16" fmla="*/ 1868 w 1150"/>
                    <a:gd name="T17" fmla="*/ 1212 h 540"/>
                    <a:gd name="T18" fmla="*/ 479 w 1150"/>
                    <a:gd name="T19" fmla="*/ 1028 h 540"/>
                    <a:gd name="T20" fmla="*/ 5 w 1150"/>
                    <a:gd name="T21" fmla="*/ 1529 h 540"/>
                    <a:gd name="T22" fmla="*/ 598 w 1150"/>
                    <a:gd name="T23" fmla="*/ 2094 h 540"/>
                    <a:gd name="T24" fmla="*/ 668 w 1150"/>
                    <a:gd name="T25" fmla="*/ 2061 h 540"/>
                    <a:gd name="T26" fmla="*/ 144 w 1150"/>
                    <a:gd name="T27" fmla="*/ 1496 h 540"/>
                    <a:gd name="T28" fmla="*/ 782 w 1150"/>
                    <a:gd name="T29" fmla="*/ 1127 h 540"/>
                    <a:gd name="T30" fmla="*/ 1885 w 1150"/>
                    <a:gd name="T31" fmla="*/ 1446 h 540"/>
                    <a:gd name="T32" fmla="*/ 2310 w 1150"/>
                    <a:gd name="T33" fmla="*/ 1692 h 540"/>
                    <a:gd name="T34" fmla="*/ 2522 w 1150"/>
                    <a:gd name="T35" fmla="*/ 1921 h 540"/>
                    <a:gd name="T36" fmla="*/ 2839 w 1150"/>
                    <a:gd name="T37" fmla="*/ 2117 h 540"/>
                    <a:gd name="T38" fmla="*/ 3011 w 1150"/>
                    <a:gd name="T39" fmla="*/ 2413 h 540"/>
                    <a:gd name="T40" fmla="*/ 3089 w 1150"/>
                    <a:gd name="T41" fmla="*/ 2486 h 540"/>
                    <a:gd name="T42" fmla="*/ 3113 w 1150"/>
                    <a:gd name="T43" fmla="*/ 2356 h 540"/>
                    <a:gd name="T44" fmla="*/ 3134 w 1150"/>
                    <a:gd name="T45" fmla="*/ 2290 h 540"/>
                    <a:gd name="T46" fmla="*/ 3309 w 1150"/>
                    <a:gd name="T47" fmla="*/ 2417 h 540"/>
                    <a:gd name="T48" fmla="*/ 3368 w 1150"/>
                    <a:gd name="T49" fmla="*/ 2368 h 540"/>
                    <a:gd name="T50" fmla="*/ 3413 w 1150"/>
                    <a:gd name="T51" fmla="*/ 2328 h 540"/>
                    <a:gd name="T52" fmla="*/ 3592 w 1150"/>
                    <a:gd name="T53" fmla="*/ 2413 h 540"/>
                    <a:gd name="T54" fmla="*/ 3396 w 1150"/>
                    <a:gd name="T55" fmla="*/ 2183 h 540"/>
                    <a:gd name="T56" fmla="*/ 3687 w 1150"/>
                    <a:gd name="T57" fmla="*/ 2318 h 540"/>
                    <a:gd name="T58" fmla="*/ 3325 w 1150"/>
                    <a:gd name="T59" fmla="*/ 2044 h 540"/>
                    <a:gd name="T60" fmla="*/ 4015 w 1150"/>
                    <a:gd name="T61" fmla="*/ 2167 h 540"/>
                    <a:gd name="T62" fmla="*/ 4457 w 1150"/>
                    <a:gd name="T63" fmla="*/ 2495 h 540"/>
                    <a:gd name="T64" fmla="*/ 4674 w 1150"/>
                    <a:gd name="T65" fmla="*/ 2843 h 540"/>
                    <a:gd name="T66" fmla="*/ 4731 w 1150"/>
                    <a:gd name="T67" fmla="*/ 2932 h 540"/>
                    <a:gd name="T68" fmla="*/ 4792 w 1150"/>
                    <a:gd name="T69" fmla="*/ 2758 h 540"/>
                    <a:gd name="T70" fmla="*/ 4903 w 1150"/>
                    <a:gd name="T71" fmla="*/ 2954 h 540"/>
                    <a:gd name="T72" fmla="*/ 4960 w 1150"/>
                    <a:gd name="T73" fmla="*/ 2921 h 540"/>
                    <a:gd name="T74" fmla="*/ 4898 w 1150"/>
                    <a:gd name="T75" fmla="*/ 2786 h 540"/>
                    <a:gd name="T76" fmla="*/ 5108 w 1150"/>
                    <a:gd name="T77" fmla="*/ 2932 h 540"/>
                    <a:gd name="T78" fmla="*/ 5160 w 1150"/>
                    <a:gd name="T79" fmla="*/ 2888 h 540"/>
                    <a:gd name="T80" fmla="*/ 5042 w 1150"/>
                    <a:gd name="T81" fmla="*/ 2753 h 540"/>
                    <a:gd name="T82" fmla="*/ 5276 w 1150"/>
                    <a:gd name="T83" fmla="*/ 2852 h 540"/>
                    <a:gd name="T84" fmla="*/ 5144 w 1150"/>
                    <a:gd name="T85" fmla="*/ 2691 h 540"/>
                    <a:gd name="T86" fmla="*/ 5002 w 1150"/>
                    <a:gd name="T87" fmla="*/ 2597 h 540"/>
                    <a:gd name="T88" fmla="*/ 4641 w 1150"/>
                    <a:gd name="T89" fmla="*/ 2372 h 540"/>
                    <a:gd name="T90" fmla="*/ 5021 w 1150"/>
                    <a:gd name="T91" fmla="*/ 2205 h 540"/>
                    <a:gd name="T92" fmla="*/ 5165 w 1150"/>
                    <a:gd name="T93" fmla="*/ 2457 h 540"/>
                    <a:gd name="T94" fmla="*/ 5411 w 1150"/>
                    <a:gd name="T95" fmla="*/ 2557 h 540"/>
                    <a:gd name="T96" fmla="*/ 5477 w 1150"/>
                    <a:gd name="T97" fmla="*/ 2557 h 540"/>
                    <a:gd name="T98" fmla="*/ 5649 w 1150"/>
                    <a:gd name="T99" fmla="*/ 2573 h 540"/>
                    <a:gd name="T100" fmla="*/ 5779 w 1150"/>
                    <a:gd name="T101" fmla="*/ 2618 h 540"/>
                    <a:gd name="T102" fmla="*/ 5649 w 1150"/>
                    <a:gd name="T103" fmla="*/ 2486 h 540"/>
                    <a:gd name="T104" fmla="*/ 5890 w 1150"/>
                    <a:gd name="T105" fmla="*/ 2535 h 540"/>
                    <a:gd name="T106" fmla="*/ 5829 w 1150"/>
                    <a:gd name="T107" fmla="*/ 2457 h 540"/>
                    <a:gd name="T108" fmla="*/ 5808 w 1150"/>
                    <a:gd name="T109" fmla="*/ 2429 h 540"/>
                    <a:gd name="T110" fmla="*/ 5673 w 1150"/>
                    <a:gd name="T111" fmla="*/ 2368 h 540"/>
                    <a:gd name="T112" fmla="*/ 5415 w 1150"/>
                    <a:gd name="T113" fmla="*/ 2302 h 540"/>
                    <a:gd name="T114" fmla="*/ 5321 w 1150"/>
                    <a:gd name="T115" fmla="*/ 2155 h 540"/>
                    <a:gd name="T116" fmla="*/ 5706 w 1150"/>
                    <a:gd name="T117" fmla="*/ 1999 h 5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0"/>
                    <a:gd name="T179" fmla="*/ 1150 w 1150"/>
                    <a:gd name="T180" fmla="*/ 540 h 5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0">
                      <a:moveTo>
                        <a:pt x="1088" y="361"/>
                      </a:moveTo>
                      <a:cubicBezTo>
                        <a:pt x="1093" y="362"/>
                        <a:pt x="1121" y="362"/>
                        <a:pt x="1131" y="359"/>
                      </a:cubicBezTo>
                      <a:cubicBezTo>
                        <a:pt x="1142" y="356"/>
                        <a:pt x="1144" y="359"/>
                        <a:pt x="1147" y="349"/>
                      </a:cubicBezTo>
                      <a:cubicBezTo>
                        <a:pt x="1150" y="339"/>
                        <a:pt x="1143" y="320"/>
                        <a:pt x="1139" y="309"/>
                      </a:cubicBezTo>
                      <a:cubicBezTo>
                        <a:pt x="1136" y="297"/>
                        <a:pt x="1126" y="283"/>
                        <a:pt x="1123" y="274"/>
                      </a:cubicBezTo>
                      <a:cubicBezTo>
                        <a:pt x="1120" y="265"/>
                        <a:pt x="1121" y="260"/>
                        <a:pt x="1118" y="255"/>
                      </a:cubicBezTo>
                      <a:cubicBezTo>
                        <a:pt x="1115" y="250"/>
                        <a:pt x="1111" y="249"/>
                        <a:pt x="1103" y="243"/>
                      </a:cubicBezTo>
                      <a:cubicBezTo>
                        <a:pt x="1097" y="238"/>
                        <a:pt x="1090" y="233"/>
                        <a:pt x="1080" y="220"/>
                      </a:cubicBezTo>
                      <a:cubicBezTo>
                        <a:pt x="1069" y="207"/>
                        <a:pt x="1043" y="181"/>
                        <a:pt x="1036" y="165"/>
                      </a:cubicBezTo>
                      <a:cubicBezTo>
                        <a:pt x="1029" y="150"/>
                        <a:pt x="1035" y="140"/>
                        <a:pt x="1033" y="128"/>
                      </a:cubicBezTo>
                      <a:cubicBezTo>
                        <a:pt x="1033" y="115"/>
                        <a:pt x="1021" y="42"/>
                        <a:pt x="986" y="117"/>
                      </a:cubicBezTo>
                      <a:cubicBezTo>
                        <a:pt x="980" y="129"/>
                        <a:pt x="974" y="143"/>
                        <a:pt x="964" y="148"/>
                      </a:cubicBezTo>
                      <a:cubicBezTo>
                        <a:pt x="954" y="152"/>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4"/>
                      </a:cubicBezTo>
                      <a:cubicBezTo>
                        <a:pt x="352" y="185"/>
                        <a:pt x="365" y="214"/>
                        <a:pt x="335" y="217"/>
                      </a:cubicBezTo>
                      <a:cubicBezTo>
                        <a:pt x="305" y="220"/>
                        <a:pt x="223" y="188"/>
                        <a:pt x="180" y="183"/>
                      </a:cubicBezTo>
                      <a:cubicBezTo>
                        <a:pt x="139" y="178"/>
                        <a:pt x="112" y="178"/>
                        <a:pt x="86" y="184"/>
                      </a:cubicBezTo>
                      <a:cubicBezTo>
                        <a:pt x="60" y="191"/>
                        <a:pt x="40" y="204"/>
                        <a:pt x="25" y="219"/>
                      </a:cubicBezTo>
                      <a:cubicBezTo>
                        <a:pt x="12" y="233"/>
                        <a:pt x="0" y="257"/>
                        <a:pt x="1" y="274"/>
                      </a:cubicBezTo>
                      <a:cubicBezTo>
                        <a:pt x="1" y="290"/>
                        <a:pt x="13" y="305"/>
                        <a:pt x="31" y="321"/>
                      </a:cubicBezTo>
                      <a:cubicBezTo>
                        <a:pt x="48" y="338"/>
                        <a:pt x="88" y="356"/>
                        <a:pt x="107" y="375"/>
                      </a:cubicBezTo>
                      <a:cubicBezTo>
                        <a:pt x="125" y="395"/>
                        <a:pt x="142" y="441"/>
                        <a:pt x="144" y="439"/>
                      </a:cubicBezTo>
                      <a:cubicBezTo>
                        <a:pt x="147" y="438"/>
                        <a:pt x="136" y="390"/>
                        <a:pt x="120" y="369"/>
                      </a:cubicBezTo>
                      <a:cubicBezTo>
                        <a:pt x="106" y="348"/>
                        <a:pt x="72" y="330"/>
                        <a:pt x="54" y="314"/>
                      </a:cubicBezTo>
                      <a:cubicBezTo>
                        <a:pt x="36" y="299"/>
                        <a:pt x="25" y="282"/>
                        <a:pt x="26" y="268"/>
                      </a:cubicBezTo>
                      <a:cubicBezTo>
                        <a:pt x="27" y="252"/>
                        <a:pt x="42" y="232"/>
                        <a:pt x="60" y="222"/>
                      </a:cubicBezTo>
                      <a:cubicBezTo>
                        <a:pt x="77" y="211"/>
                        <a:pt x="104" y="199"/>
                        <a:pt x="140" y="202"/>
                      </a:cubicBezTo>
                      <a:cubicBezTo>
                        <a:pt x="176" y="204"/>
                        <a:pt x="241" y="229"/>
                        <a:pt x="274" y="238"/>
                      </a:cubicBezTo>
                      <a:cubicBezTo>
                        <a:pt x="306" y="247"/>
                        <a:pt x="321" y="252"/>
                        <a:pt x="338" y="259"/>
                      </a:cubicBezTo>
                      <a:cubicBezTo>
                        <a:pt x="357" y="263"/>
                        <a:pt x="370" y="263"/>
                        <a:pt x="382" y="271"/>
                      </a:cubicBezTo>
                      <a:cubicBezTo>
                        <a:pt x="394" y="278"/>
                        <a:pt x="406" y="295"/>
                        <a:pt x="414" y="303"/>
                      </a:cubicBezTo>
                      <a:cubicBezTo>
                        <a:pt x="421" y="314"/>
                        <a:pt x="419" y="322"/>
                        <a:pt x="426" y="330"/>
                      </a:cubicBezTo>
                      <a:cubicBezTo>
                        <a:pt x="433" y="336"/>
                        <a:pt x="442" y="338"/>
                        <a:pt x="452" y="344"/>
                      </a:cubicBezTo>
                      <a:cubicBezTo>
                        <a:pt x="460" y="348"/>
                        <a:pt x="467" y="354"/>
                        <a:pt x="477" y="360"/>
                      </a:cubicBezTo>
                      <a:cubicBezTo>
                        <a:pt x="485" y="366"/>
                        <a:pt x="501" y="372"/>
                        <a:pt x="509" y="379"/>
                      </a:cubicBezTo>
                      <a:cubicBezTo>
                        <a:pt x="517" y="387"/>
                        <a:pt x="522" y="398"/>
                        <a:pt x="528" y="406"/>
                      </a:cubicBezTo>
                      <a:cubicBezTo>
                        <a:pt x="533" y="415"/>
                        <a:pt x="537" y="425"/>
                        <a:pt x="540" y="432"/>
                      </a:cubicBezTo>
                      <a:cubicBezTo>
                        <a:pt x="544" y="437"/>
                        <a:pt x="547" y="437"/>
                        <a:pt x="549" y="439"/>
                      </a:cubicBezTo>
                      <a:cubicBezTo>
                        <a:pt x="551" y="441"/>
                        <a:pt x="553" y="445"/>
                        <a:pt x="554" y="445"/>
                      </a:cubicBezTo>
                      <a:cubicBezTo>
                        <a:pt x="556" y="445"/>
                        <a:pt x="556" y="441"/>
                        <a:pt x="556" y="437"/>
                      </a:cubicBezTo>
                      <a:cubicBezTo>
                        <a:pt x="557" y="434"/>
                        <a:pt x="559" y="427"/>
                        <a:pt x="558" y="422"/>
                      </a:cubicBezTo>
                      <a:cubicBezTo>
                        <a:pt x="556" y="415"/>
                        <a:pt x="548" y="406"/>
                        <a:pt x="549" y="404"/>
                      </a:cubicBezTo>
                      <a:cubicBezTo>
                        <a:pt x="549" y="402"/>
                        <a:pt x="557" y="406"/>
                        <a:pt x="562" y="410"/>
                      </a:cubicBezTo>
                      <a:cubicBezTo>
                        <a:pt x="565" y="413"/>
                        <a:pt x="572" y="420"/>
                        <a:pt x="577" y="424"/>
                      </a:cubicBezTo>
                      <a:cubicBezTo>
                        <a:pt x="584" y="429"/>
                        <a:pt x="588" y="429"/>
                        <a:pt x="593" y="433"/>
                      </a:cubicBezTo>
                      <a:cubicBezTo>
                        <a:pt x="597" y="437"/>
                        <a:pt x="602" y="448"/>
                        <a:pt x="604" y="447"/>
                      </a:cubicBezTo>
                      <a:cubicBezTo>
                        <a:pt x="607" y="446"/>
                        <a:pt x="608" y="432"/>
                        <a:pt x="604" y="424"/>
                      </a:cubicBezTo>
                      <a:cubicBezTo>
                        <a:pt x="600" y="417"/>
                        <a:pt x="581" y="401"/>
                        <a:pt x="582" y="400"/>
                      </a:cubicBezTo>
                      <a:cubicBezTo>
                        <a:pt x="584" y="398"/>
                        <a:pt x="604" y="412"/>
                        <a:pt x="612" y="417"/>
                      </a:cubicBezTo>
                      <a:cubicBezTo>
                        <a:pt x="620" y="420"/>
                        <a:pt x="627" y="421"/>
                        <a:pt x="633" y="423"/>
                      </a:cubicBezTo>
                      <a:cubicBezTo>
                        <a:pt x="637" y="425"/>
                        <a:pt x="644" y="434"/>
                        <a:pt x="644" y="432"/>
                      </a:cubicBezTo>
                      <a:cubicBezTo>
                        <a:pt x="646" y="429"/>
                        <a:pt x="645" y="417"/>
                        <a:pt x="640" y="410"/>
                      </a:cubicBezTo>
                      <a:cubicBezTo>
                        <a:pt x="634" y="404"/>
                        <a:pt x="608" y="392"/>
                        <a:pt x="609" y="391"/>
                      </a:cubicBezTo>
                      <a:cubicBezTo>
                        <a:pt x="610" y="390"/>
                        <a:pt x="635" y="402"/>
                        <a:pt x="644" y="406"/>
                      </a:cubicBezTo>
                      <a:cubicBezTo>
                        <a:pt x="654" y="410"/>
                        <a:pt x="660" y="417"/>
                        <a:pt x="661" y="415"/>
                      </a:cubicBezTo>
                      <a:cubicBezTo>
                        <a:pt x="662" y="413"/>
                        <a:pt x="658" y="403"/>
                        <a:pt x="647" y="395"/>
                      </a:cubicBezTo>
                      <a:cubicBezTo>
                        <a:pt x="636" y="387"/>
                        <a:pt x="593" y="368"/>
                        <a:pt x="596" y="366"/>
                      </a:cubicBezTo>
                      <a:cubicBezTo>
                        <a:pt x="599" y="362"/>
                        <a:pt x="644" y="374"/>
                        <a:pt x="664" y="378"/>
                      </a:cubicBezTo>
                      <a:cubicBezTo>
                        <a:pt x="684" y="381"/>
                        <a:pt x="708" y="382"/>
                        <a:pt x="720" y="388"/>
                      </a:cubicBezTo>
                      <a:cubicBezTo>
                        <a:pt x="732" y="394"/>
                        <a:pt x="723" y="401"/>
                        <a:pt x="735" y="410"/>
                      </a:cubicBezTo>
                      <a:cubicBezTo>
                        <a:pt x="749" y="420"/>
                        <a:pt x="782" y="436"/>
                        <a:pt x="799" y="447"/>
                      </a:cubicBezTo>
                      <a:cubicBezTo>
                        <a:pt x="814" y="458"/>
                        <a:pt x="822" y="467"/>
                        <a:pt x="826" y="477"/>
                      </a:cubicBezTo>
                      <a:cubicBezTo>
                        <a:pt x="835" y="487"/>
                        <a:pt x="835" y="502"/>
                        <a:pt x="838" y="509"/>
                      </a:cubicBezTo>
                      <a:cubicBezTo>
                        <a:pt x="841" y="516"/>
                        <a:pt x="844" y="515"/>
                        <a:pt x="846" y="517"/>
                      </a:cubicBezTo>
                      <a:cubicBezTo>
                        <a:pt x="848" y="521"/>
                        <a:pt x="846" y="527"/>
                        <a:pt x="848" y="525"/>
                      </a:cubicBezTo>
                      <a:cubicBezTo>
                        <a:pt x="850" y="524"/>
                        <a:pt x="854" y="514"/>
                        <a:pt x="857" y="509"/>
                      </a:cubicBezTo>
                      <a:cubicBezTo>
                        <a:pt x="859" y="505"/>
                        <a:pt x="856" y="493"/>
                        <a:pt x="859" y="494"/>
                      </a:cubicBezTo>
                      <a:cubicBezTo>
                        <a:pt x="861" y="496"/>
                        <a:pt x="867" y="514"/>
                        <a:pt x="871" y="521"/>
                      </a:cubicBezTo>
                      <a:cubicBezTo>
                        <a:pt x="874" y="526"/>
                        <a:pt x="876" y="527"/>
                        <a:pt x="879" y="529"/>
                      </a:cubicBezTo>
                      <a:cubicBezTo>
                        <a:pt x="882" y="533"/>
                        <a:pt x="885" y="540"/>
                        <a:pt x="886" y="539"/>
                      </a:cubicBezTo>
                      <a:cubicBezTo>
                        <a:pt x="887" y="537"/>
                        <a:pt x="889" y="527"/>
                        <a:pt x="889" y="523"/>
                      </a:cubicBezTo>
                      <a:cubicBezTo>
                        <a:pt x="889" y="518"/>
                        <a:pt x="887" y="517"/>
                        <a:pt x="886" y="512"/>
                      </a:cubicBezTo>
                      <a:cubicBezTo>
                        <a:pt x="884" y="508"/>
                        <a:pt x="875" y="498"/>
                        <a:pt x="878" y="499"/>
                      </a:cubicBezTo>
                      <a:cubicBezTo>
                        <a:pt x="882" y="499"/>
                        <a:pt x="900" y="512"/>
                        <a:pt x="906" y="517"/>
                      </a:cubicBezTo>
                      <a:cubicBezTo>
                        <a:pt x="911" y="521"/>
                        <a:pt x="912" y="523"/>
                        <a:pt x="916" y="525"/>
                      </a:cubicBezTo>
                      <a:cubicBezTo>
                        <a:pt x="919" y="527"/>
                        <a:pt x="925" y="531"/>
                        <a:pt x="926" y="530"/>
                      </a:cubicBezTo>
                      <a:cubicBezTo>
                        <a:pt x="928" y="529"/>
                        <a:pt x="926" y="521"/>
                        <a:pt x="925" y="517"/>
                      </a:cubicBezTo>
                      <a:cubicBezTo>
                        <a:pt x="923" y="513"/>
                        <a:pt x="920" y="511"/>
                        <a:pt x="917" y="506"/>
                      </a:cubicBezTo>
                      <a:cubicBezTo>
                        <a:pt x="913" y="502"/>
                        <a:pt x="902" y="493"/>
                        <a:pt x="904" y="493"/>
                      </a:cubicBezTo>
                      <a:cubicBezTo>
                        <a:pt x="907" y="493"/>
                        <a:pt x="924" y="502"/>
                        <a:pt x="932" y="505"/>
                      </a:cubicBezTo>
                      <a:cubicBezTo>
                        <a:pt x="938" y="509"/>
                        <a:pt x="945" y="513"/>
                        <a:pt x="946" y="511"/>
                      </a:cubicBezTo>
                      <a:cubicBezTo>
                        <a:pt x="947" y="509"/>
                        <a:pt x="944" y="501"/>
                        <a:pt x="940" y="496"/>
                      </a:cubicBezTo>
                      <a:cubicBezTo>
                        <a:pt x="935" y="490"/>
                        <a:pt x="924" y="486"/>
                        <a:pt x="922" y="482"/>
                      </a:cubicBezTo>
                      <a:cubicBezTo>
                        <a:pt x="918" y="478"/>
                        <a:pt x="924" y="475"/>
                        <a:pt x="921" y="473"/>
                      </a:cubicBezTo>
                      <a:cubicBezTo>
                        <a:pt x="917" y="469"/>
                        <a:pt x="904" y="466"/>
                        <a:pt x="897" y="465"/>
                      </a:cubicBezTo>
                      <a:cubicBezTo>
                        <a:pt x="889" y="461"/>
                        <a:pt x="886" y="466"/>
                        <a:pt x="874" y="458"/>
                      </a:cubicBezTo>
                      <a:cubicBezTo>
                        <a:pt x="863" y="452"/>
                        <a:pt x="836" y="435"/>
                        <a:pt x="832" y="425"/>
                      </a:cubicBezTo>
                      <a:cubicBezTo>
                        <a:pt x="828" y="415"/>
                        <a:pt x="839" y="403"/>
                        <a:pt x="851" y="398"/>
                      </a:cubicBezTo>
                      <a:cubicBezTo>
                        <a:pt x="862" y="394"/>
                        <a:pt x="889" y="394"/>
                        <a:pt x="900" y="395"/>
                      </a:cubicBezTo>
                      <a:cubicBezTo>
                        <a:pt x="910" y="397"/>
                        <a:pt x="908" y="401"/>
                        <a:pt x="913" y="408"/>
                      </a:cubicBezTo>
                      <a:cubicBezTo>
                        <a:pt x="918" y="416"/>
                        <a:pt x="921" y="433"/>
                        <a:pt x="926" y="440"/>
                      </a:cubicBezTo>
                      <a:cubicBezTo>
                        <a:pt x="932" y="447"/>
                        <a:pt x="943" y="447"/>
                        <a:pt x="950" y="450"/>
                      </a:cubicBezTo>
                      <a:cubicBezTo>
                        <a:pt x="957" y="454"/>
                        <a:pt x="966" y="455"/>
                        <a:pt x="970" y="458"/>
                      </a:cubicBezTo>
                      <a:cubicBezTo>
                        <a:pt x="974" y="460"/>
                        <a:pt x="977" y="465"/>
                        <a:pt x="979" y="465"/>
                      </a:cubicBezTo>
                      <a:cubicBezTo>
                        <a:pt x="980" y="465"/>
                        <a:pt x="982" y="461"/>
                        <a:pt x="982" y="458"/>
                      </a:cubicBezTo>
                      <a:cubicBezTo>
                        <a:pt x="982" y="455"/>
                        <a:pt x="973" y="445"/>
                        <a:pt x="979" y="445"/>
                      </a:cubicBezTo>
                      <a:cubicBezTo>
                        <a:pt x="983" y="446"/>
                        <a:pt x="1005" y="458"/>
                        <a:pt x="1013" y="461"/>
                      </a:cubicBezTo>
                      <a:cubicBezTo>
                        <a:pt x="1020" y="464"/>
                        <a:pt x="1022" y="463"/>
                        <a:pt x="1027" y="464"/>
                      </a:cubicBezTo>
                      <a:cubicBezTo>
                        <a:pt x="1030" y="465"/>
                        <a:pt x="1035" y="469"/>
                        <a:pt x="1036" y="469"/>
                      </a:cubicBezTo>
                      <a:cubicBezTo>
                        <a:pt x="1037" y="468"/>
                        <a:pt x="1036" y="461"/>
                        <a:pt x="1032" y="457"/>
                      </a:cubicBezTo>
                      <a:cubicBezTo>
                        <a:pt x="1029" y="454"/>
                        <a:pt x="1010" y="446"/>
                        <a:pt x="1013" y="445"/>
                      </a:cubicBezTo>
                      <a:cubicBezTo>
                        <a:pt x="1016" y="443"/>
                        <a:pt x="1039" y="449"/>
                        <a:pt x="1045" y="450"/>
                      </a:cubicBezTo>
                      <a:cubicBezTo>
                        <a:pt x="1053" y="451"/>
                        <a:pt x="1055" y="454"/>
                        <a:pt x="1056" y="454"/>
                      </a:cubicBezTo>
                      <a:cubicBezTo>
                        <a:pt x="1057" y="452"/>
                        <a:pt x="1052" y="449"/>
                        <a:pt x="1050" y="447"/>
                      </a:cubicBezTo>
                      <a:cubicBezTo>
                        <a:pt x="1049" y="445"/>
                        <a:pt x="1052" y="442"/>
                        <a:pt x="1045" y="440"/>
                      </a:cubicBezTo>
                      <a:cubicBezTo>
                        <a:pt x="1039" y="437"/>
                        <a:pt x="1013" y="432"/>
                        <a:pt x="1013" y="432"/>
                      </a:cubicBezTo>
                      <a:cubicBezTo>
                        <a:pt x="1012" y="430"/>
                        <a:pt x="1039" y="435"/>
                        <a:pt x="1041" y="435"/>
                      </a:cubicBezTo>
                      <a:cubicBezTo>
                        <a:pt x="1044" y="434"/>
                        <a:pt x="1033" y="430"/>
                        <a:pt x="1029" y="429"/>
                      </a:cubicBezTo>
                      <a:cubicBezTo>
                        <a:pt x="1025" y="426"/>
                        <a:pt x="1018" y="425"/>
                        <a:pt x="1017" y="424"/>
                      </a:cubicBezTo>
                      <a:cubicBezTo>
                        <a:pt x="1014" y="423"/>
                        <a:pt x="1021" y="418"/>
                        <a:pt x="1015" y="417"/>
                      </a:cubicBezTo>
                      <a:cubicBezTo>
                        <a:pt x="1008" y="414"/>
                        <a:pt x="982" y="415"/>
                        <a:pt x="971" y="412"/>
                      </a:cubicBezTo>
                      <a:cubicBezTo>
                        <a:pt x="962" y="410"/>
                        <a:pt x="958" y="401"/>
                        <a:pt x="955" y="397"/>
                      </a:cubicBezTo>
                      <a:cubicBezTo>
                        <a:pt x="953" y="392"/>
                        <a:pt x="948" y="389"/>
                        <a:pt x="954" y="386"/>
                      </a:cubicBezTo>
                      <a:cubicBezTo>
                        <a:pt x="959" y="382"/>
                        <a:pt x="976" y="379"/>
                        <a:pt x="986" y="375"/>
                      </a:cubicBezTo>
                      <a:cubicBezTo>
                        <a:pt x="996" y="372"/>
                        <a:pt x="1003" y="363"/>
                        <a:pt x="1023" y="358"/>
                      </a:cubicBezTo>
                      <a:cubicBezTo>
                        <a:pt x="1043" y="353"/>
                        <a:pt x="1088" y="361"/>
                        <a:pt x="1088" y="361"/>
                      </a:cubicBezTo>
                      <a:close/>
                    </a:path>
                  </a:pathLst>
                </a:custGeom>
                <a:grpFill/>
                <a:ln w="6350" cap="rnd">
                  <a:solidFill>
                    <a:schemeClr val="tx1"/>
                  </a:solidFill>
                  <a:miter lim="800000"/>
                  <a:headEnd/>
                  <a:tailEnd/>
                </a:ln>
              </p:spPr>
              <p:txBody>
                <a:bodyPr/>
                <a:lstStyle/>
                <a:p>
                  <a:endParaRPr lang="el-GR"/>
                </a:p>
              </p:txBody>
            </p:sp>
            <p:sp>
              <p:nvSpPr>
                <p:cNvPr id="40" name="Freeform 122"/>
                <p:cNvSpPr>
                  <a:spLocks noChangeAspect="1"/>
                </p:cNvSpPr>
                <p:nvPr/>
              </p:nvSpPr>
              <p:spPr bwMode="auto">
                <a:xfrm>
                  <a:off x="3248" y="1637"/>
                  <a:ext cx="274" cy="236"/>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grpFill/>
                <a:ln w="6350" cap="rnd">
                  <a:solidFill>
                    <a:schemeClr val="tx1"/>
                  </a:solidFill>
                  <a:miter lim="800000"/>
                  <a:headEnd/>
                  <a:tailEnd/>
                </a:ln>
              </p:spPr>
              <p:txBody>
                <a:bodyPr/>
                <a:lstStyle/>
                <a:p>
                  <a:endParaRPr lang="el-GR"/>
                </a:p>
              </p:txBody>
            </p:sp>
            <p:sp>
              <p:nvSpPr>
                <p:cNvPr id="41" name="Freeform 123"/>
                <p:cNvSpPr>
                  <a:spLocks noChangeAspect="1"/>
                </p:cNvSpPr>
                <p:nvPr/>
              </p:nvSpPr>
              <p:spPr bwMode="auto">
                <a:xfrm>
                  <a:off x="3649" y="1542"/>
                  <a:ext cx="76" cy="135"/>
                </a:xfrm>
                <a:custGeom>
                  <a:avLst/>
                  <a:gdLst>
                    <a:gd name="T0" fmla="*/ 90 w 32"/>
                    <a:gd name="T1" fmla="*/ 0 h 57"/>
                    <a:gd name="T2" fmla="*/ 180 w 32"/>
                    <a:gd name="T3" fmla="*/ 320 h 57"/>
                    <a:gd name="T4" fmla="*/ 0 60000 65536"/>
                    <a:gd name="T5" fmla="*/ 0 60000 65536"/>
                    <a:gd name="T6" fmla="*/ 0 w 32"/>
                    <a:gd name="T7" fmla="*/ 0 h 57"/>
                    <a:gd name="T8" fmla="*/ 32 w 32"/>
                    <a:gd name="T9" fmla="*/ 57 h 57"/>
                  </a:gdLst>
                  <a:ahLst/>
                  <a:cxnLst>
                    <a:cxn ang="T4">
                      <a:pos x="T0" y="T1"/>
                    </a:cxn>
                    <a:cxn ang="T5">
                      <a:pos x="T2" y="T3"/>
                    </a:cxn>
                  </a:cxnLst>
                  <a:rect l="T6" t="T7" r="T8" b="T9"/>
                  <a:pathLst>
                    <a:path w="32" h="57">
                      <a:moveTo>
                        <a:pt x="16" y="0"/>
                      </a:moveTo>
                      <a:cubicBezTo>
                        <a:pt x="5" y="24"/>
                        <a:pt x="0" y="30"/>
                        <a:pt x="32" y="57"/>
                      </a:cubicBezTo>
                    </a:path>
                  </a:pathLst>
                </a:custGeom>
                <a:grpFill/>
                <a:ln w="6350" cap="rnd">
                  <a:solidFill>
                    <a:schemeClr val="tx1"/>
                  </a:solidFill>
                  <a:miter lim="800000"/>
                  <a:headEnd/>
                  <a:tailEnd/>
                </a:ln>
              </p:spPr>
              <p:txBody>
                <a:bodyPr/>
                <a:lstStyle/>
                <a:p>
                  <a:endParaRPr lang="el-GR"/>
                </a:p>
              </p:txBody>
            </p:sp>
            <p:sp>
              <p:nvSpPr>
                <p:cNvPr id="42" name="Oval 124"/>
                <p:cNvSpPr>
                  <a:spLocks noChangeAspect="1" noChangeArrowheads="1"/>
                </p:cNvSpPr>
                <p:nvPr/>
              </p:nvSpPr>
              <p:spPr bwMode="auto">
                <a:xfrm>
                  <a:off x="3786" y="1924"/>
                  <a:ext cx="75" cy="51"/>
                </a:xfrm>
                <a:prstGeom prst="ellipse">
                  <a:avLst/>
                </a:prstGeom>
                <a:grpFill/>
                <a:ln w="6350" cap="rnd">
                  <a:solidFill>
                    <a:schemeClr val="tx1"/>
                  </a:solidFill>
                  <a:miter lim="800000"/>
                  <a:headEnd/>
                  <a:tailEnd/>
                </a:ln>
              </p:spPr>
              <p:txBody>
                <a:bodyPr/>
                <a:lstStyle/>
                <a:p>
                  <a:endParaRPr lang="el-GR"/>
                </a:p>
              </p:txBody>
            </p:sp>
          </p:grpSp>
          <p:grpSp>
            <p:nvGrpSpPr>
              <p:cNvPr id="49" name="70 - Ομάδα"/>
              <p:cNvGrpSpPr/>
              <p:nvPr/>
            </p:nvGrpSpPr>
            <p:grpSpPr>
              <a:xfrm>
                <a:off x="5429256" y="2857496"/>
                <a:ext cx="357191" cy="285752"/>
                <a:chOff x="5429255" y="1857364"/>
                <a:chExt cx="685805" cy="500066"/>
              </a:xfrm>
            </p:grpSpPr>
            <p:sp>
              <p:nvSpPr>
                <p:cNvPr id="72" name="Freeform 101"/>
                <p:cNvSpPr>
                  <a:spLocks noChangeAspect="1"/>
                </p:cNvSpPr>
                <p:nvPr/>
              </p:nvSpPr>
              <p:spPr bwMode="auto">
                <a:xfrm>
                  <a:off x="5429255" y="1857364"/>
                  <a:ext cx="685805" cy="500066"/>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6">
                    <a:lumMod val="60000"/>
                    <a:lumOff val="40000"/>
                  </a:schemeClr>
                </a:solidFill>
                <a:ln w="3175">
                  <a:solidFill>
                    <a:schemeClr val="tx1"/>
                  </a:solidFill>
                  <a:round/>
                  <a:headEnd/>
                  <a:tailEnd/>
                </a:ln>
              </p:spPr>
              <p:txBody>
                <a:bodyPr/>
                <a:lstStyle/>
                <a:p>
                  <a:endParaRPr lang="el-GR"/>
                </a:p>
              </p:txBody>
            </p:sp>
            <p:sp>
              <p:nvSpPr>
                <p:cNvPr id="73" name="72 - Ελεύθερη σχεδίαση"/>
                <p:cNvSpPr/>
                <p:nvPr/>
              </p:nvSpPr>
              <p:spPr>
                <a:xfrm>
                  <a:off x="5529532" y="1879121"/>
                  <a:ext cx="324928" cy="442822"/>
                </a:xfrm>
                <a:custGeom>
                  <a:avLst/>
                  <a:gdLst>
                    <a:gd name="connsiteX0" fmla="*/ 163902 w 324928"/>
                    <a:gd name="connsiteY0" fmla="*/ 27317 h 442822"/>
                    <a:gd name="connsiteX1" fmla="*/ 319177 w 324928"/>
                    <a:gd name="connsiteY1" fmla="*/ 10064 h 442822"/>
                    <a:gd name="connsiteX2" fmla="*/ 198408 w 324928"/>
                    <a:gd name="connsiteY2" fmla="*/ 87702 h 442822"/>
                    <a:gd name="connsiteX3" fmla="*/ 181155 w 324928"/>
                    <a:gd name="connsiteY3" fmla="*/ 165339 h 442822"/>
                    <a:gd name="connsiteX4" fmla="*/ 172528 w 324928"/>
                    <a:gd name="connsiteY4" fmla="*/ 242977 h 442822"/>
                    <a:gd name="connsiteX5" fmla="*/ 120770 w 324928"/>
                    <a:gd name="connsiteY5" fmla="*/ 320615 h 442822"/>
                    <a:gd name="connsiteX6" fmla="*/ 86264 w 324928"/>
                    <a:gd name="connsiteY6" fmla="*/ 424132 h 442822"/>
                    <a:gd name="connsiteX7" fmla="*/ 0 w 324928"/>
                    <a:gd name="connsiteY7" fmla="*/ 432758 h 442822"/>
                    <a:gd name="connsiteX8" fmla="*/ 0 w 324928"/>
                    <a:gd name="connsiteY8" fmla="*/ 432758 h 442822"/>
                    <a:gd name="connsiteX9" fmla="*/ 17253 w 324928"/>
                    <a:gd name="connsiteY9" fmla="*/ 372373 h 442822"/>
                    <a:gd name="connsiteX10" fmla="*/ 77638 w 324928"/>
                    <a:gd name="connsiteY10" fmla="*/ 251604 h 442822"/>
                    <a:gd name="connsiteX11" fmla="*/ 69011 w 324928"/>
                    <a:gd name="connsiteY11" fmla="*/ 208471 h 442822"/>
                    <a:gd name="connsiteX12" fmla="*/ 112143 w 324928"/>
                    <a:gd name="connsiteY12" fmla="*/ 70449 h 442822"/>
                    <a:gd name="connsiteX13" fmla="*/ 163902 w 324928"/>
                    <a:gd name="connsiteY13" fmla="*/ 27317 h 4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928" h="442822">
                      <a:moveTo>
                        <a:pt x="163902" y="27317"/>
                      </a:moveTo>
                      <a:cubicBezTo>
                        <a:pt x="198408" y="17253"/>
                        <a:pt x="313426" y="0"/>
                        <a:pt x="319177" y="10064"/>
                      </a:cubicBezTo>
                      <a:cubicBezTo>
                        <a:pt x="324928" y="20128"/>
                        <a:pt x="221412" y="61823"/>
                        <a:pt x="198408" y="87702"/>
                      </a:cubicBezTo>
                      <a:cubicBezTo>
                        <a:pt x="175404" y="113581"/>
                        <a:pt x="185468" y="139460"/>
                        <a:pt x="181155" y="165339"/>
                      </a:cubicBezTo>
                      <a:cubicBezTo>
                        <a:pt x="176842" y="191218"/>
                        <a:pt x="182592" y="217098"/>
                        <a:pt x="172528" y="242977"/>
                      </a:cubicBezTo>
                      <a:cubicBezTo>
                        <a:pt x="162464" y="268856"/>
                        <a:pt x="135147" y="290423"/>
                        <a:pt x="120770" y="320615"/>
                      </a:cubicBezTo>
                      <a:cubicBezTo>
                        <a:pt x="106393" y="350807"/>
                        <a:pt x="106392" y="405442"/>
                        <a:pt x="86264" y="424132"/>
                      </a:cubicBezTo>
                      <a:cubicBezTo>
                        <a:pt x="66136" y="442822"/>
                        <a:pt x="0" y="432758"/>
                        <a:pt x="0" y="432758"/>
                      </a:cubicBezTo>
                      <a:lnTo>
                        <a:pt x="0" y="432758"/>
                      </a:lnTo>
                      <a:cubicBezTo>
                        <a:pt x="2876" y="422694"/>
                        <a:pt x="4313" y="402565"/>
                        <a:pt x="17253" y="372373"/>
                      </a:cubicBezTo>
                      <a:cubicBezTo>
                        <a:pt x="30193" y="342181"/>
                        <a:pt x="69012" y="278921"/>
                        <a:pt x="77638" y="251604"/>
                      </a:cubicBezTo>
                      <a:cubicBezTo>
                        <a:pt x="86264" y="224287"/>
                        <a:pt x="63260" y="238663"/>
                        <a:pt x="69011" y="208471"/>
                      </a:cubicBezTo>
                      <a:cubicBezTo>
                        <a:pt x="74762" y="178279"/>
                        <a:pt x="93452" y="100641"/>
                        <a:pt x="112143" y="70449"/>
                      </a:cubicBezTo>
                      <a:cubicBezTo>
                        <a:pt x="130834" y="40257"/>
                        <a:pt x="129396" y="37381"/>
                        <a:pt x="163902" y="2731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73 - Ελεύθερη σχεδίαση"/>
                <p:cNvSpPr/>
                <p:nvPr/>
              </p:nvSpPr>
              <p:spPr>
                <a:xfrm>
                  <a:off x="5715008" y="1857364"/>
                  <a:ext cx="324928" cy="442822"/>
                </a:xfrm>
                <a:custGeom>
                  <a:avLst/>
                  <a:gdLst>
                    <a:gd name="connsiteX0" fmla="*/ 163902 w 324928"/>
                    <a:gd name="connsiteY0" fmla="*/ 27317 h 442822"/>
                    <a:gd name="connsiteX1" fmla="*/ 319177 w 324928"/>
                    <a:gd name="connsiteY1" fmla="*/ 10064 h 442822"/>
                    <a:gd name="connsiteX2" fmla="*/ 198408 w 324928"/>
                    <a:gd name="connsiteY2" fmla="*/ 87702 h 442822"/>
                    <a:gd name="connsiteX3" fmla="*/ 181155 w 324928"/>
                    <a:gd name="connsiteY3" fmla="*/ 165339 h 442822"/>
                    <a:gd name="connsiteX4" fmla="*/ 172528 w 324928"/>
                    <a:gd name="connsiteY4" fmla="*/ 242977 h 442822"/>
                    <a:gd name="connsiteX5" fmla="*/ 120770 w 324928"/>
                    <a:gd name="connsiteY5" fmla="*/ 320615 h 442822"/>
                    <a:gd name="connsiteX6" fmla="*/ 86264 w 324928"/>
                    <a:gd name="connsiteY6" fmla="*/ 424132 h 442822"/>
                    <a:gd name="connsiteX7" fmla="*/ 0 w 324928"/>
                    <a:gd name="connsiteY7" fmla="*/ 432758 h 442822"/>
                    <a:gd name="connsiteX8" fmla="*/ 0 w 324928"/>
                    <a:gd name="connsiteY8" fmla="*/ 432758 h 442822"/>
                    <a:gd name="connsiteX9" fmla="*/ 17253 w 324928"/>
                    <a:gd name="connsiteY9" fmla="*/ 372373 h 442822"/>
                    <a:gd name="connsiteX10" fmla="*/ 77638 w 324928"/>
                    <a:gd name="connsiteY10" fmla="*/ 251604 h 442822"/>
                    <a:gd name="connsiteX11" fmla="*/ 69011 w 324928"/>
                    <a:gd name="connsiteY11" fmla="*/ 208471 h 442822"/>
                    <a:gd name="connsiteX12" fmla="*/ 112143 w 324928"/>
                    <a:gd name="connsiteY12" fmla="*/ 70449 h 442822"/>
                    <a:gd name="connsiteX13" fmla="*/ 163902 w 324928"/>
                    <a:gd name="connsiteY13" fmla="*/ 27317 h 4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928" h="442822">
                      <a:moveTo>
                        <a:pt x="163902" y="27317"/>
                      </a:moveTo>
                      <a:cubicBezTo>
                        <a:pt x="198408" y="17253"/>
                        <a:pt x="313426" y="0"/>
                        <a:pt x="319177" y="10064"/>
                      </a:cubicBezTo>
                      <a:cubicBezTo>
                        <a:pt x="324928" y="20128"/>
                        <a:pt x="221412" y="61823"/>
                        <a:pt x="198408" y="87702"/>
                      </a:cubicBezTo>
                      <a:cubicBezTo>
                        <a:pt x="175404" y="113581"/>
                        <a:pt x="185468" y="139460"/>
                        <a:pt x="181155" y="165339"/>
                      </a:cubicBezTo>
                      <a:cubicBezTo>
                        <a:pt x="176842" y="191218"/>
                        <a:pt x="182592" y="217098"/>
                        <a:pt x="172528" y="242977"/>
                      </a:cubicBezTo>
                      <a:cubicBezTo>
                        <a:pt x="162464" y="268856"/>
                        <a:pt x="135147" y="290423"/>
                        <a:pt x="120770" y="320615"/>
                      </a:cubicBezTo>
                      <a:cubicBezTo>
                        <a:pt x="106393" y="350807"/>
                        <a:pt x="106392" y="405442"/>
                        <a:pt x="86264" y="424132"/>
                      </a:cubicBezTo>
                      <a:cubicBezTo>
                        <a:pt x="66136" y="442822"/>
                        <a:pt x="0" y="432758"/>
                        <a:pt x="0" y="432758"/>
                      </a:cubicBezTo>
                      <a:lnTo>
                        <a:pt x="0" y="432758"/>
                      </a:lnTo>
                      <a:cubicBezTo>
                        <a:pt x="2876" y="422694"/>
                        <a:pt x="4313" y="402565"/>
                        <a:pt x="17253" y="372373"/>
                      </a:cubicBezTo>
                      <a:cubicBezTo>
                        <a:pt x="30193" y="342181"/>
                        <a:pt x="69012" y="278921"/>
                        <a:pt x="77638" y="251604"/>
                      </a:cubicBezTo>
                      <a:cubicBezTo>
                        <a:pt x="86264" y="224287"/>
                        <a:pt x="63260" y="238663"/>
                        <a:pt x="69011" y="208471"/>
                      </a:cubicBezTo>
                      <a:cubicBezTo>
                        <a:pt x="74762" y="178279"/>
                        <a:pt x="93452" y="100641"/>
                        <a:pt x="112143" y="70449"/>
                      </a:cubicBezTo>
                      <a:cubicBezTo>
                        <a:pt x="130834" y="40257"/>
                        <a:pt x="129396" y="37381"/>
                        <a:pt x="163902" y="2731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53" name="86 - Ομάδα"/>
            <p:cNvGrpSpPr/>
            <p:nvPr/>
          </p:nvGrpSpPr>
          <p:grpSpPr>
            <a:xfrm>
              <a:off x="4929190" y="4500570"/>
              <a:ext cx="2119210" cy="928694"/>
              <a:chOff x="5072066" y="4572008"/>
              <a:chExt cx="1976334" cy="857256"/>
            </a:xfrm>
          </p:grpSpPr>
          <p:grpSp>
            <p:nvGrpSpPr>
              <p:cNvPr id="64" name="Group 120"/>
              <p:cNvGrpSpPr>
                <a:grpSpLocks noChangeAspect="1"/>
              </p:cNvGrpSpPr>
              <p:nvPr/>
            </p:nvGrpSpPr>
            <p:grpSpPr bwMode="auto">
              <a:xfrm>
                <a:off x="5072066" y="4572008"/>
                <a:ext cx="1976334" cy="857256"/>
                <a:chOff x="1349" y="1287"/>
                <a:chExt cx="2716" cy="1276"/>
              </a:xfrm>
              <a:solidFill>
                <a:schemeClr val="accent3">
                  <a:lumMod val="60000"/>
                  <a:lumOff val="40000"/>
                </a:schemeClr>
              </a:solidFill>
            </p:grpSpPr>
            <p:sp>
              <p:nvSpPr>
                <p:cNvPr id="82" name="Freeform 121"/>
                <p:cNvSpPr>
                  <a:spLocks noChangeAspect="1"/>
                </p:cNvSpPr>
                <p:nvPr/>
              </p:nvSpPr>
              <p:spPr bwMode="auto">
                <a:xfrm>
                  <a:off x="1349" y="1287"/>
                  <a:ext cx="2716" cy="1276"/>
                </a:xfrm>
                <a:custGeom>
                  <a:avLst/>
                  <a:gdLst>
                    <a:gd name="T0" fmla="*/ 6308 w 1150"/>
                    <a:gd name="T1" fmla="*/ 2004 h 540"/>
                    <a:gd name="T2" fmla="*/ 6353 w 1150"/>
                    <a:gd name="T3" fmla="*/ 1725 h 540"/>
                    <a:gd name="T4" fmla="*/ 6235 w 1150"/>
                    <a:gd name="T5" fmla="*/ 1425 h 540"/>
                    <a:gd name="T6" fmla="*/ 6025 w 1150"/>
                    <a:gd name="T7" fmla="*/ 1229 h 540"/>
                    <a:gd name="T8" fmla="*/ 5763 w 1150"/>
                    <a:gd name="T9" fmla="*/ 714 h 540"/>
                    <a:gd name="T10" fmla="*/ 5378 w 1150"/>
                    <a:gd name="T11" fmla="*/ 827 h 540"/>
                    <a:gd name="T12" fmla="*/ 4801 w 1150"/>
                    <a:gd name="T13" fmla="*/ 697 h 540"/>
                    <a:gd name="T14" fmla="*/ 2777 w 1150"/>
                    <a:gd name="T15" fmla="*/ 229 h 540"/>
                    <a:gd name="T16" fmla="*/ 1868 w 1150"/>
                    <a:gd name="T17" fmla="*/ 1212 h 540"/>
                    <a:gd name="T18" fmla="*/ 479 w 1150"/>
                    <a:gd name="T19" fmla="*/ 1028 h 540"/>
                    <a:gd name="T20" fmla="*/ 5 w 1150"/>
                    <a:gd name="T21" fmla="*/ 1529 h 540"/>
                    <a:gd name="T22" fmla="*/ 598 w 1150"/>
                    <a:gd name="T23" fmla="*/ 2094 h 540"/>
                    <a:gd name="T24" fmla="*/ 668 w 1150"/>
                    <a:gd name="T25" fmla="*/ 2061 h 540"/>
                    <a:gd name="T26" fmla="*/ 144 w 1150"/>
                    <a:gd name="T27" fmla="*/ 1496 h 540"/>
                    <a:gd name="T28" fmla="*/ 782 w 1150"/>
                    <a:gd name="T29" fmla="*/ 1127 h 540"/>
                    <a:gd name="T30" fmla="*/ 1885 w 1150"/>
                    <a:gd name="T31" fmla="*/ 1446 h 540"/>
                    <a:gd name="T32" fmla="*/ 2310 w 1150"/>
                    <a:gd name="T33" fmla="*/ 1692 h 540"/>
                    <a:gd name="T34" fmla="*/ 2522 w 1150"/>
                    <a:gd name="T35" fmla="*/ 1921 h 540"/>
                    <a:gd name="T36" fmla="*/ 2839 w 1150"/>
                    <a:gd name="T37" fmla="*/ 2117 h 540"/>
                    <a:gd name="T38" fmla="*/ 3011 w 1150"/>
                    <a:gd name="T39" fmla="*/ 2413 h 540"/>
                    <a:gd name="T40" fmla="*/ 3089 w 1150"/>
                    <a:gd name="T41" fmla="*/ 2486 h 540"/>
                    <a:gd name="T42" fmla="*/ 3113 w 1150"/>
                    <a:gd name="T43" fmla="*/ 2356 h 540"/>
                    <a:gd name="T44" fmla="*/ 3134 w 1150"/>
                    <a:gd name="T45" fmla="*/ 2290 h 540"/>
                    <a:gd name="T46" fmla="*/ 3309 w 1150"/>
                    <a:gd name="T47" fmla="*/ 2417 h 540"/>
                    <a:gd name="T48" fmla="*/ 3368 w 1150"/>
                    <a:gd name="T49" fmla="*/ 2368 h 540"/>
                    <a:gd name="T50" fmla="*/ 3413 w 1150"/>
                    <a:gd name="T51" fmla="*/ 2328 h 540"/>
                    <a:gd name="T52" fmla="*/ 3592 w 1150"/>
                    <a:gd name="T53" fmla="*/ 2413 h 540"/>
                    <a:gd name="T54" fmla="*/ 3396 w 1150"/>
                    <a:gd name="T55" fmla="*/ 2183 h 540"/>
                    <a:gd name="T56" fmla="*/ 3687 w 1150"/>
                    <a:gd name="T57" fmla="*/ 2318 h 540"/>
                    <a:gd name="T58" fmla="*/ 3325 w 1150"/>
                    <a:gd name="T59" fmla="*/ 2044 h 540"/>
                    <a:gd name="T60" fmla="*/ 4015 w 1150"/>
                    <a:gd name="T61" fmla="*/ 2167 h 540"/>
                    <a:gd name="T62" fmla="*/ 4457 w 1150"/>
                    <a:gd name="T63" fmla="*/ 2495 h 540"/>
                    <a:gd name="T64" fmla="*/ 4674 w 1150"/>
                    <a:gd name="T65" fmla="*/ 2843 h 540"/>
                    <a:gd name="T66" fmla="*/ 4731 w 1150"/>
                    <a:gd name="T67" fmla="*/ 2932 h 540"/>
                    <a:gd name="T68" fmla="*/ 4792 w 1150"/>
                    <a:gd name="T69" fmla="*/ 2758 h 540"/>
                    <a:gd name="T70" fmla="*/ 4903 w 1150"/>
                    <a:gd name="T71" fmla="*/ 2954 h 540"/>
                    <a:gd name="T72" fmla="*/ 4960 w 1150"/>
                    <a:gd name="T73" fmla="*/ 2921 h 540"/>
                    <a:gd name="T74" fmla="*/ 4898 w 1150"/>
                    <a:gd name="T75" fmla="*/ 2786 h 540"/>
                    <a:gd name="T76" fmla="*/ 5108 w 1150"/>
                    <a:gd name="T77" fmla="*/ 2932 h 540"/>
                    <a:gd name="T78" fmla="*/ 5160 w 1150"/>
                    <a:gd name="T79" fmla="*/ 2888 h 540"/>
                    <a:gd name="T80" fmla="*/ 5042 w 1150"/>
                    <a:gd name="T81" fmla="*/ 2753 h 540"/>
                    <a:gd name="T82" fmla="*/ 5276 w 1150"/>
                    <a:gd name="T83" fmla="*/ 2852 h 540"/>
                    <a:gd name="T84" fmla="*/ 5144 w 1150"/>
                    <a:gd name="T85" fmla="*/ 2691 h 540"/>
                    <a:gd name="T86" fmla="*/ 5002 w 1150"/>
                    <a:gd name="T87" fmla="*/ 2597 h 540"/>
                    <a:gd name="T88" fmla="*/ 4641 w 1150"/>
                    <a:gd name="T89" fmla="*/ 2372 h 540"/>
                    <a:gd name="T90" fmla="*/ 5021 w 1150"/>
                    <a:gd name="T91" fmla="*/ 2205 h 540"/>
                    <a:gd name="T92" fmla="*/ 5165 w 1150"/>
                    <a:gd name="T93" fmla="*/ 2457 h 540"/>
                    <a:gd name="T94" fmla="*/ 5411 w 1150"/>
                    <a:gd name="T95" fmla="*/ 2557 h 540"/>
                    <a:gd name="T96" fmla="*/ 5477 w 1150"/>
                    <a:gd name="T97" fmla="*/ 2557 h 540"/>
                    <a:gd name="T98" fmla="*/ 5649 w 1150"/>
                    <a:gd name="T99" fmla="*/ 2573 h 540"/>
                    <a:gd name="T100" fmla="*/ 5779 w 1150"/>
                    <a:gd name="T101" fmla="*/ 2618 h 540"/>
                    <a:gd name="T102" fmla="*/ 5649 w 1150"/>
                    <a:gd name="T103" fmla="*/ 2486 h 540"/>
                    <a:gd name="T104" fmla="*/ 5890 w 1150"/>
                    <a:gd name="T105" fmla="*/ 2535 h 540"/>
                    <a:gd name="T106" fmla="*/ 5829 w 1150"/>
                    <a:gd name="T107" fmla="*/ 2457 h 540"/>
                    <a:gd name="T108" fmla="*/ 5808 w 1150"/>
                    <a:gd name="T109" fmla="*/ 2429 h 540"/>
                    <a:gd name="T110" fmla="*/ 5673 w 1150"/>
                    <a:gd name="T111" fmla="*/ 2368 h 540"/>
                    <a:gd name="T112" fmla="*/ 5415 w 1150"/>
                    <a:gd name="T113" fmla="*/ 2302 h 540"/>
                    <a:gd name="T114" fmla="*/ 5321 w 1150"/>
                    <a:gd name="T115" fmla="*/ 2155 h 540"/>
                    <a:gd name="T116" fmla="*/ 5706 w 1150"/>
                    <a:gd name="T117" fmla="*/ 1999 h 5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0"/>
                    <a:gd name="T179" fmla="*/ 1150 w 1150"/>
                    <a:gd name="T180" fmla="*/ 540 h 5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0">
                      <a:moveTo>
                        <a:pt x="1088" y="361"/>
                      </a:moveTo>
                      <a:cubicBezTo>
                        <a:pt x="1093" y="362"/>
                        <a:pt x="1121" y="362"/>
                        <a:pt x="1131" y="359"/>
                      </a:cubicBezTo>
                      <a:cubicBezTo>
                        <a:pt x="1142" y="356"/>
                        <a:pt x="1144" y="359"/>
                        <a:pt x="1147" y="349"/>
                      </a:cubicBezTo>
                      <a:cubicBezTo>
                        <a:pt x="1150" y="339"/>
                        <a:pt x="1143" y="320"/>
                        <a:pt x="1139" y="309"/>
                      </a:cubicBezTo>
                      <a:cubicBezTo>
                        <a:pt x="1136" y="297"/>
                        <a:pt x="1126" y="283"/>
                        <a:pt x="1123" y="274"/>
                      </a:cubicBezTo>
                      <a:cubicBezTo>
                        <a:pt x="1120" y="265"/>
                        <a:pt x="1121" y="260"/>
                        <a:pt x="1118" y="255"/>
                      </a:cubicBezTo>
                      <a:cubicBezTo>
                        <a:pt x="1115" y="250"/>
                        <a:pt x="1111" y="249"/>
                        <a:pt x="1103" y="243"/>
                      </a:cubicBezTo>
                      <a:cubicBezTo>
                        <a:pt x="1097" y="238"/>
                        <a:pt x="1090" y="233"/>
                        <a:pt x="1080" y="220"/>
                      </a:cubicBezTo>
                      <a:cubicBezTo>
                        <a:pt x="1069" y="207"/>
                        <a:pt x="1043" y="181"/>
                        <a:pt x="1036" y="165"/>
                      </a:cubicBezTo>
                      <a:cubicBezTo>
                        <a:pt x="1029" y="150"/>
                        <a:pt x="1035" y="140"/>
                        <a:pt x="1033" y="128"/>
                      </a:cubicBezTo>
                      <a:cubicBezTo>
                        <a:pt x="1033" y="115"/>
                        <a:pt x="1021" y="42"/>
                        <a:pt x="986" y="117"/>
                      </a:cubicBezTo>
                      <a:cubicBezTo>
                        <a:pt x="980" y="129"/>
                        <a:pt x="974" y="143"/>
                        <a:pt x="964" y="148"/>
                      </a:cubicBezTo>
                      <a:cubicBezTo>
                        <a:pt x="954" y="152"/>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4"/>
                      </a:cubicBezTo>
                      <a:cubicBezTo>
                        <a:pt x="352" y="185"/>
                        <a:pt x="365" y="214"/>
                        <a:pt x="335" y="217"/>
                      </a:cubicBezTo>
                      <a:cubicBezTo>
                        <a:pt x="305" y="220"/>
                        <a:pt x="223" y="188"/>
                        <a:pt x="180" y="183"/>
                      </a:cubicBezTo>
                      <a:cubicBezTo>
                        <a:pt x="139" y="178"/>
                        <a:pt x="112" y="178"/>
                        <a:pt x="86" y="184"/>
                      </a:cubicBezTo>
                      <a:cubicBezTo>
                        <a:pt x="60" y="191"/>
                        <a:pt x="40" y="204"/>
                        <a:pt x="25" y="219"/>
                      </a:cubicBezTo>
                      <a:cubicBezTo>
                        <a:pt x="12" y="233"/>
                        <a:pt x="0" y="257"/>
                        <a:pt x="1" y="274"/>
                      </a:cubicBezTo>
                      <a:cubicBezTo>
                        <a:pt x="1" y="290"/>
                        <a:pt x="13" y="305"/>
                        <a:pt x="31" y="321"/>
                      </a:cubicBezTo>
                      <a:cubicBezTo>
                        <a:pt x="48" y="338"/>
                        <a:pt x="88" y="356"/>
                        <a:pt x="107" y="375"/>
                      </a:cubicBezTo>
                      <a:cubicBezTo>
                        <a:pt x="125" y="395"/>
                        <a:pt x="142" y="441"/>
                        <a:pt x="144" y="439"/>
                      </a:cubicBezTo>
                      <a:cubicBezTo>
                        <a:pt x="147" y="438"/>
                        <a:pt x="136" y="390"/>
                        <a:pt x="120" y="369"/>
                      </a:cubicBezTo>
                      <a:cubicBezTo>
                        <a:pt x="106" y="348"/>
                        <a:pt x="72" y="330"/>
                        <a:pt x="54" y="314"/>
                      </a:cubicBezTo>
                      <a:cubicBezTo>
                        <a:pt x="36" y="299"/>
                        <a:pt x="25" y="282"/>
                        <a:pt x="26" y="268"/>
                      </a:cubicBezTo>
                      <a:cubicBezTo>
                        <a:pt x="27" y="252"/>
                        <a:pt x="42" y="232"/>
                        <a:pt x="60" y="222"/>
                      </a:cubicBezTo>
                      <a:cubicBezTo>
                        <a:pt x="77" y="211"/>
                        <a:pt x="104" y="199"/>
                        <a:pt x="140" y="202"/>
                      </a:cubicBezTo>
                      <a:cubicBezTo>
                        <a:pt x="176" y="204"/>
                        <a:pt x="241" y="229"/>
                        <a:pt x="274" y="238"/>
                      </a:cubicBezTo>
                      <a:cubicBezTo>
                        <a:pt x="306" y="247"/>
                        <a:pt x="321" y="252"/>
                        <a:pt x="338" y="259"/>
                      </a:cubicBezTo>
                      <a:cubicBezTo>
                        <a:pt x="357" y="263"/>
                        <a:pt x="370" y="263"/>
                        <a:pt x="382" y="271"/>
                      </a:cubicBezTo>
                      <a:cubicBezTo>
                        <a:pt x="394" y="278"/>
                        <a:pt x="406" y="295"/>
                        <a:pt x="414" y="303"/>
                      </a:cubicBezTo>
                      <a:cubicBezTo>
                        <a:pt x="421" y="314"/>
                        <a:pt x="419" y="322"/>
                        <a:pt x="426" y="330"/>
                      </a:cubicBezTo>
                      <a:cubicBezTo>
                        <a:pt x="433" y="336"/>
                        <a:pt x="442" y="338"/>
                        <a:pt x="452" y="344"/>
                      </a:cubicBezTo>
                      <a:cubicBezTo>
                        <a:pt x="460" y="348"/>
                        <a:pt x="467" y="354"/>
                        <a:pt x="477" y="360"/>
                      </a:cubicBezTo>
                      <a:cubicBezTo>
                        <a:pt x="485" y="366"/>
                        <a:pt x="501" y="372"/>
                        <a:pt x="509" y="379"/>
                      </a:cubicBezTo>
                      <a:cubicBezTo>
                        <a:pt x="517" y="387"/>
                        <a:pt x="522" y="398"/>
                        <a:pt x="528" y="406"/>
                      </a:cubicBezTo>
                      <a:cubicBezTo>
                        <a:pt x="533" y="415"/>
                        <a:pt x="537" y="425"/>
                        <a:pt x="540" y="432"/>
                      </a:cubicBezTo>
                      <a:cubicBezTo>
                        <a:pt x="544" y="437"/>
                        <a:pt x="547" y="437"/>
                        <a:pt x="549" y="439"/>
                      </a:cubicBezTo>
                      <a:cubicBezTo>
                        <a:pt x="551" y="441"/>
                        <a:pt x="553" y="445"/>
                        <a:pt x="554" y="445"/>
                      </a:cubicBezTo>
                      <a:cubicBezTo>
                        <a:pt x="556" y="445"/>
                        <a:pt x="556" y="441"/>
                        <a:pt x="556" y="437"/>
                      </a:cubicBezTo>
                      <a:cubicBezTo>
                        <a:pt x="557" y="434"/>
                        <a:pt x="559" y="427"/>
                        <a:pt x="558" y="422"/>
                      </a:cubicBezTo>
                      <a:cubicBezTo>
                        <a:pt x="556" y="415"/>
                        <a:pt x="548" y="406"/>
                        <a:pt x="549" y="404"/>
                      </a:cubicBezTo>
                      <a:cubicBezTo>
                        <a:pt x="549" y="402"/>
                        <a:pt x="557" y="406"/>
                        <a:pt x="562" y="410"/>
                      </a:cubicBezTo>
                      <a:cubicBezTo>
                        <a:pt x="565" y="413"/>
                        <a:pt x="572" y="420"/>
                        <a:pt x="577" y="424"/>
                      </a:cubicBezTo>
                      <a:cubicBezTo>
                        <a:pt x="584" y="429"/>
                        <a:pt x="588" y="429"/>
                        <a:pt x="593" y="433"/>
                      </a:cubicBezTo>
                      <a:cubicBezTo>
                        <a:pt x="597" y="437"/>
                        <a:pt x="602" y="448"/>
                        <a:pt x="604" y="447"/>
                      </a:cubicBezTo>
                      <a:cubicBezTo>
                        <a:pt x="607" y="446"/>
                        <a:pt x="608" y="432"/>
                        <a:pt x="604" y="424"/>
                      </a:cubicBezTo>
                      <a:cubicBezTo>
                        <a:pt x="600" y="417"/>
                        <a:pt x="581" y="401"/>
                        <a:pt x="582" y="400"/>
                      </a:cubicBezTo>
                      <a:cubicBezTo>
                        <a:pt x="584" y="398"/>
                        <a:pt x="604" y="412"/>
                        <a:pt x="612" y="417"/>
                      </a:cubicBezTo>
                      <a:cubicBezTo>
                        <a:pt x="620" y="420"/>
                        <a:pt x="627" y="421"/>
                        <a:pt x="633" y="423"/>
                      </a:cubicBezTo>
                      <a:cubicBezTo>
                        <a:pt x="637" y="425"/>
                        <a:pt x="644" y="434"/>
                        <a:pt x="644" y="432"/>
                      </a:cubicBezTo>
                      <a:cubicBezTo>
                        <a:pt x="646" y="429"/>
                        <a:pt x="645" y="417"/>
                        <a:pt x="640" y="410"/>
                      </a:cubicBezTo>
                      <a:cubicBezTo>
                        <a:pt x="634" y="404"/>
                        <a:pt x="608" y="392"/>
                        <a:pt x="609" y="391"/>
                      </a:cubicBezTo>
                      <a:cubicBezTo>
                        <a:pt x="610" y="390"/>
                        <a:pt x="635" y="402"/>
                        <a:pt x="644" y="406"/>
                      </a:cubicBezTo>
                      <a:cubicBezTo>
                        <a:pt x="654" y="410"/>
                        <a:pt x="660" y="417"/>
                        <a:pt x="661" y="415"/>
                      </a:cubicBezTo>
                      <a:cubicBezTo>
                        <a:pt x="662" y="413"/>
                        <a:pt x="658" y="403"/>
                        <a:pt x="647" y="395"/>
                      </a:cubicBezTo>
                      <a:cubicBezTo>
                        <a:pt x="636" y="387"/>
                        <a:pt x="593" y="368"/>
                        <a:pt x="596" y="366"/>
                      </a:cubicBezTo>
                      <a:cubicBezTo>
                        <a:pt x="599" y="362"/>
                        <a:pt x="644" y="374"/>
                        <a:pt x="664" y="378"/>
                      </a:cubicBezTo>
                      <a:cubicBezTo>
                        <a:pt x="684" y="381"/>
                        <a:pt x="708" y="382"/>
                        <a:pt x="720" y="388"/>
                      </a:cubicBezTo>
                      <a:cubicBezTo>
                        <a:pt x="732" y="394"/>
                        <a:pt x="723" y="401"/>
                        <a:pt x="735" y="410"/>
                      </a:cubicBezTo>
                      <a:cubicBezTo>
                        <a:pt x="749" y="420"/>
                        <a:pt x="782" y="436"/>
                        <a:pt x="799" y="447"/>
                      </a:cubicBezTo>
                      <a:cubicBezTo>
                        <a:pt x="814" y="458"/>
                        <a:pt x="822" y="467"/>
                        <a:pt x="826" y="477"/>
                      </a:cubicBezTo>
                      <a:cubicBezTo>
                        <a:pt x="835" y="487"/>
                        <a:pt x="835" y="502"/>
                        <a:pt x="838" y="509"/>
                      </a:cubicBezTo>
                      <a:cubicBezTo>
                        <a:pt x="841" y="516"/>
                        <a:pt x="844" y="515"/>
                        <a:pt x="846" y="517"/>
                      </a:cubicBezTo>
                      <a:cubicBezTo>
                        <a:pt x="848" y="521"/>
                        <a:pt x="846" y="527"/>
                        <a:pt x="848" y="525"/>
                      </a:cubicBezTo>
                      <a:cubicBezTo>
                        <a:pt x="850" y="524"/>
                        <a:pt x="854" y="514"/>
                        <a:pt x="857" y="509"/>
                      </a:cubicBezTo>
                      <a:cubicBezTo>
                        <a:pt x="859" y="505"/>
                        <a:pt x="856" y="493"/>
                        <a:pt x="859" y="494"/>
                      </a:cubicBezTo>
                      <a:cubicBezTo>
                        <a:pt x="861" y="496"/>
                        <a:pt x="867" y="514"/>
                        <a:pt x="871" y="521"/>
                      </a:cubicBezTo>
                      <a:cubicBezTo>
                        <a:pt x="874" y="526"/>
                        <a:pt x="876" y="527"/>
                        <a:pt x="879" y="529"/>
                      </a:cubicBezTo>
                      <a:cubicBezTo>
                        <a:pt x="882" y="533"/>
                        <a:pt x="885" y="540"/>
                        <a:pt x="886" y="539"/>
                      </a:cubicBezTo>
                      <a:cubicBezTo>
                        <a:pt x="887" y="537"/>
                        <a:pt x="889" y="527"/>
                        <a:pt x="889" y="523"/>
                      </a:cubicBezTo>
                      <a:cubicBezTo>
                        <a:pt x="889" y="518"/>
                        <a:pt x="887" y="517"/>
                        <a:pt x="886" y="512"/>
                      </a:cubicBezTo>
                      <a:cubicBezTo>
                        <a:pt x="884" y="508"/>
                        <a:pt x="875" y="498"/>
                        <a:pt x="878" y="499"/>
                      </a:cubicBezTo>
                      <a:cubicBezTo>
                        <a:pt x="882" y="499"/>
                        <a:pt x="900" y="512"/>
                        <a:pt x="906" y="517"/>
                      </a:cubicBezTo>
                      <a:cubicBezTo>
                        <a:pt x="911" y="521"/>
                        <a:pt x="912" y="523"/>
                        <a:pt x="916" y="525"/>
                      </a:cubicBezTo>
                      <a:cubicBezTo>
                        <a:pt x="919" y="527"/>
                        <a:pt x="925" y="531"/>
                        <a:pt x="926" y="530"/>
                      </a:cubicBezTo>
                      <a:cubicBezTo>
                        <a:pt x="928" y="529"/>
                        <a:pt x="926" y="521"/>
                        <a:pt x="925" y="517"/>
                      </a:cubicBezTo>
                      <a:cubicBezTo>
                        <a:pt x="923" y="513"/>
                        <a:pt x="920" y="511"/>
                        <a:pt x="917" y="506"/>
                      </a:cubicBezTo>
                      <a:cubicBezTo>
                        <a:pt x="913" y="502"/>
                        <a:pt x="902" y="493"/>
                        <a:pt x="904" y="493"/>
                      </a:cubicBezTo>
                      <a:cubicBezTo>
                        <a:pt x="907" y="493"/>
                        <a:pt x="924" y="502"/>
                        <a:pt x="932" y="505"/>
                      </a:cubicBezTo>
                      <a:cubicBezTo>
                        <a:pt x="938" y="509"/>
                        <a:pt x="945" y="513"/>
                        <a:pt x="946" y="511"/>
                      </a:cubicBezTo>
                      <a:cubicBezTo>
                        <a:pt x="947" y="509"/>
                        <a:pt x="944" y="501"/>
                        <a:pt x="940" y="496"/>
                      </a:cubicBezTo>
                      <a:cubicBezTo>
                        <a:pt x="935" y="490"/>
                        <a:pt x="924" y="486"/>
                        <a:pt x="922" y="482"/>
                      </a:cubicBezTo>
                      <a:cubicBezTo>
                        <a:pt x="918" y="478"/>
                        <a:pt x="924" y="475"/>
                        <a:pt x="921" y="473"/>
                      </a:cubicBezTo>
                      <a:cubicBezTo>
                        <a:pt x="917" y="469"/>
                        <a:pt x="904" y="466"/>
                        <a:pt x="897" y="465"/>
                      </a:cubicBezTo>
                      <a:cubicBezTo>
                        <a:pt x="889" y="461"/>
                        <a:pt x="886" y="466"/>
                        <a:pt x="874" y="458"/>
                      </a:cubicBezTo>
                      <a:cubicBezTo>
                        <a:pt x="863" y="452"/>
                        <a:pt x="836" y="435"/>
                        <a:pt x="832" y="425"/>
                      </a:cubicBezTo>
                      <a:cubicBezTo>
                        <a:pt x="828" y="415"/>
                        <a:pt x="839" y="403"/>
                        <a:pt x="851" y="398"/>
                      </a:cubicBezTo>
                      <a:cubicBezTo>
                        <a:pt x="862" y="394"/>
                        <a:pt x="889" y="394"/>
                        <a:pt x="900" y="395"/>
                      </a:cubicBezTo>
                      <a:cubicBezTo>
                        <a:pt x="910" y="397"/>
                        <a:pt x="908" y="401"/>
                        <a:pt x="913" y="408"/>
                      </a:cubicBezTo>
                      <a:cubicBezTo>
                        <a:pt x="918" y="416"/>
                        <a:pt x="921" y="433"/>
                        <a:pt x="926" y="440"/>
                      </a:cubicBezTo>
                      <a:cubicBezTo>
                        <a:pt x="932" y="447"/>
                        <a:pt x="943" y="447"/>
                        <a:pt x="950" y="450"/>
                      </a:cubicBezTo>
                      <a:cubicBezTo>
                        <a:pt x="957" y="454"/>
                        <a:pt x="966" y="455"/>
                        <a:pt x="970" y="458"/>
                      </a:cubicBezTo>
                      <a:cubicBezTo>
                        <a:pt x="974" y="460"/>
                        <a:pt x="977" y="465"/>
                        <a:pt x="979" y="465"/>
                      </a:cubicBezTo>
                      <a:cubicBezTo>
                        <a:pt x="980" y="465"/>
                        <a:pt x="982" y="461"/>
                        <a:pt x="982" y="458"/>
                      </a:cubicBezTo>
                      <a:cubicBezTo>
                        <a:pt x="982" y="455"/>
                        <a:pt x="973" y="445"/>
                        <a:pt x="979" y="445"/>
                      </a:cubicBezTo>
                      <a:cubicBezTo>
                        <a:pt x="983" y="446"/>
                        <a:pt x="1005" y="458"/>
                        <a:pt x="1013" y="461"/>
                      </a:cubicBezTo>
                      <a:cubicBezTo>
                        <a:pt x="1020" y="464"/>
                        <a:pt x="1022" y="463"/>
                        <a:pt x="1027" y="464"/>
                      </a:cubicBezTo>
                      <a:cubicBezTo>
                        <a:pt x="1030" y="465"/>
                        <a:pt x="1035" y="469"/>
                        <a:pt x="1036" y="469"/>
                      </a:cubicBezTo>
                      <a:cubicBezTo>
                        <a:pt x="1037" y="468"/>
                        <a:pt x="1036" y="461"/>
                        <a:pt x="1032" y="457"/>
                      </a:cubicBezTo>
                      <a:cubicBezTo>
                        <a:pt x="1029" y="454"/>
                        <a:pt x="1010" y="446"/>
                        <a:pt x="1013" y="445"/>
                      </a:cubicBezTo>
                      <a:cubicBezTo>
                        <a:pt x="1016" y="443"/>
                        <a:pt x="1039" y="449"/>
                        <a:pt x="1045" y="450"/>
                      </a:cubicBezTo>
                      <a:cubicBezTo>
                        <a:pt x="1053" y="451"/>
                        <a:pt x="1055" y="454"/>
                        <a:pt x="1056" y="454"/>
                      </a:cubicBezTo>
                      <a:cubicBezTo>
                        <a:pt x="1057" y="452"/>
                        <a:pt x="1052" y="449"/>
                        <a:pt x="1050" y="447"/>
                      </a:cubicBezTo>
                      <a:cubicBezTo>
                        <a:pt x="1049" y="445"/>
                        <a:pt x="1052" y="442"/>
                        <a:pt x="1045" y="440"/>
                      </a:cubicBezTo>
                      <a:cubicBezTo>
                        <a:pt x="1039" y="437"/>
                        <a:pt x="1013" y="432"/>
                        <a:pt x="1013" y="432"/>
                      </a:cubicBezTo>
                      <a:cubicBezTo>
                        <a:pt x="1012" y="430"/>
                        <a:pt x="1039" y="435"/>
                        <a:pt x="1041" y="435"/>
                      </a:cubicBezTo>
                      <a:cubicBezTo>
                        <a:pt x="1044" y="434"/>
                        <a:pt x="1033" y="430"/>
                        <a:pt x="1029" y="429"/>
                      </a:cubicBezTo>
                      <a:cubicBezTo>
                        <a:pt x="1025" y="426"/>
                        <a:pt x="1018" y="425"/>
                        <a:pt x="1017" y="424"/>
                      </a:cubicBezTo>
                      <a:cubicBezTo>
                        <a:pt x="1014" y="423"/>
                        <a:pt x="1021" y="418"/>
                        <a:pt x="1015" y="417"/>
                      </a:cubicBezTo>
                      <a:cubicBezTo>
                        <a:pt x="1008" y="414"/>
                        <a:pt x="982" y="415"/>
                        <a:pt x="971" y="412"/>
                      </a:cubicBezTo>
                      <a:cubicBezTo>
                        <a:pt x="962" y="410"/>
                        <a:pt x="958" y="401"/>
                        <a:pt x="955" y="397"/>
                      </a:cubicBezTo>
                      <a:cubicBezTo>
                        <a:pt x="953" y="392"/>
                        <a:pt x="948" y="389"/>
                        <a:pt x="954" y="386"/>
                      </a:cubicBezTo>
                      <a:cubicBezTo>
                        <a:pt x="959" y="382"/>
                        <a:pt x="976" y="379"/>
                        <a:pt x="986" y="375"/>
                      </a:cubicBezTo>
                      <a:cubicBezTo>
                        <a:pt x="996" y="372"/>
                        <a:pt x="1003" y="363"/>
                        <a:pt x="1023" y="358"/>
                      </a:cubicBezTo>
                      <a:cubicBezTo>
                        <a:pt x="1043" y="353"/>
                        <a:pt x="1088" y="361"/>
                        <a:pt x="1088" y="361"/>
                      </a:cubicBezTo>
                      <a:close/>
                    </a:path>
                  </a:pathLst>
                </a:custGeom>
                <a:grpFill/>
                <a:ln w="6350" cap="rnd">
                  <a:solidFill>
                    <a:schemeClr val="tx1"/>
                  </a:solidFill>
                  <a:miter lim="800000"/>
                  <a:headEnd/>
                  <a:tailEnd/>
                </a:ln>
              </p:spPr>
              <p:txBody>
                <a:bodyPr/>
                <a:lstStyle/>
                <a:p>
                  <a:endParaRPr lang="el-GR"/>
                </a:p>
              </p:txBody>
            </p:sp>
            <p:sp>
              <p:nvSpPr>
                <p:cNvPr id="83" name="Freeform 122"/>
                <p:cNvSpPr>
                  <a:spLocks noChangeAspect="1"/>
                </p:cNvSpPr>
                <p:nvPr/>
              </p:nvSpPr>
              <p:spPr bwMode="auto">
                <a:xfrm>
                  <a:off x="3248" y="1637"/>
                  <a:ext cx="274" cy="236"/>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grpFill/>
                <a:ln w="6350" cap="rnd">
                  <a:solidFill>
                    <a:schemeClr val="tx1"/>
                  </a:solidFill>
                  <a:miter lim="800000"/>
                  <a:headEnd/>
                  <a:tailEnd/>
                </a:ln>
              </p:spPr>
              <p:txBody>
                <a:bodyPr/>
                <a:lstStyle/>
                <a:p>
                  <a:endParaRPr lang="el-GR"/>
                </a:p>
              </p:txBody>
            </p:sp>
            <p:sp>
              <p:nvSpPr>
                <p:cNvPr id="84" name="Freeform 123"/>
                <p:cNvSpPr>
                  <a:spLocks noChangeAspect="1"/>
                </p:cNvSpPr>
                <p:nvPr/>
              </p:nvSpPr>
              <p:spPr bwMode="auto">
                <a:xfrm>
                  <a:off x="3649" y="1542"/>
                  <a:ext cx="76" cy="135"/>
                </a:xfrm>
                <a:custGeom>
                  <a:avLst/>
                  <a:gdLst>
                    <a:gd name="T0" fmla="*/ 90 w 32"/>
                    <a:gd name="T1" fmla="*/ 0 h 57"/>
                    <a:gd name="T2" fmla="*/ 180 w 32"/>
                    <a:gd name="T3" fmla="*/ 320 h 57"/>
                    <a:gd name="T4" fmla="*/ 0 60000 65536"/>
                    <a:gd name="T5" fmla="*/ 0 60000 65536"/>
                    <a:gd name="T6" fmla="*/ 0 w 32"/>
                    <a:gd name="T7" fmla="*/ 0 h 57"/>
                    <a:gd name="T8" fmla="*/ 32 w 32"/>
                    <a:gd name="T9" fmla="*/ 57 h 57"/>
                  </a:gdLst>
                  <a:ahLst/>
                  <a:cxnLst>
                    <a:cxn ang="T4">
                      <a:pos x="T0" y="T1"/>
                    </a:cxn>
                    <a:cxn ang="T5">
                      <a:pos x="T2" y="T3"/>
                    </a:cxn>
                  </a:cxnLst>
                  <a:rect l="T6" t="T7" r="T8" b="T9"/>
                  <a:pathLst>
                    <a:path w="32" h="57">
                      <a:moveTo>
                        <a:pt x="16" y="0"/>
                      </a:moveTo>
                      <a:cubicBezTo>
                        <a:pt x="5" y="24"/>
                        <a:pt x="0" y="30"/>
                        <a:pt x="32" y="57"/>
                      </a:cubicBezTo>
                    </a:path>
                  </a:pathLst>
                </a:custGeom>
                <a:grpFill/>
                <a:ln w="6350" cap="rnd">
                  <a:solidFill>
                    <a:schemeClr val="tx1"/>
                  </a:solidFill>
                  <a:miter lim="800000"/>
                  <a:headEnd/>
                  <a:tailEnd/>
                </a:ln>
              </p:spPr>
              <p:txBody>
                <a:bodyPr/>
                <a:lstStyle/>
                <a:p>
                  <a:endParaRPr lang="el-GR"/>
                </a:p>
              </p:txBody>
            </p:sp>
            <p:sp>
              <p:nvSpPr>
                <p:cNvPr id="85" name="Oval 124"/>
                <p:cNvSpPr>
                  <a:spLocks noChangeAspect="1" noChangeArrowheads="1"/>
                </p:cNvSpPr>
                <p:nvPr/>
              </p:nvSpPr>
              <p:spPr bwMode="auto">
                <a:xfrm>
                  <a:off x="3786" y="1924"/>
                  <a:ext cx="75" cy="51"/>
                </a:xfrm>
                <a:prstGeom prst="ellipse">
                  <a:avLst/>
                </a:prstGeom>
                <a:grpFill/>
                <a:ln w="6350" cap="rnd">
                  <a:solidFill>
                    <a:schemeClr val="tx1"/>
                  </a:solidFill>
                  <a:miter lim="800000"/>
                  <a:headEnd/>
                  <a:tailEnd/>
                </a:ln>
              </p:spPr>
              <p:txBody>
                <a:bodyPr/>
                <a:lstStyle/>
                <a:p>
                  <a:endParaRPr lang="el-GR"/>
                </a:p>
              </p:txBody>
            </p:sp>
          </p:grpSp>
          <p:sp>
            <p:nvSpPr>
              <p:cNvPr id="86" name="Freeform 99"/>
              <p:cNvSpPr>
                <a:spLocks noChangeAspect="1"/>
              </p:cNvSpPr>
              <p:nvPr/>
            </p:nvSpPr>
            <p:spPr bwMode="auto">
              <a:xfrm>
                <a:off x="5857884" y="4695836"/>
                <a:ext cx="457200" cy="304800"/>
              </a:xfrm>
              <a:custGeom>
                <a:avLst/>
                <a:gdLst>
                  <a:gd name="T0" fmla="*/ 84 w 262"/>
                  <a:gd name="T1" fmla="*/ 10 h 229"/>
                  <a:gd name="T2" fmla="*/ 0 w 262"/>
                  <a:gd name="T3" fmla="*/ 29 h 229"/>
                  <a:gd name="T4" fmla="*/ 20 w 262"/>
                  <a:gd name="T5" fmla="*/ 50 h 229"/>
                  <a:gd name="T6" fmla="*/ 174 w 262"/>
                  <a:gd name="T7" fmla="*/ 56 h 229"/>
                  <a:gd name="T8" fmla="*/ 528 w 262"/>
                  <a:gd name="T9" fmla="*/ 54 h 229"/>
                  <a:gd name="T10" fmla="*/ 560 w 262"/>
                  <a:gd name="T11" fmla="*/ 20 h 229"/>
                  <a:gd name="T12" fmla="*/ 555 w 262"/>
                  <a:gd name="T13" fmla="*/ 11 h 229"/>
                  <a:gd name="T14" fmla="*/ 292 w 262"/>
                  <a:gd name="T15" fmla="*/ 0 h 229"/>
                  <a:gd name="T16" fmla="*/ 84 w 262"/>
                  <a:gd name="T17" fmla="*/ 1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229"/>
                  <a:gd name="T29" fmla="*/ 262 w 262"/>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229">
                    <a:moveTo>
                      <a:pt x="39" y="41"/>
                    </a:moveTo>
                    <a:cubicBezTo>
                      <a:pt x="102" y="117"/>
                      <a:pt x="99" y="125"/>
                      <a:pt x="0" y="123"/>
                    </a:cubicBezTo>
                    <a:cubicBezTo>
                      <a:pt x="97" y="144"/>
                      <a:pt x="97" y="154"/>
                      <a:pt x="10" y="209"/>
                    </a:cubicBezTo>
                    <a:cubicBezTo>
                      <a:pt x="108" y="159"/>
                      <a:pt x="122" y="156"/>
                      <a:pt x="81" y="229"/>
                    </a:cubicBezTo>
                    <a:cubicBezTo>
                      <a:pt x="147" y="155"/>
                      <a:pt x="159" y="157"/>
                      <a:pt x="247" y="219"/>
                    </a:cubicBezTo>
                    <a:cubicBezTo>
                      <a:pt x="167" y="146"/>
                      <a:pt x="168" y="137"/>
                      <a:pt x="262" y="86"/>
                    </a:cubicBezTo>
                    <a:cubicBezTo>
                      <a:pt x="175" y="120"/>
                      <a:pt x="180" y="112"/>
                      <a:pt x="261" y="43"/>
                    </a:cubicBezTo>
                    <a:cubicBezTo>
                      <a:pt x="176" y="101"/>
                      <a:pt x="159" y="100"/>
                      <a:pt x="137" y="0"/>
                    </a:cubicBezTo>
                    <a:cubicBezTo>
                      <a:pt x="129" y="102"/>
                      <a:pt x="116" y="105"/>
                      <a:pt x="39" y="41"/>
                    </a:cubicBezTo>
                  </a:path>
                </a:pathLst>
              </a:custGeom>
              <a:solidFill>
                <a:srgbClr val="CC6600"/>
              </a:solidFill>
              <a:ln w="3175" cap="rnd">
                <a:solidFill>
                  <a:srgbClr val="333333"/>
                </a:solidFill>
                <a:round/>
                <a:headEnd/>
                <a:tailEnd/>
              </a:ln>
            </p:spPr>
            <p:txBody>
              <a:bodyPr/>
              <a:lstStyle/>
              <a:p>
                <a:endParaRPr lang="el-GR"/>
              </a:p>
            </p:txBody>
          </p:sp>
        </p:grpSp>
        <p:sp>
          <p:nvSpPr>
            <p:cNvPr id="92" name="91 - TextBox"/>
            <p:cNvSpPr txBox="1"/>
            <p:nvPr/>
          </p:nvSpPr>
          <p:spPr>
            <a:xfrm>
              <a:off x="7000892" y="214290"/>
              <a:ext cx="1714512" cy="584775"/>
            </a:xfrm>
            <a:prstGeom prst="rect">
              <a:avLst/>
            </a:prstGeom>
            <a:noFill/>
          </p:spPr>
          <p:txBody>
            <a:bodyPr wrap="square" rtlCol="0">
              <a:spAutoFit/>
            </a:bodyPr>
            <a:lstStyle/>
            <a:p>
              <a:r>
                <a:rPr lang="el-GR" sz="1600" dirty="0" smtClean="0"/>
                <a:t>Δότης (Γένος Α×Β, </a:t>
              </a:r>
              <a:r>
                <a:rPr lang="en-US" sz="1600" dirty="0" err="1" smtClean="0"/>
                <a:t>MHC</a:t>
              </a:r>
              <a:r>
                <a:rPr lang="en-US" b="1" baseline="30000" dirty="0" err="1" smtClean="0"/>
                <a:t>a</a:t>
              </a:r>
              <a:r>
                <a:rPr lang="en-US" b="1" baseline="30000" dirty="0" smtClean="0"/>
                <a:t>/b</a:t>
              </a:r>
              <a:r>
                <a:rPr lang="en-US" sz="1600" dirty="0" smtClean="0"/>
                <a:t>)</a:t>
              </a:r>
              <a:endParaRPr lang="el-GR" sz="1600" dirty="0"/>
            </a:p>
          </p:txBody>
        </p:sp>
        <p:sp>
          <p:nvSpPr>
            <p:cNvPr id="93" name="92 - TextBox"/>
            <p:cNvSpPr txBox="1"/>
            <p:nvPr/>
          </p:nvSpPr>
          <p:spPr>
            <a:xfrm>
              <a:off x="6929454" y="2714620"/>
              <a:ext cx="1643074" cy="584775"/>
            </a:xfrm>
            <a:prstGeom prst="rect">
              <a:avLst/>
            </a:prstGeom>
            <a:noFill/>
          </p:spPr>
          <p:txBody>
            <a:bodyPr wrap="square" rtlCol="0">
              <a:spAutoFit/>
            </a:bodyPr>
            <a:lstStyle/>
            <a:p>
              <a:r>
                <a:rPr lang="el-GR" sz="1600" dirty="0" smtClean="0"/>
                <a:t>Λήπτης </a:t>
              </a:r>
            </a:p>
            <a:p>
              <a:r>
                <a:rPr lang="el-GR" sz="1600" dirty="0" smtClean="0"/>
                <a:t>(Γένος Α, </a:t>
              </a:r>
              <a:r>
                <a:rPr lang="en-US" sz="1600" dirty="0" err="1" smtClean="0"/>
                <a:t>MHC</a:t>
              </a:r>
              <a:r>
                <a:rPr lang="en-US" sz="2000" b="1" baseline="30000" dirty="0" err="1" smtClean="0"/>
                <a:t>a</a:t>
              </a:r>
              <a:r>
                <a:rPr lang="en-US" sz="1600" dirty="0" smtClean="0"/>
                <a:t>)</a:t>
              </a:r>
              <a:endParaRPr lang="el-GR" sz="1600" dirty="0"/>
            </a:p>
          </p:txBody>
        </p:sp>
        <p:sp>
          <p:nvSpPr>
            <p:cNvPr id="96" name="95 - TextBox"/>
            <p:cNvSpPr txBox="1"/>
            <p:nvPr/>
          </p:nvSpPr>
          <p:spPr>
            <a:xfrm>
              <a:off x="4786314" y="6000768"/>
              <a:ext cx="3857652" cy="523220"/>
            </a:xfrm>
            <a:prstGeom prst="rect">
              <a:avLst/>
            </a:prstGeom>
            <a:noFill/>
          </p:spPr>
          <p:txBody>
            <a:bodyPr wrap="square" rtlCol="0">
              <a:spAutoFit/>
            </a:bodyPr>
            <a:lstStyle/>
            <a:p>
              <a:pPr algn="ctr"/>
              <a:r>
                <a:rPr lang="en-US" sz="1400" b="1" dirty="0"/>
                <a:t>M</a:t>
              </a:r>
              <a:r>
                <a:rPr lang="el-GR" sz="1400" b="1" dirty="0" err="1" smtClean="0"/>
                <a:t>όσχευμα</a:t>
              </a:r>
              <a:r>
                <a:rPr lang="el-GR" sz="1400" b="1" dirty="0" smtClean="0"/>
                <a:t> από το υβρίδιο της 1</a:t>
              </a:r>
              <a:r>
                <a:rPr lang="el-GR" sz="1400" b="1" baseline="30000" dirty="0" smtClean="0"/>
                <a:t>ης</a:t>
              </a:r>
              <a:r>
                <a:rPr lang="el-GR" sz="1400" b="1" dirty="0" smtClean="0"/>
                <a:t> γενιάς</a:t>
              </a:r>
            </a:p>
            <a:p>
              <a:pPr algn="ctr"/>
              <a:r>
                <a:rPr lang="el-GR" sz="1400" b="1" dirty="0" smtClean="0"/>
                <a:t>απορρίπτεται από το αιμομικτικό  </a:t>
              </a:r>
              <a:r>
                <a:rPr lang="el-GR" sz="1400" b="1" dirty="0" err="1" smtClean="0"/>
                <a:t>γονεϊκό</a:t>
              </a:r>
              <a:r>
                <a:rPr lang="el-GR" sz="1400" b="1" dirty="0" smtClean="0"/>
                <a:t>  γένος </a:t>
              </a:r>
              <a:endParaRPr lang="el-GR" sz="1400" b="1" dirty="0"/>
            </a:p>
          </p:txBody>
        </p:sp>
        <p:sp>
          <p:nvSpPr>
            <p:cNvPr id="97" name="96 - TextBox"/>
            <p:cNvSpPr txBox="1"/>
            <p:nvPr/>
          </p:nvSpPr>
          <p:spPr>
            <a:xfrm>
              <a:off x="6215074" y="5643578"/>
              <a:ext cx="642942" cy="338554"/>
            </a:xfrm>
            <a:prstGeom prst="rect">
              <a:avLst/>
            </a:prstGeom>
            <a:noFill/>
          </p:spPr>
          <p:txBody>
            <a:bodyPr wrap="square" rtlCol="0">
              <a:spAutoFit/>
            </a:bodyPr>
            <a:lstStyle/>
            <a:p>
              <a:r>
                <a:rPr lang="el-GR" sz="1600" b="1" dirty="0" smtClean="0"/>
                <a:t>Ναι</a:t>
              </a:r>
              <a:endParaRPr lang="el-GR" sz="1600" b="1" dirty="0"/>
            </a:p>
          </p:txBody>
        </p:sp>
        <p:sp>
          <p:nvSpPr>
            <p:cNvPr id="98" name="97 - TextBox"/>
            <p:cNvSpPr txBox="1"/>
            <p:nvPr/>
          </p:nvSpPr>
          <p:spPr>
            <a:xfrm>
              <a:off x="7143768" y="6500834"/>
              <a:ext cx="1928826" cy="307777"/>
            </a:xfrm>
            <a:prstGeom prst="rect">
              <a:avLst/>
            </a:prstGeom>
            <a:noFill/>
          </p:spPr>
          <p:txBody>
            <a:bodyPr wrap="square" rtlCol="0">
              <a:spAutoFit/>
            </a:bodyPr>
            <a:lstStyle/>
            <a:p>
              <a:r>
                <a:rPr lang="en-US" sz="1400" dirty="0" smtClean="0">
                  <a:latin typeface="Brush Script MT" pitchFamily="66" charset="0"/>
                </a:rPr>
                <a:t>P. G. </a:t>
              </a:r>
              <a:r>
                <a:rPr lang="en-US" sz="1400" dirty="0" err="1" smtClean="0">
                  <a:latin typeface="Brush Script MT" pitchFamily="66" charset="0"/>
                </a:rPr>
                <a:t>Vlachoyiannopoulos</a:t>
              </a:r>
              <a:endParaRPr lang="el-GR" sz="1400" dirty="0"/>
            </a:p>
          </p:txBody>
        </p:sp>
        <p:sp>
          <p:nvSpPr>
            <p:cNvPr id="104" name="103 - Βέλος προς τα κάτω"/>
            <p:cNvSpPr/>
            <p:nvPr/>
          </p:nvSpPr>
          <p:spPr>
            <a:xfrm>
              <a:off x="6072198" y="1428736"/>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104 - Βέλος προς τα κάτω"/>
            <p:cNvSpPr/>
            <p:nvPr/>
          </p:nvSpPr>
          <p:spPr>
            <a:xfrm>
              <a:off x="6143636" y="235743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6" name="105 - Βέλος προς τα κάτω"/>
            <p:cNvSpPr/>
            <p:nvPr/>
          </p:nvSpPr>
          <p:spPr>
            <a:xfrm>
              <a:off x="6215074" y="3857628"/>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2" name="121 - Ομάδα"/>
          <p:cNvGrpSpPr/>
          <p:nvPr/>
        </p:nvGrpSpPr>
        <p:grpSpPr>
          <a:xfrm>
            <a:off x="142844" y="188640"/>
            <a:ext cx="4643470" cy="6597946"/>
            <a:chOff x="142844" y="188640"/>
            <a:chExt cx="4643470" cy="6597946"/>
          </a:xfrm>
        </p:grpSpPr>
        <p:grpSp>
          <p:nvGrpSpPr>
            <p:cNvPr id="2" name="Group 120"/>
            <p:cNvGrpSpPr>
              <a:grpSpLocks noChangeAspect="1"/>
            </p:cNvGrpSpPr>
            <p:nvPr/>
          </p:nvGrpSpPr>
          <p:grpSpPr bwMode="auto">
            <a:xfrm>
              <a:off x="2627784" y="692696"/>
              <a:ext cx="1714512" cy="805662"/>
              <a:chOff x="1349" y="1287"/>
              <a:chExt cx="2716" cy="1276"/>
            </a:xfrm>
            <a:solidFill>
              <a:schemeClr val="accent6">
                <a:lumMod val="60000"/>
                <a:lumOff val="40000"/>
              </a:schemeClr>
            </a:solidFill>
          </p:grpSpPr>
          <p:sp>
            <p:nvSpPr>
              <p:cNvPr id="18" name="Freeform 121"/>
              <p:cNvSpPr>
                <a:spLocks noChangeAspect="1"/>
              </p:cNvSpPr>
              <p:nvPr/>
            </p:nvSpPr>
            <p:spPr bwMode="auto">
              <a:xfrm>
                <a:off x="1349" y="1287"/>
                <a:ext cx="2716" cy="1276"/>
              </a:xfrm>
              <a:custGeom>
                <a:avLst/>
                <a:gdLst>
                  <a:gd name="T0" fmla="*/ 6308 w 1150"/>
                  <a:gd name="T1" fmla="*/ 2004 h 540"/>
                  <a:gd name="T2" fmla="*/ 6353 w 1150"/>
                  <a:gd name="T3" fmla="*/ 1725 h 540"/>
                  <a:gd name="T4" fmla="*/ 6235 w 1150"/>
                  <a:gd name="T5" fmla="*/ 1425 h 540"/>
                  <a:gd name="T6" fmla="*/ 6025 w 1150"/>
                  <a:gd name="T7" fmla="*/ 1229 h 540"/>
                  <a:gd name="T8" fmla="*/ 5763 w 1150"/>
                  <a:gd name="T9" fmla="*/ 714 h 540"/>
                  <a:gd name="T10" fmla="*/ 5378 w 1150"/>
                  <a:gd name="T11" fmla="*/ 827 h 540"/>
                  <a:gd name="T12" fmla="*/ 4801 w 1150"/>
                  <a:gd name="T13" fmla="*/ 697 h 540"/>
                  <a:gd name="T14" fmla="*/ 2777 w 1150"/>
                  <a:gd name="T15" fmla="*/ 229 h 540"/>
                  <a:gd name="T16" fmla="*/ 1868 w 1150"/>
                  <a:gd name="T17" fmla="*/ 1212 h 540"/>
                  <a:gd name="T18" fmla="*/ 479 w 1150"/>
                  <a:gd name="T19" fmla="*/ 1028 h 540"/>
                  <a:gd name="T20" fmla="*/ 5 w 1150"/>
                  <a:gd name="T21" fmla="*/ 1529 h 540"/>
                  <a:gd name="T22" fmla="*/ 598 w 1150"/>
                  <a:gd name="T23" fmla="*/ 2094 h 540"/>
                  <a:gd name="T24" fmla="*/ 668 w 1150"/>
                  <a:gd name="T25" fmla="*/ 2061 h 540"/>
                  <a:gd name="T26" fmla="*/ 144 w 1150"/>
                  <a:gd name="T27" fmla="*/ 1496 h 540"/>
                  <a:gd name="T28" fmla="*/ 782 w 1150"/>
                  <a:gd name="T29" fmla="*/ 1127 h 540"/>
                  <a:gd name="T30" fmla="*/ 1885 w 1150"/>
                  <a:gd name="T31" fmla="*/ 1446 h 540"/>
                  <a:gd name="T32" fmla="*/ 2310 w 1150"/>
                  <a:gd name="T33" fmla="*/ 1692 h 540"/>
                  <a:gd name="T34" fmla="*/ 2522 w 1150"/>
                  <a:gd name="T35" fmla="*/ 1921 h 540"/>
                  <a:gd name="T36" fmla="*/ 2839 w 1150"/>
                  <a:gd name="T37" fmla="*/ 2117 h 540"/>
                  <a:gd name="T38" fmla="*/ 3011 w 1150"/>
                  <a:gd name="T39" fmla="*/ 2413 h 540"/>
                  <a:gd name="T40" fmla="*/ 3089 w 1150"/>
                  <a:gd name="T41" fmla="*/ 2486 h 540"/>
                  <a:gd name="T42" fmla="*/ 3113 w 1150"/>
                  <a:gd name="T43" fmla="*/ 2356 h 540"/>
                  <a:gd name="T44" fmla="*/ 3134 w 1150"/>
                  <a:gd name="T45" fmla="*/ 2290 h 540"/>
                  <a:gd name="T46" fmla="*/ 3309 w 1150"/>
                  <a:gd name="T47" fmla="*/ 2417 h 540"/>
                  <a:gd name="T48" fmla="*/ 3368 w 1150"/>
                  <a:gd name="T49" fmla="*/ 2368 h 540"/>
                  <a:gd name="T50" fmla="*/ 3413 w 1150"/>
                  <a:gd name="T51" fmla="*/ 2328 h 540"/>
                  <a:gd name="T52" fmla="*/ 3592 w 1150"/>
                  <a:gd name="T53" fmla="*/ 2413 h 540"/>
                  <a:gd name="T54" fmla="*/ 3396 w 1150"/>
                  <a:gd name="T55" fmla="*/ 2183 h 540"/>
                  <a:gd name="T56" fmla="*/ 3687 w 1150"/>
                  <a:gd name="T57" fmla="*/ 2318 h 540"/>
                  <a:gd name="T58" fmla="*/ 3325 w 1150"/>
                  <a:gd name="T59" fmla="*/ 2044 h 540"/>
                  <a:gd name="T60" fmla="*/ 4015 w 1150"/>
                  <a:gd name="T61" fmla="*/ 2167 h 540"/>
                  <a:gd name="T62" fmla="*/ 4457 w 1150"/>
                  <a:gd name="T63" fmla="*/ 2495 h 540"/>
                  <a:gd name="T64" fmla="*/ 4674 w 1150"/>
                  <a:gd name="T65" fmla="*/ 2843 h 540"/>
                  <a:gd name="T66" fmla="*/ 4731 w 1150"/>
                  <a:gd name="T67" fmla="*/ 2932 h 540"/>
                  <a:gd name="T68" fmla="*/ 4792 w 1150"/>
                  <a:gd name="T69" fmla="*/ 2758 h 540"/>
                  <a:gd name="T70" fmla="*/ 4903 w 1150"/>
                  <a:gd name="T71" fmla="*/ 2954 h 540"/>
                  <a:gd name="T72" fmla="*/ 4960 w 1150"/>
                  <a:gd name="T73" fmla="*/ 2921 h 540"/>
                  <a:gd name="T74" fmla="*/ 4898 w 1150"/>
                  <a:gd name="T75" fmla="*/ 2786 h 540"/>
                  <a:gd name="T76" fmla="*/ 5108 w 1150"/>
                  <a:gd name="T77" fmla="*/ 2932 h 540"/>
                  <a:gd name="T78" fmla="*/ 5160 w 1150"/>
                  <a:gd name="T79" fmla="*/ 2888 h 540"/>
                  <a:gd name="T80" fmla="*/ 5042 w 1150"/>
                  <a:gd name="T81" fmla="*/ 2753 h 540"/>
                  <a:gd name="T82" fmla="*/ 5276 w 1150"/>
                  <a:gd name="T83" fmla="*/ 2852 h 540"/>
                  <a:gd name="T84" fmla="*/ 5144 w 1150"/>
                  <a:gd name="T85" fmla="*/ 2691 h 540"/>
                  <a:gd name="T86" fmla="*/ 5002 w 1150"/>
                  <a:gd name="T87" fmla="*/ 2597 h 540"/>
                  <a:gd name="T88" fmla="*/ 4641 w 1150"/>
                  <a:gd name="T89" fmla="*/ 2372 h 540"/>
                  <a:gd name="T90" fmla="*/ 5021 w 1150"/>
                  <a:gd name="T91" fmla="*/ 2205 h 540"/>
                  <a:gd name="T92" fmla="*/ 5165 w 1150"/>
                  <a:gd name="T93" fmla="*/ 2457 h 540"/>
                  <a:gd name="T94" fmla="*/ 5411 w 1150"/>
                  <a:gd name="T95" fmla="*/ 2557 h 540"/>
                  <a:gd name="T96" fmla="*/ 5477 w 1150"/>
                  <a:gd name="T97" fmla="*/ 2557 h 540"/>
                  <a:gd name="T98" fmla="*/ 5649 w 1150"/>
                  <a:gd name="T99" fmla="*/ 2573 h 540"/>
                  <a:gd name="T100" fmla="*/ 5779 w 1150"/>
                  <a:gd name="T101" fmla="*/ 2618 h 540"/>
                  <a:gd name="T102" fmla="*/ 5649 w 1150"/>
                  <a:gd name="T103" fmla="*/ 2486 h 540"/>
                  <a:gd name="T104" fmla="*/ 5890 w 1150"/>
                  <a:gd name="T105" fmla="*/ 2535 h 540"/>
                  <a:gd name="T106" fmla="*/ 5829 w 1150"/>
                  <a:gd name="T107" fmla="*/ 2457 h 540"/>
                  <a:gd name="T108" fmla="*/ 5808 w 1150"/>
                  <a:gd name="T109" fmla="*/ 2429 h 540"/>
                  <a:gd name="T110" fmla="*/ 5673 w 1150"/>
                  <a:gd name="T111" fmla="*/ 2368 h 540"/>
                  <a:gd name="T112" fmla="*/ 5415 w 1150"/>
                  <a:gd name="T113" fmla="*/ 2302 h 540"/>
                  <a:gd name="T114" fmla="*/ 5321 w 1150"/>
                  <a:gd name="T115" fmla="*/ 2155 h 540"/>
                  <a:gd name="T116" fmla="*/ 5706 w 1150"/>
                  <a:gd name="T117" fmla="*/ 1999 h 5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0"/>
                  <a:gd name="T179" fmla="*/ 1150 w 1150"/>
                  <a:gd name="T180" fmla="*/ 540 h 5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0">
                    <a:moveTo>
                      <a:pt x="1088" y="361"/>
                    </a:moveTo>
                    <a:cubicBezTo>
                      <a:pt x="1093" y="362"/>
                      <a:pt x="1121" y="362"/>
                      <a:pt x="1131" y="359"/>
                    </a:cubicBezTo>
                    <a:cubicBezTo>
                      <a:pt x="1142" y="356"/>
                      <a:pt x="1144" y="359"/>
                      <a:pt x="1147" y="349"/>
                    </a:cubicBezTo>
                    <a:cubicBezTo>
                      <a:pt x="1150" y="339"/>
                      <a:pt x="1143" y="320"/>
                      <a:pt x="1139" y="309"/>
                    </a:cubicBezTo>
                    <a:cubicBezTo>
                      <a:pt x="1136" y="297"/>
                      <a:pt x="1126" y="283"/>
                      <a:pt x="1123" y="274"/>
                    </a:cubicBezTo>
                    <a:cubicBezTo>
                      <a:pt x="1120" y="265"/>
                      <a:pt x="1121" y="260"/>
                      <a:pt x="1118" y="255"/>
                    </a:cubicBezTo>
                    <a:cubicBezTo>
                      <a:pt x="1115" y="250"/>
                      <a:pt x="1111" y="249"/>
                      <a:pt x="1103" y="243"/>
                    </a:cubicBezTo>
                    <a:cubicBezTo>
                      <a:pt x="1097" y="238"/>
                      <a:pt x="1090" y="233"/>
                      <a:pt x="1080" y="220"/>
                    </a:cubicBezTo>
                    <a:cubicBezTo>
                      <a:pt x="1069" y="207"/>
                      <a:pt x="1043" y="181"/>
                      <a:pt x="1036" y="165"/>
                    </a:cubicBezTo>
                    <a:cubicBezTo>
                      <a:pt x="1029" y="150"/>
                      <a:pt x="1035" y="140"/>
                      <a:pt x="1033" y="128"/>
                    </a:cubicBezTo>
                    <a:cubicBezTo>
                      <a:pt x="1033" y="115"/>
                      <a:pt x="1021" y="42"/>
                      <a:pt x="986" y="117"/>
                    </a:cubicBezTo>
                    <a:cubicBezTo>
                      <a:pt x="980" y="129"/>
                      <a:pt x="974" y="143"/>
                      <a:pt x="964" y="148"/>
                    </a:cubicBezTo>
                    <a:cubicBezTo>
                      <a:pt x="954" y="152"/>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4"/>
                    </a:cubicBezTo>
                    <a:cubicBezTo>
                      <a:pt x="352" y="185"/>
                      <a:pt x="365" y="214"/>
                      <a:pt x="335" y="217"/>
                    </a:cubicBezTo>
                    <a:cubicBezTo>
                      <a:pt x="305" y="220"/>
                      <a:pt x="223" y="188"/>
                      <a:pt x="180" y="183"/>
                    </a:cubicBezTo>
                    <a:cubicBezTo>
                      <a:pt x="139" y="178"/>
                      <a:pt x="112" y="178"/>
                      <a:pt x="86" y="184"/>
                    </a:cubicBezTo>
                    <a:cubicBezTo>
                      <a:pt x="60" y="191"/>
                      <a:pt x="40" y="204"/>
                      <a:pt x="25" y="219"/>
                    </a:cubicBezTo>
                    <a:cubicBezTo>
                      <a:pt x="12" y="233"/>
                      <a:pt x="0" y="257"/>
                      <a:pt x="1" y="274"/>
                    </a:cubicBezTo>
                    <a:cubicBezTo>
                      <a:pt x="1" y="290"/>
                      <a:pt x="13" y="305"/>
                      <a:pt x="31" y="321"/>
                    </a:cubicBezTo>
                    <a:cubicBezTo>
                      <a:pt x="48" y="338"/>
                      <a:pt x="88" y="356"/>
                      <a:pt x="107" y="375"/>
                    </a:cubicBezTo>
                    <a:cubicBezTo>
                      <a:pt x="125" y="395"/>
                      <a:pt x="142" y="441"/>
                      <a:pt x="144" y="439"/>
                    </a:cubicBezTo>
                    <a:cubicBezTo>
                      <a:pt x="147" y="438"/>
                      <a:pt x="136" y="390"/>
                      <a:pt x="120" y="369"/>
                    </a:cubicBezTo>
                    <a:cubicBezTo>
                      <a:pt x="106" y="348"/>
                      <a:pt x="72" y="330"/>
                      <a:pt x="54" y="314"/>
                    </a:cubicBezTo>
                    <a:cubicBezTo>
                      <a:pt x="36" y="299"/>
                      <a:pt x="25" y="282"/>
                      <a:pt x="26" y="268"/>
                    </a:cubicBezTo>
                    <a:cubicBezTo>
                      <a:pt x="27" y="252"/>
                      <a:pt x="42" y="232"/>
                      <a:pt x="60" y="222"/>
                    </a:cubicBezTo>
                    <a:cubicBezTo>
                      <a:pt x="77" y="211"/>
                      <a:pt x="104" y="199"/>
                      <a:pt x="140" y="202"/>
                    </a:cubicBezTo>
                    <a:cubicBezTo>
                      <a:pt x="176" y="204"/>
                      <a:pt x="241" y="229"/>
                      <a:pt x="274" y="238"/>
                    </a:cubicBezTo>
                    <a:cubicBezTo>
                      <a:pt x="306" y="247"/>
                      <a:pt x="321" y="252"/>
                      <a:pt x="338" y="259"/>
                    </a:cubicBezTo>
                    <a:cubicBezTo>
                      <a:pt x="357" y="263"/>
                      <a:pt x="370" y="263"/>
                      <a:pt x="382" y="271"/>
                    </a:cubicBezTo>
                    <a:cubicBezTo>
                      <a:pt x="394" y="278"/>
                      <a:pt x="406" y="295"/>
                      <a:pt x="414" y="303"/>
                    </a:cubicBezTo>
                    <a:cubicBezTo>
                      <a:pt x="421" y="314"/>
                      <a:pt x="419" y="322"/>
                      <a:pt x="426" y="330"/>
                    </a:cubicBezTo>
                    <a:cubicBezTo>
                      <a:pt x="433" y="336"/>
                      <a:pt x="442" y="338"/>
                      <a:pt x="452" y="344"/>
                    </a:cubicBezTo>
                    <a:cubicBezTo>
                      <a:pt x="460" y="348"/>
                      <a:pt x="467" y="354"/>
                      <a:pt x="477" y="360"/>
                    </a:cubicBezTo>
                    <a:cubicBezTo>
                      <a:pt x="485" y="366"/>
                      <a:pt x="501" y="372"/>
                      <a:pt x="509" y="379"/>
                    </a:cubicBezTo>
                    <a:cubicBezTo>
                      <a:pt x="517" y="387"/>
                      <a:pt x="522" y="398"/>
                      <a:pt x="528" y="406"/>
                    </a:cubicBezTo>
                    <a:cubicBezTo>
                      <a:pt x="533" y="415"/>
                      <a:pt x="537" y="425"/>
                      <a:pt x="540" y="432"/>
                    </a:cubicBezTo>
                    <a:cubicBezTo>
                      <a:pt x="544" y="437"/>
                      <a:pt x="547" y="437"/>
                      <a:pt x="549" y="439"/>
                    </a:cubicBezTo>
                    <a:cubicBezTo>
                      <a:pt x="551" y="441"/>
                      <a:pt x="553" y="445"/>
                      <a:pt x="554" y="445"/>
                    </a:cubicBezTo>
                    <a:cubicBezTo>
                      <a:pt x="556" y="445"/>
                      <a:pt x="556" y="441"/>
                      <a:pt x="556" y="437"/>
                    </a:cubicBezTo>
                    <a:cubicBezTo>
                      <a:pt x="557" y="434"/>
                      <a:pt x="559" y="427"/>
                      <a:pt x="558" y="422"/>
                    </a:cubicBezTo>
                    <a:cubicBezTo>
                      <a:pt x="556" y="415"/>
                      <a:pt x="548" y="406"/>
                      <a:pt x="549" y="404"/>
                    </a:cubicBezTo>
                    <a:cubicBezTo>
                      <a:pt x="549" y="402"/>
                      <a:pt x="557" y="406"/>
                      <a:pt x="562" y="410"/>
                    </a:cubicBezTo>
                    <a:cubicBezTo>
                      <a:pt x="565" y="413"/>
                      <a:pt x="572" y="420"/>
                      <a:pt x="577" y="424"/>
                    </a:cubicBezTo>
                    <a:cubicBezTo>
                      <a:pt x="584" y="429"/>
                      <a:pt x="588" y="429"/>
                      <a:pt x="593" y="433"/>
                    </a:cubicBezTo>
                    <a:cubicBezTo>
                      <a:pt x="597" y="437"/>
                      <a:pt x="602" y="448"/>
                      <a:pt x="604" y="447"/>
                    </a:cubicBezTo>
                    <a:cubicBezTo>
                      <a:pt x="607" y="446"/>
                      <a:pt x="608" y="432"/>
                      <a:pt x="604" y="424"/>
                    </a:cubicBezTo>
                    <a:cubicBezTo>
                      <a:pt x="600" y="417"/>
                      <a:pt x="581" y="401"/>
                      <a:pt x="582" y="400"/>
                    </a:cubicBezTo>
                    <a:cubicBezTo>
                      <a:pt x="584" y="398"/>
                      <a:pt x="604" y="412"/>
                      <a:pt x="612" y="417"/>
                    </a:cubicBezTo>
                    <a:cubicBezTo>
                      <a:pt x="620" y="420"/>
                      <a:pt x="627" y="421"/>
                      <a:pt x="633" y="423"/>
                    </a:cubicBezTo>
                    <a:cubicBezTo>
                      <a:pt x="637" y="425"/>
                      <a:pt x="644" y="434"/>
                      <a:pt x="644" y="432"/>
                    </a:cubicBezTo>
                    <a:cubicBezTo>
                      <a:pt x="646" y="429"/>
                      <a:pt x="645" y="417"/>
                      <a:pt x="640" y="410"/>
                    </a:cubicBezTo>
                    <a:cubicBezTo>
                      <a:pt x="634" y="404"/>
                      <a:pt x="608" y="392"/>
                      <a:pt x="609" y="391"/>
                    </a:cubicBezTo>
                    <a:cubicBezTo>
                      <a:pt x="610" y="390"/>
                      <a:pt x="635" y="402"/>
                      <a:pt x="644" y="406"/>
                    </a:cubicBezTo>
                    <a:cubicBezTo>
                      <a:pt x="654" y="410"/>
                      <a:pt x="660" y="417"/>
                      <a:pt x="661" y="415"/>
                    </a:cubicBezTo>
                    <a:cubicBezTo>
                      <a:pt x="662" y="413"/>
                      <a:pt x="658" y="403"/>
                      <a:pt x="647" y="395"/>
                    </a:cubicBezTo>
                    <a:cubicBezTo>
                      <a:pt x="636" y="387"/>
                      <a:pt x="593" y="368"/>
                      <a:pt x="596" y="366"/>
                    </a:cubicBezTo>
                    <a:cubicBezTo>
                      <a:pt x="599" y="362"/>
                      <a:pt x="644" y="374"/>
                      <a:pt x="664" y="378"/>
                    </a:cubicBezTo>
                    <a:cubicBezTo>
                      <a:pt x="684" y="381"/>
                      <a:pt x="708" y="382"/>
                      <a:pt x="720" y="388"/>
                    </a:cubicBezTo>
                    <a:cubicBezTo>
                      <a:pt x="732" y="394"/>
                      <a:pt x="723" y="401"/>
                      <a:pt x="735" y="410"/>
                    </a:cubicBezTo>
                    <a:cubicBezTo>
                      <a:pt x="749" y="420"/>
                      <a:pt x="782" y="436"/>
                      <a:pt x="799" y="447"/>
                    </a:cubicBezTo>
                    <a:cubicBezTo>
                      <a:pt x="814" y="458"/>
                      <a:pt x="822" y="467"/>
                      <a:pt x="826" y="477"/>
                    </a:cubicBezTo>
                    <a:cubicBezTo>
                      <a:pt x="835" y="487"/>
                      <a:pt x="835" y="502"/>
                      <a:pt x="838" y="509"/>
                    </a:cubicBezTo>
                    <a:cubicBezTo>
                      <a:pt x="841" y="516"/>
                      <a:pt x="844" y="515"/>
                      <a:pt x="846" y="517"/>
                    </a:cubicBezTo>
                    <a:cubicBezTo>
                      <a:pt x="848" y="521"/>
                      <a:pt x="846" y="527"/>
                      <a:pt x="848" y="525"/>
                    </a:cubicBezTo>
                    <a:cubicBezTo>
                      <a:pt x="850" y="524"/>
                      <a:pt x="854" y="514"/>
                      <a:pt x="857" y="509"/>
                    </a:cubicBezTo>
                    <a:cubicBezTo>
                      <a:pt x="859" y="505"/>
                      <a:pt x="856" y="493"/>
                      <a:pt x="859" y="494"/>
                    </a:cubicBezTo>
                    <a:cubicBezTo>
                      <a:pt x="861" y="496"/>
                      <a:pt x="867" y="514"/>
                      <a:pt x="871" y="521"/>
                    </a:cubicBezTo>
                    <a:cubicBezTo>
                      <a:pt x="874" y="526"/>
                      <a:pt x="876" y="527"/>
                      <a:pt x="879" y="529"/>
                    </a:cubicBezTo>
                    <a:cubicBezTo>
                      <a:pt x="882" y="533"/>
                      <a:pt x="885" y="540"/>
                      <a:pt x="886" y="539"/>
                    </a:cubicBezTo>
                    <a:cubicBezTo>
                      <a:pt x="887" y="537"/>
                      <a:pt x="889" y="527"/>
                      <a:pt x="889" y="523"/>
                    </a:cubicBezTo>
                    <a:cubicBezTo>
                      <a:pt x="889" y="518"/>
                      <a:pt x="887" y="517"/>
                      <a:pt x="886" y="512"/>
                    </a:cubicBezTo>
                    <a:cubicBezTo>
                      <a:pt x="884" y="508"/>
                      <a:pt x="875" y="498"/>
                      <a:pt x="878" y="499"/>
                    </a:cubicBezTo>
                    <a:cubicBezTo>
                      <a:pt x="882" y="499"/>
                      <a:pt x="900" y="512"/>
                      <a:pt x="906" y="517"/>
                    </a:cubicBezTo>
                    <a:cubicBezTo>
                      <a:pt x="911" y="521"/>
                      <a:pt x="912" y="523"/>
                      <a:pt x="916" y="525"/>
                    </a:cubicBezTo>
                    <a:cubicBezTo>
                      <a:pt x="919" y="527"/>
                      <a:pt x="925" y="531"/>
                      <a:pt x="926" y="530"/>
                    </a:cubicBezTo>
                    <a:cubicBezTo>
                      <a:pt x="928" y="529"/>
                      <a:pt x="926" y="521"/>
                      <a:pt x="925" y="517"/>
                    </a:cubicBezTo>
                    <a:cubicBezTo>
                      <a:pt x="923" y="513"/>
                      <a:pt x="920" y="511"/>
                      <a:pt x="917" y="506"/>
                    </a:cubicBezTo>
                    <a:cubicBezTo>
                      <a:pt x="913" y="502"/>
                      <a:pt x="902" y="493"/>
                      <a:pt x="904" y="493"/>
                    </a:cubicBezTo>
                    <a:cubicBezTo>
                      <a:pt x="907" y="493"/>
                      <a:pt x="924" y="502"/>
                      <a:pt x="932" y="505"/>
                    </a:cubicBezTo>
                    <a:cubicBezTo>
                      <a:pt x="938" y="509"/>
                      <a:pt x="945" y="513"/>
                      <a:pt x="946" y="511"/>
                    </a:cubicBezTo>
                    <a:cubicBezTo>
                      <a:pt x="947" y="509"/>
                      <a:pt x="944" y="501"/>
                      <a:pt x="940" y="496"/>
                    </a:cubicBezTo>
                    <a:cubicBezTo>
                      <a:pt x="935" y="490"/>
                      <a:pt x="924" y="486"/>
                      <a:pt x="922" y="482"/>
                    </a:cubicBezTo>
                    <a:cubicBezTo>
                      <a:pt x="918" y="478"/>
                      <a:pt x="924" y="475"/>
                      <a:pt x="921" y="473"/>
                    </a:cubicBezTo>
                    <a:cubicBezTo>
                      <a:pt x="917" y="469"/>
                      <a:pt x="904" y="466"/>
                      <a:pt x="897" y="465"/>
                    </a:cubicBezTo>
                    <a:cubicBezTo>
                      <a:pt x="889" y="461"/>
                      <a:pt x="886" y="466"/>
                      <a:pt x="874" y="458"/>
                    </a:cubicBezTo>
                    <a:cubicBezTo>
                      <a:pt x="863" y="452"/>
                      <a:pt x="836" y="435"/>
                      <a:pt x="832" y="425"/>
                    </a:cubicBezTo>
                    <a:cubicBezTo>
                      <a:pt x="828" y="415"/>
                      <a:pt x="839" y="403"/>
                      <a:pt x="851" y="398"/>
                    </a:cubicBezTo>
                    <a:cubicBezTo>
                      <a:pt x="862" y="394"/>
                      <a:pt x="889" y="394"/>
                      <a:pt x="900" y="395"/>
                    </a:cubicBezTo>
                    <a:cubicBezTo>
                      <a:pt x="910" y="397"/>
                      <a:pt x="908" y="401"/>
                      <a:pt x="913" y="408"/>
                    </a:cubicBezTo>
                    <a:cubicBezTo>
                      <a:pt x="918" y="416"/>
                      <a:pt x="921" y="433"/>
                      <a:pt x="926" y="440"/>
                    </a:cubicBezTo>
                    <a:cubicBezTo>
                      <a:pt x="932" y="447"/>
                      <a:pt x="943" y="447"/>
                      <a:pt x="950" y="450"/>
                    </a:cubicBezTo>
                    <a:cubicBezTo>
                      <a:pt x="957" y="454"/>
                      <a:pt x="966" y="455"/>
                      <a:pt x="970" y="458"/>
                    </a:cubicBezTo>
                    <a:cubicBezTo>
                      <a:pt x="974" y="460"/>
                      <a:pt x="977" y="465"/>
                      <a:pt x="979" y="465"/>
                    </a:cubicBezTo>
                    <a:cubicBezTo>
                      <a:pt x="980" y="465"/>
                      <a:pt x="982" y="461"/>
                      <a:pt x="982" y="458"/>
                    </a:cubicBezTo>
                    <a:cubicBezTo>
                      <a:pt x="982" y="455"/>
                      <a:pt x="973" y="445"/>
                      <a:pt x="979" y="445"/>
                    </a:cubicBezTo>
                    <a:cubicBezTo>
                      <a:pt x="983" y="446"/>
                      <a:pt x="1005" y="458"/>
                      <a:pt x="1013" y="461"/>
                    </a:cubicBezTo>
                    <a:cubicBezTo>
                      <a:pt x="1020" y="464"/>
                      <a:pt x="1022" y="463"/>
                      <a:pt x="1027" y="464"/>
                    </a:cubicBezTo>
                    <a:cubicBezTo>
                      <a:pt x="1030" y="465"/>
                      <a:pt x="1035" y="469"/>
                      <a:pt x="1036" y="469"/>
                    </a:cubicBezTo>
                    <a:cubicBezTo>
                      <a:pt x="1037" y="468"/>
                      <a:pt x="1036" y="461"/>
                      <a:pt x="1032" y="457"/>
                    </a:cubicBezTo>
                    <a:cubicBezTo>
                      <a:pt x="1029" y="454"/>
                      <a:pt x="1010" y="446"/>
                      <a:pt x="1013" y="445"/>
                    </a:cubicBezTo>
                    <a:cubicBezTo>
                      <a:pt x="1016" y="443"/>
                      <a:pt x="1039" y="449"/>
                      <a:pt x="1045" y="450"/>
                    </a:cubicBezTo>
                    <a:cubicBezTo>
                      <a:pt x="1053" y="451"/>
                      <a:pt x="1055" y="454"/>
                      <a:pt x="1056" y="454"/>
                    </a:cubicBezTo>
                    <a:cubicBezTo>
                      <a:pt x="1057" y="452"/>
                      <a:pt x="1052" y="449"/>
                      <a:pt x="1050" y="447"/>
                    </a:cubicBezTo>
                    <a:cubicBezTo>
                      <a:pt x="1049" y="445"/>
                      <a:pt x="1052" y="442"/>
                      <a:pt x="1045" y="440"/>
                    </a:cubicBezTo>
                    <a:cubicBezTo>
                      <a:pt x="1039" y="437"/>
                      <a:pt x="1013" y="432"/>
                      <a:pt x="1013" y="432"/>
                    </a:cubicBezTo>
                    <a:cubicBezTo>
                      <a:pt x="1012" y="430"/>
                      <a:pt x="1039" y="435"/>
                      <a:pt x="1041" y="435"/>
                    </a:cubicBezTo>
                    <a:cubicBezTo>
                      <a:pt x="1044" y="434"/>
                      <a:pt x="1033" y="430"/>
                      <a:pt x="1029" y="429"/>
                    </a:cubicBezTo>
                    <a:cubicBezTo>
                      <a:pt x="1025" y="426"/>
                      <a:pt x="1018" y="425"/>
                      <a:pt x="1017" y="424"/>
                    </a:cubicBezTo>
                    <a:cubicBezTo>
                      <a:pt x="1014" y="423"/>
                      <a:pt x="1021" y="418"/>
                      <a:pt x="1015" y="417"/>
                    </a:cubicBezTo>
                    <a:cubicBezTo>
                      <a:pt x="1008" y="414"/>
                      <a:pt x="982" y="415"/>
                      <a:pt x="971" y="412"/>
                    </a:cubicBezTo>
                    <a:cubicBezTo>
                      <a:pt x="962" y="410"/>
                      <a:pt x="958" y="401"/>
                      <a:pt x="955" y="397"/>
                    </a:cubicBezTo>
                    <a:cubicBezTo>
                      <a:pt x="953" y="392"/>
                      <a:pt x="948" y="389"/>
                      <a:pt x="954" y="386"/>
                    </a:cubicBezTo>
                    <a:cubicBezTo>
                      <a:pt x="959" y="382"/>
                      <a:pt x="976" y="379"/>
                      <a:pt x="986" y="375"/>
                    </a:cubicBezTo>
                    <a:cubicBezTo>
                      <a:pt x="996" y="372"/>
                      <a:pt x="1003" y="363"/>
                      <a:pt x="1023" y="358"/>
                    </a:cubicBezTo>
                    <a:cubicBezTo>
                      <a:pt x="1043" y="353"/>
                      <a:pt x="1088" y="361"/>
                      <a:pt x="1088" y="361"/>
                    </a:cubicBezTo>
                    <a:close/>
                  </a:path>
                </a:pathLst>
              </a:custGeom>
              <a:grpFill/>
              <a:ln w="6350" cap="rnd">
                <a:solidFill>
                  <a:schemeClr val="tx1"/>
                </a:solidFill>
                <a:miter lim="800000"/>
                <a:headEnd/>
                <a:tailEnd/>
              </a:ln>
            </p:spPr>
            <p:txBody>
              <a:bodyPr/>
              <a:lstStyle/>
              <a:p>
                <a:endParaRPr lang="el-GR"/>
              </a:p>
            </p:txBody>
          </p:sp>
          <p:sp>
            <p:nvSpPr>
              <p:cNvPr id="19" name="Freeform 122"/>
              <p:cNvSpPr>
                <a:spLocks noChangeAspect="1"/>
              </p:cNvSpPr>
              <p:nvPr/>
            </p:nvSpPr>
            <p:spPr bwMode="auto">
              <a:xfrm>
                <a:off x="3248" y="1637"/>
                <a:ext cx="274" cy="236"/>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grpFill/>
              <a:ln w="6350" cap="rnd">
                <a:solidFill>
                  <a:schemeClr val="tx1"/>
                </a:solidFill>
                <a:miter lim="800000"/>
                <a:headEnd/>
                <a:tailEnd/>
              </a:ln>
            </p:spPr>
            <p:txBody>
              <a:bodyPr/>
              <a:lstStyle/>
              <a:p>
                <a:endParaRPr lang="el-GR"/>
              </a:p>
            </p:txBody>
          </p:sp>
          <p:sp>
            <p:nvSpPr>
              <p:cNvPr id="20" name="Freeform 123"/>
              <p:cNvSpPr>
                <a:spLocks noChangeAspect="1"/>
              </p:cNvSpPr>
              <p:nvPr/>
            </p:nvSpPr>
            <p:spPr bwMode="auto">
              <a:xfrm>
                <a:off x="3649" y="1542"/>
                <a:ext cx="76" cy="135"/>
              </a:xfrm>
              <a:custGeom>
                <a:avLst/>
                <a:gdLst>
                  <a:gd name="T0" fmla="*/ 90 w 32"/>
                  <a:gd name="T1" fmla="*/ 0 h 57"/>
                  <a:gd name="T2" fmla="*/ 180 w 32"/>
                  <a:gd name="T3" fmla="*/ 320 h 57"/>
                  <a:gd name="T4" fmla="*/ 0 60000 65536"/>
                  <a:gd name="T5" fmla="*/ 0 60000 65536"/>
                  <a:gd name="T6" fmla="*/ 0 w 32"/>
                  <a:gd name="T7" fmla="*/ 0 h 57"/>
                  <a:gd name="T8" fmla="*/ 32 w 32"/>
                  <a:gd name="T9" fmla="*/ 57 h 57"/>
                </a:gdLst>
                <a:ahLst/>
                <a:cxnLst>
                  <a:cxn ang="T4">
                    <a:pos x="T0" y="T1"/>
                  </a:cxn>
                  <a:cxn ang="T5">
                    <a:pos x="T2" y="T3"/>
                  </a:cxn>
                </a:cxnLst>
                <a:rect l="T6" t="T7" r="T8" b="T9"/>
                <a:pathLst>
                  <a:path w="32" h="57">
                    <a:moveTo>
                      <a:pt x="16" y="0"/>
                    </a:moveTo>
                    <a:cubicBezTo>
                      <a:pt x="5" y="24"/>
                      <a:pt x="0" y="30"/>
                      <a:pt x="32" y="57"/>
                    </a:cubicBezTo>
                  </a:path>
                </a:pathLst>
              </a:custGeom>
              <a:grpFill/>
              <a:ln w="6350" cap="rnd">
                <a:solidFill>
                  <a:schemeClr val="tx1"/>
                </a:solidFill>
                <a:miter lim="800000"/>
                <a:headEnd/>
                <a:tailEnd/>
              </a:ln>
            </p:spPr>
            <p:txBody>
              <a:bodyPr/>
              <a:lstStyle/>
              <a:p>
                <a:endParaRPr lang="el-GR"/>
              </a:p>
            </p:txBody>
          </p:sp>
          <p:sp>
            <p:nvSpPr>
              <p:cNvPr id="21" name="Oval 124"/>
              <p:cNvSpPr>
                <a:spLocks noChangeAspect="1" noChangeArrowheads="1"/>
              </p:cNvSpPr>
              <p:nvPr/>
            </p:nvSpPr>
            <p:spPr bwMode="auto">
              <a:xfrm>
                <a:off x="3786" y="1924"/>
                <a:ext cx="75" cy="51"/>
              </a:xfrm>
              <a:prstGeom prst="ellipse">
                <a:avLst/>
              </a:prstGeom>
              <a:grpFill/>
              <a:ln w="6350" cap="rnd">
                <a:solidFill>
                  <a:schemeClr val="tx1"/>
                </a:solidFill>
                <a:miter lim="800000"/>
                <a:headEnd/>
                <a:tailEnd/>
              </a:ln>
            </p:spPr>
            <p:txBody>
              <a:bodyPr/>
              <a:lstStyle/>
              <a:p>
                <a:endParaRPr lang="el-GR"/>
              </a:p>
            </p:txBody>
          </p:sp>
        </p:grpSp>
        <p:grpSp>
          <p:nvGrpSpPr>
            <p:cNvPr id="17" name="45 - Ομάδα"/>
            <p:cNvGrpSpPr/>
            <p:nvPr/>
          </p:nvGrpSpPr>
          <p:grpSpPr>
            <a:xfrm>
              <a:off x="1643042" y="4559312"/>
              <a:ext cx="1785950" cy="869952"/>
              <a:chOff x="1714480" y="4071942"/>
              <a:chExt cx="1384308" cy="655638"/>
            </a:xfrm>
          </p:grpSpPr>
          <p:grpSp>
            <p:nvGrpSpPr>
              <p:cNvPr id="22" name="23 - Ομάδα"/>
              <p:cNvGrpSpPr/>
              <p:nvPr/>
            </p:nvGrpSpPr>
            <p:grpSpPr>
              <a:xfrm>
                <a:off x="1714480" y="4071942"/>
                <a:ext cx="1384308" cy="655638"/>
                <a:chOff x="5702300" y="2844800"/>
                <a:chExt cx="1384308" cy="655638"/>
              </a:xfrm>
            </p:grpSpPr>
            <p:sp>
              <p:nvSpPr>
                <p:cNvPr id="25" name="Freeform 175"/>
                <p:cNvSpPr>
                  <a:spLocks noChangeAspect="1"/>
                </p:cNvSpPr>
                <p:nvPr/>
              </p:nvSpPr>
              <p:spPr bwMode="auto">
                <a:xfrm rot="21255430">
                  <a:off x="5702300" y="2844800"/>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rgbClr val="FFF5EE"/>
                </a:solidFill>
                <a:ln w="3175">
                  <a:solidFill>
                    <a:schemeClr val="tx1"/>
                  </a:solidFill>
                  <a:round/>
                  <a:headEnd/>
                  <a:tailEnd/>
                </a:ln>
              </p:spPr>
              <p:txBody>
                <a:bodyPr/>
                <a:lstStyle/>
                <a:p>
                  <a:endParaRPr lang="el-GR"/>
                </a:p>
              </p:txBody>
            </p:sp>
            <p:sp>
              <p:nvSpPr>
                <p:cNvPr id="26" name="Freeform 176"/>
                <p:cNvSpPr>
                  <a:spLocks noChangeAspect="1"/>
                </p:cNvSpPr>
                <p:nvPr/>
              </p:nvSpPr>
              <p:spPr bwMode="auto">
                <a:xfrm rot="21255430">
                  <a:off x="5715008" y="2855913"/>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chemeClr val="accent6">
                    <a:lumMod val="60000"/>
                    <a:lumOff val="40000"/>
                  </a:schemeClr>
                </a:solidFill>
                <a:ln w="3175" cap="rnd">
                  <a:solidFill>
                    <a:schemeClr val="tx1"/>
                  </a:solidFill>
                  <a:miter lim="800000"/>
                  <a:headEnd/>
                  <a:tailEnd/>
                </a:ln>
              </p:spPr>
              <p:txBody>
                <a:bodyPr/>
                <a:lstStyle/>
                <a:p>
                  <a:endParaRPr lang="el-GR"/>
                </a:p>
              </p:txBody>
            </p:sp>
            <p:grpSp>
              <p:nvGrpSpPr>
                <p:cNvPr id="23" name="21 - Ομάδα"/>
                <p:cNvGrpSpPr/>
                <p:nvPr/>
              </p:nvGrpSpPr>
              <p:grpSpPr>
                <a:xfrm rot="21471793">
                  <a:off x="6191870" y="2872340"/>
                  <a:ext cx="809022" cy="317219"/>
                  <a:chOff x="6162362" y="2875564"/>
                  <a:chExt cx="809022" cy="317219"/>
                </a:xfrm>
              </p:grpSpPr>
              <p:sp>
                <p:nvSpPr>
                  <p:cNvPr id="28" name="Freeform 177"/>
                  <p:cNvSpPr>
                    <a:spLocks noChangeAspect="1"/>
                  </p:cNvSpPr>
                  <p:nvPr/>
                </p:nvSpPr>
                <p:spPr bwMode="auto">
                  <a:xfrm>
                    <a:off x="6661309" y="3022322"/>
                    <a:ext cx="138372" cy="119020"/>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noFill/>
                  <a:ln w="3175" cap="rnd">
                    <a:solidFill>
                      <a:schemeClr val="tx1"/>
                    </a:solidFill>
                    <a:miter lim="800000"/>
                    <a:headEnd/>
                    <a:tailEnd/>
                  </a:ln>
                </p:spPr>
                <p:txBody>
                  <a:bodyPr/>
                  <a:lstStyle/>
                  <a:p>
                    <a:endParaRPr lang="el-GR"/>
                  </a:p>
                </p:txBody>
              </p:sp>
              <p:sp>
                <p:nvSpPr>
                  <p:cNvPr id="29" name="Freeform 178"/>
                  <p:cNvSpPr>
                    <a:spLocks noChangeAspect="1"/>
                  </p:cNvSpPr>
                  <p:nvPr/>
                </p:nvSpPr>
                <p:spPr bwMode="auto">
                  <a:xfrm>
                    <a:off x="6863817" y="2973402"/>
                    <a:ext cx="38381" cy="69092"/>
                  </a:xfrm>
                  <a:custGeom>
                    <a:avLst/>
                    <a:gdLst>
                      <a:gd name="T0" fmla="*/ 90 w 32"/>
                      <a:gd name="T1" fmla="*/ 0 h 58"/>
                      <a:gd name="T2" fmla="*/ 180 w 32"/>
                      <a:gd name="T3" fmla="*/ 324 h 58"/>
                      <a:gd name="T4" fmla="*/ 0 60000 65536"/>
                      <a:gd name="T5" fmla="*/ 0 60000 65536"/>
                      <a:gd name="T6" fmla="*/ 0 w 32"/>
                      <a:gd name="T7" fmla="*/ 0 h 58"/>
                      <a:gd name="T8" fmla="*/ 32 w 32"/>
                      <a:gd name="T9" fmla="*/ 58 h 58"/>
                    </a:gdLst>
                    <a:ahLst/>
                    <a:cxnLst>
                      <a:cxn ang="T4">
                        <a:pos x="T0" y="T1"/>
                      </a:cxn>
                      <a:cxn ang="T5">
                        <a:pos x="T2" y="T3"/>
                      </a:cxn>
                    </a:cxnLst>
                    <a:rect l="T6" t="T7" r="T8" b="T9"/>
                    <a:pathLst>
                      <a:path w="32" h="58">
                        <a:moveTo>
                          <a:pt x="16" y="0"/>
                        </a:moveTo>
                        <a:cubicBezTo>
                          <a:pt x="5" y="24"/>
                          <a:pt x="0" y="30"/>
                          <a:pt x="32" y="58"/>
                        </a:cubicBezTo>
                      </a:path>
                    </a:pathLst>
                  </a:custGeom>
                  <a:noFill/>
                  <a:ln w="3175" cap="rnd">
                    <a:solidFill>
                      <a:schemeClr val="tx1"/>
                    </a:solidFill>
                    <a:miter lim="800000"/>
                    <a:headEnd/>
                    <a:tailEnd/>
                  </a:ln>
                </p:spPr>
                <p:txBody>
                  <a:bodyPr/>
                  <a:lstStyle/>
                  <a:p>
                    <a:endParaRPr lang="el-GR"/>
                  </a:p>
                </p:txBody>
              </p:sp>
              <p:sp>
                <p:nvSpPr>
                  <p:cNvPr id="30" name="Oval 179"/>
                  <p:cNvSpPr>
                    <a:spLocks noChangeAspect="1" noChangeArrowheads="1"/>
                  </p:cNvSpPr>
                  <p:nvPr/>
                </p:nvSpPr>
                <p:spPr bwMode="auto">
                  <a:xfrm>
                    <a:off x="6933003" y="3166558"/>
                    <a:ext cx="38381" cy="26225"/>
                  </a:xfrm>
                  <a:prstGeom prst="ellipse">
                    <a:avLst/>
                  </a:prstGeom>
                  <a:noFill/>
                  <a:ln w="3175" cap="rnd">
                    <a:solidFill>
                      <a:schemeClr val="tx1"/>
                    </a:solidFill>
                    <a:round/>
                    <a:headEnd/>
                    <a:tailEnd/>
                  </a:ln>
                </p:spPr>
                <p:txBody>
                  <a:bodyPr/>
                  <a:lstStyle/>
                  <a:p>
                    <a:endParaRPr lang="el-GR"/>
                  </a:p>
                </p:txBody>
              </p:sp>
              <p:sp>
                <p:nvSpPr>
                  <p:cNvPr id="31" name="Freeform 180"/>
                  <p:cNvSpPr>
                    <a:spLocks noChangeAspect="1"/>
                  </p:cNvSpPr>
                  <p:nvPr/>
                </p:nvSpPr>
                <p:spPr bwMode="auto">
                  <a:xfrm>
                    <a:off x="6162362" y="2939108"/>
                    <a:ext cx="136352" cy="196182"/>
                  </a:xfrm>
                  <a:custGeom>
                    <a:avLst/>
                    <a:gdLst>
                      <a:gd name="T0" fmla="*/ 12 w 114"/>
                      <a:gd name="T1" fmla="*/ 245 h 165"/>
                      <a:gd name="T2" fmla="*/ 275 w 114"/>
                      <a:gd name="T3" fmla="*/ 528 h 165"/>
                      <a:gd name="T4" fmla="*/ 459 w 114"/>
                      <a:gd name="T5" fmla="*/ 861 h 165"/>
                      <a:gd name="T6" fmla="*/ 635 w 114"/>
                      <a:gd name="T7" fmla="*/ 861 h 165"/>
                      <a:gd name="T8" fmla="*/ 528 w 114"/>
                      <a:gd name="T9" fmla="*/ 479 h 165"/>
                      <a:gd name="T10" fmla="*/ 275 w 114"/>
                      <a:gd name="T11" fmla="*/ 5 h 165"/>
                      <a:gd name="T12" fmla="*/ 12 w 114"/>
                      <a:gd name="T13" fmla="*/ 245 h 165"/>
                      <a:gd name="T14" fmla="*/ 0 60000 65536"/>
                      <a:gd name="T15" fmla="*/ 0 60000 65536"/>
                      <a:gd name="T16" fmla="*/ 0 60000 65536"/>
                      <a:gd name="T17" fmla="*/ 0 60000 65536"/>
                      <a:gd name="T18" fmla="*/ 0 60000 65536"/>
                      <a:gd name="T19" fmla="*/ 0 60000 65536"/>
                      <a:gd name="T20" fmla="*/ 0 60000 65536"/>
                      <a:gd name="T21" fmla="*/ 0 w 114"/>
                      <a:gd name="T22" fmla="*/ 0 h 165"/>
                      <a:gd name="T23" fmla="*/ 114 w 114"/>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65">
                        <a:moveTo>
                          <a:pt x="2" y="44"/>
                        </a:moveTo>
                        <a:cubicBezTo>
                          <a:pt x="0" y="46"/>
                          <a:pt x="37" y="76"/>
                          <a:pt x="49" y="95"/>
                        </a:cubicBezTo>
                        <a:cubicBezTo>
                          <a:pt x="62" y="113"/>
                          <a:pt x="72" y="144"/>
                          <a:pt x="82" y="155"/>
                        </a:cubicBezTo>
                        <a:cubicBezTo>
                          <a:pt x="93" y="165"/>
                          <a:pt x="112" y="165"/>
                          <a:pt x="113" y="155"/>
                        </a:cubicBezTo>
                        <a:cubicBezTo>
                          <a:pt x="114" y="144"/>
                          <a:pt x="105" y="112"/>
                          <a:pt x="94" y="86"/>
                        </a:cubicBezTo>
                        <a:cubicBezTo>
                          <a:pt x="84" y="60"/>
                          <a:pt x="52" y="0"/>
                          <a:pt x="49" y="1"/>
                        </a:cubicBezTo>
                        <a:cubicBezTo>
                          <a:pt x="44" y="2"/>
                          <a:pt x="10" y="33"/>
                          <a:pt x="2" y="44"/>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32" name="Freeform 181"/>
                  <p:cNvSpPr>
                    <a:spLocks noChangeAspect="1"/>
                  </p:cNvSpPr>
                  <p:nvPr/>
                </p:nvSpPr>
                <p:spPr bwMode="auto">
                  <a:xfrm>
                    <a:off x="6275988" y="2888676"/>
                    <a:ext cx="76256" cy="153819"/>
                  </a:xfrm>
                  <a:custGeom>
                    <a:avLst/>
                    <a:gdLst>
                      <a:gd name="T0" fmla="*/ 12 w 64"/>
                      <a:gd name="T1" fmla="*/ 73 h 129"/>
                      <a:gd name="T2" fmla="*/ 134 w 64"/>
                      <a:gd name="T3" fmla="*/ 392 h 129"/>
                      <a:gd name="T4" fmla="*/ 257 w 64"/>
                      <a:gd name="T5" fmla="*/ 676 h 129"/>
                      <a:gd name="T6" fmla="*/ 344 w 64"/>
                      <a:gd name="T7" fmla="*/ 655 h 129"/>
                      <a:gd name="T8" fmla="*/ 323 w 64"/>
                      <a:gd name="T9" fmla="*/ 348 h 129"/>
                      <a:gd name="T10" fmla="*/ 196 w 64"/>
                      <a:gd name="T11" fmla="*/ 5 h 129"/>
                      <a:gd name="T12" fmla="*/ 12 w 64"/>
                      <a:gd name="T13" fmla="*/ 73 h 129"/>
                      <a:gd name="T14" fmla="*/ 0 60000 65536"/>
                      <a:gd name="T15" fmla="*/ 0 60000 65536"/>
                      <a:gd name="T16" fmla="*/ 0 60000 65536"/>
                      <a:gd name="T17" fmla="*/ 0 60000 65536"/>
                      <a:gd name="T18" fmla="*/ 0 60000 65536"/>
                      <a:gd name="T19" fmla="*/ 0 60000 65536"/>
                      <a:gd name="T20" fmla="*/ 0 60000 65536"/>
                      <a:gd name="T21" fmla="*/ 0 w 64"/>
                      <a:gd name="T22" fmla="*/ 0 h 129"/>
                      <a:gd name="T23" fmla="*/ 64 w 64"/>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29">
                        <a:moveTo>
                          <a:pt x="2" y="13"/>
                        </a:moveTo>
                        <a:cubicBezTo>
                          <a:pt x="0" y="16"/>
                          <a:pt x="16" y="52"/>
                          <a:pt x="24" y="70"/>
                        </a:cubicBezTo>
                        <a:cubicBezTo>
                          <a:pt x="31" y="87"/>
                          <a:pt x="40" y="114"/>
                          <a:pt x="46" y="121"/>
                        </a:cubicBezTo>
                        <a:cubicBezTo>
                          <a:pt x="53" y="129"/>
                          <a:pt x="61" y="126"/>
                          <a:pt x="62" y="117"/>
                        </a:cubicBezTo>
                        <a:cubicBezTo>
                          <a:pt x="64" y="108"/>
                          <a:pt x="63" y="82"/>
                          <a:pt x="58" y="62"/>
                        </a:cubicBezTo>
                        <a:cubicBezTo>
                          <a:pt x="54" y="43"/>
                          <a:pt x="39" y="0"/>
                          <a:pt x="35" y="1"/>
                        </a:cubicBezTo>
                        <a:cubicBezTo>
                          <a:pt x="32" y="1"/>
                          <a:pt x="3" y="11"/>
                          <a:pt x="2" y="13"/>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33" name="Freeform 182"/>
                  <p:cNvSpPr>
                    <a:spLocks noChangeAspect="1"/>
                  </p:cNvSpPr>
                  <p:nvPr/>
                </p:nvSpPr>
                <p:spPr bwMode="auto">
                  <a:xfrm>
                    <a:off x="6378505" y="2875564"/>
                    <a:ext cx="70196" cy="190634"/>
                  </a:xfrm>
                  <a:custGeom>
                    <a:avLst/>
                    <a:gdLst>
                      <a:gd name="T0" fmla="*/ 21 w 59"/>
                      <a:gd name="T1" fmla="*/ 12 h 160"/>
                      <a:gd name="T2" fmla="*/ 160 w 59"/>
                      <a:gd name="T3" fmla="*/ 496 h 160"/>
                      <a:gd name="T4" fmla="*/ 167 w 59"/>
                      <a:gd name="T5" fmla="*/ 770 h 160"/>
                      <a:gd name="T6" fmla="*/ 283 w 59"/>
                      <a:gd name="T7" fmla="*/ 848 h 160"/>
                      <a:gd name="T8" fmla="*/ 327 w 59"/>
                      <a:gd name="T9" fmla="*/ 536 h 160"/>
                      <a:gd name="T10" fmla="*/ 294 w 59"/>
                      <a:gd name="T11" fmla="*/ 5 h 160"/>
                      <a:gd name="T12" fmla="*/ 21 w 59"/>
                      <a:gd name="T13" fmla="*/ 12 h 160"/>
                      <a:gd name="T14" fmla="*/ 0 60000 65536"/>
                      <a:gd name="T15" fmla="*/ 0 60000 65536"/>
                      <a:gd name="T16" fmla="*/ 0 60000 65536"/>
                      <a:gd name="T17" fmla="*/ 0 60000 65536"/>
                      <a:gd name="T18" fmla="*/ 0 60000 65536"/>
                      <a:gd name="T19" fmla="*/ 0 60000 65536"/>
                      <a:gd name="T20" fmla="*/ 0 60000 65536"/>
                      <a:gd name="T21" fmla="*/ 0 w 59"/>
                      <a:gd name="T22" fmla="*/ 0 h 160"/>
                      <a:gd name="T23" fmla="*/ 59 w 59"/>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60">
                        <a:moveTo>
                          <a:pt x="4" y="2"/>
                        </a:moveTo>
                        <a:cubicBezTo>
                          <a:pt x="0" y="4"/>
                          <a:pt x="24" y="67"/>
                          <a:pt x="29" y="89"/>
                        </a:cubicBezTo>
                        <a:cubicBezTo>
                          <a:pt x="33" y="112"/>
                          <a:pt x="26" y="128"/>
                          <a:pt x="30" y="138"/>
                        </a:cubicBezTo>
                        <a:cubicBezTo>
                          <a:pt x="34" y="149"/>
                          <a:pt x="46" y="160"/>
                          <a:pt x="51" y="152"/>
                        </a:cubicBezTo>
                        <a:cubicBezTo>
                          <a:pt x="56" y="144"/>
                          <a:pt x="58" y="121"/>
                          <a:pt x="59" y="96"/>
                        </a:cubicBezTo>
                        <a:cubicBezTo>
                          <a:pt x="59" y="70"/>
                          <a:pt x="58" y="2"/>
                          <a:pt x="53" y="1"/>
                        </a:cubicBezTo>
                        <a:cubicBezTo>
                          <a:pt x="46" y="1"/>
                          <a:pt x="13" y="0"/>
                          <a:pt x="4" y="2"/>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34" name="Freeform 183"/>
                  <p:cNvSpPr>
                    <a:spLocks noChangeAspect="1"/>
                  </p:cNvSpPr>
                  <p:nvPr/>
                </p:nvSpPr>
                <p:spPr bwMode="auto">
                  <a:xfrm>
                    <a:off x="6517887" y="2892206"/>
                    <a:ext cx="76256" cy="179035"/>
                  </a:xfrm>
                  <a:custGeom>
                    <a:avLst/>
                    <a:gdLst>
                      <a:gd name="T0" fmla="*/ 78 w 64"/>
                      <a:gd name="T1" fmla="*/ 0 h 150"/>
                      <a:gd name="T2" fmla="*/ 45 w 64"/>
                      <a:gd name="T3" fmla="*/ 476 h 150"/>
                      <a:gd name="T4" fmla="*/ 5 w 64"/>
                      <a:gd name="T5" fmla="*/ 757 h 150"/>
                      <a:gd name="T6" fmla="*/ 94 w 64"/>
                      <a:gd name="T7" fmla="*/ 795 h 150"/>
                      <a:gd name="T8" fmla="*/ 189 w 64"/>
                      <a:gd name="T9" fmla="*/ 488 h 150"/>
                      <a:gd name="T10" fmla="*/ 300 w 64"/>
                      <a:gd name="T11" fmla="*/ 66 h 150"/>
                      <a:gd name="T12" fmla="*/ 78 w 64"/>
                      <a:gd name="T13" fmla="*/ 0 h 150"/>
                      <a:gd name="T14" fmla="*/ 0 60000 65536"/>
                      <a:gd name="T15" fmla="*/ 0 60000 65536"/>
                      <a:gd name="T16" fmla="*/ 0 60000 65536"/>
                      <a:gd name="T17" fmla="*/ 0 60000 65536"/>
                      <a:gd name="T18" fmla="*/ 0 60000 65536"/>
                      <a:gd name="T19" fmla="*/ 0 60000 65536"/>
                      <a:gd name="T20" fmla="*/ 0 60000 65536"/>
                      <a:gd name="T21" fmla="*/ 0 w 64"/>
                      <a:gd name="T22" fmla="*/ 0 h 150"/>
                      <a:gd name="T23" fmla="*/ 64 w 6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50">
                        <a:moveTo>
                          <a:pt x="14" y="0"/>
                        </a:moveTo>
                        <a:cubicBezTo>
                          <a:pt x="10" y="1"/>
                          <a:pt x="10" y="63"/>
                          <a:pt x="8" y="85"/>
                        </a:cubicBezTo>
                        <a:cubicBezTo>
                          <a:pt x="6" y="108"/>
                          <a:pt x="0" y="125"/>
                          <a:pt x="1" y="135"/>
                        </a:cubicBezTo>
                        <a:cubicBezTo>
                          <a:pt x="2" y="144"/>
                          <a:pt x="12" y="150"/>
                          <a:pt x="17" y="142"/>
                        </a:cubicBezTo>
                        <a:cubicBezTo>
                          <a:pt x="22" y="135"/>
                          <a:pt x="29" y="109"/>
                          <a:pt x="34" y="87"/>
                        </a:cubicBezTo>
                        <a:cubicBezTo>
                          <a:pt x="40" y="65"/>
                          <a:pt x="64" y="16"/>
                          <a:pt x="54" y="12"/>
                        </a:cubicBezTo>
                        <a:cubicBezTo>
                          <a:pt x="44" y="8"/>
                          <a:pt x="19" y="0"/>
                          <a:pt x="14" y="0"/>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35" name="Freeform 184"/>
                  <p:cNvSpPr>
                    <a:spLocks noChangeAspect="1"/>
                  </p:cNvSpPr>
                  <p:nvPr/>
                </p:nvSpPr>
                <p:spPr bwMode="auto">
                  <a:xfrm>
                    <a:off x="6612323" y="2936587"/>
                    <a:ext cx="76256" cy="157349"/>
                  </a:xfrm>
                  <a:custGeom>
                    <a:avLst/>
                    <a:gdLst>
                      <a:gd name="T0" fmla="*/ 172 w 64"/>
                      <a:gd name="T1" fmla="*/ 5 h 132"/>
                      <a:gd name="T2" fmla="*/ 40 w 64"/>
                      <a:gd name="T3" fmla="*/ 312 h 132"/>
                      <a:gd name="T4" fmla="*/ 17 w 64"/>
                      <a:gd name="T5" fmla="*/ 513 h 132"/>
                      <a:gd name="T6" fmla="*/ 17 w 64"/>
                      <a:gd name="T7" fmla="*/ 688 h 132"/>
                      <a:gd name="T8" fmla="*/ 118 w 64"/>
                      <a:gd name="T9" fmla="*/ 721 h 132"/>
                      <a:gd name="T10" fmla="*/ 160 w 64"/>
                      <a:gd name="T11" fmla="*/ 570 h 132"/>
                      <a:gd name="T12" fmla="*/ 205 w 64"/>
                      <a:gd name="T13" fmla="*/ 373 h 132"/>
                      <a:gd name="T14" fmla="*/ 356 w 64"/>
                      <a:gd name="T15" fmla="*/ 139 h 132"/>
                      <a:gd name="T16" fmla="*/ 172 w 64"/>
                      <a:gd name="T17" fmla="*/ 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32"/>
                      <a:gd name="T29" fmla="*/ 64 w 64"/>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32">
                        <a:moveTo>
                          <a:pt x="31" y="1"/>
                        </a:moveTo>
                        <a:cubicBezTo>
                          <a:pt x="26" y="0"/>
                          <a:pt x="12" y="41"/>
                          <a:pt x="7" y="56"/>
                        </a:cubicBezTo>
                        <a:cubicBezTo>
                          <a:pt x="2" y="70"/>
                          <a:pt x="3" y="82"/>
                          <a:pt x="3" y="92"/>
                        </a:cubicBezTo>
                        <a:cubicBezTo>
                          <a:pt x="3" y="103"/>
                          <a:pt x="0" y="117"/>
                          <a:pt x="3" y="123"/>
                        </a:cubicBezTo>
                        <a:cubicBezTo>
                          <a:pt x="5" y="129"/>
                          <a:pt x="17" y="132"/>
                          <a:pt x="21" y="129"/>
                        </a:cubicBezTo>
                        <a:cubicBezTo>
                          <a:pt x="25" y="126"/>
                          <a:pt x="26" y="112"/>
                          <a:pt x="29" y="102"/>
                        </a:cubicBezTo>
                        <a:cubicBezTo>
                          <a:pt x="32" y="91"/>
                          <a:pt x="32" y="79"/>
                          <a:pt x="37" y="67"/>
                        </a:cubicBezTo>
                        <a:cubicBezTo>
                          <a:pt x="43" y="54"/>
                          <a:pt x="64" y="26"/>
                          <a:pt x="64" y="25"/>
                        </a:cubicBezTo>
                        <a:cubicBezTo>
                          <a:pt x="63" y="24"/>
                          <a:pt x="40" y="4"/>
                          <a:pt x="31" y="1"/>
                        </a:cubicBezTo>
                        <a:close/>
                      </a:path>
                    </a:pathLst>
                  </a:custGeom>
                  <a:solidFill>
                    <a:schemeClr val="accent3">
                      <a:lumMod val="75000"/>
                    </a:schemeClr>
                  </a:solidFill>
                  <a:ln w="3175">
                    <a:solidFill>
                      <a:schemeClr val="tx1"/>
                    </a:solidFill>
                    <a:round/>
                    <a:headEnd/>
                    <a:tailEnd/>
                  </a:ln>
                </p:spPr>
                <p:txBody>
                  <a:bodyPr/>
                  <a:lstStyle/>
                  <a:p>
                    <a:endParaRPr lang="el-GR"/>
                  </a:p>
                </p:txBody>
              </p:sp>
              <p:sp>
                <p:nvSpPr>
                  <p:cNvPr id="36" name="Freeform 185"/>
                  <p:cNvSpPr>
                    <a:spLocks noChangeAspect="1"/>
                  </p:cNvSpPr>
                  <p:nvPr/>
                </p:nvSpPr>
                <p:spPr bwMode="auto">
                  <a:xfrm>
                    <a:off x="6848667" y="3005679"/>
                    <a:ext cx="31815" cy="73631"/>
                  </a:xfrm>
                  <a:custGeom>
                    <a:avLst/>
                    <a:gdLst>
                      <a:gd name="T0" fmla="*/ 0 w 27"/>
                      <a:gd name="T1" fmla="*/ 89 h 62"/>
                      <a:gd name="T2" fmla="*/ 86 w 27"/>
                      <a:gd name="T3" fmla="*/ 306 h 62"/>
                      <a:gd name="T4" fmla="*/ 147 w 27"/>
                      <a:gd name="T5" fmla="*/ 294 h 62"/>
                      <a:gd name="T6" fmla="*/ 86 w 27"/>
                      <a:gd name="T7" fmla="*/ 16 h 62"/>
                      <a:gd name="T8" fmla="*/ 0 w 27"/>
                      <a:gd name="T9" fmla="*/ 89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16"/>
                        </a:moveTo>
                        <a:cubicBezTo>
                          <a:pt x="2" y="20"/>
                          <a:pt x="11" y="49"/>
                          <a:pt x="16" y="55"/>
                        </a:cubicBezTo>
                        <a:cubicBezTo>
                          <a:pt x="20" y="60"/>
                          <a:pt x="27" y="62"/>
                          <a:pt x="27" y="53"/>
                        </a:cubicBezTo>
                        <a:cubicBezTo>
                          <a:pt x="27" y="44"/>
                          <a:pt x="17" y="0"/>
                          <a:pt x="16" y="3"/>
                        </a:cubicBezTo>
                        <a:cubicBezTo>
                          <a:pt x="14" y="7"/>
                          <a:pt x="10" y="13"/>
                          <a:pt x="0" y="16"/>
                        </a:cubicBezTo>
                        <a:close/>
                      </a:path>
                    </a:pathLst>
                  </a:custGeom>
                  <a:solidFill>
                    <a:srgbClr val="C0C0C0"/>
                  </a:solidFill>
                  <a:ln w="3175">
                    <a:solidFill>
                      <a:schemeClr val="tx1"/>
                    </a:solidFill>
                    <a:round/>
                    <a:headEnd/>
                    <a:tailEnd/>
                  </a:ln>
                </p:spPr>
                <p:txBody>
                  <a:bodyPr/>
                  <a:lstStyle/>
                  <a:p>
                    <a:endParaRPr lang="el-GR"/>
                  </a:p>
                </p:txBody>
              </p:sp>
              <p:sp>
                <p:nvSpPr>
                  <p:cNvPr id="37" name="Freeform 186"/>
                  <p:cNvSpPr>
                    <a:spLocks noChangeAspect="1"/>
                  </p:cNvSpPr>
                  <p:nvPr/>
                </p:nvSpPr>
                <p:spPr bwMode="auto">
                  <a:xfrm>
                    <a:off x="6813821" y="3017783"/>
                    <a:ext cx="22725" cy="82205"/>
                  </a:xfrm>
                  <a:custGeom>
                    <a:avLst/>
                    <a:gdLst>
                      <a:gd name="T0" fmla="*/ 0 w 19"/>
                      <a:gd name="T1" fmla="*/ 0 h 69"/>
                      <a:gd name="T2" fmla="*/ 33 w 19"/>
                      <a:gd name="T3" fmla="*/ 189 h 69"/>
                      <a:gd name="T4" fmla="*/ 40 w 19"/>
                      <a:gd name="T5" fmla="*/ 357 h 69"/>
                      <a:gd name="T6" fmla="*/ 95 w 19"/>
                      <a:gd name="T7" fmla="*/ 328 h 69"/>
                      <a:gd name="T8" fmla="*/ 90 w 19"/>
                      <a:gd name="T9" fmla="*/ 28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0" y="0"/>
                        </a:moveTo>
                        <a:cubicBezTo>
                          <a:pt x="1" y="6"/>
                          <a:pt x="5" y="23"/>
                          <a:pt x="6" y="34"/>
                        </a:cubicBezTo>
                        <a:cubicBezTo>
                          <a:pt x="7" y="45"/>
                          <a:pt x="5" y="60"/>
                          <a:pt x="7" y="64"/>
                        </a:cubicBezTo>
                        <a:cubicBezTo>
                          <a:pt x="10" y="69"/>
                          <a:pt x="16" y="68"/>
                          <a:pt x="17" y="59"/>
                        </a:cubicBezTo>
                        <a:cubicBezTo>
                          <a:pt x="19" y="49"/>
                          <a:pt x="17" y="16"/>
                          <a:pt x="16" y="5"/>
                        </a:cubicBezTo>
                      </a:path>
                    </a:pathLst>
                  </a:custGeom>
                  <a:solidFill>
                    <a:srgbClr val="C0C0C0"/>
                  </a:solidFill>
                  <a:ln w="3175">
                    <a:solidFill>
                      <a:schemeClr val="tx1"/>
                    </a:solidFill>
                    <a:round/>
                    <a:headEnd/>
                    <a:tailEnd/>
                  </a:ln>
                </p:spPr>
                <p:txBody>
                  <a:bodyPr/>
                  <a:lstStyle/>
                  <a:p>
                    <a:endParaRPr lang="el-GR"/>
                  </a:p>
                </p:txBody>
              </p:sp>
            </p:grpSp>
          </p:grpSp>
          <p:sp>
            <p:nvSpPr>
              <p:cNvPr id="45" name="Freeform 101"/>
              <p:cNvSpPr>
                <a:spLocks noChangeAspect="1"/>
              </p:cNvSpPr>
              <p:nvPr/>
            </p:nvSpPr>
            <p:spPr bwMode="auto">
              <a:xfrm>
                <a:off x="2285984" y="4206882"/>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6">
                  <a:lumMod val="60000"/>
                  <a:lumOff val="40000"/>
                </a:schemeClr>
              </a:solidFill>
              <a:ln w="3175">
                <a:solidFill>
                  <a:schemeClr val="tx1"/>
                </a:solidFill>
                <a:round/>
                <a:headEnd/>
                <a:tailEnd/>
              </a:ln>
            </p:spPr>
            <p:txBody>
              <a:bodyPr/>
              <a:lstStyle/>
              <a:p>
                <a:endParaRPr lang="el-GR"/>
              </a:p>
            </p:txBody>
          </p:sp>
        </p:grpSp>
        <p:grpSp>
          <p:nvGrpSpPr>
            <p:cNvPr id="24" name="47 - Ομάδα"/>
            <p:cNvGrpSpPr/>
            <p:nvPr/>
          </p:nvGrpSpPr>
          <p:grpSpPr>
            <a:xfrm>
              <a:off x="1571604" y="2928934"/>
              <a:ext cx="1785950" cy="857256"/>
              <a:chOff x="1643042" y="2500306"/>
              <a:chExt cx="1384308" cy="655638"/>
            </a:xfrm>
          </p:grpSpPr>
          <p:grpSp>
            <p:nvGrpSpPr>
              <p:cNvPr id="27" name="22 - Ομάδα"/>
              <p:cNvGrpSpPr/>
              <p:nvPr/>
            </p:nvGrpSpPr>
            <p:grpSpPr>
              <a:xfrm>
                <a:off x="1643042" y="2500306"/>
                <a:ext cx="1384308" cy="655638"/>
                <a:chOff x="5702300" y="2844800"/>
                <a:chExt cx="1384308" cy="655638"/>
              </a:xfrm>
            </p:grpSpPr>
            <p:sp>
              <p:nvSpPr>
                <p:cNvPr id="51" name="Freeform 175"/>
                <p:cNvSpPr>
                  <a:spLocks noChangeAspect="1"/>
                </p:cNvSpPr>
                <p:nvPr/>
              </p:nvSpPr>
              <p:spPr bwMode="auto">
                <a:xfrm rot="21255430">
                  <a:off x="5702300" y="2844800"/>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rgbClr val="FFF5EE"/>
                </a:solidFill>
                <a:ln w="6350">
                  <a:solidFill>
                    <a:schemeClr val="tx1"/>
                  </a:solidFill>
                  <a:round/>
                  <a:headEnd/>
                  <a:tailEnd/>
                </a:ln>
              </p:spPr>
              <p:txBody>
                <a:bodyPr/>
                <a:lstStyle/>
                <a:p>
                  <a:endParaRPr lang="el-GR"/>
                </a:p>
              </p:txBody>
            </p:sp>
            <p:sp>
              <p:nvSpPr>
                <p:cNvPr id="52" name="Freeform 176"/>
                <p:cNvSpPr>
                  <a:spLocks noChangeAspect="1"/>
                </p:cNvSpPr>
                <p:nvPr/>
              </p:nvSpPr>
              <p:spPr bwMode="auto">
                <a:xfrm rot="21255430">
                  <a:off x="5715008" y="2855913"/>
                  <a:ext cx="1371600" cy="644525"/>
                </a:xfrm>
                <a:custGeom>
                  <a:avLst/>
                  <a:gdLst>
                    <a:gd name="T0" fmla="*/ 6308 w 1150"/>
                    <a:gd name="T1" fmla="*/ 2008 h 541"/>
                    <a:gd name="T2" fmla="*/ 6353 w 1150"/>
                    <a:gd name="T3" fmla="*/ 1729 h 541"/>
                    <a:gd name="T4" fmla="*/ 6235 w 1150"/>
                    <a:gd name="T5" fmla="*/ 1429 h 541"/>
                    <a:gd name="T6" fmla="*/ 6025 w 1150"/>
                    <a:gd name="T7" fmla="*/ 1233 h 541"/>
                    <a:gd name="T8" fmla="*/ 5763 w 1150"/>
                    <a:gd name="T9" fmla="*/ 713 h 541"/>
                    <a:gd name="T10" fmla="*/ 5378 w 1150"/>
                    <a:gd name="T11" fmla="*/ 827 h 541"/>
                    <a:gd name="T12" fmla="*/ 4801 w 1150"/>
                    <a:gd name="T13" fmla="*/ 697 h 541"/>
                    <a:gd name="T14" fmla="*/ 2777 w 1150"/>
                    <a:gd name="T15" fmla="*/ 229 h 541"/>
                    <a:gd name="T16" fmla="*/ 1868 w 1150"/>
                    <a:gd name="T17" fmla="*/ 1217 h 541"/>
                    <a:gd name="T18" fmla="*/ 479 w 1150"/>
                    <a:gd name="T19" fmla="*/ 1032 h 541"/>
                    <a:gd name="T20" fmla="*/ 5 w 1150"/>
                    <a:gd name="T21" fmla="*/ 1535 h 541"/>
                    <a:gd name="T22" fmla="*/ 598 w 1150"/>
                    <a:gd name="T23" fmla="*/ 2098 h 541"/>
                    <a:gd name="T24" fmla="*/ 668 w 1150"/>
                    <a:gd name="T25" fmla="*/ 2065 h 541"/>
                    <a:gd name="T26" fmla="*/ 144 w 1150"/>
                    <a:gd name="T27" fmla="*/ 1500 h 541"/>
                    <a:gd name="T28" fmla="*/ 782 w 1150"/>
                    <a:gd name="T29" fmla="*/ 1134 h 541"/>
                    <a:gd name="T30" fmla="*/ 1885 w 1150"/>
                    <a:gd name="T31" fmla="*/ 1450 h 541"/>
                    <a:gd name="T32" fmla="*/ 2310 w 1150"/>
                    <a:gd name="T33" fmla="*/ 1696 h 541"/>
                    <a:gd name="T34" fmla="*/ 2522 w 1150"/>
                    <a:gd name="T35" fmla="*/ 1925 h 541"/>
                    <a:gd name="T36" fmla="*/ 2839 w 1150"/>
                    <a:gd name="T37" fmla="*/ 2121 h 541"/>
                    <a:gd name="T38" fmla="*/ 3011 w 1150"/>
                    <a:gd name="T39" fmla="*/ 2417 h 541"/>
                    <a:gd name="T40" fmla="*/ 3089 w 1150"/>
                    <a:gd name="T41" fmla="*/ 2490 h 541"/>
                    <a:gd name="T42" fmla="*/ 3113 w 1150"/>
                    <a:gd name="T43" fmla="*/ 2360 h 541"/>
                    <a:gd name="T44" fmla="*/ 3134 w 1150"/>
                    <a:gd name="T45" fmla="*/ 2294 h 541"/>
                    <a:gd name="T46" fmla="*/ 3309 w 1150"/>
                    <a:gd name="T47" fmla="*/ 2421 h 541"/>
                    <a:gd name="T48" fmla="*/ 3368 w 1150"/>
                    <a:gd name="T49" fmla="*/ 2372 h 541"/>
                    <a:gd name="T50" fmla="*/ 3413 w 1150"/>
                    <a:gd name="T51" fmla="*/ 2332 h 541"/>
                    <a:gd name="T52" fmla="*/ 3592 w 1150"/>
                    <a:gd name="T53" fmla="*/ 2417 h 541"/>
                    <a:gd name="T54" fmla="*/ 3396 w 1150"/>
                    <a:gd name="T55" fmla="*/ 2187 h 541"/>
                    <a:gd name="T56" fmla="*/ 3687 w 1150"/>
                    <a:gd name="T57" fmla="*/ 2322 h 541"/>
                    <a:gd name="T58" fmla="*/ 3325 w 1150"/>
                    <a:gd name="T59" fmla="*/ 2048 h 541"/>
                    <a:gd name="T60" fmla="*/ 4015 w 1150"/>
                    <a:gd name="T61" fmla="*/ 2171 h 541"/>
                    <a:gd name="T62" fmla="*/ 4457 w 1150"/>
                    <a:gd name="T63" fmla="*/ 2499 h 541"/>
                    <a:gd name="T64" fmla="*/ 4674 w 1150"/>
                    <a:gd name="T65" fmla="*/ 2847 h 541"/>
                    <a:gd name="T66" fmla="*/ 4731 w 1150"/>
                    <a:gd name="T67" fmla="*/ 2936 h 541"/>
                    <a:gd name="T68" fmla="*/ 4792 w 1150"/>
                    <a:gd name="T69" fmla="*/ 2762 h 541"/>
                    <a:gd name="T70" fmla="*/ 4903 w 1150"/>
                    <a:gd name="T71" fmla="*/ 2958 h 541"/>
                    <a:gd name="T72" fmla="*/ 4960 w 1150"/>
                    <a:gd name="T73" fmla="*/ 2925 h 541"/>
                    <a:gd name="T74" fmla="*/ 4898 w 1150"/>
                    <a:gd name="T75" fmla="*/ 2790 h 541"/>
                    <a:gd name="T76" fmla="*/ 5108 w 1150"/>
                    <a:gd name="T77" fmla="*/ 2936 h 541"/>
                    <a:gd name="T78" fmla="*/ 5160 w 1150"/>
                    <a:gd name="T79" fmla="*/ 2891 h 541"/>
                    <a:gd name="T80" fmla="*/ 5042 w 1150"/>
                    <a:gd name="T81" fmla="*/ 2757 h 541"/>
                    <a:gd name="T82" fmla="*/ 5276 w 1150"/>
                    <a:gd name="T83" fmla="*/ 2856 h 541"/>
                    <a:gd name="T84" fmla="*/ 5144 w 1150"/>
                    <a:gd name="T85" fmla="*/ 2695 h 541"/>
                    <a:gd name="T86" fmla="*/ 5002 w 1150"/>
                    <a:gd name="T87" fmla="*/ 2601 h 541"/>
                    <a:gd name="T88" fmla="*/ 4641 w 1150"/>
                    <a:gd name="T89" fmla="*/ 2376 h 541"/>
                    <a:gd name="T90" fmla="*/ 5021 w 1150"/>
                    <a:gd name="T91" fmla="*/ 2209 h 541"/>
                    <a:gd name="T92" fmla="*/ 5165 w 1150"/>
                    <a:gd name="T93" fmla="*/ 2462 h 541"/>
                    <a:gd name="T94" fmla="*/ 5411 w 1150"/>
                    <a:gd name="T95" fmla="*/ 2561 h 541"/>
                    <a:gd name="T96" fmla="*/ 5477 w 1150"/>
                    <a:gd name="T97" fmla="*/ 2561 h 541"/>
                    <a:gd name="T98" fmla="*/ 5649 w 1150"/>
                    <a:gd name="T99" fmla="*/ 2577 h 541"/>
                    <a:gd name="T100" fmla="*/ 5779 w 1150"/>
                    <a:gd name="T101" fmla="*/ 2622 h 541"/>
                    <a:gd name="T102" fmla="*/ 5649 w 1150"/>
                    <a:gd name="T103" fmla="*/ 2490 h 541"/>
                    <a:gd name="T104" fmla="*/ 5890 w 1150"/>
                    <a:gd name="T105" fmla="*/ 2539 h 541"/>
                    <a:gd name="T106" fmla="*/ 5829 w 1150"/>
                    <a:gd name="T107" fmla="*/ 2462 h 541"/>
                    <a:gd name="T108" fmla="*/ 5808 w 1150"/>
                    <a:gd name="T109" fmla="*/ 2433 h 541"/>
                    <a:gd name="T110" fmla="*/ 5673 w 1150"/>
                    <a:gd name="T111" fmla="*/ 2372 h 541"/>
                    <a:gd name="T112" fmla="*/ 5415 w 1150"/>
                    <a:gd name="T113" fmla="*/ 2306 h 541"/>
                    <a:gd name="T114" fmla="*/ 5321 w 1150"/>
                    <a:gd name="T115" fmla="*/ 2159 h 541"/>
                    <a:gd name="T116" fmla="*/ 5706 w 1150"/>
                    <a:gd name="T117" fmla="*/ 2003 h 5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1"/>
                    <a:gd name="T179" fmla="*/ 1150 w 1150"/>
                    <a:gd name="T180" fmla="*/ 541 h 5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1">
                      <a:moveTo>
                        <a:pt x="1088" y="362"/>
                      </a:moveTo>
                      <a:cubicBezTo>
                        <a:pt x="1093" y="363"/>
                        <a:pt x="1121" y="363"/>
                        <a:pt x="1131" y="360"/>
                      </a:cubicBezTo>
                      <a:cubicBezTo>
                        <a:pt x="1142" y="357"/>
                        <a:pt x="1144" y="360"/>
                        <a:pt x="1147" y="350"/>
                      </a:cubicBezTo>
                      <a:cubicBezTo>
                        <a:pt x="1150" y="340"/>
                        <a:pt x="1143" y="321"/>
                        <a:pt x="1139" y="310"/>
                      </a:cubicBezTo>
                      <a:cubicBezTo>
                        <a:pt x="1136" y="298"/>
                        <a:pt x="1126" y="284"/>
                        <a:pt x="1123" y="275"/>
                      </a:cubicBezTo>
                      <a:cubicBezTo>
                        <a:pt x="1120" y="266"/>
                        <a:pt x="1121" y="261"/>
                        <a:pt x="1118" y="256"/>
                      </a:cubicBezTo>
                      <a:cubicBezTo>
                        <a:pt x="1115" y="251"/>
                        <a:pt x="1111" y="250"/>
                        <a:pt x="1103" y="244"/>
                      </a:cubicBezTo>
                      <a:cubicBezTo>
                        <a:pt x="1097" y="239"/>
                        <a:pt x="1090" y="234"/>
                        <a:pt x="1080" y="221"/>
                      </a:cubicBezTo>
                      <a:cubicBezTo>
                        <a:pt x="1069" y="208"/>
                        <a:pt x="1043" y="182"/>
                        <a:pt x="1036" y="166"/>
                      </a:cubicBezTo>
                      <a:cubicBezTo>
                        <a:pt x="1029" y="151"/>
                        <a:pt x="1035" y="140"/>
                        <a:pt x="1033" y="128"/>
                      </a:cubicBezTo>
                      <a:cubicBezTo>
                        <a:pt x="1033" y="115"/>
                        <a:pt x="1021" y="42"/>
                        <a:pt x="986" y="117"/>
                      </a:cubicBezTo>
                      <a:cubicBezTo>
                        <a:pt x="980" y="130"/>
                        <a:pt x="974" y="144"/>
                        <a:pt x="964" y="148"/>
                      </a:cubicBezTo>
                      <a:cubicBezTo>
                        <a:pt x="954" y="153"/>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5"/>
                      </a:cubicBezTo>
                      <a:cubicBezTo>
                        <a:pt x="352" y="186"/>
                        <a:pt x="365" y="215"/>
                        <a:pt x="335" y="218"/>
                      </a:cubicBezTo>
                      <a:cubicBezTo>
                        <a:pt x="305" y="221"/>
                        <a:pt x="223" y="189"/>
                        <a:pt x="180" y="184"/>
                      </a:cubicBezTo>
                      <a:cubicBezTo>
                        <a:pt x="139" y="179"/>
                        <a:pt x="112" y="179"/>
                        <a:pt x="86" y="185"/>
                      </a:cubicBezTo>
                      <a:cubicBezTo>
                        <a:pt x="60" y="192"/>
                        <a:pt x="40" y="205"/>
                        <a:pt x="25" y="220"/>
                      </a:cubicBezTo>
                      <a:cubicBezTo>
                        <a:pt x="12" y="234"/>
                        <a:pt x="0" y="258"/>
                        <a:pt x="1" y="275"/>
                      </a:cubicBezTo>
                      <a:cubicBezTo>
                        <a:pt x="1" y="291"/>
                        <a:pt x="13" y="306"/>
                        <a:pt x="31" y="322"/>
                      </a:cubicBezTo>
                      <a:cubicBezTo>
                        <a:pt x="48" y="339"/>
                        <a:pt x="88" y="357"/>
                        <a:pt x="107" y="376"/>
                      </a:cubicBezTo>
                      <a:cubicBezTo>
                        <a:pt x="125" y="396"/>
                        <a:pt x="142" y="442"/>
                        <a:pt x="144" y="440"/>
                      </a:cubicBezTo>
                      <a:cubicBezTo>
                        <a:pt x="147" y="439"/>
                        <a:pt x="136" y="391"/>
                        <a:pt x="120" y="370"/>
                      </a:cubicBezTo>
                      <a:cubicBezTo>
                        <a:pt x="106" y="349"/>
                        <a:pt x="72" y="331"/>
                        <a:pt x="54" y="315"/>
                      </a:cubicBezTo>
                      <a:cubicBezTo>
                        <a:pt x="36" y="300"/>
                        <a:pt x="25" y="283"/>
                        <a:pt x="26" y="269"/>
                      </a:cubicBezTo>
                      <a:cubicBezTo>
                        <a:pt x="27" y="253"/>
                        <a:pt x="42" y="233"/>
                        <a:pt x="60" y="223"/>
                      </a:cubicBezTo>
                      <a:cubicBezTo>
                        <a:pt x="77" y="212"/>
                        <a:pt x="104" y="200"/>
                        <a:pt x="140" y="203"/>
                      </a:cubicBezTo>
                      <a:cubicBezTo>
                        <a:pt x="176" y="205"/>
                        <a:pt x="241" y="230"/>
                        <a:pt x="274" y="239"/>
                      </a:cubicBezTo>
                      <a:cubicBezTo>
                        <a:pt x="306" y="248"/>
                        <a:pt x="321" y="253"/>
                        <a:pt x="338" y="260"/>
                      </a:cubicBezTo>
                      <a:cubicBezTo>
                        <a:pt x="357" y="264"/>
                        <a:pt x="370" y="264"/>
                        <a:pt x="382" y="272"/>
                      </a:cubicBezTo>
                      <a:cubicBezTo>
                        <a:pt x="394" y="279"/>
                        <a:pt x="406" y="296"/>
                        <a:pt x="414" y="304"/>
                      </a:cubicBezTo>
                      <a:cubicBezTo>
                        <a:pt x="421" y="315"/>
                        <a:pt x="419" y="323"/>
                        <a:pt x="426" y="331"/>
                      </a:cubicBezTo>
                      <a:cubicBezTo>
                        <a:pt x="433" y="337"/>
                        <a:pt x="442" y="339"/>
                        <a:pt x="452" y="345"/>
                      </a:cubicBezTo>
                      <a:cubicBezTo>
                        <a:pt x="460" y="349"/>
                        <a:pt x="467" y="355"/>
                        <a:pt x="477" y="361"/>
                      </a:cubicBezTo>
                      <a:cubicBezTo>
                        <a:pt x="485" y="367"/>
                        <a:pt x="501" y="373"/>
                        <a:pt x="509" y="380"/>
                      </a:cubicBezTo>
                      <a:cubicBezTo>
                        <a:pt x="517" y="388"/>
                        <a:pt x="522" y="399"/>
                        <a:pt x="528" y="407"/>
                      </a:cubicBezTo>
                      <a:cubicBezTo>
                        <a:pt x="533" y="416"/>
                        <a:pt x="537" y="426"/>
                        <a:pt x="540" y="433"/>
                      </a:cubicBezTo>
                      <a:cubicBezTo>
                        <a:pt x="544" y="438"/>
                        <a:pt x="547" y="438"/>
                        <a:pt x="549" y="440"/>
                      </a:cubicBezTo>
                      <a:cubicBezTo>
                        <a:pt x="551" y="442"/>
                        <a:pt x="553" y="446"/>
                        <a:pt x="554" y="446"/>
                      </a:cubicBezTo>
                      <a:cubicBezTo>
                        <a:pt x="556" y="446"/>
                        <a:pt x="556" y="442"/>
                        <a:pt x="556" y="438"/>
                      </a:cubicBezTo>
                      <a:cubicBezTo>
                        <a:pt x="557" y="435"/>
                        <a:pt x="559" y="428"/>
                        <a:pt x="558" y="423"/>
                      </a:cubicBezTo>
                      <a:cubicBezTo>
                        <a:pt x="556" y="416"/>
                        <a:pt x="548" y="407"/>
                        <a:pt x="549" y="405"/>
                      </a:cubicBezTo>
                      <a:cubicBezTo>
                        <a:pt x="549" y="403"/>
                        <a:pt x="557" y="407"/>
                        <a:pt x="562" y="411"/>
                      </a:cubicBezTo>
                      <a:cubicBezTo>
                        <a:pt x="565" y="414"/>
                        <a:pt x="572" y="421"/>
                        <a:pt x="577" y="425"/>
                      </a:cubicBezTo>
                      <a:cubicBezTo>
                        <a:pt x="584" y="430"/>
                        <a:pt x="588" y="430"/>
                        <a:pt x="593" y="434"/>
                      </a:cubicBezTo>
                      <a:cubicBezTo>
                        <a:pt x="597" y="438"/>
                        <a:pt x="602" y="449"/>
                        <a:pt x="604" y="448"/>
                      </a:cubicBezTo>
                      <a:cubicBezTo>
                        <a:pt x="607" y="447"/>
                        <a:pt x="608" y="433"/>
                        <a:pt x="604" y="425"/>
                      </a:cubicBezTo>
                      <a:cubicBezTo>
                        <a:pt x="600" y="418"/>
                        <a:pt x="581" y="402"/>
                        <a:pt x="582" y="401"/>
                      </a:cubicBezTo>
                      <a:cubicBezTo>
                        <a:pt x="584" y="399"/>
                        <a:pt x="604" y="413"/>
                        <a:pt x="612" y="418"/>
                      </a:cubicBezTo>
                      <a:cubicBezTo>
                        <a:pt x="620" y="421"/>
                        <a:pt x="627" y="422"/>
                        <a:pt x="633" y="424"/>
                      </a:cubicBezTo>
                      <a:cubicBezTo>
                        <a:pt x="637" y="426"/>
                        <a:pt x="644" y="435"/>
                        <a:pt x="644" y="433"/>
                      </a:cubicBezTo>
                      <a:cubicBezTo>
                        <a:pt x="646" y="430"/>
                        <a:pt x="645" y="418"/>
                        <a:pt x="640" y="411"/>
                      </a:cubicBezTo>
                      <a:cubicBezTo>
                        <a:pt x="634" y="405"/>
                        <a:pt x="608" y="393"/>
                        <a:pt x="609" y="392"/>
                      </a:cubicBezTo>
                      <a:cubicBezTo>
                        <a:pt x="610" y="391"/>
                        <a:pt x="635" y="403"/>
                        <a:pt x="644" y="407"/>
                      </a:cubicBezTo>
                      <a:cubicBezTo>
                        <a:pt x="654" y="411"/>
                        <a:pt x="660" y="418"/>
                        <a:pt x="661" y="416"/>
                      </a:cubicBezTo>
                      <a:cubicBezTo>
                        <a:pt x="662" y="414"/>
                        <a:pt x="658" y="404"/>
                        <a:pt x="647" y="396"/>
                      </a:cubicBezTo>
                      <a:cubicBezTo>
                        <a:pt x="636" y="388"/>
                        <a:pt x="593" y="369"/>
                        <a:pt x="596" y="367"/>
                      </a:cubicBezTo>
                      <a:cubicBezTo>
                        <a:pt x="599" y="363"/>
                        <a:pt x="644" y="375"/>
                        <a:pt x="664" y="379"/>
                      </a:cubicBezTo>
                      <a:cubicBezTo>
                        <a:pt x="684" y="382"/>
                        <a:pt x="708" y="383"/>
                        <a:pt x="720" y="389"/>
                      </a:cubicBezTo>
                      <a:cubicBezTo>
                        <a:pt x="732" y="395"/>
                        <a:pt x="723" y="402"/>
                        <a:pt x="735" y="411"/>
                      </a:cubicBezTo>
                      <a:cubicBezTo>
                        <a:pt x="749" y="421"/>
                        <a:pt x="782" y="437"/>
                        <a:pt x="799" y="448"/>
                      </a:cubicBezTo>
                      <a:cubicBezTo>
                        <a:pt x="814" y="459"/>
                        <a:pt x="822" y="468"/>
                        <a:pt x="826" y="478"/>
                      </a:cubicBezTo>
                      <a:cubicBezTo>
                        <a:pt x="835" y="488"/>
                        <a:pt x="835" y="503"/>
                        <a:pt x="838" y="510"/>
                      </a:cubicBezTo>
                      <a:cubicBezTo>
                        <a:pt x="841" y="517"/>
                        <a:pt x="844" y="516"/>
                        <a:pt x="846" y="518"/>
                      </a:cubicBezTo>
                      <a:cubicBezTo>
                        <a:pt x="848" y="522"/>
                        <a:pt x="846" y="528"/>
                        <a:pt x="848" y="526"/>
                      </a:cubicBezTo>
                      <a:cubicBezTo>
                        <a:pt x="850" y="525"/>
                        <a:pt x="854" y="515"/>
                        <a:pt x="857" y="510"/>
                      </a:cubicBezTo>
                      <a:cubicBezTo>
                        <a:pt x="859" y="506"/>
                        <a:pt x="856" y="494"/>
                        <a:pt x="859" y="495"/>
                      </a:cubicBezTo>
                      <a:cubicBezTo>
                        <a:pt x="861" y="497"/>
                        <a:pt x="867" y="515"/>
                        <a:pt x="871" y="522"/>
                      </a:cubicBezTo>
                      <a:cubicBezTo>
                        <a:pt x="874" y="527"/>
                        <a:pt x="876" y="528"/>
                        <a:pt x="879" y="530"/>
                      </a:cubicBezTo>
                      <a:cubicBezTo>
                        <a:pt x="882" y="534"/>
                        <a:pt x="885" y="541"/>
                        <a:pt x="886" y="540"/>
                      </a:cubicBezTo>
                      <a:cubicBezTo>
                        <a:pt x="887" y="538"/>
                        <a:pt x="889" y="528"/>
                        <a:pt x="889" y="524"/>
                      </a:cubicBezTo>
                      <a:cubicBezTo>
                        <a:pt x="889" y="519"/>
                        <a:pt x="887" y="518"/>
                        <a:pt x="886" y="513"/>
                      </a:cubicBezTo>
                      <a:cubicBezTo>
                        <a:pt x="884" y="509"/>
                        <a:pt x="875" y="499"/>
                        <a:pt x="878" y="500"/>
                      </a:cubicBezTo>
                      <a:cubicBezTo>
                        <a:pt x="882" y="500"/>
                        <a:pt x="900" y="513"/>
                        <a:pt x="906" y="518"/>
                      </a:cubicBezTo>
                      <a:cubicBezTo>
                        <a:pt x="911" y="522"/>
                        <a:pt x="912" y="524"/>
                        <a:pt x="916" y="526"/>
                      </a:cubicBezTo>
                      <a:cubicBezTo>
                        <a:pt x="919" y="528"/>
                        <a:pt x="925" y="532"/>
                        <a:pt x="926" y="531"/>
                      </a:cubicBezTo>
                      <a:cubicBezTo>
                        <a:pt x="928" y="530"/>
                        <a:pt x="926" y="522"/>
                        <a:pt x="925" y="518"/>
                      </a:cubicBezTo>
                      <a:cubicBezTo>
                        <a:pt x="923" y="514"/>
                        <a:pt x="920" y="512"/>
                        <a:pt x="917" y="507"/>
                      </a:cubicBezTo>
                      <a:cubicBezTo>
                        <a:pt x="913" y="503"/>
                        <a:pt x="902" y="494"/>
                        <a:pt x="904" y="494"/>
                      </a:cubicBezTo>
                      <a:cubicBezTo>
                        <a:pt x="907" y="494"/>
                        <a:pt x="924" y="503"/>
                        <a:pt x="932" y="506"/>
                      </a:cubicBezTo>
                      <a:cubicBezTo>
                        <a:pt x="938" y="510"/>
                        <a:pt x="945" y="514"/>
                        <a:pt x="946" y="512"/>
                      </a:cubicBezTo>
                      <a:cubicBezTo>
                        <a:pt x="947" y="510"/>
                        <a:pt x="944" y="502"/>
                        <a:pt x="940" y="497"/>
                      </a:cubicBezTo>
                      <a:cubicBezTo>
                        <a:pt x="935" y="491"/>
                        <a:pt x="924" y="487"/>
                        <a:pt x="922" y="483"/>
                      </a:cubicBezTo>
                      <a:cubicBezTo>
                        <a:pt x="918" y="479"/>
                        <a:pt x="924" y="476"/>
                        <a:pt x="921" y="474"/>
                      </a:cubicBezTo>
                      <a:cubicBezTo>
                        <a:pt x="917" y="470"/>
                        <a:pt x="904" y="467"/>
                        <a:pt x="897" y="466"/>
                      </a:cubicBezTo>
                      <a:cubicBezTo>
                        <a:pt x="889" y="462"/>
                        <a:pt x="886" y="467"/>
                        <a:pt x="874" y="459"/>
                      </a:cubicBezTo>
                      <a:cubicBezTo>
                        <a:pt x="863" y="453"/>
                        <a:pt x="836" y="436"/>
                        <a:pt x="832" y="426"/>
                      </a:cubicBezTo>
                      <a:cubicBezTo>
                        <a:pt x="828" y="416"/>
                        <a:pt x="839" y="404"/>
                        <a:pt x="851" y="399"/>
                      </a:cubicBezTo>
                      <a:cubicBezTo>
                        <a:pt x="862" y="395"/>
                        <a:pt x="889" y="395"/>
                        <a:pt x="900" y="396"/>
                      </a:cubicBezTo>
                      <a:cubicBezTo>
                        <a:pt x="910" y="398"/>
                        <a:pt x="908" y="402"/>
                        <a:pt x="913" y="409"/>
                      </a:cubicBezTo>
                      <a:cubicBezTo>
                        <a:pt x="918" y="417"/>
                        <a:pt x="921" y="434"/>
                        <a:pt x="926" y="441"/>
                      </a:cubicBezTo>
                      <a:cubicBezTo>
                        <a:pt x="932" y="448"/>
                        <a:pt x="943" y="448"/>
                        <a:pt x="950" y="451"/>
                      </a:cubicBezTo>
                      <a:cubicBezTo>
                        <a:pt x="957" y="455"/>
                        <a:pt x="966" y="456"/>
                        <a:pt x="970" y="459"/>
                      </a:cubicBezTo>
                      <a:cubicBezTo>
                        <a:pt x="974" y="461"/>
                        <a:pt x="977" y="466"/>
                        <a:pt x="979" y="466"/>
                      </a:cubicBezTo>
                      <a:cubicBezTo>
                        <a:pt x="980" y="466"/>
                        <a:pt x="982" y="462"/>
                        <a:pt x="982" y="459"/>
                      </a:cubicBezTo>
                      <a:cubicBezTo>
                        <a:pt x="982" y="456"/>
                        <a:pt x="973" y="446"/>
                        <a:pt x="979" y="446"/>
                      </a:cubicBezTo>
                      <a:cubicBezTo>
                        <a:pt x="983" y="447"/>
                        <a:pt x="1005" y="459"/>
                        <a:pt x="1013" y="462"/>
                      </a:cubicBezTo>
                      <a:cubicBezTo>
                        <a:pt x="1020" y="465"/>
                        <a:pt x="1022" y="464"/>
                        <a:pt x="1027" y="465"/>
                      </a:cubicBezTo>
                      <a:cubicBezTo>
                        <a:pt x="1030" y="466"/>
                        <a:pt x="1035" y="470"/>
                        <a:pt x="1036" y="470"/>
                      </a:cubicBezTo>
                      <a:cubicBezTo>
                        <a:pt x="1037" y="469"/>
                        <a:pt x="1036" y="462"/>
                        <a:pt x="1032" y="458"/>
                      </a:cubicBezTo>
                      <a:cubicBezTo>
                        <a:pt x="1029" y="455"/>
                        <a:pt x="1010" y="447"/>
                        <a:pt x="1013" y="446"/>
                      </a:cubicBezTo>
                      <a:cubicBezTo>
                        <a:pt x="1016" y="444"/>
                        <a:pt x="1039" y="450"/>
                        <a:pt x="1045" y="451"/>
                      </a:cubicBezTo>
                      <a:cubicBezTo>
                        <a:pt x="1053" y="452"/>
                        <a:pt x="1055" y="455"/>
                        <a:pt x="1056" y="455"/>
                      </a:cubicBezTo>
                      <a:cubicBezTo>
                        <a:pt x="1057" y="453"/>
                        <a:pt x="1052" y="450"/>
                        <a:pt x="1050" y="448"/>
                      </a:cubicBezTo>
                      <a:cubicBezTo>
                        <a:pt x="1049" y="446"/>
                        <a:pt x="1052" y="443"/>
                        <a:pt x="1045" y="441"/>
                      </a:cubicBezTo>
                      <a:cubicBezTo>
                        <a:pt x="1039" y="438"/>
                        <a:pt x="1013" y="433"/>
                        <a:pt x="1013" y="433"/>
                      </a:cubicBezTo>
                      <a:cubicBezTo>
                        <a:pt x="1012" y="431"/>
                        <a:pt x="1039" y="436"/>
                        <a:pt x="1041" y="436"/>
                      </a:cubicBezTo>
                      <a:cubicBezTo>
                        <a:pt x="1044" y="435"/>
                        <a:pt x="1033" y="431"/>
                        <a:pt x="1029" y="430"/>
                      </a:cubicBezTo>
                      <a:cubicBezTo>
                        <a:pt x="1025" y="427"/>
                        <a:pt x="1018" y="426"/>
                        <a:pt x="1017" y="425"/>
                      </a:cubicBezTo>
                      <a:cubicBezTo>
                        <a:pt x="1014" y="424"/>
                        <a:pt x="1021" y="419"/>
                        <a:pt x="1015" y="418"/>
                      </a:cubicBezTo>
                      <a:cubicBezTo>
                        <a:pt x="1008" y="415"/>
                        <a:pt x="982" y="416"/>
                        <a:pt x="971" y="413"/>
                      </a:cubicBezTo>
                      <a:cubicBezTo>
                        <a:pt x="962" y="411"/>
                        <a:pt x="958" y="402"/>
                        <a:pt x="955" y="398"/>
                      </a:cubicBezTo>
                      <a:cubicBezTo>
                        <a:pt x="953" y="393"/>
                        <a:pt x="948" y="390"/>
                        <a:pt x="954" y="387"/>
                      </a:cubicBezTo>
                      <a:cubicBezTo>
                        <a:pt x="959" y="383"/>
                        <a:pt x="976" y="380"/>
                        <a:pt x="986" y="376"/>
                      </a:cubicBezTo>
                      <a:cubicBezTo>
                        <a:pt x="996" y="373"/>
                        <a:pt x="1003" y="364"/>
                        <a:pt x="1023" y="359"/>
                      </a:cubicBezTo>
                      <a:cubicBezTo>
                        <a:pt x="1043" y="354"/>
                        <a:pt x="1088" y="362"/>
                        <a:pt x="1088" y="362"/>
                      </a:cubicBezTo>
                    </a:path>
                  </a:pathLst>
                </a:custGeom>
                <a:solidFill>
                  <a:schemeClr val="accent6">
                    <a:lumMod val="60000"/>
                    <a:lumOff val="40000"/>
                  </a:schemeClr>
                </a:solidFill>
                <a:ln w="6350" cap="rnd">
                  <a:solidFill>
                    <a:schemeClr val="tx1"/>
                  </a:solidFill>
                  <a:miter lim="800000"/>
                  <a:headEnd/>
                  <a:tailEnd/>
                </a:ln>
              </p:spPr>
              <p:txBody>
                <a:bodyPr/>
                <a:lstStyle/>
                <a:p>
                  <a:endParaRPr lang="el-GR"/>
                </a:p>
              </p:txBody>
            </p:sp>
            <p:grpSp>
              <p:nvGrpSpPr>
                <p:cNvPr id="38" name="21 - Ομάδα"/>
                <p:cNvGrpSpPr/>
                <p:nvPr/>
              </p:nvGrpSpPr>
              <p:grpSpPr>
                <a:xfrm rot="21471793">
                  <a:off x="6191870" y="2872340"/>
                  <a:ext cx="809022" cy="317219"/>
                  <a:chOff x="6162362" y="2875564"/>
                  <a:chExt cx="809022" cy="317219"/>
                </a:xfrm>
              </p:grpSpPr>
              <p:sp>
                <p:nvSpPr>
                  <p:cNvPr id="54" name="Freeform 177"/>
                  <p:cNvSpPr>
                    <a:spLocks noChangeAspect="1"/>
                  </p:cNvSpPr>
                  <p:nvPr/>
                </p:nvSpPr>
                <p:spPr bwMode="auto">
                  <a:xfrm>
                    <a:off x="6661309" y="3022322"/>
                    <a:ext cx="138372" cy="119020"/>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noFill/>
                  <a:ln w="6350" cap="rnd">
                    <a:solidFill>
                      <a:schemeClr val="tx1"/>
                    </a:solidFill>
                    <a:miter lim="800000"/>
                    <a:headEnd/>
                    <a:tailEnd/>
                  </a:ln>
                </p:spPr>
                <p:txBody>
                  <a:bodyPr/>
                  <a:lstStyle/>
                  <a:p>
                    <a:endParaRPr lang="el-GR"/>
                  </a:p>
                </p:txBody>
              </p:sp>
              <p:sp>
                <p:nvSpPr>
                  <p:cNvPr id="55" name="Freeform 178"/>
                  <p:cNvSpPr>
                    <a:spLocks noChangeAspect="1"/>
                  </p:cNvSpPr>
                  <p:nvPr/>
                </p:nvSpPr>
                <p:spPr bwMode="auto">
                  <a:xfrm>
                    <a:off x="6863817" y="2973402"/>
                    <a:ext cx="38381" cy="69092"/>
                  </a:xfrm>
                  <a:custGeom>
                    <a:avLst/>
                    <a:gdLst>
                      <a:gd name="T0" fmla="*/ 90 w 32"/>
                      <a:gd name="T1" fmla="*/ 0 h 58"/>
                      <a:gd name="T2" fmla="*/ 180 w 32"/>
                      <a:gd name="T3" fmla="*/ 324 h 58"/>
                      <a:gd name="T4" fmla="*/ 0 60000 65536"/>
                      <a:gd name="T5" fmla="*/ 0 60000 65536"/>
                      <a:gd name="T6" fmla="*/ 0 w 32"/>
                      <a:gd name="T7" fmla="*/ 0 h 58"/>
                      <a:gd name="T8" fmla="*/ 32 w 32"/>
                      <a:gd name="T9" fmla="*/ 58 h 58"/>
                    </a:gdLst>
                    <a:ahLst/>
                    <a:cxnLst>
                      <a:cxn ang="T4">
                        <a:pos x="T0" y="T1"/>
                      </a:cxn>
                      <a:cxn ang="T5">
                        <a:pos x="T2" y="T3"/>
                      </a:cxn>
                    </a:cxnLst>
                    <a:rect l="T6" t="T7" r="T8" b="T9"/>
                    <a:pathLst>
                      <a:path w="32" h="58">
                        <a:moveTo>
                          <a:pt x="16" y="0"/>
                        </a:moveTo>
                        <a:cubicBezTo>
                          <a:pt x="5" y="24"/>
                          <a:pt x="0" y="30"/>
                          <a:pt x="32" y="58"/>
                        </a:cubicBezTo>
                      </a:path>
                    </a:pathLst>
                  </a:custGeom>
                  <a:noFill/>
                  <a:ln w="6350" cap="rnd">
                    <a:solidFill>
                      <a:schemeClr val="tx1"/>
                    </a:solidFill>
                    <a:miter lim="800000"/>
                    <a:headEnd/>
                    <a:tailEnd/>
                  </a:ln>
                </p:spPr>
                <p:txBody>
                  <a:bodyPr/>
                  <a:lstStyle/>
                  <a:p>
                    <a:endParaRPr lang="el-GR"/>
                  </a:p>
                </p:txBody>
              </p:sp>
              <p:sp>
                <p:nvSpPr>
                  <p:cNvPr id="56" name="Oval 179"/>
                  <p:cNvSpPr>
                    <a:spLocks noChangeAspect="1" noChangeArrowheads="1"/>
                  </p:cNvSpPr>
                  <p:nvPr/>
                </p:nvSpPr>
                <p:spPr bwMode="auto">
                  <a:xfrm>
                    <a:off x="6933003" y="3166558"/>
                    <a:ext cx="38381" cy="26225"/>
                  </a:xfrm>
                  <a:prstGeom prst="ellipse">
                    <a:avLst/>
                  </a:prstGeom>
                  <a:noFill/>
                  <a:ln w="6350" cap="rnd">
                    <a:solidFill>
                      <a:schemeClr val="tx1"/>
                    </a:solidFill>
                    <a:round/>
                    <a:headEnd/>
                    <a:tailEnd/>
                  </a:ln>
                </p:spPr>
                <p:txBody>
                  <a:bodyPr/>
                  <a:lstStyle/>
                  <a:p>
                    <a:endParaRPr lang="el-GR"/>
                  </a:p>
                </p:txBody>
              </p:sp>
              <p:sp>
                <p:nvSpPr>
                  <p:cNvPr id="57" name="Freeform 180"/>
                  <p:cNvSpPr>
                    <a:spLocks noChangeAspect="1"/>
                  </p:cNvSpPr>
                  <p:nvPr/>
                </p:nvSpPr>
                <p:spPr bwMode="auto">
                  <a:xfrm>
                    <a:off x="6162362" y="2939108"/>
                    <a:ext cx="136352" cy="196182"/>
                  </a:xfrm>
                  <a:custGeom>
                    <a:avLst/>
                    <a:gdLst>
                      <a:gd name="T0" fmla="*/ 12 w 114"/>
                      <a:gd name="T1" fmla="*/ 245 h 165"/>
                      <a:gd name="T2" fmla="*/ 275 w 114"/>
                      <a:gd name="T3" fmla="*/ 528 h 165"/>
                      <a:gd name="T4" fmla="*/ 459 w 114"/>
                      <a:gd name="T5" fmla="*/ 861 h 165"/>
                      <a:gd name="T6" fmla="*/ 635 w 114"/>
                      <a:gd name="T7" fmla="*/ 861 h 165"/>
                      <a:gd name="T8" fmla="*/ 528 w 114"/>
                      <a:gd name="T9" fmla="*/ 479 h 165"/>
                      <a:gd name="T10" fmla="*/ 275 w 114"/>
                      <a:gd name="T11" fmla="*/ 5 h 165"/>
                      <a:gd name="T12" fmla="*/ 12 w 114"/>
                      <a:gd name="T13" fmla="*/ 245 h 165"/>
                      <a:gd name="T14" fmla="*/ 0 60000 65536"/>
                      <a:gd name="T15" fmla="*/ 0 60000 65536"/>
                      <a:gd name="T16" fmla="*/ 0 60000 65536"/>
                      <a:gd name="T17" fmla="*/ 0 60000 65536"/>
                      <a:gd name="T18" fmla="*/ 0 60000 65536"/>
                      <a:gd name="T19" fmla="*/ 0 60000 65536"/>
                      <a:gd name="T20" fmla="*/ 0 60000 65536"/>
                      <a:gd name="T21" fmla="*/ 0 w 114"/>
                      <a:gd name="T22" fmla="*/ 0 h 165"/>
                      <a:gd name="T23" fmla="*/ 114 w 114"/>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65">
                        <a:moveTo>
                          <a:pt x="2" y="44"/>
                        </a:moveTo>
                        <a:cubicBezTo>
                          <a:pt x="0" y="46"/>
                          <a:pt x="37" y="76"/>
                          <a:pt x="49" y="95"/>
                        </a:cubicBezTo>
                        <a:cubicBezTo>
                          <a:pt x="62" y="113"/>
                          <a:pt x="72" y="144"/>
                          <a:pt x="82" y="155"/>
                        </a:cubicBezTo>
                        <a:cubicBezTo>
                          <a:pt x="93" y="165"/>
                          <a:pt x="112" y="165"/>
                          <a:pt x="113" y="155"/>
                        </a:cubicBezTo>
                        <a:cubicBezTo>
                          <a:pt x="114" y="144"/>
                          <a:pt x="105" y="112"/>
                          <a:pt x="94" y="86"/>
                        </a:cubicBezTo>
                        <a:cubicBezTo>
                          <a:pt x="84" y="60"/>
                          <a:pt x="52" y="0"/>
                          <a:pt x="49" y="1"/>
                        </a:cubicBezTo>
                        <a:cubicBezTo>
                          <a:pt x="44" y="2"/>
                          <a:pt x="10" y="33"/>
                          <a:pt x="2" y="44"/>
                        </a:cubicBezTo>
                        <a:close/>
                      </a:path>
                    </a:pathLst>
                  </a:custGeom>
                  <a:solidFill>
                    <a:schemeClr val="accent3">
                      <a:lumMod val="75000"/>
                    </a:schemeClr>
                  </a:solidFill>
                  <a:ln w="6350">
                    <a:solidFill>
                      <a:schemeClr val="tx1"/>
                    </a:solidFill>
                    <a:round/>
                    <a:headEnd/>
                    <a:tailEnd/>
                  </a:ln>
                </p:spPr>
                <p:txBody>
                  <a:bodyPr/>
                  <a:lstStyle/>
                  <a:p>
                    <a:endParaRPr lang="el-GR"/>
                  </a:p>
                </p:txBody>
              </p:sp>
              <p:sp>
                <p:nvSpPr>
                  <p:cNvPr id="58" name="Freeform 181"/>
                  <p:cNvSpPr>
                    <a:spLocks noChangeAspect="1"/>
                  </p:cNvSpPr>
                  <p:nvPr/>
                </p:nvSpPr>
                <p:spPr bwMode="auto">
                  <a:xfrm>
                    <a:off x="6275988" y="2888676"/>
                    <a:ext cx="76256" cy="153819"/>
                  </a:xfrm>
                  <a:custGeom>
                    <a:avLst/>
                    <a:gdLst>
                      <a:gd name="T0" fmla="*/ 12 w 64"/>
                      <a:gd name="T1" fmla="*/ 73 h 129"/>
                      <a:gd name="T2" fmla="*/ 134 w 64"/>
                      <a:gd name="T3" fmla="*/ 392 h 129"/>
                      <a:gd name="T4" fmla="*/ 257 w 64"/>
                      <a:gd name="T5" fmla="*/ 676 h 129"/>
                      <a:gd name="T6" fmla="*/ 344 w 64"/>
                      <a:gd name="T7" fmla="*/ 655 h 129"/>
                      <a:gd name="T8" fmla="*/ 323 w 64"/>
                      <a:gd name="T9" fmla="*/ 348 h 129"/>
                      <a:gd name="T10" fmla="*/ 196 w 64"/>
                      <a:gd name="T11" fmla="*/ 5 h 129"/>
                      <a:gd name="T12" fmla="*/ 12 w 64"/>
                      <a:gd name="T13" fmla="*/ 73 h 129"/>
                      <a:gd name="T14" fmla="*/ 0 60000 65536"/>
                      <a:gd name="T15" fmla="*/ 0 60000 65536"/>
                      <a:gd name="T16" fmla="*/ 0 60000 65536"/>
                      <a:gd name="T17" fmla="*/ 0 60000 65536"/>
                      <a:gd name="T18" fmla="*/ 0 60000 65536"/>
                      <a:gd name="T19" fmla="*/ 0 60000 65536"/>
                      <a:gd name="T20" fmla="*/ 0 60000 65536"/>
                      <a:gd name="T21" fmla="*/ 0 w 64"/>
                      <a:gd name="T22" fmla="*/ 0 h 129"/>
                      <a:gd name="T23" fmla="*/ 64 w 64"/>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29">
                        <a:moveTo>
                          <a:pt x="2" y="13"/>
                        </a:moveTo>
                        <a:cubicBezTo>
                          <a:pt x="0" y="16"/>
                          <a:pt x="16" y="52"/>
                          <a:pt x="24" y="70"/>
                        </a:cubicBezTo>
                        <a:cubicBezTo>
                          <a:pt x="31" y="87"/>
                          <a:pt x="40" y="114"/>
                          <a:pt x="46" y="121"/>
                        </a:cubicBezTo>
                        <a:cubicBezTo>
                          <a:pt x="53" y="129"/>
                          <a:pt x="61" y="126"/>
                          <a:pt x="62" y="117"/>
                        </a:cubicBezTo>
                        <a:cubicBezTo>
                          <a:pt x="64" y="108"/>
                          <a:pt x="63" y="82"/>
                          <a:pt x="58" y="62"/>
                        </a:cubicBezTo>
                        <a:cubicBezTo>
                          <a:pt x="54" y="43"/>
                          <a:pt x="39" y="0"/>
                          <a:pt x="35" y="1"/>
                        </a:cubicBezTo>
                        <a:cubicBezTo>
                          <a:pt x="32" y="1"/>
                          <a:pt x="3" y="11"/>
                          <a:pt x="2" y="13"/>
                        </a:cubicBezTo>
                        <a:close/>
                      </a:path>
                    </a:pathLst>
                  </a:custGeom>
                  <a:solidFill>
                    <a:schemeClr val="accent3">
                      <a:lumMod val="75000"/>
                    </a:schemeClr>
                  </a:solidFill>
                  <a:ln w="6350">
                    <a:solidFill>
                      <a:schemeClr val="tx1"/>
                    </a:solidFill>
                    <a:round/>
                    <a:headEnd/>
                    <a:tailEnd/>
                  </a:ln>
                </p:spPr>
                <p:txBody>
                  <a:bodyPr/>
                  <a:lstStyle/>
                  <a:p>
                    <a:endParaRPr lang="el-GR"/>
                  </a:p>
                </p:txBody>
              </p:sp>
              <p:sp>
                <p:nvSpPr>
                  <p:cNvPr id="59" name="Freeform 182"/>
                  <p:cNvSpPr>
                    <a:spLocks noChangeAspect="1"/>
                  </p:cNvSpPr>
                  <p:nvPr/>
                </p:nvSpPr>
                <p:spPr bwMode="auto">
                  <a:xfrm>
                    <a:off x="6378505" y="2875564"/>
                    <a:ext cx="70196" cy="190634"/>
                  </a:xfrm>
                  <a:custGeom>
                    <a:avLst/>
                    <a:gdLst>
                      <a:gd name="T0" fmla="*/ 21 w 59"/>
                      <a:gd name="T1" fmla="*/ 12 h 160"/>
                      <a:gd name="T2" fmla="*/ 160 w 59"/>
                      <a:gd name="T3" fmla="*/ 496 h 160"/>
                      <a:gd name="T4" fmla="*/ 167 w 59"/>
                      <a:gd name="T5" fmla="*/ 770 h 160"/>
                      <a:gd name="T6" fmla="*/ 283 w 59"/>
                      <a:gd name="T7" fmla="*/ 848 h 160"/>
                      <a:gd name="T8" fmla="*/ 327 w 59"/>
                      <a:gd name="T9" fmla="*/ 536 h 160"/>
                      <a:gd name="T10" fmla="*/ 294 w 59"/>
                      <a:gd name="T11" fmla="*/ 5 h 160"/>
                      <a:gd name="T12" fmla="*/ 21 w 59"/>
                      <a:gd name="T13" fmla="*/ 12 h 160"/>
                      <a:gd name="T14" fmla="*/ 0 60000 65536"/>
                      <a:gd name="T15" fmla="*/ 0 60000 65536"/>
                      <a:gd name="T16" fmla="*/ 0 60000 65536"/>
                      <a:gd name="T17" fmla="*/ 0 60000 65536"/>
                      <a:gd name="T18" fmla="*/ 0 60000 65536"/>
                      <a:gd name="T19" fmla="*/ 0 60000 65536"/>
                      <a:gd name="T20" fmla="*/ 0 60000 65536"/>
                      <a:gd name="T21" fmla="*/ 0 w 59"/>
                      <a:gd name="T22" fmla="*/ 0 h 160"/>
                      <a:gd name="T23" fmla="*/ 59 w 59"/>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60">
                        <a:moveTo>
                          <a:pt x="4" y="2"/>
                        </a:moveTo>
                        <a:cubicBezTo>
                          <a:pt x="0" y="4"/>
                          <a:pt x="24" y="67"/>
                          <a:pt x="29" y="89"/>
                        </a:cubicBezTo>
                        <a:cubicBezTo>
                          <a:pt x="33" y="112"/>
                          <a:pt x="26" y="128"/>
                          <a:pt x="30" y="138"/>
                        </a:cubicBezTo>
                        <a:cubicBezTo>
                          <a:pt x="34" y="149"/>
                          <a:pt x="46" y="160"/>
                          <a:pt x="51" y="152"/>
                        </a:cubicBezTo>
                        <a:cubicBezTo>
                          <a:pt x="56" y="144"/>
                          <a:pt x="58" y="121"/>
                          <a:pt x="59" y="96"/>
                        </a:cubicBezTo>
                        <a:cubicBezTo>
                          <a:pt x="59" y="70"/>
                          <a:pt x="58" y="2"/>
                          <a:pt x="53" y="1"/>
                        </a:cubicBezTo>
                        <a:cubicBezTo>
                          <a:pt x="46" y="1"/>
                          <a:pt x="13" y="0"/>
                          <a:pt x="4" y="2"/>
                        </a:cubicBezTo>
                        <a:close/>
                      </a:path>
                    </a:pathLst>
                  </a:custGeom>
                  <a:solidFill>
                    <a:schemeClr val="accent3">
                      <a:lumMod val="75000"/>
                    </a:schemeClr>
                  </a:solidFill>
                  <a:ln w="6350">
                    <a:solidFill>
                      <a:schemeClr val="tx1"/>
                    </a:solidFill>
                    <a:round/>
                    <a:headEnd/>
                    <a:tailEnd/>
                  </a:ln>
                </p:spPr>
                <p:txBody>
                  <a:bodyPr/>
                  <a:lstStyle/>
                  <a:p>
                    <a:endParaRPr lang="el-GR"/>
                  </a:p>
                </p:txBody>
              </p:sp>
              <p:sp>
                <p:nvSpPr>
                  <p:cNvPr id="60" name="Freeform 183"/>
                  <p:cNvSpPr>
                    <a:spLocks noChangeAspect="1"/>
                  </p:cNvSpPr>
                  <p:nvPr/>
                </p:nvSpPr>
                <p:spPr bwMode="auto">
                  <a:xfrm>
                    <a:off x="6517887" y="2892206"/>
                    <a:ext cx="76256" cy="179035"/>
                  </a:xfrm>
                  <a:custGeom>
                    <a:avLst/>
                    <a:gdLst>
                      <a:gd name="T0" fmla="*/ 78 w 64"/>
                      <a:gd name="T1" fmla="*/ 0 h 150"/>
                      <a:gd name="T2" fmla="*/ 45 w 64"/>
                      <a:gd name="T3" fmla="*/ 476 h 150"/>
                      <a:gd name="T4" fmla="*/ 5 w 64"/>
                      <a:gd name="T5" fmla="*/ 757 h 150"/>
                      <a:gd name="T6" fmla="*/ 94 w 64"/>
                      <a:gd name="T7" fmla="*/ 795 h 150"/>
                      <a:gd name="T8" fmla="*/ 189 w 64"/>
                      <a:gd name="T9" fmla="*/ 488 h 150"/>
                      <a:gd name="T10" fmla="*/ 300 w 64"/>
                      <a:gd name="T11" fmla="*/ 66 h 150"/>
                      <a:gd name="T12" fmla="*/ 78 w 64"/>
                      <a:gd name="T13" fmla="*/ 0 h 150"/>
                      <a:gd name="T14" fmla="*/ 0 60000 65536"/>
                      <a:gd name="T15" fmla="*/ 0 60000 65536"/>
                      <a:gd name="T16" fmla="*/ 0 60000 65536"/>
                      <a:gd name="T17" fmla="*/ 0 60000 65536"/>
                      <a:gd name="T18" fmla="*/ 0 60000 65536"/>
                      <a:gd name="T19" fmla="*/ 0 60000 65536"/>
                      <a:gd name="T20" fmla="*/ 0 60000 65536"/>
                      <a:gd name="T21" fmla="*/ 0 w 64"/>
                      <a:gd name="T22" fmla="*/ 0 h 150"/>
                      <a:gd name="T23" fmla="*/ 64 w 6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50">
                        <a:moveTo>
                          <a:pt x="14" y="0"/>
                        </a:moveTo>
                        <a:cubicBezTo>
                          <a:pt x="10" y="1"/>
                          <a:pt x="10" y="63"/>
                          <a:pt x="8" y="85"/>
                        </a:cubicBezTo>
                        <a:cubicBezTo>
                          <a:pt x="6" y="108"/>
                          <a:pt x="0" y="125"/>
                          <a:pt x="1" y="135"/>
                        </a:cubicBezTo>
                        <a:cubicBezTo>
                          <a:pt x="2" y="144"/>
                          <a:pt x="12" y="150"/>
                          <a:pt x="17" y="142"/>
                        </a:cubicBezTo>
                        <a:cubicBezTo>
                          <a:pt x="22" y="135"/>
                          <a:pt x="29" y="109"/>
                          <a:pt x="34" y="87"/>
                        </a:cubicBezTo>
                        <a:cubicBezTo>
                          <a:pt x="40" y="65"/>
                          <a:pt x="64" y="16"/>
                          <a:pt x="54" y="12"/>
                        </a:cubicBezTo>
                        <a:cubicBezTo>
                          <a:pt x="44" y="8"/>
                          <a:pt x="19" y="0"/>
                          <a:pt x="14" y="0"/>
                        </a:cubicBezTo>
                        <a:close/>
                      </a:path>
                    </a:pathLst>
                  </a:custGeom>
                  <a:solidFill>
                    <a:schemeClr val="accent3">
                      <a:lumMod val="75000"/>
                    </a:schemeClr>
                  </a:solidFill>
                  <a:ln w="6350">
                    <a:solidFill>
                      <a:schemeClr val="tx1"/>
                    </a:solidFill>
                    <a:round/>
                    <a:headEnd/>
                    <a:tailEnd/>
                  </a:ln>
                </p:spPr>
                <p:txBody>
                  <a:bodyPr/>
                  <a:lstStyle/>
                  <a:p>
                    <a:endParaRPr lang="el-GR"/>
                  </a:p>
                </p:txBody>
              </p:sp>
              <p:sp>
                <p:nvSpPr>
                  <p:cNvPr id="61" name="Freeform 184"/>
                  <p:cNvSpPr>
                    <a:spLocks noChangeAspect="1"/>
                  </p:cNvSpPr>
                  <p:nvPr/>
                </p:nvSpPr>
                <p:spPr bwMode="auto">
                  <a:xfrm>
                    <a:off x="6612323" y="2936587"/>
                    <a:ext cx="76256" cy="157349"/>
                  </a:xfrm>
                  <a:custGeom>
                    <a:avLst/>
                    <a:gdLst>
                      <a:gd name="T0" fmla="*/ 172 w 64"/>
                      <a:gd name="T1" fmla="*/ 5 h 132"/>
                      <a:gd name="T2" fmla="*/ 40 w 64"/>
                      <a:gd name="T3" fmla="*/ 312 h 132"/>
                      <a:gd name="T4" fmla="*/ 17 w 64"/>
                      <a:gd name="T5" fmla="*/ 513 h 132"/>
                      <a:gd name="T6" fmla="*/ 17 w 64"/>
                      <a:gd name="T7" fmla="*/ 688 h 132"/>
                      <a:gd name="T8" fmla="*/ 118 w 64"/>
                      <a:gd name="T9" fmla="*/ 721 h 132"/>
                      <a:gd name="T10" fmla="*/ 160 w 64"/>
                      <a:gd name="T11" fmla="*/ 570 h 132"/>
                      <a:gd name="T12" fmla="*/ 205 w 64"/>
                      <a:gd name="T13" fmla="*/ 373 h 132"/>
                      <a:gd name="T14" fmla="*/ 356 w 64"/>
                      <a:gd name="T15" fmla="*/ 139 h 132"/>
                      <a:gd name="T16" fmla="*/ 172 w 64"/>
                      <a:gd name="T17" fmla="*/ 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32"/>
                      <a:gd name="T29" fmla="*/ 64 w 64"/>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32">
                        <a:moveTo>
                          <a:pt x="31" y="1"/>
                        </a:moveTo>
                        <a:cubicBezTo>
                          <a:pt x="26" y="0"/>
                          <a:pt x="12" y="41"/>
                          <a:pt x="7" y="56"/>
                        </a:cubicBezTo>
                        <a:cubicBezTo>
                          <a:pt x="2" y="70"/>
                          <a:pt x="3" y="82"/>
                          <a:pt x="3" y="92"/>
                        </a:cubicBezTo>
                        <a:cubicBezTo>
                          <a:pt x="3" y="103"/>
                          <a:pt x="0" y="117"/>
                          <a:pt x="3" y="123"/>
                        </a:cubicBezTo>
                        <a:cubicBezTo>
                          <a:pt x="5" y="129"/>
                          <a:pt x="17" y="132"/>
                          <a:pt x="21" y="129"/>
                        </a:cubicBezTo>
                        <a:cubicBezTo>
                          <a:pt x="25" y="126"/>
                          <a:pt x="26" y="112"/>
                          <a:pt x="29" y="102"/>
                        </a:cubicBezTo>
                        <a:cubicBezTo>
                          <a:pt x="32" y="91"/>
                          <a:pt x="32" y="79"/>
                          <a:pt x="37" y="67"/>
                        </a:cubicBezTo>
                        <a:cubicBezTo>
                          <a:pt x="43" y="54"/>
                          <a:pt x="64" y="26"/>
                          <a:pt x="64" y="25"/>
                        </a:cubicBezTo>
                        <a:cubicBezTo>
                          <a:pt x="63" y="24"/>
                          <a:pt x="40" y="4"/>
                          <a:pt x="31" y="1"/>
                        </a:cubicBezTo>
                        <a:close/>
                      </a:path>
                    </a:pathLst>
                  </a:custGeom>
                  <a:solidFill>
                    <a:schemeClr val="accent3">
                      <a:lumMod val="75000"/>
                    </a:schemeClr>
                  </a:solidFill>
                  <a:ln w="6350">
                    <a:solidFill>
                      <a:schemeClr val="tx1"/>
                    </a:solidFill>
                    <a:round/>
                    <a:headEnd/>
                    <a:tailEnd/>
                  </a:ln>
                </p:spPr>
                <p:txBody>
                  <a:bodyPr/>
                  <a:lstStyle/>
                  <a:p>
                    <a:endParaRPr lang="el-GR"/>
                  </a:p>
                </p:txBody>
              </p:sp>
              <p:sp>
                <p:nvSpPr>
                  <p:cNvPr id="62" name="Freeform 185"/>
                  <p:cNvSpPr>
                    <a:spLocks noChangeAspect="1"/>
                  </p:cNvSpPr>
                  <p:nvPr/>
                </p:nvSpPr>
                <p:spPr bwMode="auto">
                  <a:xfrm>
                    <a:off x="6848667" y="3005679"/>
                    <a:ext cx="31815" cy="73631"/>
                  </a:xfrm>
                  <a:custGeom>
                    <a:avLst/>
                    <a:gdLst>
                      <a:gd name="T0" fmla="*/ 0 w 27"/>
                      <a:gd name="T1" fmla="*/ 89 h 62"/>
                      <a:gd name="T2" fmla="*/ 86 w 27"/>
                      <a:gd name="T3" fmla="*/ 306 h 62"/>
                      <a:gd name="T4" fmla="*/ 147 w 27"/>
                      <a:gd name="T5" fmla="*/ 294 h 62"/>
                      <a:gd name="T6" fmla="*/ 86 w 27"/>
                      <a:gd name="T7" fmla="*/ 16 h 62"/>
                      <a:gd name="T8" fmla="*/ 0 w 27"/>
                      <a:gd name="T9" fmla="*/ 89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16"/>
                        </a:moveTo>
                        <a:cubicBezTo>
                          <a:pt x="2" y="20"/>
                          <a:pt x="11" y="49"/>
                          <a:pt x="16" y="55"/>
                        </a:cubicBezTo>
                        <a:cubicBezTo>
                          <a:pt x="20" y="60"/>
                          <a:pt x="27" y="62"/>
                          <a:pt x="27" y="53"/>
                        </a:cubicBezTo>
                        <a:cubicBezTo>
                          <a:pt x="27" y="44"/>
                          <a:pt x="17" y="0"/>
                          <a:pt x="16" y="3"/>
                        </a:cubicBezTo>
                        <a:cubicBezTo>
                          <a:pt x="14" y="7"/>
                          <a:pt x="10" y="13"/>
                          <a:pt x="0" y="16"/>
                        </a:cubicBezTo>
                        <a:close/>
                      </a:path>
                    </a:pathLst>
                  </a:custGeom>
                  <a:solidFill>
                    <a:srgbClr val="C0C0C0"/>
                  </a:solidFill>
                  <a:ln w="6350">
                    <a:solidFill>
                      <a:schemeClr val="tx1"/>
                    </a:solidFill>
                    <a:round/>
                    <a:headEnd/>
                    <a:tailEnd/>
                  </a:ln>
                </p:spPr>
                <p:txBody>
                  <a:bodyPr/>
                  <a:lstStyle/>
                  <a:p>
                    <a:endParaRPr lang="el-GR"/>
                  </a:p>
                </p:txBody>
              </p:sp>
              <p:sp>
                <p:nvSpPr>
                  <p:cNvPr id="63" name="Freeform 186"/>
                  <p:cNvSpPr>
                    <a:spLocks noChangeAspect="1"/>
                  </p:cNvSpPr>
                  <p:nvPr/>
                </p:nvSpPr>
                <p:spPr bwMode="auto">
                  <a:xfrm>
                    <a:off x="6813821" y="3017783"/>
                    <a:ext cx="22725" cy="82205"/>
                  </a:xfrm>
                  <a:custGeom>
                    <a:avLst/>
                    <a:gdLst>
                      <a:gd name="T0" fmla="*/ 0 w 19"/>
                      <a:gd name="T1" fmla="*/ 0 h 69"/>
                      <a:gd name="T2" fmla="*/ 33 w 19"/>
                      <a:gd name="T3" fmla="*/ 189 h 69"/>
                      <a:gd name="T4" fmla="*/ 40 w 19"/>
                      <a:gd name="T5" fmla="*/ 357 h 69"/>
                      <a:gd name="T6" fmla="*/ 95 w 19"/>
                      <a:gd name="T7" fmla="*/ 328 h 69"/>
                      <a:gd name="T8" fmla="*/ 90 w 19"/>
                      <a:gd name="T9" fmla="*/ 28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0" y="0"/>
                        </a:moveTo>
                        <a:cubicBezTo>
                          <a:pt x="1" y="6"/>
                          <a:pt x="5" y="23"/>
                          <a:pt x="6" y="34"/>
                        </a:cubicBezTo>
                        <a:cubicBezTo>
                          <a:pt x="7" y="45"/>
                          <a:pt x="5" y="60"/>
                          <a:pt x="7" y="64"/>
                        </a:cubicBezTo>
                        <a:cubicBezTo>
                          <a:pt x="10" y="69"/>
                          <a:pt x="16" y="68"/>
                          <a:pt x="17" y="59"/>
                        </a:cubicBezTo>
                        <a:cubicBezTo>
                          <a:pt x="19" y="49"/>
                          <a:pt x="17" y="16"/>
                          <a:pt x="16" y="5"/>
                        </a:cubicBezTo>
                      </a:path>
                    </a:pathLst>
                  </a:custGeom>
                  <a:solidFill>
                    <a:srgbClr val="C0C0C0"/>
                  </a:solidFill>
                  <a:ln w="6350">
                    <a:solidFill>
                      <a:schemeClr val="tx1"/>
                    </a:solidFill>
                    <a:round/>
                    <a:headEnd/>
                    <a:tailEnd/>
                  </a:ln>
                </p:spPr>
                <p:txBody>
                  <a:bodyPr/>
                  <a:lstStyle/>
                  <a:p>
                    <a:endParaRPr lang="el-GR"/>
                  </a:p>
                </p:txBody>
              </p:sp>
            </p:grpSp>
          </p:grpSp>
          <p:sp>
            <p:nvSpPr>
              <p:cNvPr id="50" name="Freeform 101"/>
              <p:cNvSpPr>
                <a:spLocks noChangeAspect="1"/>
              </p:cNvSpPr>
              <p:nvPr/>
            </p:nvSpPr>
            <p:spPr bwMode="auto">
              <a:xfrm>
                <a:off x="2214546" y="2635246"/>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6">
                  <a:lumMod val="60000"/>
                  <a:lumOff val="40000"/>
                </a:schemeClr>
              </a:solidFill>
              <a:ln w="6350">
                <a:solidFill>
                  <a:schemeClr val="tx1"/>
                </a:solidFill>
                <a:round/>
                <a:headEnd/>
                <a:tailEnd/>
              </a:ln>
            </p:spPr>
            <p:txBody>
              <a:bodyPr/>
              <a:lstStyle/>
              <a:p>
                <a:endParaRPr lang="el-GR"/>
              </a:p>
            </p:txBody>
          </p:sp>
        </p:grpSp>
        <p:sp>
          <p:nvSpPr>
            <p:cNvPr id="88" name="87 - TextBox"/>
            <p:cNvSpPr txBox="1"/>
            <p:nvPr/>
          </p:nvSpPr>
          <p:spPr>
            <a:xfrm>
              <a:off x="2771800" y="210126"/>
              <a:ext cx="1785950" cy="338554"/>
            </a:xfrm>
            <a:prstGeom prst="rect">
              <a:avLst/>
            </a:prstGeom>
            <a:noFill/>
          </p:spPr>
          <p:txBody>
            <a:bodyPr wrap="square" rtlCol="0">
              <a:spAutoFit/>
            </a:bodyPr>
            <a:lstStyle/>
            <a:p>
              <a:r>
                <a:rPr lang="el-GR" sz="1600" dirty="0" smtClean="0"/>
                <a:t>Δότης (Γένος Β)</a:t>
              </a:r>
              <a:endParaRPr lang="el-GR" sz="1600" dirty="0"/>
            </a:p>
          </p:txBody>
        </p:sp>
        <p:sp>
          <p:nvSpPr>
            <p:cNvPr id="89" name="88 - TextBox"/>
            <p:cNvSpPr txBox="1"/>
            <p:nvPr/>
          </p:nvSpPr>
          <p:spPr>
            <a:xfrm>
              <a:off x="428596" y="2643182"/>
              <a:ext cx="1714512" cy="584775"/>
            </a:xfrm>
            <a:prstGeom prst="rect">
              <a:avLst/>
            </a:prstGeom>
            <a:noFill/>
          </p:spPr>
          <p:txBody>
            <a:bodyPr wrap="square" rtlCol="0">
              <a:spAutoFit/>
            </a:bodyPr>
            <a:lstStyle/>
            <a:p>
              <a:r>
                <a:rPr lang="el-GR" sz="1600" dirty="0" smtClean="0"/>
                <a:t>Λήπτης (Γένος Α×Β, </a:t>
              </a:r>
              <a:r>
                <a:rPr lang="en-US" sz="1600" dirty="0" err="1" smtClean="0"/>
                <a:t>MHC</a:t>
              </a:r>
              <a:r>
                <a:rPr lang="en-US" sz="2000" b="1" baseline="30000" dirty="0" err="1" smtClean="0"/>
                <a:t>a</a:t>
              </a:r>
              <a:r>
                <a:rPr lang="en-US" sz="2000" b="1" baseline="30000" dirty="0" smtClean="0"/>
                <a:t>/b</a:t>
              </a:r>
              <a:r>
                <a:rPr lang="en-US" sz="1600" dirty="0" smtClean="0"/>
                <a:t>)</a:t>
              </a:r>
              <a:endParaRPr lang="el-GR" sz="1600" dirty="0"/>
            </a:p>
          </p:txBody>
        </p:sp>
        <p:sp>
          <p:nvSpPr>
            <p:cNvPr id="90" name="89 - TextBox"/>
            <p:cNvSpPr txBox="1"/>
            <p:nvPr/>
          </p:nvSpPr>
          <p:spPr>
            <a:xfrm>
              <a:off x="142844" y="5429264"/>
              <a:ext cx="1428760" cy="584775"/>
            </a:xfrm>
            <a:prstGeom prst="rect">
              <a:avLst/>
            </a:prstGeom>
            <a:noFill/>
          </p:spPr>
          <p:txBody>
            <a:bodyPr wrap="square" rtlCol="0">
              <a:spAutoFit/>
            </a:bodyPr>
            <a:lstStyle/>
            <a:p>
              <a:r>
                <a:rPr lang="el-GR" sz="1600" dirty="0" err="1" smtClean="0"/>
                <a:t>Απόριψη</a:t>
              </a:r>
              <a:r>
                <a:rPr lang="el-GR" sz="1600" dirty="0" smtClean="0"/>
                <a:t> μοσχεύματος;</a:t>
              </a:r>
              <a:endParaRPr lang="el-GR" sz="1600" dirty="0"/>
            </a:p>
          </p:txBody>
        </p:sp>
        <p:sp>
          <p:nvSpPr>
            <p:cNvPr id="94" name="93 - TextBox"/>
            <p:cNvSpPr txBox="1"/>
            <p:nvPr/>
          </p:nvSpPr>
          <p:spPr>
            <a:xfrm>
              <a:off x="2428860" y="5572140"/>
              <a:ext cx="642942" cy="338554"/>
            </a:xfrm>
            <a:prstGeom prst="rect">
              <a:avLst/>
            </a:prstGeom>
            <a:noFill/>
          </p:spPr>
          <p:txBody>
            <a:bodyPr wrap="square" rtlCol="0">
              <a:spAutoFit/>
            </a:bodyPr>
            <a:lstStyle/>
            <a:p>
              <a:r>
                <a:rPr lang="el-GR" sz="1600" b="1" dirty="0" smtClean="0"/>
                <a:t>Όχι</a:t>
              </a:r>
              <a:endParaRPr lang="el-GR" sz="1600" b="1" dirty="0"/>
            </a:p>
          </p:txBody>
        </p:sp>
        <p:sp>
          <p:nvSpPr>
            <p:cNvPr id="95" name="94 - TextBox"/>
            <p:cNvSpPr txBox="1"/>
            <p:nvPr/>
          </p:nvSpPr>
          <p:spPr>
            <a:xfrm>
              <a:off x="928662" y="6000768"/>
              <a:ext cx="3857652" cy="523220"/>
            </a:xfrm>
            <a:prstGeom prst="rect">
              <a:avLst/>
            </a:prstGeom>
            <a:noFill/>
          </p:spPr>
          <p:txBody>
            <a:bodyPr wrap="square" rtlCol="0">
              <a:spAutoFit/>
            </a:bodyPr>
            <a:lstStyle/>
            <a:p>
              <a:pPr algn="ctr"/>
              <a:r>
                <a:rPr lang="en-US" sz="1400" b="1" dirty="0"/>
                <a:t>M</a:t>
              </a:r>
              <a:r>
                <a:rPr lang="el-GR" sz="1400" b="1" dirty="0" err="1" smtClean="0"/>
                <a:t>όσχευμα</a:t>
              </a:r>
              <a:r>
                <a:rPr lang="el-GR" sz="1400" b="1" dirty="0" smtClean="0"/>
                <a:t> από αιμομικτικό  </a:t>
              </a:r>
              <a:r>
                <a:rPr lang="el-GR" sz="1400" b="1" dirty="0" err="1" smtClean="0"/>
                <a:t>γονεϊκό</a:t>
              </a:r>
              <a:r>
                <a:rPr lang="el-GR" sz="1400" b="1" dirty="0" smtClean="0"/>
                <a:t>  γένος δεν απορρίπτεται από το υβρίδιο της 1</a:t>
              </a:r>
              <a:r>
                <a:rPr lang="el-GR" sz="1400" b="1" baseline="30000" dirty="0" smtClean="0"/>
                <a:t>ης</a:t>
              </a:r>
              <a:r>
                <a:rPr lang="el-GR" sz="1400" b="1" dirty="0" smtClean="0"/>
                <a:t> γενιάς</a:t>
              </a:r>
              <a:endParaRPr lang="el-GR" sz="1400" b="1" dirty="0"/>
            </a:p>
          </p:txBody>
        </p:sp>
        <p:sp>
          <p:nvSpPr>
            <p:cNvPr id="91" name="90 - TextBox"/>
            <p:cNvSpPr txBox="1"/>
            <p:nvPr/>
          </p:nvSpPr>
          <p:spPr>
            <a:xfrm>
              <a:off x="142844" y="6478809"/>
              <a:ext cx="928694" cy="307777"/>
            </a:xfrm>
            <a:prstGeom prst="rect">
              <a:avLst/>
            </a:prstGeom>
            <a:noFill/>
          </p:spPr>
          <p:txBody>
            <a:bodyPr wrap="square" rtlCol="0">
              <a:spAutoFit/>
            </a:bodyPr>
            <a:lstStyle/>
            <a:p>
              <a:r>
                <a:rPr lang="el-GR" sz="1400" dirty="0" smtClean="0"/>
                <a:t>Σχήμα 3</a:t>
              </a:r>
              <a:endParaRPr lang="el-GR" sz="1400" dirty="0"/>
            </a:p>
          </p:txBody>
        </p:sp>
        <p:sp>
          <p:nvSpPr>
            <p:cNvPr id="101" name="100 - Βέλος προς τα κάτω"/>
            <p:cNvSpPr/>
            <p:nvPr/>
          </p:nvSpPr>
          <p:spPr>
            <a:xfrm rot="2968137">
              <a:off x="2927653" y="1258013"/>
              <a:ext cx="20392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101 - Βέλος προς τα κάτω"/>
            <p:cNvSpPr/>
            <p:nvPr/>
          </p:nvSpPr>
          <p:spPr>
            <a:xfrm>
              <a:off x="2500298" y="2428868"/>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102 - Βέλος προς τα κάτω"/>
            <p:cNvSpPr/>
            <p:nvPr/>
          </p:nvSpPr>
          <p:spPr>
            <a:xfrm>
              <a:off x="2500298" y="4071942"/>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10" name="Group 120"/>
            <p:cNvGrpSpPr>
              <a:grpSpLocks noChangeAspect="1"/>
            </p:cNvGrpSpPr>
            <p:nvPr/>
          </p:nvGrpSpPr>
          <p:grpSpPr bwMode="auto">
            <a:xfrm>
              <a:off x="179512" y="692696"/>
              <a:ext cx="2119210" cy="928694"/>
              <a:chOff x="1349" y="1287"/>
              <a:chExt cx="2716" cy="1276"/>
            </a:xfrm>
            <a:solidFill>
              <a:schemeClr val="accent3">
                <a:lumMod val="60000"/>
                <a:lumOff val="40000"/>
              </a:schemeClr>
            </a:solidFill>
          </p:grpSpPr>
          <p:sp>
            <p:nvSpPr>
              <p:cNvPr id="112" name="Freeform 121"/>
              <p:cNvSpPr>
                <a:spLocks noChangeAspect="1"/>
              </p:cNvSpPr>
              <p:nvPr/>
            </p:nvSpPr>
            <p:spPr bwMode="auto">
              <a:xfrm>
                <a:off x="1349" y="1287"/>
                <a:ext cx="2716" cy="1276"/>
              </a:xfrm>
              <a:custGeom>
                <a:avLst/>
                <a:gdLst>
                  <a:gd name="T0" fmla="*/ 6308 w 1150"/>
                  <a:gd name="T1" fmla="*/ 2004 h 540"/>
                  <a:gd name="T2" fmla="*/ 6353 w 1150"/>
                  <a:gd name="T3" fmla="*/ 1725 h 540"/>
                  <a:gd name="T4" fmla="*/ 6235 w 1150"/>
                  <a:gd name="T5" fmla="*/ 1425 h 540"/>
                  <a:gd name="T6" fmla="*/ 6025 w 1150"/>
                  <a:gd name="T7" fmla="*/ 1229 h 540"/>
                  <a:gd name="T8" fmla="*/ 5763 w 1150"/>
                  <a:gd name="T9" fmla="*/ 714 h 540"/>
                  <a:gd name="T10" fmla="*/ 5378 w 1150"/>
                  <a:gd name="T11" fmla="*/ 827 h 540"/>
                  <a:gd name="T12" fmla="*/ 4801 w 1150"/>
                  <a:gd name="T13" fmla="*/ 697 h 540"/>
                  <a:gd name="T14" fmla="*/ 2777 w 1150"/>
                  <a:gd name="T15" fmla="*/ 229 h 540"/>
                  <a:gd name="T16" fmla="*/ 1868 w 1150"/>
                  <a:gd name="T17" fmla="*/ 1212 h 540"/>
                  <a:gd name="T18" fmla="*/ 479 w 1150"/>
                  <a:gd name="T19" fmla="*/ 1028 h 540"/>
                  <a:gd name="T20" fmla="*/ 5 w 1150"/>
                  <a:gd name="T21" fmla="*/ 1529 h 540"/>
                  <a:gd name="T22" fmla="*/ 598 w 1150"/>
                  <a:gd name="T23" fmla="*/ 2094 h 540"/>
                  <a:gd name="T24" fmla="*/ 668 w 1150"/>
                  <a:gd name="T25" fmla="*/ 2061 h 540"/>
                  <a:gd name="T26" fmla="*/ 144 w 1150"/>
                  <a:gd name="T27" fmla="*/ 1496 h 540"/>
                  <a:gd name="T28" fmla="*/ 782 w 1150"/>
                  <a:gd name="T29" fmla="*/ 1127 h 540"/>
                  <a:gd name="T30" fmla="*/ 1885 w 1150"/>
                  <a:gd name="T31" fmla="*/ 1446 h 540"/>
                  <a:gd name="T32" fmla="*/ 2310 w 1150"/>
                  <a:gd name="T33" fmla="*/ 1692 h 540"/>
                  <a:gd name="T34" fmla="*/ 2522 w 1150"/>
                  <a:gd name="T35" fmla="*/ 1921 h 540"/>
                  <a:gd name="T36" fmla="*/ 2839 w 1150"/>
                  <a:gd name="T37" fmla="*/ 2117 h 540"/>
                  <a:gd name="T38" fmla="*/ 3011 w 1150"/>
                  <a:gd name="T39" fmla="*/ 2413 h 540"/>
                  <a:gd name="T40" fmla="*/ 3089 w 1150"/>
                  <a:gd name="T41" fmla="*/ 2486 h 540"/>
                  <a:gd name="T42" fmla="*/ 3113 w 1150"/>
                  <a:gd name="T43" fmla="*/ 2356 h 540"/>
                  <a:gd name="T44" fmla="*/ 3134 w 1150"/>
                  <a:gd name="T45" fmla="*/ 2290 h 540"/>
                  <a:gd name="T46" fmla="*/ 3309 w 1150"/>
                  <a:gd name="T47" fmla="*/ 2417 h 540"/>
                  <a:gd name="T48" fmla="*/ 3368 w 1150"/>
                  <a:gd name="T49" fmla="*/ 2368 h 540"/>
                  <a:gd name="T50" fmla="*/ 3413 w 1150"/>
                  <a:gd name="T51" fmla="*/ 2328 h 540"/>
                  <a:gd name="T52" fmla="*/ 3592 w 1150"/>
                  <a:gd name="T53" fmla="*/ 2413 h 540"/>
                  <a:gd name="T54" fmla="*/ 3396 w 1150"/>
                  <a:gd name="T55" fmla="*/ 2183 h 540"/>
                  <a:gd name="T56" fmla="*/ 3687 w 1150"/>
                  <a:gd name="T57" fmla="*/ 2318 h 540"/>
                  <a:gd name="T58" fmla="*/ 3325 w 1150"/>
                  <a:gd name="T59" fmla="*/ 2044 h 540"/>
                  <a:gd name="T60" fmla="*/ 4015 w 1150"/>
                  <a:gd name="T61" fmla="*/ 2167 h 540"/>
                  <a:gd name="T62" fmla="*/ 4457 w 1150"/>
                  <a:gd name="T63" fmla="*/ 2495 h 540"/>
                  <a:gd name="T64" fmla="*/ 4674 w 1150"/>
                  <a:gd name="T65" fmla="*/ 2843 h 540"/>
                  <a:gd name="T66" fmla="*/ 4731 w 1150"/>
                  <a:gd name="T67" fmla="*/ 2932 h 540"/>
                  <a:gd name="T68" fmla="*/ 4792 w 1150"/>
                  <a:gd name="T69" fmla="*/ 2758 h 540"/>
                  <a:gd name="T70" fmla="*/ 4903 w 1150"/>
                  <a:gd name="T71" fmla="*/ 2954 h 540"/>
                  <a:gd name="T72" fmla="*/ 4960 w 1150"/>
                  <a:gd name="T73" fmla="*/ 2921 h 540"/>
                  <a:gd name="T74" fmla="*/ 4898 w 1150"/>
                  <a:gd name="T75" fmla="*/ 2786 h 540"/>
                  <a:gd name="T76" fmla="*/ 5108 w 1150"/>
                  <a:gd name="T77" fmla="*/ 2932 h 540"/>
                  <a:gd name="T78" fmla="*/ 5160 w 1150"/>
                  <a:gd name="T79" fmla="*/ 2888 h 540"/>
                  <a:gd name="T80" fmla="*/ 5042 w 1150"/>
                  <a:gd name="T81" fmla="*/ 2753 h 540"/>
                  <a:gd name="T82" fmla="*/ 5276 w 1150"/>
                  <a:gd name="T83" fmla="*/ 2852 h 540"/>
                  <a:gd name="T84" fmla="*/ 5144 w 1150"/>
                  <a:gd name="T85" fmla="*/ 2691 h 540"/>
                  <a:gd name="T86" fmla="*/ 5002 w 1150"/>
                  <a:gd name="T87" fmla="*/ 2597 h 540"/>
                  <a:gd name="T88" fmla="*/ 4641 w 1150"/>
                  <a:gd name="T89" fmla="*/ 2372 h 540"/>
                  <a:gd name="T90" fmla="*/ 5021 w 1150"/>
                  <a:gd name="T91" fmla="*/ 2205 h 540"/>
                  <a:gd name="T92" fmla="*/ 5165 w 1150"/>
                  <a:gd name="T93" fmla="*/ 2457 h 540"/>
                  <a:gd name="T94" fmla="*/ 5411 w 1150"/>
                  <a:gd name="T95" fmla="*/ 2557 h 540"/>
                  <a:gd name="T96" fmla="*/ 5477 w 1150"/>
                  <a:gd name="T97" fmla="*/ 2557 h 540"/>
                  <a:gd name="T98" fmla="*/ 5649 w 1150"/>
                  <a:gd name="T99" fmla="*/ 2573 h 540"/>
                  <a:gd name="T100" fmla="*/ 5779 w 1150"/>
                  <a:gd name="T101" fmla="*/ 2618 h 540"/>
                  <a:gd name="T102" fmla="*/ 5649 w 1150"/>
                  <a:gd name="T103" fmla="*/ 2486 h 540"/>
                  <a:gd name="T104" fmla="*/ 5890 w 1150"/>
                  <a:gd name="T105" fmla="*/ 2535 h 540"/>
                  <a:gd name="T106" fmla="*/ 5829 w 1150"/>
                  <a:gd name="T107" fmla="*/ 2457 h 540"/>
                  <a:gd name="T108" fmla="*/ 5808 w 1150"/>
                  <a:gd name="T109" fmla="*/ 2429 h 540"/>
                  <a:gd name="T110" fmla="*/ 5673 w 1150"/>
                  <a:gd name="T111" fmla="*/ 2368 h 540"/>
                  <a:gd name="T112" fmla="*/ 5415 w 1150"/>
                  <a:gd name="T113" fmla="*/ 2302 h 540"/>
                  <a:gd name="T114" fmla="*/ 5321 w 1150"/>
                  <a:gd name="T115" fmla="*/ 2155 h 540"/>
                  <a:gd name="T116" fmla="*/ 5706 w 1150"/>
                  <a:gd name="T117" fmla="*/ 1999 h 5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0"/>
                  <a:gd name="T178" fmla="*/ 0 h 540"/>
                  <a:gd name="T179" fmla="*/ 1150 w 1150"/>
                  <a:gd name="T180" fmla="*/ 540 h 5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0" h="540">
                    <a:moveTo>
                      <a:pt x="1088" y="361"/>
                    </a:moveTo>
                    <a:cubicBezTo>
                      <a:pt x="1093" y="362"/>
                      <a:pt x="1121" y="362"/>
                      <a:pt x="1131" y="359"/>
                    </a:cubicBezTo>
                    <a:cubicBezTo>
                      <a:pt x="1142" y="356"/>
                      <a:pt x="1144" y="359"/>
                      <a:pt x="1147" y="349"/>
                    </a:cubicBezTo>
                    <a:cubicBezTo>
                      <a:pt x="1150" y="339"/>
                      <a:pt x="1143" y="320"/>
                      <a:pt x="1139" y="309"/>
                    </a:cubicBezTo>
                    <a:cubicBezTo>
                      <a:pt x="1136" y="297"/>
                      <a:pt x="1126" y="283"/>
                      <a:pt x="1123" y="274"/>
                    </a:cubicBezTo>
                    <a:cubicBezTo>
                      <a:pt x="1120" y="265"/>
                      <a:pt x="1121" y="260"/>
                      <a:pt x="1118" y="255"/>
                    </a:cubicBezTo>
                    <a:cubicBezTo>
                      <a:pt x="1115" y="250"/>
                      <a:pt x="1111" y="249"/>
                      <a:pt x="1103" y="243"/>
                    </a:cubicBezTo>
                    <a:cubicBezTo>
                      <a:pt x="1097" y="238"/>
                      <a:pt x="1090" y="233"/>
                      <a:pt x="1080" y="220"/>
                    </a:cubicBezTo>
                    <a:cubicBezTo>
                      <a:pt x="1069" y="207"/>
                      <a:pt x="1043" y="181"/>
                      <a:pt x="1036" y="165"/>
                    </a:cubicBezTo>
                    <a:cubicBezTo>
                      <a:pt x="1029" y="150"/>
                      <a:pt x="1035" y="140"/>
                      <a:pt x="1033" y="128"/>
                    </a:cubicBezTo>
                    <a:cubicBezTo>
                      <a:pt x="1033" y="115"/>
                      <a:pt x="1021" y="42"/>
                      <a:pt x="986" y="117"/>
                    </a:cubicBezTo>
                    <a:cubicBezTo>
                      <a:pt x="980" y="129"/>
                      <a:pt x="974" y="143"/>
                      <a:pt x="964" y="148"/>
                    </a:cubicBezTo>
                    <a:cubicBezTo>
                      <a:pt x="954" y="152"/>
                      <a:pt x="942" y="145"/>
                      <a:pt x="923" y="140"/>
                    </a:cubicBezTo>
                    <a:cubicBezTo>
                      <a:pt x="907" y="137"/>
                      <a:pt x="882" y="136"/>
                      <a:pt x="861" y="125"/>
                    </a:cubicBezTo>
                    <a:cubicBezTo>
                      <a:pt x="839" y="115"/>
                      <a:pt x="827" y="94"/>
                      <a:pt x="797" y="77"/>
                    </a:cubicBezTo>
                    <a:cubicBezTo>
                      <a:pt x="741" y="46"/>
                      <a:pt x="620" y="0"/>
                      <a:pt x="498" y="41"/>
                    </a:cubicBezTo>
                    <a:cubicBezTo>
                      <a:pt x="456" y="56"/>
                      <a:pt x="381" y="110"/>
                      <a:pt x="360" y="164"/>
                    </a:cubicBezTo>
                    <a:cubicBezTo>
                      <a:pt x="352" y="185"/>
                      <a:pt x="365" y="214"/>
                      <a:pt x="335" y="217"/>
                    </a:cubicBezTo>
                    <a:cubicBezTo>
                      <a:pt x="305" y="220"/>
                      <a:pt x="223" y="188"/>
                      <a:pt x="180" y="183"/>
                    </a:cubicBezTo>
                    <a:cubicBezTo>
                      <a:pt x="139" y="178"/>
                      <a:pt x="112" y="178"/>
                      <a:pt x="86" y="184"/>
                    </a:cubicBezTo>
                    <a:cubicBezTo>
                      <a:pt x="60" y="191"/>
                      <a:pt x="40" y="204"/>
                      <a:pt x="25" y="219"/>
                    </a:cubicBezTo>
                    <a:cubicBezTo>
                      <a:pt x="12" y="233"/>
                      <a:pt x="0" y="257"/>
                      <a:pt x="1" y="274"/>
                    </a:cubicBezTo>
                    <a:cubicBezTo>
                      <a:pt x="1" y="290"/>
                      <a:pt x="13" y="305"/>
                      <a:pt x="31" y="321"/>
                    </a:cubicBezTo>
                    <a:cubicBezTo>
                      <a:pt x="48" y="338"/>
                      <a:pt x="88" y="356"/>
                      <a:pt x="107" y="375"/>
                    </a:cubicBezTo>
                    <a:cubicBezTo>
                      <a:pt x="125" y="395"/>
                      <a:pt x="142" y="441"/>
                      <a:pt x="144" y="439"/>
                    </a:cubicBezTo>
                    <a:cubicBezTo>
                      <a:pt x="147" y="438"/>
                      <a:pt x="136" y="390"/>
                      <a:pt x="120" y="369"/>
                    </a:cubicBezTo>
                    <a:cubicBezTo>
                      <a:pt x="106" y="348"/>
                      <a:pt x="72" y="330"/>
                      <a:pt x="54" y="314"/>
                    </a:cubicBezTo>
                    <a:cubicBezTo>
                      <a:pt x="36" y="299"/>
                      <a:pt x="25" y="282"/>
                      <a:pt x="26" y="268"/>
                    </a:cubicBezTo>
                    <a:cubicBezTo>
                      <a:pt x="27" y="252"/>
                      <a:pt x="42" y="232"/>
                      <a:pt x="60" y="222"/>
                    </a:cubicBezTo>
                    <a:cubicBezTo>
                      <a:pt x="77" y="211"/>
                      <a:pt x="104" y="199"/>
                      <a:pt x="140" y="202"/>
                    </a:cubicBezTo>
                    <a:cubicBezTo>
                      <a:pt x="176" y="204"/>
                      <a:pt x="241" y="229"/>
                      <a:pt x="274" y="238"/>
                    </a:cubicBezTo>
                    <a:cubicBezTo>
                      <a:pt x="306" y="247"/>
                      <a:pt x="321" y="252"/>
                      <a:pt x="338" y="259"/>
                    </a:cubicBezTo>
                    <a:cubicBezTo>
                      <a:pt x="357" y="263"/>
                      <a:pt x="370" y="263"/>
                      <a:pt x="382" y="271"/>
                    </a:cubicBezTo>
                    <a:cubicBezTo>
                      <a:pt x="394" y="278"/>
                      <a:pt x="406" y="295"/>
                      <a:pt x="414" y="303"/>
                    </a:cubicBezTo>
                    <a:cubicBezTo>
                      <a:pt x="421" y="314"/>
                      <a:pt x="419" y="322"/>
                      <a:pt x="426" y="330"/>
                    </a:cubicBezTo>
                    <a:cubicBezTo>
                      <a:pt x="433" y="336"/>
                      <a:pt x="442" y="338"/>
                      <a:pt x="452" y="344"/>
                    </a:cubicBezTo>
                    <a:cubicBezTo>
                      <a:pt x="460" y="348"/>
                      <a:pt x="467" y="354"/>
                      <a:pt x="477" y="360"/>
                    </a:cubicBezTo>
                    <a:cubicBezTo>
                      <a:pt x="485" y="366"/>
                      <a:pt x="501" y="372"/>
                      <a:pt x="509" y="379"/>
                    </a:cubicBezTo>
                    <a:cubicBezTo>
                      <a:pt x="517" y="387"/>
                      <a:pt x="522" y="398"/>
                      <a:pt x="528" y="406"/>
                    </a:cubicBezTo>
                    <a:cubicBezTo>
                      <a:pt x="533" y="415"/>
                      <a:pt x="537" y="425"/>
                      <a:pt x="540" y="432"/>
                    </a:cubicBezTo>
                    <a:cubicBezTo>
                      <a:pt x="544" y="437"/>
                      <a:pt x="547" y="437"/>
                      <a:pt x="549" y="439"/>
                    </a:cubicBezTo>
                    <a:cubicBezTo>
                      <a:pt x="551" y="441"/>
                      <a:pt x="553" y="445"/>
                      <a:pt x="554" y="445"/>
                    </a:cubicBezTo>
                    <a:cubicBezTo>
                      <a:pt x="556" y="445"/>
                      <a:pt x="556" y="441"/>
                      <a:pt x="556" y="437"/>
                    </a:cubicBezTo>
                    <a:cubicBezTo>
                      <a:pt x="557" y="434"/>
                      <a:pt x="559" y="427"/>
                      <a:pt x="558" y="422"/>
                    </a:cubicBezTo>
                    <a:cubicBezTo>
                      <a:pt x="556" y="415"/>
                      <a:pt x="548" y="406"/>
                      <a:pt x="549" y="404"/>
                    </a:cubicBezTo>
                    <a:cubicBezTo>
                      <a:pt x="549" y="402"/>
                      <a:pt x="557" y="406"/>
                      <a:pt x="562" y="410"/>
                    </a:cubicBezTo>
                    <a:cubicBezTo>
                      <a:pt x="565" y="413"/>
                      <a:pt x="572" y="420"/>
                      <a:pt x="577" y="424"/>
                    </a:cubicBezTo>
                    <a:cubicBezTo>
                      <a:pt x="584" y="429"/>
                      <a:pt x="588" y="429"/>
                      <a:pt x="593" y="433"/>
                    </a:cubicBezTo>
                    <a:cubicBezTo>
                      <a:pt x="597" y="437"/>
                      <a:pt x="602" y="448"/>
                      <a:pt x="604" y="447"/>
                    </a:cubicBezTo>
                    <a:cubicBezTo>
                      <a:pt x="607" y="446"/>
                      <a:pt x="608" y="432"/>
                      <a:pt x="604" y="424"/>
                    </a:cubicBezTo>
                    <a:cubicBezTo>
                      <a:pt x="600" y="417"/>
                      <a:pt x="581" y="401"/>
                      <a:pt x="582" y="400"/>
                    </a:cubicBezTo>
                    <a:cubicBezTo>
                      <a:pt x="584" y="398"/>
                      <a:pt x="604" y="412"/>
                      <a:pt x="612" y="417"/>
                    </a:cubicBezTo>
                    <a:cubicBezTo>
                      <a:pt x="620" y="420"/>
                      <a:pt x="627" y="421"/>
                      <a:pt x="633" y="423"/>
                    </a:cubicBezTo>
                    <a:cubicBezTo>
                      <a:pt x="637" y="425"/>
                      <a:pt x="644" y="434"/>
                      <a:pt x="644" y="432"/>
                    </a:cubicBezTo>
                    <a:cubicBezTo>
                      <a:pt x="646" y="429"/>
                      <a:pt x="645" y="417"/>
                      <a:pt x="640" y="410"/>
                    </a:cubicBezTo>
                    <a:cubicBezTo>
                      <a:pt x="634" y="404"/>
                      <a:pt x="608" y="392"/>
                      <a:pt x="609" y="391"/>
                    </a:cubicBezTo>
                    <a:cubicBezTo>
                      <a:pt x="610" y="390"/>
                      <a:pt x="635" y="402"/>
                      <a:pt x="644" y="406"/>
                    </a:cubicBezTo>
                    <a:cubicBezTo>
                      <a:pt x="654" y="410"/>
                      <a:pt x="660" y="417"/>
                      <a:pt x="661" y="415"/>
                    </a:cubicBezTo>
                    <a:cubicBezTo>
                      <a:pt x="662" y="413"/>
                      <a:pt x="658" y="403"/>
                      <a:pt x="647" y="395"/>
                    </a:cubicBezTo>
                    <a:cubicBezTo>
                      <a:pt x="636" y="387"/>
                      <a:pt x="593" y="368"/>
                      <a:pt x="596" y="366"/>
                    </a:cubicBezTo>
                    <a:cubicBezTo>
                      <a:pt x="599" y="362"/>
                      <a:pt x="644" y="374"/>
                      <a:pt x="664" y="378"/>
                    </a:cubicBezTo>
                    <a:cubicBezTo>
                      <a:pt x="684" y="381"/>
                      <a:pt x="708" y="382"/>
                      <a:pt x="720" y="388"/>
                    </a:cubicBezTo>
                    <a:cubicBezTo>
                      <a:pt x="732" y="394"/>
                      <a:pt x="723" y="401"/>
                      <a:pt x="735" y="410"/>
                    </a:cubicBezTo>
                    <a:cubicBezTo>
                      <a:pt x="749" y="420"/>
                      <a:pt x="782" y="436"/>
                      <a:pt x="799" y="447"/>
                    </a:cubicBezTo>
                    <a:cubicBezTo>
                      <a:pt x="814" y="458"/>
                      <a:pt x="822" y="467"/>
                      <a:pt x="826" y="477"/>
                    </a:cubicBezTo>
                    <a:cubicBezTo>
                      <a:pt x="835" y="487"/>
                      <a:pt x="835" y="502"/>
                      <a:pt x="838" y="509"/>
                    </a:cubicBezTo>
                    <a:cubicBezTo>
                      <a:pt x="841" y="516"/>
                      <a:pt x="844" y="515"/>
                      <a:pt x="846" y="517"/>
                    </a:cubicBezTo>
                    <a:cubicBezTo>
                      <a:pt x="848" y="521"/>
                      <a:pt x="846" y="527"/>
                      <a:pt x="848" y="525"/>
                    </a:cubicBezTo>
                    <a:cubicBezTo>
                      <a:pt x="850" y="524"/>
                      <a:pt x="854" y="514"/>
                      <a:pt x="857" y="509"/>
                    </a:cubicBezTo>
                    <a:cubicBezTo>
                      <a:pt x="859" y="505"/>
                      <a:pt x="856" y="493"/>
                      <a:pt x="859" y="494"/>
                    </a:cubicBezTo>
                    <a:cubicBezTo>
                      <a:pt x="861" y="496"/>
                      <a:pt x="867" y="514"/>
                      <a:pt x="871" y="521"/>
                    </a:cubicBezTo>
                    <a:cubicBezTo>
                      <a:pt x="874" y="526"/>
                      <a:pt x="876" y="527"/>
                      <a:pt x="879" y="529"/>
                    </a:cubicBezTo>
                    <a:cubicBezTo>
                      <a:pt x="882" y="533"/>
                      <a:pt x="885" y="540"/>
                      <a:pt x="886" y="539"/>
                    </a:cubicBezTo>
                    <a:cubicBezTo>
                      <a:pt x="887" y="537"/>
                      <a:pt x="889" y="527"/>
                      <a:pt x="889" y="523"/>
                    </a:cubicBezTo>
                    <a:cubicBezTo>
                      <a:pt x="889" y="518"/>
                      <a:pt x="887" y="517"/>
                      <a:pt x="886" y="512"/>
                    </a:cubicBezTo>
                    <a:cubicBezTo>
                      <a:pt x="884" y="508"/>
                      <a:pt x="875" y="498"/>
                      <a:pt x="878" y="499"/>
                    </a:cubicBezTo>
                    <a:cubicBezTo>
                      <a:pt x="882" y="499"/>
                      <a:pt x="900" y="512"/>
                      <a:pt x="906" y="517"/>
                    </a:cubicBezTo>
                    <a:cubicBezTo>
                      <a:pt x="911" y="521"/>
                      <a:pt x="912" y="523"/>
                      <a:pt x="916" y="525"/>
                    </a:cubicBezTo>
                    <a:cubicBezTo>
                      <a:pt x="919" y="527"/>
                      <a:pt x="925" y="531"/>
                      <a:pt x="926" y="530"/>
                    </a:cubicBezTo>
                    <a:cubicBezTo>
                      <a:pt x="928" y="529"/>
                      <a:pt x="926" y="521"/>
                      <a:pt x="925" y="517"/>
                    </a:cubicBezTo>
                    <a:cubicBezTo>
                      <a:pt x="923" y="513"/>
                      <a:pt x="920" y="511"/>
                      <a:pt x="917" y="506"/>
                    </a:cubicBezTo>
                    <a:cubicBezTo>
                      <a:pt x="913" y="502"/>
                      <a:pt x="902" y="493"/>
                      <a:pt x="904" y="493"/>
                    </a:cubicBezTo>
                    <a:cubicBezTo>
                      <a:pt x="907" y="493"/>
                      <a:pt x="924" y="502"/>
                      <a:pt x="932" y="505"/>
                    </a:cubicBezTo>
                    <a:cubicBezTo>
                      <a:pt x="938" y="509"/>
                      <a:pt x="945" y="513"/>
                      <a:pt x="946" y="511"/>
                    </a:cubicBezTo>
                    <a:cubicBezTo>
                      <a:pt x="947" y="509"/>
                      <a:pt x="944" y="501"/>
                      <a:pt x="940" y="496"/>
                    </a:cubicBezTo>
                    <a:cubicBezTo>
                      <a:pt x="935" y="490"/>
                      <a:pt x="924" y="486"/>
                      <a:pt x="922" y="482"/>
                    </a:cubicBezTo>
                    <a:cubicBezTo>
                      <a:pt x="918" y="478"/>
                      <a:pt x="924" y="475"/>
                      <a:pt x="921" y="473"/>
                    </a:cubicBezTo>
                    <a:cubicBezTo>
                      <a:pt x="917" y="469"/>
                      <a:pt x="904" y="466"/>
                      <a:pt x="897" y="465"/>
                    </a:cubicBezTo>
                    <a:cubicBezTo>
                      <a:pt x="889" y="461"/>
                      <a:pt x="886" y="466"/>
                      <a:pt x="874" y="458"/>
                    </a:cubicBezTo>
                    <a:cubicBezTo>
                      <a:pt x="863" y="452"/>
                      <a:pt x="836" y="435"/>
                      <a:pt x="832" y="425"/>
                    </a:cubicBezTo>
                    <a:cubicBezTo>
                      <a:pt x="828" y="415"/>
                      <a:pt x="839" y="403"/>
                      <a:pt x="851" y="398"/>
                    </a:cubicBezTo>
                    <a:cubicBezTo>
                      <a:pt x="862" y="394"/>
                      <a:pt x="889" y="394"/>
                      <a:pt x="900" y="395"/>
                    </a:cubicBezTo>
                    <a:cubicBezTo>
                      <a:pt x="910" y="397"/>
                      <a:pt x="908" y="401"/>
                      <a:pt x="913" y="408"/>
                    </a:cubicBezTo>
                    <a:cubicBezTo>
                      <a:pt x="918" y="416"/>
                      <a:pt x="921" y="433"/>
                      <a:pt x="926" y="440"/>
                    </a:cubicBezTo>
                    <a:cubicBezTo>
                      <a:pt x="932" y="447"/>
                      <a:pt x="943" y="447"/>
                      <a:pt x="950" y="450"/>
                    </a:cubicBezTo>
                    <a:cubicBezTo>
                      <a:pt x="957" y="454"/>
                      <a:pt x="966" y="455"/>
                      <a:pt x="970" y="458"/>
                    </a:cubicBezTo>
                    <a:cubicBezTo>
                      <a:pt x="974" y="460"/>
                      <a:pt x="977" y="465"/>
                      <a:pt x="979" y="465"/>
                    </a:cubicBezTo>
                    <a:cubicBezTo>
                      <a:pt x="980" y="465"/>
                      <a:pt x="982" y="461"/>
                      <a:pt x="982" y="458"/>
                    </a:cubicBezTo>
                    <a:cubicBezTo>
                      <a:pt x="982" y="455"/>
                      <a:pt x="973" y="445"/>
                      <a:pt x="979" y="445"/>
                    </a:cubicBezTo>
                    <a:cubicBezTo>
                      <a:pt x="983" y="446"/>
                      <a:pt x="1005" y="458"/>
                      <a:pt x="1013" y="461"/>
                    </a:cubicBezTo>
                    <a:cubicBezTo>
                      <a:pt x="1020" y="464"/>
                      <a:pt x="1022" y="463"/>
                      <a:pt x="1027" y="464"/>
                    </a:cubicBezTo>
                    <a:cubicBezTo>
                      <a:pt x="1030" y="465"/>
                      <a:pt x="1035" y="469"/>
                      <a:pt x="1036" y="469"/>
                    </a:cubicBezTo>
                    <a:cubicBezTo>
                      <a:pt x="1037" y="468"/>
                      <a:pt x="1036" y="461"/>
                      <a:pt x="1032" y="457"/>
                    </a:cubicBezTo>
                    <a:cubicBezTo>
                      <a:pt x="1029" y="454"/>
                      <a:pt x="1010" y="446"/>
                      <a:pt x="1013" y="445"/>
                    </a:cubicBezTo>
                    <a:cubicBezTo>
                      <a:pt x="1016" y="443"/>
                      <a:pt x="1039" y="449"/>
                      <a:pt x="1045" y="450"/>
                    </a:cubicBezTo>
                    <a:cubicBezTo>
                      <a:pt x="1053" y="451"/>
                      <a:pt x="1055" y="454"/>
                      <a:pt x="1056" y="454"/>
                    </a:cubicBezTo>
                    <a:cubicBezTo>
                      <a:pt x="1057" y="452"/>
                      <a:pt x="1052" y="449"/>
                      <a:pt x="1050" y="447"/>
                    </a:cubicBezTo>
                    <a:cubicBezTo>
                      <a:pt x="1049" y="445"/>
                      <a:pt x="1052" y="442"/>
                      <a:pt x="1045" y="440"/>
                    </a:cubicBezTo>
                    <a:cubicBezTo>
                      <a:pt x="1039" y="437"/>
                      <a:pt x="1013" y="432"/>
                      <a:pt x="1013" y="432"/>
                    </a:cubicBezTo>
                    <a:cubicBezTo>
                      <a:pt x="1012" y="430"/>
                      <a:pt x="1039" y="435"/>
                      <a:pt x="1041" y="435"/>
                    </a:cubicBezTo>
                    <a:cubicBezTo>
                      <a:pt x="1044" y="434"/>
                      <a:pt x="1033" y="430"/>
                      <a:pt x="1029" y="429"/>
                    </a:cubicBezTo>
                    <a:cubicBezTo>
                      <a:pt x="1025" y="426"/>
                      <a:pt x="1018" y="425"/>
                      <a:pt x="1017" y="424"/>
                    </a:cubicBezTo>
                    <a:cubicBezTo>
                      <a:pt x="1014" y="423"/>
                      <a:pt x="1021" y="418"/>
                      <a:pt x="1015" y="417"/>
                    </a:cubicBezTo>
                    <a:cubicBezTo>
                      <a:pt x="1008" y="414"/>
                      <a:pt x="982" y="415"/>
                      <a:pt x="971" y="412"/>
                    </a:cubicBezTo>
                    <a:cubicBezTo>
                      <a:pt x="962" y="410"/>
                      <a:pt x="958" y="401"/>
                      <a:pt x="955" y="397"/>
                    </a:cubicBezTo>
                    <a:cubicBezTo>
                      <a:pt x="953" y="392"/>
                      <a:pt x="948" y="389"/>
                      <a:pt x="954" y="386"/>
                    </a:cubicBezTo>
                    <a:cubicBezTo>
                      <a:pt x="959" y="382"/>
                      <a:pt x="976" y="379"/>
                      <a:pt x="986" y="375"/>
                    </a:cubicBezTo>
                    <a:cubicBezTo>
                      <a:pt x="996" y="372"/>
                      <a:pt x="1003" y="363"/>
                      <a:pt x="1023" y="358"/>
                    </a:cubicBezTo>
                    <a:cubicBezTo>
                      <a:pt x="1043" y="353"/>
                      <a:pt x="1088" y="361"/>
                      <a:pt x="1088" y="361"/>
                    </a:cubicBezTo>
                    <a:close/>
                  </a:path>
                </a:pathLst>
              </a:custGeom>
              <a:grpFill/>
              <a:ln w="6350" cap="rnd">
                <a:solidFill>
                  <a:schemeClr val="tx1"/>
                </a:solidFill>
                <a:miter lim="800000"/>
                <a:headEnd/>
                <a:tailEnd/>
              </a:ln>
            </p:spPr>
            <p:txBody>
              <a:bodyPr/>
              <a:lstStyle/>
              <a:p>
                <a:endParaRPr lang="el-GR"/>
              </a:p>
            </p:txBody>
          </p:sp>
          <p:sp>
            <p:nvSpPr>
              <p:cNvPr id="113" name="Freeform 122"/>
              <p:cNvSpPr>
                <a:spLocks noChangeAspect="1"/>
              </p:cNvSpPr>
              <p:nvPr/>
            </p:nvSpPr>
            <p:spPr bwMode="auto">
              <a:xfrm>
                <a:off x="3248" y="1637"/>
                <a:ext cx="274" cy="236"/>
              </a:xfrm>
              <a:custGeom>
                <a:avLst/>
                <a:gdLst>
                  <a:gd name="T0" fmla="*/ 402 w 116"/>
                  <a:gd name="T1" fmla="*/ 557 h 100"/>
                  <a:gd name="T2" fmla="*/ 283 w 116"/>
                  <a:gd name="T3" fmla="*/ 5 h 100"/>
                  <a:gd name="T4" fmla="*/ 647 w 116"/>
                  <a:gd name="T5" fmla="*/ 484 h 100"/>
                  <a:gd name="T6" fmla="*/ 0 60000 65536"/>
                  <a:gd name="T7" fmla="*/ 0 60000 65536"/>
                  <a:gd name="T8" fmla="*/ 0 60000 65536"/>
                  <a:gd name="T9" fmla="*/ 0 w 116"/>
                  <a:gd name="T10" fmla="*/ 0 h 100"/>
                  <a:gd name="T11" fmla="*/ 116 w 116"/>
                  <a:gd name="T12" fmla="*/ 100 h 100"/>
                </a:gdLst>
                <a:ahLst/>
                <a:cxnLst>
                  <a:cxn ang="T6">
                    <a:pos x="T0" y="T1"/>
                  </a:cxn>
                  <a:cxn ang="T7">
                    <a:pos x="T2" y="T3"/>
                  </a:cxn>
                  <a:cxn ang="T8">
                    <a:pos x="T4" y="T5"/>
                  </a:cxn>
                </a:cxnLst>
                <a:rect l="T9" t="T10" r="T11" b="T12"/>
                <a:pathLst>
                  <a:path w="116" h="100">
                    <a:moveTo>
                      <a:pt x="72" y="100"/>
                    </a:moveTo>
                    <a:cubicBezTo>
                      <a:pt x="0" y="36"/>
                      <a:pt x="40" y="2"/>
                      <a:pt x="51" y="1"/>
                    </a:cubicBezTo>
                    <a:cubicBezTo>
                      <a:pt x="62" y="0"/>
                      <a:pt x="113" y="13"/>
                      <a:pt x="116" y="87"/>
                    </a:cubicBezTo>
                  </a:path>
                </a:pathLst>
              </a:custGeom>
              <a:grpFill/>
              <a:ln w="6350" cap="rnd">
                <a:solidFill>
                  <a:schemeClr val="tx1"/>
                </a:solidFill>
                <a:miter lim="800000"/>
                <a:headEnd/>
                <a:tailEnd/>
              </a:ln>
            </p:spPr>
            <p:txBody>
              <a:bodyPr/>
              <a:lstStyle/>
              <a:p>
                <a:endParaRPr lang="el-GR"/>
              </a:p>
            </p:txBody>
          </p:sp>
          <p:sp>
            <p:nvSpPr>
              <p:cNvPr id="114" name="Freeform 123"/>
              <p:cNvSpPr>
                <a:spLocks noChangeAspect="1"/>
              </p:cNvSpPr>
              <p:nvPr/>
            </p:nvSpPr>
            <p:spPr bwMode="auto">
              <a:xfrm>
                <a:off x="3649" y="1542"/>
                <a:ext cx="76" cy="135"/>
              </a:xfrm>
              <a:custGeom>
                <a:avLst/>
                <a:gdLst>
                  <a:gd name="T0" fmla="*/ 90 w 32"/>
                  <a:gd name="T1" fmla="*/ 0 h 57"/>
                  <a:gd name="T2" fmla="*/ 180 w 32"/>
                  <a:gd name="T3" fmla="*/ 320 h 57"/>
                  <a:gd name="T4" fmla="*/ 0 60000 65536"/>
                  <a:gd name="T5" fmla="*/ 0 60000 65536"/>
                  <a:gd name="T6" fmla="*/ 0 w 32"/>
                  <a:gd name="T7" fmla="*/ 0 h 57"/>
                  <a:gd name="T8" fmla="*/ 32 w 32"/>
                  <a:gd name="T9" fmla="*/ 57 h 57"/>
                </a:gdLst>
                <a:ahLst/>
                <a:cxnLst>
                  <a:cxn ang="T4">
                    <a:pos x="T0" y="T1"/>
                  </a:cxn>
                  <a:cxn ang="T5">
                    <a:pos x="T2" y="T3"/>
                  </a:cxn>
                </a:cxnLst>
                <a:rect l="T6" t="T7" r="T8" b="T9"/>
                <a:pathLst>
                  <a:path w="32" h="57">
                    <a:moveTo>
                      <a:pt x="16" y="0"/>
                    </a:moveTo>
                    <a:cubicBezTo>
                      <a:pt x="5" y="24"/>
                      <a:pt x="0" y="30"/>
                      <a:pt x="32" y="57"/>
                    </a:cubicBezTo>
                  </a:path>
                </a:pathLst>
              </a:custGeom>
              <a:grpFill/>
              <a:ln w="6350" cap="rnd">
                <a:solidFill>
                  <a:schemeClr val="tx1"/>
                </a:solidFill>
                <a:miter lim="800000"/>
                <a:headEnd/>
                <a:tailEnd/>
              </a:ln>
            </p:spPr>
            <p:txBody>
              <a:bodyPr/>
              <a:lstStyle/>
              <a:p>
                <a:endParaRPr lang="el-GR"/>
              </a:p>
            </p:txBody>
          </p:sp>
          <p:sp>
            <p:nvSpPr>
              <p:cNvPr id="115" name="Oval 124"/>
              <p:cNvSpPr>
                <a:spLocks noChangeAspect="1" noChangeArrowheads="1"/>
              </p:cNvSpPr>
              <p:nvPr/>
            </p:nvSpPr>
            <p:spPr bwMode="auto">
              <a:xfrm>
                <a:off x="3786" y="1924"/>
                <a:ext cx="75" cy="51"/>
              </a:xfrm>
              <a:prstGeom prst="ellipse">
                <a:avLst/>
              </a:prstGeom>
              <a:grpFill/>
              <a:ln w="6350" cap="rnd">
                <a:solidFill>
                  <a:schemeClr val="tx1"/>
                </a:solidFill>
                <a:miter lim="800000"/>
                <a:headEnd/>
                <a:tailEnd/>
              </a:ln>
            </p:spPr>
            <p:txBody>
              <a:bodyPr/>
              <a:lstStyle/>
              <a:p>
                <a:endParaRPr lang="el-GR"/>
              </a:p>
            </p:txBody>
          </p:sp>
        </p:grpSp>
        <p:sp>
          <p:nvSpPr>
            <p:cNvPr id="120" name="119 - Αριστερό άγκιστρο"/>
            <p:cNvSpPr/>
            <p:nvPr/>
          </p:nvSpPr>
          <p:spPr>
            <a:xfrm rot="16200000">
              <a:off x="2339752" y="836712"/>
              <a:ext cx="864096" cy="230425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Freeform 101"/>
            <p:cNvSpPr>
              <a:spLocks noChangeAspect="1"/>
            </p:cNvSpPr>
            <p:nvPr/>
          </p:nvSpPr>
          <p:spPr bwMode="auto">
            <a:xfrm>
              <a:off x="2285984" y="1857363"/>
              <a:ext cx="428628" cy="312541"/>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6">
                <a:lumMod val="60000"/>
                <a:lumOff val="40000"/>
              </a:schemeClr>
            </a:solidFill>
            <a:ln w="6350">
              <a:solidFill>
                <a:schemeClr val="tx1"/>
              </a:solidFill>
              <a:round/>
              <a:headEnd/>
              <a:tailEnd/>
            </a:ln>
          </p:spPr>
          <p:txBody>
            <a:bodyPr/>
            <a:lstStyle/>
            <a:p>
              <a:endParaRPr lang="el-GR"/>
            </a:p>
          </p:txBody>
        </p:sp>
        <p:sp>
          <p:nvSpPr>
            <p:cNvPr id="121" name="120 - TextBox"/>
            <p:cNvSpPr txBox="1"/>
            <p:nvPr/>
          </p:nvSpPr>
          <p:spPr>
            <a:xfrm>
              <a:off x="395536" y="188640"/>
              <a:ext cx="1080120" cy="369332"/>
            </a:xfrm>
            <a:prstGeom prst="rect">
              <a:avLst/>
            </a:prstGeom>
            <a:noFill/>
          </p:spPr>
          <p:txBody>
            <a:bodyPr wrap="square" rtlCol="0">
              <a:spAutoFit/>
            </a:bodyPr>
            <a:lstStyle/>
            <a:p>
              <a:r>
                <a:rPr lang="el-GR" dirty="0" smtClean="0"/>
                <a:t>Γένος Α</a:t>
              </a:r>
              <a:endParaRPr lang="el-G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additive="base">
                                        <p:cTn id="13" dur="500" fill="hold"/>
                                        <p:tgtEl>
                                          <p:spTgt spid="108"/>
                                        </p:tgtEl>
                                        <p:attrNameLst>
                                          <p:attrName>ppt_x</p:attrName>
                                        </p:attrNameLst>
                                      </p:cBhvr>
                                      <p:tavLst>
                                        <p:tav tm="0">
                                          <p:val>
                                            <p:strVal val="#ppt_x"/>
                                          </p:val>
                                        </p:tav>
                                        <p:tav tm="100000">
                                          <p:val>
                                            <p:strVal val="#ppt_x"/>
                                          </p:val>
                                        </p:tav>
                                      </p:tavLst>
                                    </p:anim>
                                    <p:anim calcmode="lin" valueType="num">
                                      <p:cBhvr additive="base">
                                        <p:cTn id="1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872208"/>
          </a:xfrm>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smtClean="0"/>
              <a:t>Οι απόγονοι της πρώτης γενιάς δύο ποντικών Α και Β που είναι </a:t>
            </a:r>
            <a:r>
              <a:rPr lang="el-GR" sz="3200" dirty="0" err="1" smtClean="0"/>
              <a:t>inbred</a:t>
            </a:r>
            <a:r>
              <a:rPr lang="el-GR" sz="3200" dirty="0" smtClean="0"/>
              <a:t>, δηλαδή οι (Α×Β)F1, δεν</a:t>
            </a:r>
            <a:br>
              <a:rPr lang="el-GR" sz="3200" dirty="0" smtClean="0"/>
            </a:br>
            <a:r>
              <a:rPr lang="el-GR" sz="3200" b="1" dirty="0" smtClean="0"/>
              <a:t>απο</a:t>
            </a:r>
            <a:r>
              <a:rPr lang="el-GR" sz="3200" dirty="0" smtClean="0"/>
              <a:t>ρρίπτουν το μόσχευμα που λαμβάνουν από οποιονδήποτε από τους δύο γονείς.</a:t>
            </a:r>
            <a:endParaRPr lang="el-GR" sz="3200" dirty="0"/>
          </a:p>
        </p:txBody>
      </p:sp>
      <p:sp>
        <p:nvSpPr>
          <p:cNvPr id="3" name="2 - Θέση περιεχομένου"/>
          <p:cNvSpPr>
            <a:spLocks noGrp="1"/>
          </p:cNvSpPr>
          <p:nvPr>
            <p:ph idx="1"/>
          </p:nvPr>
        </p:nvSpPr>
        <p:spPr>
          <a:xfrm>
            <a:off x="457200" y="2060848"/>
            <a:ext cx="8229600" cy="4536504"/>
          </a:xfrm>
        </p:spPr>
        <p:txBody>
          <a:bodyPr>
            <a:normAutofit fontScale="85000" lnSpcReduction="10000"/>
          </a:bodyPr>
          <a:lstStyle/>
          <a:p>
            <a:r>
              <a:rPr lang="el-GR" dirty="0" smtClean="0"/>
              <a:t>Οι απόγονοι (Α×Β)F1 διαθέτουν γονίδια και από τους δύο γονείς και συνεπώς δεν βλέπουν σαν ξένες τις πρωτεΐνες του μοσχεύματος που λαμβάνουν από τους γονείς τους.</a:t>
            </a:r>
          </a:p>
          <a:p>
            <a:r>
              <a:rPr lang="el-GR" dirty="0" smtClean="0"/>
              <a:t>Το ανάποδο όμως δεν συμβαίνει, ήτοι οι γονείς που λαμβάνουν μόσχευμα από τον απόγονό τους της πρώτης γενιάς (Α×Β)F1 βλέπουν στο μόσχευμα και αντιγόνα που δεν είναι δικά τους αλλά κωδικοποιούνται από γονίδια του άλλου γονέα, για αυτό πάντα θα απορρίπτουν το μόσχευμα που προέρχεται από τον απόγονό τους (Α×Β)F1.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080120"/>
          </a:xfrm>
        </p:spPr>
        <p:style>
          <a:lnRef idx="0">
            <a:schemeClr val="accent5"/>
          </a:lnRef>
          <a:fillRef idx="3">
            <a:schemeClr val="accent5"/>
          </a:fillRef>
          <a:effectRef idx="3">
            <a:schemeClr val="accent5"/>
          </a:effectRef>
          <a:fontRef idx="minor">
            <a:schemeClr val="lt1"/>
          </a:fontRef>
        </p:style>
        <p:txBody>
          <a:bodyPr>
            <a:noAutofit/>
          </a:bodyPr>
          <a:lstStyle/>
          <a:p>
            <a:r>
              <a:rPr lang="el-GR" sz="3600" dirty="0" smtClean="0"/>
              <a:t>Αναγνώριση </a:t>
            </a:r>
            <a:r>
              <a:rPr lang="el-GR" sz="3600" dirty="0" err="1" smtClean="0"/>
              <a:t>αλλοαντιγόνων</a:t>
            </a:r>
            <a:r>
              <a:rPr lang="el-GR" sz="3600" dirty="0" smtClean="0"/>
              <a:t> </a:t>
            </a:r>
            <a:r>
              <a:rPr lang="en-US" sz="3600" dirty="0" smtClean="0"/>
              <a:t/>
            </a:r>
            <a:br>
              <a:rPr lang="en-US" sz="3600" dirty="0" smtClean="0"/>
            </a:br>
            <a:r>
              <a:rPr lang="el-GR" sz="3600" dirty="0" smtClean="0"/>
              <a:t>από τα T κύτταρα του λήπτη</a:t>
            </a:r>
            <a:endParaRPr lang="el-GR" sz="3600" dirty="0"/>
          </a:p>
        </p:txBody>
      </p:sp>
      <p:grpSp>
        <p:nvGrpSpPr>
          <p:cNvPr id="120" name="119 - Ομάδα"/>
          <p:cNvGrpSpPr/>
          <p:nvPr/>
        </p:nvGrpSpPr>
        <p:grpSpPr>
          <a:xfrm>
            <a:off x="457200" y="1196752"/>
            <a:ext cx="8507287" cy="2518539"/>
            <a:chOff x="457200" y="1196752"/>
            <a:chExt cx="8507287" cy="2518539"/>
          </a:xfrm>
        </p:grpSpPr>
        <p:grpSp>
          <p:nvGrpSpPr>
            <p:cNvPr id="5" name="49 - Ομάδα"/>
            <p:cNvGrpSpPr/>
            <p:nvPr/>
          </p:nvGrpSpPr>
          <p:grpSpPr>
            <a:xfrm>
              <a:off x="3081623" y="3154163"/>
              <a:ext cx="1311812" cy="192217"/>
              <a:chOff x="1285892" y="5506079"/>
              <a:chExt cx="1471508" cy="200302"/>
            </a:xfrm>
          </p:grpSpPr>
          <p:grpSp>
            <p:nvGrpSpPr>
              <p:cNvPr id="114" name="26 - Ομάδα"/>
              <p:cNvGrpSpPr/>
              <p:nvPr/>
            </p:nvGrpSpPr>
            <p:grpSpPr>
              <a:xfrm rot="5094554">
                <a:off x="2244874" y="5177691"/>
                <a:ext cx="184137" cy="840914"/>
                <a:chOff x="1752600" y="2128831"/>
                <a:chExt cx="228600" cy="1071569"/>
              </a:xfrm>
            </p:grpSpPr>
            <p:sp>
              <p:nvSpPr>
                <p:cNvPr id="118" name="33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119" name="34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a:scene3d>
                  <a:camera prst="orthographicFront"/>
                  <a:lightRig rig="threePt" dir="t"/>
                </a:scene3d>
                <a:sp3d>
                  <a:bevelT/>
                </a:sp3d>
              </p:spPr>
            </p:cxnSp>
          </p:grpSp>
          <p:grpSp>
            <p:nvGrpSpPr>
              <p:cNvPr id="115" name="33 - Ομάδα"/>
              <p:cNvGrpSpPr/>
              <p:nvPr/>
            </p:nvGrpSpPr>
            <p:grpSpPr>
              <a:xfrm rot="5167777">
                <a:off x="1571613" y="5301682"/>
                <a:ext cx="118978" cy="690419"/>
                <a:chOff x="1778169" y="2332476"/>
                <a:chExt cx="98471" cy="691966"/>
              </a:xfrm>
            </p:grpSpPr>
            <p:sp>
              <p:nvSpPr>
                <p:cNvPr id="116" name="31 - Έλλειψη"/>
                <p:cNvSpPr/>
                <p:nvPr/>
              </p:nvSpPr>
              <p:spPr>
                <a:xfrm>
                  <a:off x="1778169" y="2332476"/>
                  <a:ext cx="98471" cy="127025"/>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7" name="32 - Ευθεία γραμμή σύνδεσης"/>
                <p:cNvCxnSpPr/>
                <p:nvPr/>
              </p:nvCxnSpPr>
              <p:spPr>
                <a:xfrm rot="5632223" flipV="1">
                  <a:off x="1508241" y="2717715"/>
                  <a:ext cx="601983" cy="11472"/>
                </a:xfrm>
                <a:prstGeom prst="line">
                  <a:avLst/>
                </a:prstGeom>
                <a:ln w="539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nvGrpSpPr>
            <p:cNvPr id="6" name="173 - Ομάδα"/>
            <p:cNvGrpSpPr/>
            <p:nvPr/>
          </p:nvGrpSpPr>
          <p:grpSpPr>
            <a:xfrm>
              <a:off x="2018120" y="1887105"/>
              <a:ext cx="1442160" cy="1706289"/>
              <a:chOff x="1646570" y="571480"/>
              <a:chExt cx="1260724" cy="1543667"/>
            </a:xfrm>
          </p:grpSpPr>
          <p:sp>
            <p:nvSpPr>
              <p:cNvPr id="109" name="4 - Ελεύθερη σχεδίαση"/>
              <p:cNvSpPr/>
              <p:nvPr/>
            </p:nvSpPr>
            <p:spPr>
              <a:xfrm rot="305730">
                <a:off x="1646570" y="571480"/>
                <a:ext cx="1254733" cy="1543667"/>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5 - Έλλειψη"/>
              <p:cNvSpPr/>
              <p:nvPr/>
            </p:nvSpPr>
            <p:spPr>
              <a:xfrm>
                <a:off x="2095974" y="1251011"/>
                <a:ext cx="351465" cy="420973"/>
              </a:xfrm>
              <a:prstGeom prst="ellipse">
                <a:avLst/>
              </a:prstGeom>
              <a:solidFill>
                <a:schemeClr val="accent5">
                  <a:lumMod val="40000"/>
                  <a:lumOff val="6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11" name="Group 6"/>
              <p:cNvGrpSpPr>
                <a:grpSpLocks noChangeAspect="1"/>
              </p:cNvGrpSpPr>
              <p:nvPr/>
            </p:nvGrpSpPr>
            <p:grpSpPr bwMode="auto">
              <a:xfrm rot="5400000">
                <a:off x="2545920" y="1258863"/>
                <a:ext cx="289328" cy="433420"/>
                <a:chOff x="1835" y="720"/>
                <a:chExt cx="1988" cy="2878"/>
              </a:xfrm>
              <a:solidFill>
                <a:srgbClr val="00B050"/>
              </a:solidFill>
            </p:grpSpPr>
            <p:sp>
              <p:nvSpPr>
                <p:cNvPr id="112"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13"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grpSp>
        <p:pic>
          <p:nvPicPr>
            <p:cNvPr id="7" name="Picture 2" descr="C:\Users\dell\Desktop\σχήματα\CD-4-1.png"/>
            <p:cNvPicPr>
              <a:picLocks noChangeAspect="1" noChangeArrowheads="1"/>
            </p:cNvPicPr>
            <p:nvPr/>
          </p:nvPicPr>
          <p:blipFill>
            <a:blip r:embed="rId2" cstate="print"/>
            <a:srcRect/>
            <a:stretch>
              <a:fillRect/>
            </a:stretch>
          </p:blipFill>
          <p:spPr bwMode="auto">
            <a:xfrm rot="10800000" flipV="1">
              <a:off x="3205775" y="2632069"/>
              <a:ext cx="1017991" cy="149169"/>
            </a:xfrm>
            <a:prstGeom prst="rect">
              <a:avLst/>
            </a:prstGeom>
            <a:noFill/>
            <a:scene3d>
              <a:camera prst="orthographicFront"/>
              <a:lightRig rig="threePt" dir="t"/>
            </a:scene3d>
            <a:sp3d>
              <a:bevelT/>
            </a:sp3d>
          </p:spPr>
        </p:pic>
        <p:grpSp>
          <p:nvGrpSpPr>
            <p:cNvPr id="8" name="Group 13"/>
            <p:cNvGrpSpPr>
              <a:grpSpLocks noChangeAspect="1"/>
            </p:cNvGrpSpPr>
            <p:nvPr/>
          </p:nvGrpSpPr>
          <p:grpSpPr bwMode="auto">
            <a:xfrm rot="16272000" flipH="1">
              <a:off x="3725085" y="2552832"/>
              <a:ext cx="285938" cy="674440"/>
              <a:chOff x="2502" y="672"/>
              <a:chExt cx="738" cy="1149"/>
            </a:xfrm>
            <a:solidFill>
              <a:schemeClr val="tx2">
                <a:lumMod val="60000"/>
                <a:lumOff val="40000"/>
              </a:schemeClr>
            </a:solidFill>
          </p:grpSpPr>
          <p:sp>
            <p:nvSpPr>
              <p:cNvPr id="107"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sp>
            <p:nvSpPr>
              <p:cNvPr id="108"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grpSp>
        <p:grpSp>
          <p:nvGrpSpPr>
            <p:cNvPr id="9" name="52 - Ομάδα"/>
            <p:cNvGrpSpPr/>
            <p:nvPr/>
          </p:nvGrpSpPr>
          <p:grpSpPr>
            <a:xfrm>
              <a:off x="4809591" y="3127954"/>
              <a:ext cx="308751" cy="548302"/>
              <a:chOff x="3521911" y="2319363"/>
              <a:chExt cx="355450" cy="749624"/>
            </a:xfrm>
          </p:grpSpPr>
          <p:sp>
            <p:nvSpPr>
              <p:cNvPr id="105" name="Freeform 11"/>
              <p:cNvSpPr>
                <a:spLocks noChangeAspect="1"/>
              </p:cNvSpPr>
              <p:nvPr/>
            </p:nvSpPr>
            <p:spPr bwMode="auto">
              <a:xfrm rot="9072000">
                <a:off x="3701899" y="2319363"/>
                <a:ext cx="175462" cy="64805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sp>
            <p:nvSpPr>
              <p:cNvPr id="106" name="Freeform 12"/>
              <p:cNvSpPr>
                <a:spLocks noChangeAspect="1"/>
              </p:cNvSpPr>
              <p:nvPr/>
            </p:nvSpPr>
            <p:spPr bwMode="auto">
              <a:xfrm rot="9072000" flipH="1">
                <a:off x="3521911" y="2420929"/>
                <a:ext cx="175462" cy="64805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grpSp>
        <p:grpSp>
          <p:nvGrpSpPr>
            <p:cNvPr id="10" name="Group 7"/>
            <p:cNvGrpSpPr>
              <a:grpSpLocks noChangeAspect="1"/>
            </p:cNvGrpSpPr>
            <p:nvPr/>
          </p:nvGrpSpPr>
          <p:grpSpPr bwMode="auto">
            <a:xfrm rot="3021991">
              <a:off x="5001671" y="2132151"/>
              <a:ext cx="304458" cy="515051"/>
              <a:chOff x="2502" y="672"/>
              <a:chExt cx="738" cy="1149"/>
            </a:xfrm>
            <a:solidFill>
              <a:schemeClr val="tx2">
                <a:lumMod val="60000"/>
                <a:lumOff val="40000"/>
              </a:schemeClr>
            </a:solidFill>
          </p:grpSpPr>
          <p:sp>
            <p:nvSpPr>
              <p:cNvPr id="103"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a:scene3d>
                <a:camera prst="orthographicFront"/>
                <a:lightRig rig="threePt" dir="t"/>
              </a:scene3d>
              <a:sp3d>
                <a:bevelT/>
              </a:sp3d>
            </p:spPr>
            <p:txBody>
              <a:bodyPr/>
              <a:lstStyle/>
              <a:p>
                <a:endParaRPr lang="el-GR"/>
              </a:p>
            </p:txBody>
          </p:sp>
          <p:sp>
            <p:nvSpPr>
              <p:cNvPr id="104"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a:scene3d>
                <a:camera prst="orthographicFront"/>
                <a:lightRig rig="threePt" dir="t"/>
              </a:scene3d>
              <a:sp3d>
                <a:bevelT/>
              </a:sp3d>
            </p:spPr>
            <p:txBody>
              <a:bodyPr/>
              <a:lstStyle/>
              <a:p>
                <a:endParaRPr lang="el-GR"/>
              </a:p>
            </p:txBody>
          </p:sp>
        </p:grpSp>
        <p:sp>
          <p:nvSpPr>
            <p:cNvPr id="11" name="Freeform 16"/>
            <p:cNvSpPr>
              <a:spLocks noChangeAspect="1"/>
            </p:cNvSpPr>
            <p:nvPr/>
          </p:nvSpPr>
          <p:spPr bwMode="auto">
            <a:xfrm>
              <a:off x="3375441" y="2781239"/>
              <a:ext cx="323625" cy="22375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nvGrpSpPr>
            <p:cNvPr id="12" name="Group 4"/>
            <p:cNvGrpSpPr>
              <a:grpSpLocks noChangeAspect="1"/>
            </p:cNvGrpSpPr>
            <p:nvPr/>
          </p:nvGrpSpPr>
          <p:grpSpPr bwMode="auto">
            <a:xfrm rot="1872000">
              <a:off x="4071461" y="2274515"/>
              <a:ext cx="1093765" cy="1093752"/>
              <a:chOff x="2043" y="1392"/>
              <a:chExt cx="1527" cy="1881"/>
            </a:xfrm>
            <a:solidFill>
              <a:schemeClr val="accent5">
                <a:lumMod val="60000"/>
                <a:lumOff val="40000"/>
              </a:schemeClr>
            </a:solidFill>
          </p:grpSpPr>
          <p:sp>
            <p:nvSpPr>
              <p:cNvPr id="101" name="Freeform 10"/>
              <p:cNvSpPr>
                <a:spLocks noChangeAspect="1"/>
              </p:cNvSpPr>
              <p:nvPr/>
            </p:nvSpPr>
            <p:spPr bwMode="auto">
              <a:xfrm rot="3528000">
                <a:off x="1866" y="1569"/>
                <a:ext cx="1881" cy="1527"/>
              </a:xfrm>
              <a:custGeom>
                <a:avLst/>
                <a:gdLst>
                  <a:gd name="T0" fmla="*/ 0 w 5950"/>
                  <a:gd name="T1" fmla="*/ 0 h 5233"/>
                  <a:gd name="T2" fmla="*/ 0 w 5950"/>
                  <a:gd name="T3" fmla="*/ 0 h 5233"/>
                  <a:gd name="T4" fmla="*/ 0 w 5950"/>
                  <a:gd name="T5" fmla="*/ 0 h 5233"/>
                  <a:gd name="T6" fmla="*/ 0 w 5950"/>
                  <a:gd name="T7" fmla="*/ 1 h 5233"/>
                  <a:gd name="T8" fmla="*/ 1 w 5950"/>
                  <a:gd name="T9" fmla="*/ 0 h 5233"/>
                  <a:gd name="T10" fmla="*/ 1 w 5950"/>
                  <a:gd name="T11" fmla="*/ 0 h 5233"/>
                  <a:gd name="T12" fmla="*/ 0 w 5950"/>
                  <a:gd name="T13" fmla="*/ 0 h 5233"/>
                  <a:gd name="T14" fmla="*/ 0 w 5950"/>
                  <a:gd name="T15" fmla="*/ 0 h 5233"/>
                  <a:gd name="T16" fmla="*/ 0 60000 65536"/>
                  <a:gd name="T17" fmla="*/ 0 60000 65536"/>
                  <a:gd name="T18" fmla="*/ 0 60000 65536"/>
                  <a:gd name="T19" fmla="*/ 0 60000 65536"/>
                  <a:gd name="T20" fmla="*/ 0 60000 65536"/>
                  <a:gd name="T21" fmla="*/ 0 60000 65536"/>
                  <a:gd name="T22" fmla="*/ 0 60000 65536"/>
                  <a:gd name="T23" fmla="*/ 0 60000 65536"/>
                  <a:gd name="T24" fmla="*/ 0 w 5950"/>
                  <a:gd name="T25" fmla="*/ 0 h 5233"/>
                  <a:gd name="T26" fmla="*/ 5950 w 5950"/>
                  <a:gd name="T27" fmla="*/ 5233 h 5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0" h="5233">
                    <a:moveTo>
                      <a:pt x="728" y="799"/>
                    </a:moveTo>
                    <a:cubicBezTo>
                      <a:pt x="442" y="1123"/>
                      <a:pt x="181" y="1604"/>
                      <a:pt x="151" y="2163"/>
                    </a:cubicBezTo>
                    <a:cubicBezTo>
                      <a:pt x="121" y="2723"/>
                      <a:pt x="0" y="3677"/>
                      <a:pt x="552" y="4158"/>
                    </a:cubicBezTo>
                    <a:cubicBezTo>
                      <a:pt x="1104" y="4639"/>
                      <a:pt x="2605" y="5233"/>
                      <a:pt x="3467" y="5045"/>
                    </a:cubicBezTo>
                    <a:cubicBezTo>
                      <a:pt x="4330" y="4857"/>
                      <a:pt x="5510" y="3790"/>
                      <a:pt x="5730" y="3027"/>
                    </a:cubicBezTo>
                    <a:cubicBezTo>
                      <a:pt x="5950" y="2263"/>
                      <a:pt x="5430" y="935"/>
                      <a:pt x="4787" y="467"/>
                    </a:cubicBezTo>
                    <a:cubicBezTo>
                      <a:pt x="4145" y="0"/>
                      <a:pt x="2545" y="164"/>
                      <a:pt x="1871" y="222"/>
                    </a:cubicBezTo>
                    <a:cubicBezTo>
                      <a:pt x="1198" y="279"/>
                      <a:pt x="1015" y="475"/>
                      <a:pt x="728" y="799"/>
                    </a:cubicBezTo>
                  </a:path>
                </a:pathLst>
              </a:custGeom>
              <a:grpFill/>
              <a:ln w="6350">
                <a:noFill/>
                <a:round/>
                <a:headEnd/>
                <a:tailEnd/>
              </a:ln>
              <a:scene3d>
                <a:camera prst="orthographicFront"/>
                <a:lightRig rig="threePt" dir="t"/>
              </a:scene3d>
              <a:sp3d>
                <a:bevelT/>
              </a:sp3d>
            </p:spPr>
            <p:txBody>
              <a:bodyPr/>
              <a:lstStyle/>
              <a:p>
                <a:endParaRPr lang="el-GR" sz="1800"/>
              </a:p>
            </p:txBody>
          </p:sp>
          <p:sp>
            <p:nvSpPr>
              <p:cNvPr id="102" name="Oval 11"/>
              <p:cNvSpPr>
                <a:spLocks noChangeAspect="1" noChangeArrowheads="1"/>
              </p:cNvSpPr>
              <p:nvPr/>
            </p:nvSpPr>
            <p:spPr bwMode="auto">
              <a:xfrm>
                <a:off x="2571" y="1945"/>
                <a:ext cx="735" cy="844"/>
              </a:xfrm>
              <a:prstGeom prst="ellipse">
                <a:avLst/>
              </a:prstGeom>
              <a:grpFill/>
              <a:ln w="6350">
                <a:noFill/>
                <a:round/>
                <a:headEnd/>
                <a:tailEnd/>
              </a:ln>
              <a:scene3d>
                <a:camera prst="orthographicFront"/>
                <a:lightRig rig="threePt" dir="t"/>
              </a:scene3d>
              <a:sp3d>
                <a:bevelT/>
              </a:sp3d>
            </p:spPr>
            <p:txBody>
              <a:bodyPr/>
              <a:lstStyle/>
              <a:p>
                <a:endParaRPr lang="el-GR" sz="1800"/>
              </a:p>
            </p:txBody>
          </p:sp>
        </p:grpSp>
        <p:sp>
          <p:nvSpPr>
            <p:cNvPr id="13" name="9 - TextBox"/>
            <p:cNvSpPr txBox="1"/>
            <p:nvPr/>
          </p:nvSpPr>
          <p:spPr>
            <a:xfrm>
              <a:off x="3714771" y="3228748"/>
              <a:ext cx="763494" cy="289200"/>
            </a:xfrm>
            <a:prstGeom prst="rect">
              <a:avLst/>
            </a:prstGeom>
            <a:noFill/>
          </p:spPr>
          <p:txBody>
            <a:bodyPr wrap="square" rtlCol="0">
              <a:spAutoFit/>
            </a:bodyPr>
            <a:lstStyle/>
            <a:p>
              <a:r>
                <a:rPr lang="en-US" sz="1200" b="1" dirty="0" smtClean="0"/>
                <a:t>CD28</a:t>
              </a:r>
              <a:endParaRPr lang="el-GR" sz="1200" b="1" dirty="0"/>
            </a:p>
          </p:txBody>
        </p:sp>
        <p:sp>
          <p:nvSpPr>
            <p:cNvPr id="14" name="13 - Δεξιό βέλος"/>
            <p:cNvSpPr/>
            <p:nvPr/>
          </p:nvSpPr>
          <p:spPr>
            <a:xfrm>
              <a:off x="4138935" y="2781239"/>
              <a:ext cx="254498" cy="223755"/>
            </a:xfrm>
            <a:prstGeom prst="rightArrow">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Δεξιό βέλος"/>
            <p:cNvSpPr/>
            <p:nvPr/>
          </p:nvSpPr>
          <p:spPr>
            <a:xfrm rot="19811584">
              <a:off x="4265977" y="3046788"/>
              <a:ext cx="254498" cy="208867"/>
            </a:xfrm>
            <a:prstGeom prst="rightArrow">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TextBox"/>
            <p:cNvSpPr txBox="1"/>
            <p:nvPr/>
          </p:nvSpPr>
          <p:spPr>
            <a:xfrm>
              <a:off x="3205776" y="3303332"/>
              <a:ext cx="424164" cy="289200"/>
            </a:xfrm>
            <a:prstGeom prst="rect">
              <a:avLst/>
            </a:prstGeom>
            <a:noFill/>
          </p:spPr>
          <p:txBody>
            <a:bodyPr wrap="square" rtlCol="0">
              <a:spAutoFit/>
            </a:bodyPr>
            <a:lstStyle/>
            <a:p>
              <a:r>
                <a:rPr lang="el-GR" sz="1200" b="1" dirty="0" smtClean="0"/>
                <a:t>Β7</a:t>
              </a:r>
              <a:endParaRPr lang="el-GR" sz="1200" b="1" dirty="0"/>
            </a:p>
          </p:txBody>
        </p:sp>
        <p:sp>
          <p:nvSpPr>
            <p:cNvPr id="36" name="35 - TextBox"/>
            <p:cNvSpPr txBox="1"/>
            <p:nvPr/>
          </p:nvSpPr>
          <p:spPr>
            <a:xfrm>
              <a:off x="525066" y="1196752"/>
              <a:ext cx="3732635" cy="646331"/>
            </a:xfrm>
            <a:prstGeom prst="rect">
              <a:avLst/>
            </a:prstGeom>
            <a:solidFill>
              <a:schemeClr val="accent6">
                <a:lumMod val="40000"/>
                <a:lumOff val="60000"/>
              </a:schemeClr>
            </a:solidFill>
            <a:ln>
              <a:solidFill>
                <a:srgbClr val="0070C0"/>
              </a:solidFill>
            </a:ln>
            <a:effectLst>
              <a:outerShdw blurRad="50800" dist="38100" dir="2700000" sx="101000" sy="101000" algn="tl" rotWithShape="0">
                <a:prstClr val="black">
                  <a:alpha val="40000"/>
                </a:prstClr>
              </a:outerShdw>
            </a:effectLst>
          </p:spPr>
          <p:txBody>
            <a:bodyPr wrap="square" rtlCol="0">
              <a:spAutoFit/>
            </a:bodyPr>
            <a:lstStyle/>
            <a:p>
              <a:r>
                <a:rPr lang="el-GR" b="1" dirty="0" smtClean="0"/>
                <a:t>Α: Άμεση αναγνώριση </a:t>
              </a:r>
              <a:r>
                <a:rPr lang="el-GR" b="1" dirty="0" err="1" smtClean="0"/>
                <a:t>αλλοαντιγόνου</a:t>
              </a:r>
              <a:endParaRPr lang="el-GR" b="1" dirty="0"/>
            </a:p>
          </p:txBody>
        </p:sp>
        <p:sp>
          <p:nvSpPr>
            <p:cNvPr id="38" name="37 - TextBox"/>
            <p:cNvSpPr txBox="1"/>
            <p:nvPr/>
          </p:nvSpPr>
          <p:spPr>
            <a:xfrm>
              <a:off x="457200" y="1824496"/>
              <a:ext cx="1696683" cy="646331"/>
            </a:xfrm>
            <a:prstGeom prst="rect">
              <a:avLst/>
            </a:prstGeom>
            <a:noFill/>
          </p:spPr>
          <p:txBody>
            <a:bodyPr wrap="square" rtlCol="0">
              <a:spAutoFit/>
            </a:bodyPr>
            <a:lstStyle/>
            <a:p>
              <a:pPr algn="r"/>
              <a:r>
                <a:rPr lang="el-GR" dirty="0" smtClean="0"/>
                <a:t>Αλλογενές ΑΠΚ στο μόσχευμα</a:t>
              </a:r>
              <a:endParaRPr lang="el-GR" dirty="0"/>
            </a:p>
          </p:txBody>
        </p:sp>
        <p:sp>
          <p:nvSpPr>
            <p:cNvPr id="39" name="38 - TextBox"/>
            <p:cNvSpPr txBox="1"/>
            <p:nvPr/>
          </p:nvSpPr>
          <p:spPr>
            <a:xfrm>
              <a:off x="525066" y="3068960"/>
              <a:ext cx="1493054" cy="646331"/>
            </a:xfrm>
            <a:prstGeom prst="rect">
              <a:avLst/>
            </a:prstGeom>
            <a:noFill/>
          </p:spPr>
          <p:txBody>
            <a:bodyPr wrap="square" rtlCol="0">
              <a:spAutoFit/>
            </a:bodyPr>
            <a:lstStyle/>
            <a:p>
              <a:r>
                <a:rPr lang="el-GR" dirty="0" smtClean="0"/>
                <a:t>Αλλογενές </a:t>
              </a:r>
              <a:r>
                <a:rPr lang="en-US" dirty="0" smtClean="0"/>
                <a:t>MHC</a:t>
              </a:r>
              <a:endParaRPr lang="el-GR" dirty="0"/>
            </a:p>
          </p:txBody>
        </p:sp>
        <p:cxnSp>
          <p:nvCxnSpPr>
            <p:cNvPr id="40" name="39 - Ευθύγραμμο βέλος σύνδεσης"/>
            <p:cNvCxnSpPr/>
            <p:nvPr/>
          </p:nvCxnSpPr>
          <p:spPr>
            <a:xfrm flipV="1">
              <a:off x="1950254" y="2997277"/>
              <a:ext cx="1221590" cy="4320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40 - TextBox"/>
            <p:cNvSpPr txBox="1"/>
            <p:nvPr/>
          </p:nvSpPr>
          <p:spPr>
            <a:xfrm>
              <a:off x="4800630" y="1196752"/>
              <a:ext cx="2363658" cy="646331"/>
            </a:xfrm>
            <a:prstGeom prst="rect">
              <a:avLst/>
            </a:prstGeom>
            <a:noFill/>
          </p:spPr>
          <p:txBody>
            <a:bodyPr wrap="square" rtlCol="0">
              <a:spAutoFit/>
            </a:bodyPr>
            <a:lstStyle/>
            <a:p>
              <a:r>
                <a:rPr lang="el-GR" dirty="0" err="1" smtClean="0"/>
                <a:t>Αλλοδραστικό</a:t>
              </a:r>
              <a:r>
                <a:rPr lang="en-US" dirty="0" smtClean="0"/>
                <a:t> T </a:t>
              </a:r>
              <a:r>
                <a:rPr lang="el-GR" dirty="0" smtClean="0"/>
                <a:t>κύτταρο (του λήπτη)</a:t>
              </a:r>
              <a:endParaRPr lang="el-GR" dirty="0"/>
            </a:p>
          </p:txBody>
        </p:sp>
        <p:cxnSp>
          <p:nvCxnSpPr>
            <p:cNvPr id="42" name="41 - Ευθύγραμμο βέλος σύνδεσης"/>
            <p:cNvCxnSpPr/>
            <p:nvPr/>
          </p:nvCxnSpPr>
          <p:spPr>
            <a:xfrm rot="5400000">
              <a:off x="4686390" y="1938736"/>
              <a:ext cx="432077" cy="20359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51 - TextBox"/>
            <p:cNvSpPr txBox="1"/>
            <p:nvPr/>
          </p:nvSpPr>
          <p:spPr>
            <a:xfrm>
              <a:off x="7243808" y="1772816"/>
              <a:ext cx="1720679" cy="1815882"/>
            </a:xfrm>
            <a:prstGeom prst="rect">
              <a:avLst/>
            </a:prstGeom>
            <a:solidFill>
              <a:schemeClr val="accent6">
                <a:lumMod val="20000"/>
                <a:lumOff val="80000"/>
              </a:schemeClr>
            </a:solidFill>
            <a:ln>
              <a:solidFill>
                <a:srgbClr val="0070C0"/>
              </a:solidFill>
            </a:ln>
            <a:effectLst>
              <a:outerShdw blurRad="50800" dist="38100" dir="2700000" sx="101000" sy="101000" algn="tl" rotWithShape="0">
                <a:prstClr val="black">
                  <a:alpha val="40000"/>
                </a:prstClr>
              </a:outerShdw>
            </a:effectLst>
          </p:spPr>
          <p:txBody>
            <a:bodyPr wrap="square" rtlCol="0">
              <a:spAutoFit/>
            </a:bodyPr>
            <a:lstStyle/>
            <a:p>
              <a:pPr algn="ctr"/>
              <a:r>
                <a:rPr lang="el-GR" sz="1600" dirty="0" smtClean="0"/>
                <a:t>Το </a:t>
              </a:r>
              <a:r>
                <a:rPr lang="en-US" sz="1600" dirty="0" smtClean="0"/>
                <a:t>T </a:t>
              </a:r>
              <a:r>
                <a:rPr lang="el-GR" sz="1600" dirty="0" smtClean="0"/>
                <a:t>κύτταρο αναγνωρίζει μη-επεξεργασμένο αλλογενές </a:t>
              </a:r>
              <a:r>
                <a:rPr lang="en-US" sz="1600" dirty="0" smtClean="0"/>
                <a:t>MHC </a:t>
              </a:r>
              <a:r>
                <a:rPr lang="el-GR" sz="1600" dirty="0" smtClean="0"/>
                <a:t>μόριο πάνω σε ΑΠΚ του μοσχεύματος</a:t>
              </a:r>
              <a:endParaRPr lang="el-GR" sz="1600" dirty="0"/>
            </a:p>
          </p:txBody>
        </p:sp>
      </p:grpSp>
      <p:grpSp>
        <p:nvGrpSpPr>
          <p:cNvPr id="121" name="120 - Ομάδα"/>
          <p:cNvGrpSpPr/>
          <p:nvPr/>
        </p:nvGrpSpPr>
        <p:grpSpPr>
          <a:xfrm>
            <a:off x="457200" y="3789040"/>
            <a:ext cx="8507288" cy="2941004"/>
            <a:chOff x="457200" y="3789040"/>
            <a:chExt cx="8507288" cy="2941004"/>
          </a:xfrm>
        </p:grpSpPr>
        <p:grpSp>
          <p:nvGrpSpPr>
            <p:cNvPr id="17" name="88 - Ομάδα"/>
            <p:cNvGrpSpPr/>
            <p:nvPr/>
          </p:nvGrpSpPr>
          <p:grpSpPr>
            <a:xfrm>
              <a:off x="837602" y="5235119"/>
              <a:ext cx="548996" cy="248234"/>
              <a:chOff x="1725600" y="1876410"/>
              <a:chExt cx="618596" cy="306316"/>
            </a:xfrm>
          </p:grpSpPr>
          <p:grpSp>
            <p:nvGrpSpPr>
              <p:cNvPr id="97" name="Group 6"/>
              <p:cNvGrpSpPr>
                <a:grpSpLocks noChangeAspect="1"/>
              </p:cNvGrpSpPr>
              <p:nvPr/>
            </p:nvGrpSpPr>
            <p:grpSpPr bwMode="auto">
              <a:xfrm rot="5400000">
                <a:off x="1781198" y="1820812"/>
                <a:ext cx="306316" cy="417512"/>
                <a:chOff x="1835" y="720"/>
                <a:chExt cx="1988" cy="2878"/>
              </a:xfrm>
              <a:solidFill>
                <a:srgbClr val="00B050"/>
              </a:solidFill>
            </p:grpSpPr>
            <p:sp>
              <p:nvSpPr>
                <p:cNvPr id="9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0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98" name="Freeform 16"/>
              <p:cNvSpPr>
                <a:spLocks noChangeAspect="1"/>
              </p:cNvSpPr>
              <p:nvPr/>
            </p:nvSpPr>
            <p:spPr bwMode="auto">
              <a:xfrm>
                <a:off x="2071670" y="1928802"/>
                <a:ext cx="272526" cy="21431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sp>
          <p:nvSpPr>
            <p:cNvPr id="18" name="17 - Στρογγυλεμένο ορθογώνιο"/>
            <p:cNvSpPr/>
            <p:nvPr/>
          </p:nvSpPr>
          <p:spPr>
            <a:xfrm>
              <a:off x="457200" y="4714088"/>
              <a:ext cx="380402" cy="115784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9" name="26 - Ομάδα"/>
            <p:cNvGrpSpPr/>
            <p:nvPr/>
          </p:nvGrpSpPr>
          <p:grpSpPr>
            <a:xfrm rot="5094554">
              <a:off x="5689351" y="5646493"/>
              <a:ext cx="194305" cy="784363"/>
              <a:chOff x="1752600" y="2128831"/>
              <a:chExt cx="228600" cy="1071569"/>
            </a:xfrm>
          </p:grpSpPr>
          <p:sp>
            <p:nvSpPr>
              <p:cNvPr id="95" name="33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96" name="34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a:scene3d>
                <a:camera prst="orthographicFront"/>
                <a:lightRig rig="threePt" dir="t"/>
              </a:scene3d>
              <a:sp3d>
                <a:bevelT/>
              </a:sp3d>
            </p:spPr>
          </p:cxnSp>
        </p:grpSp>
        <p:grpSp>
          <p:nvGrpSpPr>
            <p:cNvPr id="20" name="33 - Ομάδα"/>
            <p:cNvGrpSpPr/>
            <p:nvPr/>
          </p:nvGrpSpPr>
          <p:grpSpPr>
            <a:xfrm rot="5167777">
              <a:off x="5065355" y="5768115"/>
              <a:ext cx="125549" cy="643988"/>
              <a:chOff x="1778169" y="2332476"/>
              <a:chExt cx="98471" cy="691966"/>
            </a:xfrm>
          </p:grpSpPr>
          <p:sp>
            <p:nvSpPr>
              <p:cNvPr id="93" name="31 - Έλλειψη"/>
              <p:cNvSpPr/>
              <p:nvPr/>
            </p:nvSpPr>
            <p:spPr>
              <a:xfrm>
                <a:off x="1778169" y="2332476"/>
                <a:ext cx="98471" cy="127025"/>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4" name="32 - Ευθεία γραμμή σύνδεσης"/>
              <p:cNvCxnSpPr/>
              <p:nvPr/>
            </p:nvCxnSpPr>
            <p:spPr>
              <a:xfrm rot="5632223" flipV="1">
                <a:off x="1508241" y="2717715"/>
                <a:ext cx="601983" cy="11472"/>
              </a:xfrm>
              <a:prstGeom prst="line">
                <a:avLst/>
              </a:prstGeom>
              <a:ln w="539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1" name="4 - Ελεύθερη σχεδίαση"/>
            <p:cNvSpPr/>
            <p:nvPr/>
          </p:nvSpPr>
          <p:spPr>
            <a:xfrm rot="305730">
              <a:off x="3500414" y="4540410"/>
              <a:ext cx="1695121" cy="1876253"/>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solidFill>
              <a:schemeClr val="accent6">
                <a:lumMod val="60000"/>
                <a:lumOff val="40000"/>
              </a:schemeClr>
            </a:soli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5 - Έλλειψη"/>
            <p:cNvSpPr/>
            <p:nvPr/>
          </p:nvSpPr>
          <p:spPr>
            <a:xfrm>
              <a:off x="4137194" y="5473558"/>
              <a:ext cx="420661" cy="511673"/>
            </a:xfrm>
            <a:prstGeom prst="ellipse">
              <a:avLst/>
            </a:prstGeom>
            <a:solidFill>
              <a:schemeClr val="accent6">
                <a:lumMod val="60000"/>
                <a:lumOff val="4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Group 6"/>
            <p:cNvGrpSpPr>
              <a:grpSpLocks noChangeAspect="1"/>
            </p:cNvGrpSpPr>
            <p:nvPr/>
          </p:nvGrpSpPr>
          <p:grpSpPr bwMode="auto">
            <a:xfrm rot="5400000">
              <a:off x="4767120" y="5387757"/>
              <a:ext cx="351664" cy="518751"/>
              <a:chOff x="1835" y="720"/>
              <a:chExt cx="1988" cy="2878"/>
            </a:xfrm>
            <a:solidFill>
              <a:schemeClr val="accent5">
                <a:lumMod val="75000"/>
              </a:schemeClr>
            </a:solidFill>
          </p:grpSpPr>
          <p:sp>
            <p:nvSpPr>
              <p:cNvPr id="9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9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pic>
          <p:nvPicPr>
            <p:cNvPr id="24" name="Picture 2" descr="C:\Users\dell\Desktop\σχήματα\CD-4-1.png"/>
            <p:cNvPicPr>
              <a:picLocks noChangeAspect="1" noChangeArrowheads="1"/>
            </p:cNvPicPr>
            <p:nvPr/>
          </p:nvPicPr>
          <p:blipFill>
            <a:blip r:embed="rId2" cstate="print"/>
            <a:srcRect/>
            <a:stretch>
              <a:fillRect/>
            </a:stretch>
          </p:blipFill>
          <p:spPr bwMode="auto">
            <a:xfrm rot="10800000" flipV="1">
              <a:off x="4936036" y="5367422"/>
              <a:ext cx="1065125" cy="164028"/>
            </a:xfrm>
            <a:prstGeom prst="rect">
              <a:avLst/>
            </a:prstGeom>
            <a:noFill/>
            <a:scene3d>
              <a:camera prst="orthographicFront"/>
              <a:lightRig rig="threePt" dir="t"/>
            </a:scene3d>
            <a:sp3d>
              <a:bevelT/>
            </a:sp3d>
          </p:spPr>
        </p:pic>
        <p:grpSp>
          <p:nvGrpSpPr>
            <p:cNvPr id="25" name="Group 13"/>
            <p:cNvGrpSpPr>
              <a:grpSpLocks noChangeAspect="1"/>
            </p:cNvGrpSpPr>
            <p:nvPr/>
          </p:nvGrpSpPr>
          <p:grpSpPr bwMode="auto">
            <a:xfrm rot="16272000" flipH="1">
              <a:off x="5471769" y="5298271"/>
              <a:ext cx="314420" cy="705666"/>
              <a:chOff x="2502" y="672"/>
              <a:chExt cx="738" cy="1149"/>
            </a:xfrm>
            <a:solidFill>
              <a:schemeClr val="tx2">
                <a:lumMod val="60000"/>
                <a:lumOff val="40000"/>
              </a:schemeClr>
            </a:solidFill>
          </p:grpSpPr>
          <p:sp>
            <p:nvSpPr>
              <p:cNvPr id="89"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sp>
            <p:nvSpPr>
              <p:cNvPr id="90"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grpSp>
        <p:grpSp>
          <p:nvGrpSpPr>
            <p:cNvPr id="26" name="52 - Ομάδα"/>
            <p:cNvGrpSpPr/>
            <p:nvPr/>
          </p:nvGrpSpPr>
          <p:grpSpPr>
            <a:xfrm>
              <a:off x="6614109" y="5912702"/>
              <a:ext cx="323046" cy="602919"/>
              <a:chOff x="3521911" y="2319363"/>
              <a:chExt cx="355450" cy="749624"/>
            </a:xfrm>
          </p:grpSpPr>
          <p:sp>
            <p:nvSpPr>
              <p:cNvPr id="87" name="Freeform 11"/>
              <p:cNvSpPr>
                <a:spLocks noChangeAspect="1"/>
              </p:cNvSpPr>
              <p:nvPr/>
            </p:nvSpPr>
            <p:spPr bwMode="auto">
              <a:xfrm rot="9072000">
                <a:off x="3701899" y="2319363"/>
                <a:ext cx="175462" cy="64805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sp>
            <p:nvSpPr>
              <p:cNvPr id="88" name="Freeform 12"/>
              <p:cNvSpPr>
                <a:spLocks noChangeAspect="1"/>
              </p:cNvSpPr>
              <p:nvPr/>
            </p:nvSpPr>
            <p:spPr bwMode="auto">
              <a:xfrm rot="9072000" flipH="1">
                <a:off x="3521911" y="2420929"/>
                <a:ext cx="175462" cy="64805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grpSp>
        <p:grpSp>
          <p:nvGrpSpPr>
            <p:cNvPr id="27" name="Group 7"/>
            <p:cNvGrpSpPr>
              <a:grpSpLocks noChangeAspect="1"/>
            </p:cNvGrpSpPr>
            <p:nvPr/>
          </p:nvGrpSpPr>
          <p:grpSpPr bwMode="auto">
            <a:xfrm rot="3021991">
              <a:off x="6806967" y="4831436"/>
              <a:ext cx="334785" cy="538898"/>
              <a:chOff x="2502" y="672"/>
              <a:chExt cx="738" cy="1149"/>
            </a:xfrm>
            <a:solidFill>
              <a:schemeClr val="tx2">
                <a:lumMod val="60000"/>
                <a:lumOff val="40000"/>
              </a:schemeClr>
            </a:solidFill>
          </p:grpSpPr>
          <p:sp>
            <p:nvSpPr>
              <p:cNvPr id="85"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a:scene3d>
                <a:camera prst="orthographicFront"/>
                <a:lightRig rig="threePt" dir="t"/>
              </a:scene3d>
              <a:sp3d>
                <a:bevelT/>
              </a:sp3d>
            </p:spPr>
            <p:txBody>
              <a:bodyPr/>
              <a:lstStyle/>
              <a:p>
                <a:endParaRPr lang="el-GR"/>
              </a:p>
            </p:txBody>
          </p:sp>
          <p:sp>
            <p:nvSpPr>
              <p:cNvPr id="86"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a:scene3d>
                <a:camera prst="orthographicFront"/>
                <a:lightRig rig="threePt" dir="t"/>
              </a:scene3d>
              <a:sp3d>
                <a:bevelT/>
              </a:sp3d>
            </p:spPr>
            <p:txBody>
              <a:bodyPr/>
              <a:lstStyle/>
              <a:p>
                <a:endParaRPr lang="el-GR"/>
              </a:p>
            </p:txBody>
          </p:sp>
        </p:grpSp>
        <p:sp>
          <p:nvSpPr>
            <p:cNvPr id="28" name="Freeform 16"/>
            <p:cNvSpPr>
              <a:spLocks noChangeAspect="1"/>
            </p:cNvSpPr>
            <p:nvPr/>
          </p:nvSpPr>
          <p:spPr bwMode="auto">
            <a:xfrm>
              <a:off x="5113558" y="5531450"/>
              <a:ext cx="338608" cy="24604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nvGrpSpPr>
            <p:cNvPr id="29" name="Group 4"/>
            <p:cNvGrpSpPr>
              <a:grpSpLocks noChangeAspect="1"/>
            </p:cNvGrpSpPr>
            <p:nvPr/>
          </p:nvGrpSpPr>
          <p:grpSpPr bwMode="auto">
            <a:xfrm rot="1872000">
              <a:off x="5841804" y="4974250"/>
              <a:ext cx="1144407" cy="1202701"/>
              <a:chOff x="2043" y="1392"/>
              <a:chExt cx="1527" cy="1881"/>
            </a:xfrm>
            <a:solidFill>
              <a:schemeClr val="accent5">
                <a:lumMod val="60000"/>
                <a:lumOff val="40000"/>
              </a:schemeClr>
            </a:solidFill>
          </p:grpSpPr>
          <p:sp>
            <p:nvSpPr>
              <p:cNvPr id="83" name="Freeform 10"/>
              <p:cNvSpPr>
                <a:spLocks noChangeAspect="1"/>
              </p:cNvSpPr>
              <p:nvPr/>
            </p:nvSpPr>
            <p:spPr bwMode="auto">
              <a:xfrm rot="3528000">
                <a:off x="1866" y="1569"/>
                <a:ext cx="1881" cy="1527"/>
              </a:xfrm>
              <a:custGeom>
                <a:avLst/>
                <a:gdLst>
                  <a:gd name="T0" fmla="*/ 0 w 5950"/>
                  <a:gd name="T1" fmla="*/ 0 h 5233"/>
                  <a:gd name="T2" fmla="*/ 0 w 5950"/>
                  <a:gd name="T3" fmla="*/ 0 h 5233"/>
                  <a:gd name="T4" fmla="*/ 0 w 5950"/>
                  <a:gd name="T5" fmla="*/ 0 h 5233"/>
                  <a:gd name="T6" fmla="*/ 0 w 5950"/>
                  <a:gd name="T7" fmla="*/ 1 h 5233"/>
                  <a:gd name="T8" fmla="*/ 1 w 5950"/>
                  <a:gd name="T9" fmla="*/ 0 h 5233"/>
                  <a:gd name="T10" fmla="*/ 1 w 5950"/>
                  <a:gd name="T11" fmla="*/ 0 h 5233"/>
                  <a:gd name="T12" fmla="*/ 0 w 5950"/>
                  <a:gd name="T13" fmla="*/ 0 h 5233"/>
                  <a:gd name="T14" fmla="*/ 0 w 5950"/>
                  <a:gd name="T15" fmla="*/ 0 h 5233"/>
                  <a:gd name="T16" fmla="*/ 0 60000 65536"/>
                  <a:gd name="T17" fmla="*/ 0 60000 65536"/>
                  <a:gd name="T18" fmla="*/ 0 60000 65536"/>
                  <a:gd name="T19" fmla="*/ 0 60000 65536"/>
                  <a:gd name="T20" fmla="*/ 0 60000 65536"/>
                  <a:gd name="T21" fmla="*/ 0 60000 65536"/>
                  <a:gd name="T22" fmla="*/ 0 60000 65536"/>
                  <a:gd name="T23" fmla="*/ 0 60000 65536"/>
                  <a:gd name="T24" fmla="*/ 0 w 5950"/>
                  <a:gd name="T25" fmla="*/ 0 h 5233"/>
                  <a:gd name="T26" fmla="*/ 5950 w 5950"/>
                  <a:gd name="T27" fmla="*/ 5233 h 5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0" h="5233">
                    <a:moveTo>
                      <a:pt x="728" y="799"/>
                    </a:moveTo>
                    <a:cubicBezTo>
                      <a:pt x="442" y="1123"/>
                      <a:pt x="181" y="1604"/>
                      <a:pt x="151" y="2163"/>
                    </a:cubicBezTo>
                    <a:cubicBezTo>
                      <a:pt x="121" y="2723"/>
                      <a:pt x="0" y="3677"/>
                      <a:pt x="552" y="4158"/>
                    </a:cubicBezTo>
                    <a:cubicBezTo>
                      <a:pt x="1104" y="4639"/>
                      <a:pt x="2605" y="5233"/>
                      <a:pt x="3467" y="5045"/>
                    </a:cubicBezTo>
                    <a:cubicBezTo>
                      <a:pt x="4330" y="4857"/>
                      <a:pt x="5510" y="3790"/>
                      <a:pt x="5730" y="3027"/>
                    </a:cubicBezTo>
                    <a:cubicBezTo>
                      <a:pt x="5950" y="2263"/>
                      <a:pt x="5430" y="935"/>
                      <a:pt x="4787" y="467"/>
                    </a:cubicBezTo>
                    <a:cubicBezTo>
                      <a:pt x="4145" y="0"/>
                      <a:pt x="2545" y="164"/>
                      <a:pt x="1871" y="222"/>
                    </a:cubicBezTo>
                    <a:cubicBezTo>
                      <a:pt x="1198" y="279"/>
                      <a:pt x="1015" y="475"/>
                      <a:pt x="728" y="799"/>
                    </a:cubicBezTo>
                  </a:path>
                </a:pathLst>
              </a:custGeom>
              <a:grpFill/>
              <a:ln w="6350">
                <a:noFill/>
                <a:round/>
                <a:headEnd/>
                <a:tailEnd/>
              </a:ln>
              <a:scene3d>
                <a:camera prst="orthographicFront"/>
                <a:lightRig rig="threePt" dir="t"/>
              </a:scene3d>
              <a:sp3d>
                <a:bevelT/>
              </a:sp3d>
            </p:spPr>
            <p:txBody>
              <a:bodyPr/>
              <a:lstStyle/>
              <a:p>
                <a:endParaRPr lang="el-GR" sz="1800"/>
              </a:p>
            </p:txBody>
          </p:sp>
          <p:sp>
            <p:nvSpPr>
              <p:cNvPr id="84" name="Oval 11"/>
              <p:cNvSpPr>
                <a:spLocks noChangeAspect="1" noChangeArrowheads="1"/>
              </p:cNvSpPr>
              <p:nvPr/>
            </p:nvSpPr>
            <p:spPr bwMode="auto">
              <a:xfrm>
                <a:off x="2571" y="1945"/>
                <a:ext cx="735" cy="844"/>
              </a:xfrm>
              <a:prstGeom prst="ellipse">
                <a:avLst/>
              </a:prstGeom>
              <a:grpFill/>
              <a:ln w="6350">
                <a:noFill/>
                <a:round/>
                <a:headEnd/>
                <a:tailEnd/>
              </a:ln>
              <a:scene3d>
                <a:camera prst="orthographicFront"/>
                <a:lightRig rig="threePt" dir="t"/>
              </a:scene3d>
              <a:sp3d>
                <a:bevelT/>
              </a:sp3d>
            </p:spPr>
            <p:txBody>
              <a:bodyPr/>
              <a:lstStyle/>
              <a:p>
                <a:endParaRPr lang="el-GR" sz="1800"/>
              </a:p>
            </p:txBody>
          </p:sp>
        </p:grpSp>
        <p:sp>
          <p:nvSpPr>
            <p:cNvPr id="30" name="29 - TextBox"/>
            <p:cNvSpPr txBox="1"/>
            <p:nvPr/>
          </p:nvSpPr>
          <p:spPr>
            <a:xfrm>
              <a:off x="5468599" y="6023537"/>
              <a:ext cx="798843" cy="318007"/>
            </a:xfrm>
            <a:prstGeom prst="rect">
              <a:avLst/>
            </a:prstGeom>
            <a:noFill/>
          </p:spPr>
          <p:txBody>
            <a:bodyPr wrap="square" rtlCol="0">
              <a:spAutoFit/>
            </a:bodyPr>
            <a:lstStyle/>
            <a:p>
              <a:r>
                <a:rPr lang="en-US" sz="1200" b="1" dirty="0" smtClean="0"/>
                <a:t>CD28</a:t>
              </a:r>
              <a:endParaRPr lang="el-GR" sz="1200" b="1" dirty="0"/>
            </a:p>
          </p:txBody>
        </p:sp>
        <p:sp>
          <p:nvSpPr>
            <p:cNvPr id="31" name="30 - Δεξιό βέλος"/>
            <p:cNvSpPr/>
            <p:nvPr/>
          </p:nvSpPr>
          <p:spPr>
            <a:xfrm>
              <a:off x="5912401" y="5531450"/>
              <a:ext cx="266281" cy="246043"/>
            </a:xfrm>
            <a:prstGeom prst="rightArrow">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Δεξιό βέλος"/>
            <p:cNvSpPr/>
            <p:nvPr/>
          </p:nvSpPr>
          <p:spPr>
            <a:xfrm rot="19811584">
              <a:off x="6045326" y="5823451"/>
              <a:ext cx="266281" cy="229672"/>
            </a:xfrm>
            <a:prstGeom prst="rightArrow">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TextBox"/>
            <p:cNvSpPr txBox="1"/>
            <p:nvPr/>
          </p:nvSpPr>
          <p:spPr>
            <a:xfrm>
              <a:off x="4936037" y="6105549"/>
              <a:ext cx="443802" cy="318007"/>
            </a:xfrm>
            <a:prstGeom prst="rect">
              <a:avLst/>
            </a:prstGeom>
            <a:noFill/>
          </p:spPr>
          <p:txBody>
            <a:bodyPr wrap="square" rtlCol="0">
              <a:spAutoFit/>
            </a:bodyPr>
            <a:lstStyle/>
            <a:p>
              <a:r>
                <a:rPr lang="el-GR" sz="1200" b="1" dirty="0" smtClean="0"/>
                <a:t>Β7</a:t>
              </a:r>
              <a:endParaRPr lang="el-GR" sz="1200" b="1" dirty="0"/>
            </a:p>
          </p:txBody>
        </p:sp>
        <p:grpSp>
          <p:nvGrpSpPr>
            <p:cNvPr id="34" name="113 - Ομάδα"/>
            <p:cNvGrpSpPr/>
            <p:nvPr/>
          </p:nvGrpSpPr>
          <p:grpSpPr>
            <a:xfrm>
              <a:off x="3820193" y="5126204"/>
              <a:ext cx="679946" cy="360740"/>
              <a:chOff x="5631931" y="3206427"/>
              <a:chExt cx="766148" cy="445146"/>
            </a:xfrm>
          </p:grpSpPr>
          <p:sp>
            <p:nvSpPr>
              <p:cNvPr id="77" name="76 - Έλλειψη"/>
              <p:cNvSpPr/>
              <p:nvPr/>
            </p:nvSpPr>
            <p:spPr>
              <a:xfrm rot="19696145">
                <a:off x="5631931" y="3206427"/>
                <a:ext cx="766148" cy="44514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8" name="106 - Ομάδα"/>
              <p:cNvGrpSpPr/>
              <p:nvPr/>
            </p:nvGrpSpPr>
            <p:grpSpPr>
              <a:xfrm rot="19696145">
                <a:off x="5760524" y="3269940"/>
                <a:ext cx="510325" cy="318120"/>
                <a:chOff x="6715140" y="3429000"/>
                <a:chExt cx="618596" cy="306316"/>
              </a:xfrm>
            </p:grpSpPr>
            <p:grpSp>
              <p:nvGrpSpPr>
                <p:cNvPr id="79" name="Group 6"/>
                <p:cNvGrpSpPr>
                  <a:grpSpLocks noChangeAspect="1"/>
                </p:cNvGrpSpPr>
                <p:nvPr/>
              </p:nvGrpSpPr>
              <p:grpSpPr bwMode="auto">
                <a:xfrm rot="5400000">
                  <a:off x="6770738" y="3373402"/>
                  <a:ext cx="306316" cy="417512"/>
                  <a:chOff x="1835" y="720"/>
                  <a:chExt cx="1988" cy="2878"/>
                </a:xfrm>
                <a:solidFill>
                  <a:srgbClr val="00B050"/>
                </a:solidFill>
              </p:grpSpPr>
              <p:sp>
                <p:nvSpPr>
                  <p:cNvPr id="8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8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80" name="Freeform 16"/>
                <p:cNvSpPr>
                  <a:spLocks noChangeAspect="1"/>
                </p:cNvSpPr>
                <p:nvPr/>
              </p:nvSpPr>
              <p:spPr bwMode="auto">
                <a:xfrm>
                  <a:off x="7061210" y="3481392"/>
                  <a:ext cx="272526" cy="21431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grpSp>
          <p:nvGrpSpPr>
            <p:cNvPr id="35" name="145 - Ομάδα"/>
            <p:cNvGrpSpPr/>
            <p:nvPr/>
          </p:nvGrpSpPr>
          <p:grpSpPr>
            <a:xfrm>
              <a:off x="1408205" y="4600795"/>
              <a:ext cx="1818022" cy="1692690"/>
              <a:chOff x="1672676" y="3780788"/>
              <a:chExt cx="2048506" cy="2088744"/>
            </a:xfrm>
          </p:grpSpPr>
          <p:grpSp>
            <p:nvGrpSpPr>
              <p:cNvPr id="54" name="132 - Ομάδα"/>
              <p:cNvGrpSpPr/>
              <p:nvPr/>
            </p:nvGrpSpPr>
            <p:grpSpPr>
              <a:xfrm rot="18374187">
                <a:off x="2709011" y="3821049"/>
                <a:ext cx="494394" cy="413871"/>
                <a:chOff x="6130110" y="1328346"/>
                <a:chExt cx="494394" cy="413871"/>
              </a:xfrm>
            </p:grpSpPr>
            <p:grpSp>
              <p:nvGrpSpPr>
                <p:cNvPr id="73" name="Group 6"/>
                <p:cNvGrpSpPr>
                  <a:grpSpLocks noChangeAspect="1"/>
                </p:cNvGrpSpPr>
                <p:nvPr/>
              </p:nvGrpSpPr>
              <p:grpSpPr bwMode="auto">
                <a:xfrm rot="3496145">
                  <a:off x="6143268" y="1410939"/>
                  <a:ext cx="318120" cy="344436"/>
                  <a:chOff x="1835" y="720"/>
                  <a:chExt cx="1988" cy="2878"/>
                </a:xfrm>
                <a:solidFill>
                  <a:schemeClr val="accent5">
                    <a:lumMod val="75000"/>
                  </a:schemeClr>
                </a:solidFill>
              </p:grpSpPr>
              <p:sp>
                <p:nvSpPr>
                  <p:cNvPr id="75"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76"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sp>
              <p:nvSpPr>
                <p:cNvPr id="74" name="Freeform 16"/>
                <p:cNvSpPr>
                  <a:spLocks noChangeAspect="1"/>
                </p:cNvSpPr>
                <p:nvPr/>
              </p:nvSpPr>
              <p:spPr bwMode="auto">
                <a:xfrm rot="19696145">
                  <a:off x="6399677" y="1328346"/>
                  <a:ext cx="224827" cy="22257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00B0F0"/>
                </a:solidFill>
                <a:ln w="14351">
                  <a:noFill/>
                  <a:miter lim="800000"/>
                  <a:headEnd/>
                  <a:tailEnd/>
                </a:ln>
                <a:scene3d>
                  <a:camera prst="orthographicFront"/>
                  <a:lightRig rig="threePt" dir="t"/>
                </a:scene3d>
                <a:sp3d>
                  <a:bevelT/>
                </a:sp3d>
              </p:spPr>
              <p:txBody>
                <a:bodyPr/>
                <a:lstStyle/>
                <a:p>
                  <a:endParaRPr lang="el-GR"/>
                </a:p>
              </p:txBody>
            </p:sp>
          </p:grpSp>
          <p:sp>
            <p:nvSpPr>
              <p:cNvPr id="55" name="4 - Ελεύθερη σχεδίαση"/>
              <p:cNvSpPr/>
              <p:nvPr/>
            </p:nvSpPr>
            <p:spPr>
              <a:xfrm rot="305730">
                <a:off x="1672676" y="3849151"/>
                <a:ext cx="2048506" cy="1867922"/>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solidFill>
                <a:schemeClr val="accent6">
                  <a:lumMod val="60000"/>
                  <a:lumOff val="40000"/>
                </a:schemeClr>
              </a:soli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5 - Έλλειψη"/>
              <p:cNvSpPr/>
              <p:nvPr/>
            </p:nvSpPr>
            <p:spPr>
              <a:xfrm>
                <a:off x="2500298" y="4706407"/>
                <a:ext cx="428628" cy="517128"/>
              </a:xfrm>
              <a:prstGeom prst="ellipse">
                <a:avLst/>
              </a:prstGeom>
              <a:solidFill>
                <a:schemeClr val="accent6">
                  <a:lumMod val="60000"/>
                  <a:lumOff val="4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7" name="Group 6"/>
              <p:cNvGrpSpPr>
                <a:grpSpLocks noChangeAspect="1"/>
              </p:cNvGrpSpPr>
              <p:nvPr/>
            </p:nvGrpSpPr>
            <p:grpSpPr bwMode="auto">
              <a:xfrm rot="9380039">
                <a:off x="2736258" y="5452020"/>
                <a:ext cx="306315" cy="417512"/>
                <a:chOff x="1835" y="720"/>
                <a:chExt cx="1988" cy="2878"/>
              </a:xfrm>
              <a:solidFill>
                <a:schemeClr val="accent5">
                  <a:lumMod val="75000"/>
                </a:schemeClr>
              </a:solidFill>
            </p:grpSpPr>
            <p:sp>
              <p:nvSpPr>
                <p:cNvPr id="7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7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grpSp>
            <p:nvGrpSpPr>
              <p:cNvPr id="58" name="Group 6"/>
              <p:cNvGrpSpPr>
                <a:grpSpLocks noChangeAspect="1"/>
              </p:cNvGrpSpPr>
              <p:nvPr/>
            </p:nvGrpSpPr>
            <p:grpSpPr bwMode="auto">
              <a:xfrm rot="18700332">
                <a:off x="1912690" y="3952342"/>
                <a:ext cx="306315" cy="417512"/>
                <a:chOff x="1835" y="720"/>
                <a:chExt cx="1988" cy="2878"/>
              </a:xfrm>
              <a:solidFill>
                <a:schemeClr val="accent5">
                  <a:lumMod val="75000"/>
                </a:schemeClr>
              </a:solidFill>
            </p:grpSpPr>
            <p:sp>
              <p:nvSpPr>
                <p:cNvPr id="6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7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grpSp>
            <p:nvGrpSpPr>
              <p:cNvPr id="59" name="133 - Ομάδα"/>
              <p:cNvGrpSpPr/>
              <p:nvPr/>
            </p:nvGrpSpPr>
            <p:grpSpPr>
              <a:xfrm rot="1778212">
                <a:off x="3070356" y="4730137"/>
                <a:ext cx="494394" cy="413871"/>
                <a:chOff x="6130110" y="1328346"/>
                <a:chExt cx="494394" cy="413871"/>
              </a:xfrm>
            </p:grpSpPr>
            <p:grpSp>
              <p:nvGrpSpPr>
                <p:cNvPr id="65" name="Group 6"/>
                <p:cNvGrpSpPr>
                  <a:grpSpLocks noChangeAspect="1"/>
                </p:cNvGrpSpPr>
                <p:nvPr/>
              </p:nvGrpSpPr>
              <p:grpSpPr bwMode="auto">
                <a:xfrm rot="3496145">
                  <a:off x="6143268" y="1410940"/>
                  <a:ext cx="318121" cy="344436"/>
                  <a:chOff x="1835" y="720"/>
                  <a:chExt cx="1988" cy="2878"/>
                </a:xfrm>
                <a:solidFill>
                  <a:schemeClr val="accent5">
                    <a:lumMod val="75000"/>
                  </a:schemeClr>
                </a:solidFill>
              </p:grpSpPr>
              <p:sp>
                <p:nvSpPr>
                  <p:cNvPr id="6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6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sp>
              <p:nvSpPr>
                <p:cNvPr id="66" name="Freeform 16"/>
                <p:cNvSpPr>
                  <a:spLocks noChangeAspect="1"/>
                </p:cNvSpPr>
                <p:nvPr/>
              </p:nvSpPr>
              <p:spPr bwMode="auto">
                <a:xfrm rot="19696145">
                  <a:off x="6399677" y="1328346"/>
                  <a:ext cx="224827" cy="22257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00B0F0"/>
                </a:solidFill>
                <a:ln w="14351">
                  <a:noFill/>
                  <a:miter lim="800000"/>
                  <a:headEnd/>
                  <a:tailEnd/>
                </a:ln>
                <a:scene3d>
                  <a:camera prst="orthographicFront"/>
                  <a:lightRig rig="threePt" dir="t"/>
                </a:scene3d>
                <a:sp3d>
                  <a:bevelT/>
                </a:sp3d>
              </p:spPr>
              <p:txBody>
                <a:bodyPr/>
                <a:lstStyle/>
                <a:p>
                  <a:endParaRPr lang="el-GR"/>
                </a:p>
              </p:txBody>
            </p:sp>
          </p:grpSp>
          <p:grpSp>
            <p:nvGrpSpPr>
              <p:cNvPr id="60" name="138 - Ομάδα"/>
              <p:cNvGrpSpPr/>
              <p:nvPr/>
            </p:nvGrpSpPr>
            <p:grpSpPr>
              <a:xfrm rot="10044596">
                <a:off x="1682205" y="5398256"/>
                <a:ext cx="494394" cy="413871"/>
                <a:chOff x="6130110" y="1328346"/>
                <a:chExt cx="494394" cy="413871"/>
              </a:xfrm>
            </p:grpSpPr>
            <p:grpSp>
              <p:nvGrpSpPr>
                <p:cNvPr id="61" name="Group 6"/>
                <p:cNvGrpSpPr>
                  <a:grpSpLocks noChangeAspect="1"/>
                </p:cNvGrpSpPr>
                <p:nvPr/>
              </p:nvGrpSpPr>
              <p:grpSpPr bwMode="auto">
                <a:xfrm rot="3496145">
                  <a:off x="6143268" y="1410940"/>
                  <a:ext cx="318121" cy="344436"/>
                  <a:chOff x="1835" y="720"/>
                  <a:chExt cx="1988" cy="2878"/>
                </a:xfrm>
                <a:solidFill>
                  <a:schemeClr val="accent5">
                    <a:lumMod val="75000"/>
                  </a:schemeClr>
                </a:solidFill>
              </p:grpSpPr>
              <p:sp>
                <p:nvSpPr>
                  <p:cNvPr id="63"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sp>
                <p:nvSpPr>
                  <p:cNvPr id="64"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chemeClr val="accent5">
                        <a:lumMod val="75000"/>
                      </a:schemeClr>
                    </a:solidFill>
                    <a:miter lim="800000"/>
                    <a:headEnd/>
                    <a:tailEnd/>
                  </a:ln>
                  <a:scene3d>
                    <a:camera prst="orthographicFront"/>
                    <a:lightRig rig="threePt" dir="t"/>
                  </a:scene3d>
                  <a:sp3d>
                    <a:bevelT/>
                  </a:sp3d>
                </p:spPr>
                <p:txBody>
                  <a:bodyPr/>
                  <a:lstStyle/>
                  <a:p>
                    <a:endParaRPr lang="el-GR"/>
                  </a:p>
                </p:txBody>
              </p:sp>
            </p:grpSp>
            <p:sp>
              <p:nvSpPr>
                <p:cNvPr id="62" name="Freeform 16"/>
                <p:cNvSpPr>
                  <a:spLocks noChangeAspect="1"/>
                </p:cNvSpPr>
                <p:nvPr/>
              </p:nvSpPr>
              <p:spPr bwMode="auto">
                <a:xfrm rot="19696145">
                  <a:off x="6399677" y="1328346"/>
                  <a:ext cx="224827" cy="22257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00B0F0"/>
                </a:solidFill>
                <a:ln w="14351">
                  <a:noFill/>
                  <a:miter lim="800000"/>
                  <a:headEnd/>
                  <a:tailEnd/>
                </a:ln>
                <a:scene3d>
                  <a:camera prst="orthographicFront"/>
                  <a:lightRig rig="threePt" dir="t"/>
                </a:scene3d>
                <a:sp3d>
                  <a:bevelT/>
                </a:sp3d>
              </p:spPr>
              <p:txBody>
                <a:bodyPr/>
                <a:lstStyle/>
                <a:p>
                  <a:endParaRPr lang="el-GR"/>
                </a:p>
              </p:txBody>
            </p:sp>
          </p:grpSp>
        </p:grpSp>
        <p:sp>
          <p:nvSpPr>
            <p:cNvPr id="37" name="36 - TextBox"/>
            <p:cNvSpPr txBox="1"/>
            <p:nvPr/>
          </p:nvSpPr>
          <p:spPr>
            <a:xfrm>
              <a:off x="525066" y="3789040"/>
              <a:ext cx="3800501" cy="646331"/>
            </a:xfrm>
            <a:prstGeom prst="rect">
              <a:avLst/>
            </a:prstGeom>
            <a:solidFill>
              <a:schemeClr val="accent6">
                <a:lumMod val="40000"/>
                <a:lumOff val="60000"/>
              </a:schemeClr>
            </a:solidFill>
            <a:ln>
              <a:solidFill>
                <a:srgbClr val="0070C0"/>
              </a:solidFill>
            </a:ln>
            <a:effectLst>
              <a:outerShdw blurRad="50800" dist="38100" dir="2700000" sx="101000" sy="101000" algn="tl" rotWithShape="0">
                <a:prstClr val="black">
                  <a:alpha val="40000"/>
                </a:prstClr>
              </a:outerShdw>
            </a:effectLst>
          </p:spPr>
          <p:txBody>
            <a:bodyPr wrap="square" rtlCol="0">
              <a:spAutoFit/>
            </a:bodyPr>
            <a:lstStyle/>
            <a:p>
              <a:r>
                <a:rPr lang="el-GR" b="1" dirty="0" smtClean="0"/>
                <a:t>Β: Έμμεση παρουσίαση </a:t>
              </a:r>
              <a:r>
                <a:rPr lang="el-GR" b="1" dirty="0" err="1" smtClean="0"/>
                <a:t>αλλοαντιγόνου</a:t>
              </a:r>
              <a:endParaRPr lang="el-GR" b="1" dirty="0"/>
            </a:p>
          </p:txBody>
        </p:sp>
        <p:sp>
          <p:nvSpPr>
            <p:cNvPr id="43" name="42 - TextBox"/>
            <p:cNvSpPr txBox="1"/>
            <p:nvPr/>
          </p:nvSpPr>
          <p:spPr>
            <a:xfrm>
              <a:off x="525066" y="4416960"/>
              <a:ext cx="1560920" cy="265932"/>
            </a:xfrm>
            <a:prstGeom prst="rect">
              <a:avLst/>
            </a:prstGeom>
            <a:noFill/>
          </p:spPr>
          <p:txBody>
            <a:bodyPr wrap="square" rtlCol="0">
              <a:spAutoFit/>
            </a:bodyPr>
            <a:lstStyle/>
            <a:p>
              <a:r>
                <a:rPr lang="el-GR" sz="1400" dirty="0" smtClean="0"/>
                <a:t>Αλλογενές </a:t>
              </a:r>
              <a:r>
                <a:rPr lang="en-US" sz="1400" dirty="0" smtClean="0"/>
                <a:t>MHC</a:t>
              </a:r>
              <a:endParaRPr lang="el-GR" sz="1400" dirty="0"/>
            </a:p>
          </p:txBody>
        </p:sp>
        <p:cxnSp>
          <p:nvCxnSpPr>
            <p:cNvPr id="44" name="43 - Ευθύγραμμο βέλος σύνδεσης"/>
            <p:cNvCxnSpPr/>
            <p:nvPr/>
          </p:nvCxnSpPr>
          <p:spPr>
            <a:xfrm rot="5400000">
              <a:off x="888960" y="4904622"/>
              <a:ext cx="493803" cy="135732"/>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44 - TextBox"/>
            <p:cNvSpPr txBox="1"/>
            <p:nvPr/>
          </p:nvSpPr>
          <p:spPr>
            <a:xfrm>
              <a:off x="2628915" y="4355234"/>
              <a:ext cx="1560920" cy="292524"/>
            </a:xfrm>
            <a:prstGeom prst="rect">
              <a:avLst/>
            </a:prstGeom>
            <a:noFill/>
          </p:spPr>
          <p:txBody>
            <a:bodyPr wrap="square" rtlCol="0">
              <a:spAutoFit/>
            </a:bodyPr>
            <a:lstStyle/>
            <a:p>
              <a:r>
                <a:rPr lang="el-GR" sz="1600" dirty="0" smtClean="0"/>
                <a:t>ΑΠΚ του λήπτη</a:t>
              </a:r>
              <a:endParaRPr lang="el-GR" sz="1600" dirty="0"/>
            </a:p>
          </p:txBody>
        </p:sp>
        <p:cxnSp>
          <p:nvCxnSpPr>
            <p:cNvPr id="46" name="45 - Ευθύγραμμο βέλος σύνδεσης"/>
            <p:cNvCxnSpPr/>
            <p:nvPr/>
          </p:nvCxnSpPr>
          <p:spPr>
            <a:xfrm rot="5400000">
              <a:off x="2847865" y="4586784"/>
              <a:ext cx="308627" cy="33933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46 - TextBox"/>
            <p:cNvSpPr txBox="1"/>
            <p:nvPr/>
          </p:nvSpPr>
          <p:spPr>
            <a:xfrm>
              <a:off x="2555777" y="6145269"/>
              <a:ext cx="1091130" cy="584775"/>
            </a:xfrm>
            <a:prstGeom prst="rect">
              <a:avLst/>
            </a:prstGeom>
            <a:noFill/>
          </p:spPr>
          <p:txBody>
            <a:bodyPr wrap="square" rtlCol="0">
              <a:spAutoFit/>
            </a:bodyPr>
            <a:lstStyle/>
            <a:p>
              <a:r>
                <a:rPr lang="el-GR" sz="1600" dirty="0" err="1" smtClean="0"/>
                <a:t>Αυτόλογα</a:t>
              </a:r>
              <a:r>
                <a:rPr lang="el-GR" sz="1600" dirty="0" smtClean="0"/>
                <a:t> </a:t>
              </a:r>
              <a:endParaRPr lang="en-US" sz="1600" dirty="0" smtClean="0"/>
            </a:p>
            <a:p>
              <a:r>
                <a:rPr lang="en-US" sz="1600" dirty="0" smtClean="0"/>
                <a:t>MHC</a:t>
              </a:r>
              <a:endParaRPr lang="el-GR" sz="1600" dirty="0"/>
            </a:p>
          </p:txBody>
        </p:sp>
        <p:cxnSp>
          <p:nvCxnSpPr>
            <p:cNvPr id="48" name="47 - Ευθύγραμμο βέλος σύνδεσης"/>
            <p:cNvCxnSpPr/>
            <p:nvPr/>
          </p:nvCxnSpPr>
          <p:spPr>
            <a:xfrm rot="16200000" flipV="1">
              <a:off x="2690481" y="5861364"/>
              <a:ext cx="555528" cy="1357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48 - Δεξιό βέλος"/>
            <p:cNvSpPr/>
            <p:nvPr/>
          </p:nvSpPr>
          <p:spPr>
            <a:xfrm>
              <a:off x="3239710" y="5404565"/>
              <a:ext cx="203598" cy="18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TextBox"/>
            <p:cNvSpPr txBox="1"/>
            <p:nvPr/>
          </p:nvSpPr>
          <p:spPr>
            <a:xfrm>
              <a:off x="5004228" y="3923157"/>
              <a:ext cx="1968116" cy="584775"/>
            </a:xfrm>
            <a:prstGeom prst="rect">
              <a:avLst/>
            </a:prstGeom>
            <a:noFill/>
          </p:spPr>
          <p:txBody>
            <a:bodyPr wrap="square" rtlCol="0">
              <a:spAutoFit/>
            </a:bodyPr>
            <a:lstStyle/>
            <a:p>
              <a:r>
                <a:rPr lang="el-GR" sz="1600" dirty="0" err="1" smtClean="0"/>
                <a:t>Αλλοδραστικό</a:t>
              </a:r>
              <a:r>
                <a:rPr lang="en-US" sz="1600" dirty="0" smtClean="0"/>
                <a:t> T </a:t>
              </a:r>
              <a:r>
                <a:rPr lang="el-GR" sz="1600" dirty="0" smtClean="0"/>
                <a:t>κύτταρο (του λήπτη)</a:t>
              </a:r>
              <a:endParaRPr lang="el-GR" sz="1600" dirty="0"/>
            </a:p>
          </p:txBody>
        </p:sp>
        <p:cxnSp>
          <p:nvCxnSpPr>
            <p:cNvPr id="51" name="50 - Ευθύγραμμο βέλος σύνδεσης"/>
            <p:cNvCxnSpPr/>
            <p:nvPr/>
          </p:nvCxnSpPr>
          <p:spPr>
            <a:xfrm rot="16200000" flipH="1">
              <a:off x="5985057" y="4589854"/>
              <a:ext cx="617253" cy="271464"/>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52 - TextBox"/>
            <p:cNvSpPr txBox="1"/>
            <p:nvPr/>
          </p:nvSpPr>
          <p:spPr>
            <a:xfrm>
              <a:off x="7311674" y="4365104"/>
              <a:ext cx="1652814" cy="2062103"/>
            </a:xfrm>
            <a:prstGeom prst="rect">
              <a:avLst/>
            </a:prstGeom>
            <a:solidFill>
              <a:schemeClr val="accent6">
                <a:lumMod val="20000"/>
                <a:lumOff val="80000"/>
              </a:schemeClr>
            </a:solidFill>
            <a:ln>
              <a:solidFill>
                <a:srgbClr val="0070C0"/>
              </a:solidFill>
            </a:ln>
            <a:effectLst>
              <a:outerShdw blurRad="50800" dist="38100" dir="2700000" sx="101000" sy="101000" algn="tl" rotWithShape="0">
                <a:prstClr val="black">
                  <a:alpha val="40000"/>
                </a:prstClr>
              </a:outerShdw>
            </a:effectLst>
          </p:spPr>
          <p:txBody>
            <a:bodyPr wrap="square" rtlCol="0">
              <a:spAutoFit/>
            </a:bodyPr>
            <a:lstStyle/>
            <a:p>
              <a:pPr algn="ctr"/>
              <a:r>
                <a:rPr lang="el-GR" sz="1600" dirty="0" smtClean="0"/>
                <a:t>Παρουσίαση επεξεργασμένου πεπτιδίου αλλογενούς </a:t>
              </a:r>
              <a:r>
                <a:rPr lang="en-US" sz="1600" dirty="0" smtClean="0"/>
                <a:t>MHC </a:t>
              </a:r>
              <a:r>
                <a:rPr lang="el-GR" sz="1600" dirty="0" smtClean="0"/>
                <a:t>μορίου που συνδέεται πάνω σε </a:t>
              </a:r>
              <a:r>
                <a:rPr lang="el-GR" sz="1600" dirty="0" err="1" smtClean="0"/>
                <a:t>αυτόλογα</a:t>
              </a:r>
              <a:r>
                <a:rPr lang="el-GR" sz="1600" dirty="0" smtClean="0"/>
                <a:t> μόρια </a:t>
              </a:r>
              <a:r>
                <a:rPr lang="en-US" sz="1600" dirty="0" smtClean="0"/>
                <a:t>MHC</a:t>
              </a:r>
              <a:endParaRPr lang="el-GR" sz="1600" dirty="0"/>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0"/>
            <a:ext cx="4526280" cy="6858000"/>
          </a:xfrm>
          <a:prstGeom prst="rect">
            <a:avLst/>
          </a:prstGeom>
        </p:spPr>
      </p:pic>
      <p:sp>
        <p:nvSpPr>
          <p:cNvPr id="5" name="TextBox 4"/>
          <p:cNvSpPr txBox="1"/>
          <p:nvPr/>
        </p:nvSpPr>
        <p:spPr>
          <a:xfrm>
            <a:off x="107504" y="5879013"/>
            <a:ext cx="3960440" cy="923330"/>
          </a:xfrm>
          <a:prstGeom prst="rect">
            <a:avLst/>
          </a:prstGeom>
          <a:noFill/>
        </p:spPr>
        <p:txBody>
          <a:bodyPr wrap="square" rtlCol="0">
            <a:spAutoFit/>
          </a:bodyPr>
          <a:lstStyle/>
          <a:p>
            <a:pPr algn="r"/>
            <a:r>
              <a:rPr lang="el-GR" dirty="0" smtClean="0"/>
              <a:t>Μεταμόσχευση κεφαλής σκυλιού σε σκυλί από τον Ρώσο </a:t>
            </a:r>
            <a:r>
              <a:rPr lang="en-US" dirty="0"/>
              <a:t> Vladimir </a:t>
            </a:r>
            <a:r>
              <a:rPr lang="en-US" dirty="0" err="1" smtClean="0"/>
              <a:t>Demikhov</a:t>
            </a:r>
            <a:r>
              <a:rPr lang="el-GR" dirty="0" smtClean="0"/>
              <a:t> (1953)</a:t>
            </a:r>
            <a:endParaRPr lang="el-GR" dirty="0"/>
          </a:p>
        </p:txBody>
      </p:sp>
      <p:sp>
        <p:nvSpPr>
          <p:cNvPr id="6" name="TextBox 5"/>
          <p:cNvSpPr txBox="1"/>
          <p:nvPr/>
        </p:nvSpPr>
        <p:spPr>
          <a:xfrm>
            <a:off x="179512" y="188640"/>
            <a:ext cx="4104456" cy="440120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r"/>
            <a:r>
              <a:rPr lang="el-GR" sz="2800" dirty="0" smtClean="0"/>
              <a:t>Η ιστορία των μεταμοσχεύσεων χαρακτηρίζεται από φαντασία, γνώση και θάρρος των πρωτοπόρων που συνέλαβαν την ιδέα και έγραψαν μερικές χρυσές σελίδες στην ιστορία της Ιατρικής Επιστήμης</a:t>
            </a:r>
            <a:endParaRPr lang="el-GR" sz="2800" dirty="0"/>
          </a:p>
        </p:txBody>
      </p:sp>
    </p:spTree>
    <p:extLst>
      <p:ext uri="{BB962C8B-B14F-4D97-AF65-F5344CB8AC3E}">
        <p14:creationId xmlns:p14="http://schemas.microsoft.com/office/powerpoint/2010/main" val="32270959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790148"/>
            <a:ext cx="9118834" cy="6023228"/>
          </a:xfrm>
          <a:prstGeom prst="rect">
            <a:avLst/>
          </a:prstGeom>
        </p:spPr>
      </p:pic>
      <p:sp>
        <p:nvSpPr>
          <p:cNvPr id="5" name="TextBox 4"/>
          <p:cNvSpPr txBox="1"/>
          <p:nvPr/>
        </p:nvSpPr>
        <p:spPr>
          <a:xfrm>
            <a:off x="0" y="44624"/>
            <a:ext cx="903649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2400" dirty="0" smtClean="0"/>
              <a:t>Το κυτταρικό διαμέρισμα εγκλωβισμού και επεξεργασίας του αντιγόνου καθορίζει τον τύπο των </a:t>
            </a:r>
            <a:r>
              <a:rPr lang="en-US" sz="2400" dirty="0" smtClean="0"/>
              <a:t>T </a:t>
            </a:r>
            <a:r>
              <a:rPr lang="el-GR" sz="2400" dirty="0" smtClean="0"/>
              <a:t>κυττάρων που θα διεγερθούν</a:t>
            </a:r>
            <a:endParaRPr lang="el-GR" sz="2400" dirty="0"/>
          </a:p>
        </p:txBody>
      </p:sp>
    </p:spTree>
    <p:extLst>
      <p:ext uri="{BB962C8B-B14F-4D97-AF65-F5344CB8AC3E}">
        <p14:creationId xmlns:p14="http://schemas.microsoft.com/office/powerpoint/2010/main" val="33711650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Ελεύθερη σχεδίαση"/>
          <p:cNvSpPr/>
          <p:nvPr/>
        </p:nvSpPr>
        <p:spPr>
          <a:xfrm>
            <a:off x="7143768" y="1357298"/>
            <a:ext cx="500066" cy="1000132"/>
          </a:xfrm>
          <a:custGeom>
            <a:avLst/>
            <a:gdLst>
              <a:gd name="connsiteX0" fmla="*/ 442823 w 483079"/>
              <a:gd name="connsiteY0" fmla="*/ 0 h 727494"/>
              <a:gd name="connsiteX1" fmla="*/ 477328 w 483079"/>
              <a:gd name="connsiteY1" fmla="*/ 155276 h 727494"/>
              <a:gd name="connsiteX2" fmla="*/ 477328 w 483079"/>
              <a:gd name="connsiteY2" fmla="*/ 267419 h 727494"/>
              <a:gd name="connsiteX3" fmla="*/ 477328 w 483079"/>
              <a:gd name="connsiteY3" fmla="*/ 422694 h 727494"/>
              <a:gd name="connsiteX4" fmla="*/ 477328 w 483079"/>
              <a:gd name="connsiteY4" fmla="*/ 543464 h 727494"/>
              <a:gd name="connsiteX5" fmla="*/ 451449 w 483079"/>
              <a:gd name="connsiteY5" fmla="*/ 638355 h 727494"/>
              <a:gd name="connsiteX6" fmla="*/ 382438 w 483079"/>
              <a:gd name="connsiteY6" fmla="*/ 690113 h 727494"/>
              <a:gd name="connsiteX7" fmla="*/ 382438 w 483079"/>
              <a:gd name="connsiteY7" fmla="*/ 707366 h 727494"/>
              <a:gd name="connsiteX8" fmla="*/ 235789 w 483079"/>
              <a:gd name="connsiteY8" fmla="*/ 569344 h 727494"/>
              <a:gd name="connsiteX9" fmla="*/ 106392 w 483079"/>
              <a:gd name="connsiteY9" fmla="*/ 552091 h 727494"/>
              <a:gd name="connsiteX10" fmla="*/ 11502 w 483079"/>
              <a:gd name="connsiteY10" fmla="*/ 491706 h 727494"/>
              <a:gd name="connsiteX11" fmla="*/ 175404 w 483079"/>
              <a:gd name="connsiteY11" fmla="*/ 388189 h 727494"/>
              <a:gd name="connsiteX12" fmla="*/ 391064 w 483079"/>
              <a:gd name="connsiteY12" fmla="*/ 293298 h 727494"/>
              <a:gd name="connsiteX13" fmla="*/ 451449 w 483079"/>
              <a:gd name="connsiteY13" fmla="*/ 103517 h 727494"/>
              <a:gd name="connsiteX14" fmla="*/ 451449 w 483079"/>
              <a:gd name="connsiteY14" fmla="*/ 86264 h 727494"/>
              <a:gd name="connsiteX15" fmla="*/ 451449 w 483079"/>
              <a:gd name="connsiteY15" fmla="*/ 77638 h 72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079" h="727494">
                <a:moveTo>
                  <a:pt x="442823" y="0"/>
                </a:moveTo>
                <a:cubicBezTo>
                  <a:pt x="457200" y="55353"/>
                  <a:pt x="471577" y="110706"/>
                  <a:pt x="477328" y="155276"/>
                </a:cubicBezTo>
                <a:cubicBezTo>
                  <a:pt x="483079" y="199846"/>
                  <a:pt x="477328" y="267419"/>
                  <a:pt x="477328" y="267419"/>
                </a:cubicBezTo>
                <a:lnTo>
                  <a:pt x="477328" y="422694"/>
                </a:lnTo>
                <a:cubicBezTo>
                  <a:pt x="477328" y="468701"/>
                  <a:pt x="481641" y="507521"/>
                  <a:pt x="477328" y="543464"/>
                </a:cubicBezTo>
                <a:cubicBezTo>
                  <a:pt x="473015" y="579407"/>
                  <a:pt x="467264" y="613914"/>
                  <a:pt x="451449" y="638355"/>
                </a:cubicBezTo>
                <a:cubicBezTo>
                  <a:pt x="435634" y="662796"/>
                  <a:pt x="393940" y="678611"/>
                  <a:pt x="382438" y="690113"/>
                </a:cubicBezTo>
                <a:cubicBezTo>
                  <a:pt x="370936" y="701615"/>
                  <a:pt x="406880" y="727494"/>
                  <a:pt x="382438" y="707366"/>
                </a:cubicBezTo>
                <a:cubicBezTo>
                  <a:pt x="357996" y="687238"/>
                  <a:pt x="281797" y="595223"/>
                  <a:pt x="235789" y="569344"/>
                </a:cubicBezTo>
                <a:cubicBezTo>
                  <a:pt x="189781" y="543465"/>
                  <a:pt x="143773" y="565031"/>
                  <a:pt x="106392" y="552091"/>
                </a:cubicBezTo>
                <a:cubicBezTo>
                  <a:pt x="69011" y="539151"/>
                  <a:pt x="0" y="519023"/>
                  <a:pt x="11502" y="491706"/>
                </a:cubicBezTo>
                <a:cubicBezTo>
                  <a:pt x="23004" y="464389"/>
                  <a:pt x="112144" y="421257"/>
                  <a:pt x="175404" y="388189"/>
                </a:cubicBezTo>
                <a:cubicBezTo>
                  <a:pt x="238664" y="355121"/>
                  <a:pt x="345057" y="340743"/>
                  <a:pt x="391064" y="293298"/>
                </a:cubicBezTo>
                <a:cubicBezTo>
                  <a:pt x="437071" y="245853"/>
                  <a:pt x="441385" y="138023"/>
                  <a:pt x="451449" y="103517"/>
                </a:cubicBezTo>
                <a:cubicBezTo>
                  <a:pt x="461513" y="69011"/>
                  <a:pt x="451449" y="86264"/>
                  <a:pt x="451449" y="86264"/>
                </a:cubicBezTo>
                <a:lnTo>
                  <a:pt x="451449" y="77638"/>
                </a:lnTo>
              </a:path>
            </a:pathLst>
          </a:custGeom>
          <a:gradFill>
            <a:gsLst>
              <a:gs pos="0">
                <a:srgbClr val="D6B19C">
                  <a:alpha val="29000"/>
                </a:srgbClr>
              </a:gs>
              <a:gs pos="30000">
                <a:srgbClr val="D49E6C"/>
              </a:gs>
              <a:gs pos="70000">
                <a:srgbClr val="A65528"/>
              </a:gs>
              <a:gs pos="100000">
                <a:srgbClr val="663012"/>
              </a:gs>
            </a:gsLst>
            <a:lin ang="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Freeform 3"/>
          <p:cNvSpPr>
            <a:spLocks noChangeAspect="1"/>
          </p:cNvSpPr>
          <p:nvPr/>
        </p:nvSpPr>
        <p:spPr bwMode="auto">
          <a:xfrm>
            <a:off x="4572000" y="571480"/>
            <a:ext cx="3643338" cy="3146354"/>
          </a:xfrm>
          <a:custGeom>
            <a:avLst/>
            <a:gdLst/>
            <a:ahLst/>
            <a:cxnLst>
              <a:cxn ang="0">
                <a:pos x="1314" y="774"/>
              </a:cxn>
              <a:cxn ang="0">
                <a:pos x="1008" y="648"/>
              </a:cxn>
              <a:cxn ang="0">
                <a:pos x="802" y="0"/>
              </a:cxn>
              <a:cxn ang="0">
                <a:pos x="415" y="138"/>
              </a:cxn>
              <a:cxn ang="0">
                <a:pos x="306" y="18"/>
              </a:cxn>
              <a:cxn ang="0">
                <a:pos x="234" y="72"/>
              </a:cxn>
              <a:cxn ang="0">
                <a:pos x="353" y="193"/>
              </a:cxn>
              <a:cxn ang="0">
                <a:pos x="145" y="688"/>
              </a:cxn>
              <a:cxn ang="0">
                <a:pos x="0" y="666"/>
              </a:cxn>
              <a:cxn ang="0">
                <a:pos x="0" y="756"/>
              </a:cxn>
              <a:cxn ang="0">
                <a:pos x="146" y="771"/>
              </a:cxn>
              <a:cxn ang="0">
                <a:pos x="423" y="1309"/>
              </a:cxn>
              <a:cxn ang="0">
                <a:pos x="360" y="1440"/>
              </a:cxn>
              <a:cxn ang="0">
                <a:pos x="432" y="1476"/>
              </a:cxn>
              <a:cxn ang="0">
                <a:pos x="492" y="1355"/>
              </a:cxn>
              <a:cxn ang="0">
                <a:pos x="802" y="1440"/>
              </a:cxn>
              <a:cxn ang="0">
                <a:pos x="1008" y="792"/>
              </a:cxn>
              <a:cxn ang="0">
                <a:pos x="1277" y="879"/>
              </a:cxn>
              <a:cxn ang="0">
                <a:pos x="1314" y="774"/>
              </a:cxn>
            </a:cxnLst>
            <a:rect l="0" t="0" r="r" b="b"/>
            <a:pathLst>
              <a:path w="1356" h="1476">
                <a:moveTo>
                  <a:pt x="1314" y="774"/>
                </a:moveTo>
                <a:cubicBezTo>
                  <a:pt x="1356" y="774"/>
                  <a:pt x="1044" y="738"/>
                  <a:pt x="1008" y="648"/>
                </a:cubicBezTo>
                <a:cubicBezTo>
                  <a:pt x="1224" y="648"/>
                  <a:pt x="1223" y="0"/>
                  <a:pt x="802" y="0"/>
                </a:cubicBezTo>
                <a:cubicBezTo>
                  <a:pt x="657" y="0"/>
                  <a:pt x="523" y="51"/>
                  <a:pt x="415" y="138"/>
                </a:cubicBezTo>
                <a:cubicBezTo>
                  <a:pt x="415" y="138"/>
                  <a:pt x="306" y="72"/>
                  <a:pt x="306" y="18"/>
                </a:cubicBezTo>
                <a:cubicBezTo>
                  <a:pt x="288" y="54"/>
                  <a:pt x="252" y="72"/>
                  <a:pt x="234" y="72"/>
                </a:cubicBezTo>
                <a:cubicBezTo>
                  <a:pt x="288" y="108"/>
                  <a:pt x="306" y="126"/>
                  <a:pt x="353" y="193"/>
                </a:cubicBezTo>
                <a:cubicBezTo>
                  <a:pt x="231" y="318"/>
                  <a:pt x="152" y="493"/>
                  <a:pt x="145" y="688"/>
                </a:cubicBezTo>
                <a:cubicBezTo>
                  <a:pt x="145" y="688"/>
                  <a:pt x="36" y="684"/>
                  <a:pt x="0" y="666"/>
                </a:cubicBezTo>
                <a:cubicBezTo>
                  <a:pt x="18" y="702"/>
                  <a:pt x="18" y="720"/>
                  <a:pt x="0" y="756"/>
                </a:cubicBezTo>
                <a:cubicBezTo>
                  <a:pt x="72" y="738"/>
                  <a:pt x="146" y="771"/>
                  <a:pt x="146" y="771"/>
                </a:cubicBezTo>
                <a:cubicBezTo>
                  <a:pt x="160" y="993"/>
                  <a:pt x="266" y="1188"/>
                  <a:pt x="423" y="1309"/>
                </a:cubicBezTo>
                <a:cubicBezTo>
                  <a:pt x="423" y="1309"/>
                  <a:pt x="396" y="1404"/>
                  <a:pt x="360" y="1440"/>
                </a:cubicBezTo>
                <a:cubicBezTo>
                  <a:pt x="378" y="1440"/>
                  <a:pt x="414" y="1458"/>
                  <a:pt x="432" y="1476"/>
                </a:cubicBezTo>
                <a:cubicBezTo>
                  <a:pt x="432" y="1404"/>
                  <a:pt x="492" y="1355"/>
                  <a:pt x="492" y="1355"/>
                </a:cubicBezTo>
                <a:cubicBezTo>
                  <a:pt x="584" y="1409"/>
                  <a:pt x="690" y="1440"/>
                  <a:pt x="802" y="1440"/>
                </a:cubicBezTo>
                <a:cubicBezTo>
                  <a:pt x="1251" y="1440"/>
                  <a:pt x="1220" y="890"/>
                  <a:pt x="1008" y="792"/>
                </a:cubicBezTo>
                <a:cubicBezTo>
                  <a:pt x="989" y="783"/>
                  <a:pt x="1247" y="864"/>
                  <a:pt x="1277" y="879"/>
                </a:cubicBezTo>
                <a:cubicBezTo>
                  <a:pt x="1242" y="810"/>
                  <a:pt x="1261" y="792"/>
                  <a:pt x="1314" y="774"/>
                </a:cubicBezTo>
                <a:close/>
              </a:path>
            </a:pathLst>
          </a:custGeom>
          <a:solidFill>
            <a:schemeClr val="accent2">
              <a:lumMod val="20000"/>
              <a:lumOff val="80000"/>
            </a:schemeClr>
          </a:solidFill>
          <a:ln w="6350" cap="flat">
            <a:solidFill>
              <a:srgbClr val="FF6600"/>
            </a:solidFill>
            <a:prstDash val="solid"/>
            <a:miter lim="800000"/>
            <a:headEnd/>
            <a:tailEnd/>
          </a:ln>
          <a:scene3d>
            <a:camera prst="orthographicFront">
              <a:rot lat="3000000" lon="0" rev="0"/>
            </a:camera>
            <a:lightRig rig="threePt" dir="t"/>
          </a:scene3d>
        </p:spPr>
        <p:txBody>
          <a:bodyPr/>
          <a:lstStyle/>
          <a:p>
            <a:endParaRPr lang="el-GR"/>
          </a:p>
        </p:txBody>
      </p:sp>
      <p:sp>
        <p:nvSpPr>
          <p:cNvPr id="62" name="61 - Ελεύθερη σχεδίαση"/>
          <p:cNvSpPr/>
          <p:nvPr/>
        </p:nvSpPr>
        <p:spPr>
          <a:xfrm>
            <a:off x="2000232" y="500042"/>
            <a:ext cx="3500462" cy="1000132"/>
          </a:xfrm>
          <a:custGeom>
            <a:avLst/>
            <a:gdLst>
              <a:gd name="connsiteX0" fmla="*/ 0 w 3157267"/>
              <a:gd name="connsiteY0" fmla="*/ 720306 h 720306"/>
              <a:gd name="connsiteX1" fmla="*/ 198407 w 3157267"/>
              <a:gd name="connsiteY1" fmla="*/ 599536 h 720306"/>
              <a:gd name="connsiteX2" fmla="*/ 552090 w 3157267"/>
              <a:gd name="connsiteY2" fmla="*/ 332117 h 720306"/>
              <a:gd name="connsiteX3" fmla="*/ 1052422 w 3157267"/>
              <a:gd name="connsiteY3" fmla="*/ 159589 h 720306"/>
              <a:gd name="connsiteX4" fmla="*/ 1621766 w 3157267"/>
              <a:gd name="connsiteY4" fmla="*/ 64698 h 720306"/>
              <a:gd name="connsiteX5" fmla="*/ 2113471 w 3157267"/>
              <a:gd name="connsiteY5" fmla="*/ 30192 h 720306"/>
              <a:gd name="connsiteX6" fmla="*/ 2734573 w 3157267"/>
              <a:gd name="connsiteY6" fmla="*/ 245853 h 720306"/>
              <a:gd name="connsiteX7" fmla="*/ 3157267 w 3157267"/>
              <a:gd name="connsiteY7" fmla="*/ 590909 h 720306"/>
              <a:gd name="connsiteX8" fmla="*/ 3157267 w 3157267"/>
              <a:gd name="connsiteY8" fmla="*/ 590909 h 72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267" h="720306">
                <a:moveTo>
                  <a:pt x="0" y="720306"/>
                </a:moveTo>
                <a:cubicBezTo>
                  <a:pt x="53196" y="692270"/>
                  <a:pt x="106392" y="664234"/>
                  <a:pt x="198407" y="599536"/>
                </a:cubicBezTo>
                <a:cubicBezTo>
                  <a:pt x="290422" y="534838"/>
                  <a:pt x="409754" y="405442"/>
                  <a:pt x="552090" y="332117"/>
                </a:cubicBezTo>
                <a:cubicBezTo>
                  <a:pt x="694426" y="258792"/>
                  <a:pt x="874143" y="204159"/>
                  <a:pt x="1052422" y="159589"/>
                </a:cubicBezTo>
                <a:cubicBezTo>
                  <a:pt x="1230701" y="115019"/>
                  <a:pt x="1444924" y="86264"/>
                  <a:pt x="1621766" y="64698"/>
                </a:cubicBezTo>
                <a:cubicBezTo>
                  <a:pt x="1798608" y="43132"/>
                  <a:pt x="1928003" y="0"/>
                  <a:pt x="2113471" y="30192"/>
                </a:cubicBezTo>
                <a:cubicBezTo>
                  <a:pt x="2298939" y="60384"/>
                  <a:pt x="2560607" y="152400"/>
                  <a:pt x="2734573" y="245853"/>
                </a:cubicBezTo>
                <a:cubicBezTo>
                  <a:pt x="2908539" y="339306"/>
                  <a:pt x="3157267" y="590909"/>
                  <a:pt x="3157267" y="590909"/>
                </a:cubicBezTo>
                <a:lnTo>
                  <a:pt x="3157267" y="590909"/>
                </a:lnTo>
              </a:path>
            </a:pathLst>
          </a:custGeom>
          <a:ln w="158750" cmpd="sng">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13 - Ελεύθερη σχεδίαση"/>
          <p:cNvSpPr/>
          <p:nvPr/>
        </p:nvSpPr>
        <p:spPr>
          <a:xfrm>
            <a:off x="4929190" y="2071678"/>
            <a:ext cx="2795788" cy="1442048"/>
          </a:xfrm>
          <a:custGeom>
            <a:avLst/>
            <a:gdLst>
              <a:gd name="connsiteX0" fmla="*/ 2156603 w 2234241"/>
              <a:gd name="connsiteY0" fmla="*/ 329241 h 1442048"/>
              <a:gd name="connsiteX1" fmla="*/ 2191109 w 2234241"/>
              <a:gd name="connsiteY1" fmla="*/ 553528 h 1442048"/>
              <a:gd name="connsiteX2" fmla="*/ 2208362 w 2234241"/>
              <a:gd name="connsiteY2" fmla="*/ 700177 h 1442048"/>
              <a:gd name="connsiteX3" fmla="*/ 2208362 w 2234241"/>
              <a:gd name="connsiteY3" fmla="*/ 993475 h 1442048"/>
              <a:gd name="connsiteX4" fmla="*/ 2053086 w 2234241"/>
              <a:gd name="connsiteY4" fmla="*/ 1191883 h 1442048"/>
              <a:gd name="connsiteX5" fmla="*/ 1552754 w 2234241"/>
              <a:gd name="connsiteY5" fmla="*/ 1364411 h 1442048"/>
              <a:gd name="connsiteX6" fmla="*/ 905773 w 2234241"/>
              <a:gd name="connsiteY6" fmla="*/ 1390290 h 1442048"/>
              <a:gd name="connsiteX7" fmla="*/ 353682 w 2234241"/>
              <a:gd name="connsiteY7" fmla="*/ 1053860 h 1442048"/>
              <a:gd name="connsiteX8" fmla="*/ 51758 w 2234241"/>
              <a:gd name="connsiteY8" fmla="*/ 501770 h 1442048"/>
              <a:gd name="connsiteX9" fmla="*/ 43131 w 2234241"/>
              <a:gd name="connsiteY9" fmla="*/ 27317 h 1442048"/>
              <a:gd name="connsiteX10" fmla="*/ 94890 w 2234241"/>
              <a:gd name="connsiteY10" fmla="*/ 337868 h 1442048"/>
              <a:gd name="connsiteX11" fmla="*/ 474452 w 2234241"/>
              <a:gd name="connsiteY11" fmla="*/ 682924 h 1442048"/>
              <a:gd name="connsiteX12" fmla="*/ 871267 w 2234241"/>
              <a:gd name="connsiteY12" fmla="*/ 881332 h 1442048"/>
              <a:gd name="connsiteX13" fmla="*/ 1699403 w 2234241"/>
              <a:gd name="connsiteY13" fmla="*/ 941717 h 1442048"/>
              <a:gd name="connsiteX14" fmla="*/ 2199735 w 2234241"/>
              <a:gd name="connsiteY14" fmla="*/ 570781 h 1442048"/>
              <a:gd name="connsiteX15" fmla="*/ 2199735 w 2234241"/>
              <a:gd name="connsiteY15" fmla="*/ 570781 h 1442048"/>
              <a:gd name="connsiteX16" fmla="*/ 2199735 w 2234241"/>
              <a:gd name="connsiteY16" fmla="*/ 536275 h 14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241" h="1442048">
                <a:moveTo>
                  <a:pt x="2156603" y="329241"/>
                </a:moveTo>
                <a:cubicBezTo>
                  <a:pt x="2169543" y="410473"/>
                  <a:pt x="2182483" y="491705"/>
                  <a:pt x="2191109" y="553528"/>
                </a:cubicBezTo>
                <a:cubicBezTo>
                  <a:pt x="2199735" y="615351"/>
                  <a:pt x="2205487" y="626853"/>
                  <a:pt x="2208362" y="700177"/>
                </a:cubicBezTo>
                <a:cubicBezTo>
                  <a:pt x="2211237" y="773501"/>
                  <a:pt x="2234241" y="911524"/>
                  <a:pt x="2208362" y="993475"/>
                </a:cubicBezTo>
                <a:cubicBezTo>
                  <a:pt x="2182483" y="1075426"/>
                  <a:pt x="2162354" y="1130060"/>
                  <a:pt x="2053086" y="1191883"/>
                </a:cubicBezTo>
                <a:cubicBezTo>
                  <a:pt x="1943818" y="1253706"/>
                  <a:pt x="1743973" y="1331343"/>
                  <a:pt x="1552754" y="1364411"/>
                </a:cubicBezTo>
                <a:cubicBezTo>
                  <a:pt x="1361535" y="1397479"/>
                  <a:pt x="1105618" y="1442048"/>
                  <a:pt x="905773" y="1390290"/>
                </a:cubicBezTo>
                <a:cubicBezTo>
                  <a:pt x="705928" y="1338532"/>
                  <a:pt x="496018" y="1201947"/>
                  <a:pt x="353682" y="1053860"/>
                </a:cubicBezTo>
                <a:cubicBezTo>
                  <a:pt x="211346" y="905773"/>
                  <a:pt x="103516" y="672860"/>
                  <a:pt x="51758" y="501770"/>
                </a:cubicBezTo>
                <a:cubicBezTo>
                  <a:pt x="0" y="330680"/>
                  <a:pt x="35942" y="54634"/>
                  <a:pt x="43131" y="27317"/>
                </a:cubicBezTo>
                <a:cubicBezTo>
                  <a:pt x="50320" y="0"/>
                  <a:pt x="23003" y="228600"/>
                  <a:pt x="94890" y="337868"/>
                </a:cubicBezTo>
                <a:cubicBezTo>
                  <a:pt x="166777" y="447136"/>
                  <a:pt x="345056" y="592347"/>
                  <a:pt x="474452" y="682924"/>
                </a:cubicBezTo>
                <a:cubicBezTo>
                  <a:pt x="603848" y="773501"/>
                  <a:pt x="667109" y="838200"/>
                  <a:pt x="871267" y="881332"/>
                </a:cubicBezTo>
                <a:cubicBezTo>
                  <a:pt x="1075425" y="924464"/>
                  <a:pt x="1477992" y="993476"/>
                  <a:pt x="1699403" y="941717"/>
                </a:cubicBezTo>
                <a:cubicBezTo>
                  <a:pt x="1920814" y="889959"/>
                  <a:pt x="2199735" y="570781"/>
                  <a:pt x="2199735" y="570781"/>
                </a:cubicBezTo>
                <a:lnTo>
                  <a:pt x="2199735" y="570781"/>
                </a:lnTo>
                <a:lnTo>
                  <a:pt x="2199735" y="536275"/>
                </a:lnTo>
              </a:path>
            </a:pathLst>
          </a:custGeom>
          <a:gradFill>
            <a:gsLst>
              <a:gs pos="0">
                <a:srgbClr val="D6B19C">
                  <a:alpha val="29000"/>
                </a:srgbClr>
              </a:gs>
              <a:gs pos="30000">
                <a:srgbClr val="D49E6C"/>
              </a:gs>
              <a:gs pos="70000">
                <a:srgbClr val="A65528"/>
              </a:gs>
              <a:gs pos="100000">
                <a:srgbClr val="663012"/>
              </a:gs>
            </a:gsLst>
            <a:lin ang="0" scaled="0"/>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2" name="Group 6"/>
          <p:cNvGrpSpPr>
            <a:grpSpLocks noChangeAspect="1"/>
          </p:cNvGrpSpPr>
          <p:nvPr/>
        </p:nvGrpSpPr>
        <p:grpSpPr bwMode="auto">
          <a:xfrm flipH="1">
            <a:off x="500034" y="285728"/>
            <a:ext cx="1899528" cy="3000396"/>
            <a:chOff x="2137" y="1007"/>
            <a:chExt cx="1486" cy="2305"/>
          </a:xfrm>
          <a:gradFill>
            <a:gsLst>
              <a:gs pos="0">
                <a:srgbClr val="D6B19C">
                  <a:alpha val="29000"/>
                </a:srgbClr>
              </a:gs>
              <a:gs pos="30000">
                <a:srgbClr val="D49E6C"/>
              </a:gs>
              <a:gs pos="70000">
                <a:srgbClr val="A65528"/>
              </a:gs>
              <a:gs pos="100000">
                <a:srgbClr val="663012"/>
              </a:gs>
            </a:gsLst>
            <a:lin ang="0" scaled="0"/>
          </a:gradFill>
        </p:grpSpPr>
        <p:sp>
          <p:nvSpPr>
            <p:cNvPr id="3" name="Freeform 7"/>
            <p:cNvSpPr>
              <a:spLocks noChangeAspect="1"/>
            </p:cNvSpPr>
            <p:nvPr/>
          </p:nvSpPr>
          <p:spPr bwMode="auto">
            <a:xfrm>
              <a:off x="2137" y="1901"/>
              <a:ext cx="282" cy="1331"/>
            </a:xfrm>
            <a:custGeom>
              <a:avLst/>
              <a:gdLst/>
              <a:ahLst/>
              <a:cxnLst>
                <a:cxn ang="0">
                  <a:pos x="86" y="0"/>
                </a:cxn>
                <a:cxn ang="0">
                  <a:pos x="0" y="197"/>
                </a:cxn>
                <a:cxn ang="0">
                  <a:pos x="19" y="333"/>
                </a:cxn>
                <a:cxn ang="0">
                  <a:pos x="12" y="411"/>
                </a:cxn>
                <a:cxn ang="0">
                  <a:pos x="35" y="412"/>
                </a:cxn>
                <a:cxn ang="0">
                  <a:pos x="45" y="334"/>
                </a:cxn>
                <a:cxn ang="0">
                  <a:pos x="47" y="256"/>
                </a:cxn>
                <a:cxn ang="0">
                  <a:pos x="88" y="171"/>
                </a:cxn>
                <a:cxn ang="0">
                  <a:pos x="88" y="170"/>
                </a:cxn>
                <a:cxn ang="0">
                  <a:pos x="86" y="0"/>
                </a:cxn>
              </a:cxnLst>
              <a:rect l="0" t="0" r="r" b="b"/>
              <a:pathLst>
                <a:path w="88" h="416">
                  <a:moveTo>
                    <a:pt x="86" y="0"/>
                  </a:moveTo>
                  <a:cubicBezTo>
                    <a:pt x="45" y="35"/>
                    <a:pt x="3" y="72"/>
                    <a:pt x="0" y="197"/>
                  </a:cubicBezTo>
                  <a:cubicBezTo>
                    <a:pt x="1" y="263"/>
                    <a:pt x="17" y="286"/>
                    <a:pt x="19" y="333"/>
                  </a:cubicBezTo>
                  <a:cubicBezTo>
                    <a:pt x="20" y="380"/>
                    <a:pt x="14" y="397"/>
                    <a:pt x="12" y="411"/>
                  </a:cubicBezTo>
                  <a:cubicBezTo>
                    <a:pt x="25" y="416"/>
                    <a:pt x="23" y="404"/>
                    <a:pt x="35" y="412"/>
                  </a:cubicBezTo>
                  <a:cubicBezTo>
                    <a:pt x="35" y="406"/>
                    <a:pt x="45" y="369"/>
                    <a:pt x="45" y="334"/>
                  </a:cubicBezTo>
                  <a:cubicBezTo>
                    <a:pt x="45" y="300"/>
                    <a:pt x="41" y="291"/>
                    <a:pt x="47" y="256"/>
                  </a:cubicBezTo>
                  <a:cubicBezTo>
                    <a:pt x="52" y="231"/>
                    <a:pt x="67" y="179"/>
                    <a:pt x="88" y="171"/>
                  </a:cubicBezTo>
                  <a:cubicBezTo>
                    <a:pt x="88" y="171"/>
                    <a:pt x="88" y="171"/>
                    <a:pt x="88" y="170"/>
                  </a:cubicBezTo>
                  <a:cubicBezTo>
                    <a:pt x="54" y="128"/>
                    <a:pt x="54" y="60"/>
                    <a:pt x="86" y="0"/>
                  </a:cubicBezTo>
                  <a:close/>
                </a:path>
              </a:pathLst>
            </a:custGeom>
            <a:grpFill/>
            <a:ln w="6350">
              <a:noFill/>
              <a:round/>
              <a:headEnd/>
              <a:tailEnd/>
            </a:ln>
            <a:scene3d>
              <a:camera prst="orthographicFront"/>
              <a:lightRig rig="threePt" dir="t"/>
            </a:scene3d>
            <a:sp3d>
              <a:bevelT/>
            </a:sp3d>
          </p:spPr>
          <p:txBody>
            <a:bodyPr/>
            <a:lstStyle/>
            <a:p>
              <a:endParaRPr lang="el-GR"/>
            </a:p>
          </p:txBody>
        </p:sp>
        <p:sp>
          <p:nvSpPr>
            <p:cNvPr id="4" name="Freeform 8"/>
            <p:cNvSpPr>
              <a:spLocks noChangeAspect="1"/>
            </p:cNvSpPr>
            <p:nvPr/>
          </p:nvSpPr>
          <p:spPr bwMode="auto">
            <a:xfrm>
              <a:off x="2287" y="1007"/>
              <a:ext cx="1336" cy="2305"/>
            </a:xfrm>
            <a:custGeom>
              <a:avLst/>
              <a:gdLst/>
              <a:ahLst/>
              <a:cxnLst>
                <a:cxn ang="0">
                  <a:pos x="400" y="477"/>
                </a:cxn>
                <a:cxn ang="0">
                  <a:pos x="377" y="547"/>
                </a:cxn>
                <a:cxn ang="0">
                  <a:pos x="183" y="705"/>
                </a:cxn>
                <a:cxn ang="0">
                  <a:pos x="183" y="705"/>
                </a:cxn>
                <a:cxn ang="0">
                  <a:pos x="161" y="702"/>
                </a:cxn>
                <a:cxn ang="0">
                  <a:pos x="43" y="591"/>
                </a:cxn>
                <a:cxn ang="0">
                  <a:pos x="41" y="449"/>
                </a:cxn>
                <a:cxn ang="0">
                  <a:pos x="40" y="277"/>
                </a:cxn>
                <a:cxn ang="0">
                  <a:pos x="3" y="152"/>
                </a:cxn>
                <a:cxn ang="0">
                  <a:pos x="158" y="1"/>
                </a:cxn>
                <a:cxn ang="0">
                  <a:pos x="324" y="82"/>
                </a:cxn>
                <a:cxn ang="0">
                  <a:pos x="385" y="208"/>
                </a:cxn>
                <a:cxn ang="0">
                  <a:pos x="409" y="302"/>
                </a:cxn>
                <a:cxn ang="0">
                  <a:pos x="400" y="477"/>
                </a:cxn>
              </a:cxnLst>
              <a:rect l="0" t="0" r="r" b="b"/>
              <a:pathLst>
                <a:path w="417" h="720">
                  <a:moveTo>
                    <a:pt x="400" y="477"/>
                  </a:moveTo>
                  <a:cubicBezTo>
                    <a:pt x="393" y="503"/>
                    <a:pt x="380" y="537"/>
                    <a:pt x="377" y="547"/>
                  </a:cubicBezTo>
                  <a:cubicBezTo>
                    <a:pt x="349" y="609"/>
                    <a:pt x="297" y="720"/>
                    <a:pt x="183" y="705"/>
                  </a:cubicBezTo>
                  <a:cubicBezTo>
                    <a:pt x="183" y="705"/>
                    <a:pt x="183" y="705"/>
                    <a:pt x="183" y="705"/>
                  </a:cubicBezTo>
                  <a:cubicBezTo>
                    <a:pt x="175" y="705"/>
                    <a:pt x="168" y="704"/>
                    <a:pt x="161" y="702"/>
                  </a:cubicBezTo>
                  <a:cubicBezTo>
                    <a:pt x="86" y="688"/>
                    <a:pt x="53" y="638"/>
                    <a:pt x="43" y="591"/>
                  </a:cubicBezTo>
                  <a:cubicBezTo>
                    <a:pt x="36" y="554"/>
                    <a:pt x="30" y="484"/>
                    <a:pt x="41" y="449"/>
                  </a:cubicBezTo>
                  <a:cubicBezTo>
                    <a:pt x="6" y="407"/>
                    <a:pt x="7" y="337"/>
                    <a:pt x="40" y="277"/>
                  </a:cubicBezTo>
                  <a:cubicBezTo>
                    <a:pt x="26" y="256"/>
                    <a:pt x="0" y="218"/>
                    <a:pt x="3" y="152"/>
                  </a:cubicBezTo>
                  <a:cubicBezTo>
                    <a:pt x="9" y="81"/>
                    <a:pt x="47" y="4"/>
                    <a:pt x="158" y="1"/>
                  </a:cubicBezTo>
                  <a:cubicBezTo>
                    <a:pt x="225" y="0"/>
                    <a:pt x="286" y="22"/>
                    <a:pt x="324" y="82"/>
                  </a:cubicBezTo>
                  <a:cubicBezTo>
                    <a:pt x="357" y="128"/>
                    <a:pt x="366" y="157"/>
                    <a:pt x="385" y="208"/>
                  </a:cubicBezTo>
                  <a:cubicBezTo>
                    <a:pt x="393" y="228"/>
                    <a:pt x="401" y="257"/>
                    <a:pt x="409" y="302"/>
                  </a:cubicBezTo>
                  <a:cubicBezTo>
                    <a:pt x="417" y="380"/>
                    <a:pt x="410" y="440"/>
                    <a:pt x="400" y="477"/>
                  </a:cubicBezTo>
                </a:path>
              </a:pathLst>
            </a:custGeom>
            <a:grpFill/>
            <a:ln w="6350">
              <a:noFill/>
              <a:round/>
              <a:headEnd/>
              <a:tailEnd/>
            </a:ln>
            <a:scene3d>
              <a:camera prst="orthographicFront"/>
              <a:lightRig rig="threePt" dir="t"/>
            </a:scene3d>
            <a:sp3d>
              <a:bevelT/>
            </a:sp3d>
          </p:spPr>
          <p:txBody>
            <a:bodyPr/>
            <a:lstStyle/>
            <a:p>
              <a:endParaRPr lang="el-GR"/>
            </a:p>
          </p:txBody>
        </p:sp>
      </p:grpSp>
      <p:grpSp>
        <p:nvGrpSpPr>
          <p:cNvPr id="5" name="18 - Ομάδα"/>
          <p:cNvGrpSpPr/>
          <p:nvPr/>
        </p:nvGrpSpPr>
        <p:grpSpPr>
          <a:xfrm>
            <a:off x="1071538" y="428604"/>
            <a:ext cx="928316" cy="1128738"/>
            <a:chOff x="786164" y="1066051"/>
            <a:chExt cx="1499820" cy="1634300"/>
          </a:xfrm>
        </p:grpSpPr>
        <p:sp>
          <p:nvSpPr>
            <p:cNvPr id="20" name="4 - Ελεύθερη σχεδίαση"/>
            <p:cNvSpPr/>
            <p:nvPr/>
          </p:nvSpPr>
          <p:spPr>
            <a:xfrm rot="305730">
              <a:off x="786164" y="1066051"/>
              <a:ext cx="1351461" cy="1634300"/>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5 - Έλλειψη"/>
            <p:cNvSpPr/>
            <p:nvPr/>
          </p:nvSpPr>
          <p:spPr>
            <a:xfrm>
              <a:off x="1285852" y="1785926"/>
              <a:ext cx="338565" cy="445690"/>
            </a:xfrm>
            <a:prstGeom prst="ellipse">
              <a:avLst/>
            </a:prstGeom>
            <a:solidFill>
              <a:schemeClr val="accent5">
                <a:lumMod val="40000"/>
                <a:lumOff val="6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 name="26 - Ομάδα"/>
            <p:cNvGrpSpPr/>
            <p:nvPr/>
          </p:nvGrpSpPr>
          <p:grpSpPr>
            <a:xfrm rot="5400000">
              <a:off x="1804976" y="1695430"/>
              <a:ext cx="319074" cy="642942"/>
              <a:chOff x="5621343" y="3322068"/>
              <a:chExt cx="390512" cy="900976"/>
            </a:xfrm>
          </p:grpSpPr>
          <p:pic>
            <p:nvPicPr>
              <p:cNvPr id="23"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24" name="23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9" name="24 - Ομάδα"/>
          <p:cNvGrpSpPr/>
          <p:nvPr/>
        </p:nvGrpSpPr>
        <p:grpSpPr>
          <a:xfrm>
            <a:off x="785786" y="1857364"/>
            <a:ext cx="1196210" cy="1143008"/>
            <a:chOff x="232518" y="4286256"/>
            <a:chExt cx="1600492" cy="1500198"/>
          </a:xfrm>
        </p:grpSpPr>
        <p:grpSp>
          <p:nvGrpSpPr>
            <p:cNvPr id="10" name="153 - Ομάδα"/>
            <p:cNvGrpSpPr/>
            <p:nvPr/>
          </p:nvGrpSpPr>
          <p:grpSpPr>
            <a:xfrm>
              <a:off x="1214414" y="5000636"/>
              <a:ext cx="618596" cy="306316"/>
              <a:chOff x="1725600" y="1876410"/>
              <a:chExt cx="618596" cy="306316"/>
            </a:xfrm>
          </p:grpSpPr>
          <p:grpSp>
            <p:nvGrpSpPr>
              <p:cNvPr id="11" name="Group 6"/>
              <p:cNvGrpSpPr>
                <a:grpSpLocks noChangeAspect="1"/>
              </p:cNvGrpSpPr>
              <p:nvPr/>
            </p:nvGrpSpPr>
            <p:grpSpPr bwMode="auto">
              <a:xfrm rot="5400000">
                <a:off x="1781198" y="1820812"/>
                <a:ext cx="306316" cy="417512"/>
                <a:chOff x="1835" y="720"/>
                <a:chExt cx="1988" cy="2878"/>
              </a:xfrm>
              <a:solidFill>
                <a:srgbClr val="00B050"/>
              </a:solidFill>
            </p:grpSpPr>
            <p:sp>
              <p:nvSpPr>
                <p:cNvPr id="3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3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36" name="Freeform 16"/>
              <p:cNvSpPr>
                <a:spLocks noChangeAspect="1"/>
              </p:cNvSpPr>
              <p:nvPr/>
            </p:nvSpPr>
            <p:spPr bwMode="auto">
              <a:xfrm>
                <a:off x="2071670" y="1928802"/>
                <a:ext cx="272526" cy="21431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3" name="20 - Ομάδα"/>
            <p:cNvGrpSpPr/>
            <p:nvPr/>
          </p:nvGrpSpPr>
          <p:grpSpPr>
            <a:xfrm>
              <a:off x="232518" y="4286256"/>
              <a:ext cx="1481962" cy="1500198"/>
              <a:chOff x="232518" y="3512753"/>
              <a:chExt cx="1979738" cy="2107428"/>
            </a:xfrm>
          </p:grpSpPr>
          <p:sp>
            <p:nvSpPr>
              <p:cNvPr id="33" name="2 - Ελεύθερη σχεδίαση"/>
              <p:cNvSpPr/>
              <p:nvPr/>
            </p:nvSpPr>
            <p:spPr>
              <a:xfrm rot="305730">
                <a:off x="232518" y="3512753"/>
                <a:ext cx="1979738" cy="2107428"/>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0">
                    <a:srgbClr val="FBEAC7"/>
                  </a:gs>
                  <a:gs pos="17999">
                    <a:srgbClr val="FEE7F2"/>
                  </a:gs>
                  <a:gs pos="36000">
                    <a:srgbClr val="FAC77D"/>
                  </a:gs>
                  <a:gs pos="61000">
                    <a:srgbClr val="FBA97D"/>
                  </a:gs>
                  <a:gs pos="82001">
                    <a:srgbClr val="FBD49C"/>
                  </a:gs>
                  <a:gs pos="100000">
                    <a:srgbClr val="FEE7F2"/>
                  </a:gs>
                </a:gsLst>
                <a:lin ang="0" scaled="0"/>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 - Έλλειψη"/>
              <p:cNvSpPr/>
              <p:nvPr/>
            </p:nvSpPr>
            <p:spPr>
              <a:xfrm>
                <a:off x="1000100" y="4357694"/>
                <a:ext cx="358806" cy="517409"/>
              </a:xfrm>
              <a:prstGeom prst="ellipse">
                <a:avLst/>
              </a:prstGeom>
              <a:gradFill flip="none" rotWithShape="1">
                <a:gsLst>
                  <a:gs pos="0">
                    <a:srgbClr val="D6B19C"/>
                  </a:gs>
                  <a:gs pos="30000">
                    <a:srgbClr val="D49E6C"/>
                  </a:gs>
                  <a:gs pos="70000">
                    <a:srgbClr val="A65528"/>
                  </a:gs>
                  <a:gs pos="100000">
                    <a:srgbClr val="663012"/>
                  </a:gs>
                </a:gsLst>
                <a:lin ang="0" scaled="0"/>
                <a:tileRect/>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5" name="32 - Ομάδα"/>
            <p:cNvGrpSpPr/>
            <p:nvPr/>
          </p:nvGrpSpPr>
          <p:grpSpPr>
            <a:xfrm>
              <a:off x="500034" y="5143512"/>
              <a:ext cx="428628" cy="357190"/>
              <a:chOff x="2000232" y="4286256"/>
              <a:chExt cx="428628" cy="357190"/>
            </a:xfrm>
          </p:grpSpPr>
          <p:sp>
            <p:nvSpPr>
              <p:cNvPr id="29" name="28 - Έλλειψη"/>
              <p:cNvSpPr/>
              <p:nvPr/>
            </p:nvSpPr>
            <p:spPr>
              <a:xfrm>
                <a:off x="2000232" y="4286256"/>
                <a:ext cx="428628" cy="357190"/>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7" name="29 - Ομάδα"/>
              <p:cNvGrpSpPr/>
              <p:nvPr/>
            </p:nvGrpSpPr>
            <p:grpSpPr>
              <a:xfrm>
                <a:off x="2071670" y="4357694"/>
                <a:ext cx="276228" cy="223838"/>
                <a:chOff x="2428860" y="5000636"/>
                <a:chExt cx="276228" cy="223838"/>
              </a:xfrm>
            </p:grpSpPr>
            <p:sp>
              <p:nvSpPr>
                <p:cNvPr id="31" name="30 - Διάγραμμα ροής: Αρχή/τέλος εργασίας"/>
                <p:cNvSpPr/>
                <p:nvPr/>
              </p:nvSpPr>
              <p:spPr>
                <a:xfrm>
                  <a:off x="2428860" y="5000636"/>
                  <a:ext cx="142876" cy="71438"/>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Διάγραμμα ροής: Αρχή/τέλος εργασίας"/>
                <p:cNvSpPr/>
                <p:nvPr/>
              </p:nvSpPr>
              <p:spPr>
                <a:xfrm>
                  <a:off x="2500298" y="5143512"/>
                  <a:ext cx="204790" cy="80962"/>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39" name="38 - Διάγραμμα ροής: Αρχή/τέλος εργασίας"/>
          <p:cNvSpPr/>
          <p:nvPr/>
        </p:nvSpPr>
        <p:spPr>
          <a:xfrm>
            <a:off x="642910" y="1785926"/>
            <a:ext cx="214314" cy="142876"/>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39 - Διάγραμμα ροής: Αρχή/τέλος εργασίας"/>
          <p:cNvSpPr/>
          <p:nvPr/>
        </p:nvSpPr>
        <p:spPr>
          <a:xfrm>
            <a:off x="928662" y="1643050"/>
            <a:ext cx="214314" cy="142876"/>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8" name="46 - Ομάδα"/>
          <p:cNvGrpSpPr/>
          <p:nvPr/>
        </p:nvGrpSpPr>
        <p:grpSpPr>
          <a:xfrm>
            <a:off x="3500430" y="0"/>
            <a:ext cx="1196210" cy="1143008"/>
            <a:chOff x="232518" y="4286256"/>
            <a:chExt cx="1600492" cy="1500198"/>
          </a:xfrm>
        </p:grpSpPr>
        <p:grpSp>
          <p:nvGrpSpPr>
            <p:cNvPr id="19" name="153 - Ομάδα"/>
            <p:cNvGrpSpPr/>
            <p:nvPr/>
          </p:nvGrpSpPr>
          <p:grpSpPr>
            <a:xfrm>
              <a:off x="1214414" y="5000636"/>
              <a:ext cx="618596" cy="306316"/>
              <a:chOff x="1725600" y="1876410"/>
              <a:chExt cx="618596" cy="306316"/>
            </a:xfrm>
          </p:grpSpPr>
          <p:grpSp>
            <p:nvGrpSpPr>
              <p:cNvPr id="22" name="Group 6"/>
              <p:cNvGrpSpPr>
                <a:grpSpLocks noChangeAspect="1"/>
              </p:cNvGrpSpPr>
              <p:nvPr/>
            </p:nvGrpSpPr>
            <p:grpSpPr bwMode="auto">
              <a:xfrm rot="5400000">
                <a:off x="1781198" y="1820812"/>
                <a:ext cx="306316" cy="417512"/>
                <a:chOff x="1835" y="720"/>
                <a:chExt cx="1988" cy="2878"/>
              </a:xfrm>
              <a:solidFill>
                <a:srgbClr val="00B050"/>
              </a:solidFill>
            </p:grpSpPr>
            <p:sp>
              <p:nvSpPr>
                <p:cNvPr id="5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6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58" name="Freeform 16"/>
              <p:cNvSpPr>
                <a:spLocks noChangeAspect="1"/>
              </p:cNvSpPr>
              <p:nvPr/>
            </p:nvSpPr>
            <p:spPr bwMode="auto">
              <a:xfrm>
                <a:off x="2071670" y="1928802"/>
                <a:ext cx="272526" cy="21431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5" name="20 - Ομάδα"/>
            <p:cNvGrpSpPr/>
            <p:nvPr/>
          </p:nvGrpSpPr>
          <p:grpSpPr>
            <a:xfrm>
              <a:off x="232518" y="4286256"/>
              <a:ext cx="1481962" cy="1500198"/>
              <a:chOff x="232518" y="3512753"/>
              <a:chExt cx="1979738" cy="2107428"/>
            </a:xfrm>
          </p:grpSpPr>
          <p:sp>
            <p:nvSpPr>
              <p:cNvPr id="55" name="2 - Ελεύθερη σχεδίαση"/>
              <p:cNvSpPr/>
              <p:nvPr/>
            </p:nvSpPr>
            <p:spPr>
              <a:xfrm rot="305730">
                <a:off x="232518" y="3512753"/>
                <a:ext cx="1979738" cy="2107428"/>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0">
                    <a:srgbClr val="FBEAC7"/>
                  </a:gs>
                  <a:gs pos="17999">
                    <a:srgbClr val="FEE7F2"/>
                  </a:gs>
                  <a:gs pos="36000">
                    <a:srgbClr val="FAC77D"/>
                  </a:gs>
                  <a:gs pos="61000">
                    <a:srgbClr val="FBA97D"/>
                  </a:gs>
                  <a:gs pos="82001">
                    <a:srgbClr val="FBD49C"/>
                  </a:gs>
                  <a:gs pos="100000">
                    <a:srgbClr val="FEE7F2"/>
                  </a:gs>
                </a:gsLst>
                <a:lin ang="0" scaled="0"/>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3 - Έλλειψη"/>
              <p:cNvSpPr/>
              <p:nvPr/>
            </p:nvSpPr>
            <p:spPr>
              <a:xfrm>
                <a:off x="1000100" y="4357694"/>
                <a:ext cx="358806" cy="517409"/>
              </a:xfrm>
              <a:prstGeom prst="ellipse">
                <a:avLst/>
              </a:prstGeom>
              <a:gradFill flip="none" rotWithShape="1">
                <a:gsLst>
                  <a:gs pos="0">
                    <a:srgbClr val="D6B19C"/>
                  </a:gs>
                  <a:gs pos="30000">
                    <a:srgbClr val="D49E6C"/>
                  </a:gs>
                  <a:gs pos="70000">
                    <a:srgbClr val="A65528"/>
                  </a:gs>
                  <a:gs pos="100000">
                    <a:srgbClr val="663012"/>
                  </a:gs>
                </a:gsLst>
                <a:lin ang="0" scaled="0"/>
                <a:tileRect/>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6" name="32 - Ομάδα"/>
            <p:cNvGrpSpPr/>
            <p:nvPr/>
          </p:nvGrpSpPr>
          <p:grpSpPr>
            <a:xfrm>
              <a:off x="500034" y="5143512"/>
              <a:ext cx="428628" cy="357190"/>
              <a:chOff x="2000232" y="4286256"/>
              <a:chExt cx="428628" cy="357190"/>
            </a:xfrm>
          </p:grpSpPr>
          <p:sp>
            <p:nvSpPr>
              <p:cNvPr id="51" name="50 - Έλλειψη"/>
              <p:cNvSpPr/>
              <p:nvPr/>
            </p:nvSpPr>
            <p:spPr>
              <a:xfrm>
                <a:off x="2000232" y="4286256"/>
                <a:ext cx="428628" cy="357190"/>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29 - Ομάδα"/>
              <p:cNvGrpSpPr/>
              <p:nvPr/>
            </p:nvGrpSpPr>
            <p:grpSpPr>
              <a:xfrm>
                <a:off x="2071670" y="4357694"/>
                <a:ext cx="276228" cy="223838"/>
                <a:chOff x="2428860" y="5000636"/>
                <a:chExt cx="276228" cy="223838"/>
              </a:xfrm>
            </p:grpSpPr>
            <p:sp>
              <p:nvSpPr>
                <p:cNvPr id="53" name="52 - Διάγραμμα ροής: Αρχή/τέλος εργασίας"/>
                <p:cNvSpPr/>
                <p:nvPr/>
              </p:nvSpPr>
              <p:spPr>
                <a:xfrm>
                  <a:off x="2428860" y="5000636"/>
                  <a:ext cx="142876" cy="71438"/>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53 - Διάγραμμα ροής: Αρχή/τέλος εργασίας"/>
                <p:cNvSpPr/>
                <p:nvPr/>
              </p:nvSpPr>
              <p:spPr>
                <a:xfrm>
                  <a:off x="2500298" y="5143512"/>
                  <a:ext cx="204790" cy="80962"/>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8" name="40 - Ομάδα"/>
          <p:cNvGrpSpPr/>
          <p:nvPr/>
        </p:nvGrpSpPr>
        <p:grpSpPr>
          <a:xfrm>
            <a:off x="2285984" y="357166"/>
            <a:ext cx="928316" cy="1128738"/>
            <a:chOff x="786164" y="1066051"/>
            <a:chExt cx="1499820" cy="1634300"/>
          </a:xfrm>
        </p:grpSpPr>
        <p:sp>
          <p:nvSpPr>
            <p:cNvPr id="42" name="4 - Ελεύθερη σχεδίαση"/>
            <p:cNvSpPr/>
            <p:nvPr/>
          </p:nvSpPr>
          <p:spPr>
            <a:xfrm rot="305730">
              <a:off x="786164" y="1066051"/>
              <a:ext cx="1351461" cy="1634300"/>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5 - Έλλειψη"/>
            <p:cNvSpPr/>
            <p:nvPr/>
          </p:nvSpPr>
          <p:spPr>
            <a:xfrm>
              <a:off x="1285852" y="1785926"/>
              <a:ext cx="338565" cy="445690"/>
            </a:xfrm>
            <a:prstGeom prst="ellipse">
              <a:avLst/>
            </a:prstGeom>
            <a:solidFill>
              <a:schemeClr val="accent5">
                <a:lumMod val="40000"/>
                <a:lumOff val="6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0" name="26 - Ομάδα"/>
            <p:cNvGrpSpPr/>
            <p:nvPr/>
          </p:nvGrpSpPr>
          <p:grpSpPr>
            <a:xfrm rot="5400000">
              <a:off x="1804976" y="1695430"/>
              <a:ext cx="319074" cy="642942"/>
              <a:chOff x="5621343" y="3322068"/>
              <a:chExt cx="390512" cy="900976"/>
            </a:xfrm>
          </p:grpSpPr>
          <p:pic>
            <p:nvPicPr>
              <p:cNvPr id="45"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46" name="45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35" name="76 - Ομάδα"/>
          <p:cNvGrpSpPr/>
          <p:nvPr/>
        </p:nvGrpSpPr>
        <p:grpSpPr>
          <a:xfrm rot="544681">
            <a:off x="5143504" y="1714488"/>
            <a:ext cx="785818" cy="914424"/>
            <a:chOff x="786164" y="1066051"/>
            <a:chExt cx="1499820" cy="1634300"/>
          </a:xfrm>
        </p:grpSpPr>
        <p:sp>
          <p:nvSpPr>
            <p:cNvPr id="78" name="4 - Ελεύθερη σχεδίαση"/>
            <p:cNvSpPr/>
            <p:nvPr/>
          </p:nvSpPr>
          <p:spPr>
            <a:xfrm rot="305730">
              <a:off x="786164" y="1066051"/>
              <a:ext cx="1351461" cy="1634300"/>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5 - Έλλειψη"/>
            <p:cNvSpPr/>
            <p:nvPr/>
          </p:nvSpPr>
          <p:spPr>
            <a:xfrm>
              <a:off x="1285852" y="1785926"/>
              <a:ext cx="338565" cy="445690"/>
            </a:xfrm>
            <a:prstGeom prst="ellipse">
              <a:avLst/>
            </a:prstGeom>
            <a:solidFill>
              <a:schemeClr val="accent5">
                <a:lumMod val="40000"/>
                <a:lumOff val="60000"/>
              </a:schemeClr>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1" name="26 - Ομάδα"/>
            <p:cNvGrpSpPr/>
            <p:nvPr/>
          </p:nvGrpSpPr>
          <p:grpSpPr>
            <a:xfrm rot="5400000">
              <a:off x="1804976" y="1695430"/>
              <a:ext cx="319074" cy="642942"/>
              <a:chOff x="5621343" y="3322068"/>
              <a:chExt cx="390512" cy="900976"/>
            </a:xfrm>
          </p:grpSpPr>
          <p:pic>
            <p:nvPicPr>
              <p:cNvPr id="81" name="Picture 2" descr="C:\Users\dell\Desktop\σχήματα\MHC-I.png"/>
              <p:cNvPicPr>
                <a:picLocks noChangeAspect="1" noChangeArrowheads="1"/>
              </p:cNvPicPr>
              <p:nvPr/>
            </p:nvPicPr>
            <p:blipFill>
              <a:blip r:embed="rId3" cstate="print"/>
              <a:srcRect/>
              <a:stretch>
                <a:fillRect/>
              </a:stretch>
            </p:blipFill>
            <p:spPr bwMode="auto">
              <a:xfrm rot="16403579">
                <a:off x="5454287" y="3665476"/>
                <a:ext cx="724624" cy="390512"/>
              </a:xfrm>
              <a:prstGeom prst="rect">
                <a:avLst/>
              </a:prstGeom>
              <a:noFill/>
            </p:spPr>
          </p:pic>
          <p:sp>
            <p:nvSpPr>
              <p:cNvPr id="82" name="81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44" name="82 - Ομάδα"/>
          <p:cNvGrpSpPr/>
          <p:nvPr/>
        </p:nvGrpSpPr>
        <p:grpSpPr>
          <a:xfrm rot="19971453">
            <a:off x="5722114" y="1985128"/>
            <a:ext cx="968562" cy="827868"/>
            <a:chOff x="4706272" y="4213868"/>
            <a:chExt cx="739957" cy="696366"/>
          </a:xfrm>
        </p:grpSpPr>
        <p:grpSp>
          <p:nvGrpSpPr>
            <p:cNvPr id="47" name="Group 22"/>
            <p:cNvGrpSpPr>
              <a:grpSpLocks noChangeAspect="1"/>
            </p:cNvGrpSpPr>
            <p:nvPr/>
          </p:nvGrpSpPr>
          <p:grpSpPr bwMode="auto">
            <a:xfrm rot="10814903">
              <a:off x="5042356" y="4582572"/>
              <a:ext cx="97735" cy="212188"/>
              <a:chOff x="2502" y="672"/>
              <a:chExt cx="738" cy="1149"/>
            </a:xfrm>
            <a:solidFill>
              <a:srgbClr val="FFF5EE"/>
            </a:solidFill>
          </p:grpSpPr>
          <p:sp>
            <p:nvSpPr>
              <p:cNvPr id="98"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9"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48" name="262 - Ομάδα"/>
            <p:cNvGrpSpPr/>
            <p:nvPr/>
          </p:nvGrpSpPr>
          <p:grpSpPr>
            <a:xfrm rot="5204096">
              <a:off x="5198156" y="4166551"/>
              <a:ext cx="200755" cy="295390"/>
              <a:chOff x="3514431" y="590199"/>
              <a:chExt cx="624014" cy="936552"/>
            </a:xfrm>
            <a:solidFill>
              <a:srgbClr val="FFF5EE"/>
            </a:solidFill>
          </p:grpSpPr>
          <p:grpSp>
            <p:nvGrpSpPr>
              <p:cNvPr id="49" name="Group 28"/>
              <p:cNvGrpSpPr>
                <a:grpSpLocks noChangeAspect="1"/>
              </p:cNvGrpSpPr>
              <p:nvPr/>
            </p:nvGrpSpPr>
            <p:grpSpPr bwMode="auto">
              <a:xfrm rot="18421680" flipH="1">
                <a:off x="3584240" y="996588"/>
                <a:ext cx="387630" cy="527247"/>
                <a:chOff x="2502" y="672"/>
                <a:chExt cx="738" cy="1149"/>
              </a:xfrm>
              <a:grpFill/>
            </p:grpSpPr>
            <p:sp>
              <p:nvSpPr>
                <p:cNvPr id="96"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7"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95" name="Picture 3" descr="C:\Users\dell\Desktop\σχήματα\CD-8.png"/>
              <p:cNvPicPr>
                <a:picLocks noChangeAspect="1" noChangeArrowheads="1"/>
              </p:cNvPicPr>
              <p:nvPr/>
            </p:nvPicPr>
            <p:blipFill>
              <a:blip r:embed="rId4" cstate="print"/>
              <a:srcRect/>
              <a:stretch>
                <a:fillRect/>
              </a:stretch>
            </p:blipFill>
            <p:spPr bwMode="auto">
              <a:xfrm rot="3372470">
                <a:off x="3533646" y="921952"/>
                <a:ext cx="936552" cy="273046"/>
              </a:xfrm>
              <a:prstGeom prst="rect">
                <a:avLst/>
              </a:prstGeom>
              <a:grpFill/>
            </p:spPr>
          </p:pic>
        </p:grpSp>
        <p:grpSp>
          <p:nvGrpSpPr>
            <p:cNvPr id="50" name="Group 25"/>
            <p:cNvGrpSpPr>
              <a:grpSpLocks noChangeAspect="1"/>
            </p:cNvGrpSpPr>
            <p:nvPr/>
          </p:nvGrpSpPr>
          <p:grpSpPr bwMode="auto">
            <a:xfrm rot="18023804">
              <a:off x="4864171" y="4290899"/>
              <a:ext cx="136287" cy="222265"/>
              <a:chOff x="2502" y="672"/>
              <a:chExt cx="738" cy="1149"/>
            </a:xfrm>
            <a:solidFill>
              <a:srgbClr val="FFF5EE"/>
            </a:solidFill>
          </p:grpSpPr>
          <p:sp>
            <p:nvSpPr>
              <p:cNvPr id="92"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3"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87" name="Picture 3" descr="C:\Users\dell\Desktop\σχήματα\CD-8.png"/>
            <p:cNvPicPr>
              <a:picLocks noChangeAspect="1" noChangeArrowheads="1"/>
            </p:cNvPicPr>
            <p:nvPr/>
          </p:nvPicPr>
          <p:blipFill>
            <a:blip r:embed="rId5" cstate="print"/>
            <a:srcRect/>
            <a:stretch>
              <a:fillRect/>
            </a:stretch>
          </p:blipFill>
          <p:spPr bwMode="auto">
            <a:xfrm rot="1938163" flipV="1">
              <a:off x="4706272" y="4413236"/>
              <a:ext cx="270289" cy="135132"/>
            </a:xfrm>
            <a:prstGeom prst="rect">
              <a:avLst/>
            </a:prstGeom>
            <a:solidFill>
              <a:srgbClr val="FFF5EE"/>
            </a:solidFill>
          </p:spPr>
        </p:pic>
        <p:pic>
          <p:nvPicPr>
            <p:cNvPr id="88" name="Picture 3" descr="C:\Users\dell\Desktop\σχήματα\CD-8.png"/>
            <p:cNvPicPr>
              <a:picLocks noChangeAspect="1" noChangeArrowheads="1"/>
            </p:cNvPicPr>
            <p:nvPr/>
          </p:nvPicPr>
          <p:blipFill>
            <a:blip r:embed="rId6" cstate="print"/>
            <a:srcRect/>
            <a:stretch>
              <a:fillRect/>
            </a:stretch>
          </p:blipFill>
          <p:spPr bwMode="auto">
            <a:xfrm rot="15274506" flipV="1">
              <a:off x="5061864" y="4706662"/>
              <a:ext cx="315696" cy="91448"/>
            </a:xfrm>
            <a:prstGeom prst="rect">
              <a:avLst/>
            </a:prstGeom>
            <a:solidFill>
              <a:srgbClr val="FFF5EE"/>
            </a:solidFill>
          </p:spPr>
        </p:pic>
        <p:grpSp>
          <p:nvGrpSpPr>
            <p:cNvPr id="52" name="360 - Ομάδα"/>
            <p:cNvGrpSpPr/>
            <p:nvPr/>
          </p:nvGrpSpPr>
          <p:grpSpPr>
            <a:xfrm rot="19353224">
              <a:off x="4982819" y="4362001"/>
              <a:ext cx="276009" cy="289857"/>
              <a:chOff x="7286645" y="2357430"/>
              <a:chExt cx="785818" cy="899932"/>
            </a:xfrm>
            <a:solidFill>
              <a:schemeClr val="accent4">
                <a:lumMod val="60000"/>
                <a:lumOff val="40000"/>
              </a:schemeClr>
            </a:solidFill>
          </p:grpSpPr>
          <p:sp>
            <p:nvSpPr>
              <p:cNvPr id="90" name="89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grp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Oval 11"/>
              <p:cNvSpPr>
                <a:spLocks noChangeAspect="1" noChangeArrowheads="1"/>
              </p:cNvSpPr>
              <p:nvPr/>
            </p:nvSpPr>
            <p:spPr bwMode="auto">
              <a:xfrm rot="16200000">
                <a:off x="7422519" y="2628413"/>
                <a:ext cx="539180" cy="382303"/>
              </a:xfrm>
              <a:prstGeom prst="ellipse">
                <a:avLst/>
              </a:prstGeom>
              <a:grp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57" name="200 - Ομάδα"/>
          <p:cNvGrpSpPr/>
          <p:nvPr/>
        </p:nvGrpSpPr>
        <p:grpSpPr>
          <a:xfrm>
            <a:off x="5572132" y="1000108"/>
            <a:ext cx="1428760" cy="857256"/>
            <a:chOff x="5857884" y="1000108"/>
            <a:chExt cx="1428760" cy="857256"/>
          </a:xfrm>
        </p:grpSpPr>
        <p:grpSp>
          <p:nvGrpSpPr>
            <p:cNvPr id="61" name="62 - Ομάδα"/>
            <p:cNvGrpSpPr/>
            <p:nvPr/>
          </p:nvGrpSpPr>
          <p:grpSpPr>
            <a:xfrm>
              <a:off x="5857884" y="1000108"/>
              <a:ext cx="928694" cy="857256"/>
              <a:chOff x="232518" y="4286256"/>
              <a:chExt cx="1600492" cy="1500198"/>
            </a:xfrm>
          </p:grpSpPr>
          <p:grpSp>
            <p:nvGrpSpPr>
              <p:cNvPr id="63" name="153 - Ομάδα"/>
              <p:cNvGrpSpPr/>
              <p:nvPr/>
            </p:nvGrpSpPr>
            <p:grpSpPr>
              <a:xfrm>
                <a:off x="1214414" y="5000636"/>
                <a:ext cx="618596" cy="306316"/>
                <a:chOff x="1725600" y="1876410"/>
                <a:chExt cx="618596" cy="306316"/>
              </a:xfrm>
            </p:grpSpPr>
            <p:grpSp>
              <p:nvGrpSpPr>
                <p:cNvPr id="64" name="Group 6"/>
                <p:cNvGrpSpPr>
                  <a:grpSpLocks noChangeAspect="1"/>
                </p:cNvGrpSpPr>
                <p:nvPr/>
              </p:nvGrpSpPr>
              <p:grpSpPr bwMode="auto">
                <a:xfrm rot="5400000">
                  <a:off x="1781198" y="1820812"/>
                  <a:ext cx="306316" cy="417512"/>
                  <a:chOff x="1835" y="720"/>
                  <a:chExt cx="1988" cy="2878"/>
                </a:xfrm>
                <a:solidFill>
                  <a:srgbClr val="00B050"/>
                </a:solidFill>
              </p:grpSpPr>
              <p:sp>
                <p:nvSpPr>
                  <p:cNvPr id="75"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6"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74" name="Freeform 16"/>
                <p:cNvSpPr>
                  <a:spLocks noChangeAspect="1"/>
                </p:cNvSpPr>
                <p:nvPr/>
              </p:nvSpPr>
              <p:spPr bwMode="auto">
                <a:xfrm>
                  <a:off x="2071670" y="1928802"/>
                  <a:ext cx="272526" cy="214315"/>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65" name="20 - Ομάδα"/>
              <p:cNvGrpSpPr/>
              <p:nvPr/>
            </p:nvGrpSpPr>
            <p:grpSpPr>
              <a:xfrm>
                <a:off x="232518" y="4286256"/>
                <a:ext cx="1481962" cy="1500198"/>
                <a:chOff x="232518" y="3512753"/>
                <a:chExt cx="1979738" cy="2107428"/>
              </a:xfrm>
            </p:grpSpPr>
            <p:sp>
              <p:nvSpPr>
                <p:cNvPr id="71" name="2 - Ελεύθερη σχεδίαση"/>
                <p:cNvSpPr/>
                <p:nvPr/>
              </p:nvSpPr>
              <p:spPr>
                <a:xfrm rot="305730">
                  <a:off x="232518" y="3512753"/>
                  <a:ext cx="1979738" cy="2107428"/>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0">
                      <a:srgbClr val="FBEAC7"/>
                    </a:gs>
                    <a:gs pos="17999">
                      <a:srgbClr val="FEE7F2"/>
                    </a:gs>
                    <a:gs pos="36000">
                      <a:srgbClr val="FAC77D"/>
                    </a:gs>
                    <a:gs pos="61000">
                      <a:srgbClr val="FBA97D"/>
                    </a:gs>
                    <a:gs pos="82001">
                      <a:srgbClr val="FBD49C"/>
                    </a:gs>
                    <a:gs pos="100000">
                      <a:srgbClr val="FEE7F2"/>
                    </a:gs>
                  </a:gsLst>
                  <a:lin ang="0" scaled="0"/>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2" name="3 - Έλλειψη"/>
                <p:cNvSpPr/>
                <p:nvPr/>
              </p:nvSpPr>
              <p:spPr>
                <a:xfrm>
                  <a:off x="1000100" y="4357694"/>
                  <a:ext cx="358806" cy="517409"/>
                </a:xfrm>
                <a:prstGeom prst="ellipse">
                  <a:avLst/>
                </a:prstGeom>
                <a:gradFill flip="none" rotWithShape="1">
                  <a:gsLst>
                    <a:gs pos="0">
                      <a:srgbClr val="D6B19C"/>
                    </a:gs>
                    <a:gs pos="30000">
                      <a:srgbClr val="D49E6C"/>
                    </a:gs>
                    <a:gs pos="70000">
                      <a:srgbClr val="A65528"/>
                    </a:gs>
                    <a:gs pos="100000">
                      <a:srgbClr val="663012"/>
                    </a:gs>
                  </a:gsLst>
                  <a:lin ang="0" scaled="0"/>
                  <a:tileRect/>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6" name="32 - Ομάδα"/>
              <p:cNvGrpSpPr/>
              <p:nvPr/>
            </p:nvGrpSpPr>
            <p:grpSpPr>
              <a:xfrm>
                <a:off x="500034" y="5143512"/>
                <a:ext cx="428628" cy="357190"/>
                <a:chOff x="2000232" y="4286256"/>
                <a:chExt cx="428628" cy="357190"/>
              </a:xfrm>
            </p:grpSpPr>
            <p:sp>
              <p:nvSpPr>
                <p:cNvPr id="67" name="66 - Έλλειψη"/>
                <p:cNvSpPr/>
                <p:nvPr/>
              </p:nvSpPr>
              <p:spPr>
                <a:xfrm>
                  <a:off x="2000232" y="4286256"/>
                  <a:ext cx="428628" cy="357190"/>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8" name="29 - Ομάδα"/>
                <p:cNvGrpSpPr/>
                <p:nvPr/>
              </p:nvGrpSpPr>
              <p:grpSpPr>
                <a:xfrm>
                  <a:off x="2071670" y="4357694"/>
                  <a:ext cx="276228" cy="223838"/>
                  <a:chOff x="2428860" y="5000636"/>
                  <a:chExt cx="276228" cy="223838"/>
                </a:xfrm>
              </p:grpSpPr>
              <p:sp>
                <p:nvSpPr>
                  <p:cNvPr id="69" name="68 - Διάγραμμα ροής: Αρχή/τέλος εργασίας"/>
                  <p:cNvSpPr/>
                  <p:nvPr/>
                </p:nvSpPr>
                <p:spPr>
                  <a:xfrm>
                    <a:off x="2428860" y="5000636"/>
                    <a:ext cx="142876" cy="71438"/>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69 - Διάγραμμα ροής: Αρχή/τέλος εργασίας"/>
                  <p:cNvSpPr/>
                  <p:nvPr/>
                </p:nvSpPr>
                <p:spPr>
                  <a:xfrm>
                    <a:off x="2500298" y="5143512"/>
                    <a:ext cx="204790" cy="80962"/>
                  </a:xfrm>
                  <a:prstGeom prst="flowChartTerminator">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73" name="99 - Ομάδα"/>
            <p:cNvGrpSpPr/>
            <p:nvPr/>
          </p:nvGrpSpPr>
          <p:grpSpPr>
            <a:xfrm>
              <a:off x="6643702" y="1214422"/>
              <a:ext cx="642942" cy="571504"/>
              <a:chOff x="6888007" y="1002172"/>
              <a:chExt cx="1559839" cy="1307318"/>
            </a:xfrm>
          </p:grpSpPr>
          <p:sp>
            <p:nvSpPr>
              <p:cNvPr id="101" name="Freeform 8"/>
              <p:cNvSpPr>
                <a:spLocks noChangeAspect="1"/>
              </p:cNvSpPr>
              <p:nvPr/>
            </p:nvSpPr>
            <p:spPr bwMode="auto">
              <a:xfrm rot="2747832">
                <a:off x="8074249" y="809567"/>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02" name="Freeform 9"/>
              <p:cNvSpPr>
                <a:spLocks noChangeAspect="1"/>
              </p:cNvSpPr>
              <p:nvPr/>
            </p:nvSpPr>
            <p:spPr bwMode="auto">
              <a:xfrm rot="2747832" flipH="1">
                <a:off x="8155508" y="89958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03" name="Ελεύθερη σχεδίαση 151"/>
              <p:cNvSpPr/>
              <p:nvPr/>
            </p:nvSpPr>
            <p:spPr>
              <a:xfrm rot="16273876">
                <a:off x="7318395" y="1221841"/>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Oval 11"/>
              <p:cNvSpPr>
                <a:spLocks noChangeAspect="1" noChangeArrowheads="1"/>
              </p:cNvSpPr>
              <p:nvPr/>
            </p:nvSpPr>
            <p:spPr bwMode="auto">
              <a:xfrm rot="16273876">
                <a:off x="7703408" y="1436382"/>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77" name="Group 13"/>
              <p:cNvGrpSpPr>
                <a:grpSpLocks noChangeAspect="1"/>
              </p:cNvGrpSpPr>
              <p:nvPr/>
            </p:nvGrpSpPr>
            <p:grpSpPr bwMode="auto">
              <a:xfrm rot="16345876" flipH="1">
                <a:off x="7173771" y="1412133"/>
                <a:ext cx="217921" cy="481737"/>
                <a:chOff x="2502" y="672"/>
                <a:chExt cx="738" cy="1149"/>
              </a:xfrm>
              <a:solidFill>
                <a:schemeClr val="tx2">
                  <a:lumMod val="60000"/>
                  <a:lumOff val="40000"/>
                </a:schemeClr>
              </a:solidFill>
            </p:grpSpPr>
            <p:sp>
              <p:nvSpPr>
                <p:cNvPr id="110"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111"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80" name="Group 7"/>
              <p:cNvGrpSpPr>
                <a:grpSpLocks noChangeAspect="1"/>
              </p:cNvGrpSpPr>
              <p:nvPr/>
            </p:nvGrpSpPr>
            <p:grpSpPr bwMode="auto">
              <a:xfrm rot="8320538">
                <a:off x="8065917" y="1824547"/>
                <a:ext cx="216477" cy="484943"/>
                <a:chOff x="2502" y="672"/>
                <a:chExt cx="738" cy="1149"/>
              </a:xfrm>
              <a:solidFill>
                <a:schemeClr val="tx2">
                  <a:lumMod val="60000"/>
                  <a:lumOff val="40000"/>
                </a:schemeClr>
              </a:solidFill>
            </p:grpSpPr>
            <p:sp>
              <p:nvSpPr>
                <p:cNvPr id="108"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09"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107" name="Picture 2" descr="C:\Users\dell\Desktop\σχήματα\CD-4-1.png"/>
              <p:cNvPicPr>
                <a:picLocks noChangeAspect="1" noChangeArrowheads="1"/>
              </p:cNvPicPr>
              <p:nvPr/>
            </p:nvPicPr>
            <p:blipFill>
              <a:blip r:embed="rId7" cstate="print"/>
              <a:srcRect/>
              <a:stretch>
                <a:fillRect/>
              </a:stretch>
            </p:blipFill>
            <p:spPr bwMode="auto">
              <a:xfrm rot="73876" flipH="1">
                <a:off x="6888007" y="1419526"/>
                <a:ext cx="653020" cy="126277"/>
              </a:xfrm>
              <a:prstGeom prst="rect">
                <a:avLst/>
              </a:prstGeom>
              <a:noFill/>
            </p:spPr>
          </p:pic>
        </p:grpSp>
      </p:grpSp>
      <p:grpSp>
        <p:nvGrpSpPr>
          <p:cNvPr id="83" name="111 - Ομάδα"/>
          <p:cNvGrpSpPr/>
          <p:nvPr/>
        </p:nvGrpSpPr>
        <p:grpSpPr>
          <a:xfrm rot="3209372">
            <a:off x="6366845" y="2081671"/>
            <a:ext cx="923978" cy="1021036"/>
            <a:chOff x="4857752" y="4214818"/>
            <a:chExt cx="923978" cy="1021036"/>
          </a:xfrm>
        </p:grpSpPr>
        <p:grpSp>
          <p:nvGrpSpPr>
            <p:cNvPr id="84" name="68 - Ομάδα"/>
            <p:cNvGrpSpPr/>
            <p:nvPr/>
          </p:nvGrpSpPr>
          <p:grpSpPr>
            <a:xfrm>
              <a:off x="4857752" y="4214818"/>
              <a:ext cx="606093" cy="726622"/>
              <a:chOff x="4821182" y="4165862"/>
              <a:chExt cx="606093" cy="726622"/>
            </a:xfrm>
          </p:grpSpPr>
          <p:grpSp>
            <p:nvGrpSpPr>
              <p:cNvPr id="85" name="Group 22"/>
              <p:cNvGrpSpPr>
                <a:grpSpLocks noChangeAspect="1"/>
              </p:cNvGrpSpPr>
              <p:nvPr/>
            </p:nvGrpSpPr>
            <p:grpSpPr bwMode="auto">
              <a:xfrm rot="10814903">
                <a:off x="5042356" y="4582572"/>
                <a:ext cx="97735" cy="212188"/>
                <a:chOff x="2502" y="672"/>
                <a:chExt cx="738" cy="1149"/>
              </a:xfrm>
              <a:solidFill>
                <a:srgbClr val="FFF5EE"/>
              </a:solidFill>
            </p:grpSpPr>
            <p:sp>
              <p:nvSpPr>
                <p:cNvPr id="162"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63"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86" name="262 - Ομάδα"/>
              <p:cNvGrpSpPr/>
              <p:nvPr/>
            </p:nvGrpSpPr>
            <p:grpSpPr>
              <a:xfrm rot="5204096">
                <a:off x="5150988" y="4195878"/>
                <a:ext cx="257183" cy="295390"/>
                <a:chOff x="3514431" y="655493"/>
                <a:chExt cx="799420" cy="936552"/>
              </a:xfrm>
              <a:solidFill>
                <a:srgbClr val="FFF5EE"/>
              </a:solidFill>
            </p:grpSpPr>
            <p:grpSp>
              <p:nvGrpSpPr>
                <p:cNvPr id="89" name="Group 28"/>
                <p:cNvGrpSpPr>
                  <a:grpSpLocks noChangeAspect="1"/>
                </p:cNvGrpSpPr>
                <p:nvPr/>
              </p:nvGrpSpPr>
              <p:grpSpPr bwMode="auto">
                <a:xfrm rot="18421680" flipH="1">
                  <a:off x="3584240" y="996588"/>
                  <a:ext cx="387630" cy="527247"/>
                  <a:chOff x="2502" y="672"/>
                  <a:chExt cx="738" cy="1149"/>
                </a:xfrm>
                <a:grpFill/>
              </p:grpSpPr>
              <p:sp>
                <p:nvSpPr>
                  <p:cNvPr id="160"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61"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59" name="Picture 3" descr="C:\Users\dell\Desktop\σχήματα\CD-8.png"/>
                <p:cNvPicPr>
                  <a:picLocks noChangeAspect="1" noChangeArrowheads="1"/>
                </p:cNvPicPr>
                <p:nvPr/>
              </p:nvPicPr>
              <p:blipFill>
                <a:blip r:embed="rId8" cstate="print"/>
                <a:srcRect/>
                <a:stretch>
                  <a:fillRect/>
                </a:stretch>
              </p:blipFill>
              <p:spPr bwMode="auto">
                <a:xfrm rot="4307447">
                  <a:off x="3709051" y="987245"/>
                  <a:ext cx="936552" cy="273048"/>
                </a:xfrm>
                <a:prstGeom prst="rect">
                  <a:avLst/>
                </a:prstGeom>
                <a:grpFill/>
              </p:spPr>
            </p:pic>
          </p:grpSp>
          <p:grpSp>
            <p:nvGrpSpPr>
              <p:cNvPr id="94" name="Group 25"/>
              <p:cNvGrpSpPr>
                <a:grpSpLocks noChangeAspect="1"/>
              </p:cNvGrpSpPr>
              <p:nvPr/>
            </p:nvGrpSpPr>
            <p:grpSpPr bwMode="auto">
              <a:xfrm rot="18023804">
                <a:off x="4864171" y="4290899"/>
                <a:ext cx="136287" cy="222265"/>
                <a:chOff x="2502" y="672"/>
                <a:chExt cx="738" cy="1149"/>
              </a:xfrm>
              <a:solidFill>
                <a:srgbClr val="FFF5EE"/>
              </a:solidFill>
            </p:grpSpPr>
            <p:sp>
              <p:nvSpPr>
                <p:cNvPr id="156"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57"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51" name="Picture 3" descr="C:\Users\dell\Desktop\σχήματα\CD-8.png"/>
              <p:cNvPicPr>
                <a:picLocks noChangeAspect="1" noChangeArrowheads="1"/>
              </p:cNvPicPr>
              <p:nvPr/>
            </p:nvPicPr>
            <p:blipFill>
              <a:blip r:embed="rId9" cstate="print"/>
              <a:srcRect/>
              <a:stretch>
                <a:fillRect/>
              </a:stretch>
            </p:blipFill>
            <p:spPr bwMode="auto">
              <a:xfrm rot="3019535">
                <a:off x="4848564" y="4253006"/>
                <a:ext cx="270289" cy="96001"/>
              </a:xfrm>
              <a:prstGeom prst="rect">
                <a:avLst/>
              </a:prstGeom>
              <a:solidFill>
                <a:srgbClr val="FFF5EE"/>
              </a:solidFill>
            </p:spPr>
          </p:pic>
          <p:pic>
            <p:nvPicPr>
              <p:cNvPr id="152" name="Picture 3" descr="C:\Users\dell\Desktop\σχήματα\CD-8.png"/>
              <p:cNvPicPr>
                <a:picLocks noChangeAspect="1" noChangeArrowheads="1"/>
              </p:cNvPicPr>
              <p:nvPr/>
            </p:nvPicPr>
            <p:blipFill>
              <a:blip r:embed="rId10" cstate="print"/>
              <a:srcRect/>
              <a:stretch>
                <a:fillRect/>
              </a:stretch>
            </p:blipFill>
            <p:spPr bwMode="auto">
              <a:xfrm rot="16619174" flipV="1">
                <a:off x="5009639" y="4688913"/>
                <a:ext cx="315695" cy="91448"/>
              </a:xfrm>
              <a:prstGeom prst="rect">
                <a:avLst/>
              </a:prstGeom>
              <a:solidFill>
                <a:srgbClr val="FFF5EE"/>
              </a:solidFill>
            </p:spPr>
          </p:pic>
          <p:grpSp>
            <p:nvGrpSpPr>
              <p:cNvPr id="100" name="360 - Ομάδα"/>
              <p:cNvGrpSpPr/>
              <p:nvPr/>
            </p:nvGrpSpPr>
            <p:grpSpPr>
              <a:xfrm rot="19353224">
                <a:off x="4982819" y="4362001"/>
                <a:ext cx="276009" cy="289857"/>
                <a:chOff x="7286645" y="2357430"/>
                <a:chExt cx="785818" cy="899932"/>
              </a:xfrm>
              <a:solidFill>
                <a:schemeClr val="accent4">
                  <a:lumMod val="60000"/>
                  <a:lumOff val="40000"/>
                </a:schemeClr>
              </a:solidFill>
            </p:grpSpPr>
            <p:sp>
              <p:nvSpPr>
                <p:cNvPr id="154" name="153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grp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5" name="Oval 11"/>
                <p:cNvSpPr>
                  <a:spLocks noChangeAspect="1" noChangeArrowheads="1"/>
                </p:cNvSpPr>
                <p:nvPr/>
              </p:nvSpPr>
              <p:spPr bwMode="auto">
                <a:xfrm rot="16200000">
                  <a:off x="7422519" y="2628413"/>
                  <a:ext cx="539180" cy="382303"/>
                </a:xfrm>
                <a:prstGeom prst="ellipse">
                  <a:avLst/>
                </a:prstGeom>
                <a:grp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05" name="69 - Ομάδα"/>
            <p:cNvGrpSpPr/>
            <p:nvPr/>
          </p:nvGrpSpPr>
          <p:grpSpPr>
            <a:xfrm rot="1218924">
              <a:off x="5010152" y="4367220"/>
              <a:ext cx="606093" cy="726622"/>
              <a:chOff x="4821182" y="4165862"/>
              <a:chExt cx="606093" cy="726622"/>
            </a:xfrm>
          </p:grpSpPr>
          <p:grpSp>
            <p:nvGrpSpPr>
              <p:cNvPr id="106" name="Group 22"/>
              <p:cNvGrpSpPr>
                <a:grpSpLocks noChangeAspect="1"/>
              </p:cNvGrpSpPr>
              <p:nvPr/>
            </p:nvGrpSpPr>
            <p:grpSpPr bwMode="auto">
              <a:xfrm rot="10814903">
                <a:off x="5042356" y="4582572"/>
                <a:ext cx="97735" cy="212188"/>
                <a:chOff x="2502" y="672"/>
                <a:chExt cx="738" cy="1149"/>
              </a:xfrm>
              <a:solidFill>
                <a:srgbClr val="FFF5EE"/>
              </a:solidFill>
            </p:grpSpPr>
            <p:sp>
              <p:nvSpPr>
                <p:cNvPr id="146"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47"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12" name="262 - Ομάδα"/>
              <p:cNvGrpSpPr/>
              <p:nvPr/>
            </p:nvGrpSpPr>
            <p:grpSpPr>
              <a:xfrm rot="5204096">
                <a:off x="5150988" y="4195878"/>
                <a:ext cx="257183" cy="295390"/>
                <a:chOff x="3514431" y="655493"/>
                <a:chExt cx="799420" cy="936552"/>
              </a:xfrm>
              <a:solidFill>
                <a:srgbClr val="FFF5EE"/>
              </a:solidFill>
            </p:grpSpPr>
            <p:grpSp>
              <p:nvGrpSpPr>
                <p:cNvPr id="113" name="Group 28"/>
                <p:cNvGrpSpPr>
                  <a:grpSpLocks noChangeAspect="1"/>
                </p:cNvGrpSpPr>
                <p:nvPr/>
              </p:nvGrpSpPr>
              <p:grpSpPr bwMode="auto">
                <a:xfrm rot="18421680" flipH="1">
                  <a:off x="3584240" y="996588"/>
                  <a:ext cx="387630" cy="527247"/>
                  <a:chOff x="2502" y="672"/>
                  <a:chExt cx="738" cy="1149"/>
                </a:xfrm>
                <a:grpFill/>
              </p:grpSpPr>
              <p:sp>
                <p:nvSpPr>
                  <p:cNvPr id="144"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45"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43" name="Picture 3" descr="C:\Users\dell\Desktop\σχήματα\CD-8.png"/>
                <p:cNvPicPr>
                  <a:picLocks noChangeAspect="1" noChangeArrowheads="1"/>
                </p:cNvPicPr>
                <p:nvPr/>
              </p:nvPicPr>
              <p:blipFill>
                <a:blip r:embed="rId8" cstate="print"/>
                <a:srcRect/>
                <a:stretch>
                  <a:fillRect/>
                </a:stretch>
              </p:blipFill>
              <p:spPr bwMode="auto">
                <a:xfrm rot="4307447">
                  <a:off x="3709051" y="987245"/>
                  <a:ext cx="936552" cy="273048"/>
                </a:xfrm>
                <a:prstGeom prst="rect">
                  <a:avLst/>
                </a:prstGeom>
                <a:grpFill/>
              </p:spPr>
            </p:pic>
          </p:grpSp>
          <p:grpSp>
            <p:nvGrpSpPr>
              <p:cNvPr id="114" name="Group 25"/>
              <p:cNvGrpSpPr>
                <a:grpSpLocks noChangeAspect="1"/>
              </p:cNvGrpSpPr>
              <p:nvPr/>
            </p:nvGrpSpPr>
            <p:grpSpPr bwMode="auto">
              <a:xfrm rot="18023804">
                <a:off x="4864171" y="4290899"/>
                <a:ext cx="136287" cy="222265"/>
                <a:chOff x="2502" y="672"/>
                <a:chExt cx="738" cy="1149"/>
              </a:xfrm>
              <a:solidFill>
                <a:srgbClr val="FFF5EE"/>
              </a:solidFill>
            </p:grpSpPr>
            <p:sp>
              <p:nvSpPr>
                <p:cNvPr id="140"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41"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35" name="Picture 3" descr="C:\Users\dell\Desktop\σχήματα\CD-8.png"/>
              <p:cNvPicPr>
                <a:picLocks noChangeAspect="1" noChangeArrowheads="1"/>
              </p:cNvPicPr>
              <p:nvPr/>
            </p:nvPicPr>
            <p:blipFill>
              <a:blip r:embed="rId9" cstate="print"/>
              <a:srcRect/>
              <a:stretch>
                <a:fillRect/>
              </a:stretch>
            </p:blipFill>
            <p:spPr bwMode="auto">
              <a:xfrm rot="3019535">
                <a:off x="4848564" y="4253006"/>
                <a:ext cx="270289" cy="96001"/>
              </a:xfrm>
              <a:prstGeom prst="rect">
                <a:avLst/>
              </a:prstGeom>
              <a:solidFill>
                <a:srgbClr val="FFF5EE"/>
              </a:solidFill>
            </p:spPr>
          </p:pic>
          <p:pic>
            <p:nvPicPr>
              <p:cNvPr id="136" name="Picture 3" descr="C:\Users\dell\Desktop\σχήματα\CD-8.png"/>
              <p:cNvPicPr>
                <a:picLocks noChangeAspect="1" noChangeArrowheads="1"/>
              </p:cNvPicPr>
              <p:nvPr/>
            </p:nvPicPr>
            <p:blipFill>
              <a:blip r:embed="rId10" cstate="print"/>
              <a:srcRect/>
              <a:stretch>
                <a:fillRect/>
              </a:stretch>
            </p:blipFill>
            <p:spPr bwMode="auto">
              <a:xfrm rot="16619174" flipV="1">
                <a:off x="5009639" y="4688913"/>
                <a:ext cx="315695" cy="91448"/>
              </a:xfrm>
              <a:prstGeom prst="rect">
                <a:avLst/>
              </a:prstGeom>
              <a:solidFill>
                <a:srgbClr val="FFF5EE"/>
              </a:solidFill>
            </p:spPr>
          </p:pic>
          <p:grpSp>
            <p:nvGrpSpPr>
              <p:cNvPr id="115" name="360 - Ομάδα"/>
              <p:cNvGrpSpPr/>
              <p:nvPr/>
            </p:nvGrpSpPr>
            <p:grpSpPr>
              <a:xfrm rot="19353224">
                <a:off x="4982819" y="4362001"/>
                <a:ext cx="276009" cy="289857"/>
                <a:chOff x="7286645" y="2357430"/>
                <a:chExt cx="785818" cy="899932"/>
              </a:xfrm>
              <a:solidFill>
                <a:schemeClr val="accent4">
                  <a:lumMod val="60000"/>
                  <a:lumOff val="40000"/>
                </a:schemeClr>
              </a:solidFill>
            </p:grpSpPr>
            <p:sp>
              <p:nvSpPr>
                <p:cNvPr id="138" name="137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grp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Oval 11"/>
                <p:cNvSpPr>
                  <a:spLocks noChangeAspect="1" noChangeArrowheads="1"/>
                </p:cNvSpPr>
                <p:nvPr/>
              </p:nvSpPr>
              <p:spPr bwMode="auto">
                <a:xfrm rot="16200000">
                  <a:off x="7422519" y="2628413"/>
                  <a:ext cx="539180" cy="382303"/>
                </a:xfrm>
                <a:prstGeom prst="ellipse">
                  <a:avLst/>
                </a:prstGeom>
                <a:grp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16" name="86 - Ομάδα"/>
            <p:cNvGrpSpPr/>
            <p:nvPr/>
          </p:nvGrpSpPr>
          <p:grpSpPr>
            <a:xfrm rot="1165409">
              <a:off x="5175635" y="4509234"/>
              <a:ext cx="606093" cy="726622"/>
              <a:chOff x="4821182" y="4165862"/>
              <a:chExt cx="606093" cy="726622"/>
            </a:xfrm>
          </p:grpSpPr>
          <p:grpSp>
            <p:nvGrpSpPr>
              <p:cNvPr id="117" name="Group 22"/>
              <p:cNvGrpSpPr>
                <a:grpSpLocks noChangeAspect="1"/>
              </p:cNvGrpSpPr>
              <p:nvPr/>
            </p:nvGrpSpPr>
            <p:grpSpPr bwMode="auto">
              <a:xfrm rot="10814903">
                <a:off x="5042356" y="4582572"/>
                <a:ext cx="97735" cy="212188"/>
                <a:chOff x="2502" y="672"/>
                <a:chExt cx="738" cy="1149"/>
              </a:xfrm>
              <a:solidFill>
                <a:srgbClr val="FFF5EE"/>
              </a:solidFill>
            </p:grpSpPr>
            <p:sp>
              <p:nvSpPr>
                <p:cNvPr id="130"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1"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18" name="262 - Ομάδα"/>
              <p:cNvGrpSpPr/>
              <p:nvPr/>
            </p:nvGrpSpPr>
            <p:grpSpPr>
              <a:xfrm rot="5204096">
                <a:off x="5150988" y="4195878"/>
                <a:ext cx="257183" cy="295390"/>
                <a:chOff x="3514431" y="655493"/>
                <a:chExt cx="799420" cy="936552"/>
              </a:xfrm>
              <a:solidFill>
                <a:srgbClr val="FFF5EE"/>
              </a:solidFill>
            </p:grpSpPr>
            <p:grpSp>
              <p:nvGrpSpPr>
                <p:cNvPr id="121" name="Group 28"/>
                <p:cNvGrpSpPr>
                  <a:grpSpLocks noChangeAspect="1"/>
                </p:cNvGrpSpPr>
                <p:nvPr/>
              </p:nvGrpSpPr>
              <p:grpSpPr bwMode="auto">
                <a:xfrm rot="18421680" flipH="1">
                  <a:off x="3584240" y="996588"/>
                  <a:ext cx="387630" cy="527247"/>
                  <a:chOff x="2502" y="672"/>
                  <a:chExt cx="738" cy="1149"/>
                </a:xfrm>
                <a:grpFill/>
              </p:grpSpPr>
              <p:sp>
                <p:nvSpPr>
                  <p:cNvPr id="128"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29"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27" name="Picture 3" descr="C:\Users\dell\Desktop\σχήματα\CD-8.png"/>
                <p:cNvPicPr>
                  <a:picLocks noChangeAspect="1" noChangeArrowheads="1"/>
                </p:cNvPicPr>
                <p:nvPr/>
              </p:nvPicPr>
              <p:blipFill>
                <a:blip r:embed="rId8" cstate="print"/>
                <a:srcRect/>
                <a:stretch>
                  <a:fillRect/>
                </a:stretch>
              </p:blipFill>
              <p:spPr bwMode="auto">
                <a:xfrm rot="4307447">
                  <a:off x="3709051" y="987245"/>
                  <a:ext cx="936552" cy="273048"/>
                </a:xfrm>
                <a:prstGeom prst="rect">
                  <a:avLst/>
                </a:prstGeom>
                <a:grpFill/>
              </p:spPr>
            </p:pic>
          </p:grpSp>
          <p:grpSp>
            <p:nvGrpSpPr>
              <p:cNvPr id="126" name="Group 25"/>
              <p:cNvGrpSpPr>
                <a:grpSpLocks noChangeAspect="1"/>
              </p:cNvGrpSpPr>
              <p:nvPr/>
            </p:nvGrpSpPr>
            <p:grpSpPr bwMode="auto">
              <a:xfrm rot="18023804">
                <a:off x="4864171" y="4290899"/>
                <a:ext cx="136287" cy="222265"/>
                <a:chOff x="2502" y="672"/>
                <a:chExt cx="738" cy="1149"/>
              </a:xfrm>
              <a:solidFill>
                <a:srgbClr val="FFF5EE"/>
              </a:solidFill>
            </p:grpSpPr>
            <p:sp>
              <p:nvSpPr>
                <p:cNvPr id="124"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25"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19" name="Picture 3" descr="C:\Users\dell\Desktop\σχήματα\CD-8.png"/>
              <p:cNvPicPr>
                <a:picLocks noChangeAspect="1" noChangeArrowheads="1"/>
              </p:cNvPicPr>
              <p:nvPr/>
            </p:nvPicPr>
            <p:blipFill>
              <a:blip r:embed="rId9" cstate="print"/>
              <a:srcRect/>
              <a:stretch>
                <a:fillRect/>
              </a:stretch>
            </p:blipFill>
            <p:spPr bwMode="auto">
              <a:xfrm rot="3019535">
                <a:off x="4848564" y="4253006"/>
                <a:ext cx="270289" cy="96001"/>
              </a:xfrm>
              <a:prstGeom prst="rect">
                <a:avLst/>
              </a:prstGeom>
              <a:solidFill>
                <a:srgbClr val="FFF5EE"/>
              </a:solidFill>
            </p:spPr>
          </p:pic>
          <p:pic>
            <p:nvPicPr>
              <p:cNvPr id="120" name="Picture 3" descr="C:\Users\dell\Desktop\σχήματα\CD-8.png"/>
              <p:cNvPicPr>
                <a:picLocks noChangeAspect="1" noChangeArrowheads="1"/>
              </p:cNvPicPr>
              <p:nvPr/>
            </p:nvPicPr>
            <p:blipFill>
              <a:blip r:embed="rId10" cstate="print"/>
              <a:srcRect/>
              <a:stretch>
                <a:fillRect/>
              </a:stretch>
            </p:blipFill>
            <p:spPr bwMode="auto">
              <a:xfrm rot="16619174" flipV="1">
                <a:off x="5009639" y="4688913"/>
                <a:ext cx="315695" cy="91448"/>
              </a:xfrm>
              <a:prstGeom prst="rect">
                <a:avLst/>
              </a:prstGeom>
              <a:solidFill>
                <a:srgbClr val="FFF5EE"/>
              </a:solidFill>
            </p:spPr>
          </p:pic>
          <p:grpSp>
            <p:nvGrpSpPr>
              <p:cNvPr id="132" name="360 - Ομάδα"/>
              <p:cNvGrpSpPr/>
              <p:nvPr/>
            </p:nvGrpSpPr>
            <p:grpSpPr>
              <a:xfrm rot="19353224">
                <a:off x="4982819" y="4362001"/>
                <a:ext cx="276009" cy="289857"/>
                <a:chOff x="7286645" y="2357430"/>
                <a:chExt cx="785818" cy="899932"/>
              </a:xfrm>
              <a:solidFill>
                <a:schemeClr val="accent4">
                  <a:lumMod val="60000"/>
                  <a:lumOff val="40000"/>
                </a:schemeClr>
              </a:solidFill>
            </p:grpSpPr>
            <p:sp>
              <p:nvSpPr>
                <p:cNvPr id="122" name="121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grp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3" name="Oval 11"/>
                <p:cNvSpPr>
                  <a:spLocks noChangeAspect="1" noChangeArrowheads="1"/>
                </p:cNvSpPr>
                <p:nvPr/>
              </p:nvSpPr>
              <p:spPr bwMode="auto">
                <a:xfrm rot="16200000">
                  <a:off x="7422519" y="2628413"/>
                  <a:ext cx="539180" cy="382303"/>
                </a:xfrm>
                <a:prstGeom prst="ellipse">
                  <a:avLst/>
                </a:prstGeom>
                <a:grp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grpSp>
        <p:nvGrpSpPr>
          <p:cNvPr id="133" name="163 - Ομάδα"/>
          <p:cNvGrpSpPr/>
          <p:nvPr/>
        </p:nvGrpSpPr>
        <p:grpSpPr>
          <a:xfrm rot="5400000">
            <a:off x="6750859" y="1178703"/>
            <a:ext cx="947742" cy="876304"/>
            <a:chOff x="6786579" y="1857364"/>
            <a:chExt cx="947742" cy="876304"/>
          </a:xfrm>
        </p:grpSpPr>
        <p:grpSp>
          <p:nvGrpSpPr>
            <p:cNvPr id="134" name="56 - Ομάδα"/>
            <p:cNvGrpSpPr/>
            <p:nvPr/>
          </p:nvGrpSpPr>
          <p:grpSpPr>
            <a:xfrm>
              <a:off x="6786579" y="1857366"/>
              <a:ext cx="642942" cy="571506"/>
              <a:chOff x="6888007" y="1002172"/>
              <a:chExt cx="1559839" cy="1307318"/>
            </a:xfrm>
          </p:grpSpPr>
          <p:sp>
            <p:nvSpPr>
              <p:cNvPr id="190" name="Freeform 8"/>
              <p:cNvSpPr>
                <a:spLocks noChangeAspect="1"/>
              </p:cNvSpPr>
              <p:nvPr/>
            </p:nvSpPr>
            <p:spPr bwMode="auto">
              <a:xfrm rot="2747832">
                <a:off x="8074249" y="809567"/>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91" name="Freeform 9"/>
              <p:cNvSpPr>
                <a:spLocks noChangeAspect="1"/>
              </p:cNvSpPr>
              <p:nvPr/>
            </p:nvSpPr>
            <p:spPr bwMode="auto">
              <a:xfrm rot="2747832" flipH="1">
                <a:off x="8155508" y="89958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92" name="Ελεύθερη σχεδίαση 151"/>
              <p:cNvSpPr/>
              <p:nvPr/>
            </p:nvSpPr>
            <p:spPr>
              <a:xfrm rot="16273876">
                <a:off x="7318395" y="1221841"/>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Oval 11"/>
              <p:cNvSpPr>
                <a:spLocks noChangeAspect="1" noChangeArrowheads="1"/>
              </p:cNvSpPr>
              <p:nvPr/>
            </p:nvSpPr>
            <p:spPr bwMode="auto">
              <a:xfrm rot="16273876">
                <a:off x="7703408" y="1436382"/>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137" name="Group 13"/>
              <p:cNvGrpSpPr>
                <a:grpSpLocks noChangeAspect="1"/>
              </p:cNvGrpSpPr>
              <p:nvPr/>
            </p:nvGrpSpPr>
            <p:grpSpPr bwMode="auto">
              <a:xfrm rot="16345876" flipH="1">
                <a:off x="7173771" y="1412133"/>
                <a:ext cx="217921" cy="481737"/>
                <a:chOff x="2502" y="672"/>
                <a:chExt cx="738" cy="1149"/>
              </a:xfrm>
              <a:solidFill>
                <a:schemeClr val="tx2">
                  <a:lumMod val="60000"/>
                  <a:lumOff val="40000"/>
                </a:schemeClr>
              </a:solidFill>
            </p:grpSpPr>
            <p:sp>
              <p:nvSpPr>
                <p:cNvPr id="199"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200"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142" name="Group 7"/>
              <p:cNvGrpSpPr>
                <a:grpSpLocks noChangeAspect="1"/>
              </p:cNvGrpSpPr>
              <p:nvPr/>
            </p:nvGrpSpPr>
            <p:grpSpPr bwMode="auto">
              <a:xfrm rot="8320538">
                <a:off x="8065917" y="1824547"/>
                <a:ext cx="216477" cy="484943"/>
                <a:chOff x="2502" y="672"/>
                <a:chExt cx="738" cy="1149"/>
              </a:xfrm>
              <a:solidFill>
                <a:schemeClr val="tx2">
                  <a:lumMod val="60000"/>
                  <a:lumOff val="40000"/>
                </a:schemeClr>
              </a:solidFill>
            </p:grpSpPr>
            <p:sp>
              <p:nvSpPr>
                <p:cNvPr id="197"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98"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196" name="Picture 2" descr="C:\Users\dell\Desktop\σχήματα\CD-4-1.png"/>
              <p:cNvPicPr>
                <a:picLocks noChangeAspect="1" noChangeArrowheads="1"/>
              </p:cNvPicPr>
              <p:nvPr/>
            </p:nvPicPr>
            <p:blipFill>
              <a:blip r:embed="rId7" cstate="print"/>
              <a:srcRect/>
              <a:stretch>
                <a:fillRect/>
              </a:stretch>
            </p:blipFill>
            <p:spPr bwMode="auto">
              <a:xfrm rot="73876" flipH="1">
                <a:off x="6888007" y="1419526"/>
                <a:ext cx="653020" cy="126277"/>
              </a:xfrm>
              <a:prstGeom prst="rect">
                <a:avLst/>
              </a:prstGeom>
              <a:noFill/>
            </p:spPr>
          </p:pic>
        </p:grpSp>
        <p:grpSp>
          <p:nvGrpSpPr>
            <p:cNvPr id="148" name="104 - Ομάδα"/>
            <p:cNvGrpSpPr/>
            <p:nvPr/>
          </p:nvGrpSpPr>
          <p:grpSpPr>
            <a:xfrm>
              <a:off x="6938979" y="2009766"/>
              <a:ext cx="642942" cy="571506"/>
              <a:chOff x="6888007" y="1002172"/>
              <a:chExt cx="1559839" cy="1307318"/>
            </a:xfrm>
          </p:grpSpPr>
          <p:sp>
            <p:nvSpPr>
              <p:cNvPr id="179" name="Freeform 8"/>
              <p:cNvSpPr>
                <a:spLocks noChangeAspect="1"/>
              </p:cNvSpPr>
              <p:nvPr/>
            </p:nvSpPr>
            <p:spPr bwMode="auto">
              <a:xfrm rot="2747832">
                <a:off x="8074249" y="809567"/>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80" name="Freeform 9"/>
              <p:cNvSpPr>
                <a:spLocks noChangeAspect="1"/>
              </p:cNvSpPr>
              <p:nvPr/>
            </p:nvSpPr>
            <p:spPr bwMode="auto">
              <a:xfrm rot="2747832" flipH="1">
                <a:off x="8155508" y="89958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81" name="Ελεύθερη σχεδίαση 151"/>
              <p:cNvSpPr/>
              <p:nvPr/>
            </p:nvSpPr>
            <p:spPr>
              <a:xfrm rot="16273876">
                <a:off x="7318395" y="1221841"/>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Oval 11"/>
              <p:cNvSpPr>
                <a:spLocks noChangeAspect="1" noChangeArrowheads="1"/>
              </p:cNvSpPr>
              <p:nvPr/>
            </p:nvSpPr>
            <p:spPr bwMode="auto">
              <a:xfrm rot="16273876">
                <a:off x="7703408" y="1436382"/>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149" name="Group 13"/>
              <p:cNvGrpSpPr>
                <a:grpSpLocks noChangeAspect="1"/>
              </p:cNvGrpSpPr>
              <p:nvPr/>
            </p:nvGrpSpPr>
            <p:grpSpPr bwMode="auto">
              <a:xfrm rot="16345876" flipH="1">
                <a:off x="7173771" y="1412133"/>
                <a:ext cx="217921" cy="481737"/>
                <a:chOff x="2502" y="672"/>
                <a:chExt cx="738" cy="1149"/>
              </a:xfrm>
              <a:solidFill>
                <a:schemeClr val="tx2">
                  <a:lumMod val="60000"/>
                  <a:lumOff val="40000"/>
                </a:schemeClr>
              </a:solidFill>
            </p:grpSpPr>
            <p:sp>
              <p:nvSpPr>
                <p:cNvPr id="188"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189"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150" name="Group 7"/>
              <p:cNvGrpSpPr>
                <a:grpSpLocks noChangeAspect="1"/>
              </p:cNvGrpSpPr>
              <p:nvPr/>
            </p:nvGrpSpPr>
            <p:grpSpPr bwMode="auto">
              <a:xfrm rot="8320538">
                <a:off x="8065917" y="1824547"/>
                <a:ext cx="216477" cy="484943"/>
                <a:chOff x="2502" y="672"/>
                <a:chExt cx="738" cy="1149"/>
              </a:xfrm>
              <a:solidFill>
                <a:schemeClr val="tx2">
                  <a:lumMod val="60000"/>
                  <a:lumOff val="40000"/>
                </a:schemeClr>
              </a:solidFill>
            </p:grpSpPr>
            <p:sp>
              <p:nvSpPr>
                <p:cNvPr id="186"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87"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185" name="Picture 2" descr="C:\Users\dell\Desktop\σχήματα\CD-4-1.png"/>
              <p:cNvPicPr>
                <a:picLocks noChangeAspect="1" noChangeArrowheads="1"/>
              </p:cNvPicPr>
              <p:nvPr/>
            </p:nvPicPr>
            <p:blipFill>
              <a:blip r:embed="rId7" cstate="print"/>
              <a:srcRect/>
              <a:stretch>
                <a:fillRect/>
              </a:stretch>
            </p:blipFill>
            <p:spPr bwMode="auto">
              <a:xfrm rot="73876" flipH="1">
                <a:off x="6888007" y="1419526"/>
                <a:ext cx="653020" cy="126277"/>
              </a:xfrm>
              <a:prstGeom prst="rect">
                <a:avLst/>
              </a:prstGeom>
              <a:noFill/>
            </p:spPr>
          </p:pic>
        </p:grpSp>
        <p:grpSp>
          <p:nvGrpSpPr>
            <p:cNvPr id="153" name="116 - Ομάδα"/>
            <p:cNvGrpSpPr/>
            <p:nvPr/>
          </p:nvGrpSpPr>
          <p:grpSpPr>
            <a:xfrm>
              <a:off x="7091379" y="2162166"/>
              <a:ext cx="642942" cy="571506"/>
              <a:chOff x="6888007" y="1002172"/>
              <a:chExt cx="1559839" cy="1307318"/>
            </a:xfrm>
          </p:grpSpPr>
          <p:sp>
            <p:nvSpPr>
              <p:cNvPr id="168" name="Freeform 8"/>
              <p:cNvSpPr>
                <a:spLocks noChangeAspect="1"/>
              </p:cNvSpPr>
              <p:nvPr/>
            </p:nvSpPr>
            <p:spPr bwMode="auto">
              <a:xfrm rot="2747832">
                <a:off x="8074249" y="809567"/>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69" name="Freeform 9"/>
              <p:cNvSpPr>
                <a:spLocks noChangeAspect="1"/>
              </p:cNvSpPr>
              <p:nvPr/>
            </p:nvSpPr>
            <p:spPr bwMode="auto">
              <a:xfrm rot="2747832" flipH="1">
                <a:off x="8155508" y="89958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170" name="Ελεύθερη σχεδίαση 151"/>
              <p:cNvSpPr/>
              <p:nvPr/>
            </p:nvSpPr>
            <p:spPr>
              <a:xfrm rot="16273876">
                <a:off x="7318395" y="1221841"/>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1" name="Oval 11"/>
              <p:cNvSpPr>
                <a:spLocks noChangeAspect="1" noChangeArrowheads="1"/>
              </p:cNvSpPr>
              <p:nvPr/>
            </p:nvSpPr>
            <p:spPr bwMode="auto">
              <a:xfrm rot="16273876">
                <a:off x="7703408" y="1436382"/>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158" name="Group 13"/>
              <p:cNvGrpSpPr>
                <a:grpSpLocks noChangeAspect="1"/>
              </p:cNvGrpSpPr>
              <p:nvPr/>
            </p:nvGrpSpPr>
            <p:grpSpPr bwMode="auto">
              <a:xfrm rot="16345876" flipH="1">
                <a:off x="7173771" y="1412133"/>
                <a:ext cx="217921" cy="481737"/>
                <a:chOff x="2502" y="672"/>
                <a:chExt cx="738" cy="1149"/>
              </a:xfrm>
              <a:solidFill>
                <a:schemeClr val="tx2">
                  <a:lumMod val="60000"/>
                  <a:lumOff val="40000"/>
                </a:schemeClr>
              </a:solidFill>
            </p:grpSpPr>
            <p:sp>
              <p:nvSpPr>
                <p:cNvPr id="177"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178"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164" name="Group 7"/>
              <p:cNvGrpSpPr>
                <a:grpSpLocks noChangeAspect="1"/>
              </p:cNvGrpSpPr>
              <p:nvPr/>
            </p:nvGrpSpPr>
            <p:grpSpPr bwMode="auto">
              <a:xfrm rot="8320538">
                <a:off x="8065917" y="1824547"/>
                <a:ext cx="216477" cy="484943"/>
                <a:chOff x="2502" y="672"/>
                <a:chExt cx="738" cy="1149"/>
              </a:xfrm>
              <a:solidFill>
                <a:schemeClr val="tx2">
                  <a:lumMod val="60000"/>
                  <a:lumOff val="40000"/>
                </a:schemeClr>
              </a:solidFill>
            </p:grpSpPr>
            <p:sp>
              <p:nvSpPr>
                <p:cNvPr id="175"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76"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174" name="Picture 2" descr="C:\Users\dell\Desktop\σχήματα\CD-4-1.png"/>
              <p:cNvPicPr>
                <a:picLocks noChangeAspect="1" noChangeArrowheads="1"/>
              </p:cNvPicPr>
              <p:nvPr/>
            </p:nvPicPr>
            <p:blipFill>
              <a:blip r:embed="rId7" cstate="print"/>
              <a:srcRect/>
              <a:stretch>
                <a:fillRect/>
              </a:stretch>
            </p:blipFill>
            <p:spPr bwMode="auto">
              <a:xfrm rot="73876" flipH="1">
                <a:off x="6888007" y="1419526"/>
                <a:ext cx="653020" cy="126277"/>
              </a:xfrm>
              <a:prstGeom prst="rect">
                <a:avLst/>
              </a:prstGeom>
              <a:noFill/>
            </p:spPr>
          </p:pic>
        </p:grpSp>
      </p:grpSp>
      <p:sp>
        <p:nvSpPr>
          <p:cNvPr id="202" name="201 - Ελεύθερη σχεδίαση"/>
          <p:cNvSpPr/>
          <p:nvPr/>
        </p:nvSpPr>
        <p:spPr>
          <a:xfrm>
            <a:off x="2070339" y="2251494"/>
            <a:ext cx="6370608" cy="3420374"/>
          </a:xfrm>
          <a:custGeom>
            <a:avLst/>
            <a:gdLst>
              <a:gd name="connsiteX0" fmla="*/ 5883216 w 6370608"/>
              <a:gd name="connsiteY0" fmla="*/ 0 h 3420374"/>
              <a:gd name="connsiteX1" fmla="*/ 6219646 w 6370608"/>
              <a:gd name="connsiteY1" fmla="*/ 388189 h 3420374"/>
              <a:gd name="connsiteX2" fmla="*/ 6340416 w 6370608"/>
              <a:gd name="connsiteY2" fmla="*/ 1207698 h 3420374"/>
              <a:gd name="connsiteX3" fmla="*/ 6202393 w 6370608"/>
              <a:gd name="connsiteY3" fmla="*/ 1690778 h 3420374"/>
              <a:gd name="connsiteX4" fmla="*/ 5331125 w 6370608"/>
              <a:gd name="connsiteY4" fmla="*/ 3140015 h 3420374"/>
              <a:gd name="connsiteX5" fmla="*/ 3899140 w 6370608"/>
              <a:gd name="connsiteY5" fmla="*/ 3372929 h 3420374"/>
              <a:gd name="connsiteX6" fmla="*/ 3140016 w 6370608"/>
              <a:gd name="connsiteY6" fmla="*/ 3234906 h 3420374"/>
              <a:gd name="connsiteX7" fmla="*/ 2751827 w 6370608"/>
              <a:gd name="connsiteY7" fmla="*/ 2993366 h 3420374"/>
              <a:gd name="connsiteX8" fmla="*/ 1958197 w 6370608"/>
              <a:gd name="connsiteY8" fmla="*/ 3174521 h 3420374"/>
              <a:gd name="connsiteX9" fmla="*/ 845389 w 6370608"/>
              <a:gd name="connsiteY9" fmla="*/ 3088257 h 3420374"/>
              <a:gd name="connsiteX10" fmla="*/ 120770 w 6370608"/>
              <a:gd name="connsiteY10" fmla="*/ 2587925 h 3420374"/>
              <a:gd name="connsiteX11" fmla="*/ 120770 w 6370608"/>
              <a:gd name="connsiteY11" fmla="*/ 2579298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70608" h="3420374">
                <a:moveTo>
                  <a:pt x="5883216" y="0"/>
                </a:moveTo>
                <a:cubicBezTo>
                  <a:pt x="6013331" y="93453"/>
                  <a:pt x="6143446" y="186906"/>
                  <a:pt x="6219646" y="388189"/>
                </a:cubicBezTo>
                <a:cubicBezTo>
                  <a:pt x="6295846" y="589472"/>
                  <a:pt x="6343291" y="990600"/>
                  <a:pt x="6340416" y="1207698"/>
                </a:cubicBezTo>
                <a:cubicBezTo>
                  <a:pt x="6337541" y="1424796"/>
                  <a:pt x="6370608" y="1368725"/>
                  <a:pt x="6202393" y="1690778"/>
                </a:cubicBezTo>
                <a:cubicBezTo>
                  <a:pt x="6034178" y="2012831"/>
                  <a:pt x="5715001" y="2859656"/>
                  <a:pt x="5331125" y="3140015"/>
                </a:cubicBezTo>
                <a:cubicBezTo>
                  <a:pt x="4947249" y="3420374"/>
                  <a:pt x="4264325" y="3357114"/>
                  <a:pt x="3899140" y="3372929"/>
                </a:cubicBezTo>
                <a:cubicBezTo>
                  <a:pt x="3533955" y="3388744"/>
                  <a:pt x="3331235" y="3298166"/>
                  <a:pt x="3140016" y="3234906"/>
                </a:cubicBezTo>
                <a:cubicBezTo>
                  <a:pt x="2948797" y="3171646"/>
                  <a:pt x="2948797" y="3003430"/>
                  <a:pt x="2751827" y="2993366"/>
                </a:cubicBezTo>
                <a:cubicBezTo>
                  <a:pt x="2554857" y="2983302"/>
                  <a:pt x="2275937" y="3158706"/>
                  <a:pt x="1958197" y="3174521"/>
                </a:cubicBezTo>
                <a:cubicBezTo>
                  <a:pt x="1640457" y="3190336"/>
                  <a:pt x="1151627" y="3186023"/>
                  <a:pt x="845389" y="3088257"/>
                </a:cubicBezTo>
                <a:cubicBezTo>
                  <a:pt x="539151" y="2990491"/>
                  <a:pt x="241540" y="2672751"/>
                  <a:pt x="120770" y="2587925"/>
                </a:cubicBezTo>
                <a:cubicBezTo>
                  <a:pt x="0" y="2503099"/>
                  <a:pt x="60385" y="2541198"/>
                  <a:pt x="120770" y="2579298"/>
                </a:cubicBezTo>
              </a:path>
            </a:pathLst>
          </a:custGeom>
          <a:ln w="146050" cmpd="sng">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65" name="Group 6"/>
          <p:cNvGrpSpPr>
            <a:grpSpLocks noChangeAspect="1"/>
          </p:cNvGrpSpPr>
          <p:nvPr/>
        </p:nvGrpSpPr>
        <p:grpSpPr bwMode="auto">
          <a:xfrm flipH="1">
            <a:off x="571472" y="3571876"/>
            <a:ext cx="1928826" cy="3046674"/>
            <a:chOff x="2137" y="1007"/>
            <a:chExt cx="1486" cy="2305"/>
          </a:xfrm>
          <a:gradFill>
            <a:gsLst>
              <a:gs pos="0">
                <a:srgbClr val="D6B19C">
                  <a:alpha val="29000"/>
                </a:srgbClr>
              </a:gs>
              <a:gs pos="30000">
                <a:srgbClr val="D49E6C"/>
              </a:gs>
              <a:gs pos="70000">
                <a:srgbClr val="A65528"/>
              </a:gs>
              <a:gs pos="100000">
                <a:srgbClr val="663012"/>
              </a:gs>
            </a:gsLst>
            <a:lin ang="0" scaled="0"/>
          </a:gradFill>
        </p:grpSpPr>
        <p:sp>
          <p:nvSpPr>
            <p:cNvPr id="6" name="Freeform 7"/>
            <p:cNvSpPr>
              <a:spLocks noChangeAspect="1"/>
            </p:cNvSpPr>
            <p:nvPr/>
          </p:nvSpPr>
          <p:spPr bwMode="auto">
            <a:xfrm>
              <a:off x="2137" y="1901"/>
              <a:ext cx="282" cy="1331"/>
            </a:xfrm>
            <a:custGeom>
              <a:avLst/>
              <a:gdLst/>
              <a:ahLst/>
              <a:cxnLst>
                <a:cxn ang="0">
                  <a:pos x="86" y="0"/>
                </a:cxn>
                <a:cxn ang="0">
                  <a:pos x="0" y="197"/>
                </a:cxn>
                <a:cxn ang="0">
                  <a:pos x="19" y="333"/>
                </a:cxn>
                <a:cxn ang="0">
                  <a:pos x="12" y="411"/>
                </a:cxn>
                <a:cxn ang="0">
                  <a:pos x="35" y="412"/>
                </a:cxn>
                <a:cxn ang="0">
                  <a:pos x="45" y="334"/>
                </a:cxn>
                <a:cxn ang="0">
                  <a:pos x="47" y="256"/>
                </a:cxn>
                <a:cxn ang="0">
                  <a:pos x="88" y="171"/>
                </a:cxn>
                <a:cxn ang="0">
                  <a:pos x="88" y="170"/>
                </a:cxn>
                <a:cxn ang="0">
                  <a:pos x="86" y="0"/>
                </a:cxn>
              </a:cxnLst>
              <a:rect l="0" t="0" r="r" b="b"/>
              <a:pathLst>
                <a:path w="88" h="416">
                  <a:moveTo>
                    <a:pt x="86" y="0"/>
                  </a:moveTo>
                  <a:cubicBezTo>
                    <a:pt x="45" y="35"/>
                    <a:pt x="3" y="72"/>
                    <a:pt x="0" y="197"/>
                  </a:cubicBezTo>
                  <a:cubicBezTo>
                    <a:pt x="1" y="263"/>
                    <a:pt x="17" y="286"/>
                    <a:pt x="19" y="333"/>
                  </a:cubicBezTo>
                  <a:cubicBezTo>
                    <a:pt x="20" y="380"/>
                    <a:pt x="14" y="397"/>
                    <a:pt x="12" y="411"/>
                  </a:cubicBezTo>
                  <a:cubicBezTo>
                    <a:pt x="25" y="416"/>
                    <a:pt x="23" y="404"/>
                    <a:pt x="35" y="412"/>
                  </a:cubicBezTo>
                  <a:cubicBezTo>
                    <a:pt x="35" y="406"/>
                    <a:pt x="45" y="369"/>
                    <a:pt x="45" y="334"/>
                  </a:cubicBezTo>
                  <a:cubicBezTo>
                    <a:pt x="45" y="300"/>
                    <a:pt x="41" y="291"/>
                    <a:pt x="47" y="256"/>
                  </a:cubicBezTo>
                  <a:cubicBezTo>
                    <a:pt x="52" y="231"/>
                    <a:pt x="67" y="179"/>
                    <a:pt x="88" y="171"/>
                  </a:cubicBezTo>
                  <a:cubicBezTo>
                    <a:pt x="88" y="171"/>
                    <a:pt x="88" y="171"/>
                    <a:pt x="88" y="170"/>
                  </a:cubicBezTo>
                  <a:cubicBezTo>
                    <a:pt x="54" y="128"/>
                    <a:pt x="54" y="60"/>
                    <a:pt x="86" y="0"/>
                  </a:cubicBezTo>
                  <a:close/>
                </a:path>
              </a:pathLst>
            </a:custGeom>
            <a:grpFill/>
            <a:ln w="6350">
              <a:noFill/>
              <a:round/>
              <a:headEnd/>
              <a:tailEnd/>
            </a:ln>
            <a:scene3d>
              <a:camera prst="orthographicFront"/>
              <a:lightRig rig="threePt" dir="t"/>
            </a:scene3d>
            <a:sp3d>
              <a:bevelT/>
            </a:sp3d>
          </p:spPr>
          <p:txBody>
            <a:bodyPr/>
            <a:lstStyle/>
            <a:p>
              <a:endParaRPr lang="el-GR"/>
            </a:p>
          </p:txBody>
        </p:sp>
        <p:sp>
          <p:nvSpPr>
            <p:cNvPr id="7" name="Freeform 8"/>
            <p:cNvSpPr>
              <a:spLocks noChangeAspect="1"/>
            </p:cNvSpPr>
            <p:nvPr/>
          </p:nvSpPr>
          <p:spPr bwMode="auto">
            <a:xfrm>
              <a:off x="2287" y="1007"/>
              <a:ext cx="1336" cy="2305"/>
            </a:xfrm>
            <a:custGeom>
              <a:avLst/>
              <a:gdLst/>
              <a:ahLst/>
              <a:cxnLst>
                <a:cxn ang="0">
                  <a:pos x="400" y="477"/>
                </a:cxn>
                <a:cxn ang="0">
                  <a:pos x="377" y="547"/>
                </a:cxn>
                <a:cxn ang="0">
                  <a:pos x="183" y="705"/>
                </a:cxn>
                <a:cxn ang="0">
                  <a:pos x="183" y="705"/>
                </a:cxn>
                <a:cxn ang="0">
                  <a:pos x="161" y="702"/>
                </a:cxn>
                <a:cxn ang="0">
                  <a:pos x="43" y="591"/>
                </a:cxn>
                <a:cxn ang="0">
                  <a:pos x="41" y="449"/>
                </a:cxn>
                <a:cxn ang="0">
                  <a:pos x="40" y="277"/>
                </a:cxn>
                <a:cxn ang="0">
                  <a:pos x="3" y="152"/>
                </a:cxn>
                <a:cxn ang="0">
                  <a:pos x="158" y="1"/>
                </a:cxn>
                <a:cxn ang="0">
                  <a:pos x="324" y="82"/>
                </a:cxn>
                <a:cxn ang="0">
                  <a:pos x="385" y="208"/>
                </a:cxn>
                <a:cxn ang="0">
                  <a:pos x="409" y="302"/>
                </a:cxn>
                <a:cxn ang="0">
                  <a:pos x="400" y="477"/>
                </a:cxn>
              </a:cxnLst>
              <a:rect l="0" t="0" r="r" b="b"/>
              <a:pathLst>
                <a:path w="417" h="720">
                  <a:moveTo>
                    <a:pt x="400" y="477"/>
                  </a:moveTo>
                  <a:cubicBezTo>
                    <a:pt x="393" y="503"/>
                    <a:pt x="380" y="537"/>
                    <a:pt x="377" y="547"/>
                  </a:cubicBezTo>
                  <a:cubicBezTo>
                    <a:pt x="349" y="609"/>
                    <a:pt x="297" y="720"/>
                    <a:pt x="183" y="705"/>
                  </a:cubicBezTo>
                  <a:cubicBezTo>
                    <a:pt x="183" y="705"/>
                    <a:pt x="183" y="705"/>
                    <a:pt x="183" y="705"/>
                  </a:cubicBezTo>
                  <a:cubicBezTo>
                    <a:pt x="175" y="705"/>
                    <a:pt x="168" y="704"/>
                    <a:pt x="161" y="702"/>
                  </a:cubicBezTo>
                  <a:cubicBezTo>
                    <a:pt x="86" y="688"/>
                    <a:pt x="53" y="638"/>
                    <a:pt x="43" y="591"/>
                  </a:cubicBezTo>
                  <a:cubicBezTo>
                    <a:pt x="36" y="554"/>
                    <a:pt x="30" y="484"/>
                    <a:pt x="41" y="449"/>
                  </a:cubicBezTo>
                  <a:cubicBezTo>
                    <a:pt x="6" y="407"/>
                    <a:pt x="7" y="337"/>
                    <a:pt x="40" y="277"/>
                  </a:cubicBezTo>
                  <a:cubicBezTo>
                    <a:pt x="26" y="256"/>
                    <a:pt x="0" y="218"/>
                    <a:pt x="3" y="152"/>
                  </a:cubicBezTo>
                  <a:cubicBezTo>
                    <a:pt x="9" y="81"/>
                    <a:pt x="47" y="4"/>
                    <a:pt x="158" y="1"/>
                  </a:cubicBezTo>
                  <a:cubicBezTo>
                    <a:pt x="225" y="0"/>
                    <a:pt x="286" y="22"/>
                    <a:pt x="324" y="82"/>
                  </a:cubicBezTo>
                  <a:cubicBezTo>
                    <a:pt x="357" y="128"/>
                    <a:pt x="366" y="157"/>
                    <a:pt x="385" y="208"/>
                  </a:cubicBezTo>
                  <a:cubicBezTo>
                    <a:pt x="393" y="228"/>
                    <a:pt x="401" y="257"/>
                    <a:pt x="409" y="302"/>
                  </a:cubicBezTo>
                  <a:cubicBezTo>
                    <a:pt x="417" y="380"/>
                    <a:pt x="410" y="440"/>
                    <a:pt x="400" y="477"/>
                  </a:cubicBezTo>
                </a:path>
              </a:pathLst>
            </a:custGeom>
            <a:grpFill/>
            <a:ln w="6350">
              <a:noFill/>
              <a:round/>
              <a:headEnd/>
              <a:tailEnd/>
            </a:ln>
            <a:scene3d>
              <a:camera prst="orthographicFront"/>
              <a:lightRig rig="threePt" dir="t"/>
            </a:scene3d>
            <a:sp3d>
              <a:bevelT/>
            </a:sp3d>
          </p:spPr>
          <p:txBody>
            <a:bodyPr/>
            <a:lstStyle/>
            <a:p>
              <a:endParaRPr lang="el-GR"/>
            </a:p>
          </p:txBody>
        </p:sp>
      </p:grpSp>
      <p:grpSp>
        <p:nvGrpSpPr>
          <p:cNvPr id="166" name="202 - Ομάδα"/>
          <p:cNvGrpSpPr/>
          <p:nvPr/>
        </p:nvGrpSpPr>
        <p:grpSpPr>
          <a:xfrm>
            <a:off x="7500958" y="4214818"/>
            <a:ext cx="928694" cy="714380"/>
            <a:chOff x="6888007" y="1002172"/>
            <a:chExt cx="1559839" cy="1307318"/>
          </a:xfrm>
        </p:grpSpPr>
        <p:sp>
          <p:nvSpPr>
            <p:cNvPr id="204" name="Freeform 8"/>
            <p:cNvSpPr>
              <a:spLocks noChangeAspect="1"/>
            </p:cNvSpPr>
            <p:nvPr/>
          </p:nvSpPr>
          <p:spPr bwMode="auto">
            <a:xfrm rot="2747832">
              <a:off x="8074249" y="809567"/>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205" name="Freeform 9"/>
            <p:cNvSpPr>
              <a:spLocks noChangeAspect="1"/>
            </p:cNvSpPr>
            <p:nvPr/>
          </p:nvSpPr>
          <p:spPr bwMode="auto">
            <a:xfrm rot="2747832" flipH="1">
              <a:off x="8155508" y="89958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206" name="Ελεύθερη σχεδίαση 151"/>
            <p:cNvSpPr/>
            <p:nvPr/>
          </p:nvSpPr>
          <p:spPr>
            <a:xfrm rot="16273876">
              <a:off x="7318395" y="1221841"/>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Oval 11"/>
            <p:cNvSpPr>
              <a:spLocks noChangeAspect="1" noChangeArrowheads="1"/>
            </p:cNvSpPr>
            <p:nvPr/>
          </p:nvSpPr>
          <p:spPr bwMode="auto">
            <a:xfrm rot="16273876">
              <a:off x="7703408" y="1436382"/>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167" name="Group 13"/>
            <p:cNvGrpSpPr>
              <a:grpSpLocks noChangeAspect="1"/>
            </p:cNvGrpSpPr>
            <p:nvPr/>
          </p:nvGrpSpPr>
          <p:grpSpPr bwMode="auto">
            <a:xfrm rot="16345876" flipH="1">
              <a:off x="7173771" y="1412133"/>
              <a:ext cx="217921" cy="481737"/>
              <a:chOff x="2502" y="672"/>
              <a:chExt cx="738" cy="1149"/>
            </a:xfrm>
            <a:solidFill>
              <a:schemeClr val="tx2">
                <a:lumMod val="60000"/>
                <a:lumOff val="40000"/>
              </a:schemeClr>
            </a:solidFill>
          </p:grpSpPr>
          <p:sp>
            <p:nvSpPr>
              <p:cNvPr id="213"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214"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172" name="Group 7"/>
            <p:cNvGrpSpPr>
              <a:grpSpLocks noChangeAspect="1"/>
            </p:cNvGrpSpPr>
            <p:nvPr/>
          </p:nvGrpSpPr>
          <p:grpSpPr bwMode="auto">
            <a:xfrm rot="8320538">
              <a:off x="8065917" y="1824547"/>
              <a:ext cx="216477" cy="484943"/>
              <a:chOff x="2502" y="672"/>
              <a:chExt cx="738" cy="1149"/>
            </a:xfrm>
            <a:solidFill>
              <a:schemeClr val="tx2">
                <a:lumMod val="60000"/>
                <a:lumOff val="40000"/>
              </a:schemeClr>
            </a:solidFill>
          </p:grpSpPr>
          <p:sp>
            <p:nvSpPr>
              <p:cNvPr id="211"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212"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210" name="Picture 2" descr="C:\Users\dell\Desktop\σχήματα\CD-4-1.png"/>
            <p:cNvPicPr>
              <a:picLocks noChangeAspect="1" noChangeArrowheads="1"/>
            </p:cNvPicPr>
            <p:nvPr/>
          </p:nvPicPr>
          <p:blipFill>
            <a:blip r:embed="rId11" cstate="print"/>
            <a:srcRect/>
            <a:stretch>
              <a:fillRect/>
            </a:stretch>
          </p:blipFill>
          <p:spPr bwMode="auto">
            <a:xfrm rot="73876" flipH="1">
              <a:off x="6888007" y="1419526"/>
              <a:ext cx="653020" cy="126277"/>
            </a:xfrm>
            <a:prstGeom prst="rect">
              <a:avLst/>
            </a:prstGeom>
            <a:noFill/>
          </p:spPr>
        </p:pic>
      </p:grpSp>
      <p:grpSp>
        <p:nvGrpSpPr>
          <p:cNvPr id="173" name="214 - Ομάδα"/>
          <p:cNvGrpSpPr/>
          <p:nvPr/>
        </p:nvGrpSpPr>
        <p:grpSpPr>
          <a:xfrm>
            <a:off x="6020807" y="5143512"/>
            <a:ext cx="837209" cy="981595"/>
            <a:chOff x="6644435" y="4827539"/>
            <a:chExt cx="837209" cy="981595"/>
          </a:xfrm>
        </p:grpSpPr>
        <p:grpSp>
          <p:nvGrpSpPr>
            <p:cNvPr id="183" name="Group 22"/>
            <p:cNvGrpSpPr>
              <a:grpSpLocks noChangeAspect="1"/>
            </p:cNvGrpSpPr>
            <p:nvPr/>
          </p:nvGrpSpPr>
          <p:grpSpPr bwMode="auto">
            <a:xfrm rot="12914823">
              <a:off x="6644671" y="5360186"/>
              <a:ext cx="241732" cy="415270"/>
              <a:chOff x="2502" y="672"/>
              <a:chExt cx="738" cy="1149"/>
            </a:xfrm>
            <a:solidFill>
              <a:srgbClr val="FFF5EE"/>
            </a:solidFill>
          </p:grpSpPr>
          <p:sp>
            <p:nvSpPr>
              <p:cNvPr id="229"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30"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84" name="Group 28"/>
            <p:cNvGrpSpPr>
              <a:grpSpLocks noChangeAspect="1"/>
            </p:cNvGrpSpPr>
            <p:nvPr/>
          </p:nvGrpSpPr>
          <p:grpSpPr bwMode="auto">
            <a:xfrm rot="3191185" flipH="1">
              <a:off x="7107390" y="4951575"/>
              <a:ext cx="252976" cy="277718"/>
              <a:chOff x="2502" y="672"/>
              <a:chExt cx="738" cy="1149"/>
            </a:xfrm>
            <a:solidFill>
              <a:srgbClr val="FFF5EE"/>
            </a:solidFill>
          </p:grpSpPr>
          <p:sp>
            <p:nvSpPr>
              <p:cNvPr id="227"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28"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218" name="Picture 3" descr="C:\Users\dell\Desktop\σχήματα\CD-8.png"/>
            <p:cNvPicPr>
              <a:picLocks noChangeAspect="1" noChangeArrowheads="1"/>
            </p:cNvPicPr>
            <p:nvPr/>
          </p:nvPicPr>
          <p:blipFill>
            <a:blip r:embed="rId12" cstate="print"/>
            <a:srcRect/>
            <a:stretch>
              <a:fillRect/>
            </a:stretch>
          </p:blipFill>
          <p:spPr bwMode="auto">
            <a:xfrm rot="10676952">
              <a:off x="7011355" y="5252133"/>
              <a:ext cx="470289" cy="110663"/>
            </a:xfrm>
            <a:prstGeom prst="rect">
              <a:avLst/>
            </a:prstGeom>
            <a:solidFill>
              <a:srgbClr val="FFF5EE"/>
            </a:solidFill>
          </p:spPr>
        </p:pic>
        <p:grpSp>
          <p:nvGrpSpPr>
            <p:cNvPr id="194" name="Group 25"/>
            <p:cNvGrpSpPr>
              <a:grpSpLocks noChangeAspect="1"/>
            </p:cNvGrpSpPr>
            <p:nvPr/>
          </p:nvGrpSpPr>
          <p:grpSpPr bwMode="auto">
            <a:xfrm rot="19189213">
              <a:off x="6644432" y="4913676"/>
              <a:ext cx="171691" cy="353867"/>
              <a:chOff x="2502" y="672"/>
              <a:chExt cx="738" cy="1149"/>
            </a:xfrm>
            <a:solidFill>
              <a:srgbClr val="FFF5EE"/>
            </a:solidFill>
          </p:grpSpPr>
          <p:sp>
            <p:nvSpPr>
              <p:cNvPr id="225"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26"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220" name="Picture 3" descr="C:\Users\dell\Desktop\σχήματα\CD-8.png"/>
            <p:cNvPicPr>
              <a:picLocks noChangeAspect="1" noChangeArrowheads="1"/>
            </p:cNvPicPr>
            <p:nvPr/>
          </p:nvPicPr>
          <p:blipFill>
            <a:blip r:embed="rId13" cstate="print"/>
            <a:srcRect/>
            <a:stretch>
              <a:fillRect/>
            </a:stretch>
          </p:blipFill>
          <p:spPr bwMode="auto">
            <a:xfrm rot="4184944">
              <a:off x="6679519" y="4921370"/>
              <a:ext cx="340505" cy="152843"/>
            </a:xfrm>
            <a:prstGeom prst="rect">
              <a:avLst/>
            </a:prstGeom>
            <a:solidFill>
              <a:srgbClr val="FFF5EE"/>
            </a:solidFill>
          </p:spPr>
        </p:pic>
        <p:pic>
          <p:nvPicPr>
            <p:cNvPr id="221" name="Picture 3" descr="C:\Users\dell\Desktop\σχήματα\CD-8.png"/>
            <p:cNvPicPr>
              <a:picLocks noChangeAspect="1" noChangeArrowheads="1"/>
            </p:cNvPicPr>
            <p:nvPr/>
          </p:nvPicPr>
          <p:blipFill>
            <a:blip r:embed="rId14" cstate="print"/>
            <a:srcRect/>
            <a:stretch>
              <a:fillRect/>
            </a:stretch>
          </p:blipFill>
          <p:spPr bwMode="auto">
            <a:xfrm rot="16678279" flipV="1">
              <a:off x="6773806" y="5537484"/>
              <a:ext cx="397706" cy="145594"/>
            </a:xfrm>
            <a:prstGeom prst="rect">
              <a:avLst/>
            </a:prstGeom>
            <a:solidFill>
              <a:srgbClr val="FFF5EE"/>
            </a:solidFill>
          </p:spPr>
        </p:pic>
        <p:grpSp>
          <p:nvGrpSpPr>
            <p:cNvPr id="195" name="360 - Ομάδα"/>
            <p:cNvGrpSpPr/>
            <p:nvPr/>
          </p:nvGrpSpPr>
          <p:grpSpPr>
            <a:xfrm rot="20518633">
              <a:off x="6749662" y="5132462"/>
              <a:ext cx="439432" cy="365156"/>
              <a:chOff x="7286645" y="2357430"/>
              <a:chExt cx="785818" cy="899932"/>
            </a:xfrm>
            <a:solidFill>
              <a:schemeClr val="accent4">
                <a:lumMod val="60000"/>
                <a:lumOff val="40000"/>
              </a:schemeClr>
            </a:solidFill>
          </p:grpSpPr>
          <p:sp>
            <p:nvSpPr>
              <p:cNvPr id="223" name="222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grp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4" name="Oval 11"/>
              <p:cNvSpPr>
                <a:spLocks noChangeAspect="1" noChangeArrowheads="1"/>
              </p:cNvSpPr>
              <p:nvPr/>
            </p:nvSpPr>
            <p:spPr bwMode="auto">
              <a:xfrm rot="16200000">
                <a:off x="7422519" y="2628413"/>
                <a:ext cx="539180" cy="382303"/>
              </a:xfrm>
              <a:prstGeom prst="ellipse">
                <a:avLst/>
              </a:prstGeom>
              <a:grp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201" name="230 - Ομάδα"/>
          <p:cNvGrpSpPr/>
          <p:nvPr/>
        </p:nvGrpSpPr>
        <p:grpSpPr>
          <a:xfrm>
            <a:off x="1500166" y="3786190"/>
            <a:ext cx="500066" cy="928694"/>
            <a:chOff x="4786314" y="2786058"/>
            <a:chExt cx="2038494" cy="3644917"/>
          </a:xfrm>
        </p:grpSpPr>
        <p:grpSp>
          <p:nvGrpSpPr>
            <p:cNvPr id="203" name="513 - Ομάδα"/>
            <p:cNvGrpSpPr/>
            <p:nvPr/>
          </p:nvGrpSpPr>
          <p:grpSpPr>
            <a:xfrm>
              <a:off x="4786314" y="2786058"/>
              <a:ext cx="2038494" cy="2460224"/>
              <a:chOff x="4878773" y="1762820"/>
              <a:chExt cx="2038494" cy="2460224"/>
            </a:xfrm>
          </p:grpSpPr>
          <p:grpSp>
            <p:nvGrpSpPr>
              <p:cNvPr id="208" name="509 - Ομάδα"/>
              <p:cNvGrpSpPr/>
              <p:nvPr/>
            </p:nvGrpSpPr>
            <p:grpSpPr>
              <a:xfrm>
                <a:off x="5621343" y="3322068"/>
                <a:ext cx="390512" cy="900976"/>
                <a:chOff x="5621343" y="3322068"/>
                <a:chExt cx="390512" cy="900976"/>
              </a:xfrm>
            </p:grpSpPr>
            <p:pic>
              <p:nvPicPr>
                <p:cNvPr id="253" name="Picture 2" descr="C:\Users\dell\Desktop\σχήματα\MHC-I.png"/>
                <p:cNvPicPr>
                  <a:picLocks noChangeAspect="1" noChangeArrowheads="1"/>
                </p:cNvPicPr>
                <p:nvPr/>
              </p:nvPicPr>
              <p:blipFill>
                <a:blip r:embed="rId15" cstate="print"/>
                <a:srcRect/>
                <a:stretch>
                  <a:fillRect/>
                </a:stretch>
              </p:blipFill>
              <p:spPr bwMode="auto">
                <a:xfrm rot="16403579">
                  <a:off x="5454287" y="3665476"/>
                  <a:ext cx="724624" cy="390512"/>
                </a:xfrm>
                <a:prstGeom prst="rect">
                  <a:avLst/>
                </a:prstGeom>
                <a:noFill/>
              </p:spPr>
            </p:pic>
            <p:sp>
              <p:nvSpPr>
                <p:cNvPr id="254" name="253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9" name="Group 22"/>
              <p:cNvGrpSpPr>
                <a:grpSpLocks noChangeAspect="1"/>
              </p:cNvGrpSpPr>
              <p:nvPr/>
            </p:nvGrpSpPr>
            <p:grpSpPr bwMode="auto">
              <a:xfrm rot="10814903">
                <a:off x="5690572" y="2905929"/>
                <a:ext cx="309875" cy="659554"/>
                <a:chOff x="2502" y="672"/>
                <a:chExt cx="738" cy="1149"/>
              </a:xfrm>
              <a:solidFill>
                <a:schemeClr val="tx2">
                  <a:lumMod val="60000"/>
                  <a:lumOff val="40000"/>
                </a:schemeClr>
              </a:solidFill>
            </p:grpSpPr>
            <p:sp>
              <p:nvSpPr>
                <p:cNvPr id="251"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52"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215" name="262 - Ομάδα"/>
              <p:cNvGrpSpPr/>
              <p:nvPr/>
            </p:nvGrpSpPr>
            <p:grpSpPr>
              <a:xfrm rot="5204096">
                <a:off x="6157328" y="1586207"/>
                <a:ext cx="583326" cy="936552"/>
                <a:chOff x="3514431" y="642918"/>
                <a:chExt cx="583326" cy="936552"/>
              </a:xfrm>
            </p:grpSpPr>
            <p:grpSp>
              <p:nvGrpSpPr>
                <p:cNvPr id="216"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249"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50"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248" name="Picture 3" descr="C:\Users\dell\Desktop\σχήματα\CD-8.png"/>
                <p:cNvPicPr>
                  <a:picLocks noChangeAspect="1" noChangeArrowheads="1"/>
                </p:cNvPicPr>
                <p:nvPr/>
              </p:nvPicPr>
              <p:blipFill>
                <a:blip r:embed="rId16" cstate="print"/>
                <a:srcRect/>
                <a:stretch>
                  <a:fillRect/>
                </a:stretch>
              </p:blipFill>
              <p:spPr bwMode="auto">
                <a:xfrm rot="2739507">
                  <a:off x="3492957" y="974670"/>
                  <a:ext cx="936552" cy="273048"/>
                </a:xfrm>
                <a:prstGeom prst="rect">
                  <a:avLst/>
                </a:prstGeom>
                <a:noFill/>
              </p:spPr>
            </p:pic>
          </p:grpSp>
          <p:grpSp>
            <p:nvGrpSpPr>
              <p:cNvPr id="217" name="Group 25"/>
              <p:cNvGrpSpPr>
                <a:grpSpLocks noChangeAspect="1"/>
              </p:cNvGrpSpPr>
              <p:nvPr/>
            </p:nvGrpSpPr>
            <p:grpSpPr bwMode="auto">
              <a:xfrm rot="18023804">
                <a:off x="5129864" y="1992393"/>
                <a:ext cx="423627" cy="704706"/>
                <a:chOff x="2502" y="672"/>
                <a:chExt cx="738" cy="1149"/>
              </a:xfrm>
              <a:solidFill>
                <a:schemeClr val="tx2">
                  <a:lumMod val="60000"/>
                  <a:lumOff val="40000"/>
                </a:schemeClr>
              </a:solidFill>
            </p:grpSpPr>
            <p:sp>
              <p:nvSpPr>
                <p:cNvPr id="245"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246"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240" name="Picture 3" descr="C:\Users\dell\Desktop\σχήματα\CD-8.png"/>
              <p:cNvPicPr>
                <a:picLocks noChangeAspect="1" noChangeArrowheads="1"/>
              </p:cNvPicPr>
              <p:nvPr/>
            </p:nvPicPr>
            <p:blipFill>
              <a:blip r:embed="rId17" cstate="print"/>
              <a:srcRect/>
              <a:stretch>
                <a:fillRect/>
              </a:stretch>
            </p:blipFill>
            <p:spPr bwMode="auto">
              <a:xfrm rot="1488200">
                <a:off x="4878773" y="1881521"/>
                <a:ext cx="856970" cy="298405"/>
              </a:xfrm>
              <a:prstGeom prst="rect">
                <a:avLst/>
              </a:prstGeom>
              <a:noFill/>
            </p:spPr>
          </p:pic>
          <p:pic>
            <p:nvPicPr>
              <p:cNvPr id="241" name="Picture 3" descr="C:\Users\dell\Desktop\σχήματα\CD-8.png"/>
              <p:cNvPicPr>
                <a:picLocks noChangeAspect="1" noChangeArrowheads="1"/>
              </p:cNvPicPr>
              <p:nvPr/>
            </p:nvPicPr>
            <p:blipFill>
              <a:blip r:embed="rId18" cstate="print"/>
              <a:srcRect/>
              <a:stretch>
                <a:fillRect/>
              </a:stretch>
            </p:blipFill>
            <p:spPr bwMode="auto">
              <a:xfrm rot="16619174" flipV="1">
                <a:off x="5596664" y="3233629"/>
                <a:ext cx="981292" cy="289943"/>
              </a:xfrm>
              <a:prstGeom prst="rect">
                <a:avLst/>
              </a:prstGeom>
              <a:noFill/>
            </p:spPr>
          </p:pic>
          <p:grpSp>
            <p:nvGrpSpPr>
              <p:cNvPr id="219" name="360 - Ομάδα"/>
              <p:cNvGrpSpPr/>
              <p:nvPr/>
            </p:nvGrpSpPr>
            <p:grpSpPr>
              <a:xfrm rot="19353224">
                <a:off x="5501806" y="2220316"/>
                <a:ext cx="875108" cy="900977"/>
                <a:chOff x="7286645" y="2357430"/>
                <a:chExt cx="785818" cy="899932"/>
              </a:xfrm>
            </p:grpSpPr>
            <p:sp>
              <p:nvSpPr>
                <p:cNvPr id="243" name="242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4"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222" name="Group 7"/>
            <p:cNvGrpSpPr>
              <a:grpSpLocks noChangeAspect="1"/>
            </p:cNvGrpSpPr>
            <p:nvPr/>
          </p:nvGrpSpPr>
          <p:grpSpPr bwMode="auto">
            <a:xfrm>
              <a:off x="4929190" y="5214950"/>
              <a:ext cx="1890713" cy="1216025"/>
              <a:chOff x="576" y="1777"/>
              <a:chExt cx="1191" cy="766"/>
            </a:xfrm>
            <a:solidFill>
              <a:schemeClr val="accent6">
                <a:lumMod val="60000"/>
                <a:lumOff val="40000"/>
              </a:schemeClr>
            </a:solidFill>
          </p:grpSpPr>
          <p:sp>
            <p:nvSpPr>
              <p:cNvPr id="234" name="Freeform 8"/>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235" name="Oval 9"/>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grpSp>
        <p:nvGrpSpPr>
          <p:cNvPr id="231" name="254 - Ομάδα"/>
          <p:cNvGrpSpPr/>
          <p:nvPr/>
        </p:nvGrpSpPr>
        <p:grpSpPr>
          <a:xfrm>
            <a:off x="714348" y="4357694"/>
            <a:ext cx="642942" cy="428628"/>
            <a:chOff x="4572000" y="2786058"/>
            <a:chExt cx="2571768" cy="1500198"/>
          </a:xfrm>
        </p:grpSpPr>
        <p:grpSp>
          <p:nvGrpSpPr>
            <p:cNvPr id="232" name="Group 4"/>
            <p:cNvGrpSpPr>
              <a:grpSpLocks noChangeAspect="1"/>
            </p:cNvGrpSpPr>
            <p:nvPr/>
          </p:nvGrpSpPr>
          <p:grpSpPr bwMode="auto">
            <a:xfrm>
              <a:off x="4786314" y="3000372"/>
              <a:ext cx="1890713" cy="1216025"/>
              <a:chOff x="576" y="1777"/>
              <a:chExt cx="1191" cy="766"/>
            </a:xfrm>
            <a:solidFill>
              <a:schemeClr val="accent6">
                <a:lumMod val="60000"/>
                <a:lumOff val="40000"/>
              </a:schemeClr>
            </a:solidFill>
          </p:grpSpPr>
          <p:sp>
            <p:nvSpPr>
              <p:cNvPr id="275" name="Freeform 5"/>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276" name="Oval 6"/>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nvGrpSpPr>
            <p:cNvPr id="233" name="157 - Ομάδα"/>
            <p:cNvGrpSpPr/>
            <p:nvPr/>
          </p:nvGrpSpPr>
          <p:grpSpPr>
            <a:xfrm>
              <a:off x="4572000" y="2786058"/>
              <a:ext cx="1428760" cy="1428760"/>
              <a:chOff x="4572000" y="2786058"/>
              <a:chExt cx="1428760" cy="1428760"/>
            </a:xfrm>
          </p:grpSpPr>
          <p:sp>
            <p:nvSpPr>
              <p:cNvPr id="267" name="266 - Έλλειψη"/>
              <p:cNvSpPr/>
              <p:nvPr/>
            </p:nvSpPr>
            <p:spPr>
              <a:xfrm>
                <a:off x="5643570" y="2928934"/>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8" name="267 - Έλλειψη"/>
              <p:cNvSpPr/>
              <p:nvPr/>
            </p:nvSpPr>
            <p:spPr>
              <a:xfrm>
                <a:off x="5357818" y="2786058"/>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9" name="268 - Έλλειψη"/>
              <p:cNvSpPr/>
              <p:nvPr/>
            </p:nvSpPr>
            <p:spPr>
              <a:xfrm>
                <a:off x="4929190" y="3429000"/>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0" name="269 - Έλλειψη"/>
              <p:cNvSpPr/>
              <p:nvPr/>
            </p:nvSpPr>
            <p:spPr>
              <a:xfrm>
                <a:off x="5572132" y="371475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1" name="270 - Έλλειψη"/>
              <p:cNvSpPr/>
              <p:nvPr/>
            </p:nvSpPr>
            <p:spPr>
              <a:xfrm>
                <a:off x="5143504" y="371475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2" name="271 - Έλλειψη"/>
              <p:cNvSpPr/>
              <p:nvPr/>
            </p:nvSpPr>
            <p:spPr>
              <a:xfrm>
                <a:off x="5072066" y="300037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3" name="272 - Έλλειψη"/>
              <p:cNvSpPr/>
              <p:nvPr/>
            </p:nvSpPr>
            <p:spPr>
              <a:xfrm>
                <a:off x="4572000" y="3286124"/>
                <a:ext cx="500066"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4" name="273 - Έλλειψη"/>
              <p:cNvSpPr/>
              <p:nvPr/>
            </p:nvSpPr>
            <p:spPr>
              <a:xfrm>
                <a:off x="4572000" y="3786190"/>
                <a:ext cx="500066"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6" name="158 - Ομάδα"/>
            <p:cNvGrpSpPr/>
            <p:nvPr/>
          </p:nvGrpSpPr>
          <p:grpSpPr>
            <a:xfrm rot="7331578">
              <a:off x="5715006" y="2857494"/>
              <a:ext cx="1428760" cy="1428760"/>
              <a:chOff x="4572000" y="2786058"/>
              <a:chExt cx="1428760" cy="1428760"/>
            </a:xfrm>
          </p:grpSpPr>
          <p:sp>
            <p:nvSpPr>
              <p:cNvPr id="259" name="258 - Έλλειψη"/>
              <p:cNvSpPr/>
              <p:nvPr/>
            </p:nvSpPr>
            <p:spPr>
              <a:xfrm>
                <a:off x="5643570" y="2928934"/>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0" name="259 - Έλλειψη"/>
              <p:cNvSpPr/>
              <p:nvPr/>
            </p:nvSpPr>
            <p:spPr>
              <a:xfrm>
                <a:off x="5357818" y="2786058"/>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1" name="260 - Έλλειψη"/>
              <p:cNvSpPr/>
              <p:nvPr/>
            </p:nvSpPr>
            <p:spPr>
              <a:xfrm>
                <a:off x="4929190" y="3429000"/>
                <a:ext cx="357190" cy="28575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2" name="261 - Έλλειψη"/>
              <p:cNvSpPr/>
              <p:nvPr/>
            </p:nvSpPr>
            <p:spPr>
              <a:xfrm>
                <a:off x="5572132" y="371475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3" name="262 - Έλλειψη"/>
              <p:cNvSpPr/>
              <p:nvPr/>
            </p:nvSpPr>
            <p:spPr>
              <a:xfrm>
                <a:off x="5143504" y="371475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4" name="263 - Έλλειψη"/>
              <p:cNvSpPr/>
              <p:nvPr/>
            </p:nvSpPr>
            <p:spPr>
              <a:xfrm>
                <a:off x="5072066" y="3000372"/>
                <a:ext cx="357190"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5" name="264 - Έλλειψη"/>
              <p:cNvSpPr/>
              <p:nvPr/>
            </p:nvSpPr>
            <p:spPr>
              <a:xfrm>
                <a:off x="4572000" y="3286124"/>
                <a:ext cx="500066"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6" name="265 - Έλλειψη"/>
              <p:cNvSpPr/>
              <p:nvPr/>
            </p:nvSpPr>
            <p:spPr>
              <a:xfrm>
                <a:off x="4572000" y="3786190"/>
                <a:ext cx="500066" cy="428628"/>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237" name="276 - Ομάδα"/>
          <p:cNvGrpSpPr/>
          <p:nvPr/>
        </p:nvGrpSpPr>
        <p:grpSpPr>
          <a:xfrm>
            <a:off x="928662" y="5000636"/>
            <a:ext cx="1040230" cy="1176913"/>
            <a:chOff x="245622" y="1195807"/>
            <a:chExt cx="2501193" cy="2981478"/>
          </a:xfrm>
        </p:grpSpPr>
        <p:grpSp>
          <p:nvGrpSpPr>
            <p:cNvPr id="238" name="226 - Ομάδα"/>
            <p:cNvGrpSpPr/>
            <p:nvPr/>
          </p:nvGrpSpPr>
          <p:grpSpPr>
            <a:xfrm rot="9648159">
              <a:off x="245622" y="3679462"/>
              <a:ext cx="706817" cy="310151"/>
              <a:chOff x="4768318" y="1209917"/>
              <a:chExt cx="706817" cy="310151"/>
            </a:xfrm>
          </p:grpSpPr>
          <p:grpSp>
            <p:nvGrpSpPr>
              <p:cNvPr id="239"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35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35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356"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42" name="162 - Ομάδα"/>
            <p:cNvGrpSpPr/>
            <p:nvPr/>
          </p:nvGrpSpPr>
          <p:grpSpPr>
            <a:xfrm rot="18659927">
              <a:off x="650600" y="2714620"/>
              <a:ext cx="1428760" cy="1428760"/>
              <a:chOff x="3714744" y="1142206"/>
              <a:chExt cx="4862513" cy="4573588"/>
            </a:xfrm>
          </p:grpSpPr>
          <p:sp>
            <p:nvSpPr>
              <p:cNvPr id="301"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302"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303"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4"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5"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6"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7"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8"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9"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0"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1"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2"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3"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4"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5"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6"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7"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8"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9"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0"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1"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2"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3"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4"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5"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6"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7"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8"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9"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0"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1"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2"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3"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4"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5"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6"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7"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8"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9"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0"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1"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2"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3"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4"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5"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6"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7"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8"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9"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0"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1"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2"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3"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4"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247" name="226 - Ομάδα"/>
            <p:cNvGrpSpPr/>
            <p:nvPr/>
          </p:nvGrpSpPr>
          <p:grpSpPr>
            <a:xfrm rot="1747206">
              <a:off x="1602401" y="3867134"/>
              <a:ext cx="706817" cy="310151"/>
              <a:chOff x="4768318" y="1209917"/>
              <a:chExt cx="706817" cy="310151"/>
            </a:xfrm>
          </p:grpSpPr>
          <p:grpSp>
            <p:nvGrpSpPr>
              <p:cNvPr id="255"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29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30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298"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56" name="179 - Ομάδα"/>
            <p:cNvGrpSpPr/>
            <p:nvPr/>
          </p:nvGrpSpPr>
          <p:grpSpPr>
            <a:xfrm rot="18364899">
              <a:off x="1089586" y="1354418"/>
              <a:ext cx="1815842" cy="1498613"/>
              <a:chOff x="3041912" y="2571744"/>
              <a:chExt cx="1815842" cy="1498613"/>
            </a:xfrm>
          </p:grpSpPr>
          <p:sp>
            <p:nvSpPr>
              <p:cNvPr id="282" name="Freeform 8"/>
              <p:cNvSpPr>
                <a:spLocks noChangeAspect="1"/>
              </p:cNvSpPr>
              <p:nvPr/>
            </p:nvSpPr>
            <p:spPr bwMode="auto">
              <a:xfrm rot="2673956">
                <a:off x="4627811" y="2571744"/>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283" name="Freeform 9"/>
              <p:cNvSpPr>
                <a:spLocks noChangeAspect="1"/>
              </p:cNvSpPr>
              <p:nvPr/>
            </p:nvSpPr>
            <p:spPr bwMode="auto">
              <a:xfrm rot="2673956" flipH="1">
                <a:off x="4710986" y="2659993"/>
                <a:ext cx="99733" cy="484943"/>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tx2">
                    <a:lumMod val="60000"/>
                    <a:lumOff val="40000"/>
                  </a:schemeClr>
                </a:solidFill>
                <a:round/>
                <a:headEnd/>
                <a:tailEnd/>
              </a:ln>
            </p:spPr>
            <p:txBody>
              <a:bodyPr/>
              <a:lstStyle/>
              <a:p>
                <a:endParaRPr lang="el-GR"/>
              </a:p>
            </p:txBody>
          </p:sp>
          <p:sp>
            <p:nvSpPr>
              <p:cNvPr id="284" name="Ελεύθερη σχεδίαση 151"/>
              <p:cNvSpPr/>
              <p:nvPr/>
            </p:nvSpPr>
            <p:spPr>
              <a:xfrm rot="16200000">
                <a:off x="3883836" y="2991488"/>
                <a:ext cx="904314" cy="758493"/>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5" name="Oval 11"/>
              <p:cNvSpPr>
                <a:spLocks noChangeAspect="1" noChangeArrowheads="1"/>
              </p:cNvSpPr>
              <p:nvPr/>
            </p:nvSpPr>
            <p:spPr bwMode="auto">
              <a:xfrm rot="16200000">
                <a:off x="4268276" y="3202566"/>
                <a:ext cx="457138" cy="27951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nvGrpSpPr>
              <p:cNvPr id="257" name="Group 13"/>
              <p:cNvGrpSpPr>
                <a:grpSpLocks noChangeAspect="1"/>
              </p:cNvGrpSpPr>
              <p:nvPr/>
            </p:nvGrpSpPr>
            <p:grpSpPr bwMode="auto">
              <a:xfrm rot="16272000" flipH="1">
                <a:off x="3740441" y="3192250"/>
                <a:ext cx="217921" cy="481737"/>
                <a:chOff x="2502" y="672"/>
                <a:chExt cx="738" cy="1149"/>
              </a:xfrm>
              <a:solidFill>
                <a:schemeClr val="tx2">
                  <a:lumMod val="60000"/>
                  <a:lumOff val="40000"/>
                </a:schemeClr>
              </a:solidFill>
            </p:grpSpPr>
            <p:sp>
              <p:nvSpPr>
                <p:cNvPr id="295"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296"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258" name="Group 6"/>
              <p:cNvGrpSpPr>
                <a:grpSpLocks noChangeAspect="1"/>
              </p:cNvGrpSpPr>
              <p:nvPr/>
            </p:nvGrpSpPr>
            <p:grpSpPr bwMode="auto">
              <a:xfrm rot="5400000">
                <a:off x="3186207" y="3165087"/>
                <a:ext cx="310151" cy="598741"/>
                <a:chOff x="1835" y="720"/>
                <a:chExt cx="1988" cy="2878"/>
              </a:xfrm>
              <a:solidFill>
                <a:srgbClr val="00B050"/>
              </a:solidFill>
            </p:grpSpPr>
            <p:sp>
              <p:nvSpPr>
                <p:cNvPr id="293"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294"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288" name="Freeform 16"/>
              <p:cNvSpPr>
                <a:spLocks noChangeAspect="1"/>
              </p:cNvSpPr>
              <p:nvPr/>
            </p:nvSpPr>
            <p:spPr bwMode="auto">
              <a:xfrm>
                <a:off x="3556807" y="339273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nvGrpSpPr>
              <p:cNvPr id="277" name="Group 7"/>
              <p:cNvGrpSpPr>
                <a:grpSpLocks noChangeAspect="1"/>
              </p:cNvGrpSpPr>
              <p:nvPr/>
            </p:nvGrpSpPr>
            <p:grpSpPr bwMode="auto">
              <a:xfrm rot="8246662">
                <a:off x="4641277" y="3585414"/>
                <a:ext cx="216477" cy="484943"/>
                <a:chOff x="2502" y="672"/>
                <a:chExt cx="738" cy="1149"/>
              </a:xfrm>
              <a:solidFill>
                <a:schemeClr val="tx2">
                  <a:lumMod val="60000"/>
                  <a:lumOff val="40000"/>
                </a:schemeClr>
              </a:solidFill>
            </p:grpSpPr>
            <p:sp>
              <p:nvSpPr>
                <p:cNvPr id="291"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292"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pic>
            <p:nvPicPr>
              <p:cNvPr id="290" name="Picture 2" descr="C:\Users\dell\Desktop\σχήματα\CD-4-1.png"/>
              <p:cNvPicPr>
                <a:picLocks noChangeAspect="1" noChangeArrowheads="1"/>
              </p:cNvPicPr>
              <p:nvPr/>
            </p:nvPicPr>
            <p:blipFill>
              <a:blip r:embed="rId19" cstate="print"/>
              <a:srcRect/>
              <a:stretch>
                <a:fillRect/>
              </a:stretch>
            </p:blipFill>
            <p:spPr bwMode="auto">
              <a:xfrm flipH="1">
                <a:off x="3451033" y="3201148"/>
                <a:ext cx="653020" cy="126277"/>
              </a:xfrm>
              <a:prstGeom prst="rect">
                <a:avLst/>
              </a:prstGeom>
              <a:noFill/>
            </p:spPr>
          </p:pic>
        </p:grpSp>
      </p:grpSp>
      <p:sp>
        <p:nvSpPr>
          <p:cNvPr id="359" name="358 - Δεξιό βέλος"/>
          <p:cNvSpPr/>
          <p:nvPr/>
        </p:nvSpPr>
        <p:spPr>
          <a:xfrm rot="19668062">
            <a:off x="3053552" y="1117997"/>
            <a:ext cx="498132" cy="192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0" name="359 - Βέλος προς τα κάτω"/>
          <p:cNvSpPr/>
          <p:nvPr/>
        </p:nvSpPr>
        <p:spPr>
          <a:xfrm rot="1465134">
            <a:off x="7858148" y="3286124"/>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1" name="360 - Βέλος προς τα κάτω"/>
          <p:cNvSpPr/>
          <p:nvPr/>
        </p:nvSpPr>
        <p:spPr>
          <a:xfrm rot="3586158">
            <a:off x="6965173" y="4750603"/>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2" name="361 - Βέλος προς τα κάτω"/>
          <p:cNvSpPr/>
          <p:nvPr/>
        </p:nvSpPr>
        <p:spPr>
          <a:xfrm rot="5400000">
            <a:off x="3893339" y="4893479"/>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3" name="362 - TextBox"/>
          <p:cNvSpPr txBox="1"/>
          <p:nvPr/>
        </p:nvSpPr>
        <p:spPr>
          <a:xfrm>
            <a:off x="7143768" y="6143644"/>
            <a:ext cx="1571636" cy="276999"/>
          </a:xfrm>
          <a:prstGeom prst="rect">
            <a:avLst/>
          </a:prstGeom>
          <a:noFill/>
        </p:spPr>
        <p:txBody>
          <a:bodyPr wrap="square" rtlCol="0">
            <a:spAutoFit/>
          </a:bodyPr>
          <a:lstStyle/>
          <a:p>
            <a:r>
              <a:rPr lang="el-GR" sz="1200" dirty="0" smtClean="0">
                <a:latin typeface="Monotype Corsiva" pitchFamily="66" charset="0"/>
              </a:rPr>
              <a:t> </a:t>
            </a:r>
            <a:r>
              <a:rPr lang="en-US" sz="1200" dirty="0" err="1" smtClean="0">
                <a:latin typeface="Brush Script MT" pitchFamily="66" charset="0"/>
              </a:rPr>
              <a:t>P.G.Vlachoyiannopoulos</a:t>
            </a:r>
            <a:endParaRPr lang="el-GR" sz="1200" dirty="0">
              <a:latin typeface="Monotype Corsiva" pitchFamily="66" charset="0"/>
            </a:endParaRPr>
          </a:p>
        </p:txBody>
      </p:sp>
      <p:sp>
        <p:nvSpPr>
          <p:cNvPr id="364" name="363 - TextBox"/>
          <p:cNvSpPr txBox="1"/>
          <p:nvPr/>
        </p:nvSpPr>
        <p:spPr>
          <a:xfrm>
            <a:off x="-32" y="-24"/>
            <a:ext cx="500066" cy="369332"/>
          </a:xfrm>
          <a:prstGeom prst="rect">
            <a:avLst/>
          </a:prstGeom>
          <a:noFill/>
        </p:spPr>
        <p:txBody>
          <a:bodyPr wrap="square" rtlCol="0">
            <a:spAutoFit/>
          </a:bodyPr>
          <a:lstStyle/>
          <a:p>
            <a:r>
              <a:rPr lang="en-US" dirty="0" smtClean="0">
                <a:latin typeface="Algerian" pitchFamily="82" charset="0"/>
              </a:rPr>
              <a:t>A</a:t>
            </a:r>
            <a:endParaRPr lang="el-GR" dirty="0"/>
          </a:p>
        </p:txBody>
      </p:sp>
      <p:sp>
        <p:nvSpPr>
          <p:cNvPr id="365" name="364 - TextBox"/>
          <p:cNvSpPr txBox="1"/>
          <p:nvPr/>
        </p:nvSpPr>
        <p:spPr>
          <a:xfrm>
            <a:off x="0" y="3357562"/>
            <a:ext cx="500034" cy="369332"/>
          </a:xfrm>
          <a:prstGeom prst="rect">
            <a:avLst/>
          </a:prstGeom>
          <a:noFill/>
        </p:spPr>
        <p:txBody>
          <a:bodyPr wrap="square" rtlCol="0">
            <a:spAutoFit/>
          </a:bodyPr>
          <a:lstStyle/>
          <a:p>
            <a:r>
              <a:rPr lang="en-US" dirty="0" smtClean="0">
                <a:latin typeface="Algerian" pitchFamily="82" charset="0"/>
              </a:rPr>
              <a:t>B</a:t>
            </a:r>
            <a:endParaRPr lang="el-GR" dirty="0"/>
          </a:p>
        </p:txBody>
      </p:sp>
      <p:sp>
        <p:nvSpPr>
          <p:cNvPr id="366" name="365 - TextBox"/>
          <p:cNvSpPr txBox="1"/>
          <p:nvPr/>
        </p:nvSpPr>
        <p:spPr>
          <a:xfrm>
            <a:off x="571472" y="0"/>
            <a:ext cx="2143140" cy="369332"/>
          </a:xfrm>
          <a:prstGeom prst="rect">
            <a:avLst/>
          </a:prstGeom>
          <a:noFill/>
        </p:spPr>
        <p:txBody>
          <a:bodyPr wrap="square" rtlCol="0">
            <a:spAutoFit/>
          </a:bodyPr>
          <a:lstStyle/>
          <a:p>
            <a:r>
              <a:rPr lang="el-GR" b="1" dirty="0" smtClean="0"/>
              <a:t>Ευαισθητοποίηση</a:t>
            </a:r>
            <a:endParaRPr lang="el-GR" b="1" dirty="0"/>
          </a:p>
        </p:txBody>
      </p:sp>
      <p:sp>
        <p:nvSpPr>
          <p:cNvPr id="367" name="366 - TextBox"/>
          <p:cNvSpPr txBox="1"/>
          <p:nvPr/>
        </p:nvSpPr>
        <p:spPr>
          <a:xfrm>
            <a:off x="428596" y="3357562"/>
            <a:ext cx="2143140" cy="369332"/>
          </a:xfrm>
          <a:prstGeom prst="rect">
            <a:avLst/>
          </a:prstGeom>
          <a:noFill/>
        </p:spPr>
        <p:txBody>
          <a:bodyPr wrap="square" rtlCol="0">
            <a:spAutoFit/>
          </a:bodyPr>
          <a:lstStyle/>
          <a:p>
            <a:r>
              <a:rPr lang="el-GR" b="1" dirty="0" smtClean="0"/>
              <a:t>Απόρριψη </a:t>
            </a:r>
            <a:endParaRPr lang="el-GR" b="1" dirty="0"/>
          </a:p>
        </p:txBody>
      </p:sp>
      <p:cxnSp>
        <p:nvCxnSpPr>
          <p:cNvPr id="369" name="368 - Ευθεία γραμμή σύνδεσης"/>
          <p:cNvCxnSpPr/>
          <p:nvPr/>
        </p:nvCxnSpPr>
        <p:spPr>
          <a:xfrm flipV="1">
            <a:off x="0" y="3357562"/>
            <a:ext cx="4071934" cy="714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0" name="369 - TextBox"/>
          <p:cNvSpPr txBox="1"/>
          <p:nvPr/>
        </p:nvSpPr>
        <p:spPr>
          <a:xfrm>
            <a:off x="3286116" y="1357298"/>
            <a:ext cx="1643074" cy="738664"/>
          </a:xfrm>
          <a:prstGeom prst="rect">
            <a:avLst/>
          </a:prstGeom>
          <a:solidFill>
            <a:schemeClr val="accent5">
              <a:lumMod val="40000"/>
              <a:lumOff val="60000"/>
            </a:schemeClr>
          </a:solidFill>
          <a:ln>
            <a:solidFill>
              <a:schemeClr val="accent1"/>
            </a:solidFill>
          </a:ln>
          <a:effectLst>
            <a:outerShdw blurRad="50800" dist="38100" dir="2700000" sx="102000" sy="102000" algn="tl" rotWithShape="0">
              <a:prstClr val="black">
                <a:alpha val="40000"/>
              </a:prstClr>
            </a:outerShdw>
          </a:effectLst>
        </p:spPr>
        <p:txBody>
          <a:bodyPr wrap="square" rtlCol="0">
            <a:spAutoFit/>
          </a:bodyPr>
          <a:lstStyle/>
          <a:p>
            <a:pPr algn="ctr"/>
            <a:r>
              <a:rPr lang="el-GR" sz="1400" b="1" dirty="0" smtClean="0"/>
              <a:t>Μεταφορά </a:t>
            </a:r>
            <a:r>
              <a:rPr lang="el-GR" sz="1400" b="1" dirty="0" err="1" smtClean="0"/>
              <a:t>αλλοαντιγόνων</a:t>
            </a:r>
            <a:r>
              <a:rPr lang="el-GR" sz="1400" b="1" dirty="0" smtClean="0"/>
              <a:t> στο λεμφαδένα</a:t>
            </a:r>
            <a:endParaRPr lang="el-GR" sz="1400" b="1" dirty="0"/>
          </a:p>
        </p:txBody>
      </p:sp>
      <p:sp>
        <p:nvSpPr>
          <p:cNvPr id="371" name="370 - TextBox"/>
          <p:cNvSpPr txBox="1"/>
          <p:nvPr/>
        </p:nvSpPr>
        <p:spPr>
          <a:xfrm>
            <a:off x="2928926" y="5643578"/>
            <a:ext cx="2500330" cy="523220"/>
          </a:xfrm>
          <a:prstGeom prst="rect">
            <a:avLst/>
          </a:prstGeom>
          <a:solidFill>
            <a:schemeClr val="accent6">
              <a:lumMod val="40000"/>
              <a:lumOff val="60000"/>
            </a:schemeClr>
          </a:solidFill>
          <a:ln>
            <a:solidFill>
              <a:schemeClr val="accent1"/>
            </a:solidFill>
          </a:ln>
          <a:effectLst>
            <a:outerShdw blurRad="50800" dist="38100" dir="2700000" sx="102000" sy="102000" algn="tl" rotWithShape="0">
              <a:prstClr val="black">
                <a:alpha val="40000"/>
              </a:prstClr>
            </a:outerShdw>
          </a:effectLst>
        </p:spPr>
        <p:txBody>
          <a:bodyPr wrap="square" rtlCol="0">
            <a:spAutoFit/>
          </a:bodyPr>
          <a:lstStyle/>
          <a:p>
            <a:pPr algn="ctr"/>
            <a:r>
              <a:rPr lang="el-GR" sz="1400" b="1" dirty="0" smtClean="0"/>
              <a:t>Μετανάστευση δραστικών </a:t>
            </a:r>
            <a:r>
              <a:rPr lang="en-US" sz="1400" b="1" dirty="0" smtClean="0"/>
              <a:t>T </a:t>
            </a:r>
            <a:r>
              <a:rPr lang="el-GR" sz="1400" b="1" dirty="0" smtClean="0"/>
              <a:t>κυττάρων στο </a:t>
            </a:r>
            <a:r>
              <a:rPr lang="el-GR" sz="1400" b="1" dirty="0" err="1" smtClean="0"/>
              <a:t>αλλομόσχευμα</a:t>
            </a:r>
            <a:endParaRPr lang="el-GR" sz="1400" b="1" dirty="0"/>
          </a:p>
        </p:txBody>
      </p:sp>
      <p:sp>
        <p:nvSpPr>
          <p:cNvPr id="372" name="371 - TextBox"/>
          <p:cNvSpPr txBox="1"/>
          <p:nvPr/>
        </p:nvSpPr>
        <p:spPr>
          <a:xfrm>
            <a:off x="5214942" y="0"/>
            <a:ext cx="3500462" cy="738664"/>
          </a:xfrm>
          <a:prstGeom prst="rect">
            <a:avLst/>
          </a:prstGeom>
          <a:solidFill>
            <a:srgbClr val="D2FEF9"/>
          </a:solidFill>
          <a:ln>
            <a:solidFill>
              <a:schemeClr val="accent1"/>
            </a:solidFill>
          </a:ln>
          <a:effectLst>
            <a:outerShdw blurRad="50800" dist="38100" dir="2700000" sx="101000" sy="101000" algn="tl" rotWithShape="0">
              <a:prstClr val="black">
                <a:alpha val="40000"/>
              </a:prstClr>
            </a:outerShdw>
          </a:effectLst>
        </p:spPr>
        <p:txBody>
          <a:bodyPr wrap="square" rtlCol="0">
            <a:spAutoFit/>
          </a:bodyPr>
          <a:lstStyle/>
          <a:p>
            <a:r>
              <a:rPr lang="el-GR" sz="1400" b="1" dirty="0" smtClean="0"/>
              <a:t>Ενεργοποίηση Τ κυττάρων, παραγωγή δραστικών </a:t>
            </a:r>
            <a:r>
              <a:rPr lang="en-US" sz="1400" b="1" dirty="0" smtClean="0"/>
              <a:t>T </a:t>
            </a:r>
            <a:r>
              <a:rPr lang="el-GR" sz="1400" b="1" dirty="0" smtClean="0"/>
              <a:t>κυττάρων με άμεση και έμμεση παρουσίαση αντιγόνου</a:t>
            </a:r>
            <a:endParaRPr lang="el-GR" sz="1400" b="1" dirty="0"/>
          </a:p>
        </p:txBody>
      </p:sp>
      <p:sp>
        <p:nvSpPr>
          <p:cNvPr id="373" name="372 - TextBox"/>
          <p:cNvSpPr txBox="1"/>
          <p:nvPr/>
        </p:nvSpPr>
        <p:spPr>
          <a:xfrm>
            <a:off x="2285984" y="3571876"/>
            <a:ext cx="1428760" cy="523220"/>
          </a:xfrm>
          <a:prstGeom prst="rect">
            <a:avLst/>
          </a:prstGeom>
          <a:noFill/>
        </p:spPr>
        <p:txBody>
          <a:bodyPr wrap="square" rtlCol="0">
            <a:spAutoFit/>
          </a:bodyPr>
          <a:lstStyle/>
          <a:p>
            <a:r>
              <a:rPr lang="el-GR" sz="1400" dirty="0" err="1" smtClean="0"/>
              <a:t>Αλλομόσχευμα</a:t>
            </a:r>
            <a:r>
              <a:rPr lang="el-GR" sz="1400" dirty="0" smtClean="0"/>
              <a:t> (νεφρός)</a:t>
            </a:r>
            <a:endParaRPr lang="el-GR" sz="1400" dirty="0"/>
          </a:p>
        </p:txBody>
      </p:sp>
      <p:cxnSp>
        <p:nvCxnSpPr>
          <p:cNvPr id="375" name="374 - Ευθύγραμμο βέλος σύνδεσης"/>
          <p:cNvCxnSpPr/>
          <p:nvPr/>
        </p:nvCxnSpPr>
        <p:spPr>
          <a:xfrm rot="16200000" flipV="1">
            <a:off x="1928794" y="3000372"/>
            <a:ext cx="571504" cy="571504"/>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6" name="375 - Ευθύγραμμο βέλος σύνδεσης"/>
          <p:cNvCxnSpPr/>
          <p:nvPr/>
        </p:nvCxnSpPr>
        <p:spPr>
          <a:xfrm rot="10800000" flipV="1">
            <a:off x="2071670" y="3833486"/>
            <a:ext cx="285752" cy="16701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0" name="379 - Αριστερό βέλος"/>
          <p:cNvSpPr/>
          <p:nvPr/>
        </p:nvSpPr>
        <p:spPr>
          <a:xfrm>
            <a:off x="1357290" y="4500570"/>
            <a:ext cx="214314" cy="142876"/>
          </a:xfrm>
          <a:prstGeom prst="leftArrow">
            <a:avLst/>
          </a:prstGeom>
          <a:solidFill>
            <a:srgbClr val="C8F523"/>
          </a:solidFill>
          <a:ln>
            <a:solidFill>
              <a:srgbClr val="C8F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1" name="380 - TextBox"/>
          <p:cNvSpPr txBox="1"/>
          <p:nvPr/>
        </p:nvSpPr>
        <p:spPr>
          <a:xfrm>
            <a:off x="2357422" y="4143380"/>
            <a:ext cx="1143008" cy="830997"/>
          </a:xfrm>
          <a:prstGeom prst="rect">
            <a:avLst/>
          </a:prstGeom>
          <a:noFill/>
          <a:ln>
            <a:solidFill>
              <a:schemeClr val="accent1"/>
            </a:solidFill>
          </a:ln>
          <a:effectLst>
            <a:outerShdw blurRad="50800" dist="38100" dir="2700000" sx="101000" sy="101000" algn="tl" rotWithShape="0">
              <a:prstClr val="black">
                <a:alpha val="40000"/>
              </a:prstClr>
            </a:outerShdw>
          </a:effectLst>
        </p:spPr>
        <p:txBody>
          <a:bodyPr wrap="square" rtlCol="0">
            <a:spAutoFit/>
          </a:bodyPr>
          <a:lstStyle/>
          <a:p>
            <a:r>
              <a:rPr lang="el-GR" sz="1200" b="1" dirty="0" smtClean="0"/>
              <a:t>Νεφρικό κύτταρο του δότη πεθαίνει με απόπτωση</a:t>
            </a:r>
            <a:endParaRPr lang="el-GR" sz="1200" b="1" dirty="0"/>
          </a:p>
        </p:txBody>
      </p:sp>
      <p:cxnSp>
        <p:nvCxnSpPr>
          <p:cNvPr id="382" name="381 - Ευθύγραμμο βέλος σύνδεσης"/>
          <p:cNvCxnSpPr/>
          <p:nvPr/>
        </p:nvCxnSpPr>
        <p:spPr>
          <a:xfrm rot="10800000" flipV="1">
            <a:off x="1857356" y="4429132"/>
            <a:ext cx="500066" cy="7143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5" name="384 - TextBox"/>
          <p:cNvSpPr txBox="1"/>
          <p:nvPr/>
        </p:nvSpPr>
        <p:spPr>
          <a:xfrm>
            <a:off x="2071670" y="6286520"/>
            <a:ext cx="1857388" cy="461665"/>
          </a:xfrm>
          <a:prstGeom prst="rect">
            <a:avLst/>
          </a:prstGeom>
          <a:noFill/>
        </p:spPr>
        <p:txBody>
          <a:bodyPr wrap="square" rtlCol="0">
            <a:spAutoFit/>
          </a:bodyPr>
          <a:lstStyle/>
          <a:p>
            <a:r>
              <a:rPr lang="el-GR" sz="1200" b="1" dirty="0" err="1" smtClean="0"/>
              <a:t>Αντιγονοπαρουσιαστικό</a:t>
            </a:r>
            <a:r>
              <a:rPr lang="el-GR" sz="1200" b="1" dirty="0" smtClean="0"/>
              <a:t> κύτταρο του λήπτη</a:t>
            </a:r>
            <a:endParaRPr lang="el-GR" sz="1200" b="1" dirty="0"/>
          </a:p>
        </p:txBody>
      </p:sp>
      <p:cxnSp>
        <p:nvCxnSpPr>
          <p:cNvPr id="386" name="385 - Ευθύγραμμο βέλος σύνδεσης"/>
          <p:cNvCxnSpPr>
            <a:stCxn id="385" idx="1"/>
          </p:cNvCxnSpPr>
          <p:nvPr/>
        </p:nvCxnSpPr>
        <p:spPr>
          <a:xfrm rot="10800000">
            <a:off x="1357290" y="6072207"/>
            <a:ext cx="714380" cy="445147"/>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 name="388 - TextBox"/>
          <p:cNvSpPr txBox="1"/>
          <p:nvPr/>
        </p:nvSpPr>
        <p:spPr>
          <a:xfrm>
            <a:off x="3714744" y="3643314"/>
            <a:ext cx="2000264" cy="307777"/>
          </a:xfrm>
          <a:prstGeom prst="rect">
            <a:avLst/>
          </a:prstGeom>
          <a:noFill/>
        </p:spPr>
        <p:txBody>
          <a:bodyPr wrap="square" rtlCol="0">
            <a:spAutoFit/>
          </a:bodyPr>
          <a:lstStyle/>
          <a:p>
            <a:pPr algn="ctr"/>
            <a:r>
              <a:rPr lang="el-GR" sz="1400" dirty="0" smtClean="0"/>
              <a:t>Λεμφαδένας του λήπτη</a:t>
            </a:r>
            <a:endParaRPr lang="el-GR" sz="1400" dirty="0"/>
          </a:p>
        </p:txBody>
      </p:sp>
      <p:sp>
        <p:nvSpPr>
          <p:cNvPr id="392" name="391 - TextBox"/>
          <p:cNvSpPr txBox="1"/>
          <p:nvPr/>
        </p:nvSpPr>
        <p:spPr>
          <a:xfrm>
            <a:off x="7643834" y="1000108"/>
            <a:ext cx="1357322" cy="738664"/>
          </a:xfrm>
          <a:prstGeom prst="rect">
            <a:avLst/>
          </a:prstGeom>
          <a:noFill/>
        </p:spPr>
        <p:txBody>
          <a:bodyPr wrap="square" rtlCol="0">
            <a:spAutoFit/>
          </a:bodyPr>
          <a:lstStyle/>
          <a:p>
            <a:r>
              <a:rPr lang="el-GR" sz="1400" dirty="0" smtClean="0"/>
              <a:t>Δραστικά </a:t>
            </a:r>
            <a:r>
              <a:rPr lang="en-US" sz="1400" dirty="0" smtClean="0"/>
              <a:t>CD4+T </a:t>
            </a:r>
            <a:r>
              <a:rPr lang="el-GR" sz="1400" dirty="0" smtClean="0"/>
              <a:t>κύτταρα του λήπτη</a:t>
            </a:r>
            <a:endParaRPr lang="el-GR" sz="1400" dirty="0"/>
          </a:p>
        </p:txBody>
      </p:sp>
      <p:cxnSp>
        <p:nvCxnSpPr>
          <p:cNvPr id="393" name="392 - Ευθύγραμμο βέλος σύνδεσης"/>
          <p:cNvCxnSpPr/>
          <p:nvPr/>
        </p:nvCxnSpPr>
        <p:spPr>
          <a:xfrm rot="10800000" flipV="1">
            <a:off x="7429520" y="1214422"/>
            <a:ext cx="285752" cy="16701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4" name="393 - Ευθύγραμμο βέλος σύνδεσης"/>
          <p:cNvCxnSpPr>
            <a:stCxn id="389" idx="0"/>
            <a:endCxn id="14" idx="7"/>
          </p:cNvCxnSpPr>
          <p:nvPr/>
        </p:nvCxnSpPr>
        <p:spPr>
          <a:xfrm rot="5400000" flipH="1" flipV="1">
            <a:off x="4784432" y="3055982"/>
            <a:ext cx="517776" cy="656889"/>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8" name="397 - TextBox"/>
          <p:cNvSpPr txBox="1"/>
          <p:nvPr/>
        </p:nvSpPr>
        <p:spPr>
          <a:xfrm>
            <a:off x="5715008" y="3691598"/>
            <a:ext cx="1643074" cy="523220"/>
          </a:xfrm>
          <a:prstGeom prst="rect">
            <a:avLst/>
          </a:prstGeom>
          <a:noFill/>
        </p:spPr>
        <p:txBody>
          <a:bodyPr wrap="square" rtlCol="0">
            <a:spAutoFit/>
          </a:bodyPr>
          <a:lstStyle/>
          <a:p>
            <a:pPr algn="ctr"/>
            <a:r>
              <a:rPr lang="el-GR" sz="1400" dirty="0" smtClean="0"/>
              <a:t>Δραστικά </a:t>
            </a:r>
            <a:r>
              <a:rPr lang="en-US" sz="1400" dirty="0" smtClean="0"/>
              <a:t>CD8+T </a:t>
            </a:r>
            <a:r>
              <a:rPr lang="el-GR" sz="1400" dirty="0" smtClean="0"/>
              <a:t>κύτταρα του λήπτη</a:t>
            </a:r>
            <a:endParaRPr lang="el-GR" sz="1400" dirty="0"/>
          </a:p>
        </p:txBody>
      </p:sp>
      <p:cxnSp>
        <p:nvCxnSpPr>
          <p:cNvPr id="399" name="398 - Ευθύγραμμο βέλος σύνδεσης"/>
          <p:cNvCxnSpPr>
            <a:endCxn id="122" idx="10"/>
          </p:cNvCxnSpPr>
          <p:nvPr/>
        </p:nvCxnSpPr>
        <p:spPr>
          <a:xfrm rot="5400000" flipH="1" flipV="1">
            <a:off x="6131600" y="3193600"/>
            <a:ext cx="890381" cy="29480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5" name="404 - TextBox"/>
          <p:cNvSpPr txBox="1"/>
          <p:nvPr/>
        </p:nvSpPr>
        <p:spPr>
          <a:xfrm>
            <a:off x="2500298" y="2643182"/>
            <a:ext cx="1285884" cy="646331"/>
          </a:xfrm>
          <a:prstGeom prst="rect">
            <a:avLst/>
          </a:prstGeom>
          <a:noFill/>
        </p:spPr>
        <p:txBody>
          <a:bodyPr wrap="square" rtlCol="0">
            <a:spAutoFit/>
          </a:bodyPr>
          <a:lstStyle/>
          <a:p>
            <a:r>
              <a:rPr lang="el-GR" sz="1200" dirty="0" err="1" smtClean="0"/>
              <a:t>Δενδριτικό</a:t>
            </a:r>
            <a:r>
              <a:rPr lang="el-GR" sz="1200" dirty="0" smtClean="0"/>
              <a:t> κύτταρο του λήπτη</a:t>
            </a:r>
            <a:endParaRPr lang="el-GR" sz="1200" dirty="0"/>
          </a:p>
        </p:txBody>
      </p:sp>
      <p:cxnSp>
        <p:nvCxnSpPr>
          <p:cNvPr id="406" name="405 - Ευθύγραμμο βέλος σύνδεσης"/>
          <p:cNvCxnSpPr/>
          <p:nvPr/>
        </p:nvCxnSpPr>
        <p:spPr>
          <a:xfrm rot="10800000">
            <a:off x="1785918" y="2786058"/>
            <a:ext cx="714380" cy="158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1" name="410 - TextBox"/>
          <p:cNvSpPr txBox="1"/>
          <p:nvPr/>
        </p:nvSpPr>
        <p:spPr>
          <a:xfrm>
            <a:off x="2428860" y="2181517"/>
            <a:ext cx="1428760" cy="461665"/>
          </a:xfrm>
          <a:prstGeom prst="rect">
            <a:avLst/>
          </a:prstGeom>
          <a:noFill/>
        </p:spPr>
        <p:txBody>
          <a:bodyPr wrap="square" rtlCol="0">
            <a:spAutoFit/>
          </a:bodyPr>
          <a:lstStyle/>
          <a:p>
            <a:r>
              <a:rPr lang="el-GR" sz="1200" dirty="0" err="1" smtClean="0"/>
              <a:t>Δενδριτικό</a:t>
            </a:r>
            <a:r>
              <a:rPr lang="el-GR" sz="1200" dirty="0" smtClean="0"/>
              <a:t> κύτταρο του δότη</a:t>
            </a:r>
            <a:endParaRPr lang="el-GR" sz="1200" dirty="0"/>
          </a:p>
        </p:txBody>
      </p:sp>
      <p:cxnSp>
        <p:nvCxnSpPr>
          <p:cNvPr id="412" name="411 - Ευθύγραμμο βέλος σύνδεσης"/>
          <p:cNvCxnSpPr/>
          <p:nvPr/>
        </p:nvCxnSpPr>
        <p:spPr>
          <a:xfrm rot="16200000" flipV="1">
            <a:off x="1714480" y="1500174"/>
            <a:ext cx="928694" cy="642942"/>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4" name="413 - TextBox"/>
          <p:cNvSpPr txBox="1"/>
          <p:nvPr/>
        </p:nvSpPr>
        <p:spPr>
          <a:xfrm>
            <a:off x="7500958" y="5429264"/>
            <a:ext cx="1571636" cy="461665"/>
          </a:xfrm>
          <a:prstGeom prst="rect">
            <a:avLst/>
          </a:prstGeom>
          <a:noFill/>
        </p:spPr>
        <p:txBody>
          <a:bodyPr wrap="square" rtlCol="0">
            <a:spAutoFit/>
          </a:bodyPr>
          <a:lstStyle/>
          <a:p>
            <a:r>
              <a:rPr lang="el-GR" sz="1200" dirty="0" smtClean="0"/>
              <a:t>Δραστικά κύτταρα του λήπτη</a:t>
            </a:r>
            <a:endParaRPr lang="el-GR" sz="1200" dirty="0"/>
          </a:p>
        </p:txBody>
      </p:sp>
      <p:cxnSp>
        <p:nvCxnSpPr>
          <p:cNvPr id="416" name="415 - Ευθύγραμμο βέλος σύνδεσης"/>
          <p:cNvCxnSpPr/>
          <p:nvPr/>
        </p:nvCxnSpPr>
        <p:spPr>
          <a:xfrm rot="5400000" flipH="1" flipV="1">
            <a:off x="7715272" y="5143512"/>
            <a:ext cx="571504" cy="158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7" name="416 - Ευθύγραμμο βέλος σύνδεσης"/>
          <p:cNvCxnSpPr/>
          <p:nvPr/>
        </p:nvCxnSpPr>
        <p:spPr>
          <a:xfrm rot="10800000" flipV="1">
            <a:off x="6572264" y="5715016"/>
            <a:ext cx="928694" cy="7143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1" name="420 - TextBox"/>
          <p:cNvSpPr txBox="1"/>
          <p:nvPr/>
        </p:nvSpPr>
        <p:spPr>
          <a:xfrm rot="16200000">
            <a:off x="-754508" y="1239129"/>
            <a:ext cx="1928828" cy="307777"/>
          </a:xfrm>
          <a:prstGeom prst="rect">
            <a:avLst/>
          </a:prstGeom>
          <a:noFill/>
        </p:spPr>
        <p:txBody>
          <a:bodyPr wrap="square" rtlCol="0">
            <a:spAutoFit/>
          </a:bodyPr>
          <a:lstStyle/>
          <a:p>
            <a:r>
              <a:rPr lang="el-GR" sz="1400" dirty="0" err="1" smtClean="0"/>
              <a:t>Αλλοαντιγόνα</a:t>
            </a:r>
            <a:r>
              <a:rPr lang="el-GR" sz="1400" dirty="0" smtClean="0"/>
              <a:t> του δότη</a:t>
            </a:r>
            <a:endParaRPr lang="el-GR" sz="1400" dirty="0"/>
          </a:p>
        </p:txBody>
      </p:sp>
      <p:cxnSp>
        <p:nvCxnSpPr>
          <p:cNvPr id="423" name="422 - Ευθύγραμμο βέλος σύνδεσης"/>
          <p:cNvCxnSpPr>
            <a:endCxn id="39" idx="2"/>
          </p:cNvCxnSpPr>
          <p:nvPr/>
        </p:nvCxnSpPr>
        <p:spPr>
          <a:xfrm flipV="1">
            <a:off x="357158" y="1928802"/>
            <a:ext cx="392909" cy="285752"/>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6" name="425 - Ευθύγραμμο βέλος σύνδεσης"/>
          <p:cNvCxnSpPr>
            <a:endCxn id="40" idx="1"/>
          </p:cNvCxnSpPr>
          <p:nvPr/>
        </p:nvCxnSpPr>
        <p:spPr>
          <a:xfrm>
            <a:off x="285720" y="1643050"/>
            <a:ext cx="642942" cy="7143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8" name="427 - Δεξιό βέλος"/>
          <p:cNvSpPr/>
          <p:nvPr/>
        </p:nvSpPr>
        <p:spPr>
          <a:xfrm rot="1600834">
            <a:off x="4585076" y="975121"/>
            <a:ext cx="498132" cy="192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8" name="387 - TextBox"/>
          <p:cNvSpPr txBox="1"/>
          <p:nvPr/>
        </p:nvSpPr>
        <p:spPr>
          <a:xfrm>
            <a:off x="7858148" y="6429396"/>
            <a:ext cx="928694" cy="307777"/>
          </a:xfrm>
          <a:prstGeom prst="rect">
            <a:avLst/>
          </a:prstGeom>
          <a:noFill/>
        </p:spPr>
        <p:txBody>
          <a:bodyPr wrap="square" rtlCol="0">
            <a:spAutoFit/>
          </a:bodyPr>
          <a:lstStyle/>
          <a:p>
            <a:r>
              <a:rPr lang="el-GR" sz="1400" dirty="0" smtClean="0"/>
              <a:t>Σχήμα 5</a:t>
            </a:r>
            <a:endParaRPr lang="el-G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691680" y="188640"/>
            <a:ext cx="7200800" cy="3141903"/>
          </a:xfrm>
          <a:prstGeom prst="rect">
            <a:avLst/>
          </a:prstGeom>
        </p:spPr>
      </p:pic>
      <p:sp>
        <p:nvSpPr>
          <p:cNvPr id="5" name="Ορθογώνιο 4"/>
          <p:cNvSpPr/>
          <p:nvPr/>
        </p:nvSpPr>
        <p:spPr>
          <a:xfrm>
            <a:off x="4211960" y="3299066"/>
            <a:ext cx="4932040" cy="369332"/>
          </a:xfrm>
          <a:prstGeom prst="rect">
            <a:avLst/>
          </a:prstGeom>
        </p:spPr>
        <p:txBody>
          <a:bodyPr wrap="square">
            <a:spAutoFit/>
          </a:bodyPr>
          <a:lstStyle/>
          <a:p>
            <a:r>
              <a:rPr lang="en-US" i="1" dirty="0"/>
              <a:t>Journal of Experimental Biology. </a:t>
            </a:r>
            <a:r>
              <a:rPr lang="en-US" b="1" i="1" dirty="0"/>
              <a:t>28</a:t>
            </a:r>
            <a:r>
              <a:rPr lang="en-US" i="1" dirty="0"/>
              <a:t> (3): 385–402</a:t>
            </a:r>
            <a:endParaRPr lang="el-GR" dirty="0"/>
          </a:p>
        </p:txBody>
      </p:sp>
      <p:grpSp>
        <p:nvGrpSpPr>
          <p:cNvPr id="6" name="Group 3"/>
          <p:cNvGrpSpPr>
            <a:grpSpLocks noChangeAspect="1"/>
          </p:cNvGrpSpPr>
          <p:nvPr/>
        </p:nvGrpSpPr>
        <p:grpSpPr bwMode="auto">
          <a:xfrm flipH="1">
            <a:off x="4716016" y="3674346"/>
            <a:ext cx="1828800" cy="1108075"/>
            <a:chOff x="1729" y="1461"/>
            <a:chExt cx="2303" cy="1397"/>
          </a:xfrm>
          <a:solidFill>
            <a:schemeClr val="accent3">
              <a:lumMod val="75000"/>
            </a:schemeClr>
          </a:solidFill>
        </p:grpSpPr>
        <p:sp>
          <p:nvSpPr>
            <p:cNvPr id="7"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8"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9"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10"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11"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12"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13"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14"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grpSp>
        <p:nvGrpSpPr>
          <p:cNvPr id="15" name="54 - Ομάδα"/>
          <p:cNvGrpSpPr/>
          <p:nvPr/>
        </p:nvGrpSpPr>
        <p:grpSpPr>
          <a:xfrm>
            <a:off x="4716016" y="5445224"/>
            <a:ext cx="1828800" cy="1108075"/>
            <a:chOff x="1214414" y="2571744"/>
            <a:chExt cx="1828800" cy="1108075"/>
          </a:xfrm>
        </p:grpSpPr>
        <p:grpSp>
          <p:nvGrpSpPr>
            <p:cNvPr id="16" name="Group 3"/>
            <p:cNvGrpSpPr>
              <a:grpSpLocks noChangeAspect="1"/>
            </p:cNvGrpSpPr>
            <p:nvPr/>
          </p:nvGrpSpPr>
          <p:grpSpPr bwMode="auto">
            <a:xfrm flipH="1">
              <a:off x="1214414" y="2571744"/>
              <a:ext cx="1828800" cy="1108075"/>
              <a:chOff x="1729" y="1461"/>
              <a:chExt cx="2303" cy="1397"/>
            </a:xfrm>
            <a:solidFill>
              <a:schemeClr val="accent6">
                <a:lumMod val="75000"/>
              </a:schemeClr>
            </a:solidFill>
          </p:grpSpPr>
          <p:sp>
            <p:nvSpPr>
              <p:cNvPr id="18"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19"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20"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21"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22"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23"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24"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25"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17" name="Freeform 100"/>
            <p:cNvSpPr>
              <a:spLocks noChangeAspect="1"/>
            </p:cNvSpPr>
            <p:nvPr/>
          </p:nvSpPr>
          <p:spPr bwMode="auto">
            <a:xfrm>
              <a:off x="2000232" y="2714620"/>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grpSp>
        <p:nvGrpSpPr>
          <p:cNvPr id="26" name="Group 3"/>
          <p:cNvGrpSpPr>
            <a:grpSpLocks noChangeAspect="1"/>
          </p:cNvGrpSpPr>
          <p:nvPr/>
        </p:nvGrpSpPr>
        <p:grpSpPr bwMode="auto">
          <a:xfrm flipH="1">
            <a:off x="611560" y="3557016"/>
            <a:ext cx="1828800" cy="1108075"/>
            <a:chOff x="1729" y="1461"/>
            <a:chExt cx="2303" cy="1397"/>
          </a:xfrm>
          <a:solidFill>
            <a:schemeClr val="accent3">
              <a:lumMod val="75000"/>
            </a:schemeClr>
          </a:solidFill>
        </p:grpSpPr>
        <p:sp>
          <p:nvSpPr>
            <p:cNvPr id="27"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28"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29"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30"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31"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32"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33"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34"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sp>
        <p:nvSpPr>
          <p:cNvPr id="35" name="Freeform 100"/>
          <p:cNvSpPr>
            <a:spLocks noChangeAspect="1"/>
          </p:cNvSpPr>
          <p:nvPr/>
        </p:nvSpPr>
        <p:spPr bwMode="auto">
          <a:xfrm>
            <a:off x="5501834" y="4818881"/>
            <a:ext cx="304800" cy="222250"/>
          </a:xfrm>
          <a:custGeom>
            <a:avLst/>
            <a:gdLst>
              <a:gd name="T0" fmla="*/ 2147483647 w 346"/>
              <a:gd name="T1" fmla="*/ 2147483647 h 252"/>
              <a:gd name="T2" fmla="*/ 2147483647 w 346"/>
              <a:gd name="T3" fmla="*/ 2147483647 h 252"/>
              <a:gd name="T4" fmla="*/ 2147483647 w 346"/>
              <a:gd name="T5" fmla="*/ 2147483647 h 252"/>
              <a:gd name="T6" fmla="*/ 2147483647 w 346"/>
              <a:gd name="T7" fmla="*/ 2147483647 h 252"/>
              <a:gd name="T8" fmla="*/ 2147483647 w 346"/>
              <a:gd name="T9" fmla="*/ 2147483647 h 252"/>
              <a:gd name="T10" fmla="*/ 0 60000 65536"/>
              <a:gd name="T11" fmla="*/ 0 60000 65536"/>
              <a:gd name="T12" fmla="*/ 0 60000 65536"/>
              <a:gd name="T13" fmla="*/ 0 60000 65536"/>
              <a:gd name="T14" fmla="*/ 0 60000 65536"/>
              <a:gd name="T15" fmla="*/ 0 w 346"/>
              <a:gd name="T16" fmla="*/ 0 h 252"/>
              <a:gd name="T17" fmla="*/ 346 w 346"/>
              <a:gd name="T18" fmla="*/ 252 h 252"/>
            </a:gdLst>
            <a:ahLst/>
            <a:cxnLst>
              <a:cxn ang="T10">
                <a:pos x="T0" y="T1"/>
              </a:cxn>
              <a:cxn ang="T11">
                <a:pos x="T2" y="T3"/>
              </a:cxn>
              <a:cxn ang="T12">
                <a:pos x="T4" y="T5"/>
              </a:cxn>
              <a:cxn ang="T13">
                <a:pos x="T6" y="T7"/>
              </a:cxn>
              <a:cxn ang="T14">
                <a:pos x="T8" y="T9"/>
              </a:cxn>
            </a:cxnLst>
            <a:rect l="T15" t="T16" r="T17" b="T18"/>
            <a:pathLst>
              <a:path w="346" h="252">
                <a:moveTo>
                  <a:pt x="72" y="43"/>
                </a:moveTo>
                <a:cubicBezTo>
                  <a:pt x="0" y="103"/>
                  <a:pt x="34" y="163"/>
                  <a:pt x="5" y="252"/>
                </a:cubicBezTo>
                <a:cubicBezTo>
                  <a:pt x="111" y="194"/>
                  <a:pt x="207" y="215"/>
                  <a:pt x="274" y="218"/>
                </a:cubicBezTo>
                <a:cubicBezTo>
                  <a:pt x="267" y="139"/>
                  <a:pt x="291" y="82"/>
                  <a:pt x="346" y="29"/>
                </a:cubicBezTo>
                <a:cubicBezTo>
                  <a:pt x="259" y="0"/>
                  <a:pt x="99" y="19"/>
                  <a:pt x="72" y="43"/>
                </a:cubicBezTo>
                <a:close/>
              </a:path>
            </a:pathLst>
          </a:custGeom>
          <a:solidFill>
            <a:schemeClr val="accent3">
              <a:lumMod val="75000"/>
            </a:schemeClr>
          </a:solidFill>
          <a:ln w="6350">
            <a:solidFill>
              <a:schemeClr val="accent3">
                <a:lumMod val="50000"/>
              </a:schemeClr>
            </a:solidFill>
            <a:round/>
            <a:headEnd/>
            <a:tailEnd/>
          </a:ln>
        </p:spPr>
        <p:txBody>
          <a:bodyPr/>
          <a:lstStyle/>
          <a:p>
            <a:endParaRPr lang="el-GR"/>
          </a:p>
        </p:txBody>
      </p:sp>
      <p:grpSp>
        <p:nvGrpSpPr>
          <p:cNvPr id="37" name="Group 3"/>
          <p:cNvGrpSpPr>
            <a:grpSpLocks noChangeAspect="1"/>
          </p:cNvGrpSpPr>
          <p:nvPr/>
        </p:nvGrpSpPr>
        <p:grpSpPr bwMode="auto">
          <a:xfrm flipH="1">
            <a:off x="1580239" y="5756083"/>
            <a:ext cx="927058" cy="561707"/>
            <a:chOff x="1729" y="1461"/>
            <a:chExt cx="2303" cy="1397"/>
          </a:xfrm>
          <a:solidFill>
            <a:schemeClr val="accent6">
              <a:lumMod val="75000"/>
            </a:schemeClr>
          </a:solidFill>
        </p:grpSpPr>
        <p:sp>
          <p:nvSpPr>
            <p:cNvPr id="39" name="Freeform 4"/>
            <p:cNvSpPr>
              <a:spLocks noChangeAspect="1"/>
            </p:cNvSpPr>
            <p:nvPr/>
          </p:nvSpPr>
          <p:spPr bwMode="auto">
            <a:xfrm flipH="1">
              <a:off x="1729" y="1461"/>
              <a:ext cx="2303" cy="1397"/>
            </a:xfrm>
            <a:custGeom>
              <a:avLst/>
              <a:gdLst>
                <a:gd name="T0" fmla="*/ 393584 w 886"/>
                <a:gd name="T1" fmla="*/ 153121 h 537"/>
                <a:gd name="T2" fmla="*/ 294259 w 886"/>
                <a:gd name="T3" fmla="*/ 218530 h 537"/>
                <a:gd name="T4" fmla="*/ 2514 w 886"/>
                <a:gd name="T5" fmla="*/ 407268 h 537"/>
                <a:gd name="T6" fmla="*/ 28946 w 886"/>
                <a:gd name="T7" fmla="*/ 445156 h 537"/>
                <a:gd name="T8" fmla="*/ 120934 w 886"/>
                <a:gd name="T9" fmla="*/ 488888 h 537"/>
                <a:gd name="T10" fmla="*/ 145853 w 886"/>
                <a:gd name="T11" fmla="*/ 503047 h 537"/>
                <a:gd name="T12" fmla="*/ 354426 w 886"/>
                <a:gd name="T13" fmla="*/ 522605 h 537"/>
                <a:gd name="T14" fmla="*/ 512236 w 886"/>
                <a:gd name="T15" fmla="*/ 620900 h 537"/>
                <a:gd name="T16" fmla="*/ 454583 w 886"/>
                <a:gd name="T17" fmla="*/ 681309 h 537"/>
                <a:gd name="T18" fmla="*/ 337439 w 886"/>
                <a:gd name="T19" fmla="*/ 696835 h 537"/>
                <a:gd name="T20" fmla="*/ 387073 w 886"/>
                <a:gd name="T21" fmla="*/ 698349 h 537"/>
                <a:gd name="T22" fmla="*/ 337439 w 886"/>
                <a:gd name="T23" fmla="*/ 721612 h 537"/>
                <a:gd name="T24" fmla="*/ 418522 w 886"/>
                <a:gd name="T25" fmla="*/ 713599 h 537"/>
                <a:gd name="T26" fmla="*/ 366437 w 886"/>
                <a:gd name="T27" fmla="*/ 738651 h 537"/>
                <a:gd name="T28" fmla="*/ 444131 w 886"/>
                <a:gd name="T29" fmla="*/ 728154 h 537"/>
                <a:gd name="T30" fmla="*/ 414449 w 886"/>
                <a:gd name="T31" fmla="*/ 753319 h 537"/>
                <a:gd name="T32" fmla="*/ 533241 w 886"/>
                <a:gd name="T33" fmla="*/ 713599 h 537"/>
                <a:gd name="T34" fmla="*/ 731309 w 886"/>
                <a:gd name="T35" fmla="*/ 633915 h 537"/>
                <a:gd name="T36" fmla="*/ 637177 w 886"/>
                <a:gd name="T37" fmla="*/ 700867 h 537"/>
                <a:gd name="T38" fmla="*/ 683838 w 886"/>
                <a:gd name="T39" fmla="*/ 698349 h 537"/>
                <a:gd name="T40" fmla="*/ 664717 w 886"/>
                <a:gd name="T41" fmla="*/ 713599 h 537"/>
                <a:gd name="T42" fmla="*/ 712781 w 886"/>
                <a:gd name="T43" fmla="*/ 704902 h 537"/>
                <a:gd name="T44" fmla="*/ 695802 w 886"/>
                <a:gd name="T45" fmla="*/ 725639 h 537"/>
                <a:gd name="T46" fmla="*/ 729396 w 886"/>
                <a:gd name="T47" fmla="*/ 711364 h 537"/>
                <a:gd name="T48" fmla="*/ 719316 w 886"/>
                <a:gd name="T49" fmla="*/ 728154 h 537"/>
                <a:gd name="T50" fmla="*/ 806549 w 886"/>
                <a:gd name="T51" fmla="*/ 635463 h 537"/>
                <a:gd name="T52" fmla="*/ 1206665 w 886"/>
                <a:gd name="T53" fmla="*/ 673208 h 537"/>
                <a:gd name="T54" fmla="*/ 1050275 w 886"/>
                <a:gd name="T55" fmla="*/ 713599 h 537"/>
                <a:gd name="T56" fmla="*/ 974899 w 886"/>
                <a:gd name="T57" fmla="*/ 749229 h 537"/>
                <a:gd name="T58" fmla="*/ 1046201 w 886"/>
                <a:gd name="T59" fmla="*/ 728154 h 537"/>
                <a:gd name="T60" fmla="*/ 1006128 w 886"/>
                <a:gd name="T61" fmla="*/ 763795 h 537"/>
                <a:gd name="T62" fmla="*/ 1060672 w 886"/>
                <a:gd name="T63" fmla="*/ 738651 h 537"/>
                <a:gd name="T64" fmla="*/ 1033525 w 886"/>
                <a:gd name="T65" fmla="*/ 771854 h 537"/>
                <a:gd name="T66" fmla="*/ 1079218 w 886"/>
                <a:gd name="T67" fmla="*/ 746768 h 537"/>
                <a:gd name="T68" fmla="*/ 1060672 w 886"/>
                <a:gd name="T69" fmla="*/ 780572 h 537"/>
                <a:gd name="T70" fmla="*/ 1139967 w 886"/>
                <a:gd name="T71" fmla="*/ 761277 h 537"/>
                <a:gd name="T72" fmla="*/ 1325317 w 886"/>
                <a:gd name="T73" fmla="*/ 656538 h 537"/>
                <a:gd name="T74" fmla="*/ 1375619 w 886"/>
                <a:gd name="T75" fmla="*/ 652506 h 537"/>
                <a:gd name="T76" fmla="*/ 1256245 w 886"/>
                <a:gd name="T77" fmla="*/ 732189 h 537"/>
                <a:gd name="T78" fmla="*/ 1323526 w 886"/>
                <a:gd name="T79" fmla="*/ 708968 h 537"/>
                <a:gd name="T80" fmla="*/ 1285906 w 886"/>
                <a:gd name="T81" fmla="*/ 734708 h 537"/>
                <a:gd name="T82" fmla="*/ 1345937 w 886"/>
                <a:gd name="T83" fmla="*/ 711364 h 537"/>
                <a:gd name="T84" fmla="*/ 1323526 w 886"/>
                <a:gd name="T85" fmla="*/ 740168 h 537"/>
                <a:gd name="T86" fmla="*/ 1366945 w 886"/>
                <a:gd name="T87" fmla="*/ 719460 h 537"/>
                <a:gd name="T88" fmla="*/ 1344391 w 886"/>
                <a:gd name="T89" fmla="*/ 742686 h 537"/>
                <a:gd name="T90" fmla="*/ 1450259 w 886"/>
                <a:gd name="T91" fmla="*/ 639490 h 537"/>
                <a:gd name="T92" fmla="*/ 1581589 w 886"/>
                <a:gd name="T93" fmla="*/ 587096 h 537"/>
                <a:gd name="T94" fmla="*/ 1669275 w 886"/>
                <a:gd name="T95" fmla="*/ 944169 h 537"/>
                <a:gd name="T96" fmla="*/ 1359004 w 886"/>
                <a:gd name="T97" fmla="*/ 966794 h 537"/>
                <a:gd name="T98" fmla="*/ 553916 w 886"/>
                <a:gd name="T99" fmla="*/ 797599 h 537"/>
                <a:gd name="T100" fmla="*/ 929341 w 886"/>
                <a:gd name="T101" fmla="*/ 847438 h 537"/>
                <a:gd name="T102" fmla="*/ 1671669 w 886"/>
                <a:gd name="T103" fmla="*/ 998400 h 537"/>
                <a:gd name="T104" fmla="*/ 1666816 w 886"/>
                <a:gd name="T105" fmla="*/ 555496 h 537"/>
                <a:gd name="T106" fmla="*/ 1454277 w 886"/>
                <a:gd name="T107" fmla="*/ 224108 h 537"/>
                <a:gd name="T108" fmla="*/ 977413 w 886"/>
                <a:gd name="T109" fmla="*/ 49933 h 537"/>
                <a:gd name="T110" fmla="*/ 549999 w 886"/>
                <a:gd name="T111" fmla="*/ 229142 h 537"/>
                <a:gd name="T112" fmla="*/ 393584 w 886"/>
                <a:gd name="T113" fmla="*/ 153121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6"/>
                <a:gd name="T172" fmla="*/ 0 h 537"/>
                <a:gd name="T173" fmla="*/ 886 w 886"/>
                <a:gd name="T174" fmla="*/ 537 h 5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6" h="537">
                  <a:moveTo>
                    <a:pt x="189" y="73"/>
                  </a:moveTo>
                  <a:cubicBezTo>
                    <a:pt x="213" y="0"/>
                    <a:pt x="130" y="38"/>
                    <a:pt x="141" y="104"/>
                  </a:cubicBezTo>
                  <a:cubicBezTo>
                    <a:pt x="98" y="123"/>
                    <a:pt x="0" y="178"/>
                    <a:pt x="1" y="194"/>
                  </a:cubicBezTo>
                  <a:cubicBezTo>
                    <a:pt x="1" y="205"/>
                    <a:pt x="3" y="204"/>
                    <a:pt x="14" y="212"/>
                  </a:cubicBezTo>
                  <a:cubicBezTo>
                    <a:pt x="25" y="226"/>
                    <a:pt x="31" y="228"/>
                    <a:pt x="58" y="233"/>
                  </a:cubicBezTo>
                  <a:cubicBezTo>
                    <a:pt x="43" y="237"/>
                    <a:pt x="62" y="239"/>
                    <a:pt x="70" y="240"/>
                  </a:cubicBezTo>
                  <a:cubicBezTo>
                    <a:pt x="93" y="240"/>
                    <a:pt x="118" y="248"/>
                    <a:pt x="170" y="249"/>
                  </a:cubicBezTo>
                  <a:cubicBezTo>
                    <a:pt x="196" y="250"/>
                    <a:pt x="201" y="278"/>
                    <a:pt x="246" y="296"/>
                  </a:cubicBezTo>
                  <a:cubicBezTo>
                    <a:pt x="261" y="302"/>
                    <a:pt x="245" y="320"/>
                    <a:pt x="218" y="325"/>
                  </a:cubicBezTo>
                  <a:cubicBezTo>
                    <a:pt x="193" y="322"/>
                    <a:pt x="172" y="326"/>
                    <a:pt x="162" y="332"/>
                  </a:cubicBezTo>
                  <a:cubicBezTo>
                    <a:pt x="159" y="334"/>
                    <a:pt x="178" y="334"/>
                    <a:pt x="186" y="333"/>
                  </a:cubicBezTo>
                  <a:cubicBezTo>
                    <a:pt x="181" y="335"/>
                    <a:pt x="158" y="342"/>
                    <a:pt x="162" y="344"/>
                  </a:cubicBezTo>
                  <a:cubicBezTo>
                    <a:pt x="164" y="346"/>
                    <a:pt x="194" y="341"/>
                    <a:pt x="201" y="340"/>
                  </a:cubicBezTo>
                  <a:cubicBezTo>
                    <a:pt x="190" y="345"/>
                    <a:pt x="169" y="350"/>
                    <a:pt x="176" y="352"/>
                  </a:cubicBezTo>
                  <a:cubicBezTo>
                    <a:pt x="184" y="356"/>
                    <a:pt x="209" y="347"/>
                    <a:pt x="213" y="347"/>
                  </a:cubicBezTo>
                  <a:cubicBezTo>
                    <a:pt x="207" y="353"/>
                    <a:pt x="197" y="359"/>
                    <a:pt x="199" y="359"/>
                  </a:cubicBezTo>
                  <a:cubicBezTo>
                    <a:pt x="217" y="358"/>
                    <a:pt x="242" y="354"/>
                    <a:pt x="256" y="340"/>
                  </a:cubicBezTo>
                  <a:cubicBezTo>
                    <a:pt x="278" y="318"/>
                    <a:pt x="327" y="332"/>
                    <a:pt x="351" y="302"/>
                  </a:cubicBezTo>
                  <a:cubicBezTo>
                    <a:pt x="374" y="332"/>
                    <a:pt x="308" y="323"/>
                    <a:pt x="306" y="334"/>
                  </a:cubicBezTo>
                  <a:cubicBezTo>
                    <a:pt x="310" y="336"/>
                    <a:pt x="325" y="333"/>
                    <a:pt x="328" y="333"/>
                  </a:cubicBezTo>
                  <a:cubicBezTo>
                    <a:pt x="324" y="334"/>
                    <a:pt x="318" y="339"/>
                    <a:pt x="319" y="340"/>
                  </a:cubicBezTo>
                  <a:cubicBezTo>
                    <a:pt x="323" y="342"/>
                    <a:pt x="337" y="338"/>
                    <a:pt x="342" y="336"/>
                  </a:cubicBezTo>
                  <a:cubicBezTo>
                    <a:pt x="340" y="339"/>
                    <a:pt x="332" y="346"/>
                    <a:pt x="334" y="346"/>
                  </a:cubicBezTo>
                  <a:cubicBezTo>
                    <a:pt x="336" y="346"/>
                    <a:pt x="347" y="341"/>
                    <a:pt x="350" y="339"/>
                  </a:cubicBezTo>
                  <a:cubicBezTo>
                    <a:pt x="349" y="341"/>
                    <a:pt x="343" y="347"/>
                    <a:pt x="345" y="347"/>
                  </a:cubicBezTo>
                  <a:cubicBezTo>
                    <a:pt x="365" y="344"/>
                    <a:pt x="383" y="329"/>
                    <a:pt x="387" y="303"/>
                  </a:cubicBezTo>
                  <a:cubicBezTo>
                    <a:pt x="415" y="297"/>
                    <a:pt x="521" y="294"/>
                    <a:pt x="579" y="321"/>
                  </a:cubicBezTo>
                  <a:cubicBezTo>
                    <a:pt x="571" y="341"/>
                    <a:pt x="533" y="337"/>
                    <a:pt x="504" y="340"/>
                  </a:cubicBezTo>
                  <a:cubicBezTo>
                    <a:pt x="477" y="342"/>
                    <a:pt x="467" y="354"/>
                    <a:pt x="468" y="357"/>
                  </a:cubicBezTo>
                  <a:cubicBezTo>
                    <a:pt x="469" y="359"/>
                    <a:pt x="500" y="346"/>
                    <a:pt x="502" y="347"/>
                  </a:cubicBezTo>
                  <a:cubicBezTo>
                    <a:pt x="496" y="350"/>
                    <a:pt x="480" y="363"/>
                    <a:pt x="483" y="364"/>
                  </a:cubicBezTo>
                  <a:cubicBezTo>
                    <a:pt x="487" y="365"/>
                    <a:pt x="506" y="351"/>
                    <a:pt x="509" y="352"/>
                  </a:cubicBezTo>
                  <a:cubicBezTo>
                    <a:pt x="502" y="356"/>
                    <a:pt x="492" y="367"/>
                    <a:pt x="496" y="368"/>
                  </a:cubicBezTo>
                  <a:cubicBezTo>
                    <a:pt x="498" y="369"/>
                    <a:pt x="515" y="355"/>
                    <a:pt x="518" y="356"/>
                  </a:cubicBezTo>
                  <a:cubicBezTo>
                    <a:pt x="511" y="360"/>
                    <a:pt x="506" y="372"/>
                    <a:pt x="509" y="372"/>
                  </a:cubicBezTo>
                  <a:cubicBezTo>
                    <a:pt x="523" y="362"/>
                    <a:pt x="519" y="367"/>
                    <a:pt x="547" y="363"/>
                  </a:cubicBezTo>
                  <a:cubicBezTo>
                    <a:pt x="561" y="352"/>
                    <a:pt x="642" y="339"/>
                    <a:pt x="636" y="313"/>
                  </a:cubicBezTo>
                  <a:cubicBezTo>
                    <a:pt x="645" y="311"/>
                    <a:pt x="654" y="309"/>
                    <a:pt x="660" y="311"/>
                  </a:cubicBezTo>
                  <a:cubicBezTo>
                    <a:pt x="663" y="329"/>
                    <a:pt x="613" y="339"/>
                    <a:pt x="603" y="349"/>
                  </a:cubicBezTo>
                  <a:cubicBezTo>
                    <a:pt x="604" y="349"/>
                    <a:pt x="633" y="338"/>
                    <a:pt x="635" y="338"/>
                  </a:cubicBezTo>
                  <a:cubicBezTo>
                    <a:pt x="629" y="341"/>
                    <a:pt x="614" y="349"/>
                    <a:pt x="617" y="350"/>
                  </a:cubicBezTo>
                  <a:cubicBezTo>
                    <a:pt x="620" y="350"/>
                    <a:pt x="643" y="339"/>
                    <a:pt x="646" y="339"/>
                  </a:cubicBezTo>
                  <a:cubicBezTo>
                    <a:pt x="642" y="343"/>
                    <a:pt x="633" y="352"/>
                    <a:pt x="635" y="353"/>
                  </a:cubicBezTo>
                  <a:cubicBezTo>
                    <a:pt x="640" y="353"/>
                    <a:pt x="652" y="343"/>
                    <a:pt x="656" y="343"/>
                  </a:cubicBezTo>
                  <a:cubicBezTo>
                    <a:pt x="651" y="349"/>
                    <a:pt x="643" y="357"/>
                    <a:pt x="645" y="354"/>
                  </a:cubicBezTo>
                  <a:cubicBezTo>
                    <a:pt x="666" y="350"/>
                    <a:pt x="682" y="331"/>
                    <a:pt x="696" y="305"/>
                  </a:cubicBezTo>
                  <a:cubicBezTo>
                    <a:pt x="726" y="315"/>
                    <a:pt x="752" y="324"/>
                    <a:pt x="759" y="280"/>
                  </a:cubicBezTo>
                  <a:cubicBezTo>
                    <a:pt x="846" y="307"/>
                    <a:pt x="863" y="408"/>
                    <a:pt x="801" y="450"/>
                  </a:cubicBezTo>
                  <a:cubicBezTo>
                    <a:pt x="747" y="487"/>
                    <a:pt x="711" y="479"/>
                    <a:pt x="652" y="461"/>
                  </a:cubicBezTo>
                  <a:cubicBezTo>
                    <a:pt x="502" y="414"/>
                    <a:pt x="430" y="346"/>
                    <a:pt x="266" y="380"/>
                  </a:cubicBezTo>
                  <a:cubicBezTo>
                    <a:pt x="317" y="375"/>
                    <a:pt x="370" y="378"/>
                    <a:pt x="446" y="404"/>
                  </a:cubicBezTo>
                  <a:cubicBezTo>
                    <a:pt x="577" y="448"/>
                    <a:pt x="708" y="537"/>
                    <a:pt x="802" y="476"/>
                  </a:cubicBezTo>
                  <a:cubicBezTo>
                    <a:pt x="886" y="422"/>
                    <a:pt x="875" y="319"/>
                    <a:pt x="800" y="265"/>
                  </a:cubicBezTo>
                  <a:cubicBezTo>
                    <a:pt x="752" y="230"/>
                    <a:pt x="744" y="159"/>
                    <a:pt x="698" y="107"/>
                  </a:cubicBezTo>
                  <a:cubicBezTo>
                    <a:pt x="664" y="68"/>
                    <a:pt x="592" y="0"/>
                    <a:pt x="469" y="24"/>
                  </a:cubicBezTo>
                  <a:cubicBezTo>
                    <a:pt x="343" y="49"/>
                    <a:pt x="330" y="89"/>
                    <a:pt x="264" y="109"/>
                  </a:cubicBezTo>
                  <a:cubicBezTo>
                    <a:pt x="262" y="22"/>
                    <a:pt x="200" y="65"/>
                    <a:pt x="189" y="73"/>
                  </a:cubicBezTo>
                  <a:close/>
                </a:path>
              </a:pathLst>
            </a:custGeom>
            <a:grpFill/>
            <a:ln w="6350" cap="rnd">
              <a:solidFill>
                <a:schemeClr val="tx1"/>
              </a:solidFill>
              <a:miter lim="800000"/>
              <a:headEnd/>
              <a:tailEnd/>
            </a:ln>
          </p:spPr>
          <p:txBody>
            <a:bodyPr/>
            <a:lstStyle/>
            <a:p>
              <a:endParaRPr lang="el-GR"/>
            </a:p>
          </p:txBody>
        </p:sp>
        <p:sp>
          <p:nvSpPr>
            <p:cNvPr id="40" name="Line 5"/>
            <p:cNvSpPr>
              <a:spLocks noChangeAspect="1" noChangeShapeType="1"/>
            </p:cNvSpPr>
            <p:nvPr/>
          </p:nvSpPr>
          <p:spPr bwMode="auto">
            <a:xfrm flipH="1">
              <a:off x="3877" y="2075"/>
              <a:ext cx="0" cy="0"/>
            </a:xfrm>
            <a:prstGeom prst="line">
              <a:avLst/>
            </a:prstGeom>
            <a:grpFill/>
            <a:ln w="6350" cap="rnd">
              <a:solidFill>
                <a:schemeClr val="tx1"/>
              </a:solidFill>
              <a:miter lim="800000"/>
              <a:headEnd/>
              <a:tailEnd/>
            </a:ln>
          </p:spPr>
          <p:txBody>
            <a:bodyPr/>
            <a:lstStyle/>
            <a:p>
              <a:endParaRPr lang="el-GR"/>
            </a:p>
          </p:txBody>
        </p:sp>
        <p:sp>
          <p:nvSpPr>
            <p:cNvPr id="41" name="Line 6"/>
            <p:cNvSpPr>
              <a:spLocks noChangeAspect="1" noChangeShapeType="1"/>
            </p:cNvSpPr>
            <p:nvPr/>
          </p:nvSpPr>
          <p:spPr bwMode="auto">
            <a:xfrm flipH="1">
              <a:off x="4028" y="1955"/>
              <a:ext cx="0" cy="0"/>
            </a:xfrm>
            <a:prstGeom prst="line">
              <a:avLst/>
            </a:prstGeom>
            <a:grpFill/>
            <a:ln w="6350" cap="rnd">
              <a:solidFill>
                <a:schemeClr val="tx1"/>
              </a:solidFill>
              <a:miter lim="800000"/>
              <a:headEnd/>
              <a:tailEnd/>
            </a:ln>
          </p:spPr>
          <p:txBody>
            <a:bodyPr/>
            <a:lstStyle/>
            <a:p>
              <a:endParaRPr lang="el-GR"/>
            </a:p>
          </p:txBody>
        </p:sp>
        <p:sp>
          <p:nvSpPr>
            <p:cNvPr id="42" name="Freeform 7"/>
            <p:cNvSpPr>
              <a:spLocks noChangeAspect="1"/>
            </p:cNvSpPr>
            <p:nvPr/>
          </p:nvSpPr>
          <p:spPr bwMode="auto">
            <a:xfrm flipH="1">
              <a:off x="3541" y="1651"/>
              <a:ext cx="27" cy="58"/>
            </a:xfrm>
            <a:custGeom>
              <a:avLst/>
              <a:gdLst>
                <a:gd name="T0" fmla="*/ 28264 w 10"/>
                <a:gd name="T1" fmla="*/ 0 h 22"/>
                <a:gd name="T2" fmla="*/ 0 w 10"/>
                <a:gd name="T3" fmla="*/ 51309 h 22"/>
                <a:gd name="T4" fmla="*/ 0 60000 65536"/>
                <a:gd name="T5" fmla="*/ 0 60000 65536"/>
                <a:gd name="T6" fmla="*/ 0 w 10"/>
                <a:gd name="T7" fmla="*/ 0 h 22"/>
                <a:gd name="T8" fmla="*/ 10 w 10"/>
                <a:gd name="T9" fmla="*/ 22 h 22"/>
              </a:gdLst>
              <a:ahLst/>
              <a:cxnLst>
                <a:cxn ang="T4">
                  <a:pos x="T0" y="T1"/>
                </a:cxn>
                <a:cxn ang="T5">
                  <a:pos x="T2" y="T3"/>
                </a:cxn>
              </a:cxnLst>
              <a:rect l="T6" t="T7" r="T8" b="T9"/>
              <a:pathLst>
                <a:path w="10" h="22">
                  <a:moveTo>
                    <a:pt x="10" y="0"/>
                  </a:moveTo>
                  <a:cubicBezTo>
                    <a:pt x="8" y="7"/>
                    <a:pt x="5" y="15"/>
                    <a:pt x="0" y="22"/>
                  </a:cubicBezTo>
                </a:path>
              </a:pathLst>
            </a:custGeom>
            <a:grpFill/>
            <a:ln w="6350" cap="rnd">
              <a:solidFill>
                <a:schemeClr val="tx1"/>
              </a:solidFill>
              <a:miter lim="800000"/>
              <a:headEnd/>
              <a:tailEnd/>
            </a:ln>
          </p:spPr>
          <p:txBody>
            <a:bodyPr/>
            <a:lstStyle/>
            <a:p>
              <a:endParaRPr lang="el-GR"/>
            </a:p>
          </p:txBody>
        </p:sp>
        <p:sp>
          <p:nvSpPr>
            <p:cNvPr id="43" name="Freeform 8"/>
            <p:cNvSpPr>
              <a:spLocks noChangeAspect="1"/>
            </p:cNvSpPr>
            <p:nvPr/>
          </p:nvSpPr>
          <p:spPr bwMode="auto">
            <a:xfrm flipH="1">
              <a:off x="3346" y="1745"/>
              <a:ext cx="21" cy="46"/>
            </a:xfrm>
            <a:custGeom>
              <a:avLst/>
              <a:gdLst>
                <a:gd name="T0" fmla="*/ 17942 w 8"/>
                <a:gd name="T1" fmla="*/ 0 h 18"/>
                <a:gd name="T2" fmla="*/ 0 w 8"/>
                <a:gd name="T3" fmla="*/ 32928 h 18"/>
                <a:gd name="T4" fmla="*/ 0 60000 65536"/>
                <a:gd name="T5" fmla="*/ 0 60000 65536"/>
                <a:gd name="T6" fmla="*/ 0 w 8"/>
                <a:gd name="T7" fmla="*/ 0 h 18"/>
                <a:gd name="T8" fmla="*/ 8 w 8"/>
                <a:gd name="T9" fmla="*/ 18 h 18"/>
              </a:gdLst>
              <a:ahLst/>
              <a:cxnLst>
                <a:cxn ang="T4">
                  <a:pos x="T0" y="T1"/>
                </a:cxn>
                <a:cxn ang="T5">
                  <a:pos x="T2" y="T3"/>
                </a:cxn>
              </a:cxnLst>
              <a:rect l="T6" t="T7" r="T8" b="T9"/>
              <a:pathLst>
                <a:path w="8" h="18">
                  <a:moveTo>
                    <a:pt x="8" y="0"/>
                  </a:moveTo>
                  <a:cubicBezTo>
                    <a:pt x="8" y="7"/>
                    <a:pt x="8" y="11"/>
                    <a:pt x="0" y="18"/>
                  </a:cubicBezTo>
                </a:path>
              </a:pathLst>
            </a:custGeom>
            <a:grpFill/>
            <a:ln w="6350" cap="rnd">
              <a:solidFill>
                <a:schemeClr val="tx1"/>
              </a:solidFill>
              <a:miter lim="800000"/>
              <a:headEnd/>
              <a:tailEnd/>
            </a:ln>
          </p:spPr>
          <p:txBody>
            <a:bodyPr/>
            <a:lstStyle/>
            <a:p>
              <a:endParaRPr lang="el-GR"/>
            </a:p>
          </p:txBody>
        </p:sp>
        <p:sp>
          <p:nvSpPr>
            <p:cNvPr id="44" name="Freeform 9"/>
            <p:cNvSpPr>
              <a:spLocks noChangeAspect="1"/>
            </p:cNvSpPr>
            <p:nvPr/>
          </p:nvSpPr>
          <p:spPr bwMode="auto">
            <a:xfrm flipH="1">
              <a:off x="3084" y="2167"/>
              <a:ext cx="36" cy="80"/>
            </a:xfrm>
            <a:custGeom>
              <a:avLst/>
              <a:gdLst>
                <a:gd name="T0" fmla="*/ 0 w 14"/>
                <a:gd name="T1" fmla="*/ 60890 h 31"/>
                <a:gd name="T2" fmla="*/ 26879 w 14"/>
                <a:gd name="T3" fmla="*/ 0 h 31"/>
                <a:gd name="T4" fmla="*/ 0 60000 65536"/>
                <a:gd name="T5" fmla="*/ 0 60000 65536"/>
                <a:gd name="T6" fmla="*/ 0 w 14"/>
                <a:gd name="T7" fmla="*/ 0 h 31"/>
                <a:gd name="T8" fmla="*/ 14 w 14"/>
                <a:gd name="T9" fmla="*/ 31 h 31"/>
              </a:gdLst>
              <a:ahLst/>
              <a:cxnLst>
                <a:cxn ang="T4">
                  <a:pos x="T0" y="T1"/>
                </a:cxn>
                <a:cxn ang="T5">
                  <a:pos x="T2" y="T3"/>
                </a:cxn>
              </a:cxnLst>
              <a:rect l="T6" t="T7" r="T8" b="T9"/>
              <a:pathLst>
                <a:path w="14" h="31">
                  <a:moveTo>
                    <a:pt x="0" y="31"/>
                  </a:moveTo>
                  <a:cubicBezTo>
                    <a:pt x="11" y="16"/>
                    <a:pt x="10" y="13"/>
                    <a:pt x="14" y="0"/>
                  </a:cubicBezTo>
                </a:path>
              </a:pathLst>
            </a:custGeom>
            <a:grpFill/>
            <a:ln w="6350" cap="rnd">
              <a:solidFill>
                <a:schemeClr val="tx1"/>
              </a:solidFill>
              <a:miter lim="800000"/>
              <a:headEnd/>
              <a:tailEnd/>
            </a:ln>
          </p:spPr>
          <p:txBody>
            <a:bodyPr/>
            <a:lstStyle/>
            <a:p>
              <a:endParaRPr lang="el-GR"/>
            </a:p>
          </p:txBody>
        </p:sp>
        <p:sp>
          <p:nvSpPr>
            <p:cNvPr id="45" name="Freeform 10"/>
            <p:cNvSpPr>
              <a:spLocks noChangeAspect="1"/>
            </p:cNvSpPr>
            <p:nvPr/>
          </p:nvSpPr>
          <p:spPr bwMode="auto">
            <a:xfrm flipH="1">
              <a:off x="2379" y="2190"/>
              <a:ext cx="10" cy="86"/>
            </a:xfrm>
            <a:custGeom>
              <a:avLst/>
              <a:gdLst>
                <a:gd name="T0" fmla="*/ 6042 w 4"/>
                <a:gd name="T1" fmla="*/ 70197 h 33"/>
                <a:gd name="T2" fmla="*/ 0 w 4"/>
                <a:gd name="T3" fmla="*/ 0 h 33"/>
                <a:gd name="T4" fmla="*/ 0 60000 65536"/>
                <a:gd name="T5" fmla="*/ 0 60000 65536"/>
                <a:gd name="T6" fmla="*/ 0 w 4"/>
                <a:gd name="T7" fmla="*/ 0 h 33"/>
                <a:gd name="T8" fmla="*/ 4 w 4"/>
                <a:gd name="T9" fmla="*/ 33 h 33"/>
              </a:gdLst>
              <a:ahLst/>
              <a:cxnLst>
                <a:cxn ang="T4">
                  <a:pos x="T0" y="T1"/>
                </a:cxn>
                <a:cxn ang="T5">
                  <a:pos x="T2" y="T3"/>
                </a:cxn>
              </a:cxnLst>
              <a:rect l="T6" t="T7" r="T8" b="T9"/>
              <a:pathLst>
                <a:path w="4" h="33">
                  <a:moveTo>
                    <a:pt x="4" y="33"/>
                  </a:moveTo>
                  <a:cubicBezTo>
                    <a:pt x="2" y="16"/>
                    <a:pt x="3" y="15"/>
                    <a:pt x="0" y="0"/>
                  </a:cubicBezTo>
                </a:path>
              </a:pathLst>
            </a:custGeom>
            <a:grpFill/>
            <a:ln w="6350" cap="rnd">
              <a:solidFill>
                <a:schemeClr val="tx1"/>
              </a:solidFill>
              <a:miter lim="800000"/>
              <a:headEnd/>
              <a:tailEnd/>
            </a:ln>
          </p:spPr>
          <p:txBody>
            <a:bodyPr/>
            <a:lstStyle/>
            <a:p>
              <a:endParaRPr lang="el-GR"/>
            </a:p>
          </p:txBody>
        </p:sp>
        <p:sp>
          <p:nvSpPr>
            <p:cNvPr id="46" name="Freeform 11"/>
            <p:cNvSpPr>
              <a:spLocks noChangeAspect="1"/>
            </p:cNvSpPr>
            <p:nvPr/>
          </p:nvSpPr>
          <p:spPr bwMode="auto">
            <a:xfrm flipH="1">
              <a:off x="3707" y="1873"/>
              <a:ext cx="84" cy="58"/>
            </a:xfrm>
            <a:custGeom>
              <a:avLst/>
              <a:gdLst>
                <a:gd name="T0" fmla="*/ 69657 w 32"/>
                <a:gd name="T1" fmla="*/ 181486 h 16"/>
                <a:gd name="T2" fmla="*/ 38656 w 32"/>
                <a:gd name="T3" fmla="*/ 444483 h 16"/>
                <a:gd name="T4" fmla="*/ 2604 w 32"/>
                <a:gd name="T5" fmla="*/ 294756 h 16"/>
                <a:gd name="T6" fmla="*/ 33372 w 32"/>
                <a:gd name="T7" fmla="*/ 33825 h 16"/>
                <a:gd name="T8" fmla="*/ 69657 w 32"/>
                <a:gd name="T9" fmla="*/ 181486 h 16"/>
                <a:gd name="T10" fmla="*/ 0 60000 65536"/>
                <a:gd name="T11" fmla="*/ 0 60000 65536"/>
                <a:gd name="T12" fmla="*/ 0 60000 65536"/>
                <a:gd name="T13" fmla="*/ 0 60000 65536"/>
                <a:gd name="T14" fmla="*/ 0 60000 65536"/>
                <a:gd name="T15" fmla="*/ 0 w 32"/>
                <a:gd name="T16" fmla="*/ 0 h 16"/>
                <a:gd name="T17" fmla="*/ 32 w 32"/>
                <a:gd name="T18" fmla="*/ 16 h 16"/>
              </a:gdLst>
              <a:ahLst/>
              <a:cxnLst>
                <a:cxn ang="T10">
                  <a:pos x="T0" y="T1"/>
                </a:cxn>
                <a:cxn ang="T11">
                  <a:pos x="T2" y="T3"/>
                </a:cxn>
                <a:cxn ang="T12">
                  <a:pos x="T4" y="T5"/>
                </a:cxn>
                <a:cxn ang="T13">
                  <a:pos x="T6" y="T7"/>
                </a:cxn>
                <a:cxn ang="T14">
                  <a:pos x="T8" y="T9"/>
                </a:cxn>
              </a:cxnLst>
              <a:rect l="T15" t="T16" r="T17" b="T18"/>
              <a:pathLst>
                <a:path w="32" h="16">
                  <a:moveTo>
                    <a:pt x="31" y="6"/>
                  </a:moveTo>
                  <a:cubicBezTo>
                    <a:pt x="32" y="10"/>
                    <a:pt x="25" y="14"/>
                    <a:pt x="17" y="15"/>
                  </a:cubicBezTo>
                  <a:cubicBezTo>
                    <a:pt x="9" y="16"/>
                    <a:pt x="2" y="14"/>
                    <a:pt x="1" y="10"/>
                  </a:cubicBezTo>
                  <a:cubicBezTo>
                    <a:pt x="0" y="6"/>
                    <a:pt x="7" y="2"/>
                    <a:pt x="15" y="1"/>
                  </a:cubicBezTo>
                  <a:cubicBezTo>
                    <a:pt x="23" y="0"/>
                    <a:pt x="30" y="2"/>
                    <a:pt x="31" y="6"/>
                  </a:cubicBezTo>
                  <a:close/>
                </a:path>
              </a:pathLst>
            </a:custGeom>
            <a:grpFill/>
            <a:ln w="6350">
              <a:solidFill>
                <a:schemeClr val="tx1"/>
              </a:solidFill>
              <a:miter lim="800000"/>
              <a:headEnd/>
              <a:tailEnd/>
            </a:ln>
          </p:spPr>
          <p:txBody>
            <a:bodyPr/>
            <a:lstStyle/>
            <a:p>
              <a:endParaRPr lang="el-GR"/>
            </a:p>
          </p:txBody>
        </p:sp>
      </p:grpSp>
      <p:pic>
        <p:nvPicPr>
          <p:cNvPr id="47" name="Εικόνα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698" y="4445463"/>
            <a:ext cx="746836" cy="746836"/>
          </a:xfrm>
          <a:prstGeom prst="rect">
            <a:avLst/>
          </a:prstGeom>
        </p:spPr>
      </p:pic>
      <p:sp>
        <p:nvSpPr>
          <p:cNvPr id="48" name="Βέλος προς τα κάτω 47"/>
          <p:cNvSpPr/>
          <p:nvPr/>
        </p:nvSpPr>
        <p:spPr>
          <a:xfrm rot="18531312">
            <a:off x="2364309" y="4530148"/>
            <a:ext cx="331440" cy="399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Βέλος προς τα κάτω 48"/>
          <p:cNvSpPr/>
          <p:nvPr/>
        </p:nvSpPr>
        <p:spPr>
          <a:xfrm rot="2573182">
            <a:off x="2362176" y="5261176"/>
            <a:ext cx="331440" cy="399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Βέλος προς τα κάτω 49"/>
          <p:cNvSpPr/>
          <p:nvPr/>
        </p:nvSpPr>
        <p:spPr>
          <a:xfrm>
            <a:off x="5654234" y="4565521"/>
            <a:ext cx="45719" cy="164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Βέλος προς τα κάτω 50"/>
          <p:cNvSpPr/>
          <p:nvPr/>
        </p:nvSpPr>
        <p:spPr>
          <a:xfrm>
            <a:off x="5677093" y="5192299"/>
            <a:ext cx="45719" cy="222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TextBox 51"/>
          <p:cNvSpPr txBox="1"/>
          <p:nvPr/>
        </p:nvSpPr>
        <p:spPr>
          <a:xfrm>
            <a:off x="6683002" y="5706974"/>
            <a:ext cx="1638436" cy="369332"/>
          </a:xfrm>
          <a:prstGeom prst="rect">
            <a:avLst/>
          </a:prstGeom>
          <a:noFill/>
        </p:spPr>
        <p:txBody>
          <a:bodyPr wrap="square" rtlCol="0">
            <a:spAutoFit/>
          </a:bodyPr>
          <a:lstStyle/>
          <a:p>
            <a:r>
              <a:rPr lang="el-GR" dirty="0" smtClean="0"/>
              <a:t>Όχι απόρριψη</a:t>
            </a:r>
            <a:endParaRPr lang="el-GR" dirty="0"/>
          </a:p>
        </p:txBody>
      </p:sp>
      <p:sp>
        <p:nvSpPr>
          <p:cNvPr id="53" name="TextBox 52"/>
          <p:cNvSpPr txBox="1"/>
          <p:nvPr/>
        </p:nvSpPr>
        <p:spPr>
          <a:xfrm>
            <a:off x="3336674" y="4565521"/>
            <a:ext cx="1212473" cy="369332"/>
          </a:xfrm>
          <a:prstGeom prst="rect">
            <a:avLst/>
          </a:prstGeom>
          <a:noFill/>
        </p:spPr>
        <p:txBody>
          <a:bodyPr wrap="square" rtlCol="0">
            <a:spAutoFit/>
          </a:bodyPr>
          <a:lstStyle/>
          <a:p>
            <a:r>
              <a:rPr lang="el-GR" dirty="0" smtClean="0"/>
              <a:t>Έμβρυο </a:t>
            </a:r>
            <a:endParaRPr lang="el-GR" dirty="0"/>
          </a:p>
        </p:txBody>
      </p:sp>
      <p:sp>
        <p:nvSpPr>
          <p:cNvPr id="54" name="TextBox 53"/>
          <p:cNvSpPr txBox="1"/>
          <p:nvPr/>
        </p:nvSpPr>
        <p:spPr>
          <a:xfrm>
            <a:off x="2570348" y="5427140"/>
            <a:ext cx="1300051" cy="646331"/>
          </a:xfrm>
          <a:prstGeom prst="rect">
            <a:avLst/>
          </a:prstGeom>
          <a:noFill/>
        </p:spPr>
        <p:txBody>
          <a:bodyPr wrap="square" rtlCol="0">
            <a:spAutoFit/>
          </a:bodyPr>
          <a:lstStyle/>
          <a:p>
            <a:r>
              <a:rPr lang="el-GR" dirty="0" smtClean="0"/>
              <a:t>Εμβρυϊκά κύτταρα</a:t>
            </a:r>
            <a:endParaRPr lang="el-GR" dirty="0"/>
          </a:p>
        </p:txBody>
      </p:sp>
      <p:sp>
        <p:nvSpPr>
          <p:cNvPr id="2" name="TextBox 1"/>
          <p:cNvSpPr txBox="1"/>
          <p:nvPr/>
        </p:nvSpPr>
        <p:spPr>
          <a:xfrm>
            <a:off x="869641" y="6128785"/>
            <a:ext cx="884890" cy="646331"/>
          </a:xfrm>
          <a:prstGeom prst="rect">
            <a:avLst/>
          </a:prstGeom>
          <a:noFill/>
        </p:spPr>
        <p:txBody>
          <a:bodyPr wrap="square" rtlCol="0">
            <a:spAutoFit/>
          </a:bodyPr>
          <a:lstStyle/>
          <a:p>
            <a:r>
              <a:rPr lang="el-GR" smtClean="0"/>
              <a:t>Νεαρό ποντίκι </a:t>
            </a:r>
            <a:endParaRPr lang="el-GR"/>
          </a:p>
        </p:txBody>
      </p:sp>
    </p:spTree>
    <p:extLst>
      <p:ext uri="{BB962C8B-B14F-4D97-AF65-F5344CB8AC3E}">
        <p14:creationId xmlns:p14="http://schemas.microsoft.com/office/powerpoint/2010/main" val="26504335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72819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err="1" smtClean="0"/>
              <a:t>Ιστική</a:t>
            </a:r>
            <a:r>
              <a:rPr lang="el-GR" dirty="0" smtClean="0"/>
              <a:t> τυποποίηση λήπτη και δότη μοσχεύματος επιβάλλεται για την πρόληψη της απόρριψης</a:t>
            </a:r>
            <a:endParaRPr lang="el-GR" dirty="0"/>
          </a:p>
        </p:txBody>
      </p:sp>
      <p:sp>
        <p:nvSpPr>
          <p:cNvPr id="3" name="2 - Θέση περιεχομένου"/>
          <p:cNvSpPr>
            <a:spLocks noGrp="1"/>
          </p:cNvSpPr>
          <p:nvPr>
            <p:ph idx="1"/>
          </p:nvPr>
        </p:nvSpPr>
        <p:spPr>
          <a:xfrm>
            <a:off x="457200" y="1999381"/>
            <a:ext cx="8229600" cy="4525963"/>
          </a:xfrm>
        </p:spPr>
        <p:txBody>
          <a:bodyPr>
            <a:normAutofit fontScale="92500"/>
          </a:bodyPr>
          <a:lstStyle/>
          <a:p>
            <a:r>
              <a:rPr lang="el-GR" dirty="0" smtClean="0"/>
              <a:t>Τυποποίηση της ομάδας αίματός του κατά το σύστημα ΑΒΟ</a:t>
            </a:r>
          </a:p>
          <a:p>
            <a:r>
              <a:rPr lang="el-GR" dirty="0" smtClean="0"/>
              <a:t>Μεικτή λεμφοκυτταρική αντίδραση</a:t>
            </a:r>
          </a:p>
          <a:p>
            <a:r>
              <a:rPr lang="el-GR" dirty="0" smtClean="0"/>
              <a:t>Τυποποίηση των </a:t>
            </a:r>
            <a:r>
              <a:rPr lang="en-US" dirty="0" smtClean="0"/>
              <a:t>HLA</a:t>
            </a:r>
            <a:r>
              <a:rPr lang="el-GR" dirty="0" smtClean="0"/>
              <a:t> των λευκών αιμοσφαιρίων.</a:t>
            </a:r>
          </a:p>
          <a:p>
            <a:endParaRPr lang="el-GR" sz="2800" i="1" dirty="0" smtClean="0"/>
          </a:p>
          <a:p>
            <a:r>
              <a:rPr lang="el-GR" sz="2800" i="1" dirty="0" smtClean="0"/>
              <a:t>Τα αντιγόνα ΑΒΟ δεν βρίσκονται μόνο στην επιφάνεια των ερυθρών αιμοσφαιρίων, αλλά και στην επιφάνεια των ενδοθηλιακών κυττάρων του λήπτη, αλλά και του μοσχεύματος.</a:t>
            </a:r>
            <a:endParaRPr lang="el-GR" sz="2800" i="1" dirty="0"/>
          </a:p>
        </p:txBody>
      </p:sp>
      <p:cxnSp>
        <p:nvCxnSpPr>
          <p:cNvPr id="5" name="4 - Ευθεία γραμμή σύνδεσης"/>
          <p:cNvCxnSpPr>
            <a:stCxn id="3" idx="1"/>
          </p:cNvCxnSpPr>
          <p:nvPr/>
        </p:nvCxnSpPr>
        <p:spPr>
          <a:xfrm>
            <a:off x="457200" y="4262363"/>
            <a:ext cx="8363272" cy="30733"/>
          </a:xfrm>
          <a:prstGeom prst="line">
            <a:avLst/>
          </a:prstGeom>
          <a:ln w="15875" cmpd="sng"/>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0 0  L -0.25 0  E" pathEditMode="relative" ptsTypes="">
                                      <p:cBhvr>
                                        <p:cTn id="31" dur="2000" fill="hold"/>
                                        <p:tgtEl>
                                          <p:spTgt spid="5"/>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512168"/>
          </a:xfrm>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smtClean="0"/>
              <a:t>Τα αντιγόνα του συστήματος ΑΒΟ είναι σάκχαρα συνδεδεμένα πάνω σε </a:t>
            </a:r>
            <a:r>
              <a:rPr lang="el-GR" sz="3200" dirty="0" err="1" smtClean="0"/>
              <a:t>πρωτεΐνες</a:t>
            </a:r>
            <a:r>
              <a:rPr lang="el-GR" sz="3200" dirty="0" smtClean="0"/>
              <a:t/>
            </a:r>
            <a:br>
              <a:rPr lang="el-GR" sz="3200" dirty="0" smtClean="0"/>
            </a:br>
            <a:r>
              <a:rPr lang="el-GR" sz="3200" dirty="0" smtClean="0"/>
              <a:t>της κυτταρικής επιφάνειας</a:t>
            </a:r>
            <a:endParaRPr lang="el-GR" sz="3200" dirty="0"/>
          </a:p>
        </p:txBody>
      </p:sp>
      <p:pic>
        <p:nvPicPr>
          <p:cNvPr id="1026" name="Picture 2" descr="C:\Users\Windows8\Desktop\ΜΕΤΑΜΟΣΧΕΥΣΗ\image1.png"/>
          <p:cNvPicPr>
            <a:picLocks noGrp="1" noChangeAspect="1" noChangeArrowheads="1"/>
          </p:cNvPicPr>
          <p:nvPr>
            <p:ph idx="1"/>
          </p:nvPr>
        </p:nvPicPr>
        <p:blipFill>
          <a:blip r:embed="rId2" cstate="print"/>
          <a:srcRect/>
          <a:stretch>
            <a:fillRect/>
          </a:stretch>
        </p:blipFill>
        <p:spPr bwMode="auto">
          <a:xfrm>
            <a:off x="336572" y="1801019"/>
            <a:ext cx="8515355" cy="4580309"/>
          </a:xfrm>
          <a:prstGeom prst="rect">
            <a:avLst/>
          </a:prstGeom>
          <a:noFill/>
        </p:spPr>
      </p:pic>
      <p:sp>
        <p:nvSpPr>
          <p:cNvPr id="5" name="4 - TextBox"/>
          <p:cNvSpPr txBox="1"/>
          <p:nvPr/>
        </p:nvSpPr>
        <p:spPr>
          <a:xfrm>
            <a:off x="1331640" y="2708920"/>
            <a:ext cx="1080120" cy="369332"/>
          </a:xfrm>
          <a:prstGeom prst="rect">
            <a:avLst/>
          </a:prstGeom>
          <a:noFill/>
        </p:spPr>
        <p:txBody>
          <a:bodyPr wrap="square" rtlCol="0">
            <a:spAutoFit/>
          </a:bodyPr>
          <a:lstStyle/>
          <a:p>
            <a:r>
              <a:rPr lang="el-GR" dirty="0" smtClean="0"/>
              <a:t>Ένζυμο Α</a:t>
            </a:r>
            <a:endParaRPr lang="el-GR" dirty="0"/>
          </a:p>
        </p:txBody>
      </p:sp>
      <p:cxnSp>
        <p:nvCxnSpPr>
          <p:cNvPr id="7" name="6 - Ευθύγραμμο βέλος σύνδεσης"/>
          <p:cNvCxnSpPr/>
          <p:nvPr/>
        </p:nvCxnSpPr>
        <p:spPr>
          <a:xfrm flipH="1">
            <a:off x="1259632" y="3140968"/>
            <a:ext cx="432048"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3347864" y="2708920"/>
            <a:ext cx="1080120" cy="369332"/>
          </a:xfrm>
          <a:prstGeom prst="rect">
            <a:avLst/>
          </a:prstGeom>
          <a:noFill/>
        </p:spPr>
        <p:txBody>
          <a:bodyPr wrap="square" rtlCol="0">
            <a:spAutoFit/>
          </a:bodyPr>
          <a:lstStyle/>
          <a:p>
            <a:r>
              <a:rPr lang="el-GR" dirty="0" smtClean="0"/>
              <a:t>Ένζυμο Β</a:t>
            </a:r>
            <a:endParaRPr lang="el-GR" dirty="0"/>
          </a:p>
        </p:txBody>
      </p:sp>
      <p:cxnSp>
        <p:nvCxnSpPr>
          <p:cNvPr id="9" name="8 - Ευθύγραμμο βέλος σύνδεσης"/>
          <p:cNvCxnSpPr/>
          <p:nvPr/>
        </p:nvCxnSpPr>
        <p:spPr>
          <a:xfrm flipH="1">
            <a:off x="3203848" y="3140968"/>
            <a:ext cx="432048"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179512" y="6453336"/>
            <a:ext cx="8604448" cy="369332"/>
          </a:xfrm>
          <a:prstGeom prst="rect">
            <a:avLst/>
          </a:prstGeom>
        </p:spPr>
        <p:txBody>
          <a:bodyPr wrap="square">
            <a:spAutoFit/>
          </a:bodyPr>
          <a:lstStyle/>
          <a:p>
            <a:pPr algn="ctr"/>
            <a:r>
              <a:rPr lang="el-GR" b="1" i="1" dirty="0" smtClean="0"/>
              <a:t>Α και Β είναι </a:t>
            </a:r>
            <a:r>
              <a:rPr lang="el-GR" b="1" i="1" dirty="0" err="1" smtClean="0"/>
              <a:t>αλληλόμορφα</a:t>
            </a:r>
            <a:r>
              <a:rPr lang="el-GR" b="1" i="1" dirty="0" smtClean="0"/>
              <a:t> του γονιδίου του ενζύμου </a:t>
            </a:r>
            <a:r>
              <a:rPr lang="el-GR" b="1" i="1" dirty="0" err="1" smtClean="0"/>
              <a:t>γλυκοσυλ</a:t>
            </a:r>
            <a:r>
              <a:rPr lang="el-GR" b="1" i="1" dirty="0" smtClean="0"/>
              <a:t>-</a:t>
            </a:r>
            <a:r>
              <a:rPr lang="el-GR" b="1" i="1" dirty="0" err="1" smtClean="0"/>
              <a:t>τρανσφεράση</a:t>
            </a:r>
            <a:endParaRPr lang="el-GR" b="1"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2008"/>
            <a:ext cx="8229600" cy="980728"/>
          </a:xfrm>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smtClean="0"/>
              <a:t>Άτομα με ομάδα αίματος Α έχουν φυσικά (</a:t>
            </a:r>
            <a:r>
              <a:rPr lang="en-US" sz="3200" dirty="0" err="1" smtClean="0"/>
              <a:t>IgM</a:t>
            </a:r>
            <a:r>
              <a:rPr lang="en-US" sz="3200" dirty="0" smtClean="0"/>
              <a:t>)</a:t>
            </a:r>
            <a:r>
              <a:rPr lang="el-GR" sz="3200" dirty="0" smtClean="0"/>
              <a:t> </a:t>
            </a:r>
            <a:r>
              <a:rPr lang="el-GR" sz="3200" dirty="0" err="1" smtClean="0"/>
              <a:t>αντι</a:t>
            </a:r>
            <a:r>
              <a:rPr lang="el-GR" sz="3200" dirty="0" smtClean="0"/>
              <a:t>-Β αντισώματα και το αντίστροφο</a:t>
            </a:r>
            <a:endParaRPr lang="el-GR"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82736" y="1052736"/>
            <a:ext cx="8384898" cy="56166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smtClean="0"/>
              <a:t>Άτομα με ομάδα αίματος Ο είναι </a:t>
            </a:r>
            <a:r>
              <a:rPr lang="el-GR" sz="3200" dirty="0" err="1" smtClean="0"/>
              <a:t>πανδότες</a:t>
            </a:r>
            <a:r>
              <a:rPr lang="el-GR" sz="3200" dirty="0" smtClean="0"/>
              <a:t> και</a:t>
            </a:r>
            <a:br>
              <a:rPr lang="el-GR" sz="3200" dirty="0" smtClean="0"/>
            </a:br>
            <a:r>
              <a:rPr lang="el-GR" sz="3200" dirty="0" smtClean="0"/>
              <a:t>άτομα με ομάδα αίματος ΑΒ είναι πανδέκτες.</a:t>
            </a:r>
            <a:endParaRPr lang="el-G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97780" y="1447377"/>
            <a:ext cx="6714580" cy="50059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188640"/>
            <a:ext cx="8229600" cy="1296144"/>
          </a:xfrm>
        </p:spPr>
        <p:style>
          <a:lnRef idx="0">
            <a:schemeClr val="accent5"/>
          </a:lnRef>
          <a:fillRef idx="3">
            <a:schemeClr val="accent5"/>
          </a:fillRef>
          <a:effectRef idx="3">
            <a:schemeClr val="accent5"/>
          </a:effectRef>
          <a:fontRef idx="minor">
            <a:schemeClr val="lt1"/>
          </a:fontRef>
        </p:style>
        <p:txBody>
          <a:bodyPr>
            <a:noAutofit/>
          </a:bodyPr>
          <a:lstStyle/>
          <a:p>
            <a:r>
              <a:rPr lang="el-GR" sz="2800" dirty="0" smtClean="0"/>
              <a:t/>
            </a:r>
            <a:br>
              <a:rPr lang="el-GR" sz="2800" dirty="0" smtClean="0"/>
            </a:br>
            <a:r>
              <a:rPr lang="el-GR" sz="2800" dirty="0" smtClean="0"/>
              <a:t>Οι αντιδράσεις από ασύμβατη μετάγγιση οφείλονται σε προσχηματισμένα αντισώματα του λήπτη αίματος εναντίον των ερυθρών αιμοσφαιρίων του δότη.</a:t>
            </a:r>
            <a:br>
              <a:rPr lang="el-GR" sz="2800" dirty="0" smtClean="0"/>
            </a:br>
            <a:endParaRPr lang="el-GR"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1484" y="1556792"/>
            <a:ext cx="8993420" cy="5040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556792"/>
          </a:xfrm>
        </p:spPr>
        <p:style>
          <a:lnRef idx="0">
            <a:schemeClr val="accent5"/>
          </a:lnRef>
          <a:fillRef idx="3">
            <a:schemeClr val="accent5"/>
          </a:fillRef>
          <a:effectRef idx="3">
            <a:schemeClr val="accent5"/>
          </a:effectRef>
          <a:fontRef idx="minor">
            <a:schemeClr val="lt1"/>
          </a:fontRef>
        </p:style>
        <p:txBody>
          <a:bodyPr>
            <a:noAutofit/>
          </a:bodyPr>
          <a:lstStyle/>
          <a:p>
            <a:r>
              <a:rPr lang="el-GR" sz="3600" dirty="0" smtClean="0"/>
              <a:t>Η άμεση δοκιμασία </a:t>
            </a:r>
            <a:r>
              <a:rPr lang="el-GR" sz="3600" dirty="0" err="1" smtClean="0"/>
              <a:t>Coombs</a:t>
            </a:r>
            <a:r>
              <a:rPr lang="el-GR" sz="3600" dirty="0" smtClean="0"/>
              <a:t> ανιχνεύει αντισώματα πάνω στην μεμβράνη των ερυθρών αιμοσφαιρίων του πάσχοντος.</a:t>
            </a:r>
            <a:endParaRPr lang="el-GR" sz="36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05125" y="1626096"/>
            <a:ext cx="8879020" cy="48272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1282154"/>
          </a:xfrm>
        </p:spPr>
        <p:style>
          <a:lnRef idx="0">
            <a:schemeClr val="accent5"/>
          </a:lnRef>
          <a:fillRef idx="3">
            <a:schemeClr val="accent5"/>
          </a:fillRef>
          <a:effectRef idx="3">
            <a:schemeClr val="accent5"/>
          </a:effectRef>
          <a:fontRef idx="minor">
            <a:schemeClr val="lt1"/>
          </a:fontRef>
        </p:style>
        <p:txBody>
          <a:bodyPr>
            <a:noAutofit/>
          </a:bodyPr>
          <a:lstStyle/>
          <a:p>
            <a:r>
              <a:rPr lang="el-GR" sz="2800" dirty="0" smtClean="0"/>
              <a:t>Η έμμεση δοκιμασία </a:t>
            </a:r>
            <a:r>
              <a:rPr lang="el-GR" sz="2800" dirty="0" err="1" smtClean="0"/>
              <a:t>Coombs</a:t>
            </a:r>
            <a:r>
              <a:rPr lang="el-GR" sz="2800" dirty="0" smtClean="0"/>
              <a:t> ανιχνεύει αντισώματα στον ορό του λήπτη τα οποία δυνητικά θα μπορούσαν να συνδεθούν στα ερυθρά του δότη.</a:t>
            </a:r>
            <a:endParaRPr lang="el-GR" sz="2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7219" y="1700808"/>
            <a:ext cx="8899512" cy="442060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Μεταμόσχευση-Ορισμοί</a:t>
            </a:r>
            <a:endParaRPr lang="el-GR" dirty="0"/>
          </a:p>
        </p:txBody>
      </p:sp>
      <p:sp>
        <p:nvSpPr>
          <p:cNvPr id="3" name="2 - Θέση περιεχομένου"/>
          <p:cNvSpPr>
            <a:spLocks noGrp="1"/>
          </p:cNvSpPr>
          <p:nvPr>
            <p:ph idx="1"/>
          </p:nvPr>
        </p:nvSpPr>
        <p:spPr>
          <a:xfrm>
            <a:off x="457200" y="1600201"/>
            <a:ext cx="8229600" cy="2757493"/>
          </a:xfrm>
        </p:spPr>
        <p:txBody>
          <a:bodyPr>
            <a:normAutofit/>
          </a:bodyPr>
          <a:lstStyle/>
          <a:p>
            <a:r>
              <a:rPr lang="el-GR" sz="2800" dirty="0" smtClean="0"/>
              <a:t>Μεταμόσχευση είναι η τοποθέτηση ενός οργάνου ή ιστού (πχ κυττάρων) από ένα δότη στον οργανισμό άλλου ατόμου, που ονομάζεται «λήπτης» ή «δέκτης», σε τρόπο ώστε το όργανο αυτό να αντικαθιστά αντίστοιχο όργανο του λήπτη όταν αυτό δεν λειτουργεί</a:t>
            </a:r>
          </a:p>
          <a:p>
            <a:pPr>
              <a:buNone/>
            </a:pPr>
            <a:endParaRPr lang="el-GR" sz="2800" dirty="0"/>
          </a:p>
        </p:txBody>
      </p:sp>
      <p:sp>
        <p:nvSpPr>
          <p:cNvPr id="4" name="3 - TextBox"/>
          <p:cNvSpPr txBox="1"/>
          <p:nvPr/>
        </p:nvSpPr>
        <p:spPr>
          <a:xfrm>
            <a:off x="611560" y="4500570"/>
            <a:ext cx="8103844" cy="1938992"/>
          </a:xfrm>
          <a:prstGeom prst="rect">
            <a:avLst/>
          </a:prstGeom>
          <a:solidFill>
            <a:schemeClr val="accent6">
              <a:lumMod val="20000"/>
              <a:lumOff val="80000"/>
            </a:schemeClr>
          </a:solidFill>
          <a:ln>
            <a:solidFill>
              <a:schemeClr val="accent1"/>
            </a:solidFill>
          </a:ln>
        </p:spPr>
        <p:txBody>
          <a:bodyPr wrap="square" rtlCol="0">
            <a:spAutoFit/>
          </a:bodyPr>
          <a:lstStyle/>
          <a:p>
            <a:r>
              <a:rPr lang="el-GR" sz="2400" dirty="0"/>
              <a:t>Με </a:t>
            </a:r>
            <a:r>
              <a:rPr lang="el-GR" sz="2400" dirty="0" smtClean="0"/>
              <a:t>την μεταμόσχευση </a:t>
            </a:r>
            <a:r>
              <a:rPr lang="el-GR" sz="2400" dirty="0"/>
              <a:t>το όργανο του δότη (</a:t>
            </a:r>
            <a:r>
              <a:rPr lang="el-GR" sz="2400" b="1" dirty="0"/>
              <a:t>μόσχευμα) έρχεται σε επαφή με </a:t>
            </a:r>
            <a:r>
              <a:rPr lang="el-GR" sz="2400" b="1" dirty="0" smtClean="0"/>
              <a:t>τα λεμφοκύτταρα </a:t>
            </a:r>
            <a:r>
              <a:rPr lang="el-GR" sz="2400" dirty="0" smtClean="0"/>
              <a:t>του λήπτη.</a:t>
            </a:r>
            <a:r>
              <a:rPr lang="en-US" sz="2400" dirty="0" smtClean="0"/>
              <a:t> </a:t>
            </a:r>
            <a:r>
              <a:rPr lang="el-GR" sz="2400" dirty="0" smtClean="0"/>
              <a:t>Τα </a:t>
            </a:r>
            <a:r>
              <a:rPr lang="el-GR" sz="2400" dirty="0"/>
              <a:t>λεμφοκύτταρα του λήπτη </a:t>
            </a:r>
            <a:r>
              <a:rPr lang="el-GR" sz="2400" dirty="0" smtClean="0"/>
              <a:t>αναγνωρίζουν πρωτεΐνες του </a:t>
            </a:r>
            <a:r>
              <a:rPr lang="el-GR" sz="2400" dirty="0"/>
              <a:t>οργάνου του δότη και </a:t>
            </a:r>
            <a:r>
              <a:rPr lang="el-GR" sz="2400" dirty="0" smtClean="0"/>
              <a:t>κυρίως </a:t>
            </a:r>
            <a:r>
              <a:rPr lang="el-GR" sz="2400" dirty="0"/>
              <a:t>MHC </a:t>
            </a:r>
            <a:r>
              <a:rPr lang="el-GR" sz="2400" dirty="0" smtClean="0"/>
              <a:t>αντιγόνα του δότη, </a:t>
            </a:r>
            <a:r>
              <a:rPr lang="el-GR" sz="2400" dirty="0"/>
              <a:t>τα οποία εκθέτουν </a:t>
            </a:r>
            <a:r>
              <a:rPr lang="el-GR" sz="2400" dirty="0" smtClean="0"/>
              <a:t>στην επιφάνειά τους πρωτεΐνες του δότη.</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50 - Ομάδα"/>
          <p:cNvGrpSpPr/>
          <p:nvPr/>
        </p:nvGrpSpPr>
        <p:grpSpPr>
          <a:xfrm>
            <a:off x="0" y="0"/>
            <a:ext cx="9144000" cy="6786586"/>
            <a:chOff x="0" y="0"/>
            <a:chExt cx="9144000" cy="6786586"/>
          </a:xfrm>
        </p:grpSpPr>
        <p:grpSp>
          <p:nvGrpSpPr>
            <p:cNvPr id="3" name="1347 - Ομάδα"/>
            <p:cNvGrpSpPr/>
            <p:nvPr/>
          </p:nvGrpSpPr>
          <p:grpSpPr>
            <a:xfrm>
              <a:off x="0" y="0"/>
              <a:ext cx="9144000" cy="6786586"/>
              <a:chOff x="0" y="0"/>
              <a:chExt cx="9144000" cy="6786586"/>
            </a:xfrm>
          </p:grpSpPr>
          <p:grpSp>
            <p:nvGrpSpPr>
              <p:cNvPr id="4" name="587 - Ομάδα"/>
              <p:cNvGrpSpPr/>
              <p:nvPr/>
            </p:nvGrpSpPr>
            <p:grpSpPr>
              <a:xfrm>
                <a:off x="2643173" y="1811284"/>
                <a:ext cx="5286413" cy="4975302"/>
                <a:chOff x="1714479" y="357166"/>
                <a:chExt cx="6904542" cy="6261186"/>
              </a:xfrm>
            </p:grpSpPr>
            <p:grpSp>
              <p:nvGrpSpPr>
                <p:cNvPr id="5" name="298 - Ομάδα"/>
                <p:cNvGrpSpPr/>
                <p:nvPr/>
              </p:nvGrpSpPr>
              <p:grpSpPr>
                <a:xfrm>
                  <a:off x="1785918" y="5500702"/>
                  <a:ext cx="1214446" cy="1117650"/>
                  <a:chOff x="7000892" y="4648988"/>
                  <a:chExt cx="1857388" cy="1755050"/>
                </a:xfrm>
              </p:grpSpPr>
              <p:grpSp>
                <p:nvGrpSpPr>
                  <p:cNvPr id="6" name="256 - Ομάδα"/>
                  <p:cNvGrpSpPr/>
                  <p:nvPr/>
                </p:nvGrpSpPr>
                <p:grpSpPr>
                  <a:xfrm>
                    <a:off x="7858150" y="5533475"/>
                    <a:ext cx="659464" cy="615743"/>
                    <a:chOff x="3385454" y="1428736"/>
                    <a:chExt cx="659464" cy="615743"/>
                  </a:xfrm>
                </p:grpSpPr>
                <p:grpSp>
                  <p:nvGrpSpPr>
                    <p:cNvPr id="7" name="165 - Ομάδα"/>
                    <p:cNvGrpSpPr/>
                    <p:nvPr/>
                  </p:nvGrpSpPr>
                  <p:grpSpPr>
                    <a:xfrm>
                      <a:off x="3385454" y="1619257"/>
                      <a:ext cx="330172" cy="425222"/>
                      <a:chOff x="3385454" y="1619257"/>
                      <a:chExt cx="330172" cy="425222"/>
                    </a:xfrm>
                  </p:grpSpPr>
                  <p:sp>
                    <p:nvSpPr>
                      <p:cNvPr id="282"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8" name="8 - Ομάδα"/>
                      <p:cNvGrpSpPr/>
                      <p:nvPr/>
                    </p:nvGrpSpPr>
                    <p:grpSpPr>
                      <a:xfrm rot="14593715">
                        <a:off x="3360955" y="1831270"/>
                        <a:ext cx="237708" cy="188709"/>
                        <a:chOff x="1071538" y="500042"/>
                        <a:chExt cx="588936" cy="616607"/>
                      </a:xfrm>
                    </p:grpSpPr>
                    <p:sp>
                      <p:nvSpPr>
                        <p:cNvPr id="284" name="283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284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285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 name="166 - Ομάδα"/>
                    <p:cNvGrpSpPr/>
                    <p:nvPr/>
                  </p:nvGrpSpPr>
                  <p:grpSpPr>
                    <a:xfrm>
                      <a:off x="3714746" y="1428736"/>
                      <a:ext cx="330172" cy="425222"/>
                      <a:chOff x="3385454" y="1619257"/>
                      <a:chExt cx="330172" cy="425222"/>
                    </a:xfrm>
                  </p:grpSpPr>
                  <p:sp>
                    <p:nvSpPr>
                      <p:cNvPr id="277"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0" name="8 - Ομάδα"/>
                      <p:cNvGrpSpPr/>
                      <p:nvPr/>
                    </p:nvGrpSpPr>
                    <p:grpSpPr>
                      <a:xfrm rot="14593715">
                        <a:off x="3360955" y="1831270"/>
                        <a:ext cx="237708" cy="188709"/>
                        <a:chOff x="1071538" y="500042"/>
                        <a:chExt cx="588936" cy="616607"/>
                      </a:xfrm>
                    </p:grpSpPr>
                    <p:sp>
                      <p:nvSpPr>
                        <p:cNvPr id="279" name="278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279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280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1" name="162 - Ομάδα"/>
                  <p:cNvGrpSpPr/>
                  <p:nvPr/>
                </p:nvGrpSpPr>
                <p:grpSpPr>
                  <a:xfrm rot="18659927">
                    <a:off x="7296242" y="4791864"/>
                    <a:ext cx="1428760" cy="1428760"/>
                    <a:chOff x="3714744" y="1142206"/>
                    <a:chExt cx="4862513" cy="4573588"/>
                  </a:xfrm>
                </p:grpSpPr>
                <p:sp>
                  <p:nvSpPr>
                    <p:cNvPr id="221"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222"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223"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4"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5"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6"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7"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8"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9"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0"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1"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2"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3"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4"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5"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6"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7"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8"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9"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0"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1"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2"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3"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4"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5"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6"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7"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8"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49"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0"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1"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2"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3"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4"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5"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6"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7"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8"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59"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0"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1"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2"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3"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4"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5"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6"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7"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8"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69"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70"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71"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72"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73"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74"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2" name="217 - Ομάδα"/>
                  <p:cNvGrpSpPr/>
                  <p:nvPr/>
                </p:nvGrpSpPr>
                <p:grpSpPr>
                  <a:xfrm rot="21140374">
                    <a:off x="7483236" y="5171697"/>
                    <a:ext cx="476253" cy="337620"/>
                    <a:chOff x="5346069" y="1484211"/>
                    <a:chExt cx="560535" cy="279335"/>
                  </a:xfrm>
                </p:grpSpPr>
                <p:sp>
                  <p:nvSpPr>
                    <p:cNvPr id="214" name="213 - Έλλειψη"/>
                    <p:cNvSpPr/>
                    <p:nvPr/>
                  </p:nvSpPr>
                  <p:spPr>
                    <a:xfrm rot="19497621">
                      <a:off x="5346069" y="1484211"/>
                      <a:ext cx="560535" cy="256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3" name="34 - Ομάδα"/>
                    <p:cNvGrpSpPr/>
                    <p:nvPr/>
                  </p:nvGrpSpPr>
                  <p:grpSpPr>
                    <a:xfrm rot="19497621">
                      <a:off x="5422431" y="1550734"/>
                      <a:ext cx="367683" cy="212812"/>
                      <a:chOff x="1096227" y="2663420"/>
                      <a:chExt cx="937181" cy="505986"/>
                    </a:xfrm>
                  </p:grpSpPr>
                  <p:sp>
                    <p:nvSpPr>
                      <p:cNvPr id="216" name="Freeform 1191"/>
                      <p:cNvSpPr>
                        <a:spLocks noChangeAspect="1"/>
                      </p:cNvSpPr>
                      <p:nvPr/>
                    </p:nvSpPr>
                    <p:spPr bwMode="auto">
                      <a:xfrm rot="16696094">
                        <a:off x="1599775" y="2574503"/>
                        <a:ext cx="344716" cy="522550"/>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20000"/>
                          <a:lumOff val="80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4" name="8 - Ομάδα"/>
                      <p:cNvGrpSpPr/>
                      <p:nvPr/>
                    </p:nvGrpSpPr>
                    <p:grpSpPr>
                      <a:xfrm rot="16696094">
                        <a:off x="1118938" y="2772767"/>
                        <a:ext cx="373928" cy="419350"/>
                        <a:chOff x="1071538" y="500042"/>
                        <a:chExt cx="588936" cy="616607"/>
                      </a:xfrm>
                    </p:grpSpPr>
                    <p:sp>
                      <p:nvSpPr>
                        <p:cNvPr id="218" name="217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218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219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5" name="684 - Ομάδα"/>
                  <p:cNvGrpSpPr/>
                  <p:nvPr/>
                </p:nvGrpSpPr>
                <p:grpSpPr>
                  <a:xfrm>
                    <a:off x="7000892" y="4648988"/>
                    <a:ext cx="1000132" cy="928694"/>
                    <a:chOff x="7643834" y="2643182"/>
                    <a:chExt cx="1000132" cy="928694"/>
                  </a:xfrm>
                </p:grpSpPr>
                <p:sp>
                  <p:nvSpPr>
                    <p:cNvPr id="169" name="168 - Έλλειψη"/>
                    <p:cNvSpPr/>
                    <p:nvPr/>
                  </p:nvSpPr>
                  <p:spPr>
                    <a:xfrm>
                      <a:off x="7643834" y="3000372"/>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0" name="169 - Έλλειψη"/>
                    <p:cNvSpPr/>
                    <p:nvPr/>
                  </p:nvSpPr>
                  <p:spPr>
                    <a:xfrm>
                      <a:off x="8358214" y="307181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1" name="170 - Έλλειψη"/>
                    <p:cNvSpPr/>
                    <p:nvPr/>
                  </p:nvSpPr>
                  <p:spPr>
                    <a:xfrm>
                      <a:off x="8215338" y="2857496"/>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171 - Έλλειψη"/>
                    <p:cNvSpPr/>
                    <p:nvPr/>
                  </p:nvSpPr>
                  <p:spPr>
                    <a:xfrm>
                      <a:off x="8429652" y="292893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3" name="172 - Έλλειψη"/>
                    <p:cNvSpPr/>
                    <p:nvPr/>
                  </p:nvSpPr>
                  <p:spPr>
                    <a:xfrm>
                      <a:off x="8215338" y="3143248"/>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4" name="173 - Έλλειψη"/>
                    <p:cNvSpPr/>
                    <p:nvPr/>
                  </p:nvSpPr>
                  <p:spPr>
                    <a:xfrm>
                      <a:off x="8501090" y="328612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174 - Έλλειψη"/>
                    <p:cNvSpPr/>
                    <p:nvPr/>
                  </p:nvSpPr>
                  <p:spPr>
                    <a:xfrm>
                      <a:off x="8001024" y="3071810"/>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175 - Έλλειψη"/>
                    <p:cNvSpPr/>
                    <p:nvPr/>
                  </p:nvSpPr>
                  <p:spPr>
                    <a:xfrm>
                      <a:off x="8358214" y="2643182"/>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176 - Έλλειψη"/>
                    <p:cNvSpPr/>
                    <p:nvPr/>
                  </p:nvSpPr>
                  <p:spPr>
                    <a:xfrm>
                      <a:off x="8215338" y="3321843"/>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177 - Έλλειψη"/>
                    <p:cNvSpPr/>
                    <p:nvPr/>
                  </p:nvSpPr>
                  <p:spPr>
                    <a:xfrm>
                      <a:off x="7858148" y="2857496"/>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178 - Έλλειψη"/>
                    <p:cNvSpPr/>
                    <p:nvPr/>
                  </p:nvSpPr>
                  <p:spPr>
                    <a:xfrm>
                      <a:off x="8001024" y="342900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 name="685 - Ομάδα"/>
                  <p:cNvGrpSpPr/>
                  <p:nvPr/>
                </p:nvGrpSpPr>
                <p:grpSpPr>
                  <a:xfrm>
                    <a:off x="7858148" y="4648988"/>
                    <a:ext cx="1000132" cy="928694"/>
                    <a:chOff x="7643834" y="2643182"/>
                    <a:chExt cx="1000132" cy="928694"/>
                  </a:xfrm>
                </p:grpSpPr>
                <p:sp>
                  <p:nvSpPr>
                    <p:cNvPr id="158" name="157 - Έλλειψη"/>
                    <p:cNvSpPr/>
                    <p:nvPr/>
                  </p:nvSpPr>
                  <p:spPr>
                    <a:xfrm>
                      <a:off x="7643834" y="3000372"/>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9" name="158 - Έλλειψη"/>
                    <p:cNvSpPr/>
                    <p:nvPr/>
                  </p:nvSpPr>
                  <p:spPr>
                    <a:xfrm>
                      <a:off x="8358214" y="307181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0" name="159 - Έλλειψη"/>
                    <p:cNvSpPr/>
                    <p:nvPr/>
                  </p:nvSpPr>
                  <p:spPr>
                    <a:xfrm>
                      <a:off x="8215338" y="2857496"/>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160 - Έλλειψη"/>
                    <p:cNvSpPr/>
                    <p:nvPr/>
                  </p:nvSpPr>
                  <p:spPr>
                    <a:xfrm>
                      <a:off x="8429652" y="292893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161 - Έλλειψη"/>
                    <p:cNvSpPr/>
                    <p:nvPr/>
                  </p:nvSpPr>
                  <p:spPr>
                    <a:xfrm>
                      <a:off x="8215338" y="3143248"/>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3" name="162 - Έλλειψη"/>
                    <p:cNvSpPr/>
                    <p:nvPr/>
                  </p:nvSpPr>
                  <p:spPr>
                    <a:xfrm>
                      <a:off x="8501090" y="328612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4" name="163 - Έλλειψη"/>
                    <p:cNvSpPr/>
                    <p:nvPr/>
                  </p:nvSpPr>
                  <p:spPr>
                    <a:xfrm>
                      <a:off x="8001024" y="3071810"/>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5" name="164 - Έλλειψη"/>
                    <p:cNvSpPr/>
                    <p:nvPr/>
                  </p:nvSpPr>
                  <p:spPr>
                    <a:xfrm>
                      <a:off x="8358214" y="2643182"/>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6" name="165 - Έλλειψη"/>
                    <p:cNvSpPr/>
                    <p:nvPr/>
                  </p:nvSpPr>
                  <p:spPr>
                    <a:xfrm>
                      <a:off x="8215338" y="3321843"/>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7" name="166 - Έλλειψη"/>
                    <p:cNvSpPr/>
                    <p:nvPr/>
                  </p:nvSpPr>
                  <p:spPr>
                    <a:xfrm>
                      <a:off x="7858148" y="2857496"/>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8" name="167 - Έλλειψη"/>
                    <p:cNvSpPr/>
                    <p:nvPr/>
                  </p:nvSpPr>
                  <p:spPr>
                    <a:xfrm>
                      <a:off x="8001024" y="342900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 name="697 - Ομάδα"/>
                  <p:cNvGrpSpPr/>
                  <p:nvPr/>
                </p:nvGrpSpPr>
                <p:grpSpPr>
                  <a:xfrm>
                    <a:off x="7858148" y="5434806"/>
                    <a:ext cx="1000132" cy="928694"/>
                    <a:chOff x="7643834" y="2643182"/>
                    <a:chExt cx="1000132" cy="928694"/>
                  </a:xfrm>
                </p:grpSpPr>
                <p:sp>
                  <p:nvSpPr>
                    <p:cNvPr id="147" name="146 - Έλλειψη"/>
                    <p:cNvSpPr/>
                    <p:nvPr/>
                  </p:nvSpPr>
                  <p:spPr>
                    <a:xfrm>
                      <a:off x="7643834" y="3000372"/>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8" name="147 - Έλλειψη"/>
                    <p:cNvSpPr/>
                    <p:nvPr/>
                  </p:nvSpPr>
                  <p:spPr>
                    <a:xfrm>
                      <a:off x="8358214" y="307181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9" name="148 - Έλλειψη"/>
                    <p:cNvSpPr/>
                    <p:nvPr/>
                  </p:nvSpPr>
                  <p:spPr>
                    <a:xfrm>
                      <a:off x="8215338" y="2857496"/>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0" name="149 - Έλλειψη"/>
                    <p:cNvSpPr/>
                    <p:nvPr/>
                  </p:nvSpPr>
                  <p:spPr>
                    <a:xfrm>
                      <a:off x="8429652" y="292893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150 - Έλλειψη"/>
                    <p:cNvSpPr/>
                    <p:nvPr/>
                  </p:nvSpPr>
                  <p:spPr>
                    <a:xfrm>
                      <a:off x="8215338" y="3143248"/>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151 - Έλλειψη"/>
                    <p:cNvSpPr/>
                    <p:nvPr/>
                  </p:nvSpPr>
                  <p:spPr>
                    <a:xfrm>
                      <a:off x="8501090" y="328612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3" name="152 - Έλλειψη"/>
                    <p:cNvSpPr/>
                    <p:nvPr/>
                  </p:nvSpPr>
                  <p:spPr>
                    <a:xfrm>
                      <a:off x="8001024" y="3071810"/>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153 - Έλλειψη"/>
                    <p:cNvSpPr/>
                    <p:nvPr/>
                  </p:nvSpPr>
                  <p:spPr>
                    <a:xfrm>
                      <a:off x="8358214" y="2643182"/>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5" name="154 - Έλλειψη"/>
                    <p:cNvSpPr/>
                    <p:nvPr/>
                  </p:nvSpPr>
                  <p:spPr>
                    <a:xfrm>
                      <a:off x="8215338" y="3321843"/>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155 - Έλλειψη"/>
                    <p:cNvSpPr/>
                    <p:nvPr/>
                  </p:nvSpPr>
                  <p:spPr>
                    <a:xfrm>
                      <a:off x="7858148" y="2857496"/>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7" name="156 - Έλλειψη"/>
                    <p:cNvSpPr/>
                    <p:nvPr/>
                  </p:nvSpPr>
                  <p:spPr>
                    <a:xfrm>
                      <a:off x="8001024" y="342900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684 - Ομάδα"/>
                  <p:cNvGrpSpPr/>
                  <p:nvPr/>
                </p:nvGrpSpPr>
                <p:grpSpPr>
                  <a:xfrm rot="15837631">
                    <a:off x="7229523" y="5439625"/>
                    <a:ext cx="1000132" cy="928694"/>
                    <a:chOff x="7643834" y="2643182"/>
                    <a:chExt cx="1000132" cy="928694"/>
                  </a:xfrm>
                </p:grpSpPr>
                <p:sp>
                  <p:nvSpPr>
                    <p:cNvPr id="288" name="287 - Έλλειψη"/>
                    <p:cNvSpPr/>
                    <p:nvPr/>
                  </p:nvSpPr>
                  <p:spPr>
                    <a:xfrm>
                      <a:off x="7643834" y="3000372"/>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9" name="288 - Έλλειψη"/>
                    <p:cNvSpPr/>
                    <p:nvPr/>
                  </p:nvSpPr>
                  <p:spPr>
                    <a:xfrm>
                      <a:off x="8358214" y="307181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0" name="289 - Έλλειψη"/>
                    <p:cNvSpPr/>
                    <p:nvPr/>
                  </p:nvSpPr>
                  <p:spPr>
                    <a:xfrm>
                      <a:off x="8215338" y="2857496"/>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1" name="290 - Έλλειψη"/>
                    <p:cNvSpPr/>
                    <p:nvPr/>
                  </p:nvSpPr>
                  <p:spPr>
                    <a:xfrm>
                      <a:off x="8429652" y="292893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2" name="291 - Έλλειψη"/>
                    <p:cNvSpPr/>
                    <p:nvPr/>
                  </p:nvSpPr>
                  <p:spPr>
                    <a:xfrm>
                      <a:off x="8215338" y="3143248"/>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3" name="292 - Έλλειψη"/>
                    <p:cNvSpPr/>
                    <p:nvPr/>
                  </p:nvSpPr>
                  <p:spPr>
                    <a:xfrm>
                      <a:off x="8501090" y="3286124"/>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4" name="293 - Έλλειψη"/>
                    <p:cNvSpPr/>
                    <p:nvPr/>
                  </p:nvSpPr>
                  <p:spPr>
                    <a:xfrm>
                      <a:off x="8001024" y="3071810"/>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5" name="294 - Έλλειψη"/>
                    <p:cNvSpPr/>
                    <p:nvPr/>
                  </p:nvSpPr>
                  <p:spPr>
                    <a:xfrm>
                      <a:off x="8358214" y="2643182"/>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6" name="295 - Έλλειψη"/>
                    <p:cNvSpPr/>
                    <p:nvPr/>
                  </p:nvSpPr>
                  <p:spPr>
                    <a:xfrm>
                      <a:off x="8215338" y="3321843"/>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7" name="296 - Έλλειψη"/>
                    <p:cNvSpPr/>
                    <p:nvPr/>
                  </p:nvSpPr>
                  <p:spPr>
                    <a:xfrm>
                      <a:off x="7858148" y="2857496"/>
                      <a:ext cx="214314" cy="214314"/>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8" name="297 - Έλλειψη"/>
                    <p:cNvSpPr/>
                    <p:nvPr/>
                  </p:nvSpPr>
                  <p:spPr>
                    <a:xfrm>
                      <a:off x="8001024" y="3429000"/>
                      <a:ext cx="142876" cy="142876"/>
                    </a:xfrm>
                    <a:prstGeom prst="ellipse">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9" name="317 - Ομάδα"/>
                <p:cNvGrpSpPr/>
                <p:nvPr/>
              </p:nvGrpSpPr>
              <p:grpSpPr>
                <a:xfrm>
                  <a:off x="2857488" y="357166"/>
                  <a:ext cx="4148404" cy="1736374"/>
                  <a:chOff x="3071804" y="1428735"/>
                  <a:chExt cx="4148404" cy="1736374"/>
                </a:xfrm>
              </p:grpSpPr>
              <p:grpSp>
                <p:nvGrpSpPr>
                  <p:cNvPr id="20"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310"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311"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21" name="Group 7"/>
                  <p:cNvGrpSpPr>
                    <a:grpSpLocks noChangeAspect="1"/>
                  </p:cNvGrpSpPr>
                  <p:nvPr/>
                </p:nvGrpSpPr>
                <p:grpSpPr bwMode="auto">
                  <a:xfrm rot="3104591">
                    <a:off x="6785060" y="1391927"/>
                    <a:ext cx="343619" cy="526677"/>
                    <a:chOff x="2502" y="672"/>
                    <a:chExt cx="738" cy="1149"/>
                  </a:xfrm>
                  <a:solidFill>
                    <a:schemeClr val="tx2">
                      <a:lumMod val="60000"/>
                      <a:lumOff val="40000"/>
                    </a:schemeClr>
                  </a:solidFill>
                </p:grpSpPr>
                <p:sp>
                  <p:nvSpPr>
                    <p:cNvPr id="316"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317"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22" name="513 - Ομάδα"/>
                  <p:cNvGrpSpPr/>
                  <p:nvPr/>
                </p:nvGrpSpPr>
                <p:grpSpPr>
                  <a:xfrm rot="16200000">
                    <a:off x="3248825" y="1323153"/>
                    <a:ext cx="1319413" cy="1673455"/>
                    <a:chOff x="4878773" y="1762820"/>
                    <a:chExt cx="2038494" cy="2460224"/>
                  </a:xfrm>
                </p:grpSpPr>
                <p:grpSp>
                  <p:nvGrpSpPr>
                    <p:cNvPr id="23" name="509 - Ομάδα"/>
                    <p:cNvGrpSpPr/>
                    <p:nvPr/>
                  </p:nvGrpSpPr>
                  <p:grpSpPr>
                    <a:xfrm>
                      <a:off x="5621343" y="3322068"/>
                      <a:ext cx="390512" cy="900976"/>
                      <a:chOff x="5621343" y="3322068"/>
                      <a:chExt cx="390512" cy="900976"/>
                    </a:xfrm>
                  </p:grpSpPr>
                  <p:pic>
                    <p:nvPicPr>
                      <p:cNvPr id="138"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39" name="138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4" name="Group 22"/>
                    <p:cNvGrpSpPr>
                      <a:grpSpLocks noChangeAspect="1"/>
                    </p:cNvGrpSpPr>
                    <p:nvPr/>
                  </p:nvGrpSpPr>
                  <p:grpSpPr bwMode="auto">
                    <a:xfrm rot="10814903">
                      <a:off x="5690572" y="2905929"/>
                      <a:ext cx="309875" cy="659554"/>
                      <a:chOff x="2502" y="672"/>
                      <a:chExt cx="738" cy="1149"/>
                    </a:xfrm>
                    <a:solidFill>
                      <a:schemeClr val="tx2">
                        <a:lumMod val="60000"/>
                        <a:lumOff val="40000"/>
                      </a:schemeClr>
                    </a:solidFill>
                  </p:grpSpPr>
                  <p:sp>
                    <p:nvSpPr>
                      <p:cNvPr id="136"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7"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25" name="262 - Ομάδα"/>
                    <p:cNvGrpSpPr/>
                    <p:nvPr/>
                  </p:nvGrpSpPr>
                  <p:grpSpPr>
                    <a:xfrm rot="5204096">
                      <a:off x="6157328" y="1586207"/>
                      <a:ext cx="583326" cy="936552"/>
                      <a:chOff x="3514431" y="642918"/>
                      <a:chExt cx="583326" cy="936552"/>
                    </a:xfrm>
                  </p:grpSpPr>
                  <p:grpSp>
                    <p:nvGrpSpPr>
                      <p:cNvPr id="26"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134"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5"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33" name="Picture 3" descr="C:\Users\dell\Desktop\σχήματα\CD-8.png"/>
                      <p:cNvPicPr>
                        <a:picLocks noChangeAspect="1" noChangeArrowheads="1"/>
                      </p:cNvPicPr>
                      <p:nvPr/>
                    </p:nvPicPr>
                    <p:blipFill>
                      <a:blip r:embed="rId3" cstate="print"/>
                      <a:srcRect/>
                      <a:stretch>
                        <a:fillRect/>
                      </a:stretch>
                    </p:blipFill>
                    <p:spPr bwMode="auto">
                      <a:xfrm rot="2739507">
                        <a:off x="3492957" y="974670"/>
                        <a:ext cx="936552" cy="273048"/>
                      </a:xfrm>
                      <a:prstGeom prst="rect">
                        <a:avLst/>
                      </a:prstGeom>
                      <a:noFill/>
                    </p:spPr>
                  </p:pic>
                </p:grpSp>
                <p:grpSp>
                  <p:nvGrpSpPr>
                    <p:cNvPr id="27" name="Group 25"/>
                    <p:cNvGrpSpPr>
                      <a:grpSpLocks noChangeAspect="1"/>
                    </p:cNvGrpSpPr>
                    <p:nvPr/>
                  </p:nvGrpSpPr>
                  <p:grpSpPr bwMode="auto">
                    <a:xfrm rot="18023804">
                      <a:off x="5129864" y="1992393"/>
                      <a:ext cx="423627" cy="704706"/>
                      <a:chOff x="2502" y="672"/>
                      <a:chExt cx="738" cy="1149"/>
                    </a:xfrm>
                    <a:solidFill>
                      <a:schemeClr val="tx2">
                        <a:lumMod val="60000"/>
                        <a:lumOff val="40000"/>
                      </a:schemeClr>
                    </a:solidFill>
                  </p:grpSpPr>
                  <p:sp>
                    <p:nvSpPr>
                      <p:cNvPr id="130"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1"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25" name="Picture 3" descr="C:\Users\dell\Desktop\σχήματα\CD-8.png"/>
                    <p:cNvPicPr>
                      <a:picLocks noChangeAspect="1" noChangeArrowheads="1"/>
                    </p:cNvPicPr>
                    <p:nvPr/>
                  </p:nvPicPr>
                  <p:blipFill>
                    <a:blip r:embed="rId3" cstate="print"/>
                    <a:srcRect/>
                    <a:stretch>
                      <a:fillRect/>
                    </a:stretch>
                  </p:blipFill>
                  <p:spPr bwMode="auto">
                    <a:xfrm rot="1488200">
                      <a:off x="4878773" y="1881521"/>
                      <a:ext cx="856970" cy="298405"/>
                    </a:xfrm>
                    <a:prstGeom prst="rect">
                      <a:avLst/>
                    </a:prstGeom>
                    <a:noFill/>
                  </p:spPr>
                </p:pic>
                <p:pic>
                  <p:nvPicPr>
                    <p:cNvPr id="126" name="Picture 3" descr="C:\Users\dell\Desktop\σχήματα\CD-8.png"/>
                    <p:cNvPicPr>
                      <a:picLocks noChangeAspect="1" noChangeArrowheads="1"/>
                    </p:cNvPicPr>
                    <p:nvPr/>
                  </p:nvPicPr>
                  <p:blipFill>
                    <a:blip r:embed="rId4" cstate="print"/>
                    <a:srcRect/>
                    <a:stretch>
                      <a:fillRect/>
                    </a:stretch>
                  </p:blipFill>
                  <p:spPr bwMode="auto">
                    <a:xfrm rot="16619174" flipV="1">
                      <a:off x="5596664" y="3233629"/>
                      <a:ext cx="981292" cy="289943"/>
                    </a:xfrm>
                    <a:prstGeom prst="rect">
                      <a:avLst/>
                    </a:prstGeom>
                    <a:noFill/>
                  </p:spPr>
                </p:pic>
                <p:grpSp>
                  <p:nvGrpSpPr>
                    <p:cNvPr id="30" name="360 - Ομάδα"/>
                    <p:cNvGrpSpPr/>
                    <p:nvPr/>
                  </p:nvGrpSpPr>
                  <p:grpSpPr>
                    <a:xfrm rot="19353224">
                      <a:off x="5501806" y="2220316"/>
                      <a:ext cx="875108" cy="900977"/>
                      <a:chOff x="7286645" y="2357430"/>
                      <a:chExt cx="785818" cy="899932"/>
                    </a:xfrm>
                  </p:grpSpPr>
                  <p:sp>
                    <p:nvSpPr>
                      <p:cNvPr id="128" name="127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31" name="225 - Ομάδα"/>
                  <p:cNvGrpSpPr/>
                  <p:nvPr/>
                </p:nvGrpSpPr>
                <p:grpSpPr>
                  <a:xfrm>
                    <a:off x="5464132" y="2000240"/>
                    <a:ext cx="608066" cy="292765"/>
                    <a:chOff x="4768318" y="1209917"/>
                    <a:chExt cx="706817" cy="310151"/>
                  </a:xfrm>
                </p:grpSpPr>
                <p:grpSp>
                  <p:nvGrpSpPr>
                    <p:cNvPr id="1312"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11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2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118"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315" name="226 - Ομάδα"/>
                  <p:cNvGrpSpPr/>
                  <p:nvPr/>
                </p:nvGrpSpPr>
                <p:grpSpPr>
                  <a:xfrm rot="16200000">
                    <a:off x="4739200" y="1547288"/>
                    <a:ext cx="554463" cy="317358"/>
                    <a:chOff x="4768318" y="1209917"/>
                    <a:chExt cx="706817" cy="310151"/>
                  </a:xfrm>
                </p:grpSpPr>
                <p:grpSp>
                  <p:nvGrpSpPr>
                    <p:cNvPr id="1340"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115"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16"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114"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341" name="256 - Ομάδα"/>
                  <p:cNvGrpSpPr/>
                  <p:nvPr/>
                </p:nvGrpSpPr>
                <p:grpSpPr>
                  <a:xfrm rot="16200000">
                    <a:off x="5111939" y="2024520"/>
                    <a:ext cx="384013" cy="374133"/>
                    <a:chOff x="3385454" y="1428736"/>
                    <a:chExt cx="659464" cy="615743"/>
                  </a:xfrm>
                </p:grpSpPr>
                <p:grpSp>
                  <p:nvGrpSpPr>
                    <p:cNvPr id="1344" name="165 - Ομάδα"/>
                    <p:cNvGrpSpPr/>
                    <p:nvPr/>
                  </p:nvGrpSpPr>
                  <p:grpSpPr>
                    <a:xfrm>
                      <a:off x="3385454" y="1619257"/>
                      <a:ext cx="330172" cy="425222"/>
                      <a:chOff x="3385454" y="1619257"/>
                      <a:chExt cx="330172" cy="425222"/>
                    </a:xfrm>
                  </p:grpSpPr>
                  <p:sp>
                    <p:nvSpPr>
                      <p:cNvPr id="108"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345" name="8 - Ομάδα"/>
                      <p:cNvGrpSpPr/>
                      <p:nvPr/>
                    </p:nvGrpSpPr>
                    <p:grpSpPr>
                      <a:xfrm rot="14593715">
                        <a:off x="3360955" y="1831270"/>
                        <a:ext cx="237708" cy="188709"/>
                        <a:chOff x="1071538" y="500042"/>
                        <a:chExt cx="588936" cy="616607"/>
                      </a:xfrm>
                    </p:grpSpPr>
                    <p:sp>
                      <p:nvSpPr>
                        <p:cNvPr id="110" name="109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110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111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46" name="166 - Ομάδα"/>
                    <p:cNvGrpSpPr/>
                    <p:nvPr/>
                  </p:nvGrpSpPr>
                  <p:grpSpPr>
                    <a:xfrm>
                      <a:off x="3714746" y="1428736"/>
                      <a:ext cx="330172" cy="425222"/>
                      <a:chOff x="3385454" y="1619257"/>
                      <a:chExt cx="330172" cy="425222"/>
                    </a:xfrm>
                  </p:grpSpPr>
                  <p:sp>
                    <p:nvSpPr>
                      <p:cNvPr id="103"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348" name="8 - Ομάδα"/>
                      <p:cNvGrpSpPr/>
                      <p:nvPr/>
                    </p:nvGrpSpPr>
                    <p:grpSpPr>
                      <a:xfrm rot="14593715">
                        <a:off x="3360955" y="1831270"/>
                        <a:ext cx="237708" cy="188709"/>
                        <a:chOff x="1071538" y="500042"/>
                        <a:chExt cx="588936" cy="616607"/>
                      </a:xfrm>
                    </p:grpSpPr>
                    <p:sp>
                      <p:nvSpPr>
                        <p:cNvPr id="105" name="104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105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106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351" name="162 - Ομάδα"/>
                  <p:cNvGrpSpPr/>
                  <p:nvPr/>
                </p:nvGrpSpPr>
                <p:grpSpPr>
                  <a:xfrm rot="13259927">
                    <a:off x="4666268" y="1898816"/>
                    <a:ext cx="868131" cy="831983"/>
                    <a:chOff x="3714744" y="1142206"/>
                    <a:chExt cx="4862513" cy="4573588"/>
                  </a:xfrm>
                </p:grpSpPr>
                <p:sp>
                  <p:nvSpPr>
                    <p:cNvPr id="47"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48"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49"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2"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3"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4"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5"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6"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9"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6"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7"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8"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9"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0"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6"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7"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352" name="530 - Ομάδα"/>
                  <p:cNvGrpSpPr/>
                  <p:nvPr/>
                </p:nvGrpSpPr>
                <p:grpSpPr>
                  <a:xfrm rot="10625931">
                    <a:off x="5000362" y="2640461"/>
                    <a:ext cx="237280" cy="524648"/>
                    <a:chOff x="5621343" y="3322068"/>
                    <a:chExt cx="390512" cy="900976"/>
                  </a:xfrm>
                </p:grpSpPr>
                <p:pic>
                  <p:nvPicPr>
                    <p:cNvPr id="28" name="Picture 2" descr="C:\Users\dell\Desktop\σχήματα\MHC-I.png"/>
                    <p:cNvPicPr>
                      <a:picLocks noChangeAspect="1" noChangeArrowheads="1"/>
                    </p:cNvPicPr>
                    <p:nvPr/>
                  </p:nvPicPr>
                  <p:blipFill>
                    <a:blip r:embed="rId5" cstate="print"/>
                    <a:srcRect/>
                    <a:stretch>
                      <a:fillRect/>
                    </a:stretch>
                  </p:blipFill>
                  <p:spPr bwMode="auto">
                    <a:xfrm rot="16403579">
                      <a:off x="5454287" y="3665476"/>
                      <a:ext cx="724624" cy="390512"/>
                    </a:xfrm>
                    <a:prstGeom prst="rect">
                      <a:avLst/>
                    </a:prstGeom>
                    <a:noFill/>
                  </p:spPr>
                </p:pic>
                <p:sp>
                  <p:nvSpPr>
                    <p:cNvPr id="29" name="28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53" name="Group 13"/>
                  <p:cNvGrpSpPr>
                    <a:grpSpLocks noChangeAspect="1"/>
                  </p:cNvGrpSpPr>
                  <p:nvPr/>
                </p:nvGrpSpPr>
                <p:grpSpPr bwMode="auto">
                  <a:xfrm rot="16345876" flipH="1">
                    <a:off x="6016356" y="1929719"/>
                    <a:ext cx="269757" cy="447531"/>
                    <a:chOff x="2502" y="672"/>
                    <a:chExt cx="738" cy="1149"/>
                  </a:xfrm>
                  <a:solidFill>
                    <a:schemeClr val="tx2">
                      <a:lumMod val="60000"/>
                      <a:lumOff val="40000"/>
                    </a:schemeClr>
                  </a:solidFill>
                </p:grpSpPr>
                <p:sp>
                  <p:nvSpPr>
                    <p:cNvPr id="312"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313"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309" name="Picture 2" descr="C:\Users\dell\Desktop\σχήματα\CD-4-1.png"/>
                  <p:cNvPicPr>
                    <a:picLocks noChangeAspect="1" noChangeArrowheads="1"/>
                  </p:cNvPicPr>
                  <p:nvPr/>
                </p:nvPicPr>
                <p:blipFill>
                  <a:blip r:embed="rId6" cstate="print"/>
                  <a:srcRect/>
                  <a:stretch>
                    <a:fillRect/>
                  </a:stretch>
                </p:blipFill>
                <p:spPr bwMode="auto">
                  <a:xfrm rot="73876" flipH="1">
                    <a:off x="5786446" y="1915923"/>
                    <a:ext cx="606652" cy="104177"/>
                  </a:xfrm>
                  <a:prstGeom prst="rect">
                    <a:avLst/>
                  </a:prstGeom>
                  <a:noFill/>
                </p:spPr>
              </p:pic>
              <p:sp>
                <p:nvSpPr>
                  <p:cNvPr id="304"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5"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1354" name="115 - Ομάδα"/>
                <p:cNvGrpSpPr/>
                <p:nvPr/>
              </p:nvGrpSpPr>
              <p:grpSpPr>
                <a:xfrm rot="5400000">
                  <a:off x="1872098" y="2052896"/>
                  <a:ext cx="1432800" cy="1319409"/>
                  <a:chOff x="1643043" y="1714489"/>
                  <a:chExt cx="1432800" cy="1319409"/>
                </a:xfrm>
              </p:grpSpPr>
              <p:grpSp>
                <p:nvGrpSpPr>
                  <p:cNvPr id="1355"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369"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70"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356" name="262 - Ομάδα"/>
                  <p:cNvGrpSpPr/>
                  <p:nvPr/>
                </p:nvGrpSpPr>
                <p:grpSpPr>
                  <a:xfrm rot="21404096">
                    <a:off x="1643043" y="1714489"/>
                    <a:ext cx="396781" cy="606182"/>
                    <a:chOff x="3514431" y="642918"/>
                    <a:chExt cx="583326" cy="936552"/>
                  </a:xfrm>
                </p:grpSpPr>
                <p:grpSp>
                  <p:nvGrpSpPr>
                    <p:cNvPr id="1357"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367"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68"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66" name="Picture 3" descr="C:\Users\dell\Desktop\σχήματα\CD-8.png"/>
                    <p:cNvPicPr>
                      <a:picLocks noChangeAspect="1" noChangeArrowheads="1"/>
                    </p:cNvPicPr>
                    <p:nvPr/>
                  </p:nvPicPr>
                  <p:blipFill>
                    <a:blip r:embed="rId3" cstate="print"/>
                    <a:srcRect/>
                    <a:stretch>
                      <a:fillRect/>
                    </a:stretch>
                  </p:blipFill>
                  <p:spPr bwMode="auto">
                    <a:xfrm rot="2739507">
                      <a:off x="3492957" y="974670"/>
                      <a:ext cx="936552" cy="273048"/>
                    </a:xfrm>
                    <a:prstGeom prst="rect">
                      <a:avLst/>
                    </a:prstGeom>
                    <a:noFill/>
                  </p:spPr>
                </p:pic>
              </p:grpSp>
              <p:grpSp>
                <p:nvGrpSpPr>
                  <p:cNvPr id="1358"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363"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64"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58" name="Picture 3" descr="C:\Users\dell\Desktop\σχήματα\CD-8.png"/>
                  <p:cNvPicPr>
                    <a:picLocks noChangeAspect="1" noChangeArrowheads="1"/>
                  </p:cNvPicPr>
                  <p:nvPr/>
                </p:nvPicPr>
                <p:blipFill>
                  <a:blip r:embed="rId3" cstate="print"/>
                  <a:srcRect/>
                  <a:stretch>
                    <a:fillRect/>
                  </a:stretch>
                </p:blipFill>
                <p:spPr bwMode="auto">
                  <a:xfrm rot="17688200">
                    <a:off x="1547936" y="2655074"/>
                    <a:ext cx="554672" cy="202976"/>
                  </a:xfrm>
                  <a:prstGeom prst="rect">
                    <a:avLst/>
                  </a:prstGeom>
                  <a:noFill/>
                </p:spPr>
              </p:pic>
              <p:pic>
                <p:nvPicPr>
                  <p:cNvPr id="359" name="Picture 3" descr="C:\Users\dell\Desktop\σχήματα\CD-8.png"/>
                  <p:cNvPicPr>
                    <a:picLocks noChangeAspect="1" noChangeArrowheads="1"/>
                  </p:cNvPicPr>
                  <p:nvPr/>
                </p:nvPicPr>
                <p:blipFill>
                  <a:blip r:embed="rId4" cstate="print"/>
                  <a:srcRect/>
                  <a:stretch>
                    <a:fillRect/>
                  </a:stretch>
                </p:blipFill>
                <p:spPr bwMode="auto">
                  <a:xfrm rot="11219174" flipV="1">
                    <a:off x="2408364" y="2157843"/>
                    <a:ext cx="667479" cy="187665"/>
                  </a:xfrm>
                  <a:prstGeom prst="rect">
                    <a:avLst/>
                  </a:prstGeom>
                  <a:noFill/>
                </p:spPr>
              </p:pic>
              <p:grpSp>
                <p:nvGrpSpPr>
                  <p:cNvPr id="1359" name="360 - Ομάδα"/>
                  <p:cNvGrpSpPr/>
                  <p:nvPr/>
                </p:nvGrpSpPr>
                <p:grpSpPr>
                  <a:xfrm rot="13953224">
                    <a:off x="1977452" y="2041011"/>
                    <a:ext cx="566412" cy="612849"/>
                    <a:chOff x="7286645" y="2357430"/>
                    <a:chExt cx="785818" cy="899932"/>
                  </a:xfrm>
                </p:grpSpPr>
                <p:sp>
                  <p:nvSpPr>
                    <p:cNvPr id="361" name="360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2"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360" name="116 - Ομάδα"/>
                <p:cNvGrpSpPr/>
                <p:nvPr/>
              </p:nvGrpSpPr>
              <p:grpSpPr>
                <a:xfrm rot="5400000">
                  <a:off x="2086412" y="2485564"/>
                  <a:ext cx="1432800" cy="1319409"/>
                  <a:chOff x="1643043" y="1714489"/>
                  <a:chExt cx="1432800" cy="1319409"/>
                </a:xfrm>
              </p:grpSpPr>
              <p:grpSp>
                <p:nvGrpSpPr>
                  <p:cNvPr id="1361"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353"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54"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362" name="262 - Ομάδα"/>
                  <p:cNvGrpSpPr/>
                  <p:nvPr/>
                </p:nvGrpSpPr>
                <p:grpSpPr>
                  <a:xfrm rot="21404096">
                    <a:off x="1643043" y="1714489"/>
                    <a:ext cx="396781" cy="606182"/>
                    <a:chOff x="3514431" y="642918"/>
                    <a:chExt cx="583326" cy="936552"/>
                  </a:xfrm>
                </p:grpSpPr>
                <p:grpSp>
                  <p:nvGrpSpPr>
                    <p:cNvPr id="1363"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351"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52"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50" name="Picture 3" descr="C:\Users\dell\Desktop\σχήματα\CD-8.png"/>
                    <p:cNvPicPr>
                      <a:picLocks noChangeAspect="1" noChangeArrowheads="1"/>
                    </p:cNvPicPr>
                    <p:nvPr/>
                  </p:nvPicPr>
                  <p:blipFill>
                    <a:blip r:embed="rId3" cstate="print"/>
                    <a:srcRect/>
                    <a:stretch>
                      <a:fillRect/>
                    </a:stretch>
                  </p:blipFill>
                  <p:spPr bwMode="auto">
                    <a:xfrm rot="2739507">
                      <a:off x="3492957" y="974670"/>
                      <a:ext cx="936552" cy="273048"/>
                    </a:xfrm>
                    <a:prstGeom prst="rect">
                      <a:avLst/>
                    </a:prstGeom>
                    <a:noFill/>
                  </p:spPr>
                </p:pic>
              </p:grpSp>
              <p:grpSp>
                <p:nvGrpSpPr>
                  <p:cNvPr id="1364"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347"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48"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42" name="Picture 3" descr="C:\Users\dell\Desktop\σχήματα\CD-8.png"/>
                  <p:cNvPicPr>
                    <a:picLocks noChangeAspect="1" noChangeArrowheads="1"/>
                  </p:cNvPicPr>
                  <p:nvPr/>
                </p:nvPicPr>
                <p:blipFill>
                  <a:blip r:embed="rId3" cstate="print"/>
                  <a:srcRect/>
                  <a:stretch>
                    <a:fillRect/>
                  </a:stretch>
                </p:blipFill>
                <p:spPr bwMode="auto">
                  <a:xfrm rot="17688200">
                    <a:off x="1547936" y="2655074"/>
                    <a:ext cx="554672" cy="202976"/>
                  </a:xfrm>
                  <a:prstGeom prst="rect">
                    <a:avLst/>
                  </a:prstGeom>
                  <a:noFill/>
                </p:spPr>
              </p:pic>
              <p:pic>
                <p:nvPicPr>
                  <p:cNvPr id="343" name="Picture 3" descr="C:\Users\dell\Desktop\σχήματα\CD-8.png"/>
                  <p:cNvPicPr>
                    <a:picLocks noChangeAspect="1" noChangeArrowheads="1"/>
                  </p:cNvPicPr>
                  <p:nvPr/>
                </p:nvPicPr>
                <p:blipFill>
                  <a:blip r:embed="rId4" cstate="print"/>
                  <a:srcRect/>
                  <a:stretch>
                    <a:fillRect/>
                  </a:stretch>
                </p:blipFill>
                <p:spPr bwMode="auto">
                  <a:xfrm rot="11219174" flipV="1">
                    <a:off x="2408364" y="2157843"/>
                    <a:ext cx="667479" cy="187665"/>
                  </a:xfrm>
                  <a:prstGeom prst="rect">
                    <a:avLst/>
                  </a:prstGeom>
                  <a:noFill/>
                </p:spPr>
              </p:pic>
              <p:grpSp>
                <p:nvGrpSpPr>
                  <p:cNvPr id="1365" name="360 - Ομάδα"/>
                  <p:cNvGrpSpPr/>
                  <p:nvPr/>
                </p:nvGrpSpPr>
                <p:grpSpPr>
                  <a:xfrm rot="13953224">
                    <a:off x="1977452" y="2041011"/>
                    <a:ext cx="566412" cy="612849"/>
                    <a:chOff x="7286645" y="2357430"/>
                    <a:chExt cx="785818" cy="899932"/>
                  </a:xfrm>
                </p:grpSpPr>
                <p:sp>
                  <p:nvSpPr>
                    <p:cNvPr id="345" name="344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6"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366" name="133 - Ομάδα"/>
                <p:cNvGrpSpPr/>
                <p:nvPr/>
              </p:nvGrpSpPr>
              <p:grpSpPr>
                <a:xfrm rot="5400000">
                  <a:off x="1657784" y="2557002"/>
                  <a:ext cx="1432800" cy="1319409"/>
                  <a:chOff x="1643043" y="1714489"/>
                  <a:chExt cx="1432800" cy="1319409"/>
                </a:xfrm>
              </p:grpSpPr>
              <p:grpSp>
                <p:nvGrpSpPr>
                  <p:cNvPr id="1367"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337"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38"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368" name="262 - Ομάδα"/>
                  <p:cNvGrpSpPr/>
                  <p:nvPr/>
                </p:nvGrpSpPr>
                <p:grpSpPr>
                  <a:xfrm rot="21404096">
                    <a:off x="1643043" y="1714489"/>
                    <a:ext cx="396781" cy="606182"/>
                    <a:chOff x="3514431" y="642918"/>
                    <a:chExt cx="583326" cy="936552"/>
                  </a:xfrm>
                </p:grpSpPr>
                <p:grpSp>
                  <p:nvGrpSpPr>
                    <p:cNvPr id="1369"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335"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36"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34" name="Picture 3" descr="C:\Users\dell\Desktop\σχήματα\CD-8.png"/>
                    <p:cNvPicPr>
                      <a:picLocks noChangeAspect="1" noChangeArrowheads="1"/>
                    </p:cNvPicPr>
                    <p:nvPr/>
                  </p:nvPicPr>
                  <p:blipFill>
                    <a:blip r:embed="rId3" cstate="print"/>
                    <a:srcRect/>
                    <a:stretch>
                      <a:fillRect/>
                    </a:stretch>
                  </p:blipFill>
                  <p:spPr bwMode="auto">
                    <a:xfrm rot="2739507">
                      <a:off x="3492957" y="974670"/>
                      <a:ext cx="936552" cy="273048"/>
                    </a:xfrm>
                    <a:prstGeom prst="rect">
                      <a:avLst/>
                    </a:prstGeom>
                    <a:noFill/>
                  </p:spPr>
                </p:pic>
              </p:grpSp>
              <p:grpSp>
                <p:nvGrpSpPr>
                  <p:cNvPr id="1370"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331"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32"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26" name="Picture 3" descr="C:\Users\dell\Desktop\σχήματα\CD-8.png"/>
                  <p:cNvPicPr>
                    <a:picLocks noChangeAspect="1" noChangeArrowheads="1"/>
                  </p:cNvPicPr>
                  <p:nvPr/>
                </p:nvPicPr>
                <p:blipFill>
                  <a:blip r:embed="rId3" cstate="print"/>
                  <a:srcRect/>
                  <a:stretch>
                    <a:fillRect/>
                  </a:stretch>
                </p:blipFill>
                <p:spPr bwMode="auto">
                  <a:xfrm rot="17688200">
                    <a:off x="1547936" y="2655074"/>
                    <a:ext cx="554672" cy="202976"/>
                  </a:xfrm>
                  <a:prstGeom prst="rect">
                    <a:avLst/>
                  </a:prstGeom>
                  <a:noFill/>
                </p:spPr>
              </p:pic>
              <p:pic>
                <p:nvPicPr>
                  <p:cNvPr id="327" name="Picture 3" descr="C:\Users\dell\Desktop\σχήματα\CD-8.png"/>
                  <p:cNvPicPr>
                    <a:picLocks noChangeAspect="1" noChangeArrowheads="1"/>
                  </p:cNvPicPr>
                  <p:nvPr/>
                </p:nvPicPr>
                <p:blipFill>
                  <a:blip r:embed="rId4" cstate="print"/>
                  <a:srcRect/>
                  <a:stretch>
                    <a:fillRect/>
                  </a:stretch>
                </p:blipFill>
                <p:spPr bwMode="auto">
                  <a:xfrm rot="11219174" flipV="1">
                    <a:off x="2408364" y="2157843"/>
                    <a:ext cx="667479" cy="187665"/>
                  </a:xfrm>
                  <a:prstGeom prst="rect">
                    <a:avLst/>
                  </a:prstGeom>
                  <a:noFill/>
                </p:spPr>
              </p:pic>
              <p:grpSp>
                <p:nvGrpSpPr>
                  <p:cNvPr id="1371" name="360 - Ομάδα"/>
                  <p:cNvGrpSpPr/>
                  <p:nvPr/>
                </p:nvGrpSpPr>
                <p:grpSpPr>
                  <a:xfrm rot="13953224">
                    <a:off x="1977452" y="2041011"/>
                    <a:ext cx="566412" cy="612849"/>
                    <a:chOff x="7286645" y="2357430"/>
                    <a:chExt cx="785818" cy="899932"/>
                  </a:xfrm>
                </p:grpSpPr>
                <p:sp>
                  <p:nvSpPr>
                    <p:cNvPr id="329" name="328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0"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372" name="370 - Ομάδα"/>
                <p:cNvGrpSpPr/>
                <p:nvPr/>
              </p:nvGrpSpPr>
              <p:grpSpPr>
                <a:xfrm>
                  <a:off x="2000232" y="2714620"/>
                  <a:ext cx="1432800" cy="2589297"/>
                  <a:chOff x="2116339" y="3640368"/>
                  <a:chExt cx="1432800" cy="2589297"/>
                </a:xfrm>
              </p:grpSpPr>
              <p:grpSp>
                <p:nvGrpSpPr>
                  <p:cNvPr id="1373" name="509 - Ομάδα"/>
                  <p:cNvGrpSpPr/>
                  <p:nvPr/>
                </p:nvGrpSpPr>
                <p:grpSpPr>
                  <a:xfrm>
                    <a:off x="2643174" y="4857764"/>
                    <a:ext cx="252758" cy="612849"/>
                    <a:chOff x="5621343" y="3322068"/>
                    <a:chExt cx="390512" cy="900976"/>
                  </a:xfrm>
                </p:grpSpPr>
                <p:pic>
                  <p:nvPicPr>
                    <p:cNvPr id="445" name="Picture 2" descr="C:\Users\dell\Desktop\σχήματα\MHC-I.png"/>
                    <p:cNvPicPr>
                      <a:picLocks noChangeAspect="1" noChangeArrowheads="1"/>
                    </p:cNvPicPr>
                    <p:nvPr/>
                  </p:nvPicPr>
                  <p:blipFill>
                    <a:blip r:embed="rId7" cstate="print"/>
                    <a:srcRect/>
                    <a:stretch>
                      <a:fillRect/>
                    </a:stretch>
                  </p:blipFill>
                  <p:spPr bwMode="auto">
                    <a:xfrm rot="16403579">
                      <a:off x="5454287" y="3665476"/>
                      <a:ext cx="724624" cy="390512"/>
                    </a:xfrm>
                    <a:prstGeom prst="rect">
                      <a:avLst/>
                    </a:prstGeom>
                    <a:noFill/>
                  </p:spPr>
                </p:pic>
                <p:sp>
                  <p:nvSpPr>
                    <p:cNvPr id="446" name="445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74" name="162 - Ομάδα"/>
                  <p:cNvGrpSpPr/>
                  <p:nvPr/>
                </p:nvGrpSpPr>
                <p:grpSpPr>
                  <a:xfrm rot="13259927">
                    <a:off x="2380988" y="5397682"/>
                    <a:ext cx="868131" cy="831983"/>
                    <a:chOff x="3714744" y="1142206"/>
                    <a:chExt cx="4862513" cy="4573588"/>
                  </a:xfrm>
                </p:grpSpPr>
                <p:sp>
                  <p:nvSpPr>
                    <p:cNvPr id="391"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392"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393"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4"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5"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6"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7"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8"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9"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0"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1"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2"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3"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4"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5"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6"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7"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8"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9"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0"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1"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2"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3"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4"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5"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6"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7"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8"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9"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0"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1"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2"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3"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4"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5"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6"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7"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8"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9"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0"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1"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2"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3"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4"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5"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6"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7"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8"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9"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0"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1"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2"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3"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4"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375" name="150 - Ομάδα"/>
                  <p:cNvGrpSpPr/>
                  <p:nvPr/>
                </p:nvGrpSpPr>
                <p:grpSpPr>
                  <a:xfrm rot="19551689">
                    <a:off x="2116337" y="3640371"/>
                    <a:ext cx="1432800" cy="1319409"/>
                    <a:chOff x="1643043" y="1714489"/>
                    <a:chExt cx="1432800" cy="1319409"/>
                  </a:xfrm>
                </p:grpSpPr>
                <p:grpSp>
                  <p:nvGrpSpPr>
                    <p:cNvPr id="32"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389"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90"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33" name="262 - Ομάδα"/>
                    <p:cNvGrpSpPr/>
                    <p:nvPr/>
                  </p:nvGrpSpPr>
                  <p:grpSpPr>
                    <a:xfrm rot="21404096">
                      <a:off x="1643043" y="1714489"/>
                      <a:ext cx="396781" cy="606182"/>
                      <a:chOff x="3514431" y="642918"/>
                      <a:chExt cx="583326" cy="936552"/>
                    </a:xfrm>
                  </p:grpSpPr>
                  <p:grpSp>
                    <p:nvGrpSpPr>
                      <p:cNvPr id="34"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387"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88"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86" name="Picture 3" descr="C:\Users\dell\Desktop\σχήματα\CD-8.png"/>
                      <p:cNvPicPr>
                        <a:picLocks noChangeAspect="1" noChangeArrowheads="1"/>
                      </p:cNvPicPr>
                      <p:nvPr/>
                    </p:nvPicPr>
                    <p:blipFill>
                      <a:blip r:embed="rId3" cstate="print"/>
                      <a:srcRect/>
                      <a:stretch>
                        <a:fillRect/>
                      </a:stretch>
                    </p:blipFill>
                    <p:spPr bwMode="auto">
                      <a:xfrm rot="2739507">
                        <a:off x="3492957" y="974670"/>
                        <a:ext cx="936552" cy="273048"/>
                      </a:xfrm>
                      <a:prstGeom prst="rect">
                        <a:avLst/>
                      </a:prstGeom>
                      <a:noFill/>
                    </p:spPr>
                  </p:pic>
                </p:grpSp>
                <p:grpSp>
                  <p:nvGrpSpPr>
                    <p:cNvPr id="35"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383"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384"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378" name="Picture 3" descr="C:\Users\dell\Desktop\σχήματα\CD-8.png"/>
                    <p:cNvPicPr>
                      <a:picLocks noChangeAspect="1" noChangeArrowheads="1"/>
                    </p:cNvPicPr>
                    <p:nvPr/>
                  </p:nvPicPr>
                  <p:blipFill>
                    <a:blip r:embed="rId3" cstate="print"/>
                    <a:srcRect/>
                    <a:stretch>
                      <a:fillRect/>
                    </a:stretch>
                  </p:blipFill>
                  <p:spPr bwMode="auto">
                    <a:xfrm rot="17688200">
                      <a:off x="1547936" y="2655074"/>
                      <a:ext cx="554672" cy="202976"/>
                    </a:xfrm>
                    <a:prstGeom prst="rect">
                      <a:avLst/>
                    </a:prstGeom>
                    <a:noFill/>
                  </p:spPr>
                </p:pic>
                <p:pic>
                  <p:nvPicPr>
                    <p:cNvPr id="379" name="Picture 3" descr="C:\Users\dell\Desktop\σχήματα\CD-8.png"/>
                    <p:cNvPicPr>
                      <a:picLocks noChangeAspect="1" noChangeArrowheads="1"/>
                    </p:cNvPicPr>
                    <p:nvPr/>
                  </p:nvPicPr>
                  <p:blipFill>
                    <a:blip r:embed="rId4" cstate="print"/>
                    <a:srcRect/>
                    <a:stretch>
                      <a:fillRect/>
                    </a:stretch>
                  </p:blipFill>
                  <p:spPr bwMode="auto">
                    <a:xfrm rot="11219174" flipV="1">
                      <a:off x="2408364" y="2157843"/>
                      <a:ext cx="667479" cy="187665"/>
                    </a:xfrm>
                    <a:prstGeom prst="rect">
                      <a:avLst/>
                    </a:prstGeom>
                    <a:noFill/>
                  </p:spPr>
                </p:pic>
                <p:grpSp>
                  <p:nvGrpSpPr>
                    <p:cNvPr id="36" name="360 - Ομάδα"/>
                    <p:cNvGrpSpPr/>
                    <p:nvPr/>
                  </p:nvGrpSpPr>
                  <p:grpSpPr>
                    <a:xfrm rot="13953224">
                      <a:off x="1977452" y="2041011"/>
                      <a:ext cx="566412" cy="612849"/>
                      <a:chOff x="7286645" y="2357430"/>
                      <a:chExt cx="785818" cy="899932"/>
                    </a:xfrm>
                  </p:grpSpPr>
                  <p:sp>
                    <p:nvSpPr>
                      <p:cNvPr id="381" name="380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2"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grpSp>
              <p:nvGrpSpPr>
                <p:cNvPr id="37" name="285 - Ομάδα"/>
                <p:cNvGrpSpPr/>
                <p:nvPr/>
              </p:nvGrpSpPr>
              <p:grpSpPr>
                <a:xfrm rot="2012250">
                  <a:off x="6882936" y="1941106"/>
                  <a:ext cx="1473731" cy="1310099"/>
                  <a:chOff x="5644620" y="1427800"/>
                  <a:chExt cx="1473731" cy="1310099"/>
                </a:xfrm>
              </p:grpSpPr>
              <p:grpSp>
                <p:nvGrpSpPr>
                  <p:cNvPr id="38"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586"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87"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39" name="Group 7"/>
                  <p:cNvGrpSpPr>
                    <a:grpSpLocks noChangeAspect="1"/>
                  </p:cNvGrpSpPr>
                  <p:nvPr/>
                </p:nvGrpSpPr>
                <p:grpSpPr bwMode="auto">
                  <a:xfrm rot="2621064">
                    <a:off x="6706584" y="1427800"/>
                    <a:ext cx="343619" cy="526677"/>
                    <a:chOff x="2502" y="672"/>
                    <a:chExt cx="738" cy="1149"/>
                  </a:xfrm>
                  <a:solidFill>
                    <a:schemeClr val="tx2">
                      <a:lumMod val="60000"/>
                      <a:lumOff val="40000"/>
                    </a:schemeClr>
                  </a:solidFill>
                </p:grpSpPr>
                <p:sp>
                  <p:nvSpPr>
                    <p:cNvPr id="584"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85"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40" name="Group 13"/>
                  <p:cNvGrpSpPr>
                    <a:grpSpLocks noChangeAspect="1"/>
                  </p:cNvGrpSpPr>
                  <p:nvPr/>
                </p:nvGrpSpPr>
                <p:grpSpPr bwMode="auto">
                  <a:xfrm rot="16345876" flipH="1">
                    <a:off x="5952292" y="1929715"/>
                    <a:ext cx="269756" cy="447531"/>
                    <a:chOff x="2502" y="672"/>
                    <a:chExt cx="738" cy="1149"/>
                  </a:xfrm>
                  <a:solidFill>
                    <a:schemeClr val="tx2">
                      <a:lumMod val="60000"/>
                      <a:lumOff val="40000"/>
                    </a:schemeClr>
                  </a:solidFill>
                </p:grpSpPr>
                <p:sp>
                  <p:nvSpPr>
                    <p:cNvPr id="582"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583"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579" name="Picture 2" descr="C:\Users\dell\Desktop\σχήματα\CD-4-1.png"/>
                  <p:cNvPicPr>
                    <a:picLocks noChangeAspect="1" noChangeArrowheads="1"/>
                  </p:cNvPicPr>
                  <p:nvPr/>
                </p:nvPicPr>
                <p:blipFill>
                  <a:blip r:embed="rId6" cstate="print"/>
                  <a:srcRect/>
                  <a:stretch>
                    <a:fillRect/>
                  </a:stretch>
                </p:blipFill>
                <p:spPr bwMode="auto">
                  <a:xfrm rot="73876" flipH="1">
                    <a:off x="5644620" y="1915923"/>
                    <a:ext cx="606652" cy="104177"/>
                  </a:xfrm>
                  <a:prstGeom prst="rect">
                    <a:avLst/>
                  </a:prstGeom>
                  <a:noFill/>
                </p:spPr>
              </p:pic>
              <p:sp>
                <p:nvSpPr>
                  <p:cNvPr id="580"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1"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41" name="286 - Ομάδα"/>
                <p:cNvGrpSpPr/>
                <p:nvPr/>
              </p:nvGrpSpPr>
              <p:grpSpPr>
                <a:xfrm rot="2012250">
                  <a:off x="6525744" y="1655353"/>
                  <a:ext cx="1473731" cy="1310099"/>
                  <a:chOff x="5644620" y="1427800"/>
                  <a:chExt cx="1473731" cy="1310099"/>
                </a:xfrm>
              </p:grpSpPr>
              <p:grpSp>
                <p:nvGrpSpPr>
                  <p:cNvPr id="42"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574"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75"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43" name="Group 7"/>
                  <p:cNvGrpSpPr>
                    <a:grpSpLocks noChangeAspect="1"/>
                  </p:cNvGrpSpPr>
                  <p:nvPr/>
                </p:nvGrpSpPr>
                <p:grpSpPr bwMode="auto">
                  <a:xfrm rot="2621064">
                    <a:off x="6706584" y="1427800"/>
                    <a:ext cx="343619" cy="526677"/>
                    <a:chOff x="2502" y="672"/>
                    <a:chExt cx="738" cy="1149"/>
                  </a:xfrm>
                  <a:solidFill>
                    <a:schemeClr val="tx2">
                      <a:lumMod val="60000"/>
                      <a:lumOff val="40000"/>
                    </a:schemeClr>
                  </a:solidFill>
                </p:grpSpPr>
                <p:sp>
                  <p:nvSpPr>
                    <p:cNvPr id="572"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73"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44" name="Group 13"/>
                  <p:cNvGrpSpPr>
                    <a:grpSpLocks noChangeAspect="1"/>
                  </p:cNvGrpSpPr>
                  <p:nvPr/>
                </p:nvGrpSpPr>
                <p:grpSpPr bwMode="auto">
                  <a:xfrm rot="16345876" flipH="1">
                    <a:off x="5952292" y="1929715"/>
                    <a:ext cx="269756" cy="447531"/>
                    <a:chOff x="2502" y="672"/>
                    <a:chExt cx="738" cy="1149"/>
                  </a:xfrm>
                  <a:solidFill>
                    <a:schemeClr val="tx2">
                      <a:lumMod val="60000"/>
                      <a:lumOff val="40000"/>
                    </a:schemeClr>
                  </a:solidFill>
                </p:grpSpPr>
                <p:sp>
                  <p:nvSpPr>
                    <p:cNvPr id="570"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571"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567" name="Picture 2" descr="C:\Users\dell\Desktop\σχήματα\CD-4-1.png"/>
                  <p:cNvPicPr>
                    <a:picLocks noChangeAspect="1" noChangeArrowheads="1"/>
                  </p:cNvPicPr>
                  <p:nvPr/>
                </p:nvPicPr>
                <p:blipFill>
                  <a:blip r:embed="rId6" cstate="print"/>
                  <a:srcRect/>
                  <a:stretch>
                    <a:fillRect/>
                  </a:stretch>
                </p:blipFill>
                <p:spPr bwMode="auto">
                  <a:xfrm rot="73876" flipH="1">
                    <a:off x="5644620" y="1915923"/>
                    <a:ext cx="606652" cy="104177"/>
                  </a:xfrm>
                  <a:prstGeom prst="rect">
                    <a:avLst/>
                  </a:prstGeom>
                  <a:noFill/>
                </p:spPr>
              </p:pic>
              <p:sp>
                <p:nvSpPr>
                  <p:cNvPr id="568"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9"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45" name="299 - Ομάδα"/>
                <p:cNvGrpSpPr/>
                <p:nvPr/>
              </p:nvGrpSpPr>
              <p:grpSpPr>
                <a:xfrm rot="2012250">
                  <a:off x="6382869" y="2298296"/>
                  <a:ext cx="1473731" cy="1310099"/>
                  <a:chOff x="5644620" y="1427800"/>
                  <a:chExt cx="1473731" cy="1310099"/>
                </a:xfrm>
              </p:grpSpPr>
              <p:grpSp>
                <p:nvGrpSpPr>
                  <p:cNvPr id="46"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562"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63"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101" name="Group 7"/>
                  <p:cNvGrpSpPr>
                    <a:grpSpLocks noChangeAspect="1"/>
                  </p:cNvGrpSpPr>
                  <p:nvPr/>
                </p:nvGrpSpPr>
                <p:grpSpPr bwMode="auto">
                  <a:xfrm rot="2621064">
                    <a:off x="6706584" y="1427800"/>
                    <a:ext cx="343619" cy="526677"/>
                    <a:chOff x="2502" y="672"/>
                    <a:chExt cx="738" cy="1149"/>
                  </a:xfrm>
                  <a:solidFill>
                    <a:schemeClr val="tx2">
                      <a:lumMod val="60000"/>
                      <a:lumOff val="40000"/>
                    </a:schemeClr>
                  </a:solidFill>
                </p:grpSpPr>
                <p:sp>
                  <p:nvSpPr>
                    <p:cNvPr id="560"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61"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102" name="Group 13"/>
                  <p:cNvGrpSpPr>
                    <a:grpSpLocks noChangeAspect="1"/>
                  </p:cNvGrpSpPr>
                  <p:nvPr/>
                </p:nvGrpSpPr>
                <p:grpSpPr bwMode="auto">
                  <a:xfrm rot="16345876" flipH="1">
                    <a:off x="5952292" y="1929715"/>
                    <a:ext cx="269756" cy="447531"/>
                    <a:chOff x="2502" y="672"/>
                    <a:chExt cx="738" cy="1149"/>
                  </a:xfrm>
                  <a:solidFill>
                    <a:schemeClr val="tx2">
                      <a:lumMod val="60000"/>
                      <a:lumOff val="40000"/>
                    </a:schemeClr>
                  </a:solidFill>
                </p:grpSpPr>
                <p:sp>
                  <p:nvSpPr>
                    <p:cNvPr id="558"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559"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555" name="Picture 2" descr="C:\Users\dell\Desktop\σχήματα\CD-4-1.png"/>
                  <p:cNvPicPr>
                    <a:picLocks noChangeAspect="1" noChangeArrowheads="1"/>
                  </p:cNvPicPr>
                  <p:nvPr/>
                </p:nvPicPr>
                <p:blipFill>
                  <a:blip r:embed="rId6" cstate="print"/>
                  <a:srcRect/>
                  <a:stretch>
                    <a:fillRect/>
                  </a:stretch>
                </p:blipFill>
                <p:spPr bwMode="auto">
                  <a:xfrm rot="73876" flipH="1">
                    <a:off x="5644620" y="1915923"/>
                    <a:ext cx="606652" cy="104177"/>
                  </a:xfrm>
                  <a:prstGeom prst="rect">
                    <a:avLst/>
                  </a:prstGeom>
                  <a:noFill/>
                </p:spPr>
              </p:pic>
              <p:sp>
                <p:nvSpPr>
                  <p:cNvPr id="556"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7"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104" name="446 - Ομάδα"/>
                <p:cNvGrpSpPr/>
                <p:nvPr/>
              </p:nvGrpSpPr>
              <p:grpSpPr>
                <a:xfrm rot="16200000">
                  <a:off x="6410436" y="3162200"/>
                  <a:ext cx="2727603" cy="1689567"/>
                  <a:chOff x="5778487" y="3857628"/>
                  <a:chExt cx="2727603" cy="1689567"/>
                </a:xfrm>
              </p:grpSpPr>
              <p:grpSp>
                <p:nvGrpSpPr>
                  <p:cNvPr id="109" name="225 - Ομάδα"/>
                  <p:cNvGrpSpPr/>
                  <p:nvPr/>
                </p:nvGrpSpPr>
                <p:grpSpPr>
                  <a:xfrm rot="3086055">
                    <a:off x="6464302" y="5096779"/>
                    <a:ext cx="608067" cy="292765"/>
                    <a:chOff x="4768318" y="1209917"/>
                    <a:chExt cx="706817" cy="310151"/>
                  </a:xfrm>
                </p:grpSpPr>
                <p:grpSp>
                  <p:nvGrpSpPr>
                    <p:cNvPr id="113"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546"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547"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545"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17" name="226 - Ομάδα"/>
                  <p:cNvGrpSpPr/>
                  <p:nvPr/>
                </p:nvGrpSpPr>
                <p:grpSpPr>
                  <a:xfrm rot="7620728">
                    <a:off x="5659934" y="5015975"/>
                    <a:ext cx="554463" cy="317357"/>
                    <a:chOff x="4768318" y="1209917"/>
                    <a:chExt cx="706817" cy="310151"/>
                  </a:xfrm>
                </p:grpSpPr>
                <p:grpSp>
                  <p:nvGrpSpPr>
                    <p:cNvPr id="121"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542"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543"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541"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22" name="Group 7"/>
                  <p:cNvGrpSpPr>
                    <a:grpSpLocks noChangeAspect="1"/>
                  </p:cNvGrpSpPr>
                  <p:nvPr/>
                </p:nvGrpSpPr>
                <p:grpSpPr bwMode="auto">
                  <a:xfrm rot="8320538">
                    <a:off x="8060614" y="4640115"/>
                    <a:ext cx="343619" cy="526677"/>
                    <a:chOff x="2502" y="672"/>
                    <a:chExt cx="738" cy="1149"/>
                  </a:xfrm>
                  <a:solidFill>
                    <a:schemeClr val="tx2">
                      <a:lumMod val="60000"/>
                      <a:lumOff val="40000"/>
                    </a:schemeClr>
                  </a:solidFill>
                </p:grpSpPr>
                <p:sp>
                  <p:nvSpPr>
                    <p:cNvPr id="538"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39"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123" name="Group 7"/>
                  <p:cNvGrpSpPr>
                    <a:grpSpLocks noChangeAspect="1"/>
                  </p:cNvGrpSpPr>
                  <p:nvPr/>
                </p:nvGrpSpPr>
                <p:grpSpPr bwMode="auto">
                  <a:xfrm rot="3104591">
                    <a:off x="8070942" y="3820820"/>
                    <a:ext cx="343619" cy="526677"/>
                    <a:chOff x="2502" y="672"/>
                    <a:chExt cx="738" cy="1149"/>
                  </a:xfrm>
                  <a:solidFill>
                    <a:schemeClr val="tx2">
                      <a:lumMod val="60000"/>
                      <a:lumOff val="40000"/>
                    </a:schemeClr>
                  </a:solidFill>
                </p:grpSpPr>
                <p:sp>
                  <p:nvSpPr>
                    <p:cNvPr id="536"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37"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124" name="225 - Ομάδα"/>
                  <p:cNvGrpSpPr/>
                  <p:nvPr/>
                </p:nvGrpSpPr>
                <p:grpSpPr>
                  <a:xfrm>
                    <a:off x="6750021" y="4429133"/>
                    <a:ext cx="608067" cy="292765"/>
                    <a:chOff x="4768318" y="1209917"/>
                    <a:chExt cx="706817" cy="310151"/>
                  </a:xfrm>
                </p:grpSpPr>
                <p:grpSp>
                  <p:nvGrpSpPr>
                    <p:cNvPr id="127"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534"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535"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533"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32" name="226 - Ομάδα"/>
                  <p:cNvGrpSpPr/>
                  <p:nvPr/>
                </p:nvGrpSpPr>
                <p:grpSpPr>
                  <a:xfrm rot="16200000">
                    <a:off x="6025078" y="3976181"/>
                    <a:ext cx="554463" cy="317357"/>
                    <a:chOff x="4768318" y="1209917"/>
                    <a:chExt cx="706817" cy="310151"/>
                  </a:xfrm>
                </p:grpSpPr>
                <p:grpSp>
                  <p:nvGrpSpPr>
                    <p:cNvPr id="140"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530"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531"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529"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41" name="256 - Ομάδα"/>
                  <p:cNvGrpSpPr/>
                  <p:nvPr/>
                </p:nvGrpSpPr>
                <p:grpSpPr>
                  <a:xfrm rot="16200000">
                    <a:off x="6397820" y="4453408"/>
                    <a:ext cx="384014" cy="374133"/>
                    <a:chOff x="3385454" y="1428736"/>
                    <a:chExt cx="659464" cy="615743"/>
                  </a:xfrm>
                </p:grpSpPr>
                <p:grpSp>
                  <p:nvGrpSpPr>
                    <p:cNvPr id="142" name="165 - Ομάδα"/>
                    <p:cNvGrpSpPr/>
                    <p:nvPr/>
                  </p:nvGrpSpPr>
                  <p:grpSpPr>
                    <a:xfrm>
                      <a:off x="3385454" y="1619257"/>
                      <a:ext cx="330172" cy="425222"/>
                      <a:chOff x="3385454" y="1619257"/>
                      <a:chExt cx="330172" cy="425222"/>
                    </a:xfrm>
                  </p:grpSpPr>
                  <p:sp>
                    <p:nvSpPr>
                      <p:cNvPr id="523"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43" name="8 - Ομάδα"/>
                      <p:cNvGrpSpPr/>
                      <p:nvPr/>
                    </p:nvGrpSpPr>
                    <p:grpSpPr>
                      <a:xfrm rot="14593715">
                        <a:off x="3360955" y="1831270"/>
                        <a:ext cx="237708" cy="188709"/>
                        <a:chOff x="1071538" y="500042"/>
                        <a:chExt cx="588936" cy="616607"/>
                      </a:xfrm>
                    </p:grpSpPr>
                    <p:sp>
                      <p:nvSpPr>
                        <p:cNvPr id="525" name="524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525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526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44" name="166 - Ομάδα"/>
                    <p:cNvGrpSpPr/>
                    <p:nvPr/>
                  </p:nvGrpSpPr>
                  <p:grpSpPr>
                    <a:xfrm>
                      <a:off x="3714746" y="1428736"/>
                      <a:ext cx="330172" cy="425222"/>
                      <a:chOff x="3385454" y="1619257"/>
                      <a:chExt cx="330172" cy="425222"/>
                    </a:xfrm>
                  </p:grpSpPr>
                  <p:sp>
                    <p:nvSpPr>
                      <p:cNvPr id="518"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45" name="8 - Ομάδα"/>
                      <p:cNvGrpSpPr/>
                      <p:nvPr/>
                    </p:nvGrpSpPr>
                    <p:grpSpPr>
                      <a:xfrm rot="14593715">
                        <a:off x="3360955" y="1831270"/>
                        <a:ext cx="237708" cy="188709"/>
                        <a:chOff x="1071538" y="500042"/>
                        <a:chExt cx="588936" cy="616607"/>
                      </a:xfrm>
                    </p:grpSpPr>
                    <p:sp>
                      <p:nvSpPr>
                        <p:cNvPr id="520" name="519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520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521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46" name="162 - Ομάδα"/>
                  <p:cNvGrpSpPr/>
                  <p:nvPr/>
                </p:nvGrpSpPr>
                <p:grpSpPr>
                  <a:xfrm rot="13259927">
                    <a:off x="5952150" y="4327709"/>
                    <a:ext cx="868131" cy="831983"/>
                    <a:chOff x="3714744" y="1142206"/>
                    <a:chExt cx="4862513" cy="4573588"/>
                  </a:xfrm>
                </p:grpSpPr>
                <p:sp>
                  <p:nvSpPr>
                    <p:cNvPr id="462"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463"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464"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5"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6"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7"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8"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9"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0"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1"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2"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3"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4"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5"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6"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7"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8"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9"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0"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1"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2"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3"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4"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5"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6"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7"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8"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9"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0"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1"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2"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3"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4"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5"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6"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7"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8"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9"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0"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1"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2"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3"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4"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5"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6"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7"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8"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9"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0"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1"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2"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3"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4"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5"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80" name="Group 13"/>
                  <p:cNvGrpSpPr>
                    <a:grpSpLocks noChangeAspect="1"/>
                  </p:cNvGrpSpPr>
                  <p:nvPr/>
                </p:nvGrpSpPr>
                <p:grpSpPr bwMode="auto">
                  <a:xfrm rot="16345876" flipH="1">
                    <a:off x="7302238" y="4358608"/>
                    <a:ext cx="269756" cy="447531"/>
                    <a:chOff x="2502" y="672"/>
                    <a:chExt cx="738" cy="1149"/>
                  </a:xfrm>
                  <a:solidFill>
                    <a:schemeClr val="tx2">
                      <a:lumMod val="60000"/>
                      <a:lumOff val="40000"/>
                    </a:schemeClr>
                  </a:solidFill>
                </p:grpSpPr>
                <p:sp>
                  <p:nvSpPr>
                    <p:cNvPr id="460"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461"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457" name="Picture 2" descr="C:\Users\dell\Desktop\σχήματα\CD-4-1.png"/>
                  <p:cNvPicPr>
                    <a:picLocks noChangeAspect="1" noChangeArrowheads="1"/>
                  </p:cNvPicPr>
                  <p:nvPr/>
                </p:nvPicPr>
                <p:blipFill>
                  <a:blip r:embed="rId6" cstate="print"/>
                  <a:srcRect/>
                  <a:stretch>
                    <a:fillRect/>
                  </a:stretch>
                </p:blipFill>
                <p:spPr bwMode="auto">
                  <a:xfrm rot="73876" flipH="1">
                    <a:off x="7072328" y="4344816"/>
                    <a:ext cx="606652" cy="104177"/>
                  </a:xfrm>
                  <a:prstGeom prst="rect">
                    <a:avLst/>
                  </a:prstGeom>
                  <a:noFill/>
                </p:spPr>
              </p:pic>
              <p:sp>
                <p:nvSpPr>
                  <p:cNvPr id="458" name="Ελεύθερη σχεδίαση 151"/>
                  <p:cNvSpPr/>
                  <p:nvPr/>
                </p:nvSpPr>
                <p:spPr>
                  <a:xfrm rot="16273876">
                    <a:off x="7508852" y="4238423"/>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9" name="Oval 11"/>
                  <p:cNvSpPr>
                    <a:spLocks noChangeAspect="1" noChangeArrowheads="1"/>
                  </p:cNvSpPr>
                  <p:nvPr/>
                </p:nvSpPr>
                <p:spPr bwMode="auto">
                  <a:xfrm rot="16273876">
                    <a:off x="7670948" y="4407500"/>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grpSp>
            <p:nvGrpSpPr>
              <p:cNvPr id="181" name="607 - Ομάδα"/>
              <p:cNvGrpSpPr/>
              <p:nvPr/>
            </p:nvGrpSpPr>
            <p:grpSpPr>
              <a:xfrm>
                <a:off x="6572264" y="0"/>
                <a:ext cx="794977" cy="2286015"/>
                <a:chOff x="5634412" y="3786190"/>
                <a:chExt cx="794977" cy="2286015"/>
              </a:xfrm>
            </p:grpSpPr>
            <p:sp>
              <p:nvSpPr>
                <p:cNvPr id="609" name="Freeform 8"/>
                <p:cNvSpPr>
                  <a:spLocks noChangeAspect="1"/>
                </p:cNvSpPr>
                <p:nvPr/>
              </p:nvSpPr>
              <p:spPr bwMode="auto">
                <a:xfrm>
                  <a:off x="5643570" y="3786190"/>
                  <a:ext cx="785818" cy="2270102"/>
                </a:xfrm>
                <a:custGeom>
                  <a:avLst/>
                  <a:gdLst>
                    <a:gd name="T0" fmla="*/ 0 w 3559"/>
                    <a:gd name="T1" fmla="*/ 0 h 16467"/>
                    <a:gd name="T2" fmla="*/ 0 w 3559"/>
                    <a:gd name="T3" fmla="*/ 2078 h 16467"/>
                    <a:gd name="T4" fmla="*/ 251 w 3559"/>
                    <a:gd name="T5" fmla="*/ 2312 h 16467"/>
                    <a:gd name="T6" fmla="*/ 501 w 3559"/>
                    <a:gd name="T7" fmla="*/ 2078 h 16467"/>
                    <a:gd name="T8" fmla="*/ 501 w 3559"/>
                    <a:gd name="T9" fmla="*/ 0 h 16467"/>
                    <a:gd name="T10" fmla="*/ 0 w 3559"/>
                    <a:gd name="T11" fmla="*/ 0 h 16467"/>
                    <a:gd name="T12" fmla="*/ 0 60000 65536"/>
                    <a:gd name="T13" fmla="*/ 0 60000 65536"/>
                    <a:gd name="T14" fmla="*/ 0 60000 65536"/>
                    <a:gd name="T15" fmla="*/ 0 60000 65536"/>
                    <a:gd name="T16" fmla="*/ 0 60000 65536"/>
                    <a:gd name="T17" fmla="*/ 0 60000 65536"/>
                    <a:gd name="T18" fmla="*/ 0 w 3559"/>
                    <a:gd name="T19" fmla="*/ 0 h 16467"/>
                    <a:gd name="T20" fmla="*/ 3559 w 3559"/>
                    <a:gd name="T21" fmla="*/ 16467 h 16467"/>
                  </a:gdLst>
                  <a:ahLst/>
                  <a:cxnLst>
                    <a:cxn ang="T12">
                      <a:pos x="T0" y="T1"/>
                    </a:cxn>
                    <a:cxn ang="T13">
                      <a:pos x="T2" y="T3"/>
                    </a:cxn>
                    <a:cxn ang="T14">
                      <a:pos x="T4" y="T5"/>
                    </a:cxn>
                    <a:cxn ang="T15">
                      <a:pos x="T6" y="T7"/>
                    </a:cxn>
                    <a:cxn ang="T16">
                      <a:pos x="T8" y="T9"/>
                    </a:cxn>
                    <a:cxn ang="T17">
                      <a:pos x="T10" y="T11"/>
                    </a:cxn>
                  </a:cxnLst>
                  <a:rect l="T18" t="T19" r="T20" b="T21"/>
                  <a:pathLst>
                    <a:path w="3559" h="16467">
                      <a:moveTo>
                        <a:pt x="0" y="0"/>
                      </a:moveTo>
                      <a:cubicBezTo>
                        <a:pt x="0" y="14798"/>
                        <a:pt x="0" y="14798"/>
                        <a:pt x="0" y="14798"/>
                      </a:cubicBezTo>
                      <a:cubicBezTo>
                        <a:pt x="0" y="15721"/>
                        <a:pt x="801" y="16467"/>
                        <a:pt x="1780" y="16467"/>
                      </a:cubicBezTo>
                      <a:cubicBezTo>
                        <a:pt x="2758" y="16467"/>
                        <a:pt x="3559" y="15721"/>
                        <a:pt x="3559" y="14798"/>
                      </a:cubicBezTo>
                      <a:cubicBezTo>
                        <a:pt x="3559" y="0"/>
                        <a:pt x="3559" y="0"/>
                        <a:pt x="3559" y="0"/>
                      </a:cubicBezTo>
                      <a:lnTo>
                        <a:pt x="0" y="0"/>
                      </a:lnTo>
                      <a:close/>
                    </a:path>
                  </a:pathLst>
                </a:custGeom>
                <a:solidFill>
                  <a:srgbClr val="FFF5EE"/>
                </a:solidFill>
                <a:ln w="6350" cap="rnd">
                  <a:solidFill>
                    <a:srgbClr val="FF6600"/>
                  </a:solidFill>
                  <a:miter lim="800000"/>
                  <a:headEnd/>
                  <a:tailEnd/>
                </a:ln>
              </p:spPr>
              <p:txBody>
                <a:bodyPr/>
                <a:lstStyle/>
                <a:p>
                  <a:endParaRPr lang="el-GR"/>
                </a:p>
              </p:txBody>
            </p:sp>
            <p:sp>
              <p:nvSpPr>
                <p:cNvPr id="610" name="Freeform 7"/>
                <p:cNvSpPr>
                  <a:spLocks noChangeAspect="1"/>
                </p:cNvSpPr>
                <p:nvPr/>
              </p:nvSpPr>
              <p:spPr bwMode="auto">
                <a:xfrm>
                  <a:off x="5634412" y="4445220"/>
                  <a:ext cx="794977" cy="1626985"/>
                </a:xfrm>
                <a:custGeom>
                  <a:avLst/>
                  <a:gdLst>
                    <a:gd name="T0" fmla="*/ 0 w 3558"/>
                    <a:gd name="T1" fmla="*/ 0 h 8100"/>
                    <a:gd name="T2" fmla="*/ 0 w 3558"/>
                    <a:gd name="T3" fmla="*/ 903 h 8100"/>
                    <a:gd name="T4" fmla="*/ 250 w 3558"/>
                    <a:gd name="T5" fmla="*/ 1137 h 8100"/>
                    <a:gd name="T6" fmla="*/ 499 w 3558"/>
                    <a:gd name="T7" fmla="*/ 903 h 8100"/>
                    <a:gd name="T8" fmla="*/ 499 w 3558"/>
                    <a:gd name="T9" fmla="*/ 0 h 8100"/>
                    <a:gd name="T10" fmla="*/ 0 w 3558"/>
                    <a:gd name="T11" fmla="*/ 0 h 8100"/>
                    <a:gd name="T12" fmla="*/ 0 60000 65536"/>
                    <a:gd name="T13" fmla="*/ 0 60000 65536"/>
                    <a:gd name="T14" fmla="*/ 0 60000 65536"/>
                    <a:gd name="T15" fmla="*/ 0 60000 65536"/>
                    <a:gd name="T16" fmla="*/ 0 60000 65536"/>
                    <a:gd name="T17" fmla="*/ 0 60000 65536"/>
                    <a:gd name="T18" fmla="*/ 0 w 3558"/>
                    <a:gd name="T19" fmla="*/ 0 h 8100"/>
                    <a:gd name="T20" fmla="*/ 3558 w 3558"/>
                    <a:gd name="T21" fmla="*/ 8100 h 8100"/>
                  </a:gdLst>
                  <a:ahLst/>
                  <a:cxnLst>
                    <a:cxn ang="T12">
                      <a:pos x="T0" y="T1"/>
                    </a:cxn>
                    <a:cxn ang="T13">
                      <a:pos x="T2" y="T3"/>
                    </a:cxn>
                    <a:cxn ang="T14">
                      <a:pos x="T4" y="T5"/>
                    </a:cxn>
                    <a:cxn ang="T15">
                      <a:pos x="T6" y="T7"/>
                    </a:cxn>
                    <a:cxn ang="T16">
                      <a:pos x="T8" y="T9"/>
                    </a:cxn>
                    <a:cxn ang="T17">
                      <a:pos x="T10" y="T11"/>
                    </a:cxn>
                  </a:cxnLst>
                  <a:rect l="T18" t="T19" r="T20" b="T21"/>
                  <a:pathLst>
                    <a:path w="3558" h="8100">
                      <a:moveTo>
                        <a:pt x="0" y="0"/>
                      </a:moveTo>
                      <a:cubicBezTo>
                        <a:pt x="0" y="6432"/>
                        <a:pt x="0" y="6432"/>
                        <a:pt x="0" y="6432"/>
                      </a:cubicBezTo>
                      <a:cubicBezTo>
                        <a:pt x="0" y="7355"/>
                        <a:pt x="800" y="8100"/>
                        <a:pt x="1779" y="8100"/>
                      </a:cubicBezTo>
                      <a:cubicBezTo>
                        <a:pt x="2758" y="8100"/>
                        <a:pt x="3558" y="7355"/>
                        <a:pt x="3558" y="6432"/>
                      </a:cubicBezTo>
                      <a:cubicBezTo>
                        <a:pt x="3558" y="0"/>
                        <a:pt x="3558" y="0"/>
                        <a:pt x="3558" y="0"/>
                      </a:cubicBezTo>
                      <a:lnTo>
                        <a:pt x="0" y="0"/>
                      </a:lnTo>
                      <a:close/>
                    </a:path>
                  </a:pathLst>
                </a:custGeom>
                <a:solidFill>
                  <a:srgbClr val="99CCFF"/>
                </a:solidFill>
                <a:ln w="6350">
                  <a:noFill/>
                  <a:round/>
                  <a:headEnd/>
                  <a:tailEnd/>
                </a:ln>
              </p:spPr>
              <p:txBody>
                <a:bodyPr/>
                <a:lstStyle/>
                <a:p>
                  <a:endParaRPr lang="el-GR"/>
                </a:p>
              </p:txBody>
            </p:sp>
            <p:sp>
              <p:nvSpPr>
                <p:cNvPr id="611" name="Line 9"/>
                <p:cNvSpPr>
                  <a:spLocks noChangeAspect="1" noChangeShapeType="1"/>
                </p:cNvSpPr>
                <p:nvPr/>
              </p:nvSpPr>
              <p:spPr bwMode="auto">
                <a:xfrm>
                  <a:off x="5700575" y="3913383"/>
                  <a:ext cx="580221" cy="0"/>
                </a:xfrm>
                <a:prstGeom prst="line">
                  <a:avLst/>
                </a:prstGeom>
                <a:noFill/>
                <a:ln w="6350" cap="rnd">
                  <a:solidFill>
                    <a:srgbClr val="FF6600"/>
                  </a:solidFill>
                  <a:round/>
                  <a:headEnd/>
                  <a:tailEnd/>
                </a:ln>
              </p:spPr>
              <p:txBody>
                <a:bodyPr/>
                <a:lstStyle/>
                <a:p>
                  <a:endParaRPr lang="el-GR"/>
                </a:p>
              </p:txBody>
            </p:sp>
            <p:sp>
              <p:nvSpPr>
                <p:cNvPr id="612" name="Line 10"/>
                <p:cNvSpPr>
                  <a:spLocks noChangeAspect="1" noChangeShapeType="1"/>
                </p:cNvSpPr>
                <p:nvPr/>
              </p:nvSpPr>
              <p:spPr bwMode="auto">
                <a:xfrm>
                  <a:off x="5700575" y="4207591"/>
                  <a:ext cx="580221" cy="0"/>
                </a:xfrm>
                <a:prstGeom prst="line">
                  <a:avLst/>
                </a:prstGeom>
                <a:noFill/>
                <a:ln w="6350" cap="rnd">
                  <a:solidFill>
                    <a:srgbClr val="FF6600"/>
                  </a:solidFill>
                  <a:round/>
                  <a:headEnd/>
                  <a:tailEnd/>
                </a:ln>
              </p:spPr>
              <p:txBody>
                <a:bodyPr/>
                <a:lstStyle/>
                <a:p>
                  <a:endParaRPr lang="el-GR"/>
                </a:p>
              </p:txBody>
            </p:sp>
            <p:sp>
              <p:nvSpPr>
                <p:cNvPr id="613" name="Line 11"/>
                <p:cNvSpPr>
                  <a:spLocks noChangeAspect="1" noChangeShapeType="1"/>
                </p:cNvSpPr>
                <p:nvPr/>
              </p:nvSpPr>
              <p:spPr bwMode="auto">
                <a:xfrm>
                  <a:off x="5700575" y="4500385"/>
                  <a:ext cx="580221" cy="0"/>
                </a:xfrm>
                <a:prstGeom prst="line">
                  <a:avLst/>
                </a:prstGeom>
                <a:noFill/>
                <a:ln w="6350" cap="rnd">
                  <a:solidFill>
                    <a:srgbClr val="FF6600"/>
                  </a:solidFill>
                  <a:round/>
                  <a:headEnd/>
                  <a:tailEnd/>
                </a:ln>
              </p:spPr>
              <p:txBody>
                <a:bodyPr/>
                <a:lstStyle/>
                <a:p>
                  <a:endParaRPr lang="el-GR"/>
                </a:p>
              </p:txBody>
            </p:sp>
            <p:sp>
              <p:nvSpPr>
                <p:cNvPr id="614" name="Line 12"/>
                <p:cNvSpPr>
                  <a:spLocks noChangeAspect="1" noChangeShapeType="1"/>
                </p:cNvSpPr>
                <p:nvPr/>
              </p:nvSpPr>
              <p:spPr bwMode="auto">
                <a:xfrm>
                  <a:off x="5700575" y="4794593"/>
                  <a:ext cx="580221" cy="0"/>
                </a:xfrm>
                <a:prstGeom prst="line">
                  <a:avLst/>
                </a:prstGeom>
                <a:noFill/>
                <a:ln w="6350" cap="rnd">
                  <a:solidFill>
                    <a:srgbClr val="FF6600"/>
                  </a:solidFill>
                  <a:round/>
                  <a:headEnd/>
                  <a:tailEnd/>
                </a:ln>
              </p:spPr>
              <p:txBody>
                <a:bodyPr/>
                <a:lstStyle/>
                <a:p>
                  <a:endParaRPr lang="el-GR"/>
                </a:p>
              </p:txBody>
            </p:sp>
            <p:sp>
              <p:nvSpPr>
                <p:cNvPr id="615" name="Line 13"/>
                <p:cNvSpPr>
                  <a:spLocks noChangeAspect="1" noChangeShapeType="1"/>
                </p:cNvSpPr>
                <p:nvPr/>
              </p:nvSpPr>
              <p:spPr bwMode="auto">
                <a:xfrm>
                  <a:off x="5700575" y="5087386"/>
                  <a:ext cx="580221" cy="0"/>
                </a:xfrm>
                <a:prstGeom prst="line">
                  <a:avLst/>
                </a:prstGeom>
                <a:noFill/>
                <a:ln w="6350" cap="rnd">
                  <a:solidFill>
                    <a:srgbClr val="FF6600"/>
                  </a:solidFill>
                  <a:round/>
                  <a:headEnd/>
                  <a:tailEnd/>
                </a:ln>
              </p:spPr>
              <p:txBody>
                <a:bodyPr/>
                <a:lstStyle/>
                <a:p>
                  <a:endParaRPr lang="el-GR"/>
                </a:p>
              </p:txBody>
            </p:sp>
            <p:sp>
              <p:nvSpPr>
                <p:cNvPr id="616" name="Line 14"/>
                <p:cNvSpPr>
                  <a:spLocks noChangeAspect="1" noChangeShapeType="1"/>
                </p:cNvSpPr>
                <p:nvPr/>
              </p:nvSpPr>
              <p:spPr bwMode="auto">
                <a:xfrm>
                  <a:off x="5700575" y="5381594"/>
                  <a:ext cx="580221" cy="0"/>
                </a:xfrm>
                <a:prstGeom prst="line">
                  <a:avLst/>
                </a:prstGeom>
                <a:noFill/>
                <a:ln w="6350" cap="rnd">
                  <a:solidFill>
                    <a:srgbClr val="FF6600"/>
                  </a:solidFill>
                  <a:round/>
                  <a:headEnd/>
                  <a:tailEnd/>
                </a:ln>
              </p:spPr>
              <p:txBody>
                <a:bodyPr/>
                <a:lstStyle/>
                <a:p>
                  <a:endParaRPr lang="el-GR"/>
                </a:p>
              </p:txBody>
            </p:sp>
            <p:sp>
              <p:nvSpPr>
                <p:cNvPr id="617" name="Line 15"/>
                <p:cNvSpPr>
                  <a:spLocks noChangeAspect="1" noChangeShapeType="1"/>
                </p:cNvSpPr>
                <p:nvPr/>
              </p:nvSpPr>
              <p:spPr bwMode="auto">
                <a:xfrm>
                  <a:off x="5700575" y="5677216"/>
                  <a:ext cx="580221" cy="0"/>
                </a:xfrm>
                <a:prstGeom prst="line">
                  <a:avLst/>
                </a:prstGeom>
                <a:noFill/>
                <a:ln w="6350" cap="rnd">
                  <a:solidFill>
                    <a:srgbClr val="FF6600"/>
                  </a:solidFill>
                  <a:round/>
                  <a:headEnd/>
                  <a:tailEnd/>
                </a:ln>
              </p:spPr>
              <p:txBody>
                <a:bodyPr/>
                <a:lstStyle/>
                <a:p>
                  <a:endParaRPr lang="el-GR"/>
                </a:p>
              </p:txBody>
            </p:sp>
            <p:sp>
              <p:nvSpPr>
                <p:cNvPr id="618" name="Line 16"/>
                <p:cNvSpPr>
                  <a:spLocks noChangeAspect="1" noChangeShapeType="1"/>
                </p:cNvSpPr>
                <p:nvPr/>
              </p:nvSpPr>
              <p:spPr bwMode="auto">
                <a:xfrm>
                  <a:off x="6047292" y="4353281"/>
                  <a:ext cx="233504" cy="0"/>
                </a:xfrm>
                <a:prstGeom prst="line">
                  <a:avLst/>
                </a:prstGeom>
                <a:noFill/>
                <a:ln w="6350" cap="rnd">
                  <a:solidFill>
                    <a:srgbClr val="FF6600"/>
                  </a:solidFill>
                  <a:round/>
                  <a:headEnd/>
                  <a:tailEnd/>
                </a:ln>
              </p:spPr>
              <p:txBody>
                <a:bodyPr/>
                <a:lstStyle/>
                <a:p>
                  <a:endParaRPr lang="el-GR"/>
                </a:p>
              </p:txBody>
            </p:sp>
            <p:sp>
              <p:nvSpPr>
                <p:cNvPr id="619" name="Line 17"/>
                <p:cNvSpPr>
                  <a:spLocks noChangeAspect="1" noChangeShapeType="1"/>
                </p:cNvSpPr>
                <p:nvPr/>
              </p:nvSpPr>
              <p:spPr bwMode="auto">
                <a:xfrm>
                  <a:off x="6047292" y="4648903"/>
                  <a:ext cx="233504" cy="0"/>
                </a:xfrm>
                <a:prstGeom prst="line">
                  <a:avLst/>
                </a:prstGeom>
                <a:noFill/>
                <a:ln w="6350" cap="rnd">
                  <a:solidFill>
                    <a:srgbClr val="FF6600"/>
                  </a:solidFill>
                  <a:round/>
                  <a:headEnd/>
                  <a:tailEnd/>
                </a:ln>
              </p:spPr>
              <p:txBody>
                <a:bodyPr/>
                <a:lstStyle/>
                <a:p>
                  <a:endParaRPr lang="el-GR"/>
                </a:p>
              </p:txBody>
            </p:sp>
            <p:sp>
              <p:nvSpPr>
                <p:cNvPr id="620" name="Line 18"/>
                <p:cNvSpPr>
                  <a:spLocks noChangeAspect="1" noChangeShapeType="1"/>
                </p:cNvSpPr>
                <p:nvPr/>
              </p:nvSpPr>
              <p:spPr bwMode="auto">
                <a:xfrm>
                  <a:off x="6047292" y="4943111"/>
                  <a:ext cx="233504" cy="0"/>
                </a:xfrm>
                <a:prstGeom prst="line">
                  <a:avLst/>
                </a:prstGeom>
                <a:noFill/>
                <a:ln w="6350" cap="rnd">
                  <a:solidFill>
                    <a:srgbClr val="FF6600"/>
                  </a:solidFill>
                  <a:round/>
                  <a:headEnd/>
                  <a:tailEnd/>
                </a:ln>
              </p:spPr>
              <p:txBody>
                <a:bodyPr/>
                <a:lstStyle/>
                <a:p>
                  <a:endParaRPr lang="el-GR"/>
                </a:p>
              </p:txBody>
            </p:sp>
            <p:sp>
              <p:nvSpPr>
                <p:cNvPr id="621" name="Line 19"/>
                <p:cNvSpPr>
                  <a:spLocks noChangeAspect="1" noChangeShapeType="1"/>
                </p:cNvSpPr>
                <p:nvPr/>
              </p:nvSpPr>
              <p:spPr bwMode="auto">
                <a:xfrm>
                  <a:off x="6047292" y="5235905"/>
                  <a:ext cx="233504" cy="0"/>
                </a:xfrm>
                <a:prstGeom prst="line">
                  <a:avLst/>
                </a:prstGeom>
                <a:noFill/>
                <a:ln w="6350" cap="rnd">
                  <a:solidFill>
                    <a:srgbClr val="FF6600"/>
                  </a:solidFill>
                  <a:round/>
                  <a:headEnd/>
                  <a:tailEnd/>
                </a:ln>
              </p:spPr>
              <p:txBody>
                <a:bodyPr/>
                <a:lstStyle/>
                <a:p>
                  <a:endParaRPr lang="el-GR"/>
                </a:p>
              </p:txBody>
            </p:sp>
            <p:sp>
              <p:nvSpPr>
                <p:cNvPr id="622" name="Line 20"/>
                <p:cNvSpPr>
                  <a:spLocks noChangeAspect="1" noChangeShapeType="1"/>
                </p:cNvSpPr>
                <p:nvPr/>
              </p:nvSpPr>
              <p:spPr bwMode="auto">
                <a:xfrm>
                  <a:off x="6047292" y="5530112"/>
                  <a:ext cx="233504" cy="0"/>
                </a:xfrm>
                <a:prstGeom prst="line">
                  <a:avLst/>
                </a:prstGeom>
                <a:noFill/>
                <a:ln w="6350" cap="rnd">
                  <a:solidFill>
                    <a:srgbClr val="FF6600"/>
                  </a:solidFill>
                  <a:round/>
                  <a:headEnd/>
                  <a:tailEnd/>
                </a:ln>
              </p:spPr>
              <p:txBody>
                <a:bodyPr/>
                <a:lstStyle/>
                <a:p>
                  <a:endParaRPr lang="el-GR"/>
                </a:p>
              </p:txBody>
            </p:sp>
            <p:sp>
              <p:nvSpPr>
                <p:cNvPr id="623" name="Line 21"/>
                <p:cNvSpPr>
                  <a:spLocks noChangeAspect="1" noChangeShapeType="1"/>
                </p:cNvSpPr>
                <p:nvPr/>
              </p:nvSpPr>
              <p:spPr bwMode="auto">
                <a:xfrm>
                  <a:off x="6047292" y="4059073"/>
                  <a:ext cx="233504" cy="0"/>
                </a:xfrm>
                <a:prstGeom prst="line">
                  <a:avLst/>
                </a:prstGeom>
                <a:noFill/>
                <a:ln w="6350" cap="rnd">
                  <a:solidFill>
                    <a:srgbClr val="FF6600"/>
                  </a:solidFill>
                  <a:round/>
                  <a:headEnd/>
                  <a:tailEnd/>
                </a:ln>
              </p:spPr>
              <p:txBody>
                <a:bodyPr/>
                <a:lstStyle/>
                <a:p>
                  <a:endParaRPr lang="el-GR"/>
                </a:p>
              </p:txBody>
            </p:sp>
            <p:grpSp>
              <p:nvGrpSpPr>
                <p:cNvPr id="182" name="5 - Ομάδα"/>
                <p:cNvGrpSpPr/>
                <p:nvPr/>
              </p:nvGrpSpPr>
              <p:grpSpPr>
                <a:xfrm rot="19122559">
                  <a:off x="5844594" y="4500562"/>
                  <a:ext cx="478223" cy="572922"/>
                  <a:chOff x="3225332" y="571480"/>
                  <a:chExt cx="1895350" cy="1744762"/>
                </a:xfrm>
              </p:grpSpPr>
              <p:grpSp>
                <p:nvGrpSpPr>
                  <p:cNvPr id="183" name="530 - Ομάδα"/>
                  <p:cNvGrpSpPr/>
                  <p:nvPr/>
                </p:nvGrpSpPr>
                <p:grpSpPr>
                  <a:xfrm rot="10625931">
                    <a:off x="4085060" y="1791594"/>
                    <a:ext cx="237280" cy="524648"/>
                    <a:chOff x="5621343" y="3322068"/>
                    <a:chExt cx="390512" cy="900976"/>
                  </a:xfrm>
                </p:grpSpPr>
                <p:pic>
                  <p:nvPicPr>
                    <p:cNvPr id="877" name="Picture 2" descr="C:\Users\dell\Desktop\σχήματα\MHC-I.png"/>
                    <p:cNvPicPr>
                      <a:picLocks noChangeAspect="1" noChangeArrowheads="1"/>
                    </p:cNvPicPr>
                    <p:nvPr/>
                  </p:nvPicPr>
                  <p:blipFill>
                    <a:blip r:embed="rId8" cstate="print"/>
                    <a:srcRect/>
                    <a:stretch>
                      <a:fillRect/>
                    </a:stretch>
                  </p:blipFill>
                  <p:spPr bwMode="auto">
                    <a:xfrm rot="16403579">
                      <a:off x="5454287" y="3665476"/>
                      <a:ext cx="724624" cy="390512"/>
                    </a:xfrm>
                    <a:prstGeom prst="rect">
                      <a:avLst/>
                    </a:prstGeom>
                    <a:noFill/>
                  </p:spPr>
                </p:pic>
                <p:sp>
                  <p:nvSpPr>
                    <p:cNvPr id="878" name="877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4" name="225 - Ομάδα"/>
                  <p:cNvGrpSpPr/>
                  <p:nvPr/>
                </p:nvGrpSpPr>
                <p:grpSpPr>
                  <a:xfrm>
                    <a:off x="4512615" y="1278847"/>
                    <a:ext cx="608067" cy="292765"/>
                    <a:chOff x="4768318" y="1209917"/>
                    <a:chExt cx="706817" cy="310151"/>
                  </a:xfrm>
                </p:grpSpPr>
                <p:grpSp>
                  <p:nvGrpSpPr>
                    <p:cNvPr id="185"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875"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876"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874"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86" name="226 - Ομάδα"/>
                  <p:cNvGrpSpPr/>
                  <p:nvPr/>
                </p:nvGrpSpPr>
                <p:grpSpPr>
                  <a:xfrm rot="16200000">
                    <a:off x="3787672" y="690033"/>
                    <a:ext cx="554463" cy="317357"/>
                    <a:chOff x="4768318" y="1209917"/>
                    <a:chExt cx="706817" cy="310151"/>
                  </a:xfrm>
                </p:grpSpPr>
                <p:grpSp>
                  <p:nvGrpSpPr>
                    <p:cNvPr id="187"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87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87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870"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88" name="256 - Ομάδα"/>
                  <p:cNvGrpSpPr/>
                  <p:nvPr/>
                </p:nvGrpSpPr>
                <p:grpSpPr>
                  <a:xfrm rot="16200000">
                    <a:off x="4160414" y="1167260"/>
                    <a:ext cx="384014" cy="374133"/>
                    <a:chOff x="3385454" y="1428736"/>
                    <a:chExt cx="659464" cy="615743"/>
                  </a:xfrm>
                </p:grpSpPr>
                <p:grpSp>
                  <p:nvGrpSpPr>
                    <p:cNvPr id="189" name="165 - Ομάδα"/>
                    <p:cNvGrpSpPr/>
                    <p:nvPr/>
                  </p:nvGrpSpPr>
                  <p:grpSpPr>
                    <a:xfrm>
                      <a:off x="3385454" y="1619257"/>
                      <a:ext cx="330172" cy="425222"/>
                      <a:chOff x="3385454" y="1619257"/>
                      <a:chExt cx="330172" cy="425222"/>
                    </a:xfrm>
                  </p:grpSpPr>
                  <p:sp>
                    <p:nvSpPr>
                      <p:cNvPr id="864"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90" name="8 - Ομάδα"/>
                      <p:cNvGrpSpPr/>
                      <p:nvPr/>
                    </p:nvGrpSpPr>
                    <p:grpSpPr>
                      <a:xfrm rot="14593715">
                        <a:off x="3360955" y="1831270"/>
                        <a:ext cx="237708" cy="188709"/>
                        <a:chOff x="1071538" y="500042"/>
                        <a:chExt cx="588936" cy="616607"/>
                      </a:xfrm>
                    </p:grpSpPr>
                    <p:sp>
                      <p:nvSpPr>
                        <p:cNvPr id="866" name="865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7" name="866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8" name="867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91" name="166 - Ομάδα"/>
                    <p:cNvGrpSpPr/>
                    <p:nvPr/>
                  </p:nvGrpSpPr>
                  <p:grpSpPr>
                    <a:xfrm>
                      <a:off x="3714746" y="1428736"/>
                      <a:ext cx="330172" cy="425222"/>
                      <a:chOff x="3385454" y="1619257"/>
                      <a:chExt cx="330172" cy="425222"/>
                    </a:xfrm>
                  </p:grpSpPr>
                  <p:sp>
                    <p:nvSpPr>
                      <p:cNvPr id="859"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192" name="8 - Ομάδα"/>
                      <p:cNvGrpSpPr/>
                      <p:nvPr/>
                    </p:nvGrpSpPr>
                    <p:grpSpPr>
                      <a:xfrm rot="14593715">
                        <a:off x="3360955" y="1831270"/>
                        <a:ext cx="237708" cy="188709"/>
                        <a:chOff x="1071538" y="500042"/>
                        <a:chExt cx="588936" cy="616607"/>
                      </a:xfrm>
                    </p:grpSpPr>
                    <p:sp>
                      <p:nvSpPr>
                        <p:cNvPr id="861" name="860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861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3" name="862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93" name="162 - Ομάδα"/>
                  <p:cNvGrpSpPr/>
                  <p:nvPr/>
                </p:nvGrpSpPr>
                <p:grpSpPr>
                  <a:xfrm rot="13259927">
                    <a:off x="3714744" y="1041561"/>
                    <a:ext cx="868131" cy="831983"/>
                    <a:chOff x="3714744" y="1142206"/>
                    <a:chExt cx="4862513" cy="4573588"/>
                  </a:xfrm>
                </p:grpSpPr>
                <p:sp>
                  <p:nvSpPr>
                    <p:cNvPr id="803"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804"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805"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06"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7"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8"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9"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0"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1"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2"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3"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4"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5"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6"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7"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8"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19"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0"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1"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2"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3"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4"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5"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6"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7"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8"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29"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0"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1"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2"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3"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4"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5"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6"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7"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8"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39"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0"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1"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2"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3"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4"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5"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6"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7"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8"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49"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0"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1"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2"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3"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4"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5"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56"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94" name="530 - Ομάδα"/>
                  <p:cNvGrpSpPr/>
                  <p:nvPr/>
                </p:nvGrpSpPr>
                <p:grpSpPr>
                  <a:xfrm rot="16025144">
                    <a:off x="3369016" y="1239538"/>
                    <a:ext cx="237280" cy="524648"/>
                    <a:chOff x="5621343" y="3322068"/>
                    <a:chExt cx="390512" cy="900976"/>
                  </a:xfrm>
                </p:grpSpPr>
                <p:pic>
                  <p:nvPicPr>
                    <p:cNvPr id="801" name="Picture 2" descr="C:\Users\dell\Desktop\σχήματα\MHC-I.png"/>
                    <p:cNvPicPr>
                      <a:picLocks noChangeAspect="1" noChangeArrowheads="1"/>
                    </p:cNvPicPr>
                    <p:nvPr/>
                  </p:nvPicPr>
                  <p:blipFill>
                    <a:blip r:embed="rId9" cstate="print"/>
                    <a:srcRect/>
                    <a:stretch>
                      <a:fillRect/>
                    </a:stretch>
                  </p:blipFill>
                  <p:spPr bwMode="auto">
                    <a:xfrm rot="16403579">
                      <a:off x="5454287" y="3665476"/>
                      <a:ext cx="724624" cy="390512"/>
                    </a:xfrm>
                    <a:prstGeom prst="rect">
                      <a:avLst/>
                    </a:prstGeom>
                    <a:noFill/>
                  </p:spPr>
                </p:pic>
                <p:sp>
                  <p:nvSpPr>
                    <p:cNvPr id="802" name="801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95" name="90 - Ομάδα"/>
                <p:cNvGrpSpPr/>
                <p:nvPr/>
              </p:nvGrpSpPr>
              <p:grpSpPr>
                <a:xfrm>
                  <a:off x="5786453" y="4973036"/>
                  <a:ext cx="478223" cy="572922"/>
                  <a:chOff x="3225332" y="571480"/>
                  <a:chExt cx="1895350" cy="1744762"/>
                </a:xfrm>
              </p:grpSpPr>
              <p:grpSp>
                <p:nvGrpSpPr>
                  <p:cNvPr id="196" name="530 - Ομάδα"/>
                  <p:cNvGrpSpPr/>
                  <p:nvPr/>
                </p:nvGrpSpPr>
                <p:grpSpPr>
                  <a:xfrm rot="10625931">
                    <a:off x="4085060" y="1791594"/>
                    <a:ext cx="237280" cy="524648"/>
                    <a:chOff x="5621343" y="3322068"/>
                    <a:chExt cx="390512" cy="900976"/>
                  </a:xfrm>
                </p:grpSpPr>
                <p:pic>
                  <p:nvPicPr>
                    <p:cNvPr id="793" name="Picture 2" descr="C:\Users\dell\Desktop\σχήματα\MHC-I.png"/>
                    <p:cNvPicPr>
                      <a:picLocks noChangeAspect="1" noChangeArrowheads="1"/>
                    </p:cNvPicPr>
                    <p:nvPr/>
                  </p:nvPicPr>
                  <p:blipFill>
                    <a:blip r:embed="rId8" cstate="print"/>
                    <a:srcRect/>
                    <a:stretch>
                      <a:fillRect/>
                    </a:stretch>
                  </p:blipFill>
                  <p:spPr bwMode="auto">
                    <a:xfrm rot="16403579">
                      <a:off x="5454287" y="3665476"/>
                      <a:ext cx="724624" cy="390512"/>
                    </a:xfrm>
                    <a:prstGeom prst="rect">
                      <a:avLst/>
                    </a:prstGeom>
                    <a:noFill/>
                  </p:spPr>
                </p:pic>
                <p:sp>
                  <p:nvSpPr>
                    <p:cNvPr id="794" name="174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97" name="225 - Ομάδα"/>
                  <p:cNvGrpSpPr/>
                  <p:nvPr/>
                </p:nvGrpSpPr>
                <p:grpSpPr>
                  <a:xfrm>
                    <a:off x="4512615" y="1278847"/>
                    <a:ext cx="608067" cy="292765"/>
                    <a:chOff x="4768318" y="1209917"/>
                    <a:chExt cx="706817" cy="310151"/>
                  </a:xfrm>
                </p:grpSpPr>
                <p:grpSp>
                  <p:nvGrpSpPr>
                    <p:cNvPr id="198"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79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9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790"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99" name="226 - Ομάδα"/>
                  <p:cNvGrpSpPr/>
                  <p:nvPr/>
                </p:nvGrpSpPr>
                <p:grpSpPr>
                  <a:xfrm rot="16200000">
                    <a:off x="3787672" y="690033"/>
                    <a:ext cx="554463" cy="317357"/>
                    <a:chOff x="4768318" y="1209917"/>
                    <a:chExt cx="706817" cy="310151"/>
                  </a:xfrm>
                </p:grpSpPr>
                <p:grpSp>
                  <p:nvGrpSpPr>
                    <p:cNvPr id="200"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78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8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786"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01" name="256 - Ομάδα"/>
                  <p:cNvGrpSpPr/>
                  <p:nvPr/>
                </p:nvGrpSpPr>
                <p:grpSpPr>
                  <a:xfrm rot="16200000">
                    <a:off x="4160414" y="1167260"/>
                    <a:ext cx="384014" cy="374133"/>
                    <a:chOff x="3385454" y="1428736"/>
                    <a:chExt cx="659464" cy="615743"/>
                  </a:xfrm>
                </p:grpSpPr>
                <p:grpSp>
                  <p:nvGrpSpPr>
                    <p:cNvPr id="202" name="165 - Ομάδα"/>
                    <p:cNvGrpSpPr/>
                    <p:nvPr/>
                  </p:nvGrpSpPr>
                  <p:grpSpPr>
                    <a:xfrm>
                      <a:off x="3385454" y="1619257"/>
                      <a:ext cx="330172" cy="425222"/>
                      <a:chOff x="3385454" y="1619257"/>
                      <a:chExt cx="330172" cy="425222"/>
                    </a:xfrm>
                  </p:grpSpPr>
                  <p:sp>
                    <p:nvSpPr>
                      <p:cNvPr id="780"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03" name="8 - Ομάδα"/>
                      <p:cNvGrpSpPr/>
                      <p:nvPr/>
                    </p:nvGrpSpPr>
                    <p:grpSpPr>
                      <a:xfrm rot="14593715">
                        <a:off x="3360955" y="1831270"/>
                        <a:ext cx="237708" cy="188709"/>
                        <a:chOff x="1071538" y="500042"/>
                        <a:chExt cx="588936" cy="616607"/>
                      </a:xfrm>
                    </p:grpSpPr>
                    <p:sp>
                      <p:nvSpPr>
                        <p:cNvPr id="782" name="781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782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783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4" name="166 - Ομάδα"/>
                    <p:cNvGrpSpPr/>
                    <p:nvPr/>
                  </p:nvGrpSpPr>
                  <p:grpSpPr>
                    <a:xfrm>
                      <a:off x="3714746" y="1428736"/>
                      <a:ext cx="330172" cy="425222"/>
                      <a:chOff x="3385454" y="1619257"/>
                      <a:chExt cx="330172" cy="425222"/>
                    </a:xfrm>
                  </p:grpSpPr>
                  <p:sp>
                    <p:nvSpPr>
                      <p:cNvPr id="775"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05" name="8 - Ομάδα"/>
                      <p:cNvGrpSpPr/>
                      <p:nvPr/>
                    </p:nvGrpSpPr>
                    <p:grpSpPr>
                      <a:xfrm rot="14593715">
                        <a:off x="3360955" y="1831270"/>
                        <a:ext cx="237708" cy="188709"/>
                        <a:chOff x="1071538" y="500042"/>
                        <a:chExt cx="588936" cy="616607"/>
                      </a:xfrm>
                    </p:grpSpPr>
                    <p:sp>
                      <p:nvSpPr>
                        <p:cNvPr id="777" name="776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8" name="777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778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206" name="162 - Ομάδα"/>
                  <p:cNvGrpSpPr/>
                  <p:nvPr/>
                </p:nvGrpSpPr>
                <p:grpSpPr>
                  <a:xfrm rot="13259927">
                    <a:off x="3714744" y="1041561"/>
                    <a:ext cx="868131" cy="831983"/>
                    <a:chOff x="3714744" y="1142206"/>
                    <a:chExt cx="4862513" cy="4573588"/>
                  </a:xfrm>
                </p:grpSpPr>
                <p:sp>
                  <p:nvSpPr>
                    <p:cNvPr id="719"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6">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720"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721"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2"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23"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4"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5"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6"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7"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8"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9"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0"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1"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2"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3"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4"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5"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6"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7"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8"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9"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0"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1"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2"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3"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4"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5"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6"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7"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8"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9"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0"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1"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2"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3"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4"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5"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6"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7"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8"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9"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0"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1"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2"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3"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4"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5"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6"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7"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8"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9"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0"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1"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2"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207" name="530 - Ομάδα"/>
                  <p:cNvGrpSpPr/>
                  <p:nvPr/>
                </p:nvGrpSpPr>
                <p:grpSpPr>
                  <a:xfrm rot="16025144">
                    <a:off x="3369016" y="1239538"/>
                    <a:ext cx="237280" cy="524648"/>
                    <a:chOff x="5621343" y="3322068"/>
                    <a:chExt cx="390512" cy="900976"/>
                  </a:xfrm>
                </p:grpSpPr>
                <p:pic>
                  <p:nvPicPr>
                    <p:cNvPr id="717" name="Picture 2" descr="C:\Users\dell\Desktop\σχήματα\MHC-I.png"/>
                    <p:cNvPicPr>
                      <a:picLocks noChangeAspect="1" noChangeArrowheads="1"/>
                    </p:cNvPicPr>
                    <p:nvPr/>
                  </p:nvPicPr>
                  <p:blipFill>
                    <a:blip r:embed="rId9" cstate="print"/>
                    <a:srcRect/>
                    <a:stretch>
                      <a:fillRect/>
                    </a:stretch>
                  </p:blipFill>
                  <p:spPr bwMode="auto">
                    <a:xfrm rot="16403579">
                      <a:off x="5454287" y="3665476"/>
                      <a:ext cx="724624" cy="390512"/>
                    </a:xfrm>
                    <a:prstGeom prst="rect">
                      <a:avLst/>
                    </a:prstGeom>
                    <a:noFill/>
                  </p:spPr>
                </p:pic>
                <p:sp>
                  <p:nvSpPr>
                    <p:cNvPr id="718" name="98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208" name="175 - Ομάδα"/>
                <p:cNvGrpSpPr/>
                <p:nvPr/>
              </p:nvGrpSpPr>
              <p:grpSpPr>
                <a:xfrm rot="19202180">
                  <a:off x="5843165" y="5434413"/>
                  <a:ext cx="478223" cy="572922"/>
                  <a:chOff x="3225332" y="571480"/>
                  <a:chExt cx="1895350" cy="1744762"/>
                </a:xfrm>
              </p:grpSpPr>
              <p:grpSp>
                <p:nvGrpSpPr>
                  <p:cNvPr id="209" name="530 - Ομάδα"/>
                  <p:cNvGrpSpPr/>
                  <p:nvPr/>
                </p:nvGrpSpPr>
                <p:grpSpPr>
                  <a:xfrm rot="10625931">
                    <a:off x="4085060" y="1791594"/>
                    <a:ext cx="237280" cy="524648"/>
                    <a:chOff x="5621343" y="3322068"/>
                    <a:chExt cx="390512" cy="900976"/>
                  </a:xfrm>
                </p:grpSpPr>
                <p:pic>
                  <p:nvPicPr>
                    <p:cNvPr id="709" name="Picture 2" descr="C:\Users\dell\Desktop\σχήματα\MHC-I.png"/>
                    <p:cNvPicPr>
                      <a:picLocks noChangeAspect="1" noChangeArrowheads="1"/>
                    </p:cNvPicPr>
                    <p:nvPr/>
                  </p:nvPicPr>
                  <p:blipFill>
                    <a:blip r:embed="rId8" cstate="print"/>
                    <a:srcRect/>
                    <a:stretch>
                      <a:fillRect/>
                    </a:stretch>
                  </p:blipFill>
                  <p:spPr bwMode="auto">
                    <a:xfrm rot="16403579">
                      <a:off x="5454287" y="3665476"/>
                      <a:ext cx="724624" cy="390512"/>
                    </a:xfrm>
                    <a:prstGeom prst="rect">
                      <a:avLst/>
                    </a:prstGeom>
                    <a:noFill/>
                  </p:spPr>
                </p:pic>
                <p:sp>
                  <p:nvSpPr>
                    <p:cNvPr id="710" name="709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10" name="225 - Ομάδα"/>
                  <p:cNvGrpSpPr/>
                  <p:nvPr/>
                </p:nvGrpSpPr>
                <p:grpSpPr>
                  <a:xfrm>
                    <a:off x="4512615" y="1278847"/>
                    <a:ext cx="608067" cy="292765"/>
                    <a:chOff x="4768318" y="1209917"/>
                    <a:chExt cx="706817" cy="310151"/>
                  </a:xfrm>
                </p:grpSpPr>
                <p:grpSp>
                  <p:nvGrpSpPr>
                    <p:cNvPr id="211"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70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0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706"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12" name="226 - Ομάδα"/>
                  <p:cNvGrpSpPr/>
                  <p:nvPr/>
                </p:nvGrpSpPr>
                <p:grpSpPr>
                  <a:xfrm rot="16200000">
                    <a:off x="3787672" y="690033"/>
                    <a:ext cx="554463" cy="317357"/>
                    <a:chOff x="4768318" y="1209917"/>
                    <a:chExt cx="706817" cy="310151"/>
                  </a:xfrm>
                </p:grpSpPr>
                <p:grpSp>
                  <p:nvGrpSpPr>
                    <p:cNvPr id="213"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703"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04"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702"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215" name="256 - Ομάδα"/>
                  <p:cNvGrpSpPr/>
                  <p:nvPr/>
                </p:nvGrpSpPr>
                <p:grpSpPr>
                  <a:xfrm rot="16200000">
                    <a:off x="4160414" y="1167260"/>
                    <a:ext cx="384014" cy="374133"/>
                    <a:chOff x="3385454" y="1428736"/>
                    <a:chExt cx="659464" cy="615743"/>
                  </a:xfrm>
                </p:grpSpPr>
                <p:grpSp>
                  <p:nvGrpSpPr>
                    <p:cNvPr id="217" name="165 - Ομάδα"/>
                    <p:cNvGrpSpPr/>
                    <p:nvPr/>
                  </p:nvGrpSpPr>
                  <p:grpSpPr>
                    <a:xfrm>
                      <a:off x="3385454" y="1619257"/>
                      <a:ext cx="330172" cy="425222"/>
                      <a:chOff x="3385454" y="1619257"/>
                      <a:chExt cx="330172" cy="425222"/>
                    </a:xfrm>
                  </p:grpSpPr>
                  <p:sp>
                    <p:nvSpPr>
                      <p:cNvPr id="696"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75" name="8 - Ομάδα"/>
                      <p:cNvGrpSpPr/>
                      <p:nvPr/>
                    </p:nvGrpSpPr>
                    <p:grpSpPr>
                      <a:xfrm rot="14593715">
                        <a:off x="3360955" y="1831270"/>
                        <a:ext cx="237708" cy="188709"/>
                        <a:chOff x="1071538" y="500042"/>
                        <a:chExt cx="588936" cy="616607"/>
                      </a:xfrm>
                    </p:grpSpPr>
                    <p:sp>
                      <p:nvSpPr>
                        <p:cNvPr id="698" name="697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698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699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76" name="166 - Ομάδα"/>
                    <p:cNvGrpSpPr/>
                    <p:nvPr/>
                  </p:nvGrpSpPr>
                  <p:grpSpPr>
                    <a:xfrm>
                      <a:off x="3714746" y="1428736"/>
                      <a:ext cx="330172" cy="425222"/>
                      <a:chOff x="3385454" y="1619257"/>
                      <a:chExt cx="330172" cy="425222"/>
                    </a:xfrm>
                  </p:grpSpPr>
                  <p:sp>
                    <p:nvSpPr>
                      <p:cNvPr id="691"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78" name="8 - Ομάδα"/>
                      <p:cNvGrpSpPr/>
                      <p:nvPr/>
                    </p:nvGrpSpPr>
                    <p:grpSpPr>
                      <a:xfrm rot="14593715">
                        <a:off x="3360955" y="1831270"/>
                        <a:ext cx="237708" cy="188709"/>
                        <a:chOff x="1071538" y="500042"/>
                        <a:chExt cx="588936" cy="616607"/>
                      </a:xfrm>
                    </p:grpSpPr>
                    <p:sp>
                      <p:nvSpPr>
                        <p:cNvPr id="693" name="692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693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694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283" name="162 - Ομάδα"/>
                  <p:cNvGrpSpPr/>
                  <p:nvPr/>
                </p:nvGrpSpPr>
                <p:grpSpPr>
                  <a:xfrm rot="13259927">
                    <a:off x="3714744" y="1041561"/>
                    <a:ext cx="868131" cy="831983"/>
                    <a:chOff x="3714744" y="1142206"/>
                    <a:chExt cx="4862513" cy="4573588"/>
                  </a:xfrm>
                </p:grpSpPr>
                <p:sp>
                  <p:nvSpPr>
                    <p:cNvPr id="635"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636"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637"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8"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39"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0"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1"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2"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3"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4"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5"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6"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7"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8"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9"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0"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1"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2"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3"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4"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5"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6"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7"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8"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9"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0"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1"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2"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3"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4"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5"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6"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7"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8"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9"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0"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1"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2"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3"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4"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5"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6"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7"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8"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79"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0"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1"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2"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3"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4"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5"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6"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7"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88"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287" name="530 - Ομάδα"/>
                  <p:cNvGrpSpPr/>
                  <p:nvPr/>
                </p:nvGrpSpPr>
                <p:grpSpPr>
                  <a:xfrm rot="16025144">
                    <a:off x="3369016" y="1239538"/>
                    <a:ext cx="237280" cy="524648"/>
                    <a:chOff x="5621343" y="3322068"/>
                    <a:chExt cx="390512" cy="900976"/>
                  </a:xfrm>
                </p:grpSpPr>
                <p:pic>
                  <p:nvPicPr>
                    <p:cNvPr id="633" name="Picture 2" descr="C:\Users\dell\Desktop\σχήματα\MHC-I.png"/>
                    <p:cNvPicPr>
                      <a:picLocks noChangeAspect="1" noChangeArrowheads="1"/>
                    </p:cNvPicPr>
                    <p:nvPr/>
                  </p:nvPicPr>
                  <p:blipFill>
                    <a:blip r:embed="rId9" cstate="print"/>
                    <a:srcRect/>
                    <a:stretch>
                      <a:fillRect/>
                    </a:stretch>
                  </p:blipFill>
                  <p:spPr bwMode="auto">
                    <a:xfrm rot="16403579">
                      <a:off x="5454287" y="3665476"/>
                      <a:ext cx="724624" cy="390512"/>
                    </a:xfrm>
                    <a:prstGeom prst="rect">
                      <a:avLst/>
                    </a:prstGeom>
                    <a:noFill/>
                  </p:spPr>
                </p:pic>
                <p:sp>
                  <p:nvSpPr>
                    <p:cNvPr id="634" name="633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99" name="882 - Ομάδα"/>
              <p:cNvGrpSpPr/>
              <p:nvPr/>
            </p:nvGrpSpPr>
            <p:grpSpPr>
              <a:xfrm>
                <a:off x="3857620" y="285728"/>
                <a:ext cx="2102952" cy="1391480"/>
                <a:chOff x="2786050" y="1180264"/>
                <a:chExt cx="2102952" cy="1391480"/>
              </a:xfrm>
            </p:grpSpPr>
            <p:grpSp>
              <p:nvGrpSpPr>
                <p:cNvPr id="300" name="Group 82"/>
                <p:cNvGrpSpPr>
                  <a:grpSpLocks noChangeAspect="1"/>
                </p:cNvGrpSpPr>
                <p:nvPr/>
              </p:nvGrpSpPr>
              <p:grpSpPr bwMode="auto">
                <a:xfrm>
                  <a:off x="2786050" y="1180264"/>
                  <a:ext cx="2102952" cy="1391480"/>
                  <a:chOff x="1521" y="878"/>
                  <a:chExt cx="2718" cy="1522"/>
                </a:xfrm>
              </p:grpSpPr>
              <p:sp>
                <p:nvSpPr>
                  <p:cNvPr id="1136" name="Oval 83"/>
                  <p:cNvSpPr>
                    <a:spLocks noChangeAspect="1" noChangeArrowheads="1"/>
                  </p:cNvSpPr>
                  <p:nvPr/>
                </p:nvSpPr>
                <p:spPr bwMode="auto">
                  <a:xfrm>
                    <a:off x="1521" y="1200"/>
                    <a:ext cx="2718" cy="1077"/>
                  </a:xfrm>
                  <a:prstGeom prst="ellipse">
                    <a:avLst/>
                  </a:prstGeom>
                  <a:solidFill>
                    <a:srgbClr val="99CCFF"/>
                  </a:solidFill>
                  <a:ln w="6350">
                    <a:noFill/>
                    <a:round/>
                    <a:headEnd/>
                    <a:tailEnd/>
                  </a:ln>
                </p:spPr>
                <p:txBody>
                  <a:bodyPr/>
                  <a:lstStyle/>
                  <a:p>
                    <a:endParaRPr lang="el-GR"/>
                  </a:p>
                </p:txBody>
              </p:sp>
              <p:sp>
                <p:nvSpPr>
                  <p:cNvPr id="1137" name="Freeform 84"/>
                  <p:cNvSpPr>
                    <a:spLocks noChangeAspect="1"/>
                  </p:cNvSpPr>
                  <p:nvPr/>
                </p:nvSpPr>
                <p:spPr bwMode="auto">
                  <a:xfrm>
                    <a:off x="1521" y="878"/>
                    <a:ext cx="2718" cy="964"/>
                  </a:xfrm>
                  <a:custGeom>
                    <a:avLst/>
                    <a:gdLst>
                      <a:gd name="T0" fmla="*/ 0 w 1151"/>
                      <a:gd name="T1" fmla="*/ 964 h 408"/>
                      <a:gd name="T2" fmla="*/ 1358 w 1151"/>
                      <a:gd name="T3" fmla="*/ 425 h 408"/>
                      <a:gd name="T4" fmla="*/ 2718 w 1151"/>
                      <a:gd name="T5" fmla="*/ 964 h 408"/>
                      <a:gd name="T6" fmla="*/ 2718 w 1151"/>
                      <a:gd name="T7" fmla="*/ 539 h 408"/>
                      <a:gd name="T8" fmla="*/ 1358 w 1151"/>
                      <a:gd name="T9" fmla="*/ 0 h 408"/>
                      <a:gd name="T10" fmla="*/ 0 w 1151"/>
                      <a:gd name="T11" fmla="*/ 539 h 408"/>
                      <a:gd name="T12" fmla="*/ 0 w 1151"/>
                      <a:gd name="T13" fmla="*/ 964 h 408"/>
                      <a:gd name="T14" fmla="*/ 0 60000 65536"/>
                      <a:gd name="T15" fmla="*/ 0 60000 65536"/>
                      <a:gd name="T16" fmla="*/ 0 60000 65536"/>
                      <a:gd name="T17" fmla="*/ 0 60000 65536"/>
                      <a:gd name="T18" fmla="*/ 0 60000 65536"/>
                      <a:gd name="T19" fmla="*/ 0 60000 65536"/>
                      <a:gd name="T20" fmla="*/ 0 60000 65536"/>
                      <a:gd name="T21" fmla="*/ 0 w 1151"/>
                      <a:gd name="T22" fmla="*/ 0 h 408"/>
                      <a:gd name="T23" fmla="*/ 1151 w 1151"/>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1" h="408">
                        <a:moveTo>
                          <a:pt x="0" y="408"/>
                        </a:moveTo>
                        <a:cubicBezTo>
                          <a:pt x="0" y="282"/>
                          <a:pt x="258" y="180"/>
                          <a:pt x="575" y="180"/>
                        </a:cubicBezTo>
                        <a:cubicBezTo>
                          <a:pt x="893" y="180"/>
                          <a:pt x="1151" y="282"/>
                          <a:pt x="1151" y="408"/>
                        </a:cubicBezTo>
                        <a:cubicBezTo>
                          <a:pt x="1151" y="228"/>
                          <a:pt x="1151" y="228"/>
                          <a:pt x="1151" y="228"/>
                        </a:cubicBezTo>
                        <a:cubicBezTo>
                          <a:pt x="1151" y="102"/>
                          <a:pt x="893" y="0"/>
                          <a:pt x="575" y="0"/>
                        </a:cubicBezTo>
                        <a:cubicBezTo>
                          <a:pt x="258" y="0"/>
                          <a:pt x="0" y="102"/>
                          <a:pt x="0" y="228"/>
                        </a:cubicBezTo>
                        <a:lnTo>
                          <a:pt x="0" y="408"/>
                        </a:lnTo>
                        <a:close/>
                      </a:path>
                    </a:pathLst>
                  </a:custGeom>
                  <a:solidFill>
                    <a:srgbClr val="FFF5EE"/>
                  </a:solidFill>
                  <a:ln w="6350" cap="rnd">
                    <a:solidFill>
                      <a:srgbClr val="FF6600"/>
                    </a:solidFill>
                    <a:round/>
                    <a:headEnd/>
                    <a:tailEnd/>
                  </a:ln>
                </p:spPr>
                <p:txBody>
                  <a:bodyPr/>
                  <a:lstStyle/>
                  <a:p>
                    <a:endParaRPr lang="el-GR"/>
                  </a:p>
                </p:txBody>
              </p:sp>
              <p:sp>
                <p:nvSpPr>
                  <p:cNvPr id="1138" name="Freeform 85"/>
                  <p:cNvSpPr>
                    <a:spLocks noChangeAspect="1"/>
                  </p:cNvSpPr>
                  <p:nvPr/>
                </p:nvSpPr>
                <p:spPr bwMode="auto">
                  <a:xfrm>
                    <a:off x="1521" y="1436"/>
                    <a:ext cx="2718" cy="964"/>
                  </a:xfrm>
                  <a:custGeom>
                    <a:avLst/>
                    <a:gdLst>
                      <a:gd name="T0" fmla="*/ 0 w 1151"/>
                      <a:gd name="T1" fmla="*/ 425 h 408"/>
                      <a:gd name="T2" fmla="*/ 1358 w 1151"/>
                      <a:gd name="T3" fmla="*/ 964 h 408"/>
                      <a:gd name="T4" fmla="*/ 2718 w 1151"/>
                      <a:gd name="T5" fmla="*/ 425 h 408"/>
                      <a:gd name="T6" fmla="*/ 2718 w 1151"/>
                      <a:gd name="T7" fmla="*/ 0 h 408"/>
                      <a:gd name="T8" fmla="*/ 1358 w 1151"/>
                      <a:gd name="T9" fmla="*/ 539 h 408"/>
                      <a:gd name="T10" fmla="*/ 0 w 1151"/>
                      <a:gd name="T11" fmla="*/ 0 h 408"/>
                      <a:gd name="T12" fmla="*/ 0 w 1151"/>
                      <a:gd name="T13" fmla="*/ 425 h 408"/>
                      <a:gd name="T14" fmla="*/ 0 60000 65536"/>
                      <a:gd name="T15" fmla="*/ 0 60000 65536"/>
                      <a:gd name="T16" fmla="*/ 0 60000 65536"/>
                      <a:gd name="T17" fmla="*/ 0 60000 65536"/>
                      <a:gd name="T18" fmla="*/ 0 60000 65536"/>
                      <a:gd name="T19" fmla="*/ 0 60000 65536"/>
                      <a:gd name="T20" fmla="*/ 0 60000 65536"/>
                      <a:gd name="T21" fmla="*/ 0 w 1151"/>
                      <a:gd name="T22" fmla="*/ 0 h 408"/>
                      <a:gd name="T23" fmla="*/ 1151 w 1151"/>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1" h="408">
                        <a:moveTo>
                          <a:pt x="0" y="180"/>
                        </a:moveTo>
                        <a:cubicBezTo>
                          <a:pt x="0" y="306"/>
                          <a:pt x="258" y="408"/>
                          <a:pt x="575" y="408"/>
                        </a:cubicBezTo>
                        <a:cubicBezTo>
                          <a:pt x="893" y="408"/>
                          <a:pt x="1151" y="306"/>
                          <a:pt x="1151" y="180"/>
                        </a:cubicBezTo>
                        <a:cubicBezTo>
                          <a:pt x="1151" y="0"/>
                          <a:pt x="1151" y="0"/>
                          <a:pt x="1151" y="0"/>
                        </a:cubicBezTo>
                        <a:cubicBezTo>
                          <a:pt x="1151" y="126"/>
                          <a:pt x="893" y="228"/>
                          <a:pt x="575" y="228"/>
                        </a:cubicBezTo>
                        <a:cubicBezTo>
                          <a:pt x="258" y="228"/>
                          <a:pt x="0" y="126"/>
                          <a:pt x="0" y="0"/>
                        </a:cubicBezTo>
                        <a:lnTo>
                          <a:pt x="0" y="180"/>
                        </a:lnTo>
                        <a:close/>
                      </a:path>
                    </a:pathLst>
                  </a:custGeom>
                  <a:solidFill>
                    <a:srgbClr val="FFF5EE"/>
                  </a:solidFill>
                  <a:ln w="6350" cap="rnd">
                    <a:solidFill>
                      <a:srgbClr val="FF6600"/>
                    </a:solidFill>
                    <a:round/>
                    <a:headEnd/>
                    <a:tailEnd/>
                  </a:ln>
                </p:spPr>
                <p:txBody>
                  <a:bodyPr/>
                  <a:lstStyle/>
                  <a:p>
                    <a:endParaRPr lang="el-GR"/>
                  </a:p>
                </p:txBody>
              </p:sp>
            </p:grpSp>
            <p:grpSp>
              <p:nvGrpSpPr>
                <p:cNvPr id="301" name="282 - Ομάδα"/>
                <p:cNvGrpSpPr/>
                <p:nvPr/>
              </p:nvGrpSpPr>
              <p:grpSpPr>
                <a:xfrm rot="16800838">
                  <a:off x="3929064" y="1428734"/>
                  <a:ext cx="383961" cy="657526"/>
                  <a:chOff x="2116335" y="3640373"/>
                  <a:chExt cx="1432800" cy="2589292"/>
                </a:xfrm>
              </p:grpSpPr>
              <p:grpSp>
                <p:nvGrpSpPr>
                  <p:cNvPr id="302" name="509 - Ομάδα"/>
                  <p:cNvGrpSpPr/>
                  <p:nvPr/>
                </p:nvGrpSpPr>
                <p:grpSpPr>
                  <a:xfrm>
                    <a:off x="2643174" y="4857764"/>
                    <a:ext cx="252758" cy="612849"/>
                    <a:chOff x="5621343" y="3322068"/>
                    <a:chExt cx="390512" cy="900976"/>
                  </a:xfrm>
                </p:grpSpPr>
                <p:pic>
                  <p:nvPicPr>
                    <p:cNvPr id="1134" name="Picture 2" descr="C:\Users\dell\Desktop\σχήματα\MHC-I.png"/>
                    <p:cNvPicPr>
                      <a:picLocks noChangeAspect="1" noChangeArrowheads="1"/>
                    </p:cNvPicPr>
                    <p:nvPr/>
                  </p:nvPicPr>
                  <p:blipFill>
                    <a:blip r:embed="rId10" cstate="print"/>
                    <a:srcRect/>
                    <a:stretch>
                      <a:fillRect/>
                    </a:stretch>
                  </p:blipFill>
                  <p:spPr bwMode="auto">
                    <a:xfrm rot="16403579">
                      <a:off x="5454287" y="3665476"/>
                      <a:ext cx="724624" cy="390512"/>
                    </a:xfrm>
                    <a:prstGeom prst="rect">
                      <a:avLst/>
                    </a:prstGeom>
                    <a:noFill/>
                  </p:spPr>
                </p:pic>
                <p:sp>
                  <p:nvSpPr>
                    <p:cNvPr id="1135" name="1134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03" name="162 - Ομάδα"/>
                  <p:cNvGrpSpPr/>
                  <p:nvPr/>
                </p:nvGrpSpPr>
                <p:grpSpPr>
                  <a:xfrm rot="13259927">
                    <a:off x="2380988" y="5397682"/>
                    <a:ext cx="868131" cy="831983"/>
                    <a:chOff x="3714744" y="1142206"/>
                    <a:chExt cx="4862513" cy="4573588"/>
                  </a:xfrm>
                </p:grpSpPr>
                <p:sp>
                  <p:nvSpPr>
                    <p:cNvPr id="1080"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1081"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1082"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83"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84"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85"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86"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87"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88"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89"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0"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1"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2"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3"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4"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5"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6"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7"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8"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99"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0"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1"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2"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3"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4"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5"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6"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7"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8"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09"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0"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1"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2"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3"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4"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5"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6"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7"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8"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19"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0"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1"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2"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3"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4"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5"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6"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7"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8"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29"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30"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31"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32"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133"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306" name="150 - Ομάδα"/>
                  <p:cNvGrpSpPr/>
                  <p:nvPr/>
                </p:nvGrpSpPr>
                <p:grpSpPr>
                  <a:xfrm rot="19551689">
                    <a:off x="2116335" y="3640373"/>
                    <a:ext cx="1432800" cy="1319409"/>
                    <a:chOff x="1643043" y="1714489"/>
                    <a:chExt cx="1432800" cy="1319409"/>
                  </a:xfrm>
                </p:grpSpPr>
                <p:grpSp>
                  <p:nvGrpSpPr>
                    <p:cNvPr id="307"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1078"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079"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308" name="262 - Ομάδα"/>
                    <p:cNvGrpSpPr/>
                    <p:nvPr/>
                  </p:nvGrpSpPr>
                  <p:grpSpPr>
                    <a:xfrm rot="21404096">
                      <a:off x="1643043" y="1714489"/>
                      <a:ext cx="396781" cy="606182"/>
                      <a:chOff x="3514431" y="642918"/>
                      <a:chExt cx="583326" cy="936552"/>
                    </a:xfrm>
                  </p:grpSpPr>
                  <p:grpSp>
                    <p:nvGrpSpPr>
                      <p:cNvPr id="314"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1076"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077"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075" name="Picture 3" descr="C:\Users\dell\Desktop\σχήματα\CD-8.png"/>
                      <p:cNvPicPr>
                        <a:picLocks noChangeAspect="1" noChangeArrowheads="1"/>
                      </p:cNvPicPr>
                      <p:nvPr/>
                    </p:nvPicPr>
                    <p:blipFill>
                      <a:blip r:embed="rId11" cstate="print"/>
                      <a:srcRect/>
                      <a:stretch>
                        <a:fillRect/>
                      </a:stretch>
                    </p:blipFill>
                    <p:spPr bwMode="auto">
                      <a:xfrm rot="2739507">
                        <a:off x="3492957" y="974670"/>
                        <a:ext cx="936552" cy="273048"/>
                      </a:xfrm>
                      <a:prstGeom prst="rect">
                        <a:avLst/>
                      </a:prstGeom>
                      <a:noFill/>
                    </p:spPr>
                  </p:pic>
                </p:grpSp>
                <p:grpSp>
                  <p:nvGrpSpPr>
                    <p:cNvPr id="315"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1072"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073"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067" name="Picture 3" descr="C:\Users\dell\Desktop\σχήματα\CD-8.png"/>
                    <p:cNvPicPr>
                      <a:picLocks noChangeAspect="1" noChangeArrowheads="1"/>
                    </p:cNvPicPr>
                    <p:nvPr/>
                  </p:nvPicPr>
                  <p:blipFill>
                    <a:blip r:embed="rId12" cstate="print"/>
                    <a:srcRect/>
                    <a:stretch>
                      <a:fillRect/>
                    </a:stretch>
                  </p:blipFill>
                  <p:spPr bwMode="auto">
                    <a:xfrm rot="17688200">
                      <a:off x="1547936" y="2655074"/>
                      <a:ext cx="554672" cy="202976"/>
                    </a:xfrm>
                    <a:prstGeom prst="rect">
                      <a:avLst/>
                    </a:prstGeom>
                    <a:noFill/>
                  </p:spPr>
                </p:pic>
                <p:pic>
                  <p:nvPicPr>
                    <p:cNvPr id="1068" name="Picture 3" descr="C:\Users\dell\Desktop\σχήματα\CD-8.png"/>
                    <p:cNvPicPr>
                      <a:picLocks noChangeAspect="1" noChangeArrowheads="1"/>
                    </p:cNvPicPr>
                    <p:nvPr/>
                  </p:nvPicPr>
                  <p:blipFill>
                    <a:blip r:embed="rId13" cstate="print"/>
                    <a:srcRect/>
                    <a:stretch>
                      <a:fillRect/>
                    </a:stretch>
                  </p:blipFill>
                  <p:spPr bwMode="auto">
                    <a:xfrm rot="11219174" flipV="1">
                      <a:off x="2408364" y="2157843"/>
                      <a:ext cx="667479" cy="187665"/>
                    </a:xfrm>
                    <a:prstGeom prst="rect">
                      <a:avLst/>
                    </a:prstGeom>
                    <a:noFill/>
                  </p:spPr>
                </p:pic>
                <p:grpSp>
                  <p:nvGrpSpPr>
                    <p:cNvPr id="318" name="360 - Ομάδα"/>
                    <p:cNvGrpSpPr/>
                    <p:nvPr/>
                  </p:nvGrpSpPr>
                  <p:grpSpPr>
                    <a:xfrm rot="13953224">
                      <a:off x="1977452" y="2041011"/>
                      <a:ext cx="566412" cy="612849"/>
                      <a:chOff x="7286645" y="2357430"/>
                      <a:chExt cx="785818" cy="899932"/>
                    </a:xfrm>
                  </p:grpSpPr>
                  <p:sp>
                    <p:nvSpPr>
                      <p:cNvPr id="1070" name="1069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71"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grpSp>
              <p:nvGrpSpPr>
                <p:cNvPr id="319" name="378 - Ομάδα"/>
                <p:cNvGrpSpPr/>
                <p:nvPr/>
              </p:nvGrpSpPr>
              <p:grpSpPr>
                <a:xfrm>
                  <a:off x="3071801" y="1541362"/>
                  <a:ext cx="714381" cy="530316"/>
                  <a:chOff x="4286248" y="2643182"/>
                  <a:chExt cx="3005398" cy="1744762"/>
                </a:xfrm>
              </p:grpSpPr>
              <p:grpSp>
                <p:nvGrpSpPr>
                  <p:cNvPr id="320" name="403 - Ομάδα"/>
                  <p:cNvGrpSpPr/>
                  <p:nvPr/>
                </p:nvGrpSpPr>
                <p:grpSpPr>
                  <a:xfrm>
                    <a:off x="5857884" y="2817499"/>
                    <a:ext cx="1433762" cy="1254443"/>
                    <a:chOff x="7072328" y="3912349"/>
                    <a:chExt cx="1433762" cy="1254443"/>
                  </a:xfrm>
                </p:grpSpPr>
                <p:grpSp>
                  <p:nvGrpSpPr>
                    <p:cNvPr id="321" name="Group 7"/>
                    <p:cNvGrpSpPr>
                      <a:grpSpLocks noChangeAspect="1"/>
                    </p:cNvGrpSpPr>
                    <p:nvPr/>
                  </p:nvGrpSpPr>
                  <p:grpSpPr bwMode="auto">
                    <a:xfrm rot="8320538">
                      <a:off x="8060614" y="4640115"/>
                      <a:ext cx="343619" cy="526677"/>
                      <a:chOff x="2502" y="672"/>
                      <a:chExt cx="738" cy="1149"/>
                    </a:xfrm>
                    <a:solidFill>
                      <a:schemeClr val="tx2">
                        <a:lumMod val="60000"/>
                        <a:lumOff val="40000"/>
                      </a:schemeClr>
                    </a:solidFill>
                  </p:grpSpPr>
                  <p:sp>
                    <p:nvSpPr>
                      <p:cNvPr id="1059"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060"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322" name="Group 7"/>
                    <p:cNvGrpSpPr>
                      <a:grpSpLocks noChangeAspect="1"/>
                    </p:cNvGrpSpPr>
                    <p:nvPr/>
                  </p:nvGrpSpPr>
                  <p:grpSpPr bwMode="auto">
                    <a:xfrm rot="3104591">
                      <a:off x="8070942" y="3820820"/>
                      <a:ext cx="343619" cy="526677"/>
                      <a:chOff x="2502" y="672"/>
                      <a:chExt cx="738" cy="1149"/>
                    </a:xfrm>
                    <a:solidFill>
                      <a:schemeClr val="tx2">
                        <a:lumMod val="60000"/>
                        <a:lumOff val="40000"/>
                      </a:schemeClr>
                    </a:solidFill>
                  </p:grpSpPr>
                  <p:sp>
                    <p:nvSpPr>
                      <p:cNvPr id="1057"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1058"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323" name="Group 13"/>
                    <p:cNvGrpSpPr>
                      <a:grpSpLocks noChangeAspect="1"/>
                    </p:cNvGrpSpPr>
                    <p:nvPr/>
                  </p:nvGrpSpPr>
                  <p:grpSpPr bwMode="auto">
                    <a:xfrm rot="16345876" flipH="1">
                      <a:off x="7302238" y="4358608"/>
                      <a:ext cx="269756" cy="447531"/>
                      <a:chOff x="2502" y="672"/>
                      <a:chExt cx="738" cy="1149"/>
                    </a:xfrm>
                    <a:solidFill>
                      <a:schemeClr val="tx2">
                        <a:lumMod val="60000"/>
                        <a:lumOff val="40000"/>
                      </a:schemeClr>
                    </a:solidFill>
                  </p:grpSpPr>
                  <p:sp>
                    <p:nvSpPr>
                      <p:cNvPr id="1055"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1056"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1052" name="Picture 2" descr="C:\Users\dell\Desktop\σχήματα\CD-4-1.png"/>
                    <p:cNvPicPr>
                      <a:picLocks noChangeAspect="1" noChangeArrowheads="1"/>
                    </p:cNvPicPr>
                    <p:nvPr/>
                  </p:nvPicPr>
                  <p:blipFill>
                    <a:blip r:embed="rId14" cstate="print"/>
                    <a:srcRect/>
                    <a:stretch>
                      <a:fillRect/>
                    </a:stretch>
                  </p:blipFill>
                  <p:spPr bwMode="auto">
                    <a:xfrm rot="73876" flipH="1">
                      <a:off x="7072328" y="4344816"/>
                      <a:ext cx="606652" cy="104177"/>
                    </a:xfrm>
                    <a:prstGeom prst="rect">
                      <a:avLst/>
                    </a:prstGeom>
                    <a:noFill/>
                  </p:spPr>
                </p:pic>
                <p:sp>
                  <p:nvSpPr>
                    <p:cNvPr id="1053" name="Ελεύθερη σχεδίαση 151"/>
                    <p:cNvSpPr/>
                    <p:nvPr/>
                  </p:nvSpPr>
                  <p:spPr>
                    <a:xfrm rot="16273876">
                      <a:off x="7508852" y="4238423"/>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4" name="Oval 11"/>
                    <p:cNvSpPr>
                      <a:spLocks noChangeAspect="1" noChangeArrowheads="1"/>
                    </p:cNvSpPr>
                    <p:nvPr/>
                  </p:nvSpPr>
                  <p:spPr bwMode="auto">
                    <a:xfrm rot="16273876">
                      <a:off x="7670948" y="4407500"/>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324" name="318 - Ομάδα"/>
                  <p:cNvGrpSpPr/>
                  <p:nvPr/>
                </p:nvGrpSpPr>
                <p:grpSpPr>
                  <a:xfrm>
                    <a:off x="4286248" y="2643182"/>
                    <a:ext cx="1895350" cy="1744762"/>
                    <a:chOff x="3225332" y="571480"/>
                    <a:chExt cx="1895350" cy="1744762"/>
                  </a:xfrm>
                </p:grpSpPr>
                <p:grpSp>
                  <p:nvGrpSpPr>
                    <p:cNvPr id="325" name="530 - Ομάδα"/>
                    <p:cNvGrpSpPr/>
                    <p:nvPr/>
                  </p:nvGrpSpPr>
                  <p:grpSpPr>
                    <a:xfrm rot="10625931">
                      <a:off x="4085060" y="1791594"/>
                      <a:ext cx="237280" cy="524648"/>
                      <a:chOff x="5621343" y="3322068"/>
                      <a:chExt cx="390512" cy="900976"/>
                    </a:xfrm>
                  </p:grpSpPr>
                  <p:pic>
                    <p:nvPicPr>
                      <p:cNvPr id="1047" name="Picture 2" descr="C:\Users\dell\Desktop\σχήματα\MHC-I.png"/>
                      <p:cNvPicPr>
                        <a:picLocks noChangeAspect="1" noChangeArrowheads="1"/>
                      </p:cNvPicPr>
                      <p:nvPr/>
                    </p:nvPicPr>
                    <p:blipFill>
                      <a:blip r:embed="rId15" cstate="print"/>
                      <a:srcRect/>
                      <a:stretch>
                        <a:fillRect/>
                      </a:stretch>
                    </p:blipFill>
                    <p:spPr bwMode="auto">
                      <a:xfrm rot="16403579">
                        <a:off x="5454287" y="3665476"/>
                        <a:ext cx="724624" cy="390512"/>
                      </a:xfrm>
                      <a:prstGeom prst="rect">
                        <a:avLst/>
                      </a:prstGeom>
                      <a:noFill/>
                    </p:spPr>
                  </p:pic>
                  <p:sp>
                    <p:nvSpPr>
                      <p:cNvPr id="1048" name="1047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8" name="225 - Ομάδα"/>
                    <p:cNvGrpSpPr/>
                    <p:nvPr/>
                  </p:nvGrpSpPr>
                  <p:grpSpPr>
                    <a:xfrm>
                      <a:off x="4512615" y="1278847"/>
                      <a:ext cx="608067" cy="292765"/>
                      <a:chOff x="4768318" y="1209917"/>
                      <a:chExt cx="706817" cy="310151"/>
                    </a:xfrm>
                  </p:grpSpPr>
                  <p:grpSp>
                    <p:nvGrpSpPr>
                      <p:cNvPr id="333"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1045"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046"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1044"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339" name="226 - Ομάδα"/>
                    <p:cNvGrpSpPr/>
                    <p:nvPr/>
                  </p:nvGrpSpPr>
                  <p:grpSpPr>
                    <a:xfrm rot="16200000">
                      <a:off x="3787672" y="690033"/>
                      <a:ext cx="554463" cy="317357"/>
                      <a:chOff x="4768318" y="1209917"/>
                      <a:chExt cx="706817" cy="310151"/>
                    </a:xfrm>
                  </p:grpSpPr>
                  <p:grpSp>
                    <p:nvGrpSpPr>
                      <p:cNvPr id="340"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104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04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1040"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341" name="256 - Ομάδα"/>
                    <p:cNvGrpSpPr/>
                    <p:nvPr/>
                  </p:nvGrpSpPr>
                  <p:grpSpPr>
                    <a:xfrm rot="16200000">
                      <a:off x="4160414" y="1167260"/>
                      <a:ext cx="384014" cy="374133"/>
                      <a:chOff x="3385454" y="1428736"/>
                      <a:chExt cx="659464" cy="615743"/>
                    </a:xfrm>
                  </p:grpSpPr>
                  <p:grpSp>
                    <p:nvGrpSpPr>
                      <p:cNvPr id="344" name="165 - Ομάδα"/>
                      <p:cNvGrpSpPr/>
                      <p:nvPr/>
                    </p:nvGrpSpPr>
                    <p:grpSpPr>
                      <a:xfrm>
                        <a:off x="3385454" y="1619257"/>
                        <a:ext cx="330172" cy="425222"/>
                        <a:chOff x="3385454" y="1619257"/>
                        <a:chExt cx="330172" cy="425222"/>
                      </a:xfrm>
                    </p:grpSpPr>
                    <p:sp>
                      <p:nvSpPr>
                        <p:cNvPr id="1034"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349" name="8 - Ομάδα"/>
                        <p:cNvGrpSpPr/>
                        <p:nvPr/>
                      </p:nvGrpSpPr>
                      <p:grpSpPr>
                        <a:xfrm rot="14593715">
                          <a:off x="3360955" y="1831270"/>
                          <a:ext cx="237708" cy="188709"/>
                          <a:chOff x="1071538" y="500042"/>
                          <a:chExt cx="588936" cy="616607"/>
                        </a:xfrm>
                      </p:grpSpPr>
                      <p:sp>
                        <p:nvSpPr>
                          <p:cNvPr id="1036" name="1035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1036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1037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55" name="166 - Ομάδα"/>
                      <p:cNvGrpSpPr/>
                      <p:nvPr/>
                    </p:nvGrpSpPr>
                    <p:grpSpPr>
                      <a:xfrm>
                        <a:off x="3714746" y="1428736"/>
                        <a:ext cx="330172" cy="425222"/>
                        <a:chOff x="3385454" y="1619257"/>
                        <a:chExt cx="330172" cy="425222"/>
                      </a:xfrm>
                    </p:grpSpPr>
                    <p:sp>
                      <p:nvSpPr>
                        <p:cNvPr id="1029"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356" name="8 - Ομάδα"/>
                        <p:cNvGrpSpPr/>
                        <p:nvPr/>
                      </p:nvGrpSpPr>
                      <p:grpSpPr>
                        <a:xfrm rot="14593715">
                          <a:off x="3360955" y="1831270"/>
                          <a:ext cx="237708" cy="188709"/>
                          <a:chOff x="1071538" y="500042"/>
                          <a:chExt cx="588936" cy="616607"/>
                        </a:xfrm>
                      </p:grpSpPr>
                      <p:sp>
                        <p:nvSpPr>
                          <p:cNvPr id="1031" name="1030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1031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1032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357" name="162 - Ομάδα"/>
                    <p:cNvGrpSpPr/>
                    <p:nvPr/>
                  </p:nvGrpSpPr>
                  <p:grpSpPr>
                    <a:xfrm rot="13259927">
                      <a:off x="3714744" y="1041561"/>
                      <a:ext cx="868131" cy="831983"/>
                      <a:chOff x="3714744" y="1142206"/>
                      <a:chExt cx="4862513" cy="4573588"/>
                    </a:xfrm>
                  </p:grpSpPr>
                  <p:sp>
                    <p:nvSpPr>
                      <p:cNvPr id="973"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6">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974"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975"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6"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77"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78"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79"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0"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1"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2"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3"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4"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5"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6"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7"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8"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89"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0"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1"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2"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3"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4"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5"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6"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7"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8"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99"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0"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1"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2"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3"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4"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5"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6"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7"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8"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09"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0"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1"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2"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3"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4"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5"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6"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7"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8"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19"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0"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1"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2"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3"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4"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5"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026"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360" name="530 - Ομάδα"/>
                    <p:cNvGrpSpPr/>
                    <p:nvPr/>
                  </p:nvGrpSpPr>
                  <p:grpSpPr>
                    <a:xfrm rot="16025144">
                      <a:off x="3369016" y="1239538"/>
                      <a:ext cx="237280" cy="524648"/>
                      <a:chOff x="5621343" y="3322068"/>
                      <a:chExt cx="390512" cy="900976"/>
                    </a:xfrm>
                  </p:grpSpPr>
                  <p:pic>
                    <p:nvPicPr>
                      <p:cNvPr id="971" name="Picture 2" descr="C:\Users\dell\Desktop\σχήματα\MHC-I.png"/>
                      <p:cNvPicPr>
                        <a:picLocks noChangeAspect="1" noChangeArrowheads="1"/>
                      </p:cNvPicPr>
                      <p:nvPr/>
                    </p:nvPicPr>
                    <p:blipFill>
                      <a:blip r:embed="rId16" cstate="print"/>
                      <a:srcRect/>
                      <a:stretch>
                        <a:fillRect/>
                      </a:stretch>
                    </p:blipFill>
                    <p:spPr bwMode="auto">
                      <a:xfrm rot="16403579">
                        <a:off x="5454287" y="3665476"/>
                        <a:ext cx="724624" cy="390512"/>
                      </a:xfrm>
                      <a:prstGeom prst="rect">
                        <a:avLst/>
                      </a:prstGeom>
                      <a:noFill/>
                    </p:spPr>
                  </p:pic>
                  <p:sp>
                    <p:nvSpPr>
                      <p:cNvPr id="972" name="971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365" name="477 - Ομάδα"/>
                <p:cNvGrpSpPr/>
                <p:nvPr/>
              </p:nvGrpSpPr>
              <p:grpSpPr>
                <a:xfrm rot="16800838">
                  <a:off x="3808467" y="1631949"/>
                  <a:ext cx="383961" cy="657525"/>
                  <a:chOff x="2116333" y="3640375"/>
                  <a:chExt cx="1432800" cy="2589290"/>
                </a:xfrm>
              </p:grpSpPr>
              <p:grpSp>
                <p:nvGrpSpPr>
                  <p:cNvPr id="371" name="509 - Ομάδα"/>
                  <p:cNvGrpSpPr/>
                  <p:nvPr/>
                </p:nvGrpSpPr>
                <p:grpSpPr>
                  <a:xfrm>
                    <a:off x="2643174" y="4857764"/>
                    <a:ext cx="252758" cy="612849"/>
                    <a:chOff x="5621343" y="3322068"/>
                    <a:chExt cx="390512" cy="900976"/>
                  </a:xfrm>
                </p:grpSpPr>
                <p:pic>
                  <p:nvPicPr>
                    <p:cNvPr id="961" name="Picture 2" descr="C:\Users\dell\Desktop\σχήματα\MHC-I.png"/>
                    <p:cNvPicPr>
                      <a:picLocks noChangeAspect="1" noChangeArrowheads="1"/>
                    </p:cNvPicPr>
                    <p:nvPr/>
                  </p:nvPicPr>
                  <p:blipFill>
                    <a:blip r:embed="rId10" cstate="print"/>
                    <a:srcRect/>
                    <a:stretch>
                      <a:fillRect/>
                    </a:stretch>
                  </p:blipFill>
                  <p:spPr bwMode="auto">
                    <a:xfrm rot="16403579">
                      <a:off x="5454287" y="3665476"/>
                      <a:ext cx="724624" cy="390512"/>
                    </a:xfrm>
                    <a:prstGeom prst="rect">
                      <a:avLst/>
                    </a:prstGeom>
                    <a:noFill/>
                  </p:spPr>
                </p:pic>
                <p:sp>
                  <p:nvSpPr>
                    <p:cNvPr id="962" name="961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72" name="162 - Ομάδα"/>
                  <p:cNvGrpSpPr/>
                  <p:nvPr/>
                </p:nvGrpSpPr>
                <p:grpSpPr>
                  <a:xfrm rot="13259927">
                    <a:off x="2380988" y="5397682"/>
                    <a:ext cx="868131" cy="831983"/>
                    <a:chOff x="3714744" y="1142206"/>
                    <a:chExt cx="4862513" cy="4573588"/>
                  </a:xfrm>
                </p:grpSpPr>
                <p:sp>
                  <p:nvSpPr>
                    <p:cNvPr id="907"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908"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909"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0"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11"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2"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3"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4"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5"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6"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7"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8"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19"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0"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1"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2"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3"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4"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5"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6"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7"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8"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29"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0"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1"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2"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3"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4"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5"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6"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7"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8"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39"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0"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1"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2"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3"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4"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5"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6"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7"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8"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49"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0"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1"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2"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3"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4"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5"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6"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7"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8"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59"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960"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373" name="150 - Ομάδα"/>
                  <p:cNvGrpSpPr/>
                  <p:nvPr/>
                </p:nvGrpSpPr>
                <p:grpSpPr>
                  <a:xfrm rot="19551689">
                    <a:off x="2116333" y="3640375"/>
                    <a:ext cx="1432800" cy="1319409"/>
                    <a:chOff x="1643043" y="1714489"/>
                    <a:chExt cx="1432800" cy="1319409"/>
                  </a:xfrm>
                </p:grpSpPr>
                <p:grpSp>
                  <p:nvGrpSpPr>
                    <p:cNvPr id="374"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905"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06"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375" name="262 - Ομάδα"/>
                    <p:cNvGrpSpPr/>
                    <p:nvPr/>
                  </p:nvGrpSpPr>
                  <p:grpSpPr>
                    <a:xfrm rot="21404096">
                      <a:off x="1643043" y="1714489"/>
                      <a:ext cx="396781" cy="606182"/>
                      <a:chOff x="3514431" y="642918"/>
                      <a:chExt cx="583326" cy="936552"/>
                    </a:xfrm>
                  </p:grpSpPr>
                  <p:grpSp>
                    <p:nvGrpSpPr>
                      <p:cNvPr id="376"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903"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04"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902" name="Picture 3" descr="C:\Users\dell\Desktop\σχήματα\CD-8.png"/>
                      <p:cNvPicPr>
                        <a:picLocks noChangeAspect="1" noChangeArrowheads="1"/>
                      </p:cNvPicPr>
                      <p:nvPr/>
                    </p:nvPicPr>
                    <p:blipFill>
                      <a:blip r:embed="rId11" cstate="print"/>
                      <a:srcRect/>
                      <a:stretch>
                        <a:fillRect/>
                      </a:stretch>
                    </p:blipFill>
                    <p:spPr bwMode="auto">
                      <a:xfrm rot="2739507">
                        <a:off x="3492957" y="974670"/>
                        <a:ext cx="936552" cy="273048"/>
                      </a:xfrm>
                      <a:prstGeom prst="rect">
                        <a:avLst/>
                      </a:prstGeom>
                      <a:noFill/>
                    </p:spPr>
                  </p:pic>
                </p:grpSp>
                <p:grpSp>
                  <p:nvGrpSpPr>
                    <p:cNvPr id="377"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899"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900"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894" name="Picture 3" descr="C:\Users\dell\Desktop\σχήματα\CD-8.png"/>
                    <p:cNvPicPr>
                      <a:picLocks noChangeAspect="1" noChangeArrowheads="1"/>
                    </p:cNvPicPr>
                    <p:nvPr/>
                  </p:nvPicPr>
                  <p:blipFill>
                    <a:blip r:embed="rId12" cstate="print"/>
                    <a:srcRect/>
                    <a:stretch>
                      <a:fillRect/>
                    </a:stretch>
                  </p:blipFill>
                  <p:spPr bwMode="auto">
                    <a:xfrm rot="17688200">
                      <a:off x="1547936" y="2655074"/>
                      <a:ext cx="554672" cy="202976"/>
                    </a:xfrm>
                    <a:prstGeom prst="rect">
                      <a:avLst/>
                    </a:prstGeom>
                    <a:noFill/>
                  </p:spPr>
                </p:pic>
                <p:pic>
                  <p:nvPicPr>
                    <p:cNvPr id="895" name="Picture 3" descr="C:\Users\dell\Desktop\σχήματα\CD-8.png"/>
                    <p:cNvPicPr>
                      <a:picLocks noChangeAspect="1" noChangeArrowheads="1"/>
                    </p:cNvPicPr>
                    <p:nvPr/>
                  </p:nvPicPr>
                  <p:blipFill>
                    <a:blip r:embed="rId13" cstate="print"/>
                    <a:srcRect/>
                    <a:stretch>
                      <a:fillRect/>
                    </a:stretch>
                  </p:blipFill>
                  <p:spPr bwMode="auto">
                    <a:xfrm rot="11219174" flipV="1">
                      <a:off x="2408364" y="2157843"/>
                      <a:ext cx="667479" cy="187665"/>
                    </a:xfrm>
                    <a:prstGeom prst="rect">
                      <a:avLst/>
                    </a:prstGeom>
                    <a:noFill/>
                  </p:spPr>
                </p:pic>
                <p:grpSp>
                  <p:nvGrpSpPr>
                    <p:cNvPr id="380" name="360 - Ομάδα"/>
                    <p:cNvGrpSpPr/>
                    <p:nvPr/>
                  </p:nvGrpSpPr>
                  <p:grpSpPr>
                    <a:xfrm rot="13953224">
                      <a:off x="1977452" y="2041011"/>
                      <a:ext cx="566412" cy="612849"/>
                      <a:chOff x="7286645" y="2357430"/>
                      <a:chExt cx="785818" cy="899932"/>
                    </a:xfrm>
                  </p:grpSpPr>
                  <p:sp>
                    <p:nvSpPr>
                      <p:cNvPr id="897" name="896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8"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grpSp>
          <p:grpSp>
            <p:nvGrpSpPr>
              <p:cNvPr id="385" name="Group 29"/>
              <p:cNvGrpSpPr>
                <a:grpSpLocks noChangeAspect="1"/>
              </p:cNvGrpSpPr>
              <p:nvPr/>
            </p:nvGrpSpPr>
            <p:grpSpPr bwMode="auto">
              <a:xfrm>
                <a:off x="7929586" y="142852"/>
                <a:ext cx="1076278" cy="2071702"/>
                <a:chOff x="3167" y="1202"/>
                <a:chExt cx="857" cy="1649"/>
              </a:xfrm>
              <a:solidFill>
                <a:schemeClr val="accent3">
                  <a:lumMod val="60000"/>
                  <a:lumOff val="40000"/>
                </a:schemeClr>
              </a:solidFill>
            </p:grpSpPr>
            <p:sp>
              <p:nvSpPr>
                <p:cNvPr id="1140" name="Freeform 22"/>
                <p:cNvSpPr>
                  <a:spLocks noChangeAspect="1"/>
                </p:cNvSpPr>
                <p:nvPr/>
              </p:nvSpPr>
              <p:spPr bwMode="auto">
                <a:xfrm>
                  <a:off x="3167" y="1202"/>
                  <a:ext cx="857" cy="1649"/>
                </a:xfrm>
                <a:custGeom>
                  <a:avLst/>
                  <a:gdLst/>
                  <a:ahLst/>
                  <a:cxnLst>
                    <a:cxn ang="0">
                      <a:pos x="294" y="543"/>
                    </a:cxn>
                    <a:cxn ang="0">
                      <a:pos x="278" y="433"/>
                    </a:cxn>
                    <a:cxn ang="0">
                      <a:pos x="294" y="423"/>
                    </a:cxn>
                    <a:cxn ang="0">
                      <a:pos x="325" y="560"/>
                    </a:cxn>
                    <a:cxn ang="0">
                      <a:pos x="319" y="652"/>
                    </a:cxn>
                    <a:cxn ang="0">
                      <a:pos x="332" y="646"/>
                    </a:cxn>
                    <a:cxn ang="0">
                      <a:pos x="316" y="674"/>
                    </a:cxn>
                    <a:cxn ang="0">
                      <a:pos x="345" y="663"/>
                    </a:cxn>
                    <a:cxn ang="0">
                      <a:pos x="359" y="581"/>
                    </a:cxn>
                    <a:cxn ang="0">
                      <a:pos x="339" y="397"/>
                    </a:cxn>
                    <a:cxn ang="0">
                      <a:pos x="331" y="313"/>
                    </a:cxn>
                    <a:cxn ang="0">
                      <a:pos x="288" y="202"/>
                    </a:cxn>
                    <a:cxn ang="0">
                      <a:pos x="240" y="113"/>
                    </a:cxn>
                    <a:cxn ang="0">
                      <a:pos x="117" y="74"/>
                    </a:cxn>
                    <a:cxn ang="0">
                      <a:pos x="110" y="117"/>
                    </a:cxn>
                    <a:cxn ang="0">
                      <a:pos x="111" y="126"/>
                    </a:cxn>
                    <a:cxn ang="0">
                      <a:pos x="149" y="152"/>
                    </a:cxn>
                    <a:cxn ang="0">
                      <a:pos x="76" y="202"/>
                    </a:cxn>
                    <a:cxn ang="0">
                      <a:pos x="33" y="313"/>
                    </a:cxn>
                    <a:cxn ang="0">
                      <a:pos x="25" y="397"/>
                    </a:cxn>
                    <a:cxn ang="0">
                      <a:pos x="4" y="581"/>
                    </a:cxn>
                    <a:cxn ang="0">
                      <a:pos x="18" y="663"/>
                    </a:cxn>
                    <a:cxn ang="0">
                      <a:pos x="47" y="674"/>
                    </a:cxn>
                    <a:cxn ang="0">
                      <a:pos x="31" y="646"/>
                    </a:cxn>
                    <a:cxn ang="0">
                      <a:pos x="46" y="652"/>
                    </a:cxn>
                    <a:cxn ang="0">
                      <a:pos x="39" y="560"/>
                    </a:cxn>
                    <a:cxn ang="0">
                      <a:pos x="71" y="423"/>
                    </a:cxn>
                    <a:cxn ang="0">
                      <a:pos x="85" y="433"/>
                    </a:cxn>
                    <a:cxn ang="0">
                      <a:pos x="70" y="543"/>
                    </a:cxn>
                    <a:cxn ang="0">
                      <a:pos x="82" y="698"/>
                    </a:cxn>
                    <a:cxn ang="0">
                      <a:pos x="182" y="648"/>
                    </a:cxn>
                    <a:cxn ang="0">
                      <a:pos x="282" y="698"/>
                    </a:cxn>
                  </a:cxnLst>
                  <a:rect l="0" t="0" r="r" b="b"/>
                  <a:pathLst>
                    <a:path w="363" h="698">
                      <a:moveTo>
                        <a:pt x="288" y="671"/>
                      </a:moveTo>
                      <a:cubicBezTo>
                        <a:pt x="297" y="627"/>
                        <a:pt x="298" y="594"/>
                        <a:pt x="294" y="543"/>
                      </a:cubicBezTo>
                      <a:cubicBezTo>
                        <a:pt x="292" y="509"/>
                        <a:pt x="284" y="497"/>
                        <a:pt x="283" y="484"/>
                      </a:cubicBezTo>
                      <a:cubicBezTo>
                        <a:pt x="282" y="453"/>
                        <a:pt x="280" y="447"/>
                        <a:pt x="278" y="433"/>
                      </a:cubicBezTo>
                      <a:cubicBezTo>
                        <a:pt x="275" y="412"/>
                        <a:pt x="277" y="375"/>
                        <a:pt x="278" y="367"/>
                      </a:cubicBezTo>
                      <a:cubicBezTo>
                        <a:pt x="281" y="382"/>
                        <a:pt x="284" y="402"/>
                        <a:pt x="294" y="423"/>
                      </a:cubicBezTo>
                      <a:cubicBezTo>
                        <a:pt x="295" y="447"/>
                        <a:pt x="297" y="455"/>
                        <a:pt x="299" y="471"/>
                      </a:cubicBezTo>
                      <a:cubicBezTo>
                        <a:pt x="305" y="503"/>
                        <a:pt x="323" y="531"/>
                        <a:pt x="325" y="560"/>
                      </a:cubicBezTo>
                      <a:cubicBezTo>
                        <a:pt x="326" y="573"/>
                        <a:pt x="319" y="584"/>
                        <a:pt x="316" y="596"/>
                      </a:cubicBezTo>
                      <a:cubicBezTo>
                        <a:pt x="314" y="618"/>
                        <a:pt x="315" y="645"/>
                        <a:pt x="319" y="652"/>
                      </a:cubicBezTo>
                      <a:cubicBezTo>
                        <a:pt x="326" y="657"/>
                        <a:pt x="326" y="637"/>
                        <a:pt x="332" y="622"/>
                      </a:cubicBezTo>
                      <a:cubicBezTo>
                        <a:pt x="333" y="627"/>
                        <a:pt x="335" y="636"/>
                        <a:pt x="332" y="646"/>
                      </a:cubicBezTo>
                      <a:cubicBezTo>
                        <a:pt x="330" y="654"/>
                        <a:pt x="315" y="664"/>
                        <a:pt x="324" y="664"/>
                      </a:cubicBezTo>
                      <a:cubicBezTo>
                        <a:pt x="320" y="670"/>
                        <a:pt x="319" y="672"/>
                        <a:pt x="316" y="674"/>
                      </a:cubicBezTo>
                      <a:cubicBezTo>
                        <a:pt x="315" y="677"/>
                        <a:pt x="319" y="680"/>
                        <a:pt x="322" y="677"/>
                      </a:cubicBezTo>
                      <a:cubicBezTo>
                        <a:pt x="318" y="684"/>
                        <a:pt x="331" y="679"/>
                        <a:pt x="345" y="663"/>
                      </a:cubicBezTo>
                      <a:cubicBezTo>
                        <a:pt x="351" y="658"/>
                        <a:pt x="349" y="652"/>
                        <a:pt x="352" y="648"/>
                      </a:cubicBezTo>
                      <a:cubicBezTo>
                        <a:pt x="363" y="634"/>
                        <a:pt x="359" y="612"/>
                        <a:pt x="359" y="581"/>
                      </a:cubicBezTo>
                      <a:cubicBezTo>
                        <a:pt x="359" y="496"/>
                        <a:pt x="355" y="478"/>
                        <a:pt x="352" y="446"/>
                      </a:cubicBezTo>
                      <a:cubicBezTo>
                        <a:pt x="351" y="433"/>
                        <a:pt x="341" y="419"/>
                        <a:pt x="339" y="397"/>
                      </a:cubicBezTo>
                      <a:cubicBezTo>
                        <a:pt x="337" y="383"/>
                        <a:pt x="338" y="364"/>
                        <a:pt x="338" y="354"/>
                      </a:cubicBezTo>
                      <a:cubicBezTo>
                        <a:pt x="337" y="340"/>
                        <a:pt x="333" y="329"/>
                        <a:pt x="331" y="313"/>
                      </a:cubicBezTo>
                      <a:cubicBezTo>
                        <a:pt x="329" y="298"/>
                        <a:pt x="352" y="248"/>
                        <a:pt x="314" y="214"/>
                      </a:cubicBezTo>
                      <a:cubicBezTo>
                        <a:pt x="308" y="209"/>
                        <a:pt x="297" y="207"/>
                        <a:pt x="288" y="202"/>
                      </a:cubicBezTo>
                      <a:cubicBezTo>
                        <a:pt x="272" y="193"/>
                        <a:pt x="252" y="185"/>
                        <a:pt x="242" y="176"/>
                      </a:cubicBezTo>
                      <a:cubicBezTo>
                        <a:pt x="228" y="163"/>
                        <a:pt x="229" y="126"/>
                        <a:pt x="240" y="113"/>
                      </a:cubicBezTo>
                      <a:cubicBezTo>
                        <a:pt x="273" y="81"/>
                        <a:pt x="272" y="4"/>
                        <a:pt x="186" y="1"/>
                      </a:cubicBezTo>
                      <a:cubicBezTo>
                        <a:pt x="159" y="0"/>
                        <a:pt x="104" y="22"/>
                        <a:pt x="117" y="74"/>
                      </a:cubicBezTo>
                      <a:cubicBezTo>
                        <a:pt x="109" y="88"/>
                        <a:pt x="101" y="96"/>
                        <a:pt x="102" y="103"/>
                      </a:cubicBezTo>
                      <a:cubicBezTo>
                        <a:pt x="103" y="109"/>
                        <a:pt x="120" y="102"/>
                        <a:pt x="110" y="117"/>
                      </a:cubicBezTo>
                      <a:cubicBezTo>
                        <a:pt x="110" y="119"/>
                        <a:pt x="116" y="120"/>
                        <a:pt x="119" y="120"/>
                      </a:cubicBezTo>
                      <a:cubicBezTo>
                        <a:pt x="116" y="120"/>
                        <a:pt x="111" y="124"/>
                        <a:pt x="111" y="126"/>
                      </a:cubicBezTo>
                      <a:cubicBezTo>
                        <a:pt x="120" y="132"/>
                        <a:pt x="112" y="141"/>
                        <a:pt x="119" y="148"/>
                      </a:cubicBezTo>
                      <a:cubicBezTo>
                        <a:pt x="126" y="157"/>
                        <a:pt x="138" y="152"/>
                        <a:pt x="149" y="152"/>
                      </a:cubicBezTo>
                      <a:cubicBezTo>
                        <a:pt x="154" y="160"/>
                        <a:pt x="153" y="171"/>
                        <a:pt x="137" y="176"/>
                      </a:cubicBezTo>
                      <a:cubicBezTo>
                        <a:pt x="132" y="177"/>
                        <a:pt x="91" y="193"/>
                        <a:pt x="76" y="202"/>
                      </a:cubicBezTo>
                      <a:cubicBezTo>
                        <a:pt x="68" y="207"/>
                        <a:pt x="55" y="209"/>
                        <a:pt x="50" y="214"/>
                      </a:cubicBezTo>
                      <a:cubicBezTo>
                        <a:pt x="13" y="248"/>
                        <a:pt x="35" y="298"/>
                        <a:pt x="33" y="313"/>
                      </a:cubicBezTo>
                      <a:cubicBezTo>
                        <a:pt x="31" y="329"/>
                        <a:pt x="27" y="340"/>
                        <a:pt x="26" y="354"/>
                      </a:cubicBezTo>
                      <a:cubicBezTo>
                        <a:pt x="25" y="364"/>
                        <a:pt x="26" y="383"/>
                        <a:pt x="25" y="397"/>
                      </a:cubicBezTo>
                      <a:cubicBezTo>
                        <a:pt x="22" y="419"/>
                        <a:pt x="13" y="433"/>
                        <a:pt x="12" y="446"/>
                      </a:cubicBezTo>
                      <a:cubicBezTo>
                        <a:pt x="9" y="478"/>
                        <a:pt x="4" y="496"/>
                        <a:pt x="4" y="581"/>
                      </a:cubicBezTo>
                      <a:cubicBezTo>
                        <a:pt x="4" y="612"/>
                        <a:pt x="0" y="634"/>
                        <a:pt x="12" y="648"/>
                      </a:cubicBezTo>
                      <a:cubicBezTo>
                        <a:pt x="16" y="652"/>
                        <a:pt x="13" y="658"/>
                        <a:pt x="18" y="663"/>
                      </a:cubicBezTo>
                      <a:cubicBezTo>
                        <a:pt x="32" y="679"/>
                        <a:pt x="47" y="684"/>
                        <a:pt x="43" y="677"/>
                      </a:cubicBezTo>
                      <a:cubicBezTo>
                        <a:pt x="45" y="680"/>
                        <a:pt x="49" y="677"/>
                        <a:pt x="47" y="674"/>
                      </a:cubicBezTo>
                      <a:cubicBezTo>
                        <a:pt x="46" y="672"/>
                        <a:pt x="44" y="670"/>
                        <a:pt x="40" y="664"/>
                      </a:cubicBezTo>
                      <a:cubicBezTo>
                        <a:pt x="49" y="664"/>
                        <a:pt x="34" y="654"/>
                        <a:pt x="31" y="646"/>
                      </a:cubicBezTo>
                      <a:cubicBezTo>
                        <a:pt x="28" y="636"/>
                        <a:pt x="31" y="627"/>
                        <a:pt x="31" y="622"/>
                      </a:cubicBezTo>
                      <a:cubicBezTo>
                        <a:pt x="38" y="637"/>
                        <a:pt x="38" y="657"/>
                        <a:pt x="46" y="652"/>
                      </a:cubicBezTo>
                      <a:cubicBezTo>
                        <a:pt x="49" y="645"/>
                        <a:pt x="50" y="618"/>
                        <a:pt x="47" y="596"/>
                      </a:cubicBezTo>
                      <a:cubicBezTo>
                        <a:pt x="46" y="584"/>
                        <a:pt x="38" y="573"/>
                        <a:pt x="39" y="560"/>
                      </a:cubicBezTo>
                      <a:cubicBezTo>
                        <a:pt x="41" y="531"/>
                        <a:pt x="58" y="503"/>
                        <a:pt x="65" y="471"/>
                      </a:cubicBezTo>
                      <a:cubicBezTo>
                        <a:pt x="66" y="455"/>
                        <a:pt x="70" y="447"/>
                        <a:pt x="71" y="423"/>
                      </a:cubicBezTo>
                      <a:cubicBezTo>
                        <a:pt x="79" y="402"/>
                        <a:pt x="82" y="382"/>
                        <a:pt x="85" y="367"/>
                      </a:cubicBezTo>
                      <a:cubicBezTo>
                        <a:pt x="87" y="375"/>
                        <a:pt x="88" y="412"/>
                        <a:pt x="85" y="433"/>
                      </a:cubicBezTo>
                      <a:cubicBezTo>
                        <a:pt x="83" y="447"/>
                        <a:pt x="81" y="453"/>
                        <a:pt x="80" y="484"/>
                      </a:cubicBezTo>
                      <a:cubicBezTo>
                        <a:pt x="80" y="497"/>
                        <a:pt x="73" y="509"/>
                        <a:pt x="70" y="543"/>
                      </a:cubicBezTo>
                      <a:cubicBezTo>
                        <a:pt x="65" y="594"/>
                        <a:pt x="66" y="627"/>
                        <a:pt x="76" y="671"/>
                      </a:cubicBezTo>
                      <a:cubicBezTo>
                        <a:pt x="78" y="681"/>
                        <a:pt x="80" y="690"/>
                        <a:pt x="82" y="698"/>
                      </a:cubicBezTo>
                      <a:cubicBezTo>
                        <a:pt x="180" y="698"/>
                        <a:pt x="180" y="698"/>
                        <a:pt x="180" y="698"/>
                      </a:cubicBezTo>
                      <a:cubicBezTo>
                        <a:pt x="180" y="679"/>
                        <a:pt x="181" y="661"/>
                        <a:pt x="182" y="648"/>
                      </a:cubicBezTo>
                      <a:cubicBezTo>
                        <a:pt x="184" y="661"/>
                        <a:pt x="184" y="679"/>
                        <a:pt x="184" y="698"/>
                      </a:cubicBezTo>
                      <a:cubicBezTo>
                        <a:pt x="282" y="698"/>
                        <a:pt x="282" y="698"/>
                        <a:pt x="282" y="698"/>
                      </a:cubicBezTo>
                      <a:cubicBezTo>
                        <a:pt x="284" y="690"/>
                        <a:pt x="286" y="681"/>
                        <a:pt x="288" y="671"/>
                      </a:cubicBez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1" name="Freeform 23"/>
                <p:cNvSpPr>
                  <a:spLocks noChangeAspect="1"/>
                </p:cNvSpPr>
                <p:nvPr/>
              </p:nvSpPr>
              <p:spPr bwMode="auto">
                <a:xfrm>
                  <a:off x="3821" y="1975"/>
                  <a:ext cx="5" cy="92"/>
                </a:xfrm>
                <a:custGeom>
                  <a:avLst/>
                  <a:gdLst/>
                  <a:ahLst/>
                  <a:cxnLst>
                    <a:cxn ang="0">
                      <a:pos x="2" y="39"/>
                    </a:cxn>
                    <a:cxn ang="0">
                      <a:pos x="2" y="0"/>
                    </a:cxn>
                  </a:cxnLst>
                  <a:rect l="0" t="0" r="r" b="b"/>
                  <a:pathLst>
                    <a:path w="2" h="39">
                      <a:moveTo>
                        <a:pt x="2" y="39"/>
                      </a:moveTo>
                      <a:cubicBezTo>
                        <a:pt x="0" y="23"/>
                        <a:pt x="2" y="3"/>
                        <a:pt x="2" y="0"/>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2" name="Freeform 24"/>
                <p:cNvSpPr>
                  <a:spLocks noChangeAspect="1"/>
                </p:cNvSpPr>
                <p:nvPr/>
              </p:nvSpPr>
              <p:spPr bwMode="auto">
                <a:xfrm>
                  <a:off x="3731" y="1930"/>
                  <a:ext cx="107" cy="80"/>
                </a:xfrm>
                <a:custGeom>
                  <a:avLst/>
                  <a:gdLst/>
                  <a:ahLst/>
                  <a:cxnLst>
                    <a:cxn ang="0">
                      <a:pos x="45" y="0"/>
                    </a:cxn>
                    <a:cxn ang="0">
                      <a:pos x="0" y="34"/>
                    </a:cxn>
                  </a:cxnLst>
                  <a:rect l="0" t="0" r="r" b="b"/>
                  <a:pathLst>
                    <a:path w="45" h="34">
                      <a:moveTo>
                        <a:pt x="45" y="0"/>
                      </a:moveTo>
                      <a:cubicBezTo>
                        <a:pt x="42" y="33"/>
                        <a:pt x="18" y="32"/>
                        <a:pt x="0" y="34"/>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3" name="Freeform 25"/>
                <p:cNvSpPr>
                  <a:spLocks noChangeAspect="1"/>
                </p:cNvSpPr>
                <p:nvPr/>
              </p:nvSpPr>
              <p:spPr bwMode="auto">
                <a:xfrm>
                  <a:off x="3504" y="2565"/>
                  <a:ext cx="185" cy="170"/>
                </a:xfrm>
                <a:custGeom>
                  <a:avLst/>
                  <a:gdLst/>
                  <a:ahLst/>
                  <a:cxnLst>
                    <a:cxn ang="0">
                      <a:pos x="8" y="0"/>
                    </a:cxn>
                    <a:cxn ang="0">
                      <a:pos x="39" y="71"/>
                    </a:cxn>
                    <a:cxn ang="0">
                      <a:pos x="71" y="3"/>
                    </a:cxn>
                  </a:cxnLst>
                  <a:rect l="0" t="0" r="r" b="b"/>
                  <a:pathLst>
                    <a:path w="78" h="72">
                      <a:moveTo>
                        <a:pt x="8" y="0"/>
                      </a:moveTo>
                      <a:cubicBezTo>
                        <a:pt x="25" y="14"/>
                        <a:pt x="0" y="72"/>
                        <a:pt x="39" y="71"/>
                      </a:cubicBezTo>
                      <a:cubicBezTo>
                        <a:pt x="78" y="71"/>
                        <a:pt x="50" y="18"/>
                        <a:pt x="71" y="3"/>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4" name="Freeform 26"/>
                <p:cNvSpPr>
                  <a:spLocks noChangeAspect="1"/>
                </p:cNvSpPr>
                <p:nvPr/>
              </p:nvSpPr>
              <p:spPr bwMode="auto">
                <a:xfrm>
                  <a:off x="3578" y="2596"/>
                  <a:ext cx="40" cy="118"/>
                </a:xfrm>
                <a:custGeom>
                  <a:avLst/>
                  <a:gdLst/>
                  <a:ahLst/>
                  <a:cxnLst>
                    <a:cxn ang="0">
                      <a:pos x="0" y="2"/>
                    </a:cxn>
                    <a:cxn ang="0">
                      <a:pos x="0" y="37"/>
                    </a:cxn>
                    <a:cxn ang="0">
                      <a:pos x="8" y="45"/>
                    </a:cxn>
                    <a:cxn ang="0">
                      <a:pos x="17" y="37"/>
                    </a:cxn>
                    <a:cxn ang="0">
                      <a:pos x="16" y="2"/>
                    </a:cxn>
                  </a:cxnLst>
                  <a:rect l="0" t="0" r="r" b="b"/>
                  <a:pathLst>
                    <a:path w="17" h="50">
                      <a:moveTo>
                        <a:pt x="0" y="2"/>
                      </a:moveTo>
                      <a:cubicBezTo>
                        <a:pt x="0" y="20"/>
                        <a:pt x="2" y="30"/>
                        <a:pt x="0" y="37"/>
                      </a:cubicBezTo>
                      <a:cubicBezTo>
                        <a:pt x="0" y="45"/>
                        <a:pt x="5" y="50"/>
                        <a:pt x="8" y="45"/>
                      </a:cubicBezTo>
                      <a:cubicBezTo>
                        <a:pt x="12" y="49"/>
                        <a:pt x="16" y="47"/>
                        <a:pt x="17" y="37"/>
                      </a:cubicBezTo>
                      <a:cubicBezTo>
                        <a:pt x="14" y="30"/>
                        <a:pt x="16" y="0"/>
                        <a:pt x="16" y="2"/>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5" name="Freeform 27"/>
                <p:cNvSpPr>
                  <a:spLocks noChangeAspect="1"/>
                </p:cNvSpPr>
                <p:nvPr/>
              </p:nvSpPr>
              <p:spPr bwMode="auto">
                <a:xfrm>
                  <a:off x="3367" y="1975"/>
                  <a:ext cx="3" cy="92"/>
                </a:xfrm>
                <a:custGeom>
                  <a:avLst/>
                  <a:gdLst/>
                  <a:ahLst/>
                  <a:cxnLst>
                    <a:cxn ang="0">
                      <a:pos x="1" y="39"/>
                    </a:cxn>
                    <a:cxn ang="0">
                      <a:pos x="0" y="0"/>
                    </a:cxn>
                  </a:cxnLst>
                  <a:rect l="0" t="0" r="r" b="b"/>
                  <a:pathLst>
                    <a:path w="1" h="39">
                      <a:moveTo>
                        <a:pt x="1" y="39"/>
                      </a:moveTo>
                      <a:cubicBezTo>
                        <a:pt x="0" y="23"/>
                        <a:pt x="0" y="4"/>
                        <a:pt x="0" y="0"/>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6" name="Freeform 28"/>
                <p:cNvSpPr>
                  <a:spLocks noChangeAspect="1"/>
                </p:cNvSpPr>
                <p:nvPr/>
              </p:nvSpPr>
              <p:spPr bwMode="auto">
                <a:xfrm>
                  <a:off x="3356" y="1930"/>
                  <a:ext cx="106" cy="80"/>
                </a:xfrm>
                <a:custGeom>
                  <a:avLst/>
                  <a:gdLst/>
                  <a:ahLst/>
                  <a:cxnLst>
                    <a:cxn ang="0">
                      <a:pos x="0" y="0"/>
                    </a:cxn>
                    <a:cxn ang="0">
                      <a:pos x="45" y="34"/>
                    </a:cxn>
                  </a:cxnLst>
                  <a:rect l="0" t="0" r="r" b="b"/>
                  <a:pathLst>
                    <a:path w="45" h="34">
                      <a:moveTo>
                        <a:pt x="0" y="0"/>
                      </a:moveTo>
                      <a:cubicBezTo>
                        <a:pt x="2" y="33"/>
                        <a:pt x="27" y="32"/>
                        <a:pt x="45" y="34"/>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grpSp>
          <p:grpSp>
            <p:nvGrpSpPr>
              <p:cNvPr id="447" name="Group 29"/>
              <p:cNvGrpSpPr>
                <a:grpSpLocks noChangeAspect="1"/>
              </p:cNvGrpSpPr>
              <p:nvPr/>
            </p:nvGrpSpPr>
            <p:grpSpPr bwMode="auto">
              <a:xfrm flipH="1">
                <a:off x="1500166" y="214290"/>
                <a:ext cx="1066862" cy="2071702"/>
                <a:chOff x="3167" y="1202"/>
                <a:chExt cx="857" cy="1649"/>
              </a:xfrm>
              <a:solidFill>
                <a:schemeClr val="accent5">
                  <a:lumMod val="20000"/>
                  <a:lumOff val="80000"/>
                </a:schemeClr>
              </a:solidFill>
            </p:grpSpPr>
            <p:sp>
              <p:nvSpPr>
                <p:cNvPr id="1148" name="Freeform 22"/>
                <p:cNvSpPr>
                  <a:spLocks noChangeAspect="1"/>
                </p:cNvSpPr>
                <p:nvPr/>
              </p:nvSpPr>
              <p:spPr bwMode="auto">
                <a:xfrm>
                  <a:off x="3167" y="1202"/>
                  <a:ext cx="857" cy="1649"/>
                </a:xfrm>
                <a:custGeom>
                  <a:avLst/>
                  <a:gdLst/>
                  <a:ahLst/>
                  <a:cxnLst>
                    <a:cxn ang="0">
                      <a:pos x="294" y="543"/>
                    </a:cxn>
                    <a:cxn ang="0">
                      <a:pos x="278" y="433"/>
                    </a:cxn>
                    <a:cxn ang="0">
                      <a:pos x="294" y="423"/>
                    </a:cxn>
                    <a:cxn ang="0">
                      <a:pos x="325" y="560"/>
                    </a:cxn>
                    <a:cxn ang="0">
                      <a:pos x="319" y="652"/>
                    </a:cxn>
                    <a:cxn ang="0">
                      <a:pos x="332" y="646"/>
                    </a:cxn>
                    <a:cxn ang="0">
                      <a:pos x="316" y="674"/>
                    </a:cxn>
                    <a:cxn ang="0">
                      <a:pos x="345" y="663"/>
                    </a:cxn>
                    <a:cxn ang="0">
                      <a:pos x="359" y="581"/>
                    </a:cxn>
                    <a:cxn ang="0">
                      <a:pos x="339" y="397"/>
                    </a:cxn>
                    <a:cxn ang="0">
                      <a:pos x="331" y="313"/>
                    </a:cxn>
                    <a:cxn ang="0">
                      <a:pos x="288" y="202"/>
                    </a:cxn>
                    <a:cxn ang="0">
                      <a:pos x="240" y="113"/>
                    </a:cxn>
                    <a:cxn ang="0">
                      <a:pos x="117" y="74"/>
                    </a:cxn>
                    <a:cxn ang="0">
                      <a:pos x="110" y="117"/>
                    </a:cxn>
                    <a:cxn ang="0">
                      <a:pos x="111" y="126"/>
                    </a:cxn>
                    <a:cxn ang="0">
                      <a:pos x="149" y="152"/>
                    </a:cxn>
                    <a:cxn ang="0">
                      <a:pos x="76" y="202"/>
                    </a:cxn>
                    <a:cxn ang="0">
                      <a:pos x="33" y="313"/>
                    </a:cxn>
                    <a:cxn ang="0">
                      <a:pos x="25" y="397"/>
                    </a:cxn>
                    <a:cxn ang="0">
                      <a:pos x="4" y="581"/>
                    </a:cxn>
                    <a:cxn ang="0">
                      <a:pos x="18" y="663"/>
                    </a:cxn>
                    <a:cxn ang="0">
                      <a:pos x="47" y="674"/>
                    </a:cxn>
                    <a:cxn ang="0">
                      <a:pos x="31" y="646"/>
                    </a:cxn>
                    <a:cxn ang="0">
                      <a:pos x="46" y="652"/>
                    </a:cxn>
                    <a:cxn ang="0">
                      <a:pos x="39" y="560"/>
                    </a:cxn>
                    <a:cxn ang="0">
                      <a:pos x="71" y="423"/>
                    </a:cxn>
                    <a:cxn ang="0">
                      <a:pos x="85" y="433"/>
                    </a:cxn>
                    <a:cxn ang="0">
                      <a:pos x="70" y="543"/>
                    </a:cxn>
                    <a:cxn ang="0">
                      <a:pos x="82" y="698"/>
                    </a:cxn>
                    <a:cxn ang="0">
                      <a:pos x="182" y="648"/>
                    </a:cxn>
                    <a:cxn ang="0">
                      <a:pos x="282" y="698"/>
                    </a:cxn>
                  </a:cxnLst>
                  <a:rect l="0" t="0" r="r" b="b"/>
                  <a:pathLst>
                    <a:path w="363" h="698">
                      <a:moveTo>
                        <a:pt x="288" y="671"/>
                      </a:moveTo>
                      <a:cubicBezTo>
                        <a:pt x="297" y="627"/>
                        <a:pt x="298" y="594"/>
                        <a:pt x="294" y="543"/>
                      </a:cubicBezTo>
                      <a:cubicBezTo>
                        <a:pt x="292" y="509"/>
                        <a:pt x="284" y="497"/>
                        <a:pt x="283" y="484"/>
                      </a:cubicBezTo>
                      <a:cubicBezTo>
                        <a:pt x="282" y="453"/>
                        <a:pt x="280" y="447"/>
                        <a:pt x="278" y="433"/>
                      </a:cubicBezTo>
                      <a:cubicBezTo>
                        <a:pt x="275" y="412"/>
                        <a:pt x="277" y="375"/>
                        <a:pt x="278" y="367"/>
                      </a:cubicBezTo>
                      <a:cubicBezTo>
                        <a:pt x="281" y="382"/>
                        <a:pt x="284" y="402"/>
                        <a:pt x="294" y="423"/>
                      </a:cubicBezTo>
                      <a:cubicBezTo>
                        <a:pt x="295" y="447"/>
                        <a:pt x="297" y="455"/>
                        <a:pt x="299" y="471"/>
                      </a:cubicBezTo>
                      <a:cubicBezTo>
                        <a:pt x="305" y="503"/>
                        <a:pt x="323" y="531"/>
                        <a:pt x="325" y="560"/>
                      </a:cubicBezTo>
                      <a:cubicBezTo>
                        <a:pt x="326" y="573"/>
                        <a:pt x="319" y="584"/>
                        <a:pt x="316" y="596"/>
                      </a:cubicBezTo>
                      <a:cubicBezTo>
                        <a:pt x="314" y="618"/>
                        <a:pt x="315" y="645"/>
                        <a:pt x="319" y="652"/>
                      </a:cubicBezTo>
                      <a:cubicBezTo>
                        <a:pt x="326" y="657"/>
                        <a:pt x="326" y="637"/>
                        <a:pt x="332" y="622"/>
                      </a:cubicBezTo>
                      <a:cubicBezTo>
                        <a:pt x="333" y="627"/>
                        <a:pt x="335" y="636"/>
                        <a:pt x="332" y="646"/>
                      </a:cubicBezTo>
                      <a:cubicBezTo>
                        <a:pt x="330" y="654"/>
                        <a:pt x="315" y="664"/>
                        <a:pt x="324" y="664"/>
                      </a:cubicBezTo>
                      <a:cubicBezTo>
                        <a:pt x="320" y="670"/>
                        <a:pt x="319" y="672"/>
                        <a:pt x="316" y="674"/>
                      </a:cubicBezTo>
                      <a:cubicBezTo>
                        <a:pt x="315" y="677"/>
                        <a:pt x="319" y="680"/>
                        <a:pt x="322" y="677"/>
                      </a:cubicBezTo>
                      <a:cubicBezTo>
                        <a:pt x="318" y="684"/>
                        <a:pt x="331" y="679"/>
                        <a:pt x="345" y="663"/>
                      </a:cubicBezTo>
                      <a:cubicBezTo>
                        <a:pt x="351" y="658"/>
                        <a:pt x="349" y="652"/>
                        <a:pt x="352" y="648"/>
                      </a:cubicBezTo>
                      <a:cubicBezTo>
                        <a:pt x="363" y="634"/>
                        <a:pt x="359" y="612"/>
                        <a:pt x="359" y="581"/>
                      </a:cubicBezTo>
                      <a:cubicBezTo>
                        <a:pt x="359" y="496"/>
                        <a:pt x="355" y="478"/>
                        <a:pt x="352" y="446"/>
                      </a:cubicBezTo>
                      <a:cubicBezTo>
                        <a:pt x="351" y="433"/>
                        <a:pt x="341" y="419"/>
                        <a:pt x="339" y="397"/>
                      </a:cubicBezTo>
                      <a:cubicBezTo>
                        <a:pt x="337" y="383"/>
                        <a:pt x="338" y="364"/>
                        <a:pt x="338" y="354"/>
                      </a:cubicBezTo>
                      <a:cubicBezTo>
                        <a:pt x="337" y="340"/>
                        <a:pt x="333" y="329"/>
                        <a:pt x="331" y="313"/>
                      </a:cubicBezTo>
                      <a:cubicBezTo>
                        <a:pt x="329" y="298"/>
                        <a:pt x="352" y="248"/>
                        <a:pt x="314" y="214"/>
                      </a:cubicBezTo>
                      <a:cubicBezTo>
                        <a:pt x="308" y="209"/>
                        <a:pt x="297" y="207"/>
                        <a:pt x="288" y="202"/>
                      </a:cubicBezTo>
                      <a:cubicBezTo>
                        <a:pt x="272" y="193"/>
                        <a:pt x="252" y="185"/>
                        <a:pt x="242" y="176"/>
                      </a:cubicBezTo>
                      <a:cubicBezTo>
                        <a:pt x="228" y="163"/>
                        <a:pt x="229" y="126"/>
                        <a:pt x="240" y="113"/>
                      </a:cubicBezTo>
                      <a:cubicBezTo>
                        <a:pt x="273" y="81"/>
                        <a:pt x="272" y="4"/>
                        <a:pt x="186" y="1"/>
                      </a:cubicBezTo>
                      <a:cubicBezTo>
                        <a:pt x="159" y="0"/>
                        <a:pt x="104" y="22"/>
                        <a:pt x="117" y="74"/>
                      </a:cubicBezTo>
                      <a:cubicBezTo>
                        <a:pt x="109" y="88"/>
                        <a:pt x="101" y="96"/>
                        <a:pt x="102" y="103"/>
                      </a:cubicBezTo>
                      <a:cubicBezTo>
                        <a:pt x="103" y="109"/>
                        <a:pt x="120" y="102"/>
                        <a:pt x="110" y="117"/>
                      </a:cubicBezTo>
                      <a:cubicBezTo>
                        <a:pt x="110" y="119"/>
                        <a:pt x="116" y="120"/>
                        <a:pt x="119" y="120"/>
                      </a:cubicBezTo>
                      <a:cubicBezTo>
                        <a:pt x="116" y="120"/>
                        <a:pt x="111" y="124"/>
                        <a:pt x="111" y="126"/>
                      </a:cubicBezTo>
                      <a:cubicBezTo>
                        <a:pt x="120" y="132"/>
                        <a:pt x="112" y="141"/>
                        <a:pt x="119" y="148"/>
                      </a:cubicBezTo>
                      <a:cubicBezTo>
                        <a:pt x="126" y="157"/>
                        <a:pt x="138" y="152"/>
                        <a:pt x="149" y="152"/>
                      </a:cubicBezTo>
                      <a:cubicBezTo>
                        <a:pt x="154" y="160"/>
                        <a:pt x="153" y="171"/>
                        <a:pt x="137" y="176"/>
                      </a:cubicBezTo>
                      <a:cubicBezTo>
                        <a:pt x="132" y="177"/>
                        <a:pt x="91" y="193"/>
                        <a:pt x="76" y="202"/>
                      </a:cubicBezTo>
                      <a:cubicBezTo>
                        <a:pt x="68" y="207"/>
                        <a:pt x="55" y="209"/>
                        <a:pt x="50" y="214"/>
                      </a:cubicBezTo>
                      <a:cubicBezTo>
                        <a:pt x="13" y="248"/>
                        <a:pt x="35" y="298"/>
                        <a:pt x="33" y="313"/>
                      </a:cubicBezTo>
                      <a:cubicBezTo>
                        <a:pt x="31" y="329"/>
                        <a:pt x="27" y="340"/>
                        <a:pt x="26" y="354"/>
                      </a:cubicBezTo>
                      <a:cubicBezTo>
                        <a:pt x="25" y="364"/>
                        <a:pt x="26" y="383"/>
                        <a:pt x="25" y="397"/>
                      </a:cubicBezTo>
                      <a:cubicBezTo>
                        <a:pt x="22" y="419"/>
                        <a:pt x="13" y="433"/>
                        <a:pt x="12" y="446"/>
                      </a:cubicBezTo>
                      <a:cubicBezTo>
                        <a:pt x="9" y="478"/>
                        <a:pt x="4" y="496"/>
                        <a:pt x="4" y="581"/>
                      </a:cubicBezTo>
                      <a:cubicBezTo>
                        <a:pt x="4" y="612"/>
                        <a:pt x="0" y="634"/>
                        <a:pt x="12" y="648"/>
                      </a:cubicBezTo>
                      <a:cubicBezTo>
                        <a:pt x="16" y="652"/>
                        <a:pt x="13" y="658"/>
                        <a:pt x="18" y="663"/>
                      </a:cubicBezTo>
                      <a:cubicBezTo>
                        <a:pt x="32" y="679"/>
                        <a:pt x="47" y="684"/>
                        <a:pt x="43" y="677"/>
                      </a:cubicBezTo>
                      <a:cubicBezTo>
                        <a:pt x="45" y="680"/>
                        <a:pt x="49" y="677"/>
                        <a:pt x="47" y="674"/>
                      </a:cubicBezTo>
                      <a:cubicBezTo>
                        <a:pt x="46" y="672"/>
                        <a:pt x="44" y="670"/>
                        <a:pt x="40" y="664"/>
                      </a:cubicBezTo>
                      <a:cubicBezTo>
                        <a:pt x="49" y="664"/>
                        <a:pt x="34" y="654"/>
                        <a:pt x="31" y="646"/>
                      </a:cubicBezTo>
                      <a:cubicBezTo>
                        <a:pt x="28" y="636"/>
                        <a:pt x="31" y="627"/>
                        <a:pt x="31" y="622"/>
                      </a:cubicBezTo>
                      <a:cubicBezTo>
                        <a:pt x="38" y="637"/>
                        <a:pt x="38" y="657"/>
                        <a:pt x="46" y="652"/>
                      </a:cubicBezTo>
                      <a:cubicBezTo>
                        <a:pt x="49" y="645"/>
                        <a:pt x="50" y="618"/>
                        <a:pt x="47" y="596"/>
                      </a:cubicBezTo>
                      <a:cubicBezTo>
                        <a:pt x="46" y="584"/>
                        <a:pt x="38" y="573"/>
                        <a:pt x="39" y="560"/>
                      </a:cubicBezTo>
                      <a:cubicBezTo>
                        <a:pt x="41" y="531"/>
                        <a:pt x="58" y="503"/>
                        <a:pt x="65" y="471"/>
                      </a:cubicBezTo>
                      <a:cubicBezTo>
                        <a:pt x="66" y="455"/>
                        <a:pt x="70" y="447"/>
                        <a:pt x="71" y="423"/>
                      </a:cubicBezTo>
                      <a:cubicBezTo>
                        <a:pt x="79" y="402"/>
                        <a:pt x="82" y="382"/>
                        <a:pt x="85" y="367"/>
                      </a:cubicBezTo>
                      <a:cubicBezTo>
                        <a:pt x="87" y="375"/>
                        <a:pt x="88" y="412"/>
                        <a:pt x="85" y="433"/>
                      </a:cubicBezTo>
                      <a:cubicBezTo>
                        <a:pt x="83" y="447"/>
                        <a:pt x="81" y="453"/>
                        <a:pt x="80" y="484"/>
                      </a:cubicBezTo>
                      <a:cubicBezTo>
                        <a:pt x="80" y="497"/>
                        <a:pt x="73" y="509"/>
                        <a:pt x="70" y="543"/>
                      </a:cubicBezTo>
                      <a:cubicBezTo>
                        <a:pt x="65" y="594"/>
                        <a:pt x="66" y="627"/>
                        <a:pt x="76" y="671"/>
                      </a:cubicBezTo>
                      <a:cubicBezTo>
                        <a:pt x="78" y="681"/>
                        <a:pt x="80" y="690"/>
                        <a:pt x="82" y="698"/>
                      </a:cubicBezTo>
                      <a:cubicBezTo>
                        <a:pt x="180" y="698"/>
                        <a:pt x="180" y="698"/>
                        <a:pt x="180" y="698"/>
                      </a:cubicBezTo>
                      <a:cubicBezTo>
                        <a:pt x="180" y="679"/>
                        <a:pt x="181" y="661"/>
                        <a:pt x="182" y="648"/>
                      </a:cubicBezTo>
                      <a:cubicBezTo>
                        <a:pt x="184" y="661"/>
                        <a:pt x="184" y="679"/>
                        <a:pt x="184" y="698"/>
                      </a:cubicBezTo>
                      <a:cubicBezTo>
                        <a:pt x="282" y="698"/>
                        <a:pt x="282" y="698"/>
                        <a:pt x="282" y="698"/>
                      </a:cubicBezTo>
                      <a:cubicBezTo>
                        <a:pt x="284" y="690"/>
                        <a:pt x="286" y="681"/>
                        <a:pt x="288" y="671"/>
                      </a:cubicBez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49" name="Freeform 23"/>
                <p:cNvSpPr>
                  <a:spLocks noChangeAspect="1"/>
                </p:cNvSpPr>
                <p:nvPr/>
              </p:nvSpPr>
              <p:spPr bwMode="auto">
                <a:xfrm>
                  <a:off x="3821" y="1975"/>
                  <a:ext cx="5" cy="92"/>
                </a:xfrm>
                <a:custGeom>
                  <a:avLst/>
                  <a:gdLst/>
                  <a:ahLst/>
                  <a:cxnLst>
                    <a:cxn ang="0">
                      <a:pos x="2" y="39"/>
                    </a:cxn>
                    <a:cxn ang="0">
                      <a:pos x="2" y="0"/>
                    </a:cxn>
                  </a:cxnLst>
                  <a:rect l="0" t="0" r="r" b="b"/>
                  <a:pathLst>
                    <a:path w="2" h="39">
                      <a:moveTo>
                        <a:pt x="2" y="39"/>
                      </a:moveTo>
                      <a:cubicBezTo>
                        <a:pt x="0" y="23"/>
                        <a:pt x="2" y="3"/>
                        <a:pt x="2" y="0"/>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50" name="Freeform 24"/>
                <p:cNvSpPr>
                  <a:spLocks noChangeAspect="1"/>
                </p:cNvSpPr>
                <p:nvPr/>
              </p:nvSpPr>
              <p:spPr bwMode="auto">
                <a:xfrm>
                  <a:off x="3731" y="1930"/>
                  <a:ext cx="107" cy="80"/>
                </a:xfrm>
                <a:custGeom>
                  <a:avLst/>
                  <a:gdLst/>
                  <a:ahLst/>
                  <a:cxnLst>
                    <a:cxn ang="0">
                      <a:pos x="45" y="0"/>
                    </a:cxn>
                    <a:cxn ang="0">
                      <a:pos x="0" y="34"/>
                    </a:cxn>
                  </a:cxnLst>
                  <a:rect l="0" t="0" r="r" b="b"/>
                  <a:pathLst>
                    <a:path w="45" h="34">
                      <a:moveTo>
                        <a:pt x="45" y="0"/>
                      </a:moveTo>
                      <a:cubicBezTo>
                        <a:pt x="42" y="33"/>
                        <a:pt x="18" y="32"/>
                        <a:pt x="0" y="34"/>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51" name="Freeform 25"/>
                <p:cNvSpPr>
                  <a:spLocks noChangeAspect="1"/>
                </p:cNvSpPr>
                <p:nvPr/>
              </p:nvSpPr>
              <p:spPr bwMode="auto">
                <a:xfrm>
                  <a:off x="3504" y="2565"/>
                  <a:ext cx="185" cy="170"/>
                </a:xfrm>
                <a:custGeom>
                  <a:avLst/>
                  <a:gdLst/>
                  <a:ahLst/>
                  <a:cxnLst>
                    <a:cxn ang="0">
                      <a:pos x="8" y="0"/>
                    </a:cxn>
                    <a:cxn ang="0">
                      <a:pos x="39" y="71"/>
                    </a:cxn>
                    <a:cxn ang="0">
                      <a:pos x="71" y="3"/>
                    </a:cxn>
                  </a:cxnLst>
                  <a:rect l="0" t="0" r="r" b="b"/>
                  <a:pathLst>
                    <a:path w="78" h="72">
                      <a:moveTo>
                        <a:pt x="8" y="0"/>
                      </a:moveTo>
                      <a:cubicBezTo>
                        <a:pt x="25" y="14"/>
                        <a:pt x="0" y="72"/>
                        <a:pt x="39" y="71"/>
                      </a:cubicBezTo>
                      <a:cubicBezTo>
                        <a:pt x="78" y="71"/>
                        <a:pt x="50" y="18"/>
                        <a:pt x="71" y="3"/>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52" name="Freeform 26"/>
                <p:cNvSpPr>
                  <a:spLocks noChangeAspect="1"/>
                </p:cNvSpPr>
                <p:nvPr/>
              </p:nvSpPr>
              <p:spPr bwMode="auto">
                <a:xfrm>
                  <a:off x="3578" y="2596"/>
                  <a:ext cx="40" cy="118"/>
                </a:xfrm>
                <a:custGeom>
                  <a:avLst/>
                  <a:gdLst/>
                  <a:ahLst/>
                  <a:cxnLst>
                    <a:cxn ang="0">
                      <a:pos x="0" y="2"/>
                    </a:cxn>
                    <a:cxn ang="0">
                      <a:pos x="0" y="37"/>
                    </a:cxn>
                    <a:cxn ang="0">
                      <a:pos x="8" y="45"/>
                    </a:cxn>
                    <a:cxn ang="0">
                      <a:pos x="17" y="37"/>
                    </a:cxn>
                    <a:cxn ang="0">
                      <a:pos x="16" y="2"/>
                    </a:cxn>
                  </a:cxnLst>
                  <a:rect l="0" t="0" r="r" b="b"/>
                  <a:pathLst>
                    <a:path w="17" h="50">
                      <a:moveTo>
                        <a:pt x="0" y="2"/>
                      </a:moveTo>
                      <a:cubicBezTo>
                        <a:pt x="0" y="20"/>
                        <a:pt x="2" y="30"/>
                        <a:pt x="0" y="37"/>
                      </a:cubicBezTo>
                      <a:cubicBezTo>
                        <a:pt x="0" y="45"/>
                        <a:pt x="5" y="50"/>
                        <a:pt x="8" y="45"/>
                      </a:cubicBezTo>
                      <a:cubicBezTo>
                        <a:pt x="12" y="49"/>
                        <a:pt x="16" y="47"/>
                        <a:pt x="17" y="37"/>
                      </a:cubicBezTo>
                      <a:cubicBezTo>
                        <a:pt x="14" y="30"/>
                        <a:pt x="16" y="0"/>
                        <a:pt x="16" y="2"/>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53" name="Freeform 27"/>
                <p:cNvSpPr>
                  <a:spLocks noChangeAspect="1"/>
                </p:cNvSpPr>
                <p:nvPr/>
              </p:nvSpPr>
              <p:spPr bwMode="auto">
                <a:xfrm>
                  <a:off x="3367" y="1975"/>
                  <a:ext cx="3" cy="92"/>
                </a:xfrm>
                <a:custGeom>
                  <a:avLst/>
                  <a:gdLst/>
                  <a:ahLst/>
                  <a:cxnLst>
                    <a:cxn ang="0">
                      <a:pos x="1" y="39"/>
                    </a:cxn>
                    <a:cxn ang="0">
                      <a:pos x="0" y="0"/>
                    </a:cxn>
                  </a:cxnLst>
                  <a:rect l="0" t="0" r="r" b="b"/>
                  <a:pathLst>
                    <a:path w="1" h="39">
                      <a:moveTo>
                        <a:pt x="1" y="39"/>
                      </a:moveTo>
                      <a:cubicBezTo>
                        <a:pt x="0" y="23"/>
                        <a:pt x="0" y="4"/>
                        <a:pt x="0" y="0"/>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154" name="Freeform 28"/>
                <p:cNvSpPr>
                  <a:spLocks noChangeAspect="1"/>
                </p:cNvSpPr>
                <p:nvPr/>
              </p:nvSpPr>
              <p:spPr bwMode="auto">
                <a:xfrm>
                  <a:off x="3356" y="1930"/>
                  <a:ext cx="106" cy="80"/>
                </a:xfrm>
                <a:custGeom>
                  <a:avLst/>
                  <a:gdLst/>
                  <a:ahLst/>
                  <a:cxnLst>
                    <a:cxn ang="0">
                      <a:pos x="0" y="0"/>
                    </a:cxn>
                    <a:cxn ang="0">
                      <a:pos x="45" y="34"/>
                    </a:cxn>
                  </a:cxnLst>
                  <a:rect l="0" t="0" r="r" b="b"/>
                  <a:pathLst>
                    <a:path w="45" h="34">
                      <a:moveTo>
                        <a:pt x="0" y="0"/>
                      </a:moveTo>
                      <a:cubicBezTo>
                        <a:pt x="2" y="33"/>
                        <a:pt x="27" y="32"/>
                        <a:pt x="45" y="34"/>
                      </a:cubicBezTo>
                    </a:path>
                  </a:pathLst>
                </a:custGeom>
                <a:grpFill/>
                <a:ln w="6350" cap="rnd">
                  <a:solidFill>
                    <a:srgbClr val="FF6600"/>
                  </a:solidFill>
                  <a:prstDash val="solid"/>
                  <a:miter lim="800000"/>
                  <a:headEnd/>
                  <a:tailEnd/>
                </a:ln>
                <a:scene3d>
                  <a:camera prst="orthographicFront"/>
                  <a:lightRig rig="threePt" dir="t"/>
                </a:scene3d>
                <a:sp3d>
                  <a:bevelT/>
                </a:sp3d>
              </p:spPr>
              <p:txBody>
                <a:bodyPr/>
                <a:lstStyle/>
                <a:p>
                  <a:endParaRPr lang="el-GR"/>
                </a:p>
              </p:txBody>
            </p:sp>
          </p:grpSp>
          <p:grpSp>
            <p:nvGrpSpPr>
              <p:cNvPr id="448" name="Group 75"/>
              <p:cNvGrpSpPr>
                <a:grpSpLocks noChangeAspect="1"/>
              </p:cNvGrpSpPr>
              <p:nvPr/>
            </p:nvGrpSpPr>
            <p:grpSpPr bwMode="auto">
              <a:xfrm rot="3988721" flipH="1">
                <a:off x="2682076" y="824716"/>
                <a:ext cx="352219" cy="938977"/>
                <a:chOff x="2739" y="1001"/>
                <a:chExt cx="282" cy="2311"/>
              </a:xfrm>
            </p:grpSpPr>
            <p:sp>
              <p:nvSpPr>
                <p:cNvPr id="1156" name="Freeform 72"/>
                <p:cNvSpPr>
                  <a:spLocks noChangeAspect="1"/>
                </p:cNvSpPr>
                <p:nvPr/>
              </p:nvSpPr>
              <p:spPr bwMode="auto">
                <a:xfrm>
                  <a:off x="2739" y="1484"/>
                  <a:ext cx="282" cy="1266"/>
                </a:xfrm>
                <a:custGeom>
                  <a:avLst/>
                  <a:gdLst>
                    <a:gd name="T0" fmla="*/ 1149305 w 176"/>
                    <a:gd name="T1" fmla="*/ 196745 h 789"/>
                    <a:gd name="T2" fmla="*/ 574655 w 176"/>
                    <a:gd name="T3" fmla="*/ 0 h 789"/>
                    <a:gd name="T4" fmla="*/ 0 w 176"/>
                    <a:gd name="T5" fmla="*/ 196745 h 789"/>
                    <a:gd name="T6" fmla="*/ 248146 w 176"/>
                    <a:gd name="T7" fmla="*/ 360699 h 789"/>
                    <a:gd name="T8" fmla="*/ 248146 w 176"/>
                    <a:gd name="T9" fmla="*/ 5161294 h 789"/>
                    <a:gd name="T10" fmla="*/ 561592 w 176"/>
                    <a:gd name="T11" fmla="*/ 5174410 h 789"/>
                    <a:gd name="T12" fmla="*/ 875041 w 176"/>
                    <a:gd name="T13" fmla="*/ 5161294 h 789"/>
                    <a:gd name="T14" fmla="*/ 875041 w 176"/>
                    <a:gd name="T15" fmla="*/ 367259 h 789"/>
                    <a:gd name="T16" fmla="*/ 1149305 w 176"/>
                    <a:gd name="T17" fmla="*/ 196745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789"/>
                    <a:gd name="T29" fmla="*/ 176 w 176"/>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789">
                      <a:moveTo>
                        <a:pt x="176" y="30"/>
                      </a:moveTo>
                      <a:cubicBezTo>
                        <a:pt x="176" y="13"/>
                        <a:pt x="137" y="0"/>
                        <a:pt x="88" y="0"/>
                      </a:cubicBezTo>
                      <a:cubicBezTo>
                        <a:pt x="39" y="0"/>
                        <a:pt x="0" y="13"/>
                        <a:pt x="0" y="30"/>
                      </a:cubicBezTo>
                      <a:cubicBezTo>
                        <a:pt x="0" y="40"/>
                        <a:pt x="15" y="49"/>
                        <a:pt x="38" y="55"/>
                      </a:cubicBezTo>
                      <a:cubicBezTo>
                        <a:pt x="38" y="787"/>
                        <a:pt x="38" y="787"/>
                        <a:pt x="38" y="787"/>
                      </a:cubicBezTo>
                      <a:cubicBezTo>
                        <a:pt x="38" y="788"/>
                        <a:pt x="59" y="789"/>
                        <a:pt x="86" y="789"/>
                      </a:cubicBezTo>
                      <a:cubicBezTo>
                        <a:pt x="112" y="789"/>
                        <a:pt x="134" y="788"/>
                        <a:pt x="134" y="787"/>
                      </a:cubicBezTo>
                      <a:cubicBezTo>
                        <a:pt x="134" y="56"/>
                        <a:pt x="134" y="56"/>
                        <a:pt x="134" y="56"/>
                      </a:cubicBezTo>
                      <a:cubicBezTo>
                        <a:pt x="159" y="50"/>
                        <a:pt x="176" y="41"/>
                        <a:pt x="176" y="30"/>
                      </a:cubicBezTo>
                    </a:path>
                  </a:pathLst>
                </a:custGeom>
                <a:solidFill>
                  <a:srgbClr val="FFF5EE"/>
                </a:solidFill>
                <a:ln w="6350" cap="rnd">
                  <a:solidFill>
                    <a:srgbClr val="333333"/>
                  </a:solidFill>
                  <a:miter lim="800000"/>
                  <a:headEnd/>
                  <a:tailEnd/>
                </a:ln>
              </p:spPr>
              <p:txBody>
                <a:bodyPr/>
                <a:lstStyle/>
                <a:p>
                  <a:endParaRPr lang="el-GR"/>
                </a:p>
              </p:txBody>
            </p:sp>
            <p:grpSp>
              <p:nvGrpSpPr>
                <p:cNvPr id="449" name="Group 9"/>
                <p:cNvGrpSpPr>
                  <a:grpSpLocks noChangeAspect="1"/>
                </p:cNvGrpSpPr>
                <p:nvPr/>
              </p:nvGrpSpPr>
              <p:grpSpPr bwMode="auto">
                <a:xfrm>
                  <a:off x="2856" y="2455"/>
                  <a:ext cx="43" cy="289"/>
                  <a:chOff x="2863" y="2344"/>
                  <a:chExt cx="27" cy="180"/>
                </a:xfrm>
              </p:grpSpPr>
              <p:sp>
                <p:nvSpPr>
                  <p:cNvPr id="1221" name="Freeform 7"/>
                  <p:cNvSpPr>
                    <a:spLocks noChangeAspect="1"/>
                  </p:cNvSpPr>
                  <p:nvPr/>
                </p:nvSpPr>
                <p:spPr bwMode="auto">
                  <a:xfrm>
                    <a:off x="2863" y="2344"/>
                    <a:ext cx="27" cy="180"/>
                  </a:xfrm>
                  <a:custGeom>
                    <a:avLst/>
                    <a:gdLst>
                      <a:gd name="T0" fmla="*/ 0 w 441"/>
                      <a:gd name="T1" fmla="*/ 0 h 2917"/>
                      <a:gd name="T2" fmla="*/ 0 w 441"/>
                      <a:gd name="T3" fmla="*/ 0 h 2917"/>
                      <a:gd name="T4" fmla="*/ 0 w 441"/>
                      <a:gd name="T5" fmla="*/ 1 h 2917"/>
                      <a:gd name="T6" fmla="*/ 0 w 441"/>
                      <a:gd name="T7" fmla="*/ 1 h 2917"/>
                      <a:gd name="T8" fmla="*/ 0 w 441"/>
                      <a:gd name="T9" fmla="*/ 1 h 2917"/>
                      <a:gd name="T10" fmla="*/ 0 w 441"/>
                      <a:gd name="T11" fmla="*/ 0 h 2917"/>
                      <a:gd name="T12" fmla="*/ 0 w 441"/>
                      <a:gd name="T13" fmla="*/ 0 h 2917"/>
                      <a:gd name="T14" fmla="*/ 0 60000 65536"/>
                      <a:gd name="T15" fmla="*/ 0 60000 65536"/>
                      <a:gd name="T16" fmla="*/ 0 60000 65536"/>
                      <a:gd name="T17" fmla="*/ 0 60000 65536"/>
                      <a:gd name="T18" fmla="*/ 0 60000 65536"/>
                      <a:gd name="T19" fmla="*/ 0 60000 65536"/>
                      <a:gd name="T20" fmla="*/ 0 60000 65536"/>
                      <a:gd name="T21" fmla="*/ 0 w 441"/>
                      <a:gd name="T22" fmla="*/ 0 h 2917"/>
                      <a:gd name="T23" fmla="*/ 441 w 441"/>
                      <a:gd name="T24" fmla="*/ 2917 h 2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917">
                        <a:moveTo>
                          <a:pt x="212" y="0"/>
                        </a:moveTo>
                        <a:cubicBezTo>
                          <a:pt x="98" y="0"/>
                          <a:pt x="0" y="17"/>
                          <a:pt x="0" y="17"/>
                        </a:cubicBezTo>
                        <a:cubicBezTo>
                          <a:pt x="0" y="2901"/>
                          <a:pt x="0" y="2901"/>
                          <a:pt x="0" y="2901"/>
                        </a:cubicBezTo>
                        <a:cubicBezTo>
                          <a:pt x="0" y="2901"/>
                          <a:pt x="98" y="2917"/>
                          <a:pt x="212" y="2917"/>
                        </a:cubicBezTo>
                        <a:cubicBezTo>
                          <a:pt x="343" y="2917"/>
                          <a:pt x="441" y="2901"/>
                          <a:pt x="441" y="2901"/>
                        </a:cubicBezTo>
                        <a:cubicBezTo>
                          <a:pt x="441" y="17"/>
                          <a:pt x="441" y="17"/>
                          <a:pt x="441" y="17"/>
                        </a:cubicBezTo>
                        <a:cubicBezTo>
                          <a:pt x="441" y="17"/>
                          <a:pt x="343" y="0"/>
                          <a:pt x="212" y="0"/>
                        </a:cubicBezTo>
                      </a:path>
                    </a:pathLst>
                  </a:custGeom>
                  <a:solidFill>
                    <a:srgbClr val="FF6600"/>
                  </a:solidFill>
                  <a:ln w="6350">
                    <a:solidFill>
                      <a:srgbClr val="333333"/>
                    </a:solidFill>
                    <a:round/>
                    <a:headEnd/>
                    <a:tailEnd/>
                  </a:ln>
                </p:spPr>
                <p:txBody>
                  <a:bodyPr/>
                  <a:lstStyle/>
                  <a:p>
                    <a:endParaRPr lang="el-GR"/>
                  </a:p>
                </p:txBody>
              </p:sp>
              <p:sp>
                <p:nvSpPr>
                  <p:cNvPr id="1222" name="Freeform 8"/>
                  <p:cNvSpPr>
                    <a:spLocks noChangeAspect="1"/>
                  </p:cNvSpPr>
                  <p:nvPr/>
                </p:nvSpPr>
                <p:spPr bwMode="auto">
                  <a:xfrm>
                    <a:off x="2863" y="2344"/>
                    <a:ext cx="27" cy="180"/>
                  </a:xfrm>
                  <a:custGeom>
                    <a:avLst/>
                    <a:gdLst>
                      <a:gd name="T0" fmla="*/ 13 w 27"/>
                      <a:gd name="T1" fmla="*/ 0 h 180"/>
                      <a:gd name="T2" fmla="*/ 0 w 27"/>
                      <a:gd name="T3" fmla="*/ 2 h 180"/>
                      <a:gd name="T4" fmla="*/ 0 w 27"/>
                      <a:gd name="T5" fmla="*/ 179 h 180"/>
                      <a:gd name="T6" fmla="*/ 13 w 27"/>
                      <a:gd name="T7" fmla="*/ 180 h 180"/>
                      <a:gd name="T8" fmla="*/ 27 w 27"/>
                      <a:gd name="T9" fmla="*/ 179 h 180"/>
                      <a:gd name="T10" fmla="*/ 27 w 27"/>
                      <a:gd name="T11" fmla="*/ 2 h 180"/>
                      <a:gd name="T12" fmla="*/ 13 w 27"/>
                      <a:gd name="T13" fmla="*/ 0 h 180"/>
                      <a:gd name="T14" fmla="*/ 0 60000 65536"/>
                      <a:gd name="T15" fmla="*/ 0 60000 65536"/>
                      <a:gd name="T16" fmla="*/ 0 60000 65536"/>
                      <a:gd name="T17" fmla="*/ 0 60000 65536"/>
                      <a:gd name="T18" fmla="*/ 0 60000 65536"/>
                      <a:gd name="T19" fmla="*/ 0 60000 65536"/>
                      <a:gd name="T20" fmla="*/ 0 60000 65536"/>
                      <a:gd name="T21" fmla="*/ 0 w 27"/>
                      <a:gd name="T22" fmla="*/ 0 h 180"/>
                      <a:gd name="T23" fmla="*/ 27 w 27"/>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0">
                        <a:moveTo>
                          <a:pt x="13" y="0"/>
                        </a:moveTo>
                        <a:cubicBezTo>
                          <a:pt x="6" y="0"/>
                          <a:pt x="0" y="2"/>
                          <a:pt x="0" y="2"/>
                        </a:cubicBezTo>
                        <a:cubicBezTo>
                          <a:pt x="0" y="179"/>
                          <a:pt x="0" y="179"/>
                          <a:pt x="0" y="179"/>
                        </a:cubicBezTo>
                        <a:cubicBezTo>
                          <a:pt x="0" y="179"/>
                          <a:pt x="6" y="180"/>
                          <a:pt x="13" y="180"/>
                        </a:cubicBezTo>
                        <a:cubicBezTo>
                          <a:pt x="21" y="180"/>
                          <a:pt x="27" y="179"/>
                          <a:pt x="27" y="179"/>
                        </a:cubicBezTo>
                        <a:cubicBezTo>
                          <a:pt x="27" y="2"/>
                          <a:pt x="27" y="2"/>
                          <a:pt x="27" y="2"/>
                        </a:cubicBezTo>
                        <a:cubicBezTo>
                          <a:pt x="27" y="2"/>
                          <a:pt x="21" y="0"/>
                          <a:pt x="13" y="0"/>
                        </a:cubicBezTo>
                      </a:path>
                    </a:pathLst>
                  </a:custGeom>
                  <a:noFill/>
                  <a:ln w="6350" cap="rnd">
                    <a:solidFill>
                      <a:srgbClr val="333333"/>
                    </a:solidFill>
                    <a:miter lim="800000"/>
                    <a:headEnd/>
                    <a:tailEnd/>
                  </a:ln>
                </p:spPr>
                <p:txBody>
                  <a:bodyPr/>
                  <a:lstStyle/>
                  <a:p>
                    <a:endParaRPr lang="el-GR"/>
                  </a:p>
                </p:txBody>
              </p:sp>
            </p:grpSp>
            <p:grpSp>
              <p:nvGrpSpPr>
                <p:cNvPr id="450" name="Group 12"/>
                <p:cNvGrpSpPr>
                  <a:grpSpLocks noChangeAspect="1"/>
                </p:cNvGrpSpPr>
                <p:nvPr/>
              </p:nvGrpSpPr>
              <p:grpSpPr bwMode="auto">
                <a:xfrm>
                  <a:off x="2856" y="2455"/>
                  <a:ext cx="43" cy="5"/>
                  <a:chOff x="2863" y="2344"/>
                  <a:chExt cx="27" cy="3"/>
                </a:xfrm>
              </p:grpSpPr>
              <p:sp>
                <p:nvSpPr>
                  <p:cNvPr id="1219" name="Oval 10"/>
                  <p:cNvSpPr>
                    <a:spLocks noChangeAspect="1" noChangeArrowheads="1"/>
                  </p:cNvSpPr>
                  <p:nvPr/>
                </p:nvSpPr>
                <p:spPr bwMode="auto">
                  <a:xfrm>
                    <a:off x="2863" y="2344"/>
                    <a:ext cx="27" cy="3"/>
                  </a:xfrm>
                  <a:prstGeom prst="ellipse">
                    <a:avLst/>
                  </a:prstGeom>
                  <a:solidFill>
                    <a:srgbClr val="FF8432"/>
                  </a:solidFill>
                  <a:ln w="6350">
                    <a:solidFill>
                      <a:srgbClr val="333333"/>
                    </a:solidFill>
                    <a:round/>
                    <a:headEnd/>
                    <a:tailEnd/>
                  </a:ln>
                </p:spPr>
                <p:txBody>
                  <a:bodyPr/>
                  <a:lstStyle/>
                  <a:p>
                    <a:endParaRPr lang="el-GR" altLang="el-GR" sz="1800"/>
                  </a:p>
                </p:txBody>
              </p:sp>
              <p:sp>
                <p:nvSpPr>
                  <p:cNvPr id="1220" name="Oval 11"/>
                  <p:cNvSpPr>
                    <a:spLocks noChangeAspect="1" noChangeArrowheads="1"/>
                  </p:cNvSpPr>
                  <p:nvPr/>
                </p:nvSpPr>
                <p:spPr bwMode="auto">
                  <a:xfrm>
                    <a:off x="2863" y="2344"/>
                    <a:ext cx="27" cy="3"/>
                  </a:xfrm>
                  <a:prstGeom prst="ellipse">
                    <a:avLst/>
                  </a:prstGeom>
                  <a:noFill/>
                  <a:ln w="6350" cap="rnd">
                    <a:solidFill>
                      <a:srgbClr val="333333"/>
                    </a:solidFill>
                    <a:round/>
                    <a:headEnd/>
                    <a:tailEnd/>
                  </a:ln>
                </p:spPr>
                <p:txBody>
                  <a:bodyPr/>
                  <a:lstStyle/>
                  <a:p>
                    <a:endParaRPr lang="el-GR" altLang="el-GR" sz="1800"/>
                  </a:p>
                </p:txBody>
              </p:sp>
            </p:grpSp>
            <p:sp>
              <p:nvSpPr>
                <p:cNvPr id="1159" name="Oval 13"/>
                <p:cNvSpPr>
                  <a:spLocks noChangeAspect="1" noChangeArrowheads="1"/>
                </p:cNvSpPr>
                <p:nvPr/>
              </p:nvSpPr>
              <p:spPr bwMode="auto">
                <a:xfrm>
                  <a:off x="2856" y="2455"/>
                  <a:ext cx="43" cy="5"/>
                </a:xfrm>
                <a:prstGeom prst="ellipse">
                  <a:avLst/>
                </a:prstGeom>
                <a:noFill/>
                <a:ln w="6350" cap="rnd">
                  <a:solidFill>
                    <a:srgbClr val="333333"/>
                  </a:solidFill>
                  <a:round/>
                  <a:headEnd/>
                  <a:tailEnd/>
                </a:ln>
              </p:spPr>
              <p:txBody>
                <a:bodyPr/>
                <a:lstStyle/>
                <a:p>
                  <a:endParaRPr lang="el-GR" altLang="el-GR" sz="1800"/>
                </a:p>
              </p:txBody>
            </p:sp>
            <p:grpSp>
              <p:nvGrpSpPr>
                <p:cNvPr id="451" name="Group 16"/>
                <p:cNvGrpSpPr>
                  <a:grpSpLocks noChangeAspect="1"/>
                </p:cNvGrpSpPr>
                <p:nvPr/>
              </p:nvGrpSpPr>
              <p:grpSpPr bwMode="auto">
                <a:xfrm>
                  <a:off x="2819" y="2739"/>
                  <a:ext cx="115" cy="154"/>
                  <a:chOff x="2840" y="2521"/>
                  <a:chExt cx="72" cy="96"/>
                </a:xfrm>
              </p:grpSpPr>
              <p:sp>
                <p:nvSpPr>
                  <p:cNvPr id="1217" name="Freeform 14"/>
                  <p:cNvSpPr>
                    <a:spLocks noChangeAspect="1"/>
                  </p:cNvSpPr>
                  <p:nvPr/>
                </p:nvSpPr>
                <p:spPr bwMode="auto">
                  <a:xfrm>
                    <a:off x="2840" y="2521"/>
                    <a:ext cx="72" cy="96"/>
                  </a:xfrm>
                  <a:custGeom>
                    <a:avLst/>
                    <a:gdLst>
                      <a:gd name="T0" fmla="*/ 0 w 1175"/>
                      <a:gd name="T1" fmla="*/ 0 h 1558"/>
                      <a:gd name="T2" fmla="*/ 0 w 1175"/>
                      <a:gd name="T3" fmla="*/ 0 h 1558"/>
                      <a:gd name="T4" fmla="*/ 0 w 1175"/>
                      <a:gd name="T5" fmla="*/ 0 h 1558"/>
                      <a:gd name="T6" fmla="*/ 0 w 1175"/>
                      <a:gd name="T7" fmla="*/ 0 h 1558"/>
                      <a:gd name="T8" fmla="*/ 0 w 1175"/>
                      <a:gd name="T9" fmla="*/ 0 h 1558"/>
                      <a:gd name="T10" fmla="*/ 0 w 1175"/>
                      <a:gd name="T11" fmla="*/ 0 h 1558"/>
                      <a:gd name="T12" fmla="*/ 0 w 1175"/>
                      <a:gd name="T13" fmla="*/ 0 h 1558"/>
                      <a:gd name="T14" fmla="*/ 0 60000 65536"/>
                      <a:gd name="T15" fmla="*/ 0 60000 65536"/>
                      <a:gd name="T16" fmla="*/ 0 60000 65536"/>
                      <a:gd name="T17" fmla="*/ 0 60000 65536"/>
                      <a:gd name="T18" fmla="*/ 0 60000 65536"/>
                      <a:gd name="T19" fmla="*/ 0 60000 65536"/>
                      <a:gd name="T20" fmla="*/ 0 60000 65536"/>
                      <a:gd name="T21" fmla="*/ 0 w 1175"/>
                      <a:gd name="T22" fmla="*/ 0 h 1558"/>
                      <a:gd name="T23" fmla="*/ 1175 w 1175"/>
                      <a:gd name="T24" fmla="*/ 1558 h 1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1558">
                        <a:moveTo>
                          <a:pt x="587" y="1558"/>
                        </a:moveTo>
                        <a:cubicBezTo>
                          <a:pt x="914" y="1558"/>
                          <a:pt x="1175" y="1510"/>
                          <a:pt x="1175" y="1445"/>
                        </a:cubicBezTo>
                        <a:cubicBezTo>
                          <a:pt x="1175" y="130"/>
                          <a:pt x="1175" y="130"/>
                          <a:pt x="1175" y="130"/>
                        </a:cubicBezTo>
                        <a:cubicBezTo>
                          <a:pt x="1175" y="65"/>
                          <a:pt x="914" y="0"/>
                          <a:pt x="587" y="0"/>
                        </a:cubicBezTo>
                        <a:cubicBezTo>
                          <a:pt x="261" y="0"/>
                          <a:pt x="0" y="65"/>
                          <a:pt x="0" y="130"/>
                        </a:cubicBezTo>
                        <a:cubicBezTo>
                          <a:pt x="0" y="1445"/>
                          <a:pt x="0" y="1445"/>
                          <a:pt x="0" y="1445"/>
                        </a:cubicBezTo>
                        <a:cubicBezTo>
                          <a:pt x="0" y="1510"/>
                          <a:pt x="261" y="1558"/>
                          <a:pt x="587" y="1558"/>
                        </a:cubicBezTo>
                      </a:path>
                    </a:pathLst>
                  </a:custGeom>
                  <a:solidFill>
                    <a:srgbClr val="969696"/>
                  </a:solidFill>
                  <a:ln w="6350">
                    <a:solidFill>
                      <a:srgbClr val="333333"/>
                    </a:solidFill>
                    <a:round/>
                    <a:headEnd/>
                    <a:tailEnd/>
                  </a:ln>
                </p:spPr>
                <p:txBody>
                  <a:bodyPr/>
                  <a:lstStyle/>
                  <a:p>
                    <a:endParaRPr lang="el-GR"/>
                  </a:p>
                </p:txBody>
              </p:sp>
              <p:sp>
                <p:nvSpPr>
                  <p:cNvPr id="1218" name="Freeform 15"/>
                  <p:cNvSpPr>
                    <a:spLocks noChangeAspect="1"/>
                  </p:cNvSpPr>
                  <p:nvPr/>
                </p:nvSpPr>
                <p:spPr bwMode="auto">
                  <a:xfrm>
                    <a:off x="2840" y="2521"/>
                    <a:ext cx="72" cy="96"/>
                  </a:xfrm>
                  <a:custGeom>
                    <a:avLst/>
                    <a:gdLst>
                      <a:gd name="T0" fmla="*/ 36 w 72"/>
                      <a:gd name="T1" fmla="*/ 96 h 96"/>
                      <a:gd name="T2" fmla="*/ 72 w 72"/>
                      <a:gd name="T3" fmla="*/ 89 h 96"/>
                      <a:gd name="T4" fmla="*/ 72 w 72"/>
                      <a:gd name="T5" fmla="*/ 8 h 96"/>
                      <a:gd name="T6" fmla="*/ 36 w 72"/>
                      <a:gd name="T7" fmla="*/ 0 h 96"/>
                      <a:gd name="T8" fmla="*/ 0 w 72"/>
                      <a:gd name="T9" fmla="*/ 8 h 96"/>
                      <a:gd name="T10" fmla="*/ 0 w 72"/>
                      <a:gd name="T11" fmla="*/ 89 h 96"/>
                      <a:gd name="T12" fmla="*/ 36 w 72"/>
                      <a:gd name="T13" fmla="*/ 96 h 96"/>
                      <a:gd name="T14" fmla="*/ 0 60000 65536"/>
                      <a:gd name="T15" fmla="*/ 0 60000 65536"/>
                      <a:gd name="T16" fmla="*/ 0 60000 65536"/>
                      <a:gd name="T17" fmla="*/ 0 60000 65536"/>
                      <a:gd name="T18" fmla="*/ 0 60000 65536"/>
                      <a:gd name="T19" fmla="*/ 0 60000 65536"/>
                      <a:gd name="T20" fmla="*/ 0 60000 65536"/>
                      <a:gd name="T21" fmla="*/ 0 w 72"/>
                      <a:gd name="T22" fmla="*/ 0 h 96"/>
                      <a:gd name="T23" fmla="*/ 72 w 7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6">
                        <a:moveTo>
                          <a:pt x="36" y="96"/>
                        </a:moveTo>
                        <a:cubicBezTo>
                          <a:pt x="56" y="96"/>
                          <a:pt x="72" y="93"/>
                          <a:pt x="72" y="89"/>
                        </a:cubicBezTo>
                        <a:cubicBezTo>
                          <a:pt x="72" y="8"/>
                          <a:pt x="72" y="8"/>
                          <a:pt x="72" y="8"/>
                        </a:cubicBezTo>
                        <a:cubicBezTo>
                          <a:pt x="72" y="4"/>
                          <a:pt x="56" y="0"/>
                          <a:pt x="36" y="0"/>
                        </a:cubicBezTo>
                        <a:cubicBezTo>
                          <a:pt x="16" y="0"/>
                          <a:pt x="0" y="4"/>
                          <a:pt x="0" y="8"/>
                        </a:cubicBezTo>
                        <a:cubicBezTo>
                          <a:pt x="0" y="89"/>
                          <a:pt x="0" y="89"/>
                          <a:pt x="0" y="89"/>
                        </a:cubicBezTo>
                        <a:cubicBezTo>
                          <a:pt x="0" y="93"/>
                          <a:pt x="16" y="96"/>
                          <a:pt x="36" y="96"/>
                        </a:cubicBezTo>
                      </a:path>
                    </a:pathLst>
                  </a:custGeom>
                  <a:noFill/>
                  <a:ln w="6350" cap="rnd">
                    <a:solidFill>
                      <a:srgbClr val="333333"/>
                    </a:solidFill>
                    <a:miter lim="800000"/>
                    <a:headEnd/>
                    <a:tailEnd/>
                  </a:ln>
                </p:spPr>
                <p:txBody>
                  <a:bodyPr/>
                  <a:lstStyle/>
                  <a:p>
                    <a:endParaRPr lang="el-GR"/>
                  </a:p>
                </p:txBody>
              </p:sp>
            </p:grpSp>
            <p:grpSp>
              <p:nvGrpSpPr>
                <p:cNvPr id="452" name="Group 19"/>
                <p:cNvGrpSpPr>
                  <a:grpSpLocks noChangeAspect="1"/>
                </p:cNvGrpSpPr>
                <p:nvPr/>
              </p:nvGrpSpPr>
              <p:grpSpPr bwMode="auto">
                <a:xfrm>
                  <a:off x="2850" y="2739"/>
                  <a:ext cx="56" cy="72"/>
                  <a:chOff x="2859" y="2521"/>
                  <a:chExt cx="35" cy="45"/>
                </a:xfrm>
              </p:grpSpPr>
              <p:sp>
                <p:nvSpPr>
                  <p:cNvPr id="1215" name="Freeform 17"/>
                  <p:cNvSpPr>
                    <a:spLocks noChangeAspect="1"/>
                  </p:cNvSpPr>
                  <p:nvPr/>
                </p:nvSpPr>
                <p:spPr bwMode="auto">
                  <a:xfrm>
                    <a:off x="2859" y="2521"/>
                    <a:ext cx="35" cy="45"/>
                  </a:xfrm>
                  <a:custGeom>
                    <a:avLst/>
                    <a:gdLst>
                      <a:gd name="T0" fmla="*/ 0 w 575"/>
                      <a:gd name="T1" fmla="*/ 0 h 733"/>
                      <a:gd name="T2" fmla="*/ 0 w 575"/>
                      <a:gd name="T3" fmla="*/ 0 h 733"/>
                      <a:gd name="T4" fmla="*/ 0 w 575"/>
                      <a:gd name="T5" fmla="*/ 0 h 733"/>
                      <a:gd name="T6" fmla="*/ 0 w 575"/>
                      <a:gd name="T7" fmla="*/ 0 h 733"/>
                      <a:gd name="T8" fmla="*/ 0 w 575"/>
                      <a:gd name="T9" fmla="*/ 0 h 733"/>
                      <a:gd name="T10" fmla="*/ 0 w 575"/>
                      <a:gd name="T11" fmla="*/ 0 h 733"/>
                      <a:gd name="T12" fmla="*/ 0 w 575"/>
                      <a:gd name="T13" fmla="*/ 0 h 733"/>
                      <a:gd name="T14" fmla="*/ 0 60000 65536"/>
                      <a:gd name="T15" fmla="*/ 0 60000 65536"/>
                      <a:gd name="T16" fmla="*/ 0 60000 65536"/>
                      <a:gd name="T17" fmla="*/ 0 60000 65536"/>
                      <a:gd name="T18" fmla="*/ 0 60000 65536"/>
                      <a:gd name="T19" fmla="*/ 0 60000 65536"/>
                      <a:gd name="T20" fmla="*/ 0 60000 65536"/>
                      <a:gd name="T21" fmla="*/ 0 w 575"/>
                      <a:gd name="T22" fmla="*/ 0 h 733"/>
                      <a:gd name="T23" fmla="*/ 575 w 575"/>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5" h="733">
                        <a:moveTo>
                          <a:pt x="279" y="733"/>
                        </a:moveTo>
                        <a:cubicBezTo>
                          <a:pt x="444" y="733"/>
                          <a:pt x="575" y="701"/>
                          <a:pt x="575" y="652"/>
                        </a:cubicBezTo>
                        <a:cubicBezTo>
                          <a:pt x="575" y="98"/>
                          <a:pt x="575" y="98"/>
                          <a:pt x="575" y="98"/>
                        </a:cubicBezTo>
                        <a:cubicBezTo>
                          <a:pt x="575" y="49"/>
                          <a:pt x="444" y="0"/>
                          <a:pt x="279" y="0"/>
                        </a:cubicBezTo>
                        <a:cubicBezTo>
                          <a:pt x="132" y="0"/>
                          <a:pt x="0" y="49"/>
                          <a:pt x="0" y="98"/>
                        </a:cubicBezTo>
                        <a:cubicBezTo>
                          <a:pt x="0" y="652"/>
                          <a:pt x="0" y="652"/>
                          <a:pt x="0" y="652"/>
                        </a:cubicBezTo>
                        <a:cubicBezTo>
                          <a:pt x="0" y="701"/>
                          <a:pt x="132" y="733"/>
                          <a:pt x="279" y="733"/>
                        </a:cubicBezTo>
                      </a:path>
                    </a:pathLst>
                  </a:custGeom>
                  <a:solidFill>
                    <a:srgbClr val="333333"/>
                  </a:solidFill>
                  <a:ln w="6350">
                    <a:solidFill>
                      <a:srgbClr val="333333"/>
                    </a:solidFill>
                    <a:round/>
                    <a:headEnd/>
                    <a:tailEnd/>
                  </a:ln>
                </p:spPr>
                <p:txBody>
                  <a:bodyPr/>
                  <a:lstStyle/>
                  <a:p>
                    <a:endParaRPr lang="el-GR"/>
                  </a:p>
                </p:txBody>
              </p:sp>
              <p:sp>
                <p:nvSpPr>
                  <p:cNvPr id="1216" name="Freeform 18"/>
                  <p:cNvSpPr>
                    <a:spLocks noChangeAspect="1"/>
                  </p:cNvSpPr>
                  <p:nvPr/>
                </p:nvSpPr>
                <p:spPr bwMode="auto">
                  <a:xfrm>
                    <a:off x="2859" y="2521"/>
                    <a:ext cx="35" cy="45"/>
                  </a:xfrm>
                  <a:custGeom>
                    <a:avLst/>
                    <a:gdLst>
                      <a:gd name="T0" fmla="*/ 17 w 35"/>
                      <a:gd name="T1" fmla="*/ 45 h 45"/>
                      <a:gd name="T2" fmla="*/ 35 w 35"/>
                      <a:gd name="T3" fmla="*/ 40 h 45"/>
                      <a:gd name="T4" fmla="*/ 35 w 35"/>
                      <a:gd name="T5" fmla="*/ 6 h 45"/>
                      <a:gd name="T6" fmla="*/ 17 w 35"/>
                      <a:gd name="T7" fmla="*/ 0 h 45"/>
                      <a:gd name="T8" fmla="*/ 0 w 35"/>
                      <a:gd name="T9" fmla="*/ 6 h 45"/>
                      <a:gd name="T10" fmla="*/ 0 w 35"/>
                      <a:gd name="T11" fmla="*/ 40 h 45"/>
                      <a:gd name="T12" fmla="*/ 17 w 35"/>
                      <a:gd name="T13" fmla="*/ 45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17" y="45"/>
                        </a:moveTo>
                        <a:cubicBezTo>
                          <a:pt x="27" y="45"/>
                          <a:pt x="35" y="43"/>
                          <a:pt x="35" y="40"/>
                        </a:cubicBezTo>
                        <a:cubicBezTo>
                          <a:pt x="35" y="6"/>
                          <a:pt x="35" y="6"/>
                          <a:pt x="35" y="6"/>
                        </a:cubicBezTo>
                        <a:cubicBezTo>
                          <a:pt x="35" y="3"/>
                          <a:pt x="27" y="0"/>
                          <a:pt x="17" y="0"/>
                        </a:cubicBezTo>
                        <a:cubicBezTo>
                          <a:pt x="8" y="0"/>
                          <a:pt x="0" y="3"/>
                          <a:pt x="0" y="6"/>
                        </a:cubicBezTo>
                        <a:cubicBezTo>
                          <a:pt x="0" y="40"/>
                          <a:pt x="0" y="40"/>
                          <a:pt x="0" y="40"/>
                        </a:cubicBezTo>
                        <a:cubicBezTo>
                          <a:pt x="0" y="43"/>
                          <a:pt x="8" y="45"/>
                          <a:pt x="17" y="45"/>
                        </a:cubicBezTo>
                      </a:path>
                    </a:pathLst>
                  </a:custGeom>
                  <a:noFill/>
                  <a:ln w="6350" cap="rnd">
                    <a:solidFill>
                      <a:srgbClr val="333333"/>
                    </a:solidFill>
                    <a:miter lim="800000"/>
                    <a:headEnd/>
                    <a:tailEnd/>
                  </a:ln>
                </p:spPr>
                <p:txBody>
                  <a:bodyPr/>
                  <a:lstStyle/>
                  <a:p>
                    <a:endParaRPr lang="el-GR"/>
                  </a:p>
                </p:txBody>
              </p:sp>
            </p:grpSp>
            <p:sp>
              <p:nvSpPr>
                <p:cNvPr id="1162" name="Line 20"/>
                <p:cNvSpPr>
                  <a:spLocks noChangeAspect="1" noChangeShapeType="1"/>
                </p:cNvSpPr>
                <p:nvPr/>
              </p:nvSpPr>
              <p:spPr bwMode="auto">
                <a:xfrm>
                  <a:off x="2877" y="2811"/>
                  <a:ext cx="0" cy="501"/>
                </a:xfrm>
                <a:prstGeom prst="line">
                  <a:avLst/>
                </a:prstGeom>
                <a:noFill/>
                <a:ln w="6350" cap="rnd">
                  <a:solidFill>
                    <a:srgbClr val="333333"/>
                  </a:solidFill>
                  <a:round/>
                  <a:headEnd/>
                  <a:tailEnd/>
                </a:ln>
              </p:spPr>
              <p:txBody>
                <a:bodyPr/>
                <a:lstStyle/>
                <a:p>
                  <a:endParaRPr lang="el-GR"/>
                </a:p>
              </p:txBody>
            </p:sp>
            <p:sp>
              <p:nvSpPr>
                <p:cNvPr id="1163" name="Line 21"/>
                <p:cNvSpPr>
                  <a:spLocks noChangeAspect="1" noChangeShapeType="1"/>
                </p:cNvSpPr>
                <p:nvPr/>
              </p:nvSpPr>
              <p:spPr bwMode="auto">
                <a:xfrm>
                  <a:off x="2851" y="2648"/>
                  <a:ext cx="77" cy="0"/>
                </a:xfrm>
                <a:prstGeom prst="line">
                  <a:avLst/>
                </a:prstGeom>
                <a:noFill/>
                <a:ln w="6350" cap="rnd">
                  <a:solidFill>
                    <a:srgbClr val="333333"/>
                  </a:solidFill>
                  <a:round/>
                  <a:headEnd/>
                  <a:tailEnd/>
                </a:ln>
              </p:spPr>
              <p:txBody>
                <a:bodyPr/>
                <a:lstStyle/>
                <a:p>
                  <a:endParaRPr lang="el-GR"/>
                </a:p>
              </p:txBody>
            </p:sp>
            <p:sp>
              <p:nvSpPr>
                <p:cNvPr id="1164" name="Line 22"/>
                <p:cNvSpPr>
                  <a:spLocks noChangeAspect="1" noChangeShapeType="1"/>
                </p:cNvSpPr>
                <p:nvPr/>
              </p:nvSpPr>
              <p:spPr bwMode="auto">
                <a:xfrm>
                  <a:off x="2870" y="2667"/>
                  <a:ext cx="58" cy="0"/>
                </a:xfrm>
                <a:prstGeom prst="line">
                  <a:avLst/>
                </a:prstGeom>
                <a:noFill/>
                <a:ln w="6350" cap="rnd">
                  <a:solidFill>
                    <a:srgbClr val="333333"/>
                  </a:solidFill>
                  <a:round/>
                  <a:headEnd/>
                  <a:tailEnd/>
                </a:ln>
              </p:spPr>
              <p:txBody>
                <a:bodyPr/>
                <a:lstStyle/>
                <a:p>
                  <a:endParaRPr lang="el-GR"/>
                </a:p>
              </p:txBody>
            </p:sp>
            <p:sp>
              <p:nvSpPr>
                <p:cNvPr id="1165" name="Line 23"/>
                <p:cNvSpPr>
                  <a:spLocks noChangeAspect="1" noChangeShapeType="1"/>
                </p:cNvSpPr>
                <p:nvPr/>
              </p:nvSpPr>
              <p:spPr bwMode="auto">
                <a:xfrm>
                  <a:off x="2870" y="2686"/>
                  <a:ext cx="58" cy="0"/>
                </a:xfrm>
                <a:prstGeom prst="line">
                  <a:avLst/>
                </a:prstGeom>
                <a:noFill/>
                <a:ln w="6350" cap="rnd">
                  <a:solidFill>
                    <a:srgbClr val="333333"/>
                  </a:solidFill>
                  <a:round/>
                  <a:headEnd/>
                  <a:tailEnd/>
                </a:ln>
              </p:spPr>
              <p:txBody>
                <a:bodyPr/>
                <a:lstStyle/>
                <a:p>
                  <a:endParaRPr lang="el-GR"/>
                </a:p>
              </p:txBody>
            </p:sp>
            <p:sp>
              <p:nvSpPr>
                <p:cNvPr id="1166" name="Line 24"/>
                <p:cNvSpPr>
                  <a:spLocks noChangeAspect="1" noChangeShapeType="1"/>
                </p:cNvSpPr>
                <p:nvPr/>
              </p:nvSpPr>
              <p:spPr bwMode="auto">
                <a:xfrm>
                  <a:off x="2870" y="2705"/>
                  <a:ext cx="58" cy="0"/>
                </a:xfrm>
                <a:prstGeom prst="line">
                  <a:avLst/>
                </a:prstGeom>
                <a:noFill/>
                <a:ln w="6350" cap="rnd">
                  <a:solidFill>
                    <a:srgbClr val="333333"/>
                  </a:solidFill>
                  <a:round/>
                  <a:headEnd/>
                  <a:tailEnd/>
                </a:ln>
              </p:spPr>
              <p:txBody>
                <a:bodyPr/>
                <a:lstStyle/>
                <a:p>
                  <a:endParaRPr lang="el-GR"/>
                </a:p>
              </p:txBody>
            </p:sp>
            <p:sp>
              <p:nvSpPr>
                <p:cNvPr id="1167" name="Line 25"/>
                <p:cNvSpPr>
                  <a:spLocks noChangeAspect="1" noChangeShapeType="1"/>
                </p:cNvSpPr>
                <p:nvPr/>
              </p:nvSpPr>
              <p:spPr bwMode="auto">
                <a:xfrm>
                  <a:off x="2870" y="2725"/>
                  <a:ext cx="58" cy="0"/>
                </a:xfrm>
                <a:prstGeom prst="line">
                  <a:avLst/>
                </a:prstGeom>
                <a:noFill/>
                <a:ln w="6350" cap="rnd">
                  <a:solidFill>
                    <a:srgbClr val="333333"/>
                  </a:solidFill>
                  <a:round/>
                  <a:headEnd/>
                  <a:tailEnd/>
                </a:ln>
              </p:spPr>
              <p:txBody>
                <a:bodyPr/>
                <a:lstStyle/>
                <a:p>
                  <a:endParaRPr lang="el-GR"/>
                </a:p>
              </p:txBody>
            </p:sp>
            <p:sp>
              <p:nvSpPr>
                <p:cNvPr id="1168" name="Line 26"/>
                <p:cNvSpPr>
                  <a:spLocks noChangeAspect="1" noChangeShapeType="1"/>
                </p:cNvSpPr>
                <p:nvPr/>
              </p:nvSpPr>
              <p:spPr bwMode="auto">
                <a:xfrm>
                  <a:off x="2850" y="2553"/>
                  <a:ext cx="76" cy="0"/>
                </a:xfrm>
                <a:prstGeom prst="line">
                  <a:avLst/>
                </a:prstGeom>
                <a:noFill/>
                <a:ln w="6350" cap="rnd">
                  <a:solidFill>
                    <a:srgbClr val="333333"/>
                  </a:solidFill>
                  <a:round/>
                  <a:headEnd/>
                  <a:tailEnd/>
                </a:ln>
              </p:spPr>
              <p:txBody>
                <a:bodyPr/>
                <a:lstStyle/>
                <a:p>
                  <a:endParaRPr lang="el-GR"/>
                </a:p>
              </p:txBody>
            </p:sp>
            <p:sp>
              <p:nvSpPr>
                <p:cNvPr id="1169" name="Line 27"/>
                <p:cNvSpPr>
                  <a:spLocks noChangeAspect="1" noChangeShapeType="1"/>
                </p:cNvSpPr>
                <p:nvPr/>
              </p:nvSpPr>
              <p:spPr bwMode="auto">
                <a:xfrm>
                  <a:off x="2869" y="2572"/>
                  <a:ext cx="57" cy="0"/>
                </a:xfrm>
                <a:prstGeom prst="line">
                  <a:avLst/>
                </a:prstGeom>
                <a:noFill/>
                <a:ln w="6350" cap="rnd">
                  <a:solidFill>
                    <a:srgbClr val="333333"/>
                  </a:solidFill>
                  <a:round/>
                  <a:headEnd/>
                  <a:tailEnd/>
                </a:ln>
              </p:spPr>
              <p:txBody>
                <a:bodyPr/>
                <a:lstStyle/>
                <a:p>
                  <a:endParaRPr lang="el-GR"/>
                </a:p>
              </p:txBody>
            </p:sp>
            <p:sp>
              <p:nvSpPr>
                <p:cNvPr id="1170" name="Line 28"/>
                <p:cNvSpPr>
                  <a:spLocks noChangeAspect="1" noChangeShapeType="1"/>
                </p:cNvSpPr>
                <p:nvPr/>
              </p:nvSpPr>
              <p:spPr bwMode="auto">
                <a:xfrm>
                  <a:off x="2869" y="2591"/>
                  <a:ext cx="57" cy="0"/>
                </a:xfrm>
                <a:prstGeom prst="line">
                  <a:avLst/>
                </a:prstGeom>
                <a:noFill/>
                <a:ln w="6350" cap="rnd">
                  <a:solidFill>
                    <a:srgbClr val="333333"/>
                  </a:solidFill>
                  <a:round/>
                  <a:headEnd/>
                  <a:tailEnd/>
                </a:ln>
              </p:spPr>
              <p:txBody>
                <a:bodyPr/>
                <a:lstStyle/>
                <a:p>
                  <a:endParaRPr lang="el-GR"/>
                </a:p>
              </p:txBody>
            </p:sp>
            <p:sp>
              <p:nvSpPr>
                <p:cNvPr id="1171" name="Line 29"/>
                <p:cNvSpPr>
                  <a:spLocks noChangeAspect="1" noChangeShapeType="1"/>
                </p:cNvSpPr>
                <p:nvPr/>
              </p:nvSpPr>
              <p:spPr bwMode="auto">
                <a:xfrm>
                  <a:off x="2869" y="2611"/>
                  <a:ext cx="57" cy="0"/>
                </a:xfrm>
                <a:prstGeom prst="line">
                  <a:avLst/>
                </a:prstGeom>
                <a:noFill/>
                <a:ln w="6350" cap="rnd">
                  <a:solidFill>
                    <a:srgbClr val="333333"/>
                  </a:solidFill>
                  <a:round/>
                  <a:headEnd/>
                  <a:tailEnd/>
                </a:ln>
              </p:spPr>
              <p:txBody>
                <a:bodyPr/>
                <a:lstStyle/>
                <a:p>
                  <a:endParaRPr lang="el-GR"/>
                </a:p>
              </p:txBody>
            </p:sp>
            <p:sp>
              <p:nvSpPr>
                <p:cNvPr id="1172" name="Line 30"/>
                <p:cNvSpPr>
                  <a:spLocks noChangeAspect="1" noChangeShapeType="1"/>
                </p:cNvSpPr>
                <p:nvPr/>
              </p:nvSpPr>
              <p:spPr bwMode="auto">
                <a:xfrm>
                  <a:off x="2869" y="2630"/>
                  <a:ext cx="57" cy="0"/>
                </a:xfrm>
                <a:prstGeom prst="line">
                  <a:avLst/>
                </a:prstGeom>
                <a:noFill/>
                <a:ln w="6350" cap="rnd">
                  <a:solidFill>
                    <a:srgbClr val="333333"/>
                  </a:solidFill>
                  <a:round/>
                  <a:headEnd/>
                  <a:tailEnd/>
                </a:ln>
              </p:spPr>
              <p:txBody>
                <a:bodyPr/>
                <a:lstStyle/>
                <a:p>
                  <a:endParaRPr lang="el-GR"/>
                </a:p>
              </p:txBody>
            </p:sp>
            <p:sp>
              <p:nvSpPr>
                <p:cNvPr id="1173" name="Line 31"/>
                <p:cNvSpPr>
                  <a:spLocks noChangeAspect="1" noChangeShapeType="1"/>
                </p:cNvSpPr>
                <p:nvPr/>
              </p:nvSpPr>
              <p:spPr bwMode="auto">
                <a:xfrm>
                  <a:off x="2846" y="2458"/>
                  <a:ext cx="79" cy="0"/>
                </a:xfrm>
                <a:prstGeom prst="line">
                  <a:avLst/>
                </a:prstGeom>
                <a:noFill/>
                <a:ln w="6350" cap="rnd">
                  <a:solidFill>
                    <a:srgbClr val="333333"/>
                  </a:solidFill>
                  <a:round/>
                  <a:headEnd/>
                  <a:tailEnd/>
                </a:ln>
              </p:spPr>
              <p:txBody>
                <a:bodyPr/>
                <a:lstStyle/>
                <a:p>
                  <a:endParaRPr lang="el-GR"/>
                </a:p>
              </p:txBody>
            </p:sp>
            <p:sp>
              <p:nvSpPr>
                <p:cNvPr id="1174" name="Line 32"/>
                <p:cNvSpPr>
                  <a:spLocks noChangeAspect="1" noChangeShapeType="1"/>
                </p:cNvSpPr>
                <p:nvPr/>
              </p:nvSpPr>
              <p:spPr bwMode="auto">
                <a:xfrm>
                  <a:off x="2867" y="2477"/>
                  <a:ext cx="58" cy="0"/>
                </a:xfrm>
                <a:prstGeom prst="line">
                  <a:avLst/>
                </a:prstGeom>
                <a:noFill/>
                <a:ln w="6350" cap="rnd">
                  <a:solidFill>
                    <a:srgbClr val="333333"/>
                  </a:solidFill>
                  <a:round/>
                  <a:headEnd/>
                  <a:tailEnd/>
                </a:ln>
              </p:spPr>
              <p:txBody>
                <a:bodyPr/>
                <a:lstStyle/>
                <a:p>
                  <a:endParaRPr lang="el-GR"/>
                </a:p>
              </p:txBody>
            </p:sp>
            <p:sp>
              <p:nvSpPr>
                <p:cNvPr id="1175" name="Line 33"/>
                <p:cNvSpPr>
                  <a:spLocks noChangeAspect="1" noChangeShapeType="1"/>
                </p:cNvSpPr>
                <p:nvPr/>
              </p:nvSpPr>
              <p:spPr bwMode="auto">
                <a:xfrm>
                  <a:off x="2867" y="2497"/>
                  <a:ext cx="58" cy="0"/>
                </a:xfrm>
                <a:prstGeom prst="line">
                  <a:avLst/>
                </a:prstGeom>
                <a:noFill/>
                <a:ln w="6350" cap="rnd">
                  <a:solidFill>
                    <a:srgbClr val="333333"/>
                  </a:solidFill>
                  <a:round/>
                  <a:headEnd/>
                  <a:tailEnd/>
                </a:ln>
              </p:spPr>
              <p:txBody>
                <a:bodyPr/>
                <a:lstStyle/>
                <a:p>
                  <a:endParaRPr lang="el-GR"/>
                </a:p>
              </p:txBody>
            </p:sp>
            <p:sp>
              <p:nvSpPr>
                <p:cNvPr id="1176" name="Line 34"/>
                <p:cNvSpPr>
                  <a:spLocks noChangeAspect="1" noChangeShapeType="1"/>
                </p:cNvSpPr>
                <p:nvPr/>
              </p:nvSpPr>
              <p:spPr bwMode="auto">
                <a:xfrm>
                  <a:off x="2867" y="2516"/>
                  <a:ext cx="58" cy="0"/>
                </a:xfrm>
                <a:prstGeom prst="line">
                  <a:avLst/>
                </a:prstGeom>
                <a:noFill/>
                <a:ln w="6350" cap="rnd">
                  <a:solidFill>
                    <a:srgbClr val="333333"/>
                  </a:solidFill>
                  <a:round/>
                  <a:headEnd/>
                  <a:tailEnd/>
                </a:ln>
              </p:spPr>
              <p:txBody>
                <a:bodyPr/>
                <a:lstStyle/>
                <a:p>
                  <a:endParaRPr lang="el-GR"/>
                </a:p>
              </p:txBody>
            </p:sp>
            <p:sp>
              <p:nvSpPr>
                <p:cNvPr id="1177" name="Line 35"/>
                <p:cNvSpPr>
                  <a:spLocks noChangeAspect="1" noChangeShapeType="1"/>
                </p:cNvSpPr>
                <p:nvPr/>
              </p:nvSpPr>
              <p:spPr bwMode="auto">
                <a:xfrm>
                  <a:off x="2867" y="2535"/>
                  <a:ext cx="58" cy="0"/>
                </a:xfrm>
                <a:prstGeom prst="line">
                  <a:avLst/>
                </a:prstGeom>
                <a:noFill/>
                <a:ln w="6350" cap="rnd">
                  <a:solidFill>
                    <a:srgbClr val="333333"/>
                  </a:solidFill>
                  <a:round/>
                  <a:headEnd/>
                  <a:tailEnd/>
                </a:ln>
              </p:spPr>
              <p:txBody>
                <a:bodyPr/>
                <a:lstStyle/>
                <a:p>
                  <a:endParaRPr lang="el-GR"/>
                </a:p>
              </p:txBody>
            </p:sp>
            <p:sp>
              <p:nvSpPr>
                <p:cNvPr id="1178" name="Line 36"/>
                <p:cNvSpPr>
                  <a:spLocks noChangeAspect="1" noChangeShapeType="1"/>
                </p:cNvSpPr>
                <p:nvPr/>
              </p:nvSpPr>
              <p:spPr bwMode="auto">
                <a:xfrm>
                  <a:off x="2846" y="2360"/>
                  <a:ext cx="79" cy="0"/>
                </a:xfrm>
                <a:prstGeom prst="line">
                  <a:avLst/>
                </a:prstGeom>
                <a:noFill/>
                <a:ln w="6350" cap="rnd">
                  <a:solidFill>
                    <a:srgbClr val="333333"/>
                  </a:solidFill>
                  <a:round/>
                  <a:headEnd/>
                  <a:tailEnd/>
                </a:ln>
              </p:spPr>
              <p:txBody>
                <a:bodyPr/>
                <a:lstStyle/>
                <a:p>
                  <a:endParaRPr lang="el-GR"/>
                </a:p>
              </p:txBody>
            </p:sp>
            <p:sp>
              <p:nvSpPr>
                <p:cNvPr id="1179" name="Line 37"/>
                <p:cNvSpPr>
                  <a:spLocks noChangeAspect="1" noChangeShapeType="1"/>
                </p:cNvSpPr>
                <p:nvPr/>
              </p:nvSpPr>
              <p:spPr bwMode="auto">
                <a:xfrm>
                  <a:off x="2867" y="2381"/>
                  <a:ext cx="58" cy="0"/>
                </a:xfrm>
                <a:prstGeom prst="line">
                  <a:avLst/>
                </a:prstGeom>
                <a:noFill/>
                <a:ln w="6350" cap="rnd">
                  <a:solidFill>
                    <a:srgbClr val="333333"/>
                  </a:solidFill>
                  <a:round/>
                  <a:headEnd/>
                  <a:tailEnd/>
                </a:ln>
              </p:spPr>
              <p:txBody>
                <a:bodyPr/>
                <a:lstStyle/>
                <a:p>
                  <a:endParaRPr lang="el-GR"/>
                </a:p>
              </p:txBody>
            </p:sp>
            <p:sp>
              <p:nvSpPr>
                <p:cNvPr id="1180" name="Line 38"/>
                <p:cNvSpPr>
                  <a:spLocks noChangeAspect="1" noChangeShapeType="1"/>
                </p:cNvSpPr>
                <p:nvPr/>
              </p:nvSpPr>
              <p:spPr bwMode="auto">
                <a:xfrm>
                  <a:off x="2867" y="2400"/>
                  <a:ext cx="58" cy="0"/>
                </a:xfrm>
                <a:prstGeom prst="line">
                  <a:avLst/>
                </a:prstGeom>
                <a:noFill/>
                <a:ln w="6350" cap="rnd">
                  <a:solidFill>
                    <a:srgbClr val="333333"/>
                  </a:solidFill>
                  <a:round/>
                  <a:headEnd/>
                  <a:tailEnd/>
                </a:ln>
              </p:spPr>
              <p:txBody>
                <a:bodyPr/>
                <a:lstStyle/>
                <a:p>
                  <a:endParaRPr lang="el-GR"/>
                </a:p>
              </p:txBody>
            </p:sp>
            <p:sp>
              <p:nvSpPr>
                <p:cNvPr id="1181" name="Line 39"/>
                <p:cNvSpPr>
                  <a:spLocks noChangeAspect="1" noChangeShapeType="1"/>
                </p:cNvSpPr>
                <p:nvPr/>
              </p:nvSpPr>
              <p:spPr bwMode="auto">
                <a:xfrm>
                  <a:off x="2867" y="2420"/>
                  <a:ext cx="58" cy="0"/>
                </a:xfrm>
                <a:prstGeom prst="line">
                  <a:avLst/>
                </a:prstGeom>
                <a:noFill/>
                <a:ln w="6350" cap="rnd">
                  <a:solidFill>
                    <a:srgbClr val="333333"/>
                  </a:solidFill>
                  <a:round/>
                  <a:headEnd/>
                  <a:tailEnd/>
                </a:ln>
              </p:spPr>
              <p:txBody>
                <a:bodyPr/>
                <a:lstStyle/>
                <a:p>
                  <a:endParaRPr lang="el-GR"/>
                </a:p>
              </p:txBody>
            </p:sp>
            <p:sp>
              <p:nvSpPr>
                <p:cNvPr id="1182" name="Line 40"/>
                <p:cNvSpPr>
                  <a:spLocks noChangeAspect="1" noChangeShapeType="1"/>
                </p:cNvSpPr>
                <p:nvPr/>
              </p:nvSpPr>
              <p:spPr bwMode="auto">
                <a:xfrm>
                  <a:off x="2867" y="2439"/>
                  <a:ext cx="58" cy="0"/>
                </a:xfrm>
                <a:prstGeom prst="line">
                  <a:avLst/>
                </a:prstGeom>
                <a:noFill/>
                <a:ln w="6350" cap="rnd">
                  <a:solidFill>
                    <a:srgbClr val="333333"/>
                  </a:solidFill>
                  <a:round/>
                  <a:headEnd/>
                  <a:tailEnd/>
                </a:ln>
              </p:spPr>
              <p:txBody>
                <a:bodyPr/>
                <a:lstStyle/>
                <a:p>
                  <a:endParaRPr lang="el-GR"/>
                </a:p>
              </p:txBody>
            </p:sp>
            <p:sp>
              <p:nvSpPr>
                <p:cNvPr id="1183" name="Line 41"/>
                <p:cNvSpPr>
                  <a:spLocks noChangeAspect="1" noChangeShapeType="1"/>
                </p:cNvSpPr>
                <p:nvPr/>
              </p:nvSpPr>
              <p:spPr bwMode="auto">
                <a:xfrm>
                  <a:off x="2846" y="2266"/>
                  <a:ext cx="77" cy="0"/>
                </a:xfrm>
                <a:prstGeom prst="line">
                  <a:avLst/>
                </a:prstGeom>
                <a:noFill/>
                <a:ln w="6350" cap="rnd">
                  <a:solidFill>
                    <a:srgbClr val="333333"/>
                  </a:solidFill>
                  <a:round/>
                  <a:headEnd/>
                  <a:tailEnd/>
                </a:ln>
              </p:spPr>
              <p:txBody>
                <a:bodyPr/>
                <a:lstStyle/>
                <a:p>
                  <a:endParaRPr lang="el-GR"/>
                </a:p>
              </p:txBody>
            </p:sp>
            <p:sp>
              <p:nvSpPr>
                <p:cNvPr id="1184" name="Line 42"/>
                <p:cNvSpPr>
                  <a:spLocks noChangeAspect="1" noChangeShapeType="1"/>
                </p:cNvSpPr>
                <p:nvPr/>
              </p:nvSpPr>
              <p:spPr bwMode="auto">
                <a:xfrm>
                  <a:off x="2866" y="2286"/>
                  <a:ext cx="57" cy="0"/>
                </a:xfrm>
                <a:prstGeom prst="line">
                  <a:avLst/>
                </a:prstGeom>
                <a:noFill/>
                <a:ln w="6350" cap="rnd">
                  <a:solidFill>
                    <a:srgbClr val="333333"/>
                  </a:solidFill>
                  <a:round/>
                  <a:headEnd/>
                  <a:tailEnd/>
                </a:ln>
              </p:spPr>
              <p:txBody>
                <a:bodyPr/>
                <a:lstStyle/>
                <a:p>
                  <a:endParaRPr lang="el-GR"/>
                </a:p>
              </p:txBody>
            </p:sp>
            <p:sp>
              <p:nvSpPr>
                <p:cNvPr id="1185" name="Line 43"/>
                <p:cNvSpPr>
                  <a:spLocks noChangeAspect="1" noChangeShapeType="1"/>
                </p:cNvSpPr>
                <p:nvPr/>
              </p:nvSpPr>
              <p:spPr bwMode="auto">
                <a:xfrm>
                  <a:off x="2866" y="2306"/>
                  <a:ext cx="57" cy="0"/>
                </a:xfrm>
                <a:prstGeom prst="line">
                  <a:avLst/>
                </a:prstGeom>
                <a:noFill/>
                <a:ln w="6350" cap="rnd">
                  <a:solidFill>
                    <a:srgbClr val="333333"/>
                  </a:solidFill>
                  <a:round/>
                  <a:headEnd/>
                  <a:tailEnd/>
                </a:ln>
              </p:spPr>
              <p:txBody>
                <a:bodyPr/>
                <a:lstStyle/>
                <a:p>
                  <a:endParaRPr lang="el-GR"/>
                </a:p>
              </p:txBody>
            </p:sp>
            <p:sp>
              <p:nvSpPr>
                <p:cNvPr id="1186" name="Line 44"/>
                <p:cNvSpPr>
                  <a:spLocks noChangeAspect="1" noChangeShapeType="1"/>
                </p:cNvSpPr>
                <p:nvPr/>
              </p:nvSpPr>
              <p:spPr bwMode="auto">
                <a:xfrm>
                  <a:off x="2866" y="2323"/>
                  <a:ext cx="57" cy="0"/>
                </a:xfrm>
                <a:prstGeom prst="line">
                  <a:avLst/>
                </a:prstGeom>
                <a:noFill/>
                <a:ln w="6350" cap="rnd">
                  <a:solidFill>
                    <a:srgbClr val="333333"/>
                  </a:solidFill>
                  <a:round/>
                  <a:headEnd/>
                  <a:tailEnd/>
                </a:ln>
              </p:spPr>
              <p:txBody>
                <a:bodyPr/>
                <a:lstStyle/>
                <a:p>
                  <a:endParaRPr lang="el-GR"/>
                </a:p>
              </p:txBody>
            </p:sp>
            <p:sp>
              <p:nvSpPr>
                <p:cNvPr id="1187" name="Line 45"/>
                <p:cNvSpPr>
                  <a:spLocks noChangeAspect="1" noChangeShapeType="1"/>
                </p:cNvSpPr>
                <p:nvPr/>
              </p:nvSpPr>
              <p:spPr bwMode="auto">
                <a:xfrm>
                  <a:off x="2866" y="2344"/>
                  <a:ext cx="57" cy="0"/>
                </a:xfrm>
                <a:prstGeom prst="line">
                  <a:avLst/>
                </a:prstGeom>
                <a:noFill/>
                <a:ln w="6350" cap="rnd">
                  <a:solidFill>
                    <a:srgbClr val="333333"/>
                  </a:solidFill>
                  <a:round/>
                  <a:headEnd/>
                  <a:tailEnd/>
                </a:ln>
              </p:spPr>
              <p:txBody>
                <a:bodyPr/>
                <a:lstStyle/>
                <a:p>
                  <a:endParaRPr lang="el-GR"/>
                </a:p>
              </p:txBody>
            </p:sp>
            <p:sp>
              <p:nvSpPr>
                <p:cNvPr id="1188" name="Line 46"/>
                <p:cNvSpPr>
                  <a:spLocks noChangeAspect="1" noChangeShapeType="1"/>
                </p:cNvSpPr>
                <p:nvPr/>
              </p:nvSpPr>
              <p:spPr bwMode="auto">
                <a:xfrm>
                  <a:off x="2846" y="2173"/>
                  <a:ext cx="79" cy="0"/>
                </a:xfrm>
                <a:prstGeom prst="line">
                  <a:avLst/>
                </a:prstGeom>
                <a:noFill/>
                <a:ln w="6350" cap="rnd">
                  <a:solidFill>
                    <a:srgbClr val="333333"/>
                  </a:solidFill>
                  <a:round/>
                  <a:headEnd/>
                  <a:tailEnd/>
                </a:ln>
              </p:spPr>
              <p:txBody>
                <a:bodyPr/>
                <a:lstStyle/>
                <a:p>
                  <a:endParaRPr lang="el-GR"/>
                </a:p>
              </p:txBody>
            </p:sp>
            <p:sp>
              <p:nvSpPr>
                <p:cNvPr id="1189" name="Line 47"/>
                <p:cNvSpPr>
                  <a:spLocks noChangeAspect="1" noChangeShapeType="1"/>
                </p:cNvSpPr>
                <p:nvPr/>
              </p:nvSpPr>
              <p:spPr bwMode="auto">
                <a:xfrm>
                  <a:off x="2867" y="2192"/>
                  <a:ext cx="58" cy="0"/>
                </a:xfrm>
                <a:prstGeom prst="line">
                  <a:avLst/>
                </a:prstGeom>
                <a:noFill/>
                <a:ln w="6350" cap="rnd">
                  <a:solidFill>
                    <a:srgbClr val="333333"/>
                  </a:solidFill>
                  <a:round/>
                  <a:headEnd/>
                  <a:tailEnd/>
                </a:ln>
              </p:spPr>
              <p:txBody>
                <a:bodyPr/>
                <a:lstStyle/>
                <a:p>
                  <a:endParaRPr lang="el-GR"/>
                </a:p>
              </p:txBody>
            </p:sp>
            <p:sp>
              <p:nvSpPr>
                <p:cNvPr id="1190" name="Line 48"/>
                <p:cNvSpPr>
                  <a:spLocks noChangeAspect="1" noChangeShapeType="1"/>
                </p:cNvSpPr>
                <p:nvPr/>
              </p:nvSpPr>
              <p:spPr bwMode="auto">
                <a:xfrm>
                  <a:off x="2867" y="2213"/>
                  <a:ext cx="58" cy="0"/>
                </a:xfrm>
                <a:prstGeom prst="line">
                  <a:avLst/>
                </a:prstGeom>
                <a:noFill/>
                <a:ln w="6350" cap="rnd">
                  <a:solidFill>
                    <a:srgbClr val="333333"/>
                  </a:solidFill>
                  <a:round/>
                  <a:headEnd/>
                  <a:tailEnd/>
                </a:ln>
              </p:spPr>
              <p:txBody>
                <a:bodyPr/>
                <a:lstStyle/>
                <a:p>
                  <a:endParaRPr lang="el-GR"/>
                </a:p>
              </p:txBody>
            </p:sp>
            <p:sp>
              <p:nvSpPr>
                <p:cNvPr id="1191" name="Line 49"/>
                <p:cNvSpPr>
                  <a:spLocks noChangeAspect="1" noChangeShapeType="1"/>
                </p:cNvSpPr>
                <p:nvPr/>
              </p:nvSpPr>
              <p:spPr bwMode="auto">
                <a:xfrm>
                  <a:off x="2867" y="2230"/>
                  <a:ext cx="58" cy="0"/>
                </a:xfrm>
                <a:prstGeom prst="line">
                  <a:avLst/>
                </a:prstGeom>
                <a:noFill/>
                <a:ln w="6350" cap="rnd">
                  <a:solidFill>
                    <a:srgbClr val="333333"/>
                  </a:solidFill>
                  <a:round/>
                  <a:headEnd/>
                  <a:tailEnd/>
                </a:ln>
              </p:spPr>
              <p:txBody>
                <a:bodyPr/>
                <a:lstStyle/>
                <a:p>
                  <a:endParaRPr lang="el-GR"/>
                </a:p>
              </p:txBody>
            </p:sp>
            <p:sp>
              <p:nvSpPr>
                <p:cNvPr id="1192" name="Line 50"/>
                <p:cNvSpPr>
                  <a:spLocks noChangeAspect="1" noChangeShapeType="1"/>
                </p:cNvSpPr>
                <p:nvPr/>
              </p:nvSpPr>
              <p:spPr bwMode="auto">
                <a:xfrm>
                  <a:off x="2867" y="2251"/>
                  <a:ext cx="58" cy="0"/>
                </a:xfrm>
                <a:prstGeom prst="line">
                  <a:avLst/>
                </a:prstGeom>
                <a:noFill/>
                <a:ln w="6350" cap="rnd">
                  <a:solidFill>
                    <a:srgbClr val="333333"/>
                  </a:solidFill>
                  <a:round/>
                  <a:headEnd/>
                  <a:tailEnd/>
                </a:ln>
              </p:spPr>
              <p:txBody>
                <a:bodyPr/>
                <a:lstStyle/>
                <a:p>
                  <a:endParaRPr lang="el-GR"/>
                </a:p>
              </p:txBody>
            </p:sp>
            <p:sp>
              <p:nvSpPr>
                <p:cNvPr id="1193" name="Line 51"/>
                <p:cNvSpPr>
                  <a:spLocks noChangeAspect="1" noChangeShapeType="1"/>
                </p:cNvSpPr>
                <p:nvPr/>
              </p:nvSpPr>
              <p:spPr bwMode="auto">
                <a:xfrm>
                  <a:off x="2845" y="2078"/>
                  <a:ext cx="78" cy="0"/>
                </a:xfrm>
                <a:prstGeom prst="line">
                  <a:avLst/>
                </a:prstGeom>
                <a:noFill/>
                <a:ln w="6350" cap="rnd">
                  <a:solidFill>
                    <a:srgbClr val="333333"/>
                  </a:solidFill>
                  <a:round/>
                  <a:headEnd/>
                  <a:tailEnd/>
                </a:ln>
              </p:spPr>
              <p:txBody>
                <a:bodyPr/>
                <a:lstStyle/>
                <a:p>
                  <a:endParaRPr lang="el-GR"/>
                </a:p>
              </p:txBody>
            </p:sp>
            <p:sp>
              <p:nvSpPr>
                <p:cNvPr id="1194" name="Line 52"/>
                <p:cNvSpPr>
                  <a:spLocks noChangeAspect="1" noChangeShapeType="1"/>
                </p:cNvSpPr>
                <p:nvPr/>
              </p:nvSpPr>
              <p:spPr bwMode="auto">
                <a:xfrm>
                  <a:off x="2866" y="2097"/>
                  <a:ext cx="57" cy="0"/>
                </a:xfrm>
                <a:prstGeom prst="line">
                  <a:avLst/>
                </a:prstGeom>
                <a:noFill/>
                <a:ln w="6350" cap="rnd">
                  <a:solidFill>
                    <a:srgbClr val="333333"/>
                  </a:solidFill>
                  <a:round/>
                  <a:headEnd/>
                  <a:tailEnd/>
                </a:ln>
              </p:spPr>
              <p:txBody>
                <a:bodyPr/>
                <a:lstStyle/>
                <a:p>
                  <a:endParaRPr lang="el-GR"/>
                </a:p>
              </p:txBody>
            </p:sp>
            <p:sp>
              <p:nvSpPr>
                <p:cNvPr id="1195" name="Line 53"/>
                <p:cNvSpPr>
                  <a:spLocks noChangeAspect="1" noChangeShapeType="1"/>
                </p:cNvSpPr>
                <p:nvPr/>
              </p:nvSpPr>
              <p:spPr bwMode="auto">
                <a:xfrm>
                  <a:off x="2866" y="2116"/>
                  <a:ext cx="57" cy="0"/>
                </a:xfrm>
                <a:prstGeom prst="line">
                  <a:avLst/>
                </a:prstGeom>
                <a:noFill/>
                <a:ln w="6350" cap="rnd">
                  <a:solidFill>
                    <a:srgbClr val="333333"/>
                  </a:solidFill>
                  <a:round/>
                  <a:headEnd/>
                  <a:tailEnd/>
                </a:ln>
              </p:spPr>
              <p:txBody>
                <a:bodyPr/>
                <a:lstStyle/>
                <a:p>
                  <a:endParaRPr lang="el-GR"/>
                </a:p>
              </p:txBody>
            </p:sp>
            <p:sp>
              <p:nvSpPr>
                <p:cNvPr id="1196" name="Line 54"/>
                <p:cNvSpPr>
                  <a:spLocks noChangeAspect="1" noChangeShapeType="1"/>
                </p:cNvSpPr>
                <p:nvPr/>
              </p:nvSpPr>
              <p:spPr bwMode="auto">
                <a:xfrm>
                  <a:off x="2866" y="2136"/>
                  <a:ext cx="57" cy="0"/>
                </a:xfrm>
                <a:prstGeom prst="line">
                  <a:avLst/>
                </a:prstGeom>
                <a:noFill/>
                <a:ln w="6350" cap="rnd">
                  <a:solidFill>
                    <a:srgbClr val="333333"/>
                  </a:solidFill>
                  <a:round/>
                  <a:headEnd/>
                  <a:tailEnd/>
                </a:ln>
              </p:spPr>
              <p:txBody>
                <a:bodyPr/>
                <a:lstStyle/>
                <a:p>
                  <a:endParaRPr lang="el-GR"/>
                </a:p>
              </p:txBody>
            </p:sp>
            <p:sp>
              <p:nvSpPr>
                <p:cNvPr id="1197" name="Line 55"/>
                <p:cNvSpPr>
                  <a:spLocks noChangeAspect="1" noChangeShapeType="1"/>
                </p:cNvSpPr>
                <p:nvPr/>
              </p:nvSpPr>
              <p:spPr bwMode="auto">
                <a:xfrm>
                  <a:off x="2866" y="2155"/>
                  <a:ext cx="57" cy="0"/>
                </a:xfrm>
                <a:prstGeom prst="line">
                  <a:avLst/>
                </a:prstGeom>
                <a:noFill/>
                <a:ln w="6350" cap="rnd">
                  <a:solidFill>
                    <a:srgbClr val="333333"/>
                  </a:solidFill>
                  <a:round/>
                  <a:headEnd/>
                  <a:tailEnd/>
                </a:ln>
              </p:spPr>
              <p:txBody>
                <a:bodyPr/>
                <a:lstStyle/>
                <a:p>
                  <a:endParaRPr lang="el-GR"/>
                </a:p>
              </p:txBody>
            </p:sp>
            <p:sp>
              <p:nvSpPr>
                <p:cNvPr id="1198" name="Line 56"/>
                <p:cNvSpPr>
                  <a:spLocks noChangeAspect="1" noChangeShapeType="1"/>
                </p:cNvSpPr>
                <p:nvPr/>
              </p:nvSpPr>
              <p:spPr bwMode="auto">
                <a:xfrm>
                  <a:off x="2845" y="1983"/>
                  <a:ext cx="77" cy="0"/>
                </a:xfrm>
                <a:prstGeom prst="line">
                  <a:avLst/>
                </a:prstGeom>
                <a:noFill/>
                <a:ln w="6350" cap="rnd">
                  <a:solidFill>
                    <a:srgbClr val="333333"/>
                  </a:solidFill>
                  <a:round/>
                  <a:headEnd/>
                  <a:tailEnd/>
                </a:ln>
              </p:spPr>
              <p:txBody>
                <a:bodyPr/>
                <a:lstStyle/>
                <a:p>
                  <a:endParaRPr lang="el-GR"/>
                </a:p>
              </p:txBody>
            </p:sp>
            <p:sp>
              <p:nvSpPr>
                <p:cNvPr id="1199" name="Line 57"/>
                <p:cNvSpPr>
                  <a:spLocks noChangeAspect="1" noChangeShapeType="1"/>
                </p:cNvSpPr>
                <p:nvPr/>
              </p:nvSpPr>
              <p:spPr bwMode="auto">
                <a:xfrm>
                  <a:off x="2864" y="2002"/>
                  <a:ext cx="58" cy="0"/>
                </a:xfrm>
                <a:prstGeom prst="line">
                  <a:avLst/>
                </a:prstGeom>
                <a:noFill/>
                <a:ln w="6350" cap="rnd">
                  <a:solidFill>
                    <a:srgbClr val="333333"/>
                  </a:solidFill>
                  <a:round/>
                  <a:headEnd/>
                  <a:tailEnd/>
                </a:ln>
              </p:spPr>
              <p:txBody>
                <a:bodyPr/>
                <a:lstStyle/>
                <a:p>
                  <a:endParaRPr lang="el-GR"/>
                </a:p>
              </p:txBody>
            </p:sp>
            <p:sp>
              <p:nvSpPr>
                <p:cNvPr id="1200" name="Line 58"/>
                <p:cNvSpPr>
                  <a:spLocks noChangeAspect="1" noChangeShapeType="1"/>
                </p:cNvSpPr>
                <p:nvPr/>
              </p:nvSpPr>
              <p:spPr bwMode="auto">
                <a:xfrm>
                  <a:off x="2864" y="2022"/>
                  <a:ext cx="58" cy="0"/>
                </a:xfrm>
                <a:prstGeom prst="line">
                  <a:avLst/>
                </a:prstGeom>
                <a:noFill/>
                <a:ln w="6350" cap="rnd">
                  <a:solidFill>
                    <a:srgbClr val="333333"/>
                  </a:solidFill>
                  <a:round/>
                  <a:headEnd/>
                  <a:tailEnd/>
                </a:ln>
              </p:spPr>
              <p:txBody>
                <a:bodyPr/>
                <a:lstStyle/>
                <a:p>
                  <a:endParaRPr lang="el-GR"/>
                </a:p>
              </p:txBody>
            </p:sp>
            <p:sp>
              <p:nvSpPr>
                <p:cNvPr id="1201" name="Line 59"/>
                <p:cNvSpPr>
                  <a:spLocks noChangeAspect="1" noChangeShapeType="1"/>
                </p:cNvSpPr>
                <p:nvPr/>
              </p:nvSpPr>
              <p:spPr bwMode="auto">
                <a:xfrm>
                  <a:off x="2864" y="2041"/>
                  <a:ext cx="58" cy="0"/>
                </a:xfrm>
                <a:prstGeom prst="line">
                  <a:avLst/>
                </a:prstGeom>
                <a:noFill/>
                <a:ln w="6350" cap="rnd">
                  <a:solidFill>
                    <a:srgbClr val="333333"/>
                  </a:solidFill>
                  <a:round/>
                  <a:headEnd/>
                  <a:tailEnd/>
                </a:ln>
              </p:spPr>
              <p:txBody>
                <a:bodyPr/>
                <a:lstStyle/>
                <a:p>
                  <a:endParaRPr lang="el-GR"/>
                </a:p>
              </p:txBody>
            </p:sp>
            <p:sp>
              <p:nvSpPr>
                <p:cNvPr id="1202" name="Line 60"/>
                <p:cNvSpPr>
                  <a:spLocks noChangeAspect="1" noChangeShapeType="1"/>
                </p:cNvSpPr>
                <p:nvPr/>
              </p:nvSpPr>
              <p:spPr bwMode="auto">
                <a:xfrm>
                  <a:off x="2864" y="2060"/>
                  <a:ext cx="58" cy="0"/>
                </a:xfrm>
                <a:prstGeom prst="line">
                  <a:avLst/>
                </a:prstGeom>
                <a:noFill/>
                <a:ln w="6350" cap="rnd">
                  <a:solidFill>
                    <a:srgbClr val="333333"/>
                  </a:solidFill>
                  <a:round/>
                  <a:headEnd/>
                  <a:tailEnd/>
                </a:ln>
              </p:spPr>
              <p:txBody>
                <a:bodyPr/>
                <a:lstStyle/>
                <a:p>
                  <a:endParaRPr lang="el-GR"/>
                </a:p>
              </p:txBody>
            </p:sp>
            <p:sp>
              <p:nvSpPr>
                <p:cNvPr id="1203" name="Line 61"/>
                <p:cNvSpPr>
                  <a:spLocks noChangeAspect="1" noChangeShapeType="1"/>
                </p:cNvSpPr>
                <p:nvPr/>
              </p:nvSpPr>
              <p:spPr bwMode="auto">
                <a:xfrm>
                  <a:off x="2845" y="1887"/>
                  <a:ext cx="77" cy="0"/>
                </a:xfrm>
                <a:prstGeom prst="line">
                  <a:avLst/>
                </a:prstGeom>
                <a:noFill/>
                <a:ln w="6350" cap="rnd">
                  <a:solidFill>
                    <a:srgbClr val="333333"/>
                  </a:solidFill>
                  <a:round/>
                  <a:headEnd/>
                  <a:tailEnd/>
                </a:ln>
              </p:spPr>
              <p:txBody>
                <a:bodyPr/>
                <a:lstStyle/>
                <a:p>
                  <a:endParaRPr lang="el-GR"/>
                </a:p>
              </p:txBody>
            </p:sp>
            <p:sp>
              <p:nvSpPr>
                <p:cNvPr id="1204" name="Line 62"/>
                <p:cNvSpPr>
                  <a:spLocks noChangeAspect="1" noChangeShapeType="1"/>
                </p:cNvSpPr>
                <p:nvPr/>
              </p:nvSpPr>
              <p:spPr bwMode="auto">
                <a:xfrm>
                  <a:off x="2864" y="1906"/>
                  <a:ext cx="58" cy="0"/>
                </a:xfrm>
                <a:prstGeom prst="line">
                  <a:avLst/>
                </a:prstGeom>
                <a:noFill/>
                <a:ln w="6350" cap="rnd">
                  <a:solidFill>
                    <a:srgbClr val="333333"/>
                  </a:solidFill>
                  <a:round/>
                  <a:headEnd/>
                  <a:tailEnd/>
                </a:ln>
              </p:spPr>
              <p:txBody>
                <a:bodyPr/>
                <a:lstStyle/>
                <a:p>
                  <a:endParaRPr lang="el-GR"/>
                </a:p>
              </p:txBody>
            </p:sp>
            <p:sp>
              <p:nvSpPr>
                <p:cNvPr id="1205" name="Line 63"/>
                <p:cNvSpPr>
                  <a:spLocks noChangeAspect="1" noChangeShapeType="1"/>
                </p:cNvSpPr>
                <p:nvPr/>
              </p:nvSpPr>
              <p:spPr bwMode="auto">
                <a:xfrm>
                  <a:off x="2864" y="1925"/>
                  <a:ext cx="58" cy="0"/>
                </a:xfrm>
                <a:prstGeom prst="line">
                  <a:avLst/>
                </a:prstGeom>
                <a:noFill/>
                <a:ln w="6350" cap="rnd">
                  <a:solidFill>
                    <a:srgbClr val="333333"/>
                  </a:solidFill>
                  <a:round/>
                  <a:headEnd/>
                  <a:tailEnd/>
                </a:ln>
              </p:spPr>
              <p:txBody>
                <a:bodyPr/>
                <a:lstStyle/>
                <a:p>
                  <a:endParaRPr lang="el-GR"/>
                </a:p>
              </p:txBody>
            </p:sp>
            <p:sp>
              <p:nvSpPr>
                <p:cNvPr id="1206" name="Line 64"/>
                <p:cNvSpPr>
                  <a:spLocks noChangeAspect="1" noChangeShapeType="1"/>
                </p:cNvSpPr>
                <p:nvPr/>
              </p:nvSpPr>
              <p:spPr bwMode="auto">
                <a:xfrm>
                  <a:off x="2864" y="1945"/>
                  <a:ext cx="58" cy="0"/>
                </a:xfrm>
                <a:prstGeom prst="line">
                  <a:avLst/>
                </a:prstGeom>
                <a:noFill/>
                <a:ln w="6350" cap="rnd">
                  <a:solidFill>
                    <a:srgbClr val="333333"/>
                  </a:solidFill>
                  <a:round/>
                  <a:headEnd/>
                  <a:tailEnd/>
                </a:ln>
              </p:spPr>
              <p:txBody>
                <a:bodyPr/>
                <a:lstStyle/>
                <a:p>
                  <a:endParaRPr lang="el-GR"/>
                </a:p>
              </p:txBody>
            </p:sp>
            <p:sp>
              <p:nvSpPr>
                <p:cNvPr id="1207" name="Line 65"/>
                <p:cNvSpPr>
                  <a:spLocks noChangeAspect="1" noChangeShapeType="1"/>
                </p:cNvSpPr>
                <p:nvPr/>
              </p:nvSpPr>
              <p:spPr bwMode="auto">
                <a:xfrm>
                  <a:off x="2864" y="1964"/>
                  <a:ext cx="58" cy="0"/>
                </a:xfrm>
                <a:prstGeom prst="line">
                  <a:avLst/>
                </a:prstGeom>
                <a:noFill/>
                <a:ln w="6350" cap="rnd">
                  <a:solidFill>
                    <a:srgbClr val="333333"/>
                  </a:solidFill>
                  <a:round/>
                  <a:headEnd/>
                  <a:tailEnd/>
                </a:ln>
              </p:spPr>
              <p:txBody>
                <a:bodyPr/>
                <a:lstStyle/>
                <a:p>
                  <a:endParaRPr lang="el-GR"/>
                </a:p>
              </p:txBody>
            </p:sp>
            <p:sp>
              <p:nvSpPr>
                <p:cNvPr id="1208" name="Line 66"/>
                <p:cNvSpPr>
                  <a:spLocks noChangeAspect="1" noChangeShapeType="1"/>
                </p:cNvSpPr>
                <p:nvPr/>
              </p:nvSpPr>
              <p:spPr bwMode="auto">
                <a:xfrm>
                  <a:off x="2843" y="1792"/>
                  <a:ext cx="77" cy="0"/>
                </a:xfrm>
                <a:prstGeom prst="line">
                  <a:avLst/>
                </a:prstGeom>
                <a:noFill/>
                <a:ln w="6350" cap="rnd">
                  <a:solidFill>
                    <a:srgbClr val="333333"/>
                  </a:solidFill>
                  <a:round/>
                  <a:headEnd/>
                  <a:tailEnd/>
                </a:ln>
              </p:spPr>
              <p:txBody>
                <a:bodyPr/>
                <a:lstStyle/>
                <a:p>
                  <a:endParaRPr lang="el-GR"/>
                </a:p>
              </p:txBody>
            </p:sp>
            <p:sp>
              <p:nvSpPr>
                <p:cNvPr id="1209" name="Line 67"/>
                <p:cNvSpPr>
                  <a:spLocks noChangeAspect="1" noChangeShapeType="1"/>
                </p:cNvSpPr>
                <p:nvPr/>
              </p:nvSpPr>
              <p:spPr bwMode="auto">
                <a:xfrm>
                  <a:off x="2862" y="1811"/>
                  <a:ext cx="58" cy="0"/>
                </a:xfrm>
                <a:prstGeom prst="line">
                  <a:avLst/>
                </a:prstGeom>
                <a:noFill/>
                <a:ln w="6350" cap="rnd">
                  <a:solidFill>
                    <a:srgbClr val="333333"/>
                  </a:solidFill>
                  <a:round/>
                  <a:headEnd/>
                  <a:tailEnd/>
                </a:ln>
              </p:spPr>
              <p:txBody>
                <a:bodyPr/>
                <a:lstStyle/>
                <a:p>
                  <a:endParaRPr lang="el-GR"/>
                </a:p>
              </p:txBody>
            </p:sp>
            <p:sp>
              <p:nvSpPr>
                <p:cNvPr id="1210" name="Line 68"/>
                <p:cNvSpPr>
                  <a:spLocks noChangeAspect="1" noChangeShapeType="1"/>
                </p:cNvSpPr>
                <p:nvPr/>
              </p:nvSpPr>
              <p:spPr bwMode="auto">
                <a:xfrm>
                  <a:off x="2862" y="1831"/>
                  <a:ext cx="58" cy="0"/>
                </a:xfrm>
                <a:prstGeom prst="line">
                  <a:avLst/>
                </a:prstGeom>
                <a:noFill/>
                <a:ln w="6350" cap="rnd">
                  <a:solidFill>
                    <a:srgbClr val="333333"/>
                  </a:solidFill>
                  <a:round/>
                  <a:headEnd/>
                  <a:tailEnd/>
                </a:ln>
              </p:spPr>
              <p:txBody>
                <a:bodyPr/>
                <a:lstStyle/>
                <a:p>
                  <a:endParaRPr lang="el-GR"/>
                </a:p>
              </p:txBody>
            </p:sp>
            <p:sp>
              <p:nvSpPr>
                <p:cNvPr id="1211" name="Line 69"/>
                <p:cNvSpPr>
                  <a:spLocks noChangeAspect="1" noChangeShapeType="1"/>
                </p:cNvSpPr>
                <p:nvPr/>
              </p:nvSpPr>
              <p:spPr bwMode="auto">
                <a:xfrm>
                  <a:off x="2862" y="1850"/>
                  <a:ext cx="58" cy="0"/>
                </a:xfrm>
                <a:prstGeom prst="line">
                  <a:avLst/>
                </a:prstGeom>
                <a:noFill/>
                <a:ln w="6350" cap="rnd">
                  <a:solidFill>
                    <a:srgbClr val="333333"/>
                  </a:solidFill>
                  <a:round/>
                  <a:headEnd/>
                  <a:tailEnd/>
                </a:ln>
              </p:spPr>
              <p:txBody>
                <a:bodyPr/>
                <a:lstStyle/>
                <a:p>
                  <a:endParaRPr lang="el-GR"/>
                </a:p>
              </p:txBody>
            </p:sp>
            <p:sp>
              <p:nvSpPr>
                <p:cNvPr id="1212" name="Line 70"/>
                <p:cNvSpPr>
                  <a:spLocks noChangeAspect="1" noChangeShapeType="1"/>
                </p:cNvSpPr>
                <p:nvPr/>
              </p:nvSpPr>
              <p:spPr bwMode="auto">
                <a:xfrm>
                  <a:off x="2862" y="1869"/>
                  <a:ext cx="58" cy="0"/>
                </a:xfrm>
                <a:prstGeom prst="line">
                  <a:avLst/>
                </a:prstGeom>
                <a:noFill/>
                <a:ln w="6350" cap="rnd">
                  <a:solidFill>
                    <a:srgbClr val="333333"/>
                  </a:solidFill>
                  <a:round/>
                  <a:headEnd/>
                  <a:tailEnd/>
                </a:ln>
              </p:spPr>
              <p:txBody>
                <a:bodyPr/>
                <a:lstStyle/>
                <a:p>
                  <a:endParaRPr lang="el-GR"/>
                </a:p>
              </p:txBody>
            </p:sp>
            <p:sp>
              <p:nvSpPr>
                <p:cNvPr id="1213" name="Freeform 71"/>
                <p:cNvSpPr>
                  <a:spLocks noChangeAspect="1"/>
                </p:cNvSpPr>
                <p:nvPr/>
              </p:nvSpPr>
              <p:spPr bwMode="auto">
                <a:xfrm>
                  <a:off x="2774" y="1001"/>
                  <a:ext cx="205" cy="1449"/>
                </a:xfrm>
                <a:custGeom>
                  <a:avLst/>
                  <a:gdLst>
                    <a:gd name="T0" fmla="*/ 834749 w 128"/>
                    <a:gd name="T1" fmla="*/ 196777 h 903"/>
                    <a:gd name="T2" fmla="*/ 417375 w 128"/>
                    <a:gd name="T3" fmla="*/ 0 h 903"/>
                    <a:gd name="T4" fmla="*/ 0 w 128"/>
                    <a:gd name="T5" fmla="*/ 196777 h 903"/>
                    <a:gd name="T6" fmla="*/ 339116 w 128"/>
                    <a:gd name="T7" fmla="*/ 386999 h 903"/>
                    <a:gd name="T8" fmla="*/ 339116 w 128"/>
                    <a:gd name="T9" fmla="*/ 5923021 h 903"/>
                    <a:gd name="T10" fmla="*/ 417375 w 128"/>
                    <a:gd name="T11" fmla="*/ 5923021 h 903"/>
                    <a:gd name="T12" fmla="*/ 502152 w 128"/>
                    <a:gd name="T13" fmla="*/ 5923021 h 903"/>
                    <a:gd name="T14" fmla="*/ 502152 w 128"/>
                    <a:gd name="T15" fmla="*/ 386999 h 903"/>
                    <a:gd name="T16" fmla="*/ 834749 w 128"/>
                    <a:gd name="T17" fmla="*/ 196777 h 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03"/>
                    <a:gd name="T29" fmla="*/ 128 w 128"/>
                    <a:gd name="T30" fmla="*/ 903 h 9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03">
                      <a:moveTo>
                        <a:pt x="128" y="30"/>
                      </a:moveTo>
                      <a:cubicBezTo>
                        <a:pt x="128" y="13"/>
                        <a:pt x="100" y="0"/>
                        <a:pt x="64" y="0"/>
                      </a:cubicBezTo>
                      <a:cubicBezTo>
                        <a:pt x="29" y="0"/>
                        <a:pt x="0" y="13"/>
                        <a:pt x="0" y="30"/>
                      </a:cubicBezTo>
                      <a:cubicBezTo>
                        <a:pt x="0" y="45"/>
                        <a:pt x="22" y="57"/>
                        <a:pt x="52" y="59"/>
                      </a:cubicBezTo>
                      <a:cubicBezTo>
                        <a:pt x="52" y="903"/>
                        <a:pt x="52" y="903"/>
                        <a:pt x="52" y="903"/>
                      </a:cubicBezTo>
                      <a:cubicBezTo>
                        <a:pt x="52" y="903"/>
                        <a:pt x="57" y="903"/>
                        <a:pt x="64" y="903"/>
                      </a:cubicBezTo>
                      <a:cubicBezTo>
                        <a:pt x="71" y="903"/>
                        <a:pt x="77" y="903"/>
                        <a:pt x="77" y="903"/>
                      </a:cubicBezTo>
                      <a:cubicBezTo>
                        <a:pt x="77" y="59"/>
                        <a:pt x="77" y="59"/>
                        <a:pt x="77" y="59"/>
                      </a:cubicBezTo>
                      <a:cubicBezTo>
                        <a:pt x="106" y="57"/>
                        <a:pt x="128" y="45"/>
                        <a:pt x="128" y="30"/>
                      </a:cubicBezTo>
                    </a:path>
                  </a:pathLst>
                </a:custGeom>
                <a:solidFill>
                  <a:srgbClr val="FFF5EE"/>
                </a:solidFill>
                <a:ln w="6350" cap="rnd">
                  <a:solidFill>
                    <a:srgbClr val="333333"/>
                  </a:solidFill>
                  <a:miter lim="800000"/>
                  <a:headEnd/>
                  <a:tailEnd/>
                </a:ln>
              </p:spPr>
              <p:txBody>
                <a:bodyPr/>
                <a:lstStyle/>
                <a:p>
                  <a:endParaRPr lang="el-GR"/>
                </a:p>
              </p:txBody>
            </p:sp>
            <p:sp>
              <p:nvSpPr>
                <p:cNvPr id="1214" name="Oval 73"/>
                <p:cNvSpPr>
                  <a:spLocks noChangeAspect="1" noChangeArrowheads="1"/>
                </p:cNvSpPr>
                <p:nvPr/>
              </p:nvSpPr>
              <p:spPr bwMode="auto">
                <a:xfrm>
                  <a:off x="2830" y="1516"/>
                  <a:ext cx="90" cy="40"/>
                </a:xfrm>
                <a:prstGeom prst="ellipse">
                  <a:avLst/>
                </a:prstGeom>
                <a:noFill/>
                <a:ln w="6350" cap="rnd">
                  <a:solidFill>
                    <a:srgbClr val="333333"/>
                  </a:solidFill>
                  <a:round/>
                  <a:headEnd/>
                  <a:tailEnd/>
                </a:ln>
              </p:spPr>
              <p:txBody>
                <a:bodyPr/>
                <a:lstStyle/>
                <a:p>
                  <a:endParaRPr lang="el-GR" altLang="el-GR" sz="1800"/>
                </a:p>
              </p:txBody>
            </p:sp>
          </p:grpSp>
          <p:grpSp>
            <p:nvGrpSpPr>
              <p:cNvPr id="453" name="Group 75"/>
              <p:cNvGrpSpPr>
                <a:grpSpLocks noChangeAspect="1"/>
              </p:cNvGrpSpPr>
              <p:nvPr/>
            </p:nvGrpSpPr>
            <p:grpSpPr bwMode="auto">
              <a:xfrm rot="18397422" flipH="1">
                <a:off x="7520954" y="537830"/>
                <a:ext cx="352219" cy="938977"/>
                <a:chOff x="2739" y="1001"/>
                <a:chExt cx="282" cy="2311"/>
              </a:xfrm>
            </p:grpSpPr>
            <p:sp>
              <p:nvSpPr>
                <p:cNvPr id="1224" name="Freeform 72"/>
                <p:cNvSpPr>
                  <a:spLocks noChangeAspect="1"/>
                </p:cNvSpPr>
                <p:nvPr/>
              </p:nvSpPr>
              <p:spPr bwMode="auto">
                <a:xfrm>
                  <a:off x="2739" y="1484"/>
                  <a:ext cx="282" cy="1266"/>
                </a:xfrm>
                <a:custGeom>
                  <a:avLst/>
                  <a:gdLst>
                    <a:gd name="T0" fmla="*/ 1149305 w 176"/>
                    <a:gd name="T1" fmla="*/ 196745 h 789"/>
                    <a:gd name="T2" fmla="*/ 574655 w 176"/>
                    <a:gd name="T3" fmla="*/ 0 h 789"/>
                    <a:gd name="T4" fmla="*/ 0 w 176"/>
                    <a:gd name="T5" fmla="*/ 196745 h 789"/>
                    <a:gd name="T6" fmla="*/ 248146 w 176"/>
                    <a:gd name="T7" fmla="*/ 360699 h 789"/>
                    <a:gd name="T8" fmla="*/ 248146 w 176"/>
                    <a:gd name="T9" fmla="*/ 5161294 h 789"/>
                    <a:gd name="T10" fmla="*/ 561592 w 176"/>
                    <a:gd name="T11" fmla="*/ 5174410 h 789"/>
                    <a:gd name="T12" fmla="*/ 875041 w 176"/>
                    <a:gd name="T13" fmla="*/ 5161294 h 789"/>
                    <a:gd name="T14" fmla="*/ 875041 w 176"/>
                    <a:gd name="T15" fmla="*/ 367259 h 789"/>
                    <a:gd name="T16" fmla="*/ 1149305 w 176"/>
                    <a:gd name="T17" fmla="*/ 196745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789"/>
                    <a:gd name="T29" fmla="*/ 176 w 176"/>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789">
                      <a:moveTo>
                        <a:pt x="176" y="30"/>
                      </a:moveTo>
                      <a:cubicBezTo>
                        <a:pt x="176" y="13"/>
                        <a:pt x="137" y="0"/>
                        <a:pt x="88" y="0"/>
                      </a:cubicBezTo>
                      <a:cubicBezTo>
                        <a:pt x="39" y="0"/>
                        <a:pt x="0" y="13"/>
                        <a:pt x="0" y="30"/>
                      </a:cubicBezTo>
                      <a:cubicBezTo>
                        <a:pt x="0" y="40"/>
                        <a:pt x="15" y="49"/>
                        <a:pt x="38" y="55"/>
                      </a:cubicBezTo>
                      <a:cubicBezTo>
                        <a:pt x="38" y="787"/>
                        <a:pt x="38" y="787"/>
                        <a:pt x="38" y="787"/>
                      </a:cubicBezTo>
                      <a:cubicBezTo>
                        <a:pt x="38" y="788"/>
                        <a:pt x="59" y="789"/>
                        <a:pt x="86" y="789"/>
                      </a:cubicBezTo>
                      <a:cubicBezTo>
                        <a:pt x="112" y="789"/>
                        <a:pt x="134" y="788"/>
                        <a:pt x="134" y="787"/>
                      </a:cubicBezTo>
                      <a:cubicBezTo>
                        <a:pt x="134" y="56"/>
                        <a:pt x="134" y="56"/>
                        <a:pt x="134" y="56"/>
                      </a:cubicBezTo>
                      <a:cubicBezTo>
                        <a:pt x="159" y="50"/>
                        <a:pt x="176" y="41"/>
                        <a:pt x="176" y="30"/>
                      </a:cubicBezTo>
                    </a:path>
                  </a:pathLst>
                </a:custGeom>
                <a:solidFill>
                  <a:srgbClr val="FFF5EE"/>
                </a:solidFill>
                <a:ln w="6350" cap="rnd">
                  <a:solidFill>
                    <a:srgbClr val="333333"/>
                  </a:solidFill>
                  <a:miter lim="800000"/>
                  <a:headEnd/>
                  <a:tailEnd/>
                </a:ln>
              </p:spPr>
              <p:txBody>
                <a:bodyPr/>
                <a:lstStyle/>
                <a:p>
                  <a:endParaRPr lang="el-GR"/>
                </a:p>
              </p:txBody>
            </p:sp>
            <p:grpSp>
              <p:nvGrpSpPr>
                <p:cNvPr id="454" name="Group 9"/>
                <p:cNvGrpSpPr>
                  <a:grpSpLocks noChangeAspect="1"/>
                </p:cNvGrpSpPr>
                <p:nvPr/>
              </p:nvGrpSpPr>
              <p:grpSpPr bwMode="auto">
                <a:xfrm>
                  <a:off x="2856" y="2455"/>
                  <a:ext cx="43" cy="289"/>
                  <a:chOff x="2863" y="2344"/>
                  <a:chExt cx="27" cy="180"/>
                </a:xfrm>
              </p:grpSpPr>
              <p:sp>
                <p:nvSpPr>
                  <p:cNvPr id="1289" name="Freeform 7"/>
                  <p:cNvSpPr>
                    <a:spLocks noChangeAspect="1"/>
                  </p:cNvSpPr>
                  <p:nvPr/>
                </p:nvSpPr>
                <p:spPr bwMode="auto">
                  <a:xfrm>
                    <a:off x="2863" y="2344"/>
                    <a:ext cx="27" cy="180"/>
                  </a:xfrm>
                  <a:custGeom>
                    <a:avLst/>
                    <a:gdLst>
                      <a:gd name="T0" fmla="*/ 0 w 441"/>
                      <a:gd name="T1" fmla="*/ 0 h 2917"/>
                      <a:gd name="T2" fmla="*/ 0 w 441"/>
                      <a:gd name="T3" fmla="*/ 0 h 2917"/>
                      <a:gd name="T4" fmla="*/ 0 w 441"/>
                      <a:gd name="T5" fmla="*/ 1 h 2917"/>
                      <a:gd name="T6" fmla="*/ 0 w 441"/>
                      <a:gd name="T7" fmla="*/ 1 h 2917"/>
                      <a:gd name="T8" fmla="*/ 0 w 441"/>
                      <a:gd name="T9" fmla="*/ 1 h 2917"/>
                      <a:gd name="T10" fmla="*/ 0 w 441"/>
                      <a:gd name="T11" fmla="*/ 0 h 2917"/>
                      <a:gd name="T12" fmla="*/ 0 w 441"/>
                      <a:gd name="T13" fmla="*/ 0 h 2917"/>
                      <a:gd name="T14" fmla="*/ 0 60000 65536"/>
                      <a:gd name="T15" fmla="*/ 0 60000 65536"/>
                      <a:gd name="T16" fmla="*/ 0 60000 65536"/>
                      <a:gd name="T17" fmla="*/ 0 60000 65536"/>
                      <a:gd name="T18" fmla="*/ 0 60000 65536"/>
                      <a:gd name="T19" fmla="*/ 0 60000 65536"/>
                      <a:gd name="T20" fmla="*/ 0 60000 65536"/>
                      <a:gd name="T21" fmla="*/ 0 w 441"/>
                      <a:gd name="T22" fmla="*/ 0 h 2917"/>
                      <a:gd name="T23" fmla="*/ 441 w 441"/>
                      <a:gd name="T24" fmla="*/ 2917 h 2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917">
                        <a:moveTo>
                          <a:pt x="212" y="0"/>
                        </a:moveTo>
                        <a:cubicBezTo>
                          <a:pt x="98" y="0"/>
                          <a:pt x="0" y="17"/>
                          <a:pt x="0" y="17"/>
                        </a:cubicBezTo>
                        <a:cubicBezTo>
                          <a:pt x="0" y="2901"/>
                          <a:pt x="0" y="2901"/>
                          <a:pt x="0" y="2901"/>
                        </a:cubicBezTo>
                        <a:cubicBezTo>
                          <a:pt x="0" y="2901"/>
                          <a:pt x="98" y="2917"/>
                          <a:pt x="212" y="2917"/>
                        </a:cubicBezTo>
                        <a:cubicBezTo>
                          <a:pt x="343" y="2917"/>
                          <a:pt x="441" y="2901"/>
                          <a:pt x="441" y="2901"/>
                        </a:cubicBezTo>
                        <a:cubicBezTo>
                          <a:pt x="441" y="17"/>
                          <a:pt x="441" y="17"/>
                          <a:pt x="441" y="17"/>
                        </a:cubicBezTo>
                        <a:cubicBezTo>
                          <a:pt x="441" y="17"/>
                          <a:pt x="343" y="0"/>
                          <a:pt x="212" y="0"/>
                        </a:cubicBezTo>
                      </a:path>
                    </a:pathLst>
                  </a:custGeom>
                  <a:solidFill>
                    <a:srgbClr val="FF6600"/>
                  </a:solidFill>
                  <a:ln w="6350">
                    <a:solidFill>
                      <a:srgbClr val="333333"/>
                    </a:solidFill>
                    <a:round/>
                    <a:headEnd/>
                    <a:tailEnd/>
                  </a:ln>
                </p:spPr>
                <p:txBody>
                  <a:bodyPr/>
                  <a:lstStyle/>
                  <a:p>
                    <a:endParaRPr lang="el-GR"/>
                  </a:p>
                </p:txBody>
              </p:sp>
              <p:sp>
                <p:nvSpPr>
                  <p:cNvPr id="1290" name="Freeform 8"/>
                  <p:cNvSpPr>
                    <a:spLocks noChangeAspect="1"/>
                  </p:cNvSpPr>
                  <p:nvPr/>
                </p:nvSpPr>
                <p:spPr bwMode="auto">
                  <a:xfrm>
                    <a:off x="2863" y="2344"/>
                    <a:ext cx="27" cy="180"/>
                  </a:xfrm>
                  <a:custGeom>
                    <a:avLst/>
                    <a:gdLst>
                      <a:gd name="T0" fmla="*/ 13 w 27"/>
                      <a:gd name="T1" fmla="*/ 0 h 180"/>
                      <a:gd name="T2" fmla="*/ 0 w 27"/>
                      <a:gd name="T3" fmla="*/ 2 h 180"/>
                      <a:gd name="T4" fmla="*/ 0 w 27"/>
                      <a:gd name="T5" fmla="*/ 179 h 180"/>
                      <a:gd name="T6" fmla="*/ 13 w 27"/>
                      <a:gd name="T7" fmla="*/ 180 h 180"/>
                      <a:gd name="T8" fmla="*/ 27 w 27"/>
                      <a:gd name="T9" fmla="*/ 179 h 180"/>
                      <a:gd name="T10" fmla="*/ 27 w 27"/>
                      <a:gd name="T11" fmla="*/ 2 h 180"/>
                      <a:gd name="T12" fmla="*/ 13 w 27"/>
                      <a:gd name="T13" fmla="*/ 0 h 180"/>
                      <a:gd name="T14" fmla="*/ 0 60000 65536"/>
                      <a:gd name="T15" fmla="*/ 0 60000 65536"/>
                      <a:gd name="T16" fmla="*/ 0 60000 65536"/>
                      <a:gd name="T17" fmla="*/ 0 60000 65536"/>
                      <a:gd name="T18" fmla="*/ 0 60000 65536"/>
                      <a:gd name="T19" fmla="*/ 0 60000 65536"/>
                      <a:gd name="T20" fmla="*/ 0 60000 65536"/>
                      <a:gd name="T21" fmla="*/ 0 w 27"/>
                      <a:gd name="T22" fmla="*/ 0 h 180"/>
                      <a:gd name="T23" fmla="*/ 27 w 27"/>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0">
                        <a:moveTo>
                          <a:pt x="13" y="0"/>
                        </a:moveTo>
                        <a:cubicBezTo>
                          <a:pt x="6" y="0"/>
                          <a:pt x="0" y="2"/>
                          <a:pt x="0" y="2"/>
                        </a:cubicBezTo>
                        <a:cubicBezTo>
                          <a:pt x="0" y="179"/>
                          <a:pt x="0" y="179"/>
                          <a:pt x="0" y="179"/>
                        </a:cubicBezTo>
                        <a:cubicBezTo>
                          <a:pt x="0" y="179"/>
                          <a:pt x="6" y="180"/>
                          <a:pt x="13" y="180"/>
                        </a:cubicBezTo>
                        <a:cubicBezTo>
                          <a:pt x="21" y="180"/>
                          <a:pt x="27" y="179"/>
                          <a:pt x="27" y="179"/>
                        </a:cubicBezTo>
                        <a:cubicBezTo>
                          <a:pt x="27" y="2"/>
                          <a:pt x="27" y="2"/>
                          <a:pt x="27" y="2"/>
                        </a:cubicBezTo>
                        <a:cubicBezTo>
                          <a:pt x="27" y="2"/>
                          <a:pt x="21" y="0"/>
                          <a:pt x="13" y="0"/>
                        </a:cubicBezTo>
                      </a:path>
                    </a:pathLst>
                  </a:custGeom>
                  <a:noFill/>
                  <a:ln w="6350" cap="rnd">
                    <a:solidFill>
                      <a:srgbClr val="333333"/>
                    </a:solidFill>
                    <a:miter lim="800000"/>
                    <a:headEnd/>
                    <a:tailEnd/>
                  </a:ln>
                </p:spPr>
                <p:txBody>
                  <a:bodyPr/>
                  <a:lstStyle/>
                  <a:p>
                    <a:endParaRPr lang="el-GR"/>
                  </a:p>
                </p:txBody>
              </p:sp>
            </p:grpSp>
            <p:grpSp>
              <p:nvGrpSpPr>
                <p:cNvPr id="455" name="Group 12"/>
                <p:cNvGrpSpPr>
                  <a:grpSpLocks noChangeAspect="1"/>
                </p:cNvGrpSpPr>
                <p:nvPr/>
              </p:nvGrpSpPr>
              <p:grpSpPr bwMode="auto">
                <a:xfrm>
                  <a:off x="2856" y="2455"/>
                  <a:ext cx="43" cy="5"/>
                  <a:chOff x="2863" y="2344"/>
                  <a:chExt cx="27" cy="3"/>
                </a:xfrm>
              </p:grpSpPr>
              <p:sp>
                <p:nvSpPr>
                  <p:cNvPr id="1287" name="Oval 10"/>
                  <p:cNvSpPr>
                    <a:spLocks noChangeAspect="1" noChangeArrowheads="1"/>
                  </p:cNvSpPr>
                  <p:nvPr/>
                </p:nvSpPr>
                <p:spPr bwMode="auto">
                  <a:xfrm>
                    <a:off x="2863" y="2344"/>
                    <a:ext cx="27" cy="3"/>
                  </a:xfrm>
                  <a:prstGeom prst="ellipse">
                    <a:avLst/>
                  </a:prstGeom>
                  <a:solidFill>
                    <a:srgbClr val="FF8432"/>
                  </a:solidFill>
                  <a:ln w="6350">
                    <a:solidFill>
                      <a:srgbClr val="333333"/>
                    </a:solidFill>
                    <a:round/>
                    <a:headEnd/>
                    <a:tailEnd/>
                  </a:ln>
                </p:spPr>
                <p:txBody>
                  <a:bodyPr/>
                  <a:lstStyle/>
                  <a:p>
                    <a:endParaRPr lang="el-GR" altLang="el-GR" sz="1800"/>
                  </a:p>
                </p:txBody>
              </p:sp>
              <p:sp>
                <p:nvSpPr>
                  <p:cNvPr id="1288" name="Oval 11"/>
                  <p:cNvSpPr>
                    <a:spLocks noChangeAspect="1" noChangeArrowheads="1"/>
                  </p:cNvSpPr>
                  <p:nvPr/>
                </p:nvSpPr>
                <p:spPr bwMode="auto">
                  <a:xfrm>
                    <a:off x="2863" y="2344"/>
                    <a:ext cx="27" cy="3"/>
                  </a:xfrm>
                  <a:prstGeom prst="ellipse">
                    <a:avLst/>
                  </a:prstGeom>
                  <a:noFill/>
                  <a:ln w="6350" cap="rnd">
                    <a:solidFill>
                      <a:srgbClr val="333333"/>
                    </a:solidFill>
                    <a:round/>
                    <a:headEnd/>
                    <a:tailEnd/>
                  </a:ln>
                </p:spPr>
                <p:txBody>
                  <a:bodyPr/>
                  <a:lstStyle/>
                  <a:p>
                    <a:endParaRPr lang="el-GR" altLang="el-GR" sz="1800"/>
                  </a:p>
                </p:txBody>
              </p:sp>
            </p:grpSp>
            <p:sp>
              <p:nvSpPr>
                <p:cNvPr id="1227" name="Oval 13"/>
                <p:cNvSpPr>
                  <a:spLocks noChangeAspect="1" noChangeArrowheads="1"/>
                </p:cNvSpPr>
                <p:nvPr/>
              </p:nvSpPr>
              <p:spPr bwMode="auto">
                <a:xfrm>
                  <a:off x="2856" y="2455"/>
                  <a:ext cx="43" cy="5"/>
                </a:xfrm>
                <a:prstGeom prst="ellipse">
                  <a:avLst/>
                </a:prstGeom>
                <a:noFill/>
                <a:ln w="6350" cap="rnd">
                  <a:solidFill>
                    <a:srgbClr val="333333"/>
                  </a:solidFill>
                  <a:round/>
                  <a:headEnd/>
                  <a:tailEnd/>
                </a:ln>
              </p:spPr>
              <p:txBody>
                <a:bodyPr/>
                <a:lstStyle/>
                <a:p>
                  <a:endParaRPr lang="el-GR" altLang="el-GR" sz="1800"/>
                </a:p>
              </p:txBody>
            </p:sp>
            <p:grpSp>
              <p:nvGrpSpPr>
                <p:cNvPr id="456" name="Group 16"/>
                <p:cNvGrpSpPr>
                  <a:grpSpLocks noChangeAspect="1"/>
                </p:cNvGrpSpPr>
                <p:nvPr/>
              </p:nvGrpSpPr>
              <p:grpSpPr bwMode="auto">
                <a:xfrm>
                  <a:off x="2819" y="2739"/>
                  <a:ext cx="115" cy="154"/>
                  <a:chOff x="2840" y="2521"/>
                  <a:chExt cx="72" cy="96"/>
                </a:xfrm>
              </p:grpSpPr>
              <p:sp>
                <p:nvSpPr>
                  <p:cNvPr id="1285" name="Freeform 14"/>
                  <p:cNvSpPr>
                    <a:spLocks noChangeAspect="1"/>
                  </p:cNvSpPr>
                  <p:nvPr/>
                </p:nvSpPr>
                <p:spPr bwMode="auto">
                  <a:xfrm>
                    <a:off x="2840" y="2521"/>
                    <a:ext cx="72" cy="96"/>
                  </a:xfrm>
                  <a:custGeom>
                    <a:avLst/>
                    <a:gdLst>
                      <a:gd name="T0" fmla="*/ 0 w 1175"/>
                      <a:gd name="T1" fmla="*/ 0 h 1558"/>
                      <a:gd name="T2" fmla="*/ 0 w 1175"/>
                      <a:gd name="T3" fmla="*/ 0 h 1558"/>
                      <a:gd name="T4" fmla="*/ 0 w 1175"/>
                      <a:gd name="T5" fmla="*/ 0 h 1558"/>
                      <a:gd name="T6" fmla="*/ 0 w 1175"/>
                      <a:gd name="T7" fmla="*/ 0 h 1558"/>
                      <a:gd name="T8" fmla="*/ 0 w 1175"/>
                      <a:gd name="T9" fmla="*/ 0 h 1558"/>
                      <a:gd name="T10" fmla="*/ 0 w 1175"/>
                      <a:gd name="T11" fmla="*/ 0 h 1558"/>
                      <a:gd name="T12" fmla="*/ 0 w 1175"/>
                      <a:gd name="T13" fmla="*/ 0 h 1558"/>
                      <a:gd name="T14" fmla="*/ 0 60000 65536"/>
                      <a:gd name="T15" fmla="*/ 0 60000 65536"/>
                      <a:gd name="T16" fmla="*/ 0 60000 65536"/>
                      <a:gd name="T17" fmla="*/ 0 60000 65536"/>
                      <a:gd name="T18" fmla="*/ 0 60000 65536"/>
                      <a:gd name="T19" fmla="*/ 0 60000 65536"/>
                      <a:gd name="T20" fmla="*/ 0 60000 65536"/>
                      <a:gd name="T21" fmla="*/ 0 w 1175"/>
                      <a:gd name="T22" fmla="*/ 0 h 1558"/>
                      <a:gd name="T23" fmla="*/ 1175 w 1175"/>
                      <a:gd name="T24" fmla="*/ 1558 h 1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1558">
                        <a:moveTo>
                          <a:pt x="587" y="1558"/>
                        </a:moveTo>
                        <a:cubicBezTo>
                          <a:pt x="914" y="1558"/>
                          <a:pt x="1175" y="1510"/>
                          <a:pt x="1175" y="1445"/>
                        </a:cubicBezTo>
                        <a:cubicBezTo>
                          <a:pt x="1175" y="130"/>
                          <a:pt x="1175" y="130"/>
                          <a:pt x="1175" y="130"/>
                        </a:cubicBezTo>
                        <a:cubicBezTo>
                          <a:pt x="1175" y="65"/>
                          <a:pt x="914" y="0"/>
                          <a:pt x="587" y="0"/>
                        </a:cubicBezTo>
                        <a:cubicBezTo>
                          <a:pt x="261" y="0"/>
                          <a:pt x="0" y="65"/>
                          <a:pt x="0" y="130"/>
                        </a:cubicBezTo>
                        <a:cubicBezTo>
                          <a:pt x="0" y="1445"/>
                          <a:pt x="0" y="1445"/>
                          <a:pt x="0" y="1445"/>
                        </a:cubicBezTo>
                        <a:cubicBezTo>
                          <a:pt x="0" y="1510"/>
                          <a:pt x="261" y="1558"/>
                          <a:pt x="587" y="1558"/>
                        </a:cubicBezTo>
                      </a:path>
                    </a:pathLst>
                  </a:custGeom>
                  <a:solidFill>
                    <a:srgbClr val="969696"/>
                  </a:solidFill>
                  <a:ln w="6350">
                    <a:solidFill>
                      <a:srgbClr val="333333"/>
                    </a:solidFill>
                    <a:round/>
                    <a:headEnd/>
                    <a:tailEnd/>
                  </a:ln>
                </p:spPr>
                <p:txBody>
                  <a:bodyPr/>
                  <a:lstStyle/>
                  <a:p>
                    <a:endParaRPr lang="el-GR"/>
                  </a:p>
                </p:txBody>
              </p:sp>
              <p:sp>
                <p:nvSpPr>
                  <p:cNvPr id="1286" name="Freeform 15"/>
                  <p:cNvSpPr>
                    <a:spLocks noChangeAspect="1"/>
                  </p:cNvSpPr>
                  <p:nvPr/>
                </p:nvSpPr>
                <p:spPr bwMode="auto">
                  <a:xfrm>
                    <a:off x="2840" y="2521"/>
                    <a:ext cx="72" cy="96"/>
                  </a:xfrm>
                  <a:custGeom>
                    <a:avLst/>
                    <a:gdLst>
                      <a:gd name="T0" fmla="*/ 36 w 72"/>
                      <a:gd name="T1" fmla="*/ 96 h 96"/>
                      <a:gd name="T2" fmla="*/ 72 w 72"/>
                      <a:gd name="T3" fmla="*/ 89 h 96"/>
                      <a:gd name="T4" fmla="*/ 72 w 72"/>
                      <a:gd name="T5" fmla="*/ 8 h 96"/>
                      <a:gd name="T6" fmla="*/ 36 w 72"/>
                      <a:gd name="T7" fmla="*/ 0 h 96"/>
                      <a:gd name="T8" fmla="*/ 0 w 72"/>
                      <a:gd name="T9" fmla="*/ 8 h 96"/>
                      <a:gd name="T10" fmla="*/ 0 w 72"/>
                      <a:gd name="T11" fmla="*/ 89 h 96"/>
                      <a:gd name="T12" fmla="*/ 36 w 72"/>
                      <a:gd name="T13" fmla="*/ 96 h 96"/>
                      <a:gd name="T14" fmla="*/ 0 60000 65536"/>
                      <a:gd name="T15" fmla="*/ 0 60000 65536"/>
                      <a:gd name="T16" fmla="*/ 0 60000 65536"/>
                      <a:gd name="T17" fmla="*/ 0 60000 65536"/>
                      <a:gd name="T18" fmla="*/ 0 60000 65536"/>
                      <a:gd name="T19" fmla="*/ 0 60000 65536"/>
                      <a:gd name="T20" fmla="*/ 0 60000 65536"/>
                      <a:gd name="T21" fmla="*/ 0 w 72"/>
                      <a:gd name="T22" fmla="*/ 0 h 96"/>
                      <a:gd name="T23" fmla="*/ 72 w 7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6">
                        <a:moveTo>
                          <a:pt x="36" y="96"/>
                        </a:moveTo>
                        <a:cubicBezTo>
                          <a:pt x="56" y="96"/>
                          <a:pt x="72" y="93"/>
                          <a:pt x="72" y="89"/>
                        </a:cubicBezTo>
                        <a:cubicBezTo>
                          <a:pt x="72" y="8"/>
                          <a:pt x="72" y="8"/>
                          <a:pt x="72" y="8"/>
                        </a:cubicBezTo>
                        <a:cubicBezTo>
                          <a:pt x="72" y="4"/>
                          <a:pt x="56" y="0"/>
                          <a:pt x="36" y="0"/>
                        </a:cubicBezTo>
                        <a:cubicBezTo>
                          <a:pt x="16" y="0"/>
                          <a:pt x="0" y="4"/>
                          <a:pt x="0" y="8"/>
                        </a:cubicBezTo>
                        <a:cubicBezTo>
                          <a:pt x="0" y="89"/>
                          <a:pt x="0" y="89"/>
                          <a:pt x="0" y="89"/>
                        </a:cubicBezTo>
                        <a:cubicBezTo>
                          <a:pt x="0" y="93"/>
                          <a:pt x="16" y="96"/>
                          <a:pt x="36" y="96"/>
                        </a:cubicBezTo>
                      </a:path>
                    </a:pathLst>
                  </a:custGeom>
                  <a:noFill/>
                  <a:ln w="6350" cap="rnd">
                    <a:solidFill>
                      <a:srgbClr val="333333"/>
                    </a:solidFill>
                    <a:miter lim="800000"/>
                    <a:headEnd/>
                    <a:tailEnd/>
                  </a:ln>
                </p:spPr>
                <p:txBody>
                  <a:bodyPr/>
                  <a:lstStyle/>
                  <a:p>
                    <a:endParaRPr lang="el-GR"/>
                  </a:p>
                </p:txBody>
              </p:sp>
            </p:grpSp>
            <p:grpSp>
              <p:nvGrpSpPr>
                <p:cNvPr id="516" name="Group 19"/>
                <p:cNvGrpSpPr>
                  <a:grpSpLocks noChangeAspect="1"/>
                </p:cNvGrpSpPr>
                <p:nvPr/>
              </p:nvGrpSpPr>
              <p:grpSpPr bwMode="auto">
                <a:xfrm>
                  <a:off x="2850" y="2739"/>
                  <a:ext cx="56" cy="72"/>
                  <a:chOff x="2859" y="2521"/>
                  <a:chExt cx="35" cy="45"/>
                </a:xfrm>
              </p:grpSpPr>
              <p:sp>
                <p:nvSpPr>
                  <p:cNvPr id="1283" name="Freeform 17"/>
                  <p:cNvSpPr>
                    <a:spLocks noChangeAspect="1"/>
                  </p:cNvSpPr>
                  <p:nvPr/>
                </p:nvSpPr>
                <p:spPr bwMode="auto">
                  <a:xfrm>
                    <a:off x="2859" y="2521"/>
                    <a:ext cx="35" cy="45"/>
                  </a:xfrm>
                  <a:custGeom>
                    <a:avLst/>
                    <a:gdLst>
                      <a:gd name="T0" fmla="*/ 0 w 575"/>
                      <a:gd name="T1" fmla="*/ 0 h 733"/>
                      <a:gd name="T2" fmla="*/ 0 w 575"/>
                      <a:gd name="T3" fmla="*/ 0 h 733"/>
                      <a:gd name="T4" fmla="*/ 0 w 575"/>
                      <a:gd name="T5" fmla="*/ 0 h 733"/>
                      <a:gd name="T6" fmla="*/ 0 w 575"/>
                      <a:gd name="T7" fmla="*/ 0 h 733"/>
                      <a:gd name="T8" fmla="*/ 0 w 575"/>
                      <a:gd name="T9" fmla="*/ 0 h 733"/>
                      <a:gd name="T10" fmla="*/ 0 w 575"/>
                      <a:gd name="T11" fmla="*/ 0 h 733"/>
                      <a:gd name="T12" fmla="*/ 0 w 575"/>
                      <a:gd name="T13" fmla="*/ 0 h 733"/>
                      <a:gd name="T14" fmla="*/ 0 60000 65536"/>
                      <a:gd name="T15" fmla="*/ 0 60000 65536"/>
                      <a:gd name="T16" fmla="*/ 0 60000 65536"/>
                      <a:gd name="T17" fmla="*/ 0 60000 65536"/>
                      <a:gd name="T18" fmla="*/ 0 60000 65536"/>
                      <a:gd name="T19" fmla="*/ 0 60000 65536"/>
                      <a:gd name="T20" fmla="*/ 0 60000 65536"/>
                      <a:gd name="T21" fmla="*/ 0 w 575"/>
                      <a:gd name="T22" fmla="*/ 0 h 733"/>
                      <a:gd name="T23" fmla="*/ 575 w 575"/>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5" h="733">
                        <a:moveTo>
                          <a:pt x="279" y="733"/>
                        </a:moveTo>
                        <a:cubicBezTo>
                          <a:pt x="444" y="733"/>
                          <a:pt x="575" y="701"/>
                          <a:pt x="575" y="652"/>
                        </a:cubicBezTo>
                        <a:cubicBezTo>
                          <a:pt x="575" y="98"/>
                          <a:pt x="575" y="98"/>
                          <a:pt x="575" y="98"/>
                        </a:cubicBezTo>
                        <a:cubicBezTo>
                          <a:pt x="575" y="49"/>
                          <a:pt x="444" y="0"/>
                          <a:pt x="279" y="0"/>
                        </a:cubicBezTo>
                        <a:cubicBezTo>
                          <a:pt x="132" y="0"/>
                          <a:pt x="0" y="49"/>
                          <a:pt x="0" y="98"/>
                        </a:cubicBezTo>
                        <a:cubicBezTo>
                          <a:pt x="0" y="652"/>
                          <a:pt x="0" y="652"/>
                          <a:pt x="0" y="652"/>
                        </a:cubicBezTo>
                        <a:cubicBezTo>
                          <a:pt x="0" y="701"/>
                          <a:pt x="132" y="733"/>
                          <a:pt x="279" y="733"/>
                        </a:cubicBezTo>
                      </a:path>
                    </a:pathLst>
                  </a:custGeom>
                  <a:solidFill>
                    <a:srgbClr val="333333"/>
                  </a:solidFill>
                  <a:ln w="6350">
                    <a:solidFill>
                      <a:srgbClr val="333333"/>
                    </a:solidFill>
                    <a:round/>
                    <a:headEnd/>
                    <a:tailEnd/>
                  </a:ln>
                </p:spPr>
                <p:txBody>
                  <a:bodyPr/>
                  <a:lstStyle/>
                  <a:p>
                    <a:endParaRPr lang="el-GR"/>
                  </a:p>
                </p:txBody>
              </p:sp>
              <p:sp>
                <p:nvSpPr>
                  <p:cNvPr id="1284" name="Freeform 18"/>
                  <p:cNvSpPr>
                    <a:spLocks noChangeAspect="1"/>
                  </p:cNvSpPr>
                  <p:nvPr/>
                </p:nvSpPr>
                <p:spPr bwMode="auto">
                  <a:xfrm>
                    <a:off x="2859" y="2521"/>
                    <a:ext cx="35" cy="45"/>
                  </a:xfrm>
                  <a:custGeom>
                    <a:avLst/>
                    <a:gdLst>
                      <a:gd name="T0" fmla="*/ 17 w 35"/>
                      <a:gd name="T1" fmla="*/ 45 h 45"/>
                      <a:gd name="T2" fmla="*/ 35 w 35"/>
                      <a:gd name="T3" fmla="*/ 40 h 45"/>
                      <a:gd name="T4" fmla="*/ 35 w 35"/>
                      <a:gd name="T5" fmla="*/ 6 h 45"/>
                      <a:gd name="T6" fmla="*/ 17 w 35"/>
                      <a:gd name="T7" fmla="*/ 0 h 45"/>
                      <a:gd name="T8" fmla="*/ 0 w 35"/>
                      <a:gd name="T9" fmla="*/ 6 h 45"/>
                      <a:gd name="T10" fmla="*/ 0 w 35"/>
                      <a:gd name="T11" fmla="*/ 40 h 45"/>
                      <a:gd name="T12" fmla="*/ 17 w 35"/>
                      <a:gd name="T13" fmla="*/ 45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17" y="45"/>
                        </a:moveTo>
                        <a:cubicBezTo>
                          <a:pt x="27" y="45"/>
                          <a:pt x="35" y="43"/>
                          <a:pt x="35" y="40"/>
                        </a:cubicBezTo>
                        <a:cubicBezTo>
                          <a:pt x="35" y="6"/>
                          <a:pt x="35" y="6"/>
                          <a:pt x="35" y="6"/>
                        </a:cubicBezTo>
                        <a:cubicBezTo>
                          <a:pt x="35" y="3"/>
                          <a:pt x="27" y="0"/>
                          <a:pt x="17" y="0"/>
                        </a:cubicBezTo>
                        <a:cubicBezTo>
                          <a:pt x="8" y="0"/>
                          <a:pt x="0" y="3"/>
                          <a:pt x="0" y="6"/>
                        </a:cubicBezTo>
                        <a:cubicBezTo>
                          <a:pt x="0" y="40"/>
                          <a:pt x="0" y="40"/>
                          <a:pt x="0" y="40"/>
                        </a:cubicBezTo>
                        <a:cubicBezTo>
                          <a:pt x="0" y="43"/>
                          <a:pt x="8" y="45"/>
                          <a:pt x="17" y="45"/>
                        </a:cubicBezTo>
                      </a:path>
                    </a:pathLst>
                  </a:custGeom>
                  <a:noFill/>
                  <a:ln w="6350" cap="rnd">
                    <a:solidFill>
                      <a:srgbClr val="333333"/>
                    </a:solidFill>
                    <a:miter lim="800000"/>
                    <a:headEnd/>
                    <a:tailEnd/>
                  </a:ln>
                </p:spPr>
                <p:txBody>
                  <a:bodyPr/>
                  <a:lstStyle/>
                  <a:p>
                    <a:endParaRPr lang="el-GR"/>
                  </a:p>
                </p:txBody>
              </p:sp>
            </p:grpSp>
            <p:sp>
              <p:nvSpPr>
                <p:cNvPr id="1230" name="Line 20"/>
                <p:cNvSpPr>
                  <a:spLocks noChangeAspect="1" noChangeShapeType="1"/>
                </p:cNvSpPr>
                <p:nvPr/>
              </p:nvSpPr>
              <p:spPr bwMode="auto">
                <a:xfrm>
                  <a:off x="2877" y="2811"/>
                  <a:ext cx="0" cy="501"/>
                </a:xfrm>
                <a:prstGeom prst="line">
                  <a:avLst/>
                </a:prstGeom>
                <a:noFill/>
                <a:ln w="6350" cap="rnd">
                  <a:solidFill>
                    <a:srgbClr val="333333"/>
                  </a:solidFill>
                  <a:round/>
                  <a:headEnd/>
                  <a:tailEnd/>
                </a:ln>
              </p:spPr>
              <p:txBody>
                <a:bodyPr/>
                <a:lstStyle/>
                <a:p>
                  <a:endParaRPr lang="el-GR"/>
                </a:p>
              </p:txBody>
            </p:sp>
            <p:sp>
              <p:nvSpPr>
                <p:cNvPr id="1231" name="Line 21"/>
                <p:cNvSpPr>
                  <a:spLocks noChangeAspect="1" noChangeShapeType="1"/>
                </p:cNvSpPr>
                <p:nvPr/>
              </p:nvSpPr>
              <p:spPr bwMode="auto">
                <a:xfrm>
                  <a:off x="2851" y="2648"/>
                  <a:ext cx="77" cy="0"/>
                </a:xfrm>
                <a:prstGeom prst="line">
                  <a:avLst/>
                </a:prstGeom>
                <a:noFill/>
                <a:ln w="6350" cap="rnd">
                  <a:solidFill>
                    <a:srgbClr val="333333"/>
                  </a:solidFill>
                  <a:round/>
                  <a:headEnd/>
                  <a:tailEnd/>
                </a:ln>
              </p:spPr>
              <p:txBody>
                <a:bodyPr/>
                <a:lstStyle/>
                <a:p>
                  <a:endParaRPr lang="el-GR"/>
                </a:p>
              </p:txBody>
            </p:sp>
            <p:sp>
              <p:nvSpPr>
                <p:cNvPr id="1232" name="Line 22"/>
                <p:cNvSpPr>
                  <a:spLocks noChangeAspect="1" noChangeShapeType="1"/>
                </p:cNvSpPr>
                <p:nvPr/>
              </p:nvSpPr>
              <p:spPr bwMode="auto">
                <a:xfrm>
                  <a:off x="2870" y="2667"/>
                  <a:ext cx="58" cy="0"/>
                </a:xfrm>
                <a:prstGeom prst="line">
                  <a:avLst/>
                </a:prstGeom>
                <a:noFill/>
                <a:ln w="6350" cap="rnd">
                  <a:solidFill>
                    <a:srgbClr val="333333"/>
                  </a:solidFill>
                  <a:round/>
                  <a:headEnd/>
                  <a:tailEnd/>
                </a:ln>
              </p:spPr>
              <p:txBody>
                <a:bodyPr/>
                <a:lstStyle/>
                <a:p>
                  <a:endParaRPr lang="el-GR"/>
                </a:p>
              </p:txBody>
            </p:sp>
            <p:sp>
              <p:nvSpPr>
                <p:cNvPr id="1233" name="Line 23"/>
                <p:cNvSpPr>
                  <a:spLocks noChangeAspect="1" noChangeShapeType="1"/>
                </p:cNvSpPr>
                <p:nvPr/>
              </p:nvSpPr>
              <p:spPr bwMode="auto">
                <a:xfrm>
                  <a:off x="2870" y="2686"/>
                  <a:ext cx="58" cy="0"/>
                </a:xfrm>
                <a:prstGeom prst="line">
                  <a:avLst/>
                </a:prstGeom>
                <a:noFill/>
                <a:ln w="6350" cap="rnd">
                  <a:solidFill>
                    <a:srgbClr val="333333"/>
                  </a:solidFill>
                  <a:round/>
                  <a:headEnd/>
                  <a:tailEnd/>
                </a:ln>
              </p:spPr>
              <p:txBody>
                <a:bodyPr/>
                <a:lstStyle/>
                <a:p>
                  <a:endParaRPr lang="el-GR"/>
                </a:p>
              </p:txBody>
            </p:sp>
            <p:sp>
              <p:nvSpPr>
                <p:cNvPr id="1234" name="Line 24"/>
                <p:cNvSpPr>
                  <a:spLocks noChangeAspect="1" noChangeShapeType="1"/>
                </p:cNvSpPr>
                <p:nvPr/>
              </p:nvSpPr>
              <p:spPr bwMode="auto">
                <a:xfrm>
                  <a:off x="2870" y="2705"/>
                  <a:ext cx="58" cy="0"/>
                </a:xfrm>
                <a:prstGeom prst="line">
                  <a:avLst/>
                </a:prstGeom>
                <a:noFill/>
                <a:ln w="6350" cap="rnd">
                  <a:solidFill>
                    <a:srgbClr val="333333"/>
                  </a:solidFill>
                  <a:round/>
                  <a:headEnd/>
                  <a:tailEnd/>
                </a:ln>
              </p:spPr>
              <p:txBody>
                <a:bodyPr/>
                <a:lstStyle/>
                <a:p>
                  <a:endParaRPr lang="el-GR"/>
                </a:p>
              </p:txBody>
            </p:sp>
            <p:sp>
              <p:nvSpPr>
                <p:cNvPr id="1235" name="Line 25"/>
                <p:cNvSpPr>
                  <a:spLocks noChangeAspect="1" noChangeShapeType="1"/>
                </p:cNvSpPr>
                <p:nvPr/>
              </p:nvSpPr>
              <p:spPr bwMode="auto">
                <a:xfrm>
                  <a:off x="2870" y="2725"/>
                  <a:ext cx="58" cy="0"/>
                </a:xfrm>
                <a:prstGeom prst="line">
                  <a:avLst/>
                </a:prstGeom>
                <a:noFill/>
                <a:ln w="6350" cap="rnd">
                  <a:solidFill>
                    <a:srgbClr val="333333"/>
                  </a:solidFill>
                  <a:round/>
                  <a:headEnd/>
                  <a:tailEnd/>
                </a:ln>
              </p:spPr>
              <p:txBody>
                <a:bodyPr/>
                <a:lstStyle/>
                <a:p>
                  <a:endParaRPr lang="el-GR"/>
                </a:p>
              </p:txBody>
            </p:sp>
            <p:sp>
              <p:nvSpPr>
                <p:cNvPr id="1236" name="Line 26"/>
                <p:cNvSpPr>
                  <a:spLocks noChangeAspect="1" noChangeShapeType="1"/>
                </p:cNvSpPr>
                <p:nvPr/>
              </p:nvSpPr>
              <p:spPr bwMode="auto">
                <a:xfrm>
                  <a:off x="2850" y="2553"/>
                  <a:ext cx="76" cy="0"/>
                </a:xfrm>
                <a:prstGeom prst="line">
                  <a:avLst/>
                </a:prstGeom>
                <a:noFill/>
                <a:ln w="6350" cap="rnd">
                  <a:solidFill>
                    <a:srgbClr val="333333"/>
                  </a:solidFill>
                  <a:round/>
                  <a:headEnd/>
                  <a:tailEnd/>
                </a:ln>
              </p:spPr>
              <p:txBody>
                <a:bodyPr/>
                <a:lstStyle/>
                <a:p>
                  <a:endParaRPr lang="el-GR"/>
                </a:p>
              </p:txBody>
            </p:sp>
            <p:sp>
              <p:nvSpPr>
                <p:cNvPr id="1237" name="Line 27"/>
                <p:cNvSpPr>
                  <a:spLocks noChangeAspect="1" noChangeShapeType="1"/>
                </p:cNvSpPr>
                <p:nvPr/>
              </p:nvSpPr>
              <p:spPr bwMode="auto">
                <a:xfrm>
                  <a:off x="2869" y="2572"/>
                  <a:ext cx="57" cy="0"/>
                </a:xfrm>
                <a:prstGeom prst="line">
                  <a:avLst/>
                </a:prstGeom>
                <a:noFill/>
                <a:ln w="6350" cap="rnd">
                  <a:solidFill>
                    <a:srgbClr val="333333"/>
                  </a:solidFill>
                  <a:round/>
                  <a:headEnd/>
                  <a:tailEnd/>
                </a:ln>
              </p:spPr>
              <p:txBody>
                <a:bodyPr/>
                <a:lstStyle/>
                <a:p>
                  <a:endParaRPr lang="el-GR"/>
                </a:p>
              </p:txBody>
            </p:sp>
            <p:sp>
              <p:nvSpPr>
                <p:cNvPr id="1238" name="Line 28"/>
                <p:cNvSpPr>
                  <a:spLocks noChangeAspect="1" noChangeShapeType="1"/>
                </p:cNvSpPr>
                <p:nvPr/>
              </p:nvSpPr>
              <p:spPr bwMode="auto">
                <a:xfrm>
                  <a:off x="2869" y="2591"/>
                  <a:ext cx="57" cy="0"/>
                </a:xfrm>
                <a:prstGeom prst="line">
                  <a:avLst/>
                </a:prstGeom>
                <a:noFill/>
                <a:ln w="6350" cap="rnd">
                  <a:solidFill>
                    <a:srgbClr val="333333"/>
                  </a:solidFill>
                  <a:round/>
                  <a:headEnd/>
                  <a:tailEnd/>
                </a:ln>
              </p:spPr>
              <p:txBody>
                <a:bodyPr/>
                <a:lstStyle/>
                <a:p>
                  <a:endParaRPr lang="el-GR"/>
                </a:p>
              </p:txBody>
            </p:sp>
            <p:sp>
              <p:nvSpPr>
                <p:cNvPr id="1239" name="Line 29"/>
                <p:cNvSpPr>
                  <a:spLocks noChangeAspect="1" noChangeShapeType="1"/>
                </p:cNvSpPr>
                <p:nvPr/>
              </p:nvSpPr>
              <p:spPr bwMode="auto">
                <a:xfrm>
                  <a:off x="2869" y="2611"/>
                  <a:ext cx="57" cy="0"/>
                </a:xfrm>
                <a:prstGeom prst="line">
                  <a:avLst/>
                </a:prstGeom>
                <a:noFill/>
                <a:ln w="6350" cap="rnd">
                  <a:solidFill>
                    <a:srgbClr val="333333"/>
                  </a:solidFill>
                  <a:round/>
                  <a:headEnd/>
                  <a:tailEnd/>
                </a:ln>
              </p:spPr>
              <p:txBody>
                <a:bodyPr/>
                <a:lstStyle/>
                <a:p>
                  <a:endParaRPr lang="el-GR"/>
                </a:p>
              </p:txBody>
            </p:sp>
            <p:sp>
              <p:nvSpPr>
                <p:cNvPr id="1240" name="Line 30"/>
                <p:cNvSpPr>
                  <a:spLocks noChangeAspect="1" noChangeShapeType="1"/>
                </p:cNvSpPr>
                <p:nvPr/>
              </p:nvSpPr>
              <p:spPr bwMode="auto">
                <a:xfrm>
                  <a:off x="2869" y="2630"/>
                  <a:ext cx="57" cy="0"/>
                </a:xfrm>
                <a:prstGeom prst="line">
                  <a:avLst/>
                </a:prstGeom>
                <a:noFill/>
                <a:ln w="6350" cap="rnd">
                  <a:solidFill>
                    <a:srgbClr val="333333"/>
                  </a:solidFill>
                  <a:round/>
                  <a:headEnd/>
                  <a:tailEnd/>
                </a:ln>
              </p:spPr>
              <p:txBody>
                <a:bodyPr/>
                <a:lstStyle/>
                <a:p>
                  <a:endParaRPr lang="el-GR"/>
                </a:p>
              </p:txBody>
            </p:sp>
            <p:sp>
              <p:nvSpPr>
                <p:cNvPr id="1241" name="Line 31"/>
                <p:cNvSpPr>
                  <a:spLocks noChangeAspect="1" noChangeShapeType="1"/>
                </p:cNvSpPr>
                <p:nvPr/>
              </p:nvSpPr>
              <p:spPr bwMode="auto">
                <a:xfrm>
                  <a:off x="2846" y="2458"/>
                  <a:ext cx="79" cy="0"/>
                </a:xfrm>
                <a:prstGeom prst="line">
                  <a:avLst/>
                </a:prstGeom>
                <a:noFill/>
                <a:ln w="6350" cap="rnd">
                  <a:solidFill>
                    <a:srgbClr val="333333"/>
                  </a:solidFill>
                  <a:round/>
                  <a:headEnd/>
                  <a:tailEnd/>
                </a:ln>
              </p:spPr>
              <p:txBody>
                <a:bodyPr/>
                <a:lstStyle/>
                <a:p>
                  <a:endParaRPr lang="el-GR"/>
                </a:p>
              </p:txBody>
            </p:sp>
            <p:sp>
              <p:nvSpPr>
                <p:cNvPr id="1242" name="Line 32"/>
                <p:cNvSpPr>
                  <a:spLocks noChangeAspect="1" noChangeShapeType="1"/>
                </p:cNvSpPr>
                <p:nvPr/>
              </p:nvSpPr>
              <p:spPr bwMode="auto">
                <a:xfrm>
                  <a:off x="2867" y="2477"/>
                  <a:ext cx="58" cy="0"/>
                </a:xfrm>
                <a:prstGeom prst="line">
                  <a:avLst/>
                </a:prstGeom>
                <a:noFill/>
                <a:ln w="6350" cap="rnd">
                  <a:solidFill>
                    <a:srgbClr val="333333"/>
                  </a:solidFill>
                  <a:round/>
                  <a:headEnd/>
                  <a:tailEnd/>
                </a:ln>
              </p:spPr>
              <p:txBody>
                <a:bodyPr/>
                <a:lstStyle/>
                <a:p>
                  <a:endParaRPr lang="el-GR"/>
                </a:p>
              </p:txBody>
            </p:sp>
            <p:sp>
              <p:nvSpPr>
                <p:cNvPr id="1243" name="Line 33"/>
                <p:cNvSpPr>
                  <a:spLocks noChangeAspect="1" noChangeShapeType="1"/>
                </p:cNvSpPr>
                <p:nvPr/>
              </p:nvSpPr>
              <p:spPr bwMode="auto">
                <a:xfrm>
                  <a:off x="2867" y="2497"/>
                  <a:ext cx="58" cy="0"/>
                </a:xfrm>
                <a:prstGeom prst="line">
                  <a:avLst/>
                </a:prstGeom>
                <a:noFill/>
                <a:ln w="6350" cap="rnd">
                  <a:solidFill>
                    <a:srgbClr val="333333"/>
                  </a:solidFill>
                  <a:round/>
                  <a:headEnd/>
                  <a:tailEnd/>
                </a:ln>
              </p:spPr>
              <p:txBody>
                <a:bodyPr/>
                <a:lstStyle/>
                <a:p>
                  <a:endParaRPr lang="el-GR"/>
                </a:p>
              </p:txBody>
            </p:sp>
            <p:sp>
              <p:nvSpPr>
                <p:cNvPr id="1244" name="Line 34"/>
                <p:cNvSpPr>
                  <a:spLocks noChangeAspect="1" noChangeShapeType="1"/>
                </p:cNvSpPr>
                <p:nvPr/>
              </p:nvSpPr>
              <p:spPr bwMode="auto">
                <a:xfrm>
                  <a:off x="2867" y="2516"/>
                  <a:ext cx="58" cy="0"/>
                </a:xfrm>
                <a:prstGeom prst="line">
                  <a:avLst/>
                </a:prstGeom>
                <a:noFill/>
                <a:ln w="6350" cap="rnd">
                  <a:solidFill>
                    <a:srgbClr val="333333"/>
                  </a:solidFill>
                  <a:round/>
                  <a:headEnd/>
                  <a:tailEnd/>
                </a:ln>
              </p:spPr>
              <p:txBody>
                <a:bodyPr/>
                <a:lstStyle/>
                <a:p>
                  <a:endParaRPr lang="el-GR"/>
                </a:p>
              </p:txBody>
            </p:sp>
            <p:sp>
              <p:nvSpPr>
                <p:cNvPr id="1245" name="Line 35"/>
                <p:cNvSpPr>
                  <a:spLocks noChangeAspect="1" noChangeShapeType="1"/>
                </p:cNvSpPr>
                <p:nvPr/>
              </p:nvSpPr>
              <p:spPr bwMode="auto">
                <a:xfrm>
                  <a:off x="2867" y="2535"/>
                  <a:ext cx="58" cy="0"/>
                </a:xfrm>
                <a:prstGeom prst="line">
                  <a:avLst/>
                </a:prstGeom>
                <a:noFill/>
                <a:ln w="6350" cap="rnd">
                  <a:solidFill>
                    <a:srgbClr val="333333"/>
                  </a:solidFill>
                  <a:round/>
                  <a:headEnd/>
                  <a:tailEnd/>
                </a:ln>
              </p:spPr>
              <p:txBody>
                <a:bodyPr/>
                <a:lstStyle/>
                <a:p>
                  <a:endParaRPr lang="el-GR"/>
                </a:p>
              </p:txBody>
            </p:sp>
            <p:sp>
              <p:nvSpPr>
                <p:cNvPr id="1246" name="Line 36"/>
                <p:cNvSpPr>
                  <a:spLocks noChangeAspect="1" noChangeShapeType="1"/>
                </p:cNvSpPr>
                <p:nvPr/>
              </p:nvSpPr>
              <p:spPr bwMode="auto">
                <a:xfrm>
                  <a:off x="2846" y="2360"/>
                  <a:ext cx="79" cy="0"/>
                </a:xfrm>
                <a:prstGeom prst="line">
                  <a:avLst/>
                </a:prstGeom>
                <a:noFill/>
                <a:ln w="6350" cap="rnd">
                  <a:solidFill>
                    <a:srgbClr val="333333"/>
                  </a:solidFill>
                  <a:round/>
                  <a:headEnd/>
                  <a:tailEnd/>
                </a:ln>
              </p:spPr>
              <p:txBody>
                <a:bodyPr/>
                <a:lstStyle/>
                <a:p>
                  <a:endParaRPr lang="el-GR"/>
                </a:p>
              </p:txBody>
            </p:sp>
            <p:sp>
              <p:nvSpPr>
                <p:cNvPr id="1247" name="Line 37"/>
                <p:cNvSpPr>
                  <a:spLocks noChangeAspect="1" noChangeShapeType="1"/>
                </p:cNvSpPr>
                <p:nvPr/>
              </p:nvSpPr>
              <p:spPr bwMode="auto">
                <a:xfrm>
                  <a:off x="2867" y="2381"/>
                  <a:ext cx="58" cy="0"/>
                </a:xfrm>
                <a:prstGeom prst="line">
                  <a:avLst/>
                </a:prstGeom>
                <a:noFill/>
                <a:ln w="6350" cap="rnd">
                  <a:solidFill>
                    <a:srgbClr val="333333"/>
                  </a:solidFill>
                  <a:round/>
                  <a:headEnd/>
                  <a:tailEnd/>
                </a:ln>
              </p:spPr>
              <p:txBody>
                <a:bodyPr/>
                <a:lstStyle/>
                <a:p>
                  <a:endParaRPr lang="el-GR"/>
                </a:p>
              </p:txBody>
            </p:sp>
            <p:sp>
              <p:nvSpPr>
                <p:cNvPr id="1248" name="Line 38"/>
                <p:cNvSpPr>
                  <a:spLocks noChangeAspect="1" noChangeShapeType="1"/>
                </p:cNvSpPr>
                <p:nvPr/>
              </p:nvSpPr>
              <p:spPr bwMode="auto">
                <a:xfrm>
                  <a:off x="2867" y="2400"/>
                  <a:ext cx="58" cy="0"/>
                </a:xfrm>
                <a:prstGeom prst="line">
                  <a:avLst/>
                </a:prstGeom>
                <a:noFill/>
                <a:ln w="6350" cap="rnd">
                  <a:solidFill>
                    <a:srgbClr val="333333"/>
                  </a:solidFill>
                  <a:round/>
                  <a:headEnd/>
                  <a:tailEnd/>
                </a:ln>
              </p:spPr>
              <p:txBody>
                <a:bodyPr/>
                <a:lstStyle/>
                <a:p>
                  <a:endParaRPr lang="el-GR"/>
                </a:p>
              </p:txBody>
            </p:sp>
            <p:sp>
              <p:nvSpPr>
                <p:cNvPr id="1249" name="Line 39"/>
                <p:cNvSpPr>
                  <a:spLocks noChangeAspect="1" noChangeShapeType="1"/>
                </p:cNvSpPr>
                <p:nvPr/>
              </p:nvSpPr>
              <p:spPr bwMode="auto">
                <a:xfrm>
                  <a:off x="2867" y="2420"/>
                  <a:ext cx="58" cy="0"/>
                </a:xfrm>
                <a:prstGeom prst="line">
                  <a:avLst/>
                </a:prstGeom>
                <a:noFill/>
                <a:ln w="6350" cap="rnd">
                  <a:solidFill>
                    <a:srgbClr val="333333"/>
                  </a:solidFill>
                  <a:round/>
                  <a:headEnd/>
                  <a:tailEnd/>
                </a:ln>
              </p:spPr>
              <p:txBody>
                <a:bodyPr/>
                <a:lstStyle/>
                <a:p>
                  <a:endParaRPr lang="el-GR"/>
                </a:p>
              </p:txBody>
            </p:sp>
            <p:sp>
              <p:nvSpPr>
                <p:cNvPr id="1250" name="Line 40"/>
                <p:cNvSpPr>
                  <a:spLocks noChangeAspect="1" noChangeShapeType="1"/>
                </p:cNvSpPr>
                <p:nvPr/>
              </p:nvSpPr>
              <p:spPr bwMode="auto">
                <a:xfrm>
                  <a:off x="2867" y="2439"/>
                  <a:ext cx="58" cy="0"/>
                </a:xfrm>
                <a:prstGeom prst="line">
                  <a:avLst/>
                </a:prstGeom>
                <a:noFill/>
                <a:ln w="6350" cap="rnd">
                  <a:solidFill>
                    <a:srgbClr val="333333"/>
                  </a:solidFill>
                  <a:round/>
                  <a:headEnd/>
                  <a:tailEnd/>
                </a:ln>
              </p:spPr>
              <p:txBody>
                <a:bodyPr/>
                <a:lstStyle/>
                <a:p>
                  <a:endParaRPr lang="el-GR"/>
                </a:p>
              </p:txBody>
            </p:sp>
            <p:sp>
              <p:nvSpPr>
                <p:cNvPr id="1251" name="Line 41"/>
                <p:cNvSpPr>
                  <a:spLocks noChangeAspect="1" noChangeShapeType="1"/>
                </p:cNvSpPr>
                <p:nvPr/>
              </p:nvSpPr>
              <p:spPr bwMode="auto">
                <a:xfrm>
                  <a:off x="2846" y="2266"/>
                  <a:ext cx="77" cy="0"/>
                </a:xfrm>
                <a:prstGeom prst="line">
                  <a:avLst/>
                </a:prstGeom>
                <a:noFill/>
                <a:ln w="6350" cap="rnd">
                  <a:solidFill>
                    <a:srgbClr val="333333"/>
                  </a:solidFill>
                  <a:round/>
                  <a:headEnd/>
                  <a:tailEnd/>
                </a:ln>
              </p:spPr>
              <p:txBody>
                <a:bodyPr/>
                <a:lstStyle/>
                <a:p>
                  <a:endParaRPr lang="el-GR"/>
                </a:p>
              </p:txBody>
            </p:sp>
            <p:sp>
              <p:nvSpPr>
                <p:cNvPr id="1252" name="Line 42"/>
                <p:cNvSpPr>
                  <a:spLocks noChangeAspect="1" noChangeShapeType="1"/>
                </p:cNvSpPr>
                <p:nvPr/>
              </p:nvSpPr>
              <p:spPr bwMode="auto">
                <a:xfrm>
                  <a:off x="2866" y="2286"/>
                  <a:ext cx="57" cy="0"/>
                </a:xfrm>
                <a:prstGeom prst="line">
                  <a:avLst/>
                </a:prstGeom>
                <a:noFill/>
                <a:ln w="6350" cap="rnd">
                  <a:solidFill>
                    <a:srgbClr val="333333"/>
                  </a:solidFill>
                  <a:round/>
                  <a:headEnd/>
                  <a:tailEnd/>
                </a:ln>
              </p:spPr>
              <p:txBody>
                <a:bodyPr/>
                <a:lstStyle/>
                <a:p>
                  <a:endParaRPr lang="el-GR"/>
                </a:p>
              </p:txBody>
            </p:sp>
            <p:sp>
              <p:nvSpPr>
                <p:cNvPr id="1253" name="Line 43"/>
                <p:cNvSpPr>
                  <a:spLocks noChangeAspect="1" noChangeShapeType="1"/>
                </p:cNvSpPr>
                <p:nvPr/>
              </p:nvSpPr>
              <p:spPr bwMode="auto">
                <a:xfrm>
                  <a:off x="2866" y="2306"/>
                  <a:ext cx="57" cy="0"/>
                </a:xfrm>
                <a:prstGeom prst="line">
                  <a:avLst/>
                </a:prstGeom>
                <a:noFill/>
                <a:ln w="6350" cap="rnd">
                  <a:solidFill>
                    <a:srgbClr val="333333"/>
                  </a:solidFill>
                  <a:round/>
                  <a:headEnd/>
                  <a:tailEnd/>
                </a:ln>
              </p:spPr>
              <p:txBody>
                <a:bodyPr/>
                <a:lstStyle/>
                <a:p>
                  <a:endParaRPr lang="el-GR"/>
                </a:p>
              </p:txBody>
            </p:sp>
            <p:sp>
              <p:nvSpPr>
                <p:cNvPr id="1254" name="Line 44"/>
                <p:cNvSpPr>
                  <a:spLocks noChangeAspect="1" noChangeShapeType="1"/>
                </p:cNvSpPr>
                <p:nvPr/>
              </p:nvSpPr>
              <p:spPr bwMode="auto">
                <a:xfrm>
                  <a:off x="2866" y="2323"/>
                  <a:ext cx="57" cy="0"/>
                </a:xfrm>
                <a:prstGeom prst="line">
                  <a:avLst/>
                </a:prstGeom>
                <a:noFill/>
                <a:ln w="6350" cap="rnd">
                  <a:solidFill>
                    <a:srgbClr val="333333"/>
                  </a:solidFill>
                  <a:round/>
                  <a:headEnd/>
                  <a:tailEnd/>
                </a:ln>
              </p:spPr>
              <p:txBody>
                <a:bodyPr/>
                <a:lstStyle/>
                <a:p>
                  <a:endParaRPr lang="el-GR"/>
                </a:p>
              </p:txBody>
            </p:sp>
            <p:sp>
              <p:nvSpPr>
                <p:cNvPr id="1255" name="Line 45"/>
                <p:cNvSpPr>
                  <a:spLocks noChangeAspect="1" noChangeShapeType="1"/>
                </p:cNvSpPr>
                <p:nvPr/>
              </p:nvSpPr>
              <p:spPr bwMode="auto">
                <a:xfrm>
                  <a:off x="2866" y="2344"/>
                  <a:ext cx="57" cy="0"/>
                </a:xfrm>
                <a:prstGeom prst="line">
                  <a:avLst/>
                </a:prstGeom>
                <a:noFill/>
                <a:ln w="6350" cap="rnd">
                  <a:solidFill>
                    <a:srgbClr val="333333"/>
                  </a:solidFill>
                  <a:round/>
                  <a:headEnd/>
                  <a:tailEnd/>
                </a:ln>
              </p:spPr>
              <p:txBody>
                <a:bodyPr/>
                <a:lstStyle/>
                <a:p>
                  <a:endParaRPr lang="el-GR"/>
                </a:p>
              </p:txBody>
            </p:sp>
            <p:sp>
              <p:nvSpPr>
                <p:cNvPr id="1256" name="Line 46"/>
                <p:cNvSpPr>
                  <a:spLocks noChangeAspect="1" noChangeShapeType="1"/>
                </p:cNvSpPr>
                <p:nvPr/>
              </p:nvSpPr>
              <p:spPr bwMode="auto">
                <a:xfrm>
                  <a:off x="2846" y="2173"/>
                  <a:ext cx="79" cy="0"/>
                </a:xfrm>
                <a:prstGeom prst="line">
                  <a:avLst/>
                </a:prstGeom>
                <a:noFill/>
                <a:ln w="6350" cap="rnd">
                  <a:solidFill>
                    <a:srgbClr val="333333"/>
                  </a:solidFill>
                  <a:round/>
                  <a:headEnd/>
                  <a:tailEnd/>
                </a:ln>
              </p:spPr>
              <p:txBody>
                <a:bodyPr/>
                <a:lstStyle/>
                <a:p>
                  <a:endParaRPr lang="el-GR"/>
                </a:p>
              </p:txBody>
            </p:sp>
            <p:sp>
              <p:nvSpPr>
                <p:cNvPr id="1257" name="Line 47"/>
                <p:cNvSpPr>
                  <a:spLocks noChangeAspect="1" noChangeShapeType="1"/>
                </p:cNvSpPr>
                <p:nvPr/>
              </p:nvSpPr>
              <p:spPr bwMode="auto">
                <a:xfrm>
                  <a:off x="2867" y="2192"/>
                  <a:ext cx="58" cy="0"/>
                </a:xfrm>
                <a:prstGeom prst="line">
                  <a:avLst/>
                </a:prstGeom>
                <a:noFill/>
                <a:ln w="6350" cap="rnd">
                  <a:solidFill>
                    <a:srgbClr val="333333"/>
                  </a:solidFill>
                  <a:round/>
                  <a:headEnd/>
                  <a:tailEnd/>
                </a:ln>
              </p:spPr>
              <p:txBody>
                <a:bodyPr/>
                <a:lstStyle/>
                <a:p>
                  <a:endParaRPr lang="el-GR"/>
                </a:p>
              </p:txBody>
            </p:sp>
            <p:sp>
              <p:nvSpPr>
                <p:cNvPr id="1258" name="Line 48"/>
                <p:cNvSpPr>
                  <a:spLocks noChangeAspect="1" noChangeShapeType="1"/>
                </p:cNvSpPr>
                <p:nvPr/>
              </p:nvSpPr>
              <p:spPr bwMode="auto">
                <a:xfrm>
                  <a:off x="2867" y="2213"/>
                  <a:ext cx="58" cy="0"/>
                </a:xfrm>
                <a:prstGeom prst="line">
                  <a:avLst/>
                </a:prstGeom>
                <a:noFill/>
                <a:ln w="6350" cap="rnd">
                  <a:solidFill>
                    <a:srgbClr val="333333"/>
                  </a:solidFill>
                  <a:round/>
                  <a:headEnd/>
                  <a:tailEnd/>
                </a:ln>
              </p:spPr>
              <p:txBody>
                <a:bodyPr/>
                <a:lstStyle/>
                <a:p>
                  <a:endParaRPr lang="el-GR"/>
                </a:p>
              </p:txBody>
            </p:sp>
            <p:sp>
              <p:nvSpPr>
                <p:cNvPr id="1259" name="Line 49"/>
                <p:cNvSpPr>
                  <a:spLocks noChangeAspect="1" noChangeShapeType="1"/>
                </p:cNvSpPr>
                <p:nvPr/>
              </p:nvSpPr>
              <p:spPr bwMode="auto">
                <a:xfrm>
                  <a:off x="2867" y="2230"/>
                  <a:ext cx="58" cy="0"/>
                </a:xfrm>
                <a:prstGeom prst="line">
                  <a:avLst/>
                </a:prstGeom>
                <a:noFill/>
                <a:ln w="6350" cap="rnd">
                  <a:solidFill>
                    <a:srgbClr val="333333"/>
                  </a:solidFill>
                  <a:round/>
                  <a:headEnd/>
                  <a:tailEnd/>
                </a:ln>
              </p:spPr>
              <p:txBody>
                <a:bodyPr/>
                <a:lstStyle/>
                <a:p>
                  <a:endParaRPr lang="el-GR"/>
                </a:p>
              </p:txBody>
            </p:sp>
            <p:sp>
              <p:nvSpPr>
                <p:cNvPr id="1260" name="Line 50"/>
                <p:cNvSpPr>
                  <a:spLocks noChangeAspect="1" noChangeShapeType="1"/>
                </p:cNvSpPr>
                <p:nvPr/>
              </p:nvSpPr>
              <p:spPr bwMode="auto">
                <a:xfrm>
                  <a:off x="2867" y="2251"/>
                  <a:ext cx="58" cy="0"/>
                </a:xfrm>
                <a:prstGeom prst="line">
                  <a:avLst/>
                </a:prstGeom>
                <a:noFill/>
                <a:ln w="6350" cap="rnd">
                  <a:solidFill>
                    <a:srgbClr val="333333"/>
                  </a:solidFill>
                  <a:round/>
                  <a:headEnd/>
                  <a:tailEnd/>
                </a:ln>
              </p:spPr>
              <p:txBody>
                <a:bodyPr/>
                <a:lstStyle/>
                <a:p>
                  <a:endParaRPr lang="el-GR"/>
                </a:p>
              </p:txBody>
            </p:sp>
            <p:sp>
              <p:nvSpPr>
                <p:cNvPr id="1261" name="Line 51"/>
                <p:cNvSpPr>
                  <a:spLocks noChangeAspect="1" noChangeShapeType="1"/>
                </p:cNvSpPr>
                <p:nvPr/>
              </p:nvSpPr>
              <p:spPr bwMode="auto">
                <a:xfrm>
                  <a:off x="2845" y="2078"/>
                  <a:ext cx="78" cy="0"/>
                </a:xfrm>
                <a:prstGeom prst="line">
                  <a:avLst/>
                </a:prstGeom>
                <a:noFill/>
                <a:ln w="6350" cap="rnd">
                  <a:solidFill>
                    <a:srgbClr val="333333"/>
                  </a:solidFill>
                  <a:round/>
                  <a:headEnd/>
                  <a:tailEnd/>
                </a:ln>
              </p:spPr>
              <p:txBody>
                <a:bodyPr/>
                <a:lstStyle/>
                <a:p>
                  <a:endParaRPr lang="el-GR"/>
                </a:p>
              </p:txBody>
            </p:sp>
            <p:sp>
              <p:nvSpPr>
                <p:cNvPr id="1262" name="Line 52"/>
                <p:cNvSpPr>
                  <a:spLocks noChangeAspect="1" noChangeShapeType="1"/>
                </p:cNvSpPr>
                <p:nvPr/>
              </p:nvSpPr>
              <p:spPr bwMode="auto">
                <a:xfrm>
                  <a:off x="2866" y="2097"/>
                  <a:ext cx="57" cy="0"/>
                </a:xfrm>
                <a:prstGeom prst="line">
                  <a:avLst/>
                </a:prstGeom>
                <a:noFill/>
                <a:ln w="6350" cap="rnd">
                  <a:solidFill>
                    <a:srgbClr val="333333"/>
                  </a:solidFill>
                  <a:round/>
                  <a:headEnd/>
                  <a:tailEnd/>
                </a:ln>
              </p:spPr>
              <p:txBody>
                <a:bodyPr/>
                <a:lstStyle/>
                <a:p>
                  <a:endParaRPr lang="el-GR"/>
                </a:p>
              </p:txBody>
            </p:sp>
            <p:sp>
              <p:nvSpPr>
                <p:cNvPr id="1263" name="Line 53"/>
                <p:cNvSpPr>
                  <a:spLocks noChangeAspect="1" noChangeShapeType="1"/>
                </p:cNvSpPr>
                <p:nvPr/>
              </p:nvSpPr>
              <p:spPr bwMode="auto">
                <a:xfrm>
                  <a:off x="2866" y="2116"/>
                  <a:ext cx="57" cy="0"/>
                </a:xfrm>
                <a:prstGeom prst="line">
                  <a:avLst/>
                </a:prstGeom>
                <a:noFill/>
                <a:ln w="6350" cap="rnd">
                  <a:solidFill>
                    <a:srgbClr val="333333"/>
                  </a:solidFill>
                  <a:round/>
                  <a:headEnd/>
                  <a:tailEnd/>
                </a:ln>
              </p:spPr>
              <p:txBody>
                <a:bodyPr/>
                <a:lstStyle/>
                <a:p>
                  <a:endParaRPr lang="el-GR"/>
                </a:p>
              </p:txBody>
            </p:sp>
            <p:sp>
              <p:nvSpPr>
                <p:cNvPr id="1264" name="Line 54"/>
                <p:cNvSpPr>
                  <a:spLocks noChangeAspect="1" noChangeShapeType="1"/>
                </p:cNvSpPr>
                <p:nvPr/>
              </p:nvSpPr>
              <p:spPr bwMode="auto">
                <a:xfrm>
                  <a:off x="2866" y="2136"/>
                  <a:ext cx="57" cy="0"/>
                </a:xfrm>
                <a:prstGeom prst="line">
                  <a:avLst/>
                </a:prstGeom>
                <a:noFill/>
                <a:ln w="6350" cap="rnd">
                  <a:solidFill>
                    <a:srgbClr val="333333"/>
                  </a:solidFill>
                  <a:round/>
                  <a:headEnd/>
                  <a:tailEnd/>
                </a:ln>
              </p:spPr>
              <p:txBody>
                <a:bodyPr/>
                <a:lstStyle/>
                <a:p>
                  <a:endParaRPr lang="el-GR"/>
                </a:p>
              </p:txBody>
            </p:sp>
            <p:sp>
              <p:nvSpPr>
                <p:cNvPr id="1265" name="Line 55"/>
                <p:cNvSpPr>
                  <a:spLocks noChangeAspect="1" noChangeShapeType="1"/>
                </p:cNvSpPr>
                <p:nvPr/>
              </p:nvSpPr>
              <p:spPr bwMode="auto">
                <a:xfrm>
                  <a:off x="2866" y="2155"/>
                  <a:ext cx="57" cy="0"/>
                </a:xfrm>
                <a:prstGeom prst="line">
                  <a:avLst/>
                </a:prstGeom>
                <a:noFill/>
                <a:ln w="6350" cap="rnd">
                  <a:solidFill>
                    <a:srgbClr val="333333"/>
                  </a:solidFill>
                  <a:round/>
                  <a:headEnd/>
                  <a:tailEnd/>
                </a:ln>
              </p:spPr>
              <p:txBody>
                <a:bodyPr/>
                <a:lstStyle/>
                <a:p>
                  <a:endParaRPr lang="el-GR"/>
                </a:p>
              </p:txBody>
            </p:sp>
            <p:sp>
              <p:nvSpPr>
                <p:cNvPr id="1266" name="Line 56"/>
                <p:cNvSpPr>
                  <a:spLocks noChangeAspect="1" noChangeShapeType="1"/>
                </p:cNvSpPr>
                <p:nvPr/>
              </p:nvSpPr>
              <p:spPr bwMode="auto">
                <a:xfrm>
                  <a:off x="2845" y="1983"/>
                  <a:ext cx="77" cy="0"/>
                </a:xfrm>
                <a:prstGeom prst="line">
                  <a:avLst/>
                </a:prstGeom>
                <a:noFill/>
                <a:ln w="6350" cap="rnd">
                  <a:solidFill>
                    <a:srgbClr val="333333"/>
                  </a:solidFill>
                  <a:round/>
                  <a:headEnd/>
                  <a:tailEnd/>
                </a:ln>
              </p:spPr>
              <p:txBody>
                <a:bodyPr/>
                <a:lstStyle/>
                <a:p>
                  <a:endParaRPr lang="el-GR"/>
                </a:p>
              </p:txBody>
            </p:sp>
            <p:sp>
              <p:nvSpPr>
                <p:cNvPr id="1267" name="Line 57"/>
                <p:cNvSpPr>
                  <a:spLocks noChangeAspect="1" noChangeShapeType="1"/>
                </p:cNvSpPr>
                <p:nvPr/>
              </p:nvSpPr>
              <p:spPr bwMode="auto">
                <a:xfrm>
                  <a:off x="2864" y="2002"/>
                  <a:ext cx="58" cy="0"/>
                </a:xfrm>
                <a:prstGeom prst="line">
                  <a:avLst/>
                </a:prstGeom>
                <a:noFill/>
                <a:ln w="6350" cap="rnd">
                  <a:solidFill>
                    <a:srgbClr val="333333"/>
                  </a:solidFill>
                  <a:round/>
                  <a:headEnd/>
                  <a:tailEnd/>
                </a:ln>
              </p:spPr>
              <p:txBody>
                <a:bodyPr/>
                <a:lstStyle/>
                <a:p>
                  <a:endParaRPr lang="el-GR"/>
                </a:p>
              </p:txBody>
            </p:sp>
            <p:sp>
              <p:nvSpPr>
                <p:cNvPr id="1268" name="Line 58"/>
                <p:cNvSpPr>
                  <a:spLocks noChangeAspect="1" noChangeShapeType="1"/>
                </p:cNvSpPr>
                <p:nvPr/>
              </p:nvSpPr>
              <p:spPr bwMode="auto">
                <a:xfrm>
                  <a:off x="2864" y="2022"/>
                  <a:ext cx="58" cy="0"/>
                </a:xfrm>
                <a:prstGeom prst="line">
                  <a:avLst/>
                </a:prstGeom>
                <a:noFill/>
                <a:ln w="6350" cap="rnd">
                  <a:solidFill>
                    <a:srgbClr val="333333"/>
                  </a:solidFill>
                  <a:round/>
                  <a:headEnd/>
                  <a:tailEnd/>
                </a:ln>
              </p:spPr>
              <p:txBody>
                <a:bodyPr/>
                <a:lstStyle/>
                <a:p>
                  <a:endParaRPr lang="el-GR"/>
                </a:p>
              </p:txBody>
            </p:sp>
            <p:sp>
              <p:nvSpPr>
                <p:cNvPr id="1269" name="Line 59"/>
                <p:cNvSpPr>
                  <a:spLocks noChangeAspect="1" noChangeShapeType="1"/>
                </p:cNvSpPr>
                <p:nvPr/>
              </p:nvSpPr>
              <p:spPr bwMode="auto">
                <a:xfrm>
                  <a:off x="2864" y="2041"/>
                  <a:ext cx="58" cy="0"/>
                </a:xfrm>
                <a:prstGeom prst="line">
                  <a:avLst/>
                </a:prstGeom>
                <a:noFill/>
                <a:ln w="6350" cap="rnd">
                  <a:solidFill>
                    <a:srgbClr val="333333"/>
                  </a:solidFill>
                  <a:round/>
                  <a:headEnd/>
                  <a:tailEnd/>
                </a:ln>
              </p:spPr>
              <p:txBody>
                <a:bodyPr/>
                <a:lstStyle/>
                <a:p>
                  <a:endParaRPr lang="el-GR"/>
                </a:p>
              </p:txBody>
            </p:sp>
            <p:sp>
              <p:nvSpPr>
                <p:cNvPr id="1270" name="Line 60"/>
                <p:cNvSpPr>
                  <a:spLocks noChangeAspect="1" noChangeShapeType="1"/>
                </p:cNvSpPr>
                <p:nvPr/>
              </p:nvSpPr>
              <p:spPr bwMode="auto">
                <a:xfrm>
                  <a:off x="2864" y="2060"/>
                  <a:ext cx="58" cy="0"/>
                </a:xfrm>
                <a:prstGeom prst="line">
                  <a:avLst/>
                </a:prstGeom>
                <a:noFill/>
                <a:ln w="6350" cap="rnd">
                  <a:solidFill>
                    <a:srgbClr val="333333"/>
                  </a:solidFill>
                  <a:round/>
                  <a:headEnd/>
                  <a:tailEnd/>
                </a:ln>
              </p:spPr>
              <p:txBody>
                <a:bodyPr/>
                <a:lstStyle/>
                <a:p>
                  <a:endParaRPr lang="el-GR"/>
                </a:p>
              </p:txBody>
            </p:sp>
            <p:sp>
              <p:nvSpPr>
                <p:cNvPr id="1271" name="Line 61"/>
                <p:cNvSpPr>
                  <a:spLocks noChangeAspect="1" noChangeShapeType="1"/>
                </p:cNvSpPr>
                <p:nvPr/>
              </p:nvSpPr>
              <p:spPr bwMode="auto">
                <a:xfrm>
                  <a:off x="2845" y="1887"/>
                  <a:ext cx="77" cy="0"/>
                </a:xfrm>
                <a:prstGeom prst="line">
                  <a:avLst/>
                </a:prstGeom>
                <a:noFill/>
                <a:ln w="6350" cap="rnd">
                  <a:solidFill>
                    <a:srgbClr val="333333"/>
                  </a:solidFill>
                  <a:round/>
                  <a:headEnd/>
                  <a:tailEnd/>
                </a:ln>
              </p:spPr>
              <p:txBody>
                <a:bodyPr/>
                <a:lstStyle/>
                <a:p>
                  <a:endParaRPr lang="el-GR"/>
                </a:p>
              </p:txBody>
            </p:sp>
            <p:sp>
              <p:nvSpPr>
                <p:cNvPr id="1272" name="Line 62"/>
                <p:cNvSpPr>
                  <a:spLocks noChangeAspect="1" noChangeShapeType="1"/>
                </p:cNvSpPr>
                <p:nvPr/>
              </p:nvSpPr>
              <p:spPr bwMode="auto">
                <a:xfrm>
                  <a:off x="2864" y="1906"/>
                  <a:ext cx="58" cy="0"/>
                </a:xfrm>
                <a:prstGeom prst="line">
                  <a:avLst/>
                </a:prstGeom>
                <a:noFill/>
                <a:ln w="6350" cap="rnd">
                  <a:solidFill>
                    <a:srgbClr val="333333"/>
                  </a:solidFill>
                  <a:round/>
                  <a:headEnd/>
                  <a:tailEnd/>
                </a:ln>
              </p:spPr>
              <p:txBody>
                <a:bodyPr/>
                <a:lstStyle/>
                <a:p>
                  <a:endParaRPr lang="el-GR"/>
                </a:p>
              </p:txBody>
            </p:sp>
            <p:sp>
              <p:nvSpPr>
                <p:cNvPr id="1273" name="Line 63"/>
                <p:cNvSpPr>
                  <a:spLocks noChangeAspect="1" noChangeShapeType="1"/>
                </p:cNvSpPr>
                <p:nvPr/>
              </p:nvSpPr>
              <p:spPr bwMode="auto">
                <a:xfrm>
                  <a:off x="2864" y="1925"/>
                  <a:ext cx="58" cy="0"/>
                </a:xfrm>
                <a:prstGeom prst="line">
                  <a:avLst/>
                </a:prstGeom>
                <a:noFill/>
                <a:ln w="6350" cap="rnd">
                  <a:solidFill>
                    <a:srgbClr val="333333"/>
                  </a:solidFill>
                  <a:round/>
                  <a:headEnd/>
                  <a:tailEnd/>
                </a:ln>
              </p:spPr>
              <p:txBody>
                <a:bodyPr/>
                <a:lstStyle/>
                <a:p>
                  <a:endParaRPr lang="el-GR"/>
                </a:p>
              </p:txBody>
            </p:sp>
            <p:sp>
              <p:nvSpPr>
                <p:cNvPr id="1274" name="Line 64"/>
                <p:cNvSpPr>
                  <a:spLocks noChangeAspect="1" noChangeShapeType="1"/>
                </p:cNvSpPr>
                <p:nvPr/>
              </p:nvSpPr>
              <p:spPr bwMode="auto">
                <a:xfrm>
                  <a:off x="2864" y="1945"/>
                  <a:ext cx="58" cy="0"/>
                </a:xfrm>
                <a:prstGeom prst="line">
                  <a:avLst/>
                </a:prstGeom>
                <a:noFill/>
                <a:ln w="6350" cap="rnd">
                  <a:solidFill>
                    <a:srgbClr val="333333"/>
                  </a:solidFill>
                  <a:round/>
                  <a:headEnd/>
                  <a:tailEnd/>
                </a:ln>
              </p:spPr>
              <p:txBody>
                <a:bodyPr/>
                <a:lstStyle/>
                <a:p>
                  <a:endParaRPr lang="el-GR"/>
                </a:p>
              </p:txBody>
            </p:sp>
            <p:sp>
              <p:nvSpPr>
                <p:cNvPr id="1275" name="Line 65"/>
                <p:cNvSpPr>
                  <a:spLocks noChangeAspect="1" noChangeShapeType="1"/>
                </p:cNvSpPr>
                <p:nvPr/>
              </p:nvSpPr>
              <p:spPr bwMode="auto">
                <a:xfrm>
                  <a:off x="2864" y="1964"/>
                  <a:ext cx="58" cy="0"/>
                </a:xfrm>
                <a:prstGeom prst="line">
                  <a:avLst/>
                </a:prstGeom>
                <a:noFill/>
                <a:ln w="6350" cap="rnd">
                  <a:solidFill>
                    <a:srgbClr val="333333"/>
                  </a:solidFill>
                  <a:round/>
                  <a:headEnd/>
                  <a:tailEnd/>
                </a:ln>
              </p:spPr>
              <p:txBody>
                <a:bodyPr/>
                <a:lstStyle/>
                <a:p>
                  <a:endParaRPr lang="el-GR"/>
                </a:p>
              </p:txBody>
            </p:sp>
            <p:sp>
              <p:nvSpPr>
                <p:cNvPr id="1276" name="Line 66"/>
                <p:cNvSpPr>
                  <a:spLocks noChangeAspect="1" noChangeShapeType="1"/>
                </p:cNvSpPr>
                <p:nvPr/>
              </p:nvSpPr>
              <p:spPr bwMode="auto">
                <a:xfrm>
                  <a:off x="2843" y="1792"/>
                  <a:ext cx="77" cy="0"/>
                </a:xfrm>
                <a:prstGeom prst="line">
                  <a:avLst/>
                </a:prstGeom>
                <a:noFill/>
                <a:ln w="6350" cap="rnd">
                  <a:solidFill>
                    <a:srgbClr val="333333"/>
                  </a:solidFill>
                  <a:round/>
                  <a:headEnd/>
                  <a:tailEnd/>
                </a:ln>
              </p:spPr>
              <p:txBody>
                <a:bodyPr/>
                <a:lstStyle/>
                <a:p>
                  <a:endParaRPr lang="el-GR"/>
                </a:p>
              </p:txBody>
            </p:sp>
            <p:sp>
              <p:nvSpPr>
                <p:cNvPr id="1277" name="Line 67"/>
                <p:cNvSpPr>
                  <a:spLocks noChangeAspect="1" noChangeShapeType="1"/>
                </p:cNvSpPr>
                <p:nvPr/>
              </p:nvSpPr>
              <p:spPr bwMode="auto">
                <a:xfrm>
                  <a:off x="2862" y="1811"/>
                  <a:ext cx="58" cy="0"/>
                </a:xfrm>
                <a:prstGeom prst="line">
                  <a:avLst/>
                </a:prstGeom>
                <a:noFill/>
                <a:ln w="6350" cap="rnd">
                  <a:solidFill>
                    <a:srgbClr val="333333"/>
                  </a:solidFill>
                  <a:round/>
                  <a:headEnd/>
                  <a:tailEnd/>
                </a:ln>
              </p:spPr>
              <p:txBody>
                <a:bodyPr/>
                <a:lstStyle/>
                <a:p>
                  <a:endParaRPr lang="el-GR"/>
                </a:p>
              </p:txBody>
            </p:sp>
            <p:sp>
              <p:nvSpPr>
                <p:cNvPr id="1278" name="Line 68"/>
                <p:cNvSpPr>
                  <a:spLocks noChangeAspect="1" noChangeShapeType="1"/>
                </p:cNvSpPr>
                <p:nvPr/>
              </p:nvSpPr>
              <p:spPr bwMode="auto">
                <a:xfrm>
                  <a:off x="2862" y="1831"/>
                  <a:ext cx="58" cy="0"/>
                </a:xfrm>
                <a:prstGeom prst="line">
                  <a:avLst/>
                </a:prstGeom>
                <a:noFill/>
                <a:ln w="6350" cap="rnd">
                  <a:solidFill>
                    <a:srgbClr val="333333"/>
                  </a:solidFill>
                  <a:round/>
                  <a:headEnd/>
                  <a:tailEnd/>
                </a:ln>
              </p:spPr>
              <p:txBody>
                <a:bodyPr/>
                <a:lstStyle/>
                <a:p>
                  <a:endParaRPr lang="el-GR"/>
                </a:p>
              </p:txBody>
            </p:sp>
            <p:sp>
              <p:nvSpPr>
                <p:cNvPr id="1279" name="Line 69"/>
                <p:cNvSpPr>
                  <a:spLocks noChangeAspect="1" noChangeShapeType="1"/>
                </p:cNvSpPr>
                <p:nvPr/>
              </p:nvSpPr>
              <p:spPr bwMode="auto">
                <a:xfrm>
                  <a:off x="2862" y="1850"/>
                  <a:ext cx="58" cy="0"/>
                </a:xfrm>
                <a:prstGeom prst="line">
                  <a:avLst/>
                </a:prstGeom>
                <a:noFill/>
                <a:ln w="6350" cap="rnd">
                  <a:solidFill>
                    <a:srgbClr val="333333"/>
                  </a:solidFill>
                  <a:round/>
                  <a:headEnd/>
                  <a:tailEnd/>
                </a:ln>
              </p:spPr>
              <p:txBody>
                <a:bodyPr/>
                <a:lstStyle/>
                <a:p>
                  <a:endParaRPr lang="el-GR"/>
                </a:p>
              </p:txBody>
            </p:sp>
            <p:sp>
              <p:nvSpPr>
                <p:cNvPr id="1280" name="Line 70"/>
                <p:cNvSpPr>
                  <a:spLocks noChangeAspect="1" noChangeShapeType="1"/>
                </p:cNvSpPr>
                <p:nvPr/>
              </p:nvSpPr>
              <p:spPr bwMode="auto">
                <a:xfrm>
                  <a:off x="2862" y="1869"/>
                  <a:ext cx="58" cy="0"/>
                </a:xfrm>
                <a:prstGeom prst="line">
                  <a:avLst/>
                </a:prstGeom>
                <a:noFill/>
                <a:ln w="6350" cap="rnd">
                  <a:solidFill>
                    <a:srgbClr val="333333"/>
                  </a:solidFill>
                  <a:round/>
                  <a:headEnd/>
                  <a:tailEnd/>
                </a:ln>
              </p:spPr>
              <p:txBody>
                <a:bodyPr/>
                <a:lstStyle/>
                <a:p>
                  <a:endParaRPr lang="el-GR"/>
                </a:p>
              </p:txBody>
            </p:sp>
            <p:sp>
              <p:nvSpPr>
                <p:cNvPr id="1281" name="Freeform 71"/>
                <p:cNvSpPr>
                  <a:spLocks noChangeAspect="1"/>
                </p:cNvSpPr>
                <p:nvPr/>
              </p:nvSpPr>
              <p:spPr bwMode="auto">
                <a:xfrm>
                  <a:off x="2774" y="1001"/>
                  <a:ext cx="205" cy="1449"/>
                </a:xfrm>
                <a:custGeom>
                  <a:avLst/>
                  <a:gdLst>
                    <a:gd name="T0" fmla="*/ 834749 w 128"/>
                    <a:gd name="T1" fmla="*/ 196777 h 903"/>
                    <a:gd name="T2" fmla="*/ 417375 w 128"/>
                    <a:gd name="T3" fmla="*/ 0 h 903"/>
                    <a:gd name="T4" fmla="*/ 0 w 128"/>
                    <a:gd name="T5" fmla="*/ 196777 h 903"/>
                    <a:gd name="T6" fmla="*/ 339116 w 128"/>
                    <a:gd name="T7" fmla="*/ 386999 h 903"/>
                    <a:gd name="T8" fmla="*/ 339116 w 128"/>
                    <a:gd name="T9" fmla="*/ 5923021 h 903"/>
                    <a:gd name="T10" fmla="*/ 417375 w 128"/>
                    <a:gd name="T11" fmla="*/ 5923021 h 903"/>
                    <a:gd name="T12" fmla="*/ 502152 w 128"/>
                    <a:gd name="T13" fmla="*/ 5923021 h 903"/>
                    <a:gd name="T14" fmla="*/ 502152 w 128"/>
                    <a:gd name="T15" fmla="*/ 386999 h 903"/>
                    <a:gd name="T16" fmla="*/ 834749 w 128"/>
                    <a:gd name="T17" fmla="*/ 196777 h 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03"/>
                    <a:gd name="T29" fmla="*/ 128 w 128"/>
                    <a:gd name="T30" fmla="*/ 903 h 9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03">
                      <a:moveTo>
                        <a:pt x="128" y="30"/>
                      </a:moveTo>
                      <a:cubicBezTo>
                        <a:pt x="128" y="13"/>
                        <a:pt x="100" y="0"/>
                        <a:pt x="64" y="0"/>
                      </a:cubicBezTo>
                      <a:cubicBezTo>
                        <a:pt x="29" y="0"/>
                        <a:pt x="0" y="13"/>
                        <a:pt x="0" y="30"/>
                      </a:cubicBezTo>
                      <a:cubicBezTo>
                        <a:pt x="0" y="45"/>
                        <a:pt x="22" y="57"/>
                        <a:pt x="52" y="59"/>
                      </a:cubicBezTo>
                      <a:cubicBezTo>
                        <a:pt x="52" y="903"/>
                        <a:pt x="52" y="903"/>
                        <a:pt x="52" y="903"/>
                      </a:cubicBezTo>
                      <a:cubicBezTo>
                        <a:pt x="52" y="903"/>
                        <a:pt x="57" y="903"/>
                        <a:pt x="64" y="903"/>
                      </a:cubicBezTo>
                      <a:cubicBezTo>
                        <a:pt x="71" y="903"/>
                        <a:pt x="77" y="903"/>
                        <a:pt x="77" y="903"/>
                      </a:cubicBezTo>
                      <a:cubicBezTo>
                        <a:pt x="77" y="59"/>
                        <a:pt x="77" y="59"/>
                        <a:pt x="77" y="59"/>
                      </a:cubicBezTo>
                      <a:cubicBezTo>
                        <a:pt x="106" y="57"/>
                        <a:pt x="128" y="45"/>
                        <a:pt x="128" y="30"/>
                      </a:cubicBezTo>
                    </a:path>
                  </a:pathLst>
                </a:custGeom>
                <a:solidFill>
                  <a:srgbClr val="FFF5EE"/>
                </a:solidFill>
                <a:ln w="6350" cap="rnd">
                  <a:solidFill>
                    <a:srgbClr val="333333"/>
                  </a:solidFill>
                  <a:miter lim="800000"/>
                  <a:headEnd/>
                  <a:tailEnd/>
                </a:ln>
              </p:spPr>
              <p:txBody>
                <a:bodyPr/>
                <a:lstStyle/>
                <a:p>
                  <a:endParaRPr lang="el-GR"/>
                </a:p>
              </p:txBody>
            </p:sp>
            <p:sp>
              <p:nvSpPr>
                <p:cNvPr id="1282" name="Oval 73"/>
                <p:cNvSpPr>
                  <a:spLocks noChangeAspect="1" noChangeArrowheads="1"/>
                </p:cNvSpPr>
                <p:nvPr/>
              </p:nvSpPr>
              <p:spPr bwMode="auto">
                <a:xfrm>
                  <a:off x="2830" y="1516"/>
                  <a:ext cx="90" cy="40"/>
                </a:xfrm>
                <a:prstGeom prst="ellipse">
                  <a:avLst/>
                </a:prstGeom>
                <a:noFill/>
                <a:ln w="6350" cap="rnd">
                  <a:solidFill>
                    <a:srgbClr val="333333"/>
                  </a:solidFill>
                  <a:round/>
                  <a:headEnd/>
                  <a:tailEnd/>
                </a:ln>
              </p:spPr>
              <p:txBody>
                <a:bodyPr/>
                <a:lstStyle/>
                <a:p>
                  <a:endParaRPr lang="el-GR" altLang="el-GR" sz="1800"/>
                </a:p>
              </p:txBody>
            </p:sp>
          </p:grpSp>
          <p:cxnSp>
            <p:nvCxnSpPr>
              <p:cNvPr id="1292" name="1291 - Ευθύγραμμο βέλος σύνδεσης"/>
              <p:cNvCxnSpPr>
                <a:endCxn id="1048" idx="24"/>
              </p:cNvCxnSpPr>
              <p:nvPr/>
            </p:nvCxnSpPr>
            <p:spPr>
              <a:xfrm flipV="1">
                <a:off x="3143240" y="1129675"/>
                <a:ext cx="1227710" cy="22762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3" name="1292 - Ευθύγραμμο βέλος σύνδεσης"/>
              <p:cNvCxnSpPr/>
              <p:nvPr/>
            </p:nvCxnSpPr>
            <p:spPr>
              <a:xfrm rot="10800000" flipV="1">
                <a:off x="7215206" y="1142984"/>
                <a:ext cx="500066" cy="21431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5" name="1294 - Ευθύγραμμο βέλος σύνδεσης"/>
              <p:cNvCxnSpPr/>
              <p:nvPr/>
            </p:nvCxnSpPr>
            <p:spPr>
              <a:xfrm rot="10800000" flipV="1">
                <a:off x="5572132" y="857232"/>
                <a:ext cx="1071570" cy="14287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8" name="1297 - TextBox"/>
              <p:cNvSpPr txBox="1"/>
              <p:nvPr/>
            </p:nvSpPr>
            <p:spPr>
              <a:xfrm>
                <a:off x="7858148" y="2214554"/>
                <a:ext cx="1143008" cy="369332"/>
              </a:xfrm>
              <a:prstGeom prst="rect">
                <a:avLst/>
              </a:prstGeom>
              <a:noFill/>
            </p:spPr>
            <p:txBody>
              <a:bodyPr wrap="square" rtlCol="0">
                <a:spAutoFit/>
              </a:bodyPr>
              <a:lstStyle/>
              <a:p>
                <a:pPr algn="ctr"/>
                <a:r>
                  <a:rPr lang="el-GR" dirty="0" smtClean="0"/>
                  <a:t>Δότης</a:t>
                </a:r>
                <a:endParaRPr lang="el-GR" dirty="0"/>
              </a:p>
            </p:txBody>
          </p:sp>
          <p:sp>
            <p:nvSpPr>
              <p:cNvPr id="1299" name="1298 - TextBox"/>
              <p:cNvSpPr txBox="1"/>
              <p:nvPr/>
            </p:nvSpPr>
            <p:spPr>
              <a:xfrm>
                <a:off x="2214546" y="1428736"/>
                <a:ext cx="1428760" cy="369332"/>
              </a:xfrm>
              <a:prstGeom prst="rect">
                <a:avLst/>
              </a:prstGeom>
              <a:noFill/>
            </p:spPr>
            <p:txBody>
              <a:bodyPr wrap="square" rtlCol="0">
                <a:spAutoFit/>
              </a:bodyPr>
              <a:lstStyle/>
              <a:p>
                <a:pPr algn="ctr"/>
                <a:r>
                  <a:rPr lang="el-GR" dirty="0" smtClean="0"/>
                  <a:t>Λήπτης</a:t>
                </a:r>
                <a:endParaRPr lang="el-GR" dirty="0"/>
              </a:p>
            </p:txBody>
          </p:sp>
          <p:sp>
            <p:nvSpPr>
              <p:cNvPr id="1301" name="1300 - TextBox"/>
              <p:cNvSpPr txBox="1"/>
              <p:nvPr/>
            </p:nvSpPr>
            <p:spPr>
              <a:xfrm>
                <a:off x="0" y="571480"/>
                <a:ext cx="1428728" cy="1169551"/>
              </a:xfrm>
              <a:prstGeom prst="rect">
                <a:avLst/>
              </a:prstGeom>
              <a:noFill/>
            </p:spPr>
            <p:txBody>
              <a:bodyPr wrap="square" rtlCol="0">
                <a:spAutoFit/>
              </a:bodyPr>
              <a:lstStyle/>
              <a:p>
                <a:pPr algn="ctr"/>
                <a:r>
                  <a:rPr lang="el-GR" sz="1400" b="1" dirty="0" smtClean="0"/>
                  <a:t>Μείγμα μονοκυττάρων του περιφερικού αίματος</a:t>
                </a:r>
                <a:endParaRPr lang="el-GR" sz="1400" b="1" dirty="0"/>
              </a:p>
            </p:txBody>
          </p:sp>
          <p:sp>
            <p:nvSpPr>
              <p:cNvPr id="1302" name="1301 - TextBox"/>
              <p:cNvSpPr txBox="1"/>
              <p:nvPr/>
            </p:nvSpPr>
            <p:spPr>
              <a:xfrm>
                <a:off x="6929454" y="2285992"/>
                <a:ext cx="1714480" cy="954107"/>
              </a:xfrm>
              <a:prstGeom prst="rect">
                <a:avLst/>
              </a:prstGeom>
              <a:noFill/>
            </p:spPr>
            <p:txBody>
              <a:bodyPr wrap="square" rtlCol="0">
                <a:spAutoFit/>
              </a:bodyPr>
              <a:lstStyle/>
              <a:p>
                <a:r>
                  <a:rPr lang="el-GR" sz="1400" dirty="0" smtClean="0"/>
                  <a:t>Κύτταρα ακτινοβολημένα για να μην πολλαπλασιάζονται</a:t>
                </a:r>
                <a:endParaRPr lang="el-GR" sz="1400" dirty="0"/>
              </a:p>
            </p:txBody>
          </p:sp>
          <p:cxnSp>
            <p:nvCxnSpPr>
              <p:cNvPr id="1303" name="1302 - Ευθύγραμμο βέλος σύνδεσης"/>
              <p:cNvCxnSpPr/>
              <p:nvPr/>
            </p:nvCxnSpPr>
            <p:spPr>
              <a:xfrm rot="16200000" flipV="1">
                <a:off x="7072330" y="1857364"/>
                <a:ext cx="500066" cy="35719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6" name="1305 - TextBox"/>
              <p:cNvSpPr txBox="1"/>
              <p:nvPr/>
            </p:nvSpPr>
            <p:spPr>
              <a:xfrm>
                <a:off x="142844" y="2362794"/>
                <a:ext cx="2357454" cy="830997"/>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l-GR" sz="1600" b="1" dirty="0" smtClean="0"/>
                  <a:t>Αναγνώριση υπό των </a:t>
                </a:r>
                <a:r>
                  <a:rPr lang="en-US" sz="1600" b="1" dirty="0" smtClean="0"/>
                  <a:t>T </a:t>
                </a:r>
                <a:r>
                  <a:rPr lang="el-GR" sz="1600" b="1" dirty="0" smtClean="0"/>
                  <a:t>κυττάρων του λήπτη των αλλογενών μορίων </a:t>
                </a:r>
                <a:r>
                  <a:rPr lang="en-US" sz="1600" b="1" dirty="0" smtClean="0"/>
                  <a:t>MHC</a:t>
                </a:r>
                <a:endParaRPr lang="el-GR" sz="1600" b="1" dirty="0"/>
              </a:p>
            </p:txBody>
          </p:sp>
          <p:sp>
            <p:nvSpPr>
              <p:cNvPr id="1307" name="1306 - TextBox"/>
              <p:cNvSpPr txBox="1"/>
              <p:nvPr/>
            </p:nvSpPr>
            <p:spPr>
              <a:xfrm>
                <a:off x="4071934" y="1714488"/>
                <a:ext cx="642942" cy="307777"/>
              </a:xfrm>
              <a:prstGeom prst="rect">
                <a:avLst/>
              </a:prstGeom>
              <a:noFill/>
            </p:spPr>
            <p:txBody>
              <a:bodyPr wrap="square" rtlCol="0">
                <a:spAutoFit/>
              </a:bodyPr>
              <a:lstStyle/>
              <a:p>
                <a:r>
                  <a:rPr lang="en-US" sz="1400" dirty="0" smtClean="0"/>
                  <a:t>MHC-I</a:t>
                </a:r>
                <a:endParaRPr lang="el-GR" sz="1400" dirty="0"/>
              </a:p>
            </p:txBody>
          </p:sp>
          <p:cxnSp>
            <p:nvCxnSpPr>
              <p:cNvPr id="1309" name="1308 - Ευθύγραμμο βέλος σύνδεσης"/>
              <p:cNvCxnSpPr/>
              <p:nvPr/>
            </p:nvCxnSpPr>
            <p:spPr>
              <a:xfrm rot="16200000" flipH="1">
                <a:off x="4464843" y="2107397"/>
                <a:ext cx="357190"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0" name="1309 - TextBox"/>
              <p:cNvSpPr txBox="1"/>
              <p:nvPr/>
            </p:nvSpPr>
            <p:spPr>
              <a:xfrm>
                <a:off x="5143504" y="1714488"/>
                <a:ext cx="785818" cy="307777"/>
              </a:xfrm>
              <a:prstGeom prst="rect">
                <a:avLst/>
              </a:prstGeom>
              <a:noFill/>
            </p:spPr>
            <p:txBody>
              <a:bodyPr wrap="square" rtlCol="0">
                <a:spAutoFit/>
              </a:bodyPr>
              <a:lstStyle/>
              <a:p>
                <a:r>
                  <a:rPr lang="en-US" sz="1400" dirty="0" smtClean="0"/>
                  <a:t>MHC-II</a:t>
                </a:r>
                <a:endParaRPr lang="el-GR" sz="1400" dirty="0"/>
              </a:p>
            </p:txBody>
          </p:sp>
          <p:cxnSp>
            <p:nvCxnSpPr>
              <p:cNvPr id="1311" name="1310 - Ευθύγραμμο βέλος σύνδεσης"/>
              <p:cNvCxnSpPr/>
              <p:nvPr/>
            </p:nvCxnSpPr>
            <p:spPr>
              <a:xfrm rot="16200000" flipH="1">
                <a:off x="5286380" y="2071678"/>
                <a:ext cx="35719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3" name="1312 - TextBox"/>
              <p:cNvSpPr txBox="1"/>
              <p:nvPr/>
            </p:nvSpPr>
            <p:spPr>
              <a:xfrm>
                <a:off x="4143372" y="3214686"/>
                <a:ext cx="2000264" cy="738664"/>
              </a:xfrm>
              <a:prstGeom prst="rect">
                <a:avLst/>
              </a:prstGeom>
              <a:noFill/>
            </p:spPr>
            <p:txBody>
              <a:bodyPr wrap="square" rtlCol="0">
                <a:spAutoFit/>
              </a:bodyPr>
              <a:lstStyle/>
              <a:p>
                <a:pPr algn="ctr"/>
                <a:r>
                  <a:rPr lang="el-GR" sz="1400" b="1" dirty="0" err="1" smtClean="0"/>
                  <a:t>Αντιγονοπαρουσιαστικό</a:t>
                </a:r>
                <a:r>
                  <a:rPr lang="el-GR" sz="1400" b="1" dirty="0" smtClean="0"/>
                  <a:t> κύτταρο του δότη (ενεργοποιούν κύτταρο)</a:t>
                </a:r>
                <a:endParaRPr lang="el-GR" sz="1400" b="1" dirty="0"/>
              </a:p>
            </p:txBody>
          </p:sp>
          <p:cxnSp>
            <p:nvCxnSpPr>
              <p:cNvPr id="1314" name="1313 - Ευθύγραμμο βέλος σύνδεσης"/>
              <p:cNvCxnSpPr/>
              <p:nvPr/>
            </p:nvCxnSpPr>
            <p:spPr>
              <a:xfrm rot="16200000" flipV="1">
                <a:off x="5125645" y="3018232"/>
                <a:ext cx="392909"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6" name="1315 - TextBox"/>
              <p:cNvSpPr txBox="1"/>
              <p:nvPr/>
            </p:nvSpPr>
            <p:spPr>
              <a:xfrm>
                <a:off x="3786182" y="4141121"/>
                <a:ext cx="1571635" cy="738664"/>
              </a:xfrm>
              <a:prstGeom prst="rect">
                <a:avLst/>
              </a:prstGeom>
              <a:noFill/>
            </p:spPr>
            <p:txBody>
              <a:bodyPr wrap="square" rtlCol="0">
                <a:spAutoFit/>
              </a:bodyPr>
              <a:lstStyle/>
              <a:p>
                <a:r>
                  <a:rPr lang="el-GR" sz="1400" dirty="0" err="1" smtClean="0"/>
                  <a:t>Κλωνική</a:t>
                </a:r>
                <a:r>
                  <a:rPr lang="el-GR" sz="1400" dirty="0" smtClean="0"/>
                  <a:t> </a:t>
                </a:r>
                <a:r>
                  <a:rPr lang="el-GR" sz="1400" dirty="0" err="1" smtClean="0"/>
                  <a:t>έκπτυξη</a:t>
                </a:r>
                <a:r>
                  <a:rPr lang="el-GR" sz="1400" dirty="0" smtClean="0"/>
                  <a:t> </a:t>
                </a:r>
                <a:r>
                  <a:rPr lang="en-US" sz="1400" dirty="0" smtClean="0"/>
                  <a:t>CD8+T </a:t>
                </a:r>
                <a:r>
                  <a:rPr lang="el-GR" sz="1400" dirty="0" smtClean="0"/>
                  <a:t>κυττάρων του λήπτη</a:t>
                </a:r>
                <a:endParaRPr lang="el-GR" sz="1400" dirty="0"/>
              </a:p>
            </p:txBody>
          </p:sp>
          <p:sp>
            <p:nvSpPr>
              <p:cNvPr id="1317" name="1316 - TextBox"/>
              <p:cNvSpPr txBox="1"/>
              <p:nvPr/>
            </p:nvSpPr>
            <p:spPr>
              <a:xfrm>
                <a:off x="214282" y="3571876"/>
                <a:ext cx="2286016" cy="1077218"/>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l-GR" sz="1600" b="1" dirty="0" err="1" smtClean="0"/>
                  <a:t>Κλωνική</a:t>
                </a:r>
                <a:r>
                  <a:rPr lang="el-GR" sz="1600" b="1" dirty="0" smtClean="0"/>
                  <a:t> </a:t>
                </a:r>
                <a:r>
                  <a:rPr lang="el-GR" sz="1600" b="1" dirty="0" err="1" smtClean="0"/>
                  <a:t>έκτυξη</a:t>
                </a:r>
                <a:r>
                  <a:rPr lang="el-GR" sz="1600" b="1" dirty="0" smtClean="0"/>
                  <a:t> και λειτουργική διαφοροποίηση των </a:t>
                </a:r>
                <a:r>
                  <a:rPr lang="en-US" sz="1600" b="1" dirty="0" smtClean="0"/>
                  <a:t>T </a:t>
                </a:r>
                <a:r>
                  <a:rPr lang="el-GR" sz="1600" b="1" dirty="0" smtClean="0"/>
                  <a:t>κυττάρων του λήπτη</a:t>
                </a:r>
                <a:endParaRPr lang="el-GR" sz="1600" b="1" dirty="0"/>
              </a:p>
            </p:txBody>
          </p:sp>
          <p:sp>
            <p:nvSpPr>
              <p:cNvPr id="1318" name="1317 - TextBox"/>
              <p:cNvSpPr txBox="1"/>
              <p:nvPr/>
            </p:nvSpPr>
            <p:spPr>
              <a:xfrm>
                <a:off x="7572365" y="3786190"/>
                <a:ext cx="1571635" cy="738664"/>
              </a:xfrm>
              <a:prstGeom prst="rect">
                <a:avLst/>
              </a:prstGeom>
              <a:noFill/>
            </p:spPr>
            <p:txBody>
              <a:bodyPr wrap="square" rtlCol="0">
                <a:spAutoFit/>
              </a:bodyPr>
              <a:lstStyle/>
              <a:p>
                <a:r>
                  <a:rPr lang="el-GR" sz="1400" dirty="0" err="1" smtClean="0"/>
                  <a:t>Κλωνική</a:t>
                </a:r>
                <a:r>
                  <a:rPr lang="el-GR" sz="1400" dirty="0" smtClean="0"/>
                  <a:t> </a:t>
                </a:r>
                <a:r>
                  <a:rPr lang="el-GR" sz="1400" dirty="0" err="1" smtClean="0"/>
                  <a:t>έκπτυξη</a:t>
                </a:r>
                <a:r>
                  <a:rPr lang="el-GR" sz="1400" dirty="0" smtClean="0"/>
                  <a:t> </a:t>
                </a:r>
                <a:r>
                  <a:rPr lang="en-US" sz="1400" dirty="0" smtClean="0"/>
                  <a:t>CD</a:t>
                </a:r>
                <a:r>
                  <a:rPr lang="el-GR" sz="1400" dirty="0" smtClean="0"/>
                  <a:t>4</a:t>
                </a:r>
                <a:r>
                  <a:rPr lang="en-US" sz="1400" dirty="0" smtClean="0"/>
                  <a:t>+T </a:t>
                </a:r>
                <a:r>
                  <a:rPr lang="el-GR" sz="1400" dirty="0" smtClean="0"/>
                  <a:t>κυττάρων του λήπτη</a:t>
                </a:r>
                <a:endParaRPr lang="el-GR" sz="1400" dirty="0"/>
              </a:p>
            </p:txBody>
          </p:sp>
          <p:sp>
            <p:nvSpPr>
              <p:cNvPr id="1319" name="1318 - Ρόμβος"/>
              <p:cNvSpPr/>
              <p:nvPr/>
            </p:nvSpPr>
            <p:spPr>
              <a:xfrm>
                <a:off x="6572264" y="4286256"/>
                <a:ext cx="142876" cy="142876"/>
              </a:xfrm>
              <a:prstGeom prst="diamond">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0" name="1319 - Ρόμβος"/>
              <p:cNvSpPr/>
              <p:nvPr/>
            </p:nvSpPr>
            <p:spPr>
              <a:xfrm>
                <a:off x="6224598" y="4581532"/>
                <a:ext cx="142876" cy="142876"/>
              </a:xfrm>
              <a:prstGeom prst="diamond">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1" name="1320 - Ρόμβος"/>
              <p:cNvSpPr/>
              <p:nvPr/>
            </p:nvSpPr>
            <p:spPr>
              <a:xfrm>
                <a:off x="6500826" y="4572008"/>
                <a:ext cx="142876" cy="142876"/>
              </a:xfrm>
              <a:prstGeom prst="diamond">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2" name="1321 - Ρόμβος"/>
              <p:cNvSpPr/>
              <p:nvPr/>
            </p:nvSpPr>
            <p:spPr>
              <a:xfrm>
                <a:off x="6215074" y="5000636"/>
                <a:ext cx="142876" cy="142876"/>
              </a:xfrm>
              <a:prstGeom prst="diamond">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3" name="1322 - Ρόμβος"/>
              <p:cNvSpPr/>
              <p:nvPr/>
            </p:nvSpPr>
            <p:spPr>
              <a:xfrm>
                <a:off x="6215074" y="5429264"/>
                <a:ext cx="142876" cy="142876"/>
              </a:xfrm>
              <a:prstGeom prst="diamond">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4" name="1323 - Κανονικό πεντάγωνο"/>
              <p:cNvSpPr/>
              <p:nvPr/>
            </p:nvSpPr>
            <p:spPr>
              <a:xfrm>
                <a:off x="6286512" y="4714884"/>
                <a:ext cx="142876" cy="142876"/>
              </a:xfrm>
              <a:prstGeom prst="pentagon">
                <a:avLst/>
              </a:prstGeom>
              <a:solidFill>
                <a:srgbClr val="F935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5" name="1324 - Κανονικό πεντάγωνο"/>
              <p:cNvSpPr/>
              <p:nvPr/>
            </p:nvSpPr>
            <p:spPr>
              <a:xfrm>
                <a:off x="6357950" y="5286388"/>
                <a:ext cx="142876" cy="142876"/>
              </a:xfrm>
              <a:prstGeom prst="pentagon">
                <a:avLst/>
              </a:prstGeom>
              <a:solidFill>
                <a:srgbClr val="F935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6" name="1325 - Κανονικό πεντάγωνο"/>
              <p:cNvSpPr/>
              <p:nvPr/>
            </p:nvSpPr>
            <p:spPr>
              <a:xfrm>
                <a:off x="6357950" y="5786454"/>
                <a:ext cx="142876" cy="142876"/>
              </a:xfrm>
              <a:prstGeom prst="pentagon">
                <a:avLst/>
              </a:prstGeom>
              <a:solidFill>
                <a:srgbClr val="F935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7" name="1326 - Κανονικό πεντάγωνο"/>
              <p:cNvSpPr/>
              <p:nvPr/>
            </p:nvSpPr>
            <p:spPr>
              <a:xfrm>
                <a:off x="6429388" y="6143644"/>
                <a:ext cx="142876" cy="142876"/>
              </a:xfrm>
              <a:prstGeom prst="pentagon">
                <a:avLst/>
              </a:prstGeom>
              <a:solidFill>
                <a:srgbClr val="F935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8" name="1327 - Ορθογώνιο τρίγωνο"/>
              <p:cNvSpPr/>
              <p:nvPr/>
            </p:nvSpPr>
            <p:spPr>
              <a:xfrm>
                <a:off x="7500958" y="4500570"/>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9" name="1328 - Ορθογώνιο τρίγωνο"/>
              <p:cNvSpPr/>
              <p:nvPr/>
            </p:nvSpPr>
            <p:spPr>
              <a:xfrm>
                <a:off x="7715272" y="4500570"/>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0" name="1329 - Ορθογώνιο τρίγωνο"/>
              <p:cNvSpPr/>
              <p:nvPr/>
            </p:nvSpPr>
            <p:spPr>
              <a:xfrm>
                <a:off x="7858148" y="5143512"/>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1" name="1330 - Ορθογώνιο τρίγωνο"/>
              <p:cNvSpPr/>
              <p:nvPr/>
            </p:nvSpPr>
            <p:spPr>
              <a:xfrm>
                <a:off x="7958158" y="4957770"/>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2" name="1331 - Ορθογώνιο τρίγωνο"/>
              <p:cNvSpPr/>
              <p:nvPr/>
            </p:nvSpPr>
            <p:spPr>
              <a:xfrm>
                <a:off x="8215338" y="5357826"/>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3" name="1332 - Ορθογώνιο τρίγωνο"/>
              <p:cNvSpPr/>
              <p:nvPr/>
            </p:nvSpPr>
            <p:spPr>
              <a:xfrm>
                <a:off x="8072462" y="4643446"/>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4" name="1333 - Ορθογώνιο τρίγωνο"/>
              <p:cNvSpPr/>
              <p:nvPr/>
            </p:nvSpPr>
            <p:spPr>
              <a:xfrm>
                <a:off x="8501090" y="6000768"/>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5" name="1334 - Ορθογώνιο τρίγωνο"/>
              <p:cNvSpPr/>
              <p:nvPr/>
            </p:nvSpPr>
            <p:spPr>
              <a:xfrm>
                <a:off x="8143900" y="5786454"/>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6" name="1335 - Ορθογώνιο τρίγωνο"/>
              <p:cNvSpPr/>
              <p:nvPr/>
            </p:nvSpPr>
            <p:spPr>
              <a:xfrm>
                <a:off x="8215338" y="6143644"/>
                <a:ext cx="142876" cy="214314"/>
              </a:xfrm>
              <a:prstGeom prst="rtTriangle">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7" name="1336 - TextBox"/>
              <p:cNvSpPr txBox="1"/>
              <p:nvPr/>
            </p:nvSpPr>
            <p:spPr>
              <a:xfrm>
                <a:off x="6286512" y="6357958"/>
                <a:ext cx="2357454" cy="338554"/>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l-GR" sz="1600" b="1" dirty="0" smtClean="0"/>
                  <a:t>Έκκριση </a:t>
                </a:r>
                <a:r>
                  <a:rPr lang="el-GR" sz="1600" b="1" dirty="0" err="1" smtClean="0"/>
                  <a:t>κυτταροκινών</a:t>
                </a:r>
                <a:endParaRPr lang="el-GR" sz="1600" b="1" dirty="0"/>
              </a:p>
            </p:txBody>
          </p:sp>
          <p:sp>
            <p:nvSpPr>
              <p:cNvPr id="1338" name="1337 - TextBox"/>
              <p:cNvSpPr txBox="1"/>
              <p:nvPr/>
            </p:nvSpPr>
            <p:spPr>
              <a:xfrm>
                <a:off x="285720" y="5143512"/>
                <a:ext cx="2214578" cy="584775"/>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l-GR" sz="1600" b="1" dirty="0" smtClean="0"/>
                  <a:t>Δραστικές λειτουργίες των Τ κυττάρων</a:t>
                </a:r>
                <a:endParaRPr lang="el-GR" sz="1600" b="1" dirty="0"/>
              </a:p>
            </p:txBody>
          </p:sp>
          <p:sp>
            <p:nvSpPr>
              <p:cNvPr id="1339" name="1338 - TextBox"/>
              <p:cNvSpPr txBox="1"/>
              <p:nvPr/>
            </p:nvSpPr>
            <p:spPr>
              <a:xfrm>
                <a:off x="4429124" y="5214950"/>
                <a:ext cx="1285884" cy="461665"/>
              </a:xfrm>
              <a:prstGeom prst="rect">
                <a:avLst/>
              </a:prstGeom>
              <a:noFill/>
            </p:spPr>
            <p:txBody>
              <a:bodyPr wrap="square" rtlCol="0">
                <a:spAutoFit/>
              </a:bodyPr>
              <a:lstStyle/>
              <a:p>
                <a:pPr algn="ctr"/>
                <a:r>
                  <a:rPr lang="el-GR" sz="1200" b="1" dirty="0" smtClean="0"/>
                  <a:t>Κύτταρο-στόχος του δότη</a:t>
                </a:r>
                <a:endParaRPr lang="el-GR" sz="1200" b="1" dirty="0"/>
              </a:p>
            </p:txBody>
          </p:sp>
          <p:cxnSp>
            <p:nvCxnSpPr>
              <p:cNvPr id="1342" name="1341 - Ευθύγραμμο βέλος σύνδεσης"/>
              <p:cNvCxnSpPr/>
              <p:nvPr/>
            </p:nvCxnSpPr>
            <p:spPr>
              <a:xfrm rot="10800000">
                <a:off x="3786182" y="5429264"/>
                <a:ext cx="571504" cy="1588"/>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3" name="1342 - Ευθύγραμμο βέλος σύνδεσης"/>
              <p:cNvCxnSpPr/>
              <p:nvPr/>
            </p:nvCxnSpPr>
            <p:spPr>
              <a:xfrm flipV="1">
                <a:off x="5715008" y="5143512"/>
                <a:ext cx="1357322" cy="214314"/>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7" name="1346 - TextBox"/>
              <p:cNvSpPr txBox="1"/>
              <p:nvPr/>
            </p:nvSpPr>
            <p:spPr>
              <a:xfrm>
                <a:off x="3714744" y="6191928"/>
                <a:ext cx="2286016" cy="523220"/>
              </a:xfrm>
              <a:prstGeom prst="rect">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l-GR" sz="1400" b="1" dirty="0" smtClean="0"/>
                  <a:t>Θάνατος του κυττάρου-στόχος με απόπτωση</a:t>
                </a:r>
                <a:endParaRPr lang="el-GR" sz="1400" b="1" dirty="0"/>
              </a:p>
            </p:txBody>
          </p:sp>
        </p:grpSp>
        <p:sp>
          <p:nvSpPr>
            <p:cNvPr id="1349" name="1348 - TextBox"/>
            <p:cNvSpPr txBox="1"/>
            <p:nvPr/>
          </p:nvSpPr>
          <p:spPr>
            <a:xfrm>
              <a:off x="928662" y="6143644"/>
              <a:ext cx="1571636" cy="276999"/>
            </a:xfrm>
            <a:prstGeom prst="rect">
              <a:avLst/>
            </a:prstGeom>
            <a:noFill/>
          </p:spPr>
          <p:txBody>
            <a:bodyPr wrap="square" rtlCol="0">
              <a:spAutoFit/>
            </a:bodyPr>
            <a:lstStyle/>
            <a:p>
              <a:r>
                <a:rPr lang="el-GR" sz="1200" dirty="0" smtClean="0">
                  <a:latin typeface="Monotype Corsiva" pitchFamily="66" charset="0"/>
                </a:rPr>
                <a:t> </a:t>
              </a:r>
              <a:r>
                <a:rPr lang="en-US" sz="1200" dirty="0" err="1" smtClean="0">
                  <a:latin typeface="Brush Script MT" pitchFamily="66" charset="0"/>
                </a:rPr>
                <a:t>P.G.Vlachoyiannopoulos</a:t>
              </a:r>
              <a:endParaRPr lang="el-GR" sz="1200" dirty="0">
                <a:latin typeface="Monotype Corsiva" pitchFamily="66" charset="0"/>
              </a:endParaRPr>
            </a:p>
          </p:txBody>
        </p:sp>
        <p:sp>
          <p:nvSpPr>
            <p:cNvPr id="1350" name="1349 - TextBox"/>
            <p:cNvSpPr txBox="1"/>
            <p:nvPr/>
          </p:nvSpPr>
          <p:spPr>
            <a:xfrm>
              <a:off x="285720" y="6429396"/>
              <a:ext cx="1143008" cy="338554"/>
            </a:xfrm>
            <a:prstGeom prst="rect">
              <a:avLst/>
            </a:prstGeom>
            <a:noFill/>
          </p:spPr>
          <p:txBody>
            <a:bodyPr wrap="square" rtlCol="0">
              <a:spAutoFit/>
            </a:bodyPr>
            <a:lstStyle/>
            <a:p>
              <a:r>
                <a:rPr lang="el-GR" sz="1600" dirty="0" smtClean="0"/>
                <a:t>Σχήμα 6</a:t>
              </a:r>
              <a:endParaRPr lang="el-GR" sz="1600" dirty="0"/>
            </a:p>
          </p:txBody>
        </p:sp>
      </p:grpSp>
      <p:sp>
        <p:nvSpPr>
          <p:cNvPr id="1291" name="1290 - TextBox"/>
          <p:cNvSpPr txBox="1"/>
          <p:nvPr/>
        </p:nvSpPr>
        <p:spPr>
          <a:xfrm>
            <a:off x="2411760" y="0"/>
            <a:ext cx="3816424" cy="369332"/>
          </a:xfrm>
          <a:prstGeom prst="rect">
            <a:avLst/>
          </a:prstGeom>
          <a:gradFill>
            <a:gsLst>
              <a:gs pos="0">
                <a:schemeClr val="accent5">
                  <a:shade val="51000"/>
                  <a:satMod val="130000"/>
                  <a:alpha val="27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b="1" dirty="0" smtClean="0"/>
              <a:t>Μεικτή λεμφοκυτταρική αντίδραση</a:t>
            </a:r>
            <a:endParaRPr lang="el-G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5122912" cy="1143000"/>
          </a:xfrm>
        </p:spPr>
        <p:style>
          <a:lnRef idx="0">
            <a:schemeClr val="accent5"/>
          </a:lnRef>
          <a:fillRef idx="3">
            <a:schemeClr val="accent5"/>
          </a:fillRef>
          <a:effectRef idx="3">
            <a:schemeClr val="accent5"/>
          </a:effectRef>
          <a:fontRef idx="minor">
            <a:schemeClr val="lt1"/>
          </a:fontRef>
        </p:style>
        <p:txBody>
          <a:bodyPr>
            <a:normAutofit/>
          </a:bodyPr>
          <a:lstStyle/>
          <a:p>
            <a:r>
              <a:rPr lang="el-GR" dirty="0" smtClean="0"/>
              <a:t>Τυποποίηση των </a:t>
            </a:r>
            <a:r>
              <a:rPr lang="en-US" dirty="0" smtClean="0"/>
              <a:t>HLA</a:t>
            </a:r>
            <a:endParaRPr lang="el-GR" dirty="0"/>
          </a:p>
        </p:txBody>
      </p:sp>
      <p:pic>
        <p:nvPicPr>
          <p:cNvPr id="7171" name="Picture 3" descr="C:\Users\Windows8\Desktop\ΜΕΤΑΜΟΣΧΕΥΣΗ\230px-HLA.svg.png"/>
          <p:cNvPicPr>
            <a:picLocks noGrp="1" noChangeAspect="1" noChangeArrowheads="1"/>
          </p:cNvPicPr>
          <p:nvPr>
            <p:ph idx="1"/>
          </p:nvPr>
        </p:nvPicPr>
        <p:blipFill>
          <a:blip r:embed="rId2" cstate="print"/>
          <a:srcRect/>
          <a:stretch>
            <a:fillRect/>
          </a:stretch>
        </p:blipFill>
        <p:spPr bwMode="auto">
          <a:xfrm>
            <a:off x="5420840" y="0"/>
            <a:ext cx="3543648" cy="6702116"/>
          </a:xfrm>
          <a:prstGeom prst="rect">
            <a:avLst/>
          </a:prstGeom>
          <a:noFill/>
        </p:spPr>
      </p:pic>
      <p:pic>
        <p:nvPicPr>
          <p:cNvPr id="7172" name="Picture 4" descr="C:\Users\Windows8\Desktop\ΜΕΤΑΜΟΣΧΕΥΣΗ\800px-MHC_expression.svg.png"/>
          <p:cNvPicPr>
            <a:picLocks noChangeAspect="1" noChangeArrowheads="1"/>
          </p:cNvPicPr>
          <p:nvPr/>
        </p:nvPicPr>
        <p:blipFill>
          <a:blip r:embed="rId3" cstate="print"/>
          <a:srcRect/>
          <a:stretch>
            <a:fillRect/>
          </a:stretch>
        </p:blipFill>
        <p:spPr bwMode="auto">
          <a:xfrm>
            <a:off x="55194" y="1844824"/>
            <a:ext cx="5427959" cy="4464496"/>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222268" y="908720"/>
            <a:ext cx="5814227" cy="5844528"/>
          </a:xfrm>
          <a:prstGeom prst="rect">
            <a:avLst/>
          </a:prstGeom>
        </p:spPr>
      </p:pic>
      <p:sp>
        <p:nvSpPr>
          <p:cNvPr id="5" name="TextBox 4"/>
          <p:cNvSpPr txBox="1"/>
          <p:nvPr/>
        </p:nvSpPr>
        <p:spPr>
          <a:xfrm>
            <a:off x="107504" y="260648"/>
            <a:ext cx="3114764" cy="4801314"/>
          </a:xfrm>
          <a:prstGeom prst="rect">
            <a:avLst/>
          </a:prstGeom>
          <a:noFill/>
        </p:spPr>
        <p:txBody>
          <a:bodyPr wrap="square" rtlCol="0">
            <a:spAutoFit/>
          </a:bodyPr>
          <a:lstStyle/>
          <a:p>
            <a:r>
              <a:rPr lang="en-US" u="sng" dirty="0" smtClean="0"/>
              <a:t>HLA-</a:t>
            </a:r>
            <a:r>
              <a:rPr lang="el-GR" u="sng" dirty="0" smtClean="0"/>
              <a:t>τάξεως </a:t>
            </a:r>
            <a:r>
              <a:rPr lang="en-US" u="sng" dirty="0" smtClean="0"/>
              <a:t>I</a:t>
            </a:r>
          </a:p>
          <a:p>
            <a:r>
              <a:rPr lang="en-US" dirty="0" smtClean="0"/>
              <a:t>HLA-A</a:t>
            </a:r>
          </a:p>
          <a:p>
            <a:r>
              <a:rPr lang="en-US" dirty="0" smtClean="0"/>
              <a:t>HLA-B</a:t>
            </a:r>
          </a:p>
          <a:p>
            <a:r>
              <a:rPr lang="en-US" dirty="0" smtClean="0"/>
              <a:t>HLA-C</a:t>
            </a:r>
          </a:p>
          <a:p>
            <a:endParaRPr lang="en-US" dirty="0"/>
          </a:p>
          <a:p>
            <a:r>
              <a:rPr lang="en-US" u="sng" dirty="0" smtClean="0"/>
              <a:t>HLA</a:t>
            </a:r>
            <a:r>
              <a:rPr lang="el-GR" u="sng" dirty="0" smtClean="0"/>
              <a:t>-τάξεως </a:t>
            </a:r>
            <a:r>
              <a:rPr lang="en-US" u="sng" dirty="0" smtClean="0"/>
              <a:t>II</a:t>
            </a:r>
          </a:p>
          <a:p>
            <a:r>
              <a:rPr lang="en-US" dirty="0" smtClean="0"/>
              <a:t>HLA-DP</a:t>
            </a:r>
          </a:p>
          <a:p>
            <a:pPr marL="285750" indent="-285750">
              <a:buFont typeface="Arial" panose="020B0604020202020204" pitchFamily="34" charset="0"/>
              <a:buChar char="•"/>
            </a:pPr>
            <a:r>
              <a:rPr lang="el-GR" dirty="0" smtClean="0"/>
              <a:t>α αλυσίδα </a:t>
            </a:r>
            <a:r>
              <a:rPr lang="el-GR" dirty="0" smtClean="0">
                <a:sym typeface="Wingdings" panose="05000000000000000000" pitchFamily="2" charset="2"/>
              </a:rPr>
              <a:t></a:t>
            </a:r>
            <a:r>
              <a:rPr lang="en-US" dirty="0" smtClean="0">
                <a:sym typeface="Wingdings" panose="05000000000000000000" pitchFamily="2" charset="2"/>
              </a:rPr>
              <a:t>DP</a:t>
            </a:r>
            <a:r>
              <a:rPr lang="el-GR" dirty="0" smtClean="0">
                <a:sym typeface="Wingdings" panose="05000000000000000000" pitchFamily="2" charset="2"/>
              </a:rPr>
              <a:t>Α1 τόπος</a:t>
            </a:r>
          </a:p>
          <a:p>
            <a:pPr marL="285750" indent="-285750">
              <a:buFont typeface="Arial" panose="020B0604020202020204" pitchFamily="34" charset="0"/>
              <a:buChar char="•"/>
            </a:pPr>
            <a:r>
              <a:rPr lang="el-GR" dirty="0">
                <a:sym typeface="Wingdings" panose="05000000000000000000" pitchFamily="2" charset="2"/>
              </a:rPr>
              <a:t>β</a:t>
            </a:r>
            <a:r>
              <a:rPr lang="el-GR" dirty="0" smtClean="0">
                <a:sym typeface="Wingdings" panose="05000000000000000000" pitchFamily="2" charset="2"/>
              </a:rPr>
              <a:t> αλυσίδα  </a:t>
            </a:r>
            <a:r>
              <a:rPr lang="en-US" dirty="0" smtClean="0">
                <a:sym typeface="Wingdings" panose="05000000000000000000" pitchFamily="2" charset="2"/>
              </a:rPr>
              <a:t>DP</a:t>
            </a:r>
            <a:r>
              <a:rPr lang="el-GR" dirty="0" smtClean="0">
                <a:sym typeface="Wingdings" panose="05000000000000000000" pitchFamily="2" charset="2"/>
              </a:rPr>
              <a:t>Β1 τόπος</a:t>
            </a:r>
            <a:endParaRPr lang="en-US" dirty="0" smtClean="0"/>
          </a:p>
          <a:p>
            <a:r>
              <a:rPr lang="en-US" dirty="0" smtClean="0"/>
              <a:t>HLA-DQ</a:t>
            </a:r>
          </a:p>
          <a:p>
            <a:pPr marL="285750" indent="-285750">
              <a:buFont typeface="Arial" panose="020B0604020202020204" pitchFamily="34" charset="0"/>
              <a:buChar char="•"/>
            </a:pPr>
            <a:r>
              <a:rPr lang="el-GR" dirty="0" smtClean="0"/>
              <a:t>α αλυσίδα </a:t>
            </a:r>
            <a:r>
              <a:rPr lang="el-GR" dirty="0" smtClean="0">
                <a:sym typeface="Wingdings" panose="05000000000000000000" pitchFamily="2" charset="2"/>
              </a:rPr>
              <a:t> </a:t>
            </a:r>
            <a:r>
              <a:rPr lang="en-US" dirty="0" smtClean="0">
                <a:sym typeface="Wingdings" panose="05000000000000000000" pitchFamily="2" charset="2"/>
              </a:rPr>
              <a:t>DQA1 </a:t>
            </a:r>
            <a:r>
              <a:rPr lang="el-GR" dirty="0" smtClean="0">
                <a:sym typeface="Wingdings" panose="05000000000000000000" pitchFamily="2" charset="2"/>
              </a:rPr>
              <a:t>τόπος</a:t>
            </a:r>
          </a:p>
          <a:p>
            <a:pPr marL="285750" indent="-285750">
              <a:buFont typeface="Arial" panose="020B0604020202020204" pitchFamily="34" charset="0"/>
              <a:buChar char="•"/>
            </a:pPr>
            <a:r>
              <a:rPr lang="el-GR" dirty="0" smtClean="0">
                <a:sym typeface="Wingdings" panose="05000000000000000000" pitchFamily="2" charset="2"/>
              </a:rPr>
              <a:t>β αλυσίδα  </a:t>
            </a:r>
            <a:r>
              <a:rPr lang="en-US" dirty="0" smtClean="0">
                <a:sym typeface="Wingdings" panose="05000000000000000000" pitchFamily="2" charset="2"/>
              </a:rPr>
              <a:t>DQ</a:t>
            </a:r>
            <a:r>
              <a:rPr lang="el-GR" dirty="0" smtClean="0">
                <a:sym typeface="Wingdings" panose="05000000000000000000" pitchFamily="2" charset="2"/>
              </a:rPr>
              <a:t>Β</a:t>
            </a:r>
            <a:r>
              <a:rPr lang="en-US" dirty="0" smtClean="0">
                <a:sym typeface="Wingdings" panose="05000000000000000000" pitchFamily="2" charset="2"/>
              </a:rPr>
              <a:t>1</a:t>
            </a:r>
            <a:r>
              <a:rPr lang="el-GR" dirty="0" smtClean="0">
                <a:sym typeface="Wingdings" panose="05000000000000000000" pitchFamily="2" charset="2"/>
              </a:rPr>
              <a:t> </a:t>
            </a:r>
            <a:endParaRPr lang="el-GR" dirty="0" smtClean="0"/>
          </a:p>
          <a:p>
            <a:r>
              <a:rPr lang="en-US" dirty="0" smtClean="0"/>
              <a:t>HLA-DR</a:t>
            </a:r>
            <a:endParaRPr lang="el-GR" dirty="0" smtClean="0"/>
          </a:p>
          <a:p>
            <a:pPr marL="285750" indent="-285750">
              <a:buFont typeface="Arial" panose="020B0604020202020204" pitchFamily="34" charset="0"/>
              <a:buChar char="•"/>
            </a:pPr>
            <a:r>
              <a:rPr lang="el-GR" dirty="0" smtClean="0"/>
              <a:t>α αλυσίδα </a:t>
            </a:r>
            <a:r>
              <a:rPr lang="el-GR" dirty="0" smtClean="0">
                <a:sym typeface="Wingdings" panose="05000000000000000000" pitchFamily="2" charset="2"/>
              </a:rPr>
              <a:t> </a:t>
            </a:r>
            <a:r>
              <a:rPr lang="en-US" dirty="0" smtClean="0">
                <a:sym typeface="Wingdings" panose="05000000000000000000" pitchFamily="2" charset="2"/>
              </a:rPr>
              <a:t>DRA </a:t>
            </a:r>
            <a:r>
              <a:rPr lang="el-GR" dirty="0" smtClean="0">
                <a:sym typeface="Wingdings" panose="05000000000000000000" pitchFamily="2" charset="2"/>
              </a:rPr>
              <a:t>τόπος</a:t>
            </a:r>
          </a:p>
          <a:p>
            <a:pPr marL="285750" indent="-285750">
              <a:buFont typeface="Arial" panose="020B0604020202020204" pitchFamily="34" charset="0"/>
              <a:buChar char="•"/>
            </a:pPr>
            <a:r>
              <a:rPr lang="el-GR" dirty="0" smtClean="0">
                <a:sym typeface="Wingdings" panose="05000000000000000000" pitchFamily="2" charset="2"/>
              </a:rPr>
              <a:t>4 β αλυσίδες </a:t>
            </a:r>
            <a:r>
              <a:rPr lang="en-US" dirty="0" smtClean="0">
                <a:sym typeface="Wingdings" panose="05000000000000000000" pitchFamily="2" charset="2"/>
              </a:rPr>
              <a:t>DRB1, 	  	DRB3, DRB4, DRB5 </a:t>
            </a:r>
            <a:r>
              <a:rPr lang="el-GR" dirty="0" smtClean="0">
                <a:sym typeface="Wingdings" panose="05000000000000000000" pitchFamily="2" charset="2"/>
              </a:rPr>
              <a:t>	τόποι</a:t>
            </a:r>
            <a:endParaRPr lang="en-US" dirty="0" smtClean="0"/>
          </a:p>
        </p:txBody>
      </p:sp>
      <p:sp>
        <p:nvSpPr>
          <p:cNvPr id="6" name="TextBox 5"/>
          <p:cNvSpPr txBox="1"/>
          <p:nvPr/>
        </p:nvSpPr>
        <p:spPr>
          <a:xfrm>
            <a:off x="107504" y="5013176"/>
            <a:ext cx="3114764" cy="1569660"/>
          </a:xfrm>
          <a:prstGeom prst="rect">
            <a:avLst/>
          </a:prstGeom>
          <a:solidFill>
            <a:schemeClr val="accent6">
              <a:lumMod val="20000"/>
              <a:lumOff val="80000"/>
            </a:schemeClr>
          </a:solidFill>
          <a:ln>
            <a:solidFill>
              <a:schemeClr val="accent1"/>
            </a:solidFill>
          </a:ln>
        </p:spPr>
        <p:txBody>
          <a:bodyPr wrap="square" rtlCol="0">
            <a:spAutoFit/>
          </a:bodyPr>
          <a:lstStyle/>
          <a:p>
            <a:r>
              <a:rPr lang="en-US" sz="1600" i="1" dirty="0" smtClean="0"/>
              <a:t>HLA-A1, HLA-A2,</a:t>
            </a:r>
            <a:r>
              <a:rPr lang="el-GR" sz="1600" i="1" dirty="0" smtClean="0"/>
              <a:t>…</a:t>
            </a:r>
            <a:r>
              <a:rPr lang="en-US" sz="1600" i="1" dirty="0" smtClean="0"/>
              <a:t>HLA-A8 </a:t>
            </a:r>
            <a:r>
              <a:rPr lang="el-GR" sz="1600" i="1" dirty="0" err="1" smtClean="0"/>
              <a:t>κ.ο.κ</a:t>
            </a:r>
            <a:endParaRPr lang="el-GR" sz="1600" i="1" dirty="0" smtClean="0"/>
          </a:p>
          <a:p>
            <a:r>
              <a:rPr lang="en-US" sz="1600" i="1" dirty="0" smtClean="0"/>
              <a:t>HLA-A*02=</a:t>
            </a:r>
            <a:r>
              <a:rPr lang="el-GR" sz="1600" i="1" dirty="0" smtClean="0"/>
              <a:t>σηματοδοτεί τον ορολογικό τύπο στον οποίο το </a:t>
            </a:r>
            <a:r>
              <a:rPr lang="el-GR" sz="1600" i="1" dirty="0" err="1" smtClean="0"/>
              <a:t>αλλήλιο</a:t>
            </a:r>
            <a:r>
              <a:rPr lang="el-GR" sz="1600" i="1" dirty="0" smtClean="0"/>
              <a:t> αυτό αντιστοιχεί</a:t>
            </a:r>
          </a:p>
          <a:p>
            <a:r>
              <a:rPr lang="en-US" sz="1600" i="1" dirty="0" smtClean="0"/>
              <a:t>HLA-A*02:101= </a:t>
            </a:r>
            <a:r>
              <a:rPr lang="el-GR" sz="1600" i="1" dirty="0" smtClean="0"/>
              <a:t>σηματοδοτεί την </a:t>
            </a:r>
            <a:r>
              <a:rPr lang="el-GR" sz="1600" i="1" dirty="0" err="1" smtClean="0"/>
              <a:t>πρωτεΐνη</a:t>
            </a:r>
            <a:r>
              <a:rPr lang="el-GR" sz="1600" i="1" dirty="0" smtClean="0"/>
              <a:t> που κωδικοποιείται </a:t>
            </a:r>
            <a:endParaRPr lang="el-GR" sz="1600" i="1" dirty="0"/>
          </a:p>
        </p:txBody>
      </p:sp>
    </p:spTree>
    <p:extLst>
      <p:ext uri="{BB962C8B-B14F-4D97-AF65-F5344CB8AC3E}">
        <p14:creationId xmlns:p14="http://schemas.microsoft.com/office/powerpoint/2010/main" val="3408628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Η ονοματολογία των </a:t>
            </a:r>
            <a:r>
              <a:rPr lang="en-US" dirty="0" smtClean="0"/>
              <a:t>HLA </a:t>
            </a:r>
            <a:r>
              <a:rPr lang="el-GR" dirty="0" smtClean="0"/>
              <a:t>είναι πιο πολύπλοκη από όσο διδάσκεστε</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25" y="1628800"/>
            <a:ext cx="8308068" cy="4968552"/>
          </a:xfrm>
        </p:spPr>
      </p:pic>
      <p:sp>
        <p:nvSpPr>
          <p:cNvPr id="5" name="TextBox 4"/>
          <p:cNvSpPr txBox="1"/>
          <p:nvPr/>
        </p:nvSpPr>
        <p:spPr>
          <a:xfrm>
            <a:off x="971600" y="1628800"/>
            <a:ext cx="2664296" cy="830997"/>
          </a:xfrm>
          <a:prstGeom prst="rect">
            <a:avLst/>
          </a:prstGeom>
          <a:solidFill>
            <a:schemeClr val="accent5">
              <a:lumMod val="20000"/>
              <a:lumOff val="80000"/>
            </a:schemeClr>
          </a:solidFill>
          <a:ln>
            <a:solidFill>
              <a:schemeClr val="accent1"/>
            </a:solidFill>
          </a:ln>
        </p:spPr>
        <p:txBody>
          <a:bodyPr wrap="square" rtlCol="0">
            <a:spAutoFit/>
          </a:bodyPr>
          <a:lstStyle/>
          <a:p>
            <a:r>
              <a:rPr lang="el-GR" sz="1600" b="1" dirty="0" smtClean="0"/>
              <a:t>Παύλα χρησιμοποιούμενη να διαχωρίσει το πρόθεμα από το όνομα του γονιδίου</a:t>
            </a:r>
            <a:endParaRPr lang="el-GR" sz="1600" b="1" dirty="0"/>
          </a:p>
        </p:txBody>
      </p:sp>
      <p:sp>
        <p:nvSpPr>
          <p:cNvPr id="6" name="TextBox 5"/>
          <p:cNvSpPr txBox="1"/>
          <p:nvPr/>
        </p:nvSpPr>
        <p:spPr>
          <a:xfrm>
            <a:off x="179512" y="4139788"/>
            <a:ext cx="1224136" cy="369332"/>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l-GR" b="1" dirty="0" smtClean="0"/>
              <a:t>Πρόθεμα </a:t>
            </a:r>
            <a:endParaRPr lang="el-GR" b="1" dirty="0"/>
          </a:p>
        </p:txBody>
      </p:sp>
      <p:sp>
        <p:nvSpPr>
          <p:cNvPr id="7" name="TextBox 6"/>
          <p:cNvSpPr txBox="1"/>
          <p:nvPr/>
        </p:nvSpPr>
        <p:spPr>
          <a:xfrm>
            <a:off x="2627784" y="2483604"/>
            <a:ext cx="1440160" cy="369332"/>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Διαχωριστής</a:t>
            </a:r>
            <a:endParaRPr lang="el-GR" b="1" dirty="0"/>
          </a:p>
        </p:txBody>
      </p:sp>
      <p:sp>
        <p:nvSpPr>
          <p:cNvPr id="8" name="TextBox 7"/>
          <p:cNvSpPr txBox="1"/>
          <p:nvPr/>
        </p:nvSpPr>
        <p:spPr>
          <a:xfrm>
            <a:off x="2267744" y="4139788"/>
            <a:ext cx="1008112" cy="369332"/>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l-GR" b="1" dirty="0" smtClean="0"/>
              <a:t>Γονίδιο</a:t>
            </a:r>
            <a:endParaRPr lang="el-GR" b="1" dirty="0"/>
          </a:p>
        </p:txBody>
      </p:sp>
      <p:sp>
        <p:nvSpPr>
          <p:cNvPr id="9" name="TextBox 8"/>
          <p:cNvSpPr txBox="1"/>
          <p:nvPr/>
        </p:nvSpPr>
        <p:spPr>
          <a:xfrm>
            <a:off x="1115616" y="4643844"/>
            <a:ext cx="2952328" cy="369332"/>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Πεδίο 1: Ομάδα </a:t>
            </a:r>
            <a:r>
              <a:rPr lang="el-GR" b="1" dirty="0" err="1" smtClean="0"/>
              <a:t>αλληλίου</a:t>
            </a:r>
            <a:endParaRPr lang="el-GR" b="1" dirty="0"/>
          </a:p>
        </p:txBody>
      </p:sp>
      <p:sp>
        <p:nvSpPr>
          <p:cNvPr id="10" name="TextBox 9"/>
          <p:cNvSpPr txBox="1"/>
          <p:nvPr/>
        </p:nvSpPr>
        <p:spPr>
          <a:xfrm>
            <a:off x="2339752" y="5085184"/>
            <a:ext cx="3096344" cy="369332"/>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Πεδίο 2: Ειδική </a:t>
            </a:r>
            <a:r>
              <a:rPr lang="en-US" b="1" dirty="0" smtClean="0"/>
              <a:t>HLA </a:t>
            </a:r>
            <a:r>
              <a:rPr lang="el-GR" b="1" dirty="0" err="1" smtClean="0"/>
              <a:t>πρωτεΐνη</a:t>
            </a:r>
            <a:r>
              <a:rPr lang="el-GR" b="1" dirty="0" smtClean="0"/>
              <a:t> </a:t>
            </a:r>
            <a:endParaRPr lang="el-GR" b="1" dirty="0"/>
          </a:p>
        </p:txBody>
      </p:sp>
      <p:sp>
        <p:nvSpPr>
          <p:cNvPr id="11" name="TextBox 10"/>
          <p:cNvSpPr txBox="1"/>
          <p:nvPr/>
        </p:nvSpPr>
        <p:spPr>
          <a:xfrm>
            <a:off x="4860032" y="2483604"/>
            <a:ext cx="2160240" cy="369332"/>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Διαχωριστές πεδίου</a:t>
            </a:r>
            <a:endParaRPr lang="el-GR" b="1" dirty="0"/>
          </a:p>
        </p:txBody>
      </p:sp>
      <p:sp>
        <p:nvSpPr>
          <p:cNvPr id="12" name="TextBox 11"/>
          <p:cNvSpPr txBox="1"/>
          <p:nvPr/>
        </p:nvSpPr>
        <p:spPr>
          <a:xfrm>
            <a:off x="5436096" y="1702549"/>
            <a:ext cx="2808312" cy="646331"/>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Πρόθεμα για να σημάνει αλλαγές στην έκφραση</a:t>
            </a:r>
            <a:endParaRPr lang="el-GR" b="1" dirty="0"/>
          </a:p>
        </p:txBody>
      </p:sp>
      <p:sp>
        <p:nvSpPr>
          <p:cNvPr id="13" name="TextBox 12"/>
          <p:cNvSpPr txBox="1"/>
          <p:nvPr/>
        </p:nvSpPr>
        <p:spPr>
          <a:xfrm>
            <a:off x="3059832" y="5590981"/>
            <a:ext cx="5040560" cy="646331"/>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Πεδίο 3: χρησιμοποιείται να δείξει μια  συνώνυμη υποκατάσταση στην </a:t>
            </a:r>
            <a:r>
              <a:rPr lang="el-GR" b="1" dirty="0" err="1" smtClean="0"/>
              <a:t>κωδικοποιό</a:t>
            </a:r>
            <a:r>
              <a:rPr lang="el-GR" b="1" dirty="0" smtClean="0"/>
              <a:t> περιοχή του </a:t>
            </a:r>
            <a:r>
              <a:rPr lang="en-US" b="1" dirty="0" smtClean="0"/>
              <a:t>DNA </a:t>
            </a:r>
            <a:endParaRPr lang="el-GR" b="1" dirty="0"/>
          </a:p>
        </p:txBody>
      </p:sp>
      <p:sp>
        <p:nvSpPr>
          <p:cNvPr id="14" name="TextBox 13"/>
          <p:cNvSpPr txBox="1"/>
          <p:nvPr/>
        </p:nvSpPr>
        <p:spPr>
          <a:xfrm>
            <a:off x="6300192" y="4139788"/>
            <a:ext cx="2664296" cy="923330"/>
          </a:xfrm>
          <a:prstGeom prst="rect">
            <a:avLst/>
          </a:prstGeom>
          <a:solidFill>
            <a:schemeClr val="accent5">
              <a:lumMod val="20000"/>
              <a:lumOff val="80000"/>
            </a:schemeClr>
          </a:solidFill>
          <a:ln>
            <a:solidFill>
              <a:schemeClr val="accent1"/>
            </a:solidFill>
          </a:ln>
        </p:spPr>
        <p:txBody>
          <a:bodyPr wrap="square" rtlCol="0">
            <a:spAutoFit/>
          </a:bodyPr>
          <a:lstStyle/>
          <a:p>
            <a:r>
              <a:rPr lang="el-GR" b="1" dirty="0" smtClean="0"/>
              <a:t>Πεδίο 4: χρησιμοποιείται να δείξει αλλαγές στην μη-</a:t>
            </a:r>
            <a:r>
              <a:rPr lang="el-GR" b="1" dirty="0" err="1" smtClean="0"/>
              <a:t>κωδικοποιό</a:t>
            </a:r>
            <a:r>
              <a:rPr lang="el-GR" b="1" dirty="0" smtClean="0"/>
              <a:t> περιοχή</a:t>
            </a:r>
            <a:endParaRPr lang="el-GR" b="1" dirty="0"/>
          </a:p>
        </p:txBody>
      </p:sp>
    </p:spTree>
    <p:extLst>
      <p:ext uri="{BB962C8B-B14F-4D97-AF65-F5344CB8AC3E}">
        <p14:creationId xmlns:p14="http://schemas.microsoft.com/office/powerpoint/2010/main" val="12794412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3600400" cy="1786210"/>
          </a:xfrm>
        </p:spPr>
        <p:style>
          <a:lnRef idx="0">
            <a:schemeClr val="accent5"/>
          </a:lnRef>
          <a:fillRef idx="3">
            <a:schemeClr val="accent5"/>
          </a:fillRef>
          <a:effectRef idx="3">
            <a:schemeClr val="accent5"/>
          </a:effectRef>
          <a:fontRef idx="minor">
            <a:schemeClr val="lt1"/>
          </a:fontRef>
        </p:style>
        <p:txBody>
          <a:bodyPr>
            <a:noAutofit/>
          </a:bodyPr>
          <a:lstStyle/>
          <a:p>
            <a:pPr algn="r"/>
            <a:r>
              <a:rPr lang="el-GR" sz="2800" dirty="0" smtClean="0"/>
              <a:t>Διαφορά σε ένα </a:t>
            </a:r>
            <a:r>
              <a:rPr lang="en-US" sz="2800" dirty="0" smtClean="0"/>
              <a:t>HLA </a:t>
            </a:r>
            <a:r>
              <a:rPr lang="el-GR" sz="2800" dirty="0" smtClean="0"/>
              <a:t>μπορεί να πυροδοτήσει απόρριψη</a:t>
            </a:r>
            <a:endParaRPr lang="el-GR" sz="28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116632"/>
            <a:ext cx="5158308" cy="6596683"/>
          </a:xfrm>
        </p:spPr>
      </p:pic>
      <p:sp>
        <p:nvSpPr>
          <p:cNvPr id="5" name="TextBox 4"/>
          <p:cNvSpPr txBox="1"/>
          <p:nvPr/>
        </p:nvSpPr>
        <p:spPr>
          <a:xfrm>
            <a:off x="4067944" y="188640"/>
            <a:ext cx="1800200" cy="707886"/>
          </a:xfrm>
          <a:prstGeom prst="rect">
            <a:avLst/>
          </a:prstGeom>
          <a:solidFill>
            <a:schemeClr val="accent4">
              <a:lumMod val="20000"/>
              <a:lumOff val="80000"/>
            </a:schemeClr>
          </a:solidFill>
        </p:spPr>
        <p:txBody>
          <a:bodyPr wrap="square" rtlCol="0">
            <a:spAutoFit/>
          </a:bodyPr>
          <a:lstStyle/>
          <a:p>
            <a:pPr algn="ctr"/>
            <a:r>
              <a:rPr lang="el-GR" sz="2000" b="1" dirty="0" err="1" smtClean="0"/>
              <a:t>Απλότυπος</a:t>
            </a:r>
            <a:r>
              <a:rPr lang="el-GR" sz="2000" b="1" dirty="0" smtClean="0"/>
              <a:t> δότη</a:t>
            </a:r>
            <a:endParaRPr lang="el-GR" sz="2000" b="1" dirty="0"/>
          </a:p>
        </p:txBody>
      </p:sp>
      <p:sp>
        <p:nvSpPr>
          <p:cNvPr id="6" name="TextBox 5"/>
          <p:cNvSpPr txBox="1"/>
          <p:nvPr/>
        </p:nvSpPr>
        <p:spPr>
          <a:xfrm>
            <a:off x="7092280" y="188640"/>
            <a:ext cx="1728192" cy="646331"/>
          </a:xfrm>
          <a:prstGeom prst="rect">
            <a:avLst/>
          </a:prstGeom>
          <a:solidFill>
            <a:schemeClr val="accent4">
              <a:lumMod val="20000"/>
              <a:lumOff val="80000"/>
            </a:schemeClr>
          </a:solidFill>
        </p:spPr>
        <p:txBody>
          <a:bodyPr wrap="square" rtlCol="0">
            <a:spAutoFit/>
          </a:bodyPr>
          <a:lstStyle/>
          <a:p>
            <a:pPr algn="ctr"/>
            <a:r>
              <a:rPr lang="el-GR" b="1" dirty="0" err="1" smtClean="0"/>
              <a:t>Απλότυπος</a:t>
            </a:r>
            <a:r>
              <a:rPr lang="el-GR" b="1" dirty="0" smtClean="0"/>
              <a:t> λήπτη</a:t>
            </a:r>
            <a:endParaRPr lang="el-GR" b="1" dirty="0"/>
          </a:p>
        </p:txBody>
      </p:sp>
      <p:sp>
        <p:nvSpPr>
          <p:cNvPr id="7" name="TextBox 6"/>
          <p:cNvSpPr txBox="1"/>
          <p:nvPr/>
        </p:nvSpPr>
        <p:spPr>
          <a:xfrm>
            <a:off x="6228184" y="1916832"/>
            <a:ext cx="1368152" cy="400110"/>
          </a:xfrm>
          <a:prstGeom prst="rect">
            <a:avLst/>
          </a:prstGeom>
          <a:solidFill>
            <a:schemeClr val="bg1"/>
          </a:solidFill>
          <a:ln>
            <a:solidFill>
              <a:schemeClr val="accent1"/>
            </a:solidFill>
          </a:ln>
        </p:spPr>
        <p:txBody>
          <a:bodyPr wrap="square" rtlCol="0">
            <a:spAutoFit/>
          </a:bodyPr>
          <a:lstStyle/>
          <a:p>
            <a:r>
              <a:rPr lang="el-GR" sz="2000" b="1" dirty="0" smtClean="0"/>
              <a:t>Μόσχευμα</a:t>
            </a:r>
            <a:endParaRPr lang="el-GR" sz="2000" b="1" dirty="0"/>
          </a:p>
        </p:txBody>
      </p:sp>
      <p:sp>
        <p:nvSpPr>
          <p:cNvPr id="8" name="TextBox 7"/>
          <p:cNvSpPr txBox="1"/>
          <p:nvPr/>
        </p:nvSpPr>
        <p:spPr>
          <a:xfrm>
            <a:off x="7092280" y="2492896"/>
            <a:ext cx="1728192" cy="646331"/>
          </a:xfrm>
          <a:prstGeom prst="rect">
            <a:avLst/>
          </a:prstGeom>
          <a:solidFill>
            <a:schemeClr val="bg1"/>
          </a:solidFill>
          <a:ln>
            <a:solidFill>
              <a:schemeClr val="accent1"/>
            </a:solidFill>
          </a:ln>
        </p:spPr>
        <p:txBody>
          <a:bodyPr wrap="square" rtlCol="0">
            <a:spAutoFit/>
          </a:bodyPr>
          <a:lstStyle/>
          <a:p>
            <a:r>
              <a:rPr lang="el-GR" b="1" dirty="0" smtClean="0"/>
              <a:t>Απόρριψη μοσχεύματος</a:t>
            </a:r>
            <a:endParaRPr lang="el-GR" b="1" dirty="0"/>
          </a:p>
        </p:txBody>
      </p:sp>
      <p:sp>
        <p:nvSpPr>
          <p:cNvPr id="9" name="TextBox 8"/>
          <p:cNvSpPr txBox="1"/>
          <p:nvPr/>
        </p:nvSpPr>
        <p:spPr>
          <a:xfrm>
            <a:off x="6912260" y="3212976"/>
            <a:ext cx="1980220" cy="830997"/>
          </a:xfrm>
          <a:prstGeom prst="rect">
            <a:avLst/>
          </a:prstGeom>
          <a:solidFill>
            <a:schemeClr val="bg1"/>
          </a:solidFill>
          <a:ln>
            <a:solidFill>
              <a:schemeClr val="accent1"/>
            </a:solidFill>
          </a:ln>
        </p:spPr>
        <p:txBody>
          <a:bodyPr wrap="square" rtlCol="0">
            <a:spAutoFit/>
          </a:bodyPr>
          <a:lstStyle/>
          <a:p>
            <a:pPr algn="ctr"/>
            <a:r>
              <a:rPr lang="el-GR" sz="1600" b="1" dirty="0" smtClean="0"/>
              <a:t>Συλλογή αίματος και απομόνωση </a:t>
            </a:r>
            <a:r>
              <a:rPr lang="el-GR" sz="1600" b="1" dirty="0" err="1" smtClean="0"/>
              <a:t>αντιορών</a:t>
            </a:r>
            <a:endParaRPr lang="el-GR" sz="1600" b="1" dirty="0"/>
          </a:p>
        </p:txBody>
      </p:sp>
      <p:sp>
        <p:nvSpPr>
          <p:cNvPr id="10" name="TextBox 9"/>
          <p:cNvSpPr txBox="1"/>
          <p:nvPr/>
        </p:nvSpPr>
        <p:spPr>
          <a:xfrm>
            <a:off x="7452320" y="4869160"/>
            <a:ext cx="1152128" cy="646331"/>
          </a:xfrm>
          <a:prstGeom prst="rect">
            <a:avLst/>
          </a:prstGeom>
          <a:solidFill>
            <a:schemeClr val="bg1"/>
          </a:solidFill>
        </p:spPr>
        <p:txBody>
          <a:bodyPr wrap="square" rtlCol="0">
            <a:spAutoFit/>
          </a:bodyPr>
          <a:lstStyle/>
          <a:p>
            <a:r>
              <a:rPr lang="el-GR" b="1" dirty="0" smtClean="0">
                <a:solidFill>
                  <a:srgbClr val="FF0000"/>
                </a:solidFill>
              </a:rPr>
              <a:t>Έλεγχος </a:t>
            </a:r>
            <a:r>
              <a:rPr lang="el-GR" b="1" dirty="0" err="1" smtClean="0">
                <a:solidFill>
                  <a:srgbClr val="FF0000"/>
                </a:solidFill>
              </a:rPr>
              <a:t>αντιορών</a:t>
            </a:r>
            <a:endParaRPr lang="el-GR" b="1" dirty="0">
              <a:solidFill>
                <a:srgbClr val="FF0000"/>
              </a:solidFill>
            </a:endParaRPr>
          </a:p>
        </p:txBody>
      </p:sp>
      <p:sp>
        <p:nvSpPr>
          <p:cNvPr id="11" name="TextBox 10"/>
          <p:cNvSpPr txBox="1"/>
          <p:nvPr/>
        </p:nvSpPr>
        <p:spPr>
          <a:xfrm>
            <a:off x="4355976" y="1556792"/>
            <a:ext cx="1152128" cy="307777"/>
          </a:xfrm>
          <a:prstGeom prst="rect">
            <a:avLst/>
          </a:prstGeom>
          <a:solidFill>
            <a:schemeClr val="accent4">
              <a:lumMod val="20000"/>
              <a:lumOff val="80000"/>
            </a:schemeClr>
          </a:solidFill>
        </p:spPr>
        <p:txBody>
          <a:bodyPr wrap="square" rtlCol="0">
            <a:spAutoFit/>
          </a:bodyPr>
          <a:lstStyle/>
          <a:p>
            <a:r>
              <a:rPr lang="el-GR" sz="1400" dirty="0" smtClean="0"/>
              <a:t>(Άγνωστος)</a:t>
            </a:r>
            <a:endParaRPr lang="el-GR" sz="1400" dirty="0"/>
          </a:p>
        </p:txBody>
      </p:sp>
      <p:sp>
        <p:nvSpPr>
          <p:cNvPr id="12" name="TextBox 11"/>
          <p:cNvSpPr txBox="1"/>
          <p:nvPr/>
        </p:nvSpPr>
        <p:spPr>
          <a:xfrm>
            <a:off x="7380312" y="1556792"/>
            <a:ext cx="1116124" cy="307777"/>
          </a:xfrm>
          <a:prstGeom prst="rect">
            <a:avLst/>
          </a:prstGeom>
          <a:solidFill>
            <a:schemeClr val="accent4">
              <a:lumMod val="20000"/>
              <a:lumOff val="80000"/>
            </a:schemeClr>
          </a:solidFill>
        </p:spPr>
        <p:txBody>
          <a:bodyPr wrap="square" rtlCol="0">
            <a:spAutoFit/>
          </a:bodyPr>
          <a:lstStyle/>
          <a:p>
            <a:r>
              <a:rPr lang="el-GR" sz="1400" dirty="0" smtClean="0"/>
              <a:t>(Άγνωστος )</a:t>
            </a:r>
            <a:endParaRPr lang="el-GR" sz="1400" dirty="0"/>
          </a:p>
        </p:txBody>
      </p:sp>
      <p:sp>
        <p:nvSpPr>
          <p:cNvPr id="13" name="TextBox 12"/>
          <p:cNvSpPr txBox="1"/>
          <p:nvPr/>
        </p:nvSpPr>
        <p:spPr>
          <a:xfrm>
            <a:off x="107504" y="2316942"/>
            <a:ext cx="3600400" cy="3416320"/>
          </a:xfrm>
          <a:prstGeom prst="rect">
            <a:avLst/>
          </a:prstGeom>
          <a:noFill/>
        </p:spPr>
        <p:txBody>
          <a:bodyPr wrap="square" rtlCol="0">
            <a:spAutoFit/>
          </a:bodyPr>
          <a:lstStyle/>
          <a:p>
            <a:pPr algn="r"/>
            <a:r>
              <a:rPr lang="el-GR" dirty="0" smtClean="0"/>
              <a:t>Ο ασθενής </a:t>
            </a:r>
            <a:r>
              <a:rPr lang="en-US" dirty="0" smtClean="0"/>
              <a:t>(</a:t>
            </a:r>
            <a:r>
              <a:rPr lang="el-GR" dirty="0" smtClean="0"/>
              <a:t>ο λήπτης) ελέγχεται για αντισώματα κατά της </a:t>
            </a:r>
            <a:r>
              <a:rPr lang="el-GR" dirty="0" err="1" smtClean="0"/>
              <a:t>πρωτεΐνης</a:t>
            </a:r>
            <a:r>
              <a:rPr lang="el-GR" dirty="0" smtClean="0"/>
              <a:t> που κωδικοποιείται από το συγκεκριμένο </a:t>
            </a:r>
            <a:r>
              <a:rPr lang="en-US" dirty="0" smtClean="0"/>
              <a:t>HLA</a:t>
            </a:r>
            <a:r>
              <a:rPr lang="el-GR" dirty="0"/>
              <a:t> </a:t>
            </a:r>
            <a:r>
              <a:rPr lang="el-GR" dirty="0" smtClean="0"/>
              <a:t>του δότη.</a:t>
            </a:r>
          </a:p>
          <a:p>
            <a:pPr algn="r"/>
            <a:endParaRPr lang="el-GR" dirty="0" smtClean="0"/>
          </a:p>
          <a:p>
            <a:pPr algn="r"/>
            <a:r>
              <a:rPr lang="el-GR" dirty="0" smtClean="0"/>
              <a:t>Αποδείχτηκε έτσι ότι η απόρριψη συχνά συνοδευόταν από ανάπτυξη αντισωμάτων, ή προσχηματισμένα αντισώματα κατά της </a:t>
            </a:r>
            <a:r>
              <a:rPr lang="el-GR" dirty="0" err="1" smtClean="0"/>
              <a:t>πρωτεΐνης</a:t>
            </a:r>
            <a:r>
              <a:rPr lang="el-GR" dirty="0" smtClean="0"/>
              <a:t> η οποία κωδικοποιείτο από το </a:t>
            </a:r>
            <a:r>
              <a:rPr lang="en-US" dirty="0" smtClean="0"/>
              <a:t>HLA </a:t>
            </a:r>
            <a:r>
              <a:rPr lang="el-GR" dirty="0" smtClean="0"/>
              <a:t>κατά το οποίο διέφερε ο δότης από το λήπτη </a:t>
            </a:r>
            <a:endParaRPr lang="el-GR" dirty="0"/>
          </a:p>
        </p:txBody>
      </p:sp>
      <p:sp>
        <p:nvSpPr>
          <p:cNvPr id="14" name="TextBox 13"/>
          <p:cNvSpPr txBox="1"/>
          <p:nvPr/>
        </p:nvSpPr>
        <p:spPr>
          <a:xfrm>
            <a:off x="4499992" y="4365104"/>
            <a:ext cx="1584176" cy="923330"/>
          </a:xfrm>
          <a:prstGeom prst="rect">
            <a:avLst/>
          </a:prstGeom>
          <a:solidFill>
            <a:schemeClr val="bg1"/>
          </a:solidFill>
        </p:spPr>
        <p:txBody>
          <a:bodyPr wrap="square" rtlCol="0">
            <a:spAutoFit/>
          </a:bodyPr>
          <a:lstStyle/>
          <a:p>
            <a:pPr algn="ctr"/>
            <a:r>
              <a:rPr lang="el-GR" b="1" dirty="0" smtClean="0"/>
              <a:t>Κύτταρο </a:t>
            </a:r>
          </a:p>
          <a:p>
            <a:pPr algn="ctr"/>
            <a:r>
              <a:rPr lang="el-GR" b="1" dirty="0" smtClean="0"/>
              <a:t>δότη </a:t>
            </a:r>
          </a:p>
          <a:p>
            <a:pPr algn="ctr"/>
            <a:r>
              <a:rPr lang="el-GR" b="1" dirty="0" smtClean="0"/>
              <a:t>(μη λεμφικό)</a:t>
            </a:r>
            <a:endParaRPr lang="el-GR" b="1" dirty="0"/>
          </a:p>
        </p:txBody>
      </p:sp>
      <p:sp>
        <p:nvSpPr>
          <p:cNvPr id="15" name="TextBox 14"/>
          <p:cNvSpPr txBox="1"/>
          <p:nvPr/>
        </p:nvSpPr>
        <p:spPr>
          <a:xfrm>
            <a:off x="107504" y="5877272"/>
            <a:ext cx="3672408" cy="646331"/>
          </a:xfrm>
          <a:prstGeom prst="rect">
            <a:avLst/>
          </a:prstGeom>
          <a:solidFill>
            <a:schemeClr val="accent6">
              <a:lumMod val="20000"/>
              <a:lumOff val="80000"/>
            </a:schemeClr>
          </a:solidFill>
          <a:ln>
            <a:solidFill>
              <a:schemeClr val="accent1"/>
            </a:solidFill>
          </a:ln>
        </p:spPr>
        <p:txBody>
          <a:bodyPr wrap="square" rtlCol="0">
            <a:spAutoFit/>
          </a:bodyPr>
          <a:lstStyle/>
          <a:p>
            <a:r>
              <a:rPr lang="el-GR" dirty="0" smtClean="0"/>
              <a:t>Με αυτόν τον τρόπο ανιχνεύθηκαν ορολογικά οι διάφοροι τύποι </a:t>
            </a:r>
            <a:r>
              <a:rPr lang="en-US" dirty="0" smtClean="0"/>
              <a:t>HLA</a:t>
            </a:r>
            <a:endParaRPr lang="el-GR" dirty="0"/>
          </a:p>
        </p:txBody>
      </p:sp>
    </p:spTree>
    <p:extLst>
      <p:ext uri="{BB962C8B-B14F-4D97-AF65-F5344CB8AC3E}">
        <p14:creationId xmlns:p14="http://schemas.microsoft.com/office/powerpoint/2010/main" val="433300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r>
              <a:rPr lang="el-GR" dirty="0" err="1" smtClean="0"/>
              <a:t>Οροτυπική</a:t>
            </a:r>
            <a:r>
              <a:rPr lang="el-GR" dirty="0" smtClean="0"/>
              <a:t> </a:t>
            </a:r>
            <a:endParaRPr lang="en-US" dirty="0" smtClean="0"/>
          </a:p>
          <a:p>
            <a:pPr lvl="1"/>
            <a:r>
              <a:rPr lang="el-GR" dirty="0" smtClean="0"/>
              <a:t>Με ειδικούς </a:t>
            </a:r>
            <a:r>
              <a:rPr lang="el-GR" dirty="0" err="1" smtClean="0"/>
              <a:t>αντιορούς</a:t>
            </a:r>
            <a:r>
              <a:rPr lang="el-GR" dirty="0" smtClean="0"/>
              <a:t> σημαίνονται οι </a:t>
            </a:r>
            <a:r>
              <a:rPr lang="el-GR" dirty="0" err="1" smtClean="0"/>
              <a:t>πρωτεΐνες</a:t>
            </a:r>
            <a:r>
              <a:rPr lang="el-GR" dirty="0" smtClean="0"/>
              <a:t> που αντιστοιχούν στα συγκεκριμένα </a:t>
            </a:r>
            <a:r>
              <a:rPr lang="el-GR" dirty="0" err="1" smtClean="0"/>
              <a:t>αλλήλια</a:t>
            </a:r>
            <a:endParaRPr lang="el-GR" dirty="0" smtClean="0"/>
          </a:p>
          <a:p>
            <a:r>
              <a:rPr lang="el-GR" dirty="0" smtClean="0"/>
              <a:t>Κυτταρική</a:t>
            </a:r>
          </a:p>
          <a:p>
            <a:pPr lvl="1"/>
            <a:r>
              <a:rPr lang="el-GR" dirty="0" smtClean="0"/>
              <a:t>Ένα είδος μεικτής λεμφοκυτταρικής αντίδρασης</a:t>
            </a:r>
          </a:p>
          <a:p>
            <a:r>
              <a:rPr lang="el-GR" dirty="0" err="1" smtClean="0"/>
              <a:t>Αλληλούχιση</a:t>
            </a:r>
            <a:r>
              <a:rPr lang="el-GR" dirty="0" smtClean="0"/>
              <a:t> γονιδίων</a:t>
            </a:r>
          </a:p>
          <a:p>
            <a:pPr lvl="1"/>
            <a:r>
              <a:rPr lang="el-GR" dirty="0" smtClean="0"/>
              <a:t>Πολλαπλές τεχνικές</a:t>
            </a:r>
          </a:p>
          <a:p>
            <a:r>
              <a:rPr lang="el-GR" dirty="0" err="1" smtClean="0"/>
              <a:t>Φαινοτυπική</a:t>
            </a:r>
            <a:r>
              <a:rPr lang="el-GR" dirty="0" smtClean="0"/>
              <a:t> ανάλυση</a:t>
            </a:r>
          </a:p>
          <a:p>
            <a:pPr lvl="1"/>
            <a:r>
              <a:rPr lang="en-US" dirty="0" smtClean="0"/>
              <a:t>SSP-PCR (single specific primer polymerase chain reaction), [</a:t>
            </a:r>
            <a:r>
              <a:rPr lang="el-GR" dirty="0" smtClean="0"/>
              <a:t>επιτρέπει τον πολλαπλασιασμό </a:t>
            </a:r>
            <a:r>
              <a:rPr lang="el-GR" dirty="0"/>
              <a:t>δ</a:t>
            </a:r>
            <a:r>
              <a:rPr lang="el-GR" dirty="0" smtClean="0"/>
              <a:t>ιπλής έλικας </a:t>
            </a:r>
            <a:r>
              <a:rPr lang="en-US" dirty="0" smtClean="0"/>
              <a:t>DNA</a:t>
            </a:r>
            <a:r>
              <a:rPr lang="el-GR" dirty="0" smtClean="0"/>
              <a:t> ακόμη και αν υπάρχει πληροφορία αλληλουχίας για το ένα άκρο μόνο]</a:t>
            </a:r>
            <a:r>
              <a:rPr lang="en-US" dirty="0" smtClean="0"/>
              <a:t> </a:t>
            </a:r>
            <a:endParaRPr lang="el-GR" dirty="0" smtClean="0"/>
          </a:p>
          <a:p>
            <a:r>
              <a:rPr lang="el-GR" dirty="0" smtClean="0"/>
              <a:t>Ανάλυση </a:t>
            </a:r>
            <a:r>
              <a:rPr lang="el-GR" dirty="0" err="1" smtClean="0"/>
              <a:t>απλοτύπου</a:t>
            </a:r>
            <a:r>
              <a:rPr lang="el-GR" dirty="0" smtClean="0"/>
              <a:t> </a:t>
            </a:r>
          </a:p>
          <a:p>
            <a:pPr lvl="1"/>
            <a:r>
              <a:rPr lang="el-GR" dirty="0" err="1" smtClean="0"/>
              <a:t>Απλότυπος</a:t>
            </a:r>
            <a:r>
              <a:rPr lang="el-GR" dirty="0" smtClean="0"/>
              <a:t> είναι μια σειρά γονιδίων σε ένα χρωμόσωμα που για κάθε τόπο υπάρχουν δύο γονίδια ένα από τον πατέρα μας και ένα από την μητέρα μας. Όλα πρέπει να είναι γνωστά για το σωστό ταίριασμα </a:t>
            </a:r>
          </a:p>
          <a:p>
            <a:endParaRPr lang="el-GR" dirty="0"/>
          </a:p>
        </p:txBody>
      </p:sp>
      <p:sp>
        <p:nvSpPr>
          <p:cNvPr id="4"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l-GR" dirty="0" smtClean="0"/>
              <a:t>Τυποποίηση των </a:t>
            </a:r>
            <a:r>
              <a:rPr lang="en-US" dirty="0" smtClean="0"/>
              <a:t>HLA</a:t>
            </a:r>
            <a:endParaRPr lang="el-G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20000"/>
          </a:bodyPr>
          <a:lstStyle/>
          <a:p>
            <a:r>
              <a:rPr lang="el-GR" dirty="0" err="1" smtClean="0"/>
              <a:t>Υπεροξεία</a:t>
            </a:r>
            <a:endParaRPr lang="el-GR" dirty="0" smtClean="0"/>
          </a:p>
          <a:p>
            <a:endParaRPr lang="el-GR" dirty="0"/>
          </a:p>
          <a:p>
            <a:endParaRPr lang="el-GR" dirty="0" smtClean="0"/>
          </a:p>
          <a:p>
            <a:endParaRPr lang="el-GR" dirty="0"/>
          </a:p>
          <a:p>
            <a:r>
              <a:rPr lang="el-GR" dirty="0" smtClean="0"/>
              <a:t>Οξεία</a:t>
            </a:r>
          </a:p>
          <a:p>
            <a:endParaRPr lang="el-GR" dirty="0"/>
          </a:p>
          <a:p>
            <a:endParaRPr lang="el-GR" dirty="0" smtClean="0"/>
          </a:p>
          <a:p>
            <a:endParaRPr lang="el-GR" dirty="0"/>
          </a:p>
          <a:p>
            <a:r>
              <a:rPr lang="el-GR" dirty="0" smtClean="0"/>
              <a:t>Χρόνια</a:t>
            </a:r>
            <a:endParaRPr lang="el-GR" dirty="0"/>
          </a:p>
        </p:txBody>
      </p:sp>
      <p:sp>
        <p:nvSpPr>
          <p:cNvPr id="4"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Πρότυπα και μηχανισμοί απόρριψης </a:t>
            </a:r>
            <a:r>
              <a:rPr lang="el-GR" dirty="0" err="1" smtClean="0"/>
              <a:t>αλλομοσχευμάτων</a:t>
            </a:r>
            <a:endParaRPr lang="el-GR" dirty="0"/>
          </a:p>
        </p:txBody>
      </p:sp>
    </p:spTree>
    <p:extLst>
      <p:ext uri="{BB962C8B-B14F-4D97-AF65-F5344CB8AC3E}">
        <p14:creationId xmlns:p14="http://schemas.microsoft.com/office/powerpoint/2010/main" val="31020701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568952" cy="12289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Πρότυπα και μηχανισμοί απόρριψης </a:t>
            </a:r>
            <a:r>
              <a:rPr lang="el-GR" dirty="0" err="1" smtClean="0"/>
              <a:t>αλλομοσχευμάτων</a:t>
            </a:r>
            <a:endParaRPr lang="el-GR" dirty="0"/>
          </a:p>
        </p:txBody>
      </p:sp>
      <p:sp>
        <p:nvSpPr>
          <p:cNvPr id="3" name="2 - Θέση περιεχομένου"/>
          <p:cNvSpPr>
            <a:spLocks noGrp="1"/>
          </p:cNvSpPr>
          <p:nvPr>
            <p:ph idx="1"/>
          </p:nvPr>
        </p:nvSpPr>
        <p:spPr>
          <a:xfrm>
            <a:off x="179512" y="1484784"/>
            <a:ext cx="3168352" cy="5256584"/>
          </a:xfrm>
        </p:spPr>
        <p:txBody>
          <a:bodyPr>
            <a:normAutofit fontScale="62500" lnSpcReduction="20000"/>
          </a:bodyPr>
          <a:lstStyle/>
          <a:p>
            <a:pPr marL="0" indent="0">
              <a:buNone/>
            </a:pPr>
            <a:r>
              <a:rPr lang="el-GR" sz="4400" dirty="0" err="1" smtClean="0"/>
              <a:t>Υπεροξεία</a:t>
            </a:r>
            <a:endParaRPr lang="el-GR" sz="4400" dirty="0"/>
          </a:p>
          <a:p>
            <a:r>
              <a:rPr lang="el-GR" dirty="0" smtClean="0"/>
              <a:t>Οφείλεται </a:t>
            </a:r>
            <a:r>
              <a:rPr lang="el-GR" dirty="0"/>
              <a:t>σε τύπου-ΙΙ ανοσολογικά επαγόμενη </a:t>
            </a:r>
            <a:r>
              <a:rPr lang="el-GR" dirty="0" err="1"/>
              <a:t>ιστική</a:t>
            </a:r>
            <a:r>
              <a:rPr lang="el-GR" dirty="0"/>
              <a:t> βλάβη (άμεση </a:t>
            </a:r>
            <a:r>
              <a:rPr lang="el-GR" dirty="0" err="1" smtClean="0"/>
              <a:t>κυτταροτοξική</a:t>
            </a:r>
            <a:r>
              <a:rPr lang="el-GR" dirty="0"/>
              <a:t> </a:t>
            </a:r>
            <a:r>
              <a:rPr lang="el-GR" dirty="0" smtClean="0"/>
              <a:t>βλάβη </a:t>
            </a:r>
            <a:r>
              <a:rPr lang="el-GR" dirty="0"/>
              <a:t>μέσω </a:t>
            </a:r>
            <a:r>
              <a:rPr lang="el-GR" dirty="0" smtClean="0"/>
              <a:t>αντισώματος)</a:t>
            </a:r>
          </a:p>
          <a:p>
            <a:r>
              <a:rPr lang="el-GR" dirty="0" smtClean="0"/>
              <a:t>Αντισώματα </a:t>
            </a:r>
            <a:r>
              <a:rPr lang="el-GR" dirty="0"/>
              <a:t>στον ορό του λήπτη είτε κατά αντιγόνων του συστήματος ΑΒΟ των ομάδων αίματος είτε κατά των MHC-Ι ή MHC-ΙΙ αντιγόνων </a:t>
            </a:r>
            <a:r>
              <a:rPr lang="el-GR" dirty="0" err="1" smtClean="0"/>
              <a:t>ιστοσυμβατότητας</a:t>
            </a:r>
            <a:r>
              <a:rPr lang="el-GR" dirty="0" smtClean="0"/>
              <a:t>.</a:t>
            </a:r>
          </a:p>
          <a:p>
            <a:r>
              <a:rPr lang="el-GR" dirty="0" smtClean="0"/>
              <a:t>Τα αντισώματα αναγνωρίζουν </a:t>
            </a:r>
            <a:r>
              <a:rPr lang="el-GR" dirty="0"/>
              <a:t>αντιγόνα στα ενδοθηλιακά κύτταρα των αγγείων του μοσχεύματος.</a:t>
            </a:r>
            <a:endParaRPr lang="el-GR" dirty="0" smtClean="0"/>
          </a:p>
          <a:p>
            <a:endParaRPr lang="el-GR" dirty="0"/>
          </a:p>
          <a:p>
            <a:pPr marL="0" indent="0">
              <a:buNone/>
            </a:pPr>
            <a:endParaRPr lang="el-GR" dirty="0" smtClean="0"/>
          </a:p>
          <a:p>
            <a:endParaRPr lang="el-GR" dirty="0"/>
          </a:p>
          <a:p>
            <a:endParaRPr lang="el-GR" dirty="0" smtClean="0"/>
          </a:p>
          <a:p>
            <a:pPr marL="0" indent="0">
              <a:buNone/>
            </a:pPr>
            <a:endParaRPr lang="el-GR" dirty="0"/>
          </a:p>
        </p:txBody>
      </p:sp>
      <p:grpSp>
        <p:nvGrpSpPr>
          <p:cNvPr id="4" name="Ομάδα 3"/>
          <p:cNvGrpSpPr/>
          <p:nvPr/>
        </p:nvGrpSpPr>
        <p:grpSpPr>
          <a:xfrm>
            <a:off x="3347864" y="1748415"/>
            <a:ext cx="5688632" cy="4272873"/>
            <a:chOff x="214282" y="285728"/>
            <a:chExt cx="8393534" cy="6517169"/>
          </a:xfrm>
        </p:grpSpPr>
        <p:grpSp>
          <p:nvGrpSpPr>
            <p:cNvPr id="5" name="614 - Ομάδα"/>
            <p:cNvGrpSpPr/>
            <p:nvPr/>
          </p:nvGrpSpPr>
          <p:grpSpPr>
            <a:xfrm>
              <a:off x="214282" y="785794"/>
              <a:ext cx="3535750" cy="3433041"/>
              <a:chOff x="214282" y="785794"/>
              <a:chExt cx="3535750" cy="3433041"/>
            </a:xfrm>
          </p:grpSpPr>
          <p:sp>
            <p:nvSpPr>
              <p:cNvPr id="503" name="2 - Ελεύθερη σχεδίαση"/>
              <p:cNvSpPr/>
              <p:nvPr/>
            </p:nvSpPr>
            <p:spPr>
              <a:xfrm>
                <a:off x="214282" y="785794"/>
                <a:ext cx="3071834" cy="3273292"/>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4" name="3 - Έλλειψη"/>
              <p:cNvSpPr/>
              <p:nvPr/>
            </p:nvSpPr>
            <p:spPr>
              <a:xfrm>
                <a:off x="892512" y="1500174"/>
                <a:ext cx="2857520" cy="271464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5" name="4 - Έλλειψη"/>
              <p:cNvSpPr/>
              <p:nvPr/>
            </p:nvSpPr>
            <p:spPr>
              <a:xfrm>
                <a:off x="1035388" y="1591777"/>
                <a:ext cx="2571768" cy="2571768"/>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6" name="Freeform 6"/>
              <p:cNvSpPr>
                <a:spLocks noChangeAspect="1"/>
              </p:cNvSpPr>
              <p:nvPr/>
            </p:nvSpPr>
            <p:spPr bwMode="auto">
              <a:xfrm rot="4354500">
                <a:off x="512014" y="2820120"/>
                <a:ext cx="1650065" cy="56369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507" name="Freeform 6"/>
              <p:cNvSpPr>
                <a:spLocks noChangeAspect="1"/>
              </p:cNvSpPr>
              <p:nvPr/>
            </p:nvSpPr>
            <p:spPr bwMode="auto">
              <a:xfrm rot="11386758" flipV="1">
                <a:off x="1354787" y="3628856"/>
                <a:ext cx="1557385" cy="52941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508" name="Freeform 6"/>
              <p:cNvSpPr>
                <a:spLocks noChangeAspect="1"/>
              </p:cNvSpPr>
              <p:nvPr/>
            </p:nvSpPr>
            <p:spPr bwMode="auto">
              <a:xfrm rot="8949521">
                <a:off x="1021645" y="1734000"/>
                <a:ext cx="1603691" cy="501448"/>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509" name="Freeform 6"/>
              <p:cNvSpPr>
                <a:spLocks noChangeAspect="1"/>
              </p:cNvSpPr>
              <p:nvPr/>
            </p:nvSpPr>
            <p:spPr bwMode="auto">
              <a:xfrm rot="13550529">
                <a:off x="2290312" y="1876619"/>
                <a:ext cx="1650065" cy="611423"/>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510" name="Freeform 6"/>
              <p:cNvSpPr>
                <a:spLocks noChangeAspect="1"/>
              </p:cNvSpPr>
              <p:nvPr/>
            </p:nvSpPr>
            <p:spPr bwMode="auto">
              <a:xfrm rot="17697370">
                <a:off x="2299800" y="2998381"/>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sp>
            <p:nvSpPr>
              <p:cNvPr id="511" name="10 - Έλλειψη"/>
              <p:cNvSpPr/>
              <p:nvPr/>
            </p:nvSpPr>
            <p:spPr>
              <a:xfrm rot="19945777">
                <a:off x="1582043" y="1749469"/>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 name="11 - Έλλειψη"/>
              <p:cNvSpPr/>
              <p:nvPr/>
            </p:nvSpPr>
            <p:spPr>
              <a:xfrm rot="15790131">
                <a:off x="956084" y="2787788"/>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3" name="12 - Έλλειψη"/>
              <p:cNvSpPr/>
              <p:nvPr/>
            </p:nvSpPr>
            <p:spPr>
              <a:xfrm rot="7775682">
                <a:off x="2870282" y="3421966"/>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4" name="13 - Έλλειψη"/>
              <p:cNvSpPr/>
              <p:nvPr/>
            </p:nvSpPr>
            <p:spPr>
              <a:xfrm rot="3366813">
                <a:off x="2879933" y="2053287"/>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5" name="14 - Ελεύθερη σχεδίαση"/>
              <p:cNvSpPr/>
              <p:nvPr/>
            </p:nvSpPr>
            <p:spPr>
              <a:xfrm>
                <a:off x="1369141" y="1801840"/>
                <a:ext cx="1246518" cy="993476"/>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16" name="15 - Ελεύθερη σχεδίαση"/>
              <p:cNvSpPr/>
              <p:nvPr/>
            </p:nvSpPr>
            <p:spPr>
              <a:xfrm>
                <a:off x="2430190" y="2762248"/>
                <a:ext cx="923027" cy="156713"/>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17" name="16 - Ελεύθερη σχεδίαση"/>
              <p:cNvSpPr/>
              <p:nvPr/>
            </p:nvSpPr>
            <p:spPr>
              <a:xfrm>
                <a:off x="1676817" y="2759373"/>
                <a:ext cx="710241" cy="819509"/>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18" name="17 - Έλλειψη"/>
              <p:cNvSpPr/>
              <p:nvPr/>
            </p:nvSpPr>
            <p:spPr>
              <a:xfrm rot="11468867">
                <a:off x="1908223" y="3912459"/>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9" name="20 - Ελεύθερη σχεδίαση"/>
              <p:cNvSpPr/>
              <p:nvPr/>
            </p:nvSpPr>
            <p:spPr>
              <a:xfrm>
                <a:off x="2346802" y="2802505"/>
                <a:ext cx="299049" cy="957532"/>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520" name="600 - Ομάδα"/>
              <p:cNvGrpSpPr/>
              <p:nvPr/>
            </p:nvGrpSpPr>
            <p:grpSpPr>
              <a:xfrm>
                <a:off x="1643042" y="3251502"/>
                <a:ext cx="740474" cy="642799"/>
                <a:chOff x="1643042" y="3251502"/>
                <a:chExt cx="740474" cy="642799"/>
              </a:xfrm>
            </p:grpSpPr>
            <p:grpSp>
              <p:nvGrpSpPr>
                <p:cNvPr id="605" name="19 - Ομάδα"/>
                <p:cNvGrpSpPr/>
                <p:nvPr/>
              </p:nvGrpSpPr>
              <p:grpSpPr>
                <a:xfrm>
                  <a:off x="1643042" y="3571876"/>
                  <a:ext cx="306152" cy="322425"/>
                  <a:chOff x="4752977" y="1700218"/>
                  <a:chExt cx="1676412" cy="1728783"/>
                </a:xfrm>
                <a:solidFill>
                  <a:schemeClr val="accent4">
                    <a:lumMod val="50000"/>
                  </a:schemeClr>
                </a:solidFill>
              </p:grpSpPr>
              <p:sp>
                <p:nvSpPr>
                  <p:cNvPr id="613" name="100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4" name="101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5" name="102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06" name="Group 39"/>
                <p:cNvGrpSpPr>
                  <a:grpSpLocks noChangeAspect="1"/>
                </p:cNvGrpSpPr>
                <p:nvPr/>
              </p:nvGrpSpPr>
              <p:grpSpPr bwMode="auto">
                <a:xfrm rot="11533380">
                  <a:off x="1858259" y="3251502"/>
                  <a:ext cx="525257" cy="484577"/>
                  <a:chOff x="2348" y="780"/>
                  <a:chExt cx="1058" cy="1041"/>
                </a:xfrm>
                <a:solidFill>
                  <a:srgbClr val="00FFCC"/>
                </a:solidFill>
              </p:grpSpPr>
              <p:grpSp>
                <p:nvGrpSpPr>
                  <p:cNvPr id="607" name="Group 40"/>
                  <p:cNvGrpSpPr>
                    <a:grpSpLocks noChangeAspect="1"/>
                  </p:cNvGrpSpPr>
                  <p:nvPr/>
                </p:nvGrpSpPr>
                <p:grpSpPr bwMode="auto">
                  <a:xfrm>
                    <a:off x="2907" y="780"/>
                    <a:ext cx="499" cy="1041"/>
                    <a:chOff x="3684" y="1119"/>
                    <a:chExt cx="777" cy="1626"/>
                  </a:xfrm>
                  <a:grpFill/>
                </p:grpSpPr>
                <p:sp>
                  <p:nvSpPr>
                    <p:cNvPr id="611"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612"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608" name="Group 43"/>
                  <p:cNvGrpSpPr>
                    <a:grpSpLocks noChangeAspect="1"/>
                  </p:cNvGrpSpPr>
                  <p:nvPr/>
                </p:nvGrpSpPr>
                <p:grpSpPr bwMode="auto">
                  <a:xfrm flipH="1">
                    <a:off x="2348" y="780"/>
                    <a:ext cx="499" cy="1041"/>
                    <a:chOff x="3684" y="1119"/>
                    <a:chExt cx="777" cy="1626"/>
                  </a:xfrm>
                  <a:grpFill/>
                </p:grpSpPr>
                <p:sp>
                  <p:nvSpPr>
                    <p:cNvPr id="609"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610"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grpSp>
            <p:nvGrpSpPr>
              <p:cNvPr id="521" name="32 - Ομάδα"/>
              <p:cNvGrpSpPr/>
              <p:nvPr/>
            </p:nvGrpSpPr>
            <p:grpSpPr>
              <a:xfrm>
                <a:off x="3071802" y="3000372"/>
                <a:ext cx="284934" cy="296180"/>
                <a:chOff x="4752977" y="1700218"/>
                <a:chExt cx="1676412" cy="1728783"/>
              </a:xfrm>
              <a:solidFill>
                <a:schemeClr val="accent4">
                  <a:lumMod val="50000"/>
                </a:schemeClr>
              </a:solidFill>
            </p:grpSpPr>
            <p:sp>
              <p:nvSpPr>
                <p:cNvPr id="602" name="72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3" name="73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4" name="74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22" name="Group 39"/>
              <p:cNvGrpSpPr>
                <a:grpSpLocks noChangeAspect="1"/>
              </p:cNvGrpSpPr>
              <p:nvPr/>
            </p:nvGrpSpPr>
            <p:grpSpPr bwMode="auto">
              <a:xfrm rot="14491042">
                <a:off x="1542271" y="2675841"/>
                <a:ext cx="525257" cy="484577"/>
                <a:chOff x="2348" y="780"/>
                <a:chExt cx="1058" cy="1041"/>
              </a:xfrm>
              <a:solidFill>
                <a:srgbClr val="00FFCC"/>
              </a:solidFill>
            </p:grpSpPr>
            <p:grpSp>
              <p:nvGrpSpPr>
                <p:cNvPr id="596" name="Group 40"/>
                <p:cNvGrpSpPr>
                  <a:grpSpLocks noChangeAspect="1"/>
                </p:cNvGrpSpPr>
                <p:nvPr/>
              </p:nvGrpSpPr>
              <p:grpSpPr bwMode="auto">
                <a:xfrm>
                  <a:off x="2907" y="780"/>
                  <a:ext cx="499" cy="1041"/>
                  <a:chOff x="3684" y="1119"/>
                  <a:chExt cx="777" cy="1626"/>
                </a:xfrm>
                <a:grpFill/>
              </p:grpSpPr>
              <p:sp>
                <p:nvSpPr>
                  <p:cNvPr id="600"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601"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97" name="Group 43"/>
                <p:cNvGrpSpPr>
                  <a:grpSpLocks noChangeAspect="1"/>
                </p:cNvGrpSpPr>
                <p:nvPr/>
              </p:nvGrpSpPr>
              <p:grpSpPr bwMode="auto">
                <a:xfrm flipH="1">
                  <a:off x="2348" y="780"/>
                  <a:ext cx="499" cy="1041"/>
                  <a:chOff x="3684" y="1119"/>
                  <a:chExt cx="777" cy="1626"/>
                </a:xfrm>
                <a:grpFill/>
              </p:grpSpPr>
              <p:sp>
                <p:nvSpPr>
                  <p:cNvPr id="598"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99"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23" name="19 - Ομάδα"/>
              <p:cNvGrpSpPr/>
              <p:nvPr/>
            </p:nvGrpSpPr>
            <p:grpSpPr>
              <a:xfrm rot="19138997">
                <a:off x="2985555" y="2354958"/>
                <a:ext cx="319417" cy="292056"/>
                <a:chOff x="4752977" y="1700218"/>
                <a:chExt cx="1676412" cy="1728783"/>
              </a:xfrm>
              <a:solidFill>
                <a:schemeClr val="accent4">
                  <a:lumMod val="50000"/>
                </a:schemeClr>
              </a:solidFill>
            </p:grpSpPr>
            <p:sp>
              <p:nvSpPr>
                <p:cNvPr id="593" name="76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4" name="77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5" name="78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24" name="19 - Ομάδα"/>
              <p:cNvGrpSpPr/>
              <p:nvPr/>
            </p:nvGrpSpPr>
            <p:grpSpPr>
              <a:xfrm rot="20733064">
                <a:off x="1538941" y="2028636"/>
                <a:ext cx="271360" cy="345200"/>
                <a:chOff x="4752977" y="1700218"/>
                <a:chExt cx="1676412" cy="1728783"/>
              </a:xfrm>
              <a:solidFill>
                <a:schemeClr val="accent4">
                  <a:lumMod val="50000"/>
                </a:schemeClr>
              </a:solidFill>
            </p:grpSpPr>
            <p:sp>
              <p:nvSpPr>
                <p:cNvPr id="590" name="67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1" name="68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2" name="69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25" name="32 - Ομάδα"/>
              <p:cNvGrpSpPr/>
              <p:nvPr/>
            </p:nvGrpSpPr>
            <p:grpSpPr>
              <a:xfrm rot="17795169">
                <a:off x="1321420" y="2669675"/>
                <a:ext cx="252553" cy="317101"/>
                <a:chOff x="4752977" y="1700218"/>
                <a:chExt cx="1676412" cy="1728783"/>
              </a:xfrm>
              <a:solidFill>
                <a:schemeClr val="accent4">
                  <a:lumMod val="50000"/>
                </a:schemeClr>
              </a:solidFill>
            </p:grpSpPr>
            <p:sp>
              <p:nvSpPr>
                <p:cNvPr id="587" name="58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8" name="59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9" name="60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26" name="Group 39"/>
              <p:cNvGrpSpPr>
                <a:grpSpLocks noChangeAspect="1"/>
              </p:cNvGrpSpPr>
              <p:nvPr/>
            </p:nvGrpSpPr>
            <p:grpSpPr bwMode="auto">
              <a:xfrm rot="20686554">
                <a:off x="1774429" y="2195141"/>
                <a:ext cx="465565" cy="518807"/>
                <a:chOff x="2348" y="780"/>
                <a:chExt cx="1058" cy="1041"/>
              </a:xfrm>
              <a:solidFill>
                <a:srgbClr val="00FFCC"/>
              </a:solidFill>
            </p:grpSpPr>
            <p:grpSp>
              <p:nvGrpSpPr>
                <p:cNvPr id="581" name="Group 40"/>
                <p:cNvGrpSpPr>
                  <a:grpSpLocks noChangeAspect="1"/>
                </p:cNvGrpSpPr>
                <p:nvPr/>
              </p:nvGrpSpPr>
              <p:grpSpPr bwMode="auto">
                <a:xfrm>
                  <a:off x="2907" y="780"/>
                  <a:ext cx="499" cy="1041"/>
                  <a:chOff x="3684" y="1119"/>
                  <a:chExt cx="777" cy="1626"/>
                </a:xfrm>
                <a:grpFill/>
              </p:grpSpPr>
              <p:sp>
                <p:nvSpPr>
                  <p:cNvPr id="585"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86"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82" name="Group 43"/>
                <p:cNvGrpSpPr>
                  <a:grpSpLocks noChangeAspect="1"/>
                </p:cNvGrpSpPr>
                <p:nvPr/>
              </p:nvGrpSpPr>
              <p:grpSpPr bwMode="auto">
                <a:xfrm flipH="1">
                  <a:off x="2348" y="780"/>
                  <a:ext cx="499" cy="1041"/>
                  <a:chOff x="3684" y="1119"/>
                  <a:chExt cx="777" cy="1626"/>
                </a:xfrm>
                <a:grpFill/>
              </p:grpSpPr>
              <p:sp>
                <p:nvSpPr>
                  <p:cNvPr id="583"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84"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27" name="19 - Ομάδα"/>
              <p:cNvGrpSpPr/>
              <p:nvPr/>
            </p:nvGrpSpPr>
            <p:grpSpPr>
              <a:xfrm rot="18272061">
                <a:off x="2631468" y="1913878"/>
                <a:ext cx="294986" cy="300105"/>
                <a:chOff x="4752977" y="1700218"/>
                <a:chExt cx="1676412" cy="1728783"/>
              </a:xfrm>
              <a:solidFill>
                <a:schemeClr val="accent4">
                  <a:lumMod val="50000"/>
                </a:schemeClr>
              </a:solidFill>
            </p:grpSpPr>
            <p:sp>
              <p:nvSpPr>
                <p:cNvPr id="578" name="43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9" name="44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0" name="45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28" name="Group 39"/>
              <p:cNvGrpSpPr>
                <a:grpSpLocks noChangeAspect="1"/>
              </p:cNvGrpSpPr>
              <p:nvPr/>
            </p:nvGrpSpPr>
            <p:grpSpPr bwMode="auto">
              <a:xfrm rot="7279270">
                <a:off x="2628731" y="3006926"/>
                <a:ext cx="469686" cy="514259"/>
                <a:chOff x="2348" y="780"/>
                <a:chExt cx="1058" cy="1041"/>
              </a:xfrm>
              <a:solidFill>
                <a:srgbClr val="00FFCC"/>
              </a:solidFill>
            </p:grpSpPr>
            <p:grpSp>
              <p:nvGrpSpPr>
                <p:cNvPr id="572" name="Group 40"/>
                <p:cNvGrpSpPr>
                  <a:grpSpLocks noChangeAspect="1"/>
                </p:cNvGrpSpPr>
                <p:nvPr/>
              </p:nvGrpSpPr>
              <p:grpSpPr bwMode="auto">
                <a:xfrm>
                  <a:off x="2907" y="780"/>
                  <a:ext cx="499" cy="1041"/>
                  <a:chOff x="3684" y="1119"/>
                  <a:chExt cx="777" cy="1626"/>
                </a:xfrm>
                <a:grpFill/>
              </p:grpSpPr>
              <p:sp>
                <p:nvSpPr>
                  <p:cNvPr id="576"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77"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73" name="Group 43"/>
                <p:cNvGrpSpPr>
                  <a:grpSpLocks noChangeAspect="1"/>
                </p:cNvGrpSpPr>
                <p:nvPr/>
              </p:nvGrpSpPr>
              <p:grpSpPr bwMode="auto">
                <a:xfrm flipH="1">
                  <a:off x="2348" y="780"/>
                  <a:ext cx="499" cy="1041"/>
                  <a:chOff x="3684" y="1119"/>
                  <a:chExt cx="777" cy="1626"/>
                </a:xfrm>
                <a:grpFill/>
              </p:grpSpPr>
              <p:sp>
                <p:nvSpPr>
                  <p:cNvPr id="574"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75"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29" name="Group 3"/>
              <p:cNvGrpSpPr>
                <a:grpSpLocks noChangeAspect="1"/>
              </p:cNvGrpSpPr>
              <p:nvPr/>
            </p:nvGrpSpPr>
            <p:grpSpPr bwMode="auto">
              <a:xfrm flipV="1">
                <a:off x="2214546" y="2214554"/>
                <a:ext cx="890433" cy="857256"/>
                <a:chOff x="1212" y="562"/>
                <a:chExt cx="3328" cy="3204"/>
              </a:xfrm>
              <a:solidFill>
                <a:srgbClr val="00FFCC"/>
              </a:solidFill>
            </p:grpSpPr>
            <p:grpSp>
              <p:nvGrpSpPr>
                <p:cNvPr id="530" name="Group 4"/>
                <p:cNvGrpSpPr>
                  <a:grpSpLocks noChangeAspect="1"/>
                </p:cNvGrpSpPr>
                <p:nvPr/>
              </p:nvGrpSpPr>
              <p:grpSpPr bwMode="auto">
                <a:xfrm>
                  <a:off x="2211" y="1681"/>
                  <a:ext cx="1327" cy="1268"/>
                  <a:chOff x="2418" y="1776"/>
                  <a:chExt cx="937" cy="893"/>
                </a:xfrm>
                <a:grpFill/>
              </p:grpSpPr>
              <p:sp>
                <p:nvSpPr>
                  <p:cNvPr id="566" name="Freeform 7"/>
                  <p:cNvSpPr>
                    <a:spLocks noChangeAspect="1"/>
                  </p:cNvSpPr>
                  <p:nvPr/>
                </p:nvSpPr>
                <p:spPr bwMode="auto">
                  <a:xfrm>
                    <a:off x="2687" y="1947"/>
                    <a:ext cx="134" cy="107"/>
                  </a:xfrm>
                  <a:custGeom>
                    <a:avLst/>
                    <a:gdLst>
                      <a:gd name="T0" fmla="*/ 0 w 84"/>
                      <a:gd name="T1" fmla="*/ 3978 h 67"/>
                      <a:gd name="T2" fmla="*/ 5156 w 84"/>
                      <a:gd name="T3" fmla="*/ 0 h 67"/>
                      <a:gd name="T4" fmla="*/ 5622 w 84"/>
                      <a:gd name="T5" fmla="*/ 559 h 67"/>
                      <a:gd name="T6" fmla="*/ 471 w 84"/>
                      <a:gd name="T7" fmla="*/ 4529 h 67"/>
                      <a:gd name="T8" fmla="*/ 0 w 84"/>
                      <a:gd name="T9" fmla="*/ 3978 h 67"/>
                      <a:gd name="T10" fmla="*/ 0 60000 65536"/>
                      <a:gd name="T11" fmla="*/ 0 60000 65536"/>
                      <a:gd name="T12" fmla="*/ 0 60000 65536"/>
                      <a:gd name="T13" fmla="*/ 0 60000 65536"/>
                      <a:gd name="T14" fmla="*/ 0 60000 65536"/>
                      <a:gd name="T15" fmla="*/ 0 w 84"/>
                      <a:gd name="T16" fmla="*/ 0 h 67"/>
                      <a:gd name="T17" fmla="*/ 84 w 84"/>
                      <a:gd name="T18" fmla="*/ 67 h 67"/>
                    </a:gdLst>
                    <a:ahLst/>
                    <a:cxnLst>
                      <a:cxn ang="T10">
                        <a:pos x="T0" y="T1"/>
                      </a:cxn>
                      <a:cxn ang="T11">
                        <a:pos x="T2" y="T3"/>
                      </a:cxn>
                      <a:cxn ang="T12">
                        <a:pos x="T4" y="T5"/>
                      </a:cxn>
                      <a:cxn ang="T13">
                        <a:pos x="T6" y="T7"/>
                      </a:cxn>
                      <a:cxn ang="T14">
                        <a:pos x="T8" y="T9"/>
                      </a:cxn>
                    </a:cxnLst>
                    <a:rect l="T15" t="T16" r="T17" b="T18"/>
                    <a:pathLst>
                      <a:path w="84" h="67">
                        <a:moveTo>
                          <a:pt x="0" y="59"/>
                        </a:moveTo>
                        <a:lnTo>
                          <a:pt x="77" y="0"/>
                        </a:lnTo>
                        <a:lnTo>
                          <a:pt x="84" y="8"/>
                        </a:lnTo>
                        <a:lnTo>
                          <a:pt x="7" y="67"/>
                        </a:lnTo>
                        <a:lnTo>
                          <a:pt x="0" y="59"/>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567" name="Freeform 8"/>
                  <p:cNvSpPr>
                    <a:spLocks noChangeAspect="1"/>
                  </p:cNvSpPr>
                  <p:nvPr/>
                </p:nvSpPr>
                <p:spPr bwMode="auto">
                  <a:xfrm>
                    <a:off x="2954" y="1947"/>
                    <a:ext cx="129" cy="102"/>
                  </a:xfrm>
                  <a:custGeom>
                    <a:avLst/>
                    <a:gdLst>
                      <a:gd name="T0" fmla="*/ 0 w 81"/>
                      <a:gd name="T1" fmla="*/ 673 h 64"/>
                      <a:gd name="T2" fmla="*/ 339 w 81"/>
                      <a:gd name="T3" fmla="*/ 0 h 64"/>
                      <a:gd name="T4" fmla="*/ 5319 w 81"/>
                      <a:gd name="T5" fmla="*/ 3704 h 64"/>
                      <a:gd name="T6" fmla="*/ 4875 w 81"/>
                      <a:gd name="T7" fmla="*/ 4260 h 64"/>
                      <a:gd name="T8" fmla="*/ 0 w 81"/>
                      <a:gd name="T9" fmla="*/ 673 h 64"/>
                      <a:gd name="T10" fmla="*/ 0 60000 65536"/>
                      <a:gd name="T11" fmla="*/ 0 60000 65536"/>
                      <a:gd name="T12" fmla="*/ 0 60000 65536"/>
                      <a:gd name="T13" fmla="*/ 0 60000 65536"/>
                      <a:gd name="T14" fmla="*/ 0 60000 65536"/>
                      <a:gd name="T15" fmla="*/ 0 w 81"/>
                      <a:gd name="T16" fmla="*/ 0 h 64"/>
                      <a:gd name="T17" fmla="*/ 81 w 81"/>
                      <a:gd name="T18" fmla="*/ 64 h 64"/>
                    </a:gdLst>
                    <a:ahLst/>
                    <a:cxnLst>
                      <a:cxn ang="T10">
                        <a:pos x="T0" y="T1"/>
                      </a:cxn>
                      <a:cxn ang="T11">
                        <a:pos x="T2" y="T3"/>
                      </a:cxn>
                      <a:cxn ang="T12">
                        <a:pos x="T4" y="T5"/>
                      </a:cxn>
                      <a:cxn ang="T13">
                        <a:pos x="T6" y="T7"/>
                      </a:cxn>
                      <a:cxn ang="T14">
                        <a:pos x="T8" y="T9"/>
                      </a:cxn>
                    </a:cxnLst>
                    <a:rect l="T15" t="T16" r="T17" b="T18"/>
                    <a:pathLst>
                      <a:path w="81" h="64">
                        <a:moveTo>
                          <a:pt x="0" y="10"/>
                        </a:moveTo>
                        <a:lnTo>
                          <a:pt x="5" y="0"/>
                        </a:lnTo>
                        <a:lnTo>
                          <a:pt x="81" y="56"/>
                        </a:lnTo>
                        <a:lnTo>
                          <a:pt x="74" y="64"/>
                        </a:lnTo>
                        <a:lnTo>
                          <a:pt x="0" y="10"/>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568" name="Freeform 9"/>
                  <p:cNvSpPr>
                    <a:spLocks noChangeAspect="1"/>
                  </p:cNvSpPr>
                  <p:nvPr/>
                </p:nvSpPr>
                <p:spPr bwMode="auto">
                  <a:xfrm>
                    <a:off x="3077" y="2175"/>
                    <a:ext cx="54" cy="148"/>
                  </a:xfrm>
                  <a:custGeom>
                    <a:avLst/>
                    <a:gdLst>
                      <a:gd name="T0" fmla="*/ 0 w 34"/>
                      <a:gd name="T1" fmla="*/ 6411 h 92"/>
                      <a:gd name="T2" fmla="*/ 1506 w 34"/>
                      <a:gd name="T3" fmla="*/ 0 h 92"/>
                      <a:gd name="T4" fmla="*/ 2204 w 34"/>
                      <a:gd name="T5" fmla="*/ 142 h 92"/>
                      <a:gd name="T6" fmla="*/ 689 w 34"/>
                      <a:gd name="T7" fmla="*/ 6636 h 92"/>
                      <a:gd name="T8" fmla="*/ 0 w 34"/>
                      <a:gd name="T9" fmla="*/ 6411 h 92"/>
                      <a:gd name="T10" fmla="*/ 0 60000 65536"/>
                      <a:gd name="T11" fmla="*/ 0 60000 65536"/>
                      <a:gd name="T12" fmla="*/ 0 60000 65536"/>
                      <a:gd name="T13" fmla="*/ 0 60000 65536"/>
                      <a:gd name="T14" fmla="*/ 0 60000 65536"/>
                      <a:gd name="T15" fmla="*/ 0 w 34"/>
                      <a:gd name="T16" fmla="*/ 0 h 92"/>
                      <a:gd name="T17" fmla="*/ 34 w 34"/>
                      <a:gd name="T18" fmla="*/ 92 h 92"/>
                    </a:gdLst>
                    <a:ahLst/>
                    <a:cxnLst>
                      <a:cxn ang="T10">
                        <a:pos x="T0" y="T1"/>
                      </a:cxn>
                      <a:cxn ang="T11">
                        <a:pos x="T2" y="T3"/>
                      </a:cxn>
                      <a:cxn ang="T12">
                        <a:pos x="T4" y="T5"/>
                      </a:cxn>
                      <a:cxn ang="T13">
                        <a:pos x="T6" y="T7"/>
                      </a:cxn>
                      <a:cxn ang="T14">
                        <a:pos x="T8" y="T9"/>
                      </a:cxn>
                    </a:cxnLst>
                    <a:rect l="T15" t="T16" r="T17" b="T18"/>
                    <a:pathLst>
                      <a:path w="34" h="92">
                        <a:moveTo>
                          <a:pt x="0" y="89"/>
                        </a:moveTo>
                        <a:lnTo>
                          <a:pt x="23" y="0"/>
                        </a:lnTo>
                        <a:lnTo>
                          <a:pt x="34" y="2"/>
                        </a:lnTo>
                        <a:lnTo>
                          <a:pt x="11" y="92"/>
                        </a:lnTo>
                        <a:lnTo>
                          <a:pt x="0" y="89"/>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569" name="Rectangle 10"/>
                  <p:cNvSpPr>
                    <a:spLocks noChangeAspect="1" noChangeArrowheads="1"/>
                  </p:cNvSpPr>
                  <p:nvPr/>
                </p:nvSpPr>
                <p:spPr bwMode="auto">
                  <a:xfrm>
                    <a:off x="2808" y="2396"/>
                    <a:ext cx="159" cy="18"/>
                  </a:xfrm>
                  <a:prstGeom prst="rect">
                    <a:avLst/>
                  </a:prstGeom>
                  <a:grpFill/>
                  <a:ln w="6350">
                    <a:noFill/>
                    <a:miter lim="800000"/>
                    <a:headEnd/>
                    <a:tailEnd/>
                  </a:ln>
                  <a:scene3d>
                    <a:camera prst="orthographicFront"/>
                    <a:lightRig rig="threePt" dir="t"/>
                  </a:scene3d>
                  <a:sp3d>
                    <a:bevelT/>
                  </a:sp3d>
                </p:spPr>
                <p:txBody>
                  <a:bodyPr/>
                  <a:lstStyle/>
                  <a:p>
                    <a:endParaRPr lang="el-GR" sz="1800"/>
                  </a:p>
                </p:txBody>
              </p:sp>
              <p:sp>
                <p:nvSpPr>
                  <p:cNvPr id="570" name="Freeform 11"/>
                  <p:cNvSpPr>
                    <a:spLocks noChangeAspect="1" noEditPoints="1"/>
                  </p:cNvSpPr>
                  <p:nvPr/>
                </p:nvSpPr>
                <p:spPr bwMode="auto">
                  <a:xfrm>
                    <a:off x="2418" y="1776"/>
                    <a:ext cx="937" cy="893"/>
                  </a:xfrm>
                  <a:custGeom>
                    <a:avLst/>
                    <a:gdLst>
                      <a:gd name="T0" fmla="*/ 0 w 586"/>
                      <a:gd name="T1" fmla="*/ 23368 h 559"/>
                      <a:gd name="T2" fmla="*/ 7781 w 586"/>
                      <a:gd name="T3" fmla="*/ 0 h 559"/>
                      <a:gd name="T4" fmla="*/ 32250 w 586"/>
                      <a:gd name="T5" fmla="*/ 0 h 559"/>
                      <a:gd name="T6" fmla="*/ 40030 w 586"/>
                      <a:gd name="T7" fmla="*/ 23368 h 559"/>
                      <a:gd name="T8" fmla="*/ 20310 w 586"/>
                      <a:gd name="T9" fmla="*/ 37766 h 559"/>
                      <a:gd name="T10" fmla="*/ 20037 w 586"/>
                      <a:gd name="T11" fmla="*/ 37889 h 559"/>
                      <a:gd name="T12" fmla="*/ 0 w 586"/>
                      <a:gd name="T13" fmla="*/ 23368 h 559"/>
                      <a:gd name="T14" fmla="*/ 20037 w 586"/>
                      <a:gd name="T15" fmla="*/ 37417 h 559"/>
                      <a:gd name="T16" fmla="*/ 20310 w 586"/>
                      <a:gd name="T17" fmla="*/ 37057 h 559"/>
                      <a:gd name="T18" fmla="*/ 20037 w 586"/>
                      <a:gd name="T19" fmla="*/ 37417 h 559"/>
                      <a:gd name="T20" fmla="*/ 806 w 586"/>
                      <a:gd name="T21" fmla="*/ 23119 h 559"/>
                      <a:gd name="T22" fmla="*/ 20037 w 586"/>
                      <a:gd name="T23" fmla="*/ 36932 h 559"/>
                      <a:gd name="T24" fmla="*/ 39224 w 586"/>
                      <a:gd name="T25" fmla="*/ 23119 h 559"/>
                      <a:gd name="T26" fmla="*/ 31810 w 586"/>
                      <a:gd name="T27" fmla="*/ 764 h 559"/>
                      <a:gd name="T28" fmla="*/ 8340 w 586"/>
                      <a:gd name="T29" fmla="*/ 764 h 559"/>
                      <a:gd name="T30" fmla="*/ 806 w 586"/>
                      <a:gd name="T31" fmla="*/ 23119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6"/>
                      <a:gd name="T49" fmla="*/ 0 h 559"/>
                      <a:gd name="T50" fmla="*/ 586 w 586"/>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6" h="559">
                        <a:moveTo>
                          <a:pt x="0" y="345"/>
                        </a:moveTo>
                        <a:lnTo>
                          <a:pt x="114" y="0"/>
                        </a:lnTo>
                        <a:lnTo>
                          <a:pt x="472" y="0"/>
                        </a:lnTo>
                        <a:lnTo>
                          <a:pt x="586" y="345"/>
                        </a:lnTo>
                        <a:lnTo>
                          <a:pt x="297" y="557"/>
                        </a:lnTo>
                        <a:lnTo>
                          <a:pt x="293" y="559"/>
                        </a:lnTo>
                        <a:lnTo>
                          <a:pt x="0" y="345"/>
                        </a:lnTo>
                        <a:close/>
                        <a:moveTo>
                          <a:pt x="293" y="552"/>
                        </a:moveTo>
                        <a:lnTo>
                          <a:pt x="297" y="547"/>
                        </a:lnTo>
                        <a:lnTo>
                          <a:pt x="293" y="552"/>
                        </a:lnTo>
                        <a:close/>
                        <a:moveTo>
                          <a:pt x="12" y="341"/>
                        </a:moveTo>
                        <a:lnTo>
                          <a:pt x="293" y="545"/>
                        </a:lnTo>
                        <a:lnTo>
                          <a:pt x="574" y="341"/>
                        </a:lnTo>
                        <a:lnTo>
                          <a:pt x="465" y="11"/>
                        </a:lnTo>
                        <a:lnTo>
                          <a:pt x="122" y="11"/>
                        </a:lnTo>
                        <a:lnTo>
                          <a:pt x="12" y="341"/>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571" name="Freeform 12"/>
                  <p:cNvSpPr>
                    <a:spLocks noChangeAspect="1"/>
                  </p:cNvSpPr>
                  <p:nvPr/>
                </p:nvSpPr>
                <p:spPr bwMode="auto">
                  <a:xfrm>
                    <a:off x="2689" y="2091"/>
                    <a:ext cx="314" cy="227"/>
                  </a:xfrm>
                  <a:custGeom>
                    <a:avLst/>
                    <a:gdLst>
                      <a:gd name="T0" fmla="*/ 0 w 1642"/>
                      <a:gd name="T1" fmla="*/ 0 h 1183"/>
                      <a:gd name="T2" fmla="*/ 0 w 1642"/>
                      <a:gd name="T3" fmla="*/ 0 h 1183"/>
                      <a:gd name="T4" fmla="*/ 0 w 1642"/>
                      <a:gd name="T5" fmla="*/ 0 h 1183"/>
                      <a:gd name="T6" fmla="*/ 0 w 1642"/>
                      <a:gd name="T7" fmla="*/ 0 h 1183"/>
                      <a:gd name="T8" fmla="*/ 0 w 1642"/>
                      <a:gd name="T9" fmla="*/ 0 h 1183"/>
                      <a:gd name="T10" fmla="*/ 0 w 1642"/>
                      <a:gd name="T11" fmla="*/ 0 h 1183"/>
                      <a:gd name="T12" fmla="*/ 0 w 1642"/>
                      <a:gd name="T13" fmla="*/ 0 h 1183"/>
                      <a:gd name="T14" fmla="*/ 0 w 1642"/>
                      <a:gd name="T15" fmla="*/ 0 h 1183"/>
                      <a:gd name="T16" fmla="*/ 0 w 1642"/>
                      <a:gd name="T17" fmla="*/ 0 h 1183"/>
                      <a:gd name="T18" fmla="*/ 0 w 1642"/>
                      <a:gd name="T19" fmla="*/ 0 h 1183"/>
                      <a:gd name="T20" fmla="*/ 0 w 1642"/>
                      <a:gd name="T21" fmla="*/ 0 h 1183"/>
                      <a:gd name="T22" fmla="*/ 0 w 1642"/>
                      <a:gd name="T23" fmla="*/ 0 h 1183"/>
                      <a:gd name="T24" fmla="*/ 0 w 1642"/>
                      <a:gd name="T25" fmla="*/ 0 h 1183"/>
                      <a:gd name="T26" fmla="*/ 0 w 1642"/>
                      <a:gd name="T27" fmla="*/ 0 h 1183"/>
                      <a:gd name="T28" fmla="*/ 0 w 1642"/>
                      <a:gd name="T29" fmla="*/ 0 h 1183"/>
                      <a:gd name="T30" fmla="*/ 0 w 1642"/>
                      <a:gd name="T31" fmla="*/ 0 h 1183"/>
                      <a:gd name="T32" fmla="*/ 0 w 1642"/>
                      <a:gd name="T33" fmla="*/ 0 h 1183"/>
                      <a:gd name="T34" fmla="*/ 0 w 1642"/>
                      <a:gd name="T35" fmla="*/ 0 h 1183"/>
                      <a:gd name="T36" fmla="*/ 0 w 1642"/>
                      <a:gd name="T37" fmla="*/ 0 h 1183"/>
                      <a:gd name="T38" fmla="*/ 0 w 1642"/>
                      <a:gd name="T39" fmla="*/ 0 h 1183"/>
                      <a:gd name="T40" fmla="*/ 0 w 1642"/>
                      <a:gd name="T41" fmla="*/ 0 h 1183"/>
                      <a:gd name="T42" fmla="*/ 0 w 1642"/>
                      <a:gd name="T43" fmla="*/ 0 h 1183"/>
                      <a:gd name="T44" fmla="*/ 0 w 1642"/>
                      <a:gd name="T45" fmla="*/ 0 h 1183"/>
                      <a:gd name="T46" fmla="*/ 0 w 1642"/>
                      <a:gd name="T47" fmla="*/ 0 h 1183"/>
                      <a:gd name="T48" fmla="*/ 0 w 1642"/>
                      <a:gd name="T49" fmla="*/ 0 h 1183"/>
                      <a:gd name="T50" fmla="*/ 0 w 1642"/>
                      <a:gd name="T51" fmla="*/ 0 h 1183"/>
                      <a:gd name="T52" fmla="*/ 0 w 1642"/>
                      <a:gd name="T53" fmla="*/ 0 h 1183"/>
                      <a:gd name="T54" fmla="*/ 0 w 1642"/>
                      <a:gd name="T55" fmla="*/ 0 h 1183"/>
                      <a:gd name="T56" fmla="*/ 0 w 1642"/>
                      <a:gd name="T57" fmla="*/ 0 h 1183"/>
                      <a:gd name="T58" fmla="*/ 0 w 1642"/>
                      <a:gd name="T59" fmla="*/ 0 h 1183"/>
                      <a:gd name="T60" fmla="*/ 0 w 1642"/>
                      <a:gd name="T61" fmla="*/ 0 h 1183"/>
                      <a:gd name="T62" fmla="*/ 0 w 1642"/>
                      <a:gd name="T63" fmla="*/ 0 h 1183"/>
                      <a:gd name="T64" fmla="*/ 0 w 1642"/>
                      <a:gd name="T65" fmla="*/ 0 h 1183"/>
                      <a:gd name="T66" fmla="*/ 0 w 1642"/>
                      <a:gd name="T67" fmla="*/ 0 h 1183"/>
                      <a:gd name="T68" fmla="*/ 0 w 1642"/>
                      <a:gd name="T69" fmla="*/ 0 h 1183"/>
                      <a:gd name="T70" fmla="*/ 0 w 1642"/>
                      <a:gd name="T71" fmla="*/ 0 h 1183"/>
                      <a:gd name="T72" fmla="*/ 0 w 1642"/>
                      <a:gd name="T73" fmla="*/ 0 h 1183"/>
                      <a:gd name="T74" fmla="*/ 0 w 1642"/>
                      <a:gd name="T75" fmla="*/ 0 h 1183"/>
                      <a:gd name="T76" fmla="*/ 0 w 1642"/>
                      <a:gd name="T77" fmla="*/ 0 h 1183"/>
                      <a:gd name="T78" fmla="*/ 0 w 1642"/>
                      <a:gd name="T79" fmla="*/ 0 h 1183"/>
                      <a:gd name="T80" fmla="*/ 0 w 1642"/>
                      <a:gd name="T81" fmla="*/ 0 h 1183"/>
                      <a:gd name="T82" fmla="*/ 0 w 1642"/>
                      <a:gd name="T83" fmla="*/ 0 h 1183"/>
                      <a:gd name="T84" fmla="*/ 0 w 1642"/>
                      <a:gd name="T85" fmla="*/ 0 h 1183"/>
                      <a:gd name="T86" fmla="*/ 0 w 1642"/>
                      <a:gd name="T87" fmla="*/ 0 h 1183"/>
                      <a:gd name="T88" fmla="*/ 0 w 1642"/>
                      <a:gd name="T89" fmla="*/ 0 h 1183"/>
                      <a:gd name="T90" fmla="*/ 0 w 1642"/>
                      <a:gd name="T91" fmla="*/ 0 h 1183"/>
                      <a:gd name="T92" fmla="*/ 0 w 1642"/>
                      <a:gd name="T93" fmla="*/ 0 h 1183"/>
                      <a:gd name="T94" fmla="*/ 0 w 1642"/>
                      <a:gd name="T95" fmla="*/ 0 h 1183"/>
                      <a:gd name="T96" fmla="*/ 0 w 1642"/>
                      <a:gd name="T97" fmla="*/ 0 h 1183"/>
                      <a:gd name="T98" fmla="*/ 0 w 1642"/>
                      <a:gd name="T99" fmla="*/ 0 h 1183"/>
                      <a:gd name="T100" fmla="*/ 0 w 1642"/>
                      <a:gd name="T101" fmla="*/ 0 h 1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42"/>
                      <a:gd name="T154" fmla="*/ 0 h 1183"/>
                      <a:gd name="T155" fmla="*/ 1642 w 1642"/>
                      <a:gd name="T156" fmla="*/ 1183 h 1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42" h="1183">
                        <a:moveTo>
                          <a:pt x="242" y="1057"/>
                        </a:moveTo>
                        <a:cubicBezTo>
                          <a:pt x="1160" y="724"/>
                          <a:pt x="1160" y="724"/>
                          <a:pt x="1160" y="724"/>
                        </a:cubicBezTo>
                        <a:cubicBezTo>
                          <a:pt x="1263" y="689"/>
                          <a:pt x="1298" y="666"/>
                          <a:pt x="1321" y="655"/>
                        </a:cubicBezTo>
                        <a:cubicBezTo>
                          <a:pt x="1321" y="655"/>
                          <a:pt x="1321" y="655"/>
                          <a:pt x="1321" y="655"/>
                        </a:cubicBezTo>
                        <a:cubicBezTo>
                          <a:pt x="1344" y="643"/>
                          <a:pt x="1355" y="632"/>
                          <a:pt x="1390" y="609"/>
                        </a:cubicBezTo>
                        <a:cubicBezTo>
                          <a:pt x="1390" y="609"/>
                          <a:pt x="1390" y="609"/>
                          <a:pt x="1390" y="609"/>
                        </a:cubicBezTo>
                        <a:cubicBezTo>
                          <a:pt x="1435" y="574"/>
                          <a:pt x="1458" y="551"/>
                          <a:pt x="1470" y="517"/>
                        </a:cubicBezTo>
                        <a:cubicBezTo>
                          <a:pt x="1470" y="517"/>
                          <a:pt x="1470" y="517"/>
                          <a:pt x="1470" y="517"/>
                        </a:cubicBezTo>
                        <a:cubicBezTo>
                          <a:pt x="1493" y="482"/>
                          <a:pt x="1504" y="425"/>
                          <a:pt x="1504" y="390"/>
                        </a:cubicBezTo>
                        <a:cubicBezTo>
                          <a:pt x="1504" y="390"/>
                          <a:pt x="1504" y="390"/>
                          <a:pt x="1504" y="390"/>
                        </a:cubicBezTo>
                        <a:cubicBezTo>
                          <a:pt x="1504" y="390"/>
                          <a:pt x="1504" y="390"/>
                          <a:pt x="1504" y="379"/>
                        </a:cubicBezTo>
                        <a:cubicBezTo>
                          <a:pt x="1504" y="379"/>
                          <a:pt x="1504" y="379"/>
                          <a:pt x="1504" y="379"/>
                        </a:cubicBezTo>
                        <a:cubicBezTo>
                          <a:pt x="1504" y="344"/>
                          <a:pt x="1493" y="321"/>
                          <a:pt x="1470" y="287"/>
                        </a:cubicBezTo>
                        <a:cubicBezTo>
                          <a:pt x="1470" y="287"/>
                          <a:pt x="1470" y="287"/>
                          <a:pt x="1470" y="287"/>
                        </a:cubicBezTo>
                        <a:cubicBezTo>
                          <a:pt x="1458" y="253"/>
                          <a:pt x="1424" y="207"/>
                          <a:pt x="1401" y="184"/>
                        </a:cubicBezTo>
                        <a:cubicBezTo>
                          <a:pt x="1401" y="184"/>
                          <a:pt x="1401" y="184"/>
                          <a:pt x="1401" y="184"/>
                        </a:cubicBezTo>
                        <a:cubicBezTo>
                          <a:pt x="1378" y="172"/>
                          <a:pt x="1344" y="161"/>
                          <a:pt x="1298" y="149"/>
                        </a:cubicBezTo>
                        <a:cubicBezTo>
                          <a:pt x="1298" y="149"/>
                          <a:pt x="1298" y="149"/>
                          <a:pt x="1298" y="149"/>
                        </a:cubicBezTo>
                        <a:cubicBezTo>
                          <a:pt x="1275" y="138"/>
                          <a:pt x="1263" y="138"/>
                          <a:pt x="1240" y="138"/>
                        </a:cubicBezTo>
                        <a:cubicBezTo>
                          <a:pt x="1240" y="138"/>
                          <a:pt x="1240" y="138"/>
                          <a:pt x="1240" y="138"/>
                        </a:cubicBezTo>
                        <a:cubicBezTo>
                          <a:pt x="1217" y="138"/>
                          <a:pt x="1206" y="138"/>
                          <a:pt x="1183" y="138"/>
                        </a:cubicBezTo>
                        <a:cubicBezTo>
                          <a:pt x="1183" y="138"/>
                          <a:pt x="1183" y="138"/>
                          <a:pt x="1183" y="138"/>
                        </a:cubicBezTo>
                        <a:cubicBezTo>
                          <a:pt x="1103" y="149"/>
                          <a:pt x="1137" y="138"/>
                          <a:pt x="942" y="207"/>
                        </a:cubicBezTo>
                        <a:cubicBezTo>
                          <a:pt x="942" y="207"/>
                          <a:pt x="942" y="207"/>
                          <a:pt x="942" y="207"/>
                        </a:cubicBezTo>
                        <a:cubicBezTo>
                          <a:pt x="46" y="528"/>
                          <a:pt x="46" y="528"/>
                          <a:pt x="46" y="528"/>
                        </a:cubicBezTo>
                        <a:cubicBezTo>
                          <a:pt x="0" y="402"/>
                          <a:pt x="0" y="402"/>
                          <a:pt x="0" y="402"/>
                        </a:cubicBezTo>
                        <a:cubicBezTo>
                          <a:pt x="896" y="69"/>
                          <a:pt x="896" y="69"/>
                          <a:pt x="896" y="69"/>
                        </a:cubicBezTo>
                        <a:cubicBezTo>
                          <a:pt x="1080" y="11"/>
                          <a:pt x="1103" y="11"/>
                          <a:pt x="1160" y="0"/>
                        </a:cubicBezTo>
                        <a:cubicBezTo>
                          <a:pt x="1160" y="0"/>
                          <a:pt x="1160" y="0"/>
                          <a:pt x="1160" y="0"/>
                        </a:cubicBezTo>
                        <a:cubicBezTo>
                          <a:pt x="1194" y="0"/>
                          <a:pt x="1217" y="0"/>
                          <a:pt x="1240" y="0"/>
                        </a:cubicBezTo>
                        <a:cubicBezTo>
                          <a:pt x="1240" y="0"/>
                          <a:pt x="1240" y="0"/>
                          <a:pt x="1240" y="0"/>
                        </a:cubicBezTo>
                        <a:cubicBezTo>
                          <a:pt x="1275" y="0"/>
                          <a:pt x="1309" y="11"/>
                          <a:pt x="1332" y="11"/>
                        </a:cubicBezTo>
                        <a:cubicBezTo>
                          <a:pt x="1332" y="11"/>
                          <a:pt x="1332" y="11"/>
                          <a:pt x="1332" y="11"/>
                        </a:cubicBezTo>
                        <a:cubicBezTo>
                          <a:pt x="1378" y="23"/>
                          <a:pt x="1435" y="46"/>
                          <a:pt x="1481" y="80"/>
                        </a:cubicBezTo>
                        <a:cubicBezTo>
                          <a:pt x="1481" y="80"/>
                          <a:pt x="1481" y="80"/>
                          <a:pt x="1481" y="80"/>
                        </a:cubicBezTo>
                        <a:cubicBezTo>
                          <a:pt x="1527" y="115"/>
                          <a:pt x="1562" y="172"/>
                          <a:pt x="1596" y="218"/>
                        </a:cubicBezTo>
                        <a:cubicBezTo>
                          <a:pt x="1596" y="218"/>
                          <a:pt x="1596" y="218"/>
                          <a:pt x="1596" y="218"/>
                        </a:cubicBezTo>
                        <a:cubicBezTo>
                          <a:pt x="1619" y="264"/>
                          <a:pt x="1642" y="321"/>
                          <a:pt x="1642" y="379"/>
                        </a:cubicBezTo>
                        <a:cubicBezTo>
                          <a:pt x="1642" y="379"/>
                          <a:pt x="1642" y="379"/>
                          <a:pt x="1642" y="379"/>
                        </a:cubicBezTo>
                        <a:cubicBezTo>
                          <a:pt x="1642" y="379"/>
                          <a:pt x="1642" y="390"/>
                          <a:pt x="1642" y="390"/>
                        </a:cubicBezTo>
                        <a:cubicBezTo>
                          <a:pt x="1642" y="390"/>
                          <a:pt x="1642" y="390"/>
                          <a:pt x="1642" y="390"/>
                        </a:cubicBezTo>
                        <a:cubicBezTo>
                          <a:pt x="1642" y="448"/>
                          <a:pt x="1619" y="517"/>
                          <a:pt x="1596" y="574"/>
                        </a:cubicBezTo>
                        <a:cubicBezTo>
                          <a:pt x="1596" y="574"/>
                          <a:pt x="1596" y="574"/>
                          <a:pt x="1596" y="574"/>
                        </a:cubicBezTo>
                        <a:cubicBezTo>
                          <a:pt x="1573" y="632"/>
                          <a:pt x="1527" y="678"/>
                          <a:pt x="1470" y="724"/>
                        </a:cubicBezTo>
                        <a:cubicBezTo>
                          <a:pt x="1470" y="724"/>
                          <a:pt x="1470" y="724"/>
                          <a:pt x="1470" y="724"/>
                        </a:cubicBezTo>
                        <a:cubicBezTo>
                          <a:pt x="1447" y="747"/>
                          <a:pt x="1424" y="758"/>
                          <a:pt x="1390" y="781"/>
                        </a:cubicBezTo>
                        <a:cubicBezTo>
                          <a:pt x="1390" y="781"/>
                          <a:pt x="1390" y="781"/>
                          <a:pt x="1390" y="781"/>
                        </a:cubicBezTo>
                        <a:cubicBezTo>
                          <a:pt x="1355" y="793"/>
                          <a:pt x="1309" y="815"/>
                          <a:pt x="1217" y="850"/>
                        </a:cubicBezTo>
                        <a:cubicBezTo>
                          <a:pt x="1217" y="850"/>
                          <a:pt x="1217" y="850"/>
                          <a:pt x="1217" y="850"/>
                        </a:cubicBezTo>
                        <a:cubicBezTo>
                          <a:pt x="287" y="1183"/>
                          <a:pt x="287" y="1183"/>
                          <a:pt x="287" y="1183"/>
                        </a:cubicBezTo>
                        <a:cubicBezTo>
                          <a:pt x="242" y="1057"/>
                          <a:pt x="242" y="1057"/>
                          <a:pt x="242" y="1057"/>
                        </a:cubicBezTo>
                      </a:path>
                    </a:pathLst>
                  </a:custGeom>
                  <a:grpFill/>
                  <a:ln w="6350">
                    <a:noFill/>
                    <a:round/>
                    <a:headEnd/>
                    <a:tailEnd/>
                  </a:ln>
                  <a:scene3d>
                    <a:camera prst="orthographicFront"/>
                    <a:lightRig rig="threePt" dir="t"/>
                  </a:scene3d>
                  <a:sp3d>
                    <a:bevelT/>
                  </a:sp3d>
                </p:spPr>
                <p:txBody>
                  <a:bodyPr/>
                  <a:lstStyle/>
                  <a:p>
                    <a:endParaRPr lang="el-GR" sz="1800"/>
                  </a:p>
                </p:txBody>
              </p:sp>
            </p:grpSp>
            <p:grpSp>
              <p:nvGrpSpPr>
                <p:cNvPr id="531" name="Group 11"/>
                <p:cNvGrpSpPr>
                  <a:grpSpLocks noChangeAspect="1"/>
                </p:cNvGrpSpPr>
                <p:nvPr/>
              </p:nvGrpSpPr>
              <p:grpSpPr bwMode="auto">
                <a:xfrm>
                  <a:off x="2156" y="562"/>
                  <a:ext cx="1440" cy="1420"/>
                  <a:chOff x="2348" y="780"/>
                  <a:chExt cx="1058" cy="1041"/>
                </a:xfrm>
                <a:grpFill/>
              </p:grpSpPr>
              <p:grpSp>
                <p:nvGrpSpPr>
                  <p:cNvPr id="560" name="Group 12"/>
                  <p:cNvGrpSpPr>
                    <a:grpSpLocks noChangeAspect="1"/>
                  </p:cNvGrpSpPr>
                  <p:nvPr/>
                </p:nvGrpSpPr>
                <p:grpSpPr bwMode="auto">
                  <a:xfrm>
                    <a:off x="2907" y="780"/>
                    <a:ext cx="499" cy="1041"/>
                    <a:chOff x="3684" y="1119"/>
                    <a:chExt cx="777" cy="1626"/>
                  </a:xfrm>
                  <a:grpFill/>
                </p:grpSpPr>
                <p:sp>
                  <p:nvSpPr>
                    <p:cNvPr id="564" name="Freeform 13"/>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65" name="Freeform 14"/>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61" name="Group 15"/>
                  <p:cNvGrpSpPr>
                    <a:grpSpLocks noChangeAspect="1"/>
                  </p:cNvGrpSpPr>
                  <p:nvPr/>
                </p:nvGrpSpPr>
                <p:grpSpPr bwMode="auto">
                  <a:xfrm flipH="1">
                    <a:off x="2348" y="780"/>
                    <a:ext cx="499" cy="1041"/>
                    <a:chOff x="3684" y="1119"/>
                    <a:chExt cx="777" cy="1626"/>
                  </a:xfrm>
                  <a:grpFill/>
                </p:grpSpPr>
                <p:sp>
                  <p:nvSpPr>
                    <p:cNvPr id="562" name="Freeform 16"/>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63" name="Freeform 17"/>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32" name="Group 18"/>
                <p:cNvGrpSpPr>
                  <a:grpSpLocks noChangeAspect="1"/>
                </p:cNvGrpSpPr>
                <p:nvPr/>
              </p:nvGrpSpPr>
              <p:grpSpPr bwMode="auto">
                <a:xfrm rot="4320000">
                  <a:off x="3109" y="1235"/>
                  <a:ext cx="1440" cy="1420"/>
                  <a:chOff x="2348" y="780"/>
                  <a:chExt cx="1058" cy="1041"/>
                </a:xfrm>
                <a:grpFill/>
              </p:grpSpPr>
              <p:grpSp>
                <p:nvGrpSpPr>
                  <p:cNvPr id="554" name="Group 19"/>
                  <p:cNvGrpSpPr>
                    <a:grpSpLocks noChangeAspect="1"/>
                  </p:cNvGrpSpPr>
                  <p:nvPr/>
                </p:nvGrpSpPr>
                <p:grpSpPr bwMode="auto">
                  <a:xfrm>
                    <a:off x="2907" y="780"/>
                    <a:ext cx="499" cy="1041"/>
                    <a:chOff x="3684" y="1119"/>
                    <a:chExt cx="777" cy="1626"/>
                  </a:xfrm>
                  <a:grpFill/>
                </p:grpSpPr>
                <p:sp>
                  <p:nvSpPr>
                    <p:cNvPr id="558" name="Freeform 20"/>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59" name="Freeform 21"/>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55" name="Group 22"/>
                  <p:cNvGrpSpPr>
                    <a:grpSpLocks noChangeAspect="1"/>
                  </p:cNvGrpSpPr>
                  <p:nvPr/>
                </p:nvGrpSpPr>
                <p:grpSpPr bwMode="auto">
                  <a:xfrm flipH="1">
                    <a:off x="2348" y="780"/>
                    <a:ext cx="499" cy="1041"/>
                    <a:chOff x="3684" y="1119"/>
                    <a:chExt cx="777" cy="1626"/>
                  </a:xfrm>
                  <a:grpFill/>
                </p:grpSpPr>
                <p:sp>
                  <p:nvSpPr>
                    <p:cNvPr id="556" name="Freeform 23"/>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57" name="Freeform 24"/>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33" name="Group 25"/>
                <p:cNvGrpSpPr>
                  <a:grpSpLocks noChangeAspect="1"/>
                </p:cNvGrpSpPr>
                <p:nvPr/>
              </p:nvGrpSpPr>
              <p:grpSpPr bwMode="auto">
                <a:xfrm rot="8640000">
                  <a:off x="2761" y="2338"/>
                  <a:ext cx="1440" cy="1420"/>
                  <a:chOff x="2348" y="780"/>
                  <a:chExt cx="1058" cy="1041"/>
                </a:xfrm>
                <a:grpFill/>
              </p:grpSpPr>
              <p:grpSp>
                <p:nvGrpSpPr>
                  <p:cNvPr id="548" name="Group 26"/>
                  <p:cNvGrpSpPr>
                    <a:grpSpLocks noChangeAspect="1"/>
                  </p:cNvGrpSpPr>
                  <p:nvPr/>
                </p:nvGrpSpPr>
                <p:grpSpPr bwMode="auto">
                  <a:xfrm>
                    <a:off x="2907" y="780"/>
                    <a:ext cx="499" cy="1041"/>
                    <a:chOff x="3684" y="1119"/>
                    <a:chExt cx="777" cy="1626"/>
                  </a:xfrm>
                  <a:grpFill/>
                </p:grpSpPr>
                <p:sp>
                  <p:nvSpPr>
                    <p:cNvPr id="552" name="Freeform 27"/>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53" name="Freeform 28"/>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49" name="Group 29"/>
                  <p:cNvGrpSpPr>
                    <a:grpSpLocks noChangeAspect="1"/>
                  </p:cNvGrpSpPr>
                  <p:nvPr/>
                </p:nvGrpSpPr>
                <p:grpSpPr bwMode="auto">
                  <a:xfrm flipH="1">
                    <a:off x="2348" y="780"/>
                    <a:ext cx="499" cy="1041"/>
                    <a:chOff x="3684" y="1119"/>
                    <a:chExt cx="777" cy="1626"/>
                  </a:xfrm>
                  <a:grpFill/>
                </p:grpSpPr>
                <p:sp>
                  <p:nvSpPr>
                    <p:cNvPr id="550" name="Freeform 30"/>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51" name="Freeform 31"/>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34" name="Group 32"/>
                <p:cNvGrpSpPr>
                  <a:grpSpLocks noChangeAspect="1"/>
                </p:cNvGrpSpPr>
                <p:nvPr/>
              </p:nvGrpSpPr>
              <p:grpSpPr bwMode="auto">
                <a:xfrm rot="-8640000">
                  <a:off x="1567" y="2348"/>
                  <a:ext cx="1440" cy="1420"/>
                  <a:chOff x="2348" y="780"/>
                  <a:chExt cx="1058" cy="1041"/>
                </a:xfrm>
                <a:grpFill/>
              </p:grpSpPr>
              <p:grpSp>
                <p:nvGrpSpPr>
                  <p:cNvPr id="542" name="Group 33"/>
                  <p:cNvGrpSpPr>
                    <a:grpSpLocks noChangeAspect="1"/>
                  </p:cNvGrpSpPr>
                  <p:nvPr/>
                </p:nvGrpSpPr>
                <p:grpSpPr bwMode="auto">
                  <a:xfrm>
                    <a:off x="2907" y="780"/>
                    <a:ext cx="499" cy="1041"/>
                    <a:chOff x="3684" y="1119"/>
                    <a:chExt cx="777" cy="1626"/>
                  </a:xfrm>
                  <a:grpFill/>
                </p:grpSpPr>
                <p:sp>
                  <p:nvSpPr>
                    <p:cNvPr id="546" name="Freeform 3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47" name="Freeform 3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43" name="Group 36"/>
                  <p:cNvGrpSpPr>
                    <a:grpSpLocks noChangeAspect="1"/>
                  </p:cNvGrpSpPr>
                  <p:nvPr/>
                </p:nvGrpSpPr>
                <p:grpSpPr bwMode="auto">
                  <a:xfrm flipH="1">
                    <a:off x="2348" y="780"/>
                    <a:ext cx="499" cy="1041"/>
                    <a:chOff x="3684" y="1119"/>
                    <a:chExt cx="777" cy="1626"/>
                  </a:xfrm>
                  <a:grpFill/>
                </p:grpSpPr>
                <p:sp>
                  <p:nvSpPr>
                    <p:cNvPr id="544" name="Freeform 37"/>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45" name="Freeform 38"/>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535" name="Group 39"/>
                <p:cNvGrpSpPr>
                  <a:grpSpLocks noChangeAspect="1"/>
                </p:cNvGrpSpPr>
                <p:nvPr/>
              </p:nvGrpSpPr>
              <p:grpSpPr bwMode="auto">
                <a:xfrm rot="-4320000">
                  <a:off x="1201" y="1255"/>
                  <a:ext cx="1440" cy="1420"/>
                  <a:chOff x="2348" y="780"/>
                  <a:chExt cx="1058" cy="1041"/>
                </a:xfrm>
                <a:grpFill/>
              </p:grpSpPr>
              <p:grpSp>
                <p:nvGrpSpPr>
                  <p:cNvPr id="536" name="Group 40"/>
                  <p:cNvGrpSpPr>
                    <a:grpSpLocks noChangeAspect="1"/>
                  </p:cNvGrpSpPr>
                  <p:nvPr/>
                </p:nvGrpSpPr>
                <p:grpSpPr bwMode="auto">
                  <a:xfrm>
                    <a:off x="2907" y="780"/>
                    <a:ext cx="499" cy="1041"/>
                    <a:chOff x="3684" y="1119"/>
                    <a:chExt cx="777" cy="1626"/>
                  </a:xfrm>
                  <a:grpFill/>
                </p:grpSpPr>
                <p:sp>
                  <p:nvSpPr>
                    <p:cNvPr id="540"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41"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537" name="Group 43"/>
                  <p:cNvGrpSpPr>
                    <a:grpSpLocks noChangeAspect="1"/>
                  </p:cNvGrpSpPr>
                  <p:nvPr/>
                </p:nvGrpSpPr>
                <p:grpSpPr bwMode="auto">
                  <a:xfrm flipH="1">
                    <a:off x="2348" y="780"/>
                    <a:ext cx="499" cy="1041"/>
                    <a:chOff x="3684" y="1119"/>
                    <a:chExt cx="777" cy="1626"/>
                  </a:xfrm>
                  <a:grpFill/>
                </p:grpSpPr>
                <p:sp>
                  <p:nvSpPr>
                    <p:cNvPr id="538"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539"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grpSp>
        <p:sp>
          <p:nvSpPr>
            <p:cNvPr id="6" name="148 - Ελεύθερη σχεδίαση"/>
            <p:cNvSpPr/>
            <p:nvPr/>
          </p:nvSpPr>
          <p:spPr>
            <a:xfrm rot="21273971">
              <a:off x="5072066" y="714356"/>
              <a:ext cx="3000396" cy="3221875"/>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49 - Έλλειψη"/>
            <p:cNvSpPr/>
            <p:nvPr/>
          </p:nvSpPr>
          <p:spPr>
            <a:xfrm>
              <a:off x="5750296" y="1377319"/>
              <a:ext cx="2857520" cy="271464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150 - Έλλειψη"/>
            <p:cNvSpPr/>
            <p:nvPr/>
          </p:nvSpPr>
          <p:spPr>
            <a:xfrm>
              <a:off x="5893172" y="1468922"/>
              <a:ext cx="2571768" cy="2571768"/>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Freeform 6"/>
            <p:cNvSpPr>
              <a:spLocks noChangeAspect="1"/>
            </p:cNvSpPr>
            <p:nvPr/>
          </p:nvSpPr>
          <p:spPr bwMode="auto">
            <a:xfrm rot="4354500">
              <a:off x="5369798" y="2697265"/>
              <a:ext cx="1650065" cy="56369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0" name="Freeform 6"/>
            <p:cNvSpPr>
              <a:spLocks noChangeAspect="1"/>
            </p:cNvSpPr>
            <p:nvPr/>
          </p:nvSpPr>
          <p:spPr bwMode="auto">
            <a:xfrm rot="11386758" flipV="1">
              <a:off x="6212571" y="3506001"/>
              <a:ext cx="1557385" cy="52941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2">
                <a:lumMod val="75000"/>
              </a:schemeClr>
            </a:solidFill>
            <a:ln w="6350">
              <a:noFill/>
              <a:round/>
              <a:headEnd/>
              <a:tailEnd/>
            </a:ln>
            <a:scene3d>
              <a:camera prst="orthographicFront"/>
              <a:lightRig rig="threePt" dir="t"/>
            </a:scene3d>
            <a:sp3d>
              <a:bevelT/>
            </a:sp3d>
          </p:spPr>
          <p:txBody>
            <a:bodyPr/>
            <a:lstStyle/>
            <a:p>
              <a:endParaRPr lang="el-GR"/>
            </a:p>
          </p:txBody>
        </p:sp>
        <p:sp>
          <p:nvSpPr>
            <p:cNvPr id="11" name="Freeform 6"/>
            <p:cNvSpPr>
              <a:spLocks noChangeAspect="1"/>
            </p:cNvSpPr>
            <p:nvPr/>
          </p:nvSpPr>
          <p:spPr bwMode="auto">
            <a:xfrm rot="8949521">
              <a:off x="5879429" y="1611145"/>
              <a:ext cx="1603691" cy="501448"/>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2" name="Freeform 6"/>
            <p:cNvSpPr>
              <a:spLocks noChangeAspect="1"/>
            </p:cNvSpPr>
            <p:nvPr/>
          </p:nvSpPr>
          <p:spPr bwMode="auto">
            <a:xfrm rot="13550529">
              <a:off x="7148096" y="1753764"/>
              <a:ext cx="1650065" cy="611423"/>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3" name="Freeform 6"/>
            <p:cNvSpPr>
              <a:spLocks noChangeAspect="1"/>
            </p:cNvSpPr>
            <p:nvPr/>
          </p:nvSpPr>
          <p:spPr bwMode="auto">
            <a:xfrm rot="17697370">
              <a:off x="7157584" y="2875526"/>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sp>
          <p:nvSpPr>
            <p:cNvPr id="14" name="156 - Έλλειψη"/>
            <p:cNvSpPr/>
            <p:nvPr/>
          </p:nvSpPr>
          <p:spPr>
            <a:xfrm rot="19945777">
              <a:off x="6439827" y="1626614"/>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57 - Έλλειψη"/>
            <p:cNvSpPr/>
            <p:nvPr/>
          </p:nvSpPr>
          <p:spPr>
            <a:xfrm rot="15790131">
              <a:off x="5813868" y="2664933"/>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8 - Έλλειψη"/>
            <p:cNvSpPr/>
            <p:nvPr/>
          </p:nvSpPr>
          <p:spPr>
            <a:xfrm rot="7775682">
              <a:off x="7728066" y="3299111"/>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59 - Έλλειψη"/>
            <p:cNvSpPr/>
            <p:nvPr/>
          </p:nvSpPr>
          <p:spPr>
            <a:xfrm rot="3366813">
              <a:off x="7844443" y="2005887"/>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60 - Ελεύθερη σχεδίαση"/>
            <p:cNvSpPr/>
            <p:nvPr/>
          </p:nvSpPr>
          <p:spPr>
            <a:xfrm>
              <a:off x="6250362" y="1571612"/>
              <a:ext cx="1246518" cy="993476"/>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a:effectLst>
              <a:outerShdw blurRad="508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161 - Ελεύθερη σχεδίαση"/>
            <p:cNvSpPr/>
            <p:nvPr/>
          </p:nvSpPr>
          <p:spPr>
            <a:xfrm>
              <a:off x="7287974" y="2639393"/>
              <a:ext cx="923027" cy="156713"/>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 name="162 - Ελεύθερη σχεδίαση"/>
            <p:cNvSpPr/>
            <p:nvPr/>
          </p:nvSpPr>
          <p:spPr>
            <a:xfrm>
              <a:off x="6534601" y="2636518"/>
              <a:ext cx="710241" cy="819509"/>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163 - Έλλειψη"/>
            <p:cNvSpPr/>
            <p:nvPr/>
          </p:nvSpPr>
          <p:spPr>
            <a:xfrm rot="11468867">
              <a:off x="6766007" y="3789604"/>
              <a:ext cx="588525" cy="218589"/>
            </a:xfrm>
            <a:prstGeom prst="ellipse">
              <a:avLst/>
            </a:prstGeom>
            <a:solidFill>
              <a:schemeClr val="bg2">
                <a:lumMod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164 - Ελεύθερη σχεδίαση"/>
            <p:cNvSpPr/>
            <p:nvPr/>
          </p:nvSpPr>
          <p:spPr>
            <a:xfrm>
              <a:off x="6373574" y="3435141"/>
              <a:ext cx="1124309" cy="244414"/>
            </a:xfrm>
            <a:custGeom>
              <a:avLst/>
              <a:gdLst>
                <a:gd name="connsiteX0" fmla="*/ 1121434 w 1124309"/>
                <a:gd name="connsiteY0" fmla="*/ 244414 h 244414"/>
                <a:gd name="connsiteX1" fmla="*/ 1078302 w 1124309"/>
                <a:gd name="connsiteY1" fmla="*/ 192656 h 244414"/>
                <a:gd name="connsiteX2" fmla="*/ 845389 w 1124309"/>
                <a:gd name="connsiteY2" fmla="*/ 115018 h 244414"/>
                <a:gd name="connsiteX3" fmla="*/ 353684 w 1124309"/>
                <a:gd name="connsiteY3" fmla="*/ 2875 h 244414"/>
                <a:gd name="connsiteX4" fmla="*/ 267419 w 1124309"/>
                <a:gd name="connsiteY4" fmla="*/ 97765 h 244414"/>
                <a:gd name="connsiteX5" fmla="*/ 112144 w 1124309"/>
                <a:gd name="connsiteY5" fmla="*/ 71886 h 244414"/>
                <a:gd name="connsiteX6" fmla="*/ 0 w 1124309"/>
                <a:gd name="connsiteY6" fmla="*/ 20127 h 2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09" h="244414">
                  <a:moveTo>
                    <a:pt x="1121434" y="244414"/>
                  </a:moveTo>
                  <a:cubicBezTo>
                    <a:pt x="1122871" y="229318"/>
                    <a:pt x="1124309" y="214222"/>
                    <a:pt x="1078302" y="192656"/>
                  </a:cubicBezTo>
                  <a:cubicBezTo>
                    <a:pt x="1032295" y="171090"/>
                    <a:pt x="966159" y="146648"/>
                    <a:pt x="845389" y="115018"/>
                  </a:cubicBezTo>
                  <a:cubicBezTo>
                    <a:pt x="724619" y="83388"/>
                    <a:pt x="450012" y="5750"/>
                    <a:pt x="353684" y="2875"/>
                  </a:cubicBezTo>
                  <a:cubicBezTo>
                    <a:pt x="257356" y="0"/>
                    <a:pt x="307676" y="86263"/>
                    <a:pt x="267419" y="97765"/>
                  </a:cubicBezTo>
                  <a:cubicBezTo>
                    <a:pt x="227162" y="109267"/>
                    <a:pt x="156714" y="84826"/>
                    <a:pt x="112144" y="71886"/>
                  </a:cubicBezTo>
                  <a:cubicBezTo>
                    <a:pt x="67574" y="58946"/>
                    <a:pt x="33787" y="39536"/>
                    <a:pt x="0" y="20127"/>
                  </a:cubicBezTo>
                </a:path>
              </a:pathLst>
            </a:custGeom>
            <a:solidFill>
              <a:schemeClr val="bg2">
                <a:lumMod val="75000"/>
              </a:schemeClr>
            </a:solidFill>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165 - Ελεύθερη σχεδίαση"/>
            <p:cNvSpPr/>
            <p:nvPr/>
          </p:nvSpPr>
          <p:spPr>
            <a:xfrm>
              <a:off x="6333318" y="3400277"/>
              <a:ext cx="1193321" cy="324928"/>
            </a:xfrm>
            <a:custGeom>
              <a:avLst/>
              <a:gdLst>
                <a:gd name="connsiteX0" fmla="*/ 40256 w 1193321"/>
                <a:gd name="connsiteY0" fmla="*/ 37381 h 324928"/>
                <a:gd name="connsiteX1" fmla="*/ 117894 w 1193321"/>
                <a:gd name="connsiteY1" fmla="*/ 278921 h 324928"/>
                <a:gd name="connsiteX2" fmla="*/ 747623 w 1193321"/>
                <a:gd name="connsiteY2" fmla="*/ 313426 h 324928"/>
                <a:gd name="connsiteX3" fmla="*/ 920151 w 1193321"/>
                <a:gd name="connsiteY3" fmla="*/ 261668 h 324928"/>
                <a:gd name="connsiteX4" fmla="*/ 1135811 w 1193321"/>
                <a:gd name="connsiteY4" fmla="*/ 261668 h 324928"/>
                <a:gd name="connsiteX5" fmla="*/ 1187570 w 1193321"/>
                <a:gd name="connsiteY5" fmla="*/ 261668 h 324928"/>
                <a:gd name="connsiteX6" fmla="*/ 1101306 w 1193321"/>
                <a:gd name="connsiteY6" fmla="*/ 235789 h 324928"/>
                <a:gd name="connsiteX7" fmla="*/ 954656 w 1193321"/>
                <a:gd name="connsiteY7" fmla="*/ 192657 h 324928"/>
                <a:gd name="connsiteX8" fmla="*/ 816634 w 1193321"/>
                <a:gd name="connsiteY8" fmla="*/ 175404 h 324928"/>
                <a:gd name="connsiteX9" fmla="*/ 669985 w 1193321"/>
                <a:gd name="connsiteY9" fmla="*/ 149524 h 324928"/>
                <a:gd name="connsiteX10" fmla="*/ 583721 w 1193321"/>
                <a:gd name="connsiteY10" fmla="*/ 149524 h 324928"/>
                <a:gd name="connsiteX11" fmla="*/ 506083 w 1193321"/>
                <a:gd name="connsiteY11" fmla="*/ 115019 h 324928"/>
                <a:gd name="connsiteX12" fmla="*/ 437072 w 1193321"/>
                <a:gd name="connsiteY12" fmla="*/ 80513 h 324928"/>
                <a:gd name="connsiteX13" fmla="*/ 359434 w 1193321"/>
                <a:gd name="connsiteY13" fmla="*/ 71887 h 324928"/>
                <a:gd name="connsiteX14" fmla="*/ 324928 w 1193321"/>
                <a:gd name="connsiteY14" fmla="*/ 115019 h 324928"/>
                <a:gd name="connsiteX15" fmla="*/ 273170 w 1193321"/>
                <a:gd name="connsiteY15" fmla="*/ 123645 h 324928"/>
                <a:gd name="connsiteX16" fmla="*/ 195532 w 1193321"/>
                <a:gd name="connsiteY16" fmla="*/ 80513 h 324928"/>
                <a:gd name="connsiteX17" fmla="*/ 135147 w 1193321"/>
                <a:gd name="connsiteY17" fmla="*/ 54634 h 324928"/>
                <a:gd name="connsiteX18" fmla="*/ 40256 w 1193321"/>
                <a:gd name="connsiteY18" fmla="*/ 37381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93321" h="324928">
                  <a:moveTo>
                    <a:pt x="40256" y="37381"/>
                  </a:moveTo>
                  <a:cubicBezTo>
                    <a:pt x="37381" y="74762"/>
                    <a:pt x="0" y="232914"/>
                    <a:pt x="117894" y="278921"/>
                  </a:cubicBezTo>
                  <a:cubicBezTo>
                    <a:pt x="235788" y="324928"/>
                    <a:pt x="613914" y="316301"/>
                    <a:pt x="747623" y="313426"/>
                  </a:cubicBezTo>
                  <a:cubicBezTo>
                    <a:pt x="881332" y="310551"/>
                    <a:pt x="855453" y="270294"/>
                    <a:pt x="920151" y="261668"/>
                  </a:cubicBezTo>
                  <a:cubicBezTo>
                    <a:pt x="984849" y="253042"/>
                    <a:pt x="1135811" y="261668"/>
                    <a:pt x="1135811" y="261668"/>
                  </a:cubicBezTo>
                  <a:cubicBezTo>
                    <a:pt x="1180381" y="261668"/>
                    <a:pt x="1193321" y="265981"/>
                    <a:pt x="1187570" y="261668"/>
                  </a:cubicBezTo>
                  <a:cubicBezTo>
                    <a:pt x="1181819" y="257355"/>
                    <a:pt x="1101306" y="235789"/>
                    <a:pt x="1101306" y="235789"/>
                  </a:cubicBezTo>
                  <a:cubicBezTo>
                    <a:pt x="1062487" y="224287"/>
                    <a:pt x="1002101" y="202721"/>
                    <a:pt x="954656" y="192657"/>
                  </a:cubicBezTo>
                  <a:cubicBezTo>
                    <a:pt x="907211" y="182593"/>
                    <a:pt x="864079" y="182593"/>
                    <a:pt x="816634" y="175404"/>
                  </a:cubicBezTo>
                  <a:cubicBezTo>
                    <a:pt x="769189" y="168215"/>
                    <a:pt x="708804" y="153837"/>
                    <a:pt x="669985" y="149524"/>
                  </a:cubicBezTo>
                  <a:cubicBezTo>
                    <a:pt x="631166" y="145211"/>
                    <a:pt x="611038" y="155275"/>
                    <a:pt x="583721" y="149524"/>
                  </a:cubicBezTo>
                  <a:cubicBezTo>
                    <a:pt x="556404" y="143773"/>
                    <a:pt x="530525" y="126521"/>
                    <a:pt x="506083" y="115019"/>
                  </a:cubicBezTo>
                  <a:cubicBezTo>
                    <a:pt x="481642" y="103517"/>
                    <a:pt x="461513" y="87702"/>
                    <a:pt x="437072" y="80513"/>
                  </a:cubicBezTo>
                  <a:cubicBezTo>
                    <a:pt x="412631" y="73324"/>
                    <a:pt x="378125" y="66136"/>
                    <a:pt x="359434" y="71887"/>
                  </a:cubicBezTo>
                  <a:cubicBezTo>
                    <a:pt x="340743" y="77638"/>
                    <a:pt x="339305" y="106393"/>
                    <a:pt x="324928" y="115019"/>
                  </a:cubicBezTo>
                  <a:cubicBezTo>
                    <a:pt x="310551" y="123645"/>
                    <a:pt x="294736" y="129396"/>
                    <a:pt x="273170" y="123645"/>
                  </a:cubicBezTo>
                  <a:cubicBezTo>
                    <a:pt x="251604" y="117894"/>
                    <a:pt x="218536" y="92015"/>
                    <a:pt x="195532" y="80513"/>
                  </a:cubicBezTo>
                  <a:cubicBezTo>
                    <a:pt x="172528" y="69011"/>
                    <a:pt x="158151" y="60385"/>
                    <a:pt x="135147" y="54634"/>
                  </a:cubicBezTo>
                  <a:cubicBezTo>
                    <a:pt x="112143" y="48883"/>
                    <a:pt x="43131" y="0"/>
                    <a:pt x="40256" y="37381"/>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166 - Ελεύθερη σχεδίαση"/>
            <p:cNvSpPr/>
            <p:nvPr/>
          </p:nvSpPr>
          <p:spPr>
            <a:xfrm>
              <a:off x="7204586" y="2679650"/>
              <a:ext cx="299049" cy="957532"/>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 name="167 - Ελεύθερη σχεδίαση"/>
            <p:cNvSpPr/>
            <p:nvPr/>
          </p:nvSpPr>
          <p:spPr>
            <a:xfrm>
              <a:off x="6329811" y="3214685"/>
              <a:ext cx="813957" cy="440305"/>
            </a:xfrm>
            <a:custGeom>
              <a:avLst/>
              <a:gdLst>
                <a:gd name="connsiteX0" fmla="*/ 1196196 w 1210573"/>
                <a:gd name="connsiteY0" fmla="*/ 708804 h 731808"/>
                <a:gd name="connsiteX1" fmla="*/ 1161690 w 1210573"/>
                <a:gd name="connsiteY1" fmla="*/ 579408 h 731808"/>
                <a:gd name="connsiteX2" fmla="*/ 1127185 w 1210573"/>
                <a:gd name="connsiteY2" fmla="*/ 544902 h 731808"/>
                <a:gd name="connsiteX3" fmla="*/ 1075426 w 1210573"/>
                <a:gd name="connsiteY3" fmla="*/ 501770 h 731808"/>
                <a:gd name="connsiteX4" fmla="*/ 928777 w 1210573"/>
                <a:gd name="connsiteY4" fmla="*/ 311989 h 731808"/>
                <a:gd name="connsiteX5" fmla="*/ 902898 w 1210573"/>
                <a:gd name="connsiteY5" fmla="*/ 217098 h 731808"/>
                <a:gd name="connsiteX6" fmla="*/ 825260 w 1210573"/>
                <a:gd name="connsiteY6" fmla="*/ 96328 h 731808"/>
                <a:gd name="connsiteX7" fmla="*/ 549215 w 1210573"/>
                <a:gd name="connsiteY7" fmla="*/ 139460 h 731808"/>
                <a:gd name="connsiteX8" fmla="*/ 359434 w 1210573"/>
                <a:gd name="connsiteY8" fmla="*/ 87702 h 731808"/>
                <a:gd name="connsiteX9" fmla="*/ 264543 w 1210573"/>
                <a:gd name="connsiteY9" fmla="*/ 10064 h 731808"/>
                <a:gd name="connsiteX10" fmla="*/ 212785 w 1210573"/>
                <a:gd name="connsiteY10" fmla="*/ 148087 h 731808"/>
                <a:gd name="connsiteX11" fmla="*/ 117894 w 1210573"/>
                <a:gd name="connsiteY11" fmla="*/ 225725 h 731808"/>
                <a:gd name="connsiteX12" fmla="*/ 14377 w 1210573"/>
                <a:gd name="connsiteY12" fmla="*/ 268857 h 731808"/>
                <a:gd name="connsiteX13" fmla="*/ 31630 w 1210573"/>
                <a:gd name="connsiteY13" fmla="*/ 415506 h 731808"/>
                <a:gd name="connsiteX14" fmla="*/ 66136 w 1210573"/>
                <a:gd name="connsiteY14" fmla="*/ 458638 h 731808"/>
                <a:gd name="connsiteX15" fmla="*/ 117894 w 1210573"/>
                <a:gd name="connsiteY15" fmla="*/ 510396 h 731808"/>
                <a:gd name="connsiteX16" fmla="*/ 221411 w 1210573"/>
                <a:gd name="connsiteY16" fmla="*/ 579408 h 731808"/>
                <a:gd name="connsiteX17" fmla="*/ 324928 w 1210573"/>
                <a:gd name="connsiteY17" fmla="*/ 622540 h 731808"/>
                <a:gd name="connsiteX18" fmla="*/ 342181 w 1210573"/>
                <a:gd name="connsiteY18" fmla="*/ 579408 h 731808"/>
                <a:gd name="connsiteX19" fmla="*/ 445698 w 1210573"/>
                <a:gd name="connsiteY19" fmla="*/ 527649 h 731808"/>
                <a:gd name="connsiteX20" fmla="*/ 557841 w 1210573"/>
                <a:gd name="connsiteY20" fmla="*/ 544902 h 731808"/>
                <a:gd name="connsiteX21" fmla="*/ 644105 w 1210573"/>
                <a:gd name="connsiteY21" fmla="*/ 605287 h 731808"/>
                <a:gd name="connsiteX22" fmla="*/ 833887 w 1210573"/>
                <a:gd name="connsiteY22" fmla="*/ 657045 h 731808"/>
                <a:gd name="connsiteX23" fmla="*/ 1075426 w 1210573"/>
                <a:gd name="connsiteY23" fmla="*/ 717430 h 731808"/>
                <a:gd name="connsiteX24" fmla="*/ 1196196 w 1210573"/>
                <a:gd name="connsiteY24" fmla="*/ 708804 h 7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0573" h="731808">
                  <a:moveTo>
                    <a:pt x="1196196" y="708804"/>
                  </a:moveTo>
                  <a:cubicBezTo>
                    <a:pt x="1210573" y="685800"/>
                    <a:pt x="1173192" y="606725"/>
                    <a:pt x="1161690" y="579408"/>
                  </a:cubicBezTo>
                  <a:cubicBezTo>
                    <a:pt x="1150188" y="552091"/>
                    <a:pt x="1141562" y="557842"/>
                    <a:pt x="1127185" y="544902"/>
                  </a:cubicBezTo>
                  <a:cubicBezTo>
                    <a:pt x="1112808" y="531962"/>
                    <a:pt x="1108494" y="540589"/>
                    <a:pt x="1075426" y="501770"/>
                  </a:cubicBezTo>
                  <a:cubicBezTo>
                    <a:pt x="1042358" y="462951"/>
                    <a:pt x="957532" y="359434"/>
                    <a:pt x="928777" y="311989"/>
                  </a:cubicBezTo>
                  <a:cubicBezTo>
                    <a:pt x="900022" y="264544"/>
                    <a:pt x="920151" y="253041"/>
                    <a:pt x="902898" y="217098"/>
                  </a:cubicBezTo>
                  <a:cubicBezTo>
                    <a:pt x="885645" y="181155"/>
                    <a:pt x="884207" y="109268"/>
                    <a:pt x="825260" y="96328"/>
                  </a:cubicBezTo>
                  <a:cubicBezTo>
                    <a:pt x="766313" y="83388"/>
                    <a:pt x="626853" y="140898"/>
                    <a:pt x="549215" y="139460"/>
                  </a:cubicBezTo>
                  <a:cubicBezTo>
                    <a:pt x="471577" y="138022"/>
                    <a:pt x="406879" y="109268"/>
                    <a:pt x="359434" y="87702"/>
                  </a:cubicBezTo>
                  <a:cubicBezTo>
                    <a:pt x="311989" y="66136"/>
                    <a:pt x="288984" y="0"/>
                    <a:pt x="264543" y="10064"/>
                  </a:cubicBezTo>
                  <a:cubicBezTo>
                    <a:pt x="240102" y="20128"/>
                    <a:pt x="237227" y="112143"/>
                    <a:pt x="212785" y="148087"/>
                  </a:cubicBezTo>
                  <a:cubicBezTo>
                    <a:pt x="188343" y="184031"/>
                    <a:pt x="150962" y="205597"/>
                    <a:pt x="117894" y="225725"/>
                  </a:cubicBezTo>
                  <a:cubicBezTo>
                    <a:pt x="84826" y="245853"/>
                    <a:pt x="28754" y="237227"/>
                    <a:pt x="14377" y="268857"/>
                  </a:cubicBezTo>
                  <a:cubicBezTo>
                    <a:pt x="0" y="300487"/>
                    <a:pt x="23004" y="383876"/>
                    <a:pt x="31630" y="415506"/>
                  </a:cubicBezTo>
                  <a:cubicBezTo>
                    <a:pt x="40256" y="447136"/>
                    <a:pt x="51759" y="442823"/>
                    <a:pt x="66136" y="458638"/>
                  </a:cubicBezTo>
                  <a:cubicBezTo>
                    <a:pt x="80513" y="474453"/>
                    <a:pt x="92015" y="490268"/>
                    <a:pt x="117894" y="510396"/>
                  </a:cubicBezTo>
                  <a:cubicBezTo>
                    <a:pt x="143773" y="530524"/>
                    <a:pt x="186905" y="560717"/>
                    <a:pt x="221411" y="579408"/>
                  </a:cubicBezTo>
                  <a:cubicBezTo>
                    <a:pt x="255917" y="598099"/>
                    <a:pt x="304800" y="622540"/>
                    <a:pt x="324928" y="622540"/>
                  </a:cubicBezTo>
                  <a:cubicBezTo>
                    <a:pt x="345056" y="622540"/>
                    <a:pt x="322053" y="595223"/>
                    <a:pt x="342181" y="579408"/>
                  </a:cubicBezTo>
                  <a:cubicBezTo>
                    <a:pt x="362309" y="563593"/>
                    <a:pt x="409755" y="533400"/>
                    <a:pt x="445698" y="527649"/>
                  </a:cubicBezTo>
                  <a:cubicBezTo>
                    <a:pt x="481641" y="521898"/>
                    <a:pt x="524773" y="531962"/>
                    <a:pt x="557841" y="544902"/>
                  </a:cubicBezTo>
                  <a:cubicBezTo>
                    <a:pt x="590909" y="557842"/>
                    <a:pt x="598098" y="586597"/>
                    <a:pt x="644105" y="605287"/>
                  </a:cubicBezTo>
                  <a:cubicBezTo>
                    <a:pt x="690112" y="623977"/>
                    <a:pt x="762000" y="638355"/>
                    <a:pt x="833887" y="657045"/>
                  </a:cubicBezTo>
                  <a:cubicBezTo>
                    <a:pt x="905774" y="675736"/>
                    <a:pt x="1019354" y="707366"/>
                    <a:pt x="1075426" y="717430"/>
                  </a:cubicBezTo>
                  <a:cubicBezTo>
                    <a:pt x="1131498" y="727494"/>
                    <a:pt x="1181819" y="731808"/>
                    <a:pt x="1196196" y="70880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6" name="96 - Ομάδα"/>
            <p:cNvGrpSpPr/>
            <p:nvPr/>
          </p:nvGrpSpPr>
          <p:grpSpPr>
            <a:xfrm rot="19394619">
              <a:off x="6406037" y="2303228"/>
              <a:ext cx="740554" cy="732824"/>
              <a:chOff x="3853106" y="1106501"/>
              <a:chExt cx="1002812" cy="1024310"/>
            </a:xfrm>
            <a:solidFill>
              <a:schemeClr val="accent5">
                <a:lumMod val="20000"/>
                <a:lumOff val="80000"/>
              </a:schemeClr>
            </a:solidFill>
          </p:grpSpPr>
          <p:sp>
            <p:nvSpPr>
              <p:cNvPr id="475"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6"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7"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8"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9"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0"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1"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2"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3"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4"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5"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6"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7"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8"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89"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0"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1"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2"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3"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4"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5"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6"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7"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8"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99"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500"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501"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502"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nvGrpSpPr>
            <p:cNvPr id="27" name="97 - Ομάδα"/>
            <p:cNvGrpSpPr/>
            <p:nvPr/>
          </p:nvGrpSpPr>
          <p:grpSpPr>
            <a:xfrm rot="19394619">
              <a:off x="6985480" y="1839224"/>
              <a:ext cx="740554" cy="732824"/>
              <a:chOff x="3853106" y="1106501"/>
              <a:chExt cx="1002812" cy="1024310"/>
            </a:xfrm>
            <a:solidFill>
              <a:schemeClr val="accent5">
                <a:lumMod val="20000"/>
                <a:lumOff val="80000"/>
              </a:schemeClr>
            </a:solidFill>
          </p:grpSpPr>
          <p:sp>
            <p:nvSpPr>
              <p:cNvPr id="447"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8"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9"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0"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1"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2"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3"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4"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5"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6"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7"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8"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59"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0"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1"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2"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3"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4"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5"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6"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7"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8"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69"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0"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1"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2"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3"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74"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nvGrpSpPr>
            <p:cNvPr id="28" name="126 - Ομάδα"/>
            <p:cNvGrpSpPr/>
            <p:nvPr/>
          </p:nvGrpSpPr>
          <p:grpSpPr>
            <a:xfrm rot="19394619">
              <a:off x="7056623" y="2551585"/>
              <a:ext cx="740554" cy="732824"/>
              <a:chOff x="3853106" y="1106501"/>
              <a:chExt cx="1002812" cy="1024310"/>
            </a:xfrm>
            <a:solidFill>
              <a:schemeClr val="accent5">
                <a:lumMod val="20000"/>
                <a:lumOff val="80000"/>
              </a:schemeClr>
            </a:solidFill>
          </p:grpSpPr>
          <p:sp>
            <p:nvSpPr>
              <p:cNvPr id="419"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0"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1"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2"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3"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4"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5"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6"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7"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8"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29"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0"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1"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2"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3"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4"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5"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6"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7"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8"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39"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0"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1"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2"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3"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4"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5"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46"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nvGrpSpPr>
            <p:cNvPr id="29" name="224 - Ομάδα"/>
            <p:cNvGrpSpPr/>
            <p:nvPr/>
          </p:nvGrpSpPr>
          <p:grpSpPr>
            <a:xfrm rot="14419870">
              <a:off x="6636508" y="2087597"/>
              <a:ext cx="1436198" cy="1389494"/>
              <a:chOff x="3853106" y="1071546"/>
              <a:chExt cx="2007458" cy="1881566"/>
            </a:xfrm>
          </p:grpSpPr>
          <p:grpSp>
            <p:nvGrpSpPr>
              <p:cNvPr id="332" name="96 - Ομάδα"/>
              <p:cNvGrpSpPr/>
              <p:nvPr/>
            </p:nvGrpSpPr>
            <p:grpSpPr>
              <a:xfrm>
                <a:off x="3853106" y="1106501"/>
                <a:ext cx="1002812" cy="1024310"/>
                <a:chOff x="3853106" y="1106501"/>
                <a:chExt cx="1002812" cy="1024310"/>
              </a:xfrm>
              <a:solidFill>
                <a:schemeClr val="accent5">
                  <a:lumMod val="20000"/>
                  <a:lumOff val="80000"/>
                </a:schemeClr>
              </a:solidFill>
            </p:grpSpPr>
            <p:sp>
              <p:nvSpPr>
                <p:cNvPr id="391"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2"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3"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4"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5"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6"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7"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8"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9"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0"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1"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2"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3"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4"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5"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6"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7"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8"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09"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0"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1"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2"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3"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4"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5"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6"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7"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418"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nvGrpSpPr>
              <p:cNvPr id="333" name="97 - Ομάδα"/>
              <p:cNvGrpSpPr/>
              <p:nvPr/>
            </p:nvGrpSpPr>
            <p:grpSpPr>
              <a:xfrm>
                <a:off x="4857752" y="1071546"/>
                <a:ext cx="1002812" cy="1024310"/>
                <a:chOff x="3853106" y="1106501"/>
                <a:chExt cx="1002812" cy="1024310"/>
              </a:xfrm>
              <a:solidFill>
                <a:schemeClr val="accent5">
                  <a:lumMod val="20000"/>
                  <a:lumOff val="80000"/>
                </a:schemeClr>
              </a:solidFill>
            </p:grpSpPr>
            <p:sp>
              <p:nvSpPr>
                <p:cNvPr id="363"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4"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5"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6"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7"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8"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9"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0"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1"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2"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3"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4"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5"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6"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7"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8"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79"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0"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1"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2"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3"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4"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5"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6"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7"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8"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89"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90"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nvGrpSpPr>
              <p:cNvPr id="334" name="126 - Ομάδα"/>
              <p:cNvGrpSpPr/>
              <p:nvPr/>
            </p:nvGrpSpPr>
            <p:grpSpPr>
              <a:xfrm>
                <a:off x="4357686" y="1928802"/>
                <a:ext cx="1002812" cy="1024310"/>
                <a:chOff x="3853106" y="1106501"/>
                <a:chExt cx="1002812" cy="1024310"/>
              </a:xfrm>
              <a:solidFill>
                <a:schemeClr val="accent5">
                  <a:lumMod val="20000"/>
                  <a:lumOff val="80000"/>
                </a:schemeClr>
              </a:solidFill>
            </p:grpSpPr>
            <p:sp>
              <p:nvSpPr>
                <p:cNvPr id="335" name="Oval 12"/>
                <p:cNvSpPr>
                  <a:spLocks noChangeAspect="1" noChangeArrowheads="1"/>
                </p:cNvSpPr>
                <p:nvPr/>
              </p:nvSpPr>
              <p:spPr bwMode="auto">
                <a:xfrm rot="11448764">
                  <a:off x="4385866" y="20832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36" name="Oval 13"/>
                <p:cNvSpPr>
                  <a:spLocks noChangeAspect="1" noChangeArrowheads="1"/>
                </p:cNvSpPr>
                <p:nvPr/>
              </p:nvSpPr>
              <p:spPr bwMode="auto">
                <a:xfrm rot="11448764">
                  <a:off x="4289944" y="191568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37" name="Oval 14"/>
                <p:cNvSpPr>
                  <a:spLocks noChangeAspect="1" noChangeArrowheads="1"/>
                </p:cNvSpPr>
                <p:nvPr/>
              </p:nvSpPr>
              <p:spPr bwMode="auto">
                <a:xfrm rot="11448764">
                  <a:off x="4412441" y="183247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38" name="Oval 15"/>
                <p:cNvSpPr>
                  <a:spLocks noChangeAspect="1" noChangeArrowheads="1"/>
                </p:cNvSpPr>
                <p:nvPr/>
              </p:nvSpPr>
              <p:spPr bwMode="auto">
                <a:xfrm rot="11448764">
                  <a:off x="3992245" y="168826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39" name="Oval 16"/>
                <p:cNvSpPr>
                  <a:spLocks noChangeAspect="1" noChangeArrowheads="1"/>
                </p:cNvSpPr>
                <p:nvPr/>
              </p:nvSpPr>
              <p:spPr bwMode="auto">
                <a:xfrm rot="11448764">
                  <a:off x="4150805" y="197439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0" name="Oval 17"/>
                <p:cNvSpPr>
                  <a:spLocks noChangeAspect="1" noChangeArrowheads="1"/>
                </p:cNvSpPr>
                <p:nvPr/>
              </p:nvSpPr>
              <p:spPr bwMode="auto">
                <a:xfrm rot="11448764">
                  <a:off x="4210664" y="177261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1" name="Oval 18"/>
                <p:cNvSpPr>
                  <a:spLocks noChangeAspect="1" noChangeArrowheads="1"/>
                </p:cNvSpPr>
                <p:nvPr/>
              </p:nvSpPr>
              <p:spPr bwMode="auto">
                <a:xfrm rot="11448764">
                  <a:off x="4217373" y="207239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2" name="Oval 19"/>
                <p:cNvSpPr>
                  <a:spLocks noChangeAspect="1" noChangeArrowheads="1"/>
                </p:cNvSpPr>
                <p:nvPr/>
              </p:nvSpPr>
              <p:spPr bwMode="auto">
                <a:xfrm rot="11448764">
                  <a:off x="4348876" y="160712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3" name="Oval 20"/>
                <p:cNvSpPr>
                  <a:spLocks noChangeAspect="1" noChangeArrowheads="1"/>
                </p:cNvSpPr>
                <p:nvPr/>
              </p:nvSpPr>
              <p:spPr bwMode="auto">
                <a:xfrm rot="11448764">
                  <a:off x="4360088" y="171587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4" name="Oval 21"/>
                <p:cNvSpPr>
                  <a:spLocks noChangeAspect="1" noChangeArrowheads="1"/>
                </p:cNvSpPr>
                <p:nvPr/>
              </p:nvSpPr>
              <p:spPr bwMode="auto">
                <a:xfrm rot="11448764">
                  <a:off x="4670371" y="126343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5" name="Oval 22"/>
                <p:cNvSpPr>
                  <a:spLocks noChangeAspect="1" noChangeArrowheads="1"/>
                </p:cNvSpPr>
                <p:nvPr/>
              </p:nvSpPr>
              <p:spPr bwMode="auto">
                <a:xfrm rot="11448764">
                  <a:off x="4108033" y="13052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6" name="Oval 23"/>
                <p:cNvSpPr>
                  <a:spLocks noChangeAspect="1" noChangeArrowheads="1"/>
                </p:cNvSpPr>
                <p:nvPr/>
              </p:nvSpPr>
              <p:spPr bwMode="auto">
                <a:xfrm rot="11448764">
                  <a:off x="4213666" y="164526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7" name="Oval 24"/>
                <p:cNvSpPr>
                  <a:spLocks noChangeAspect="1" noChangeArrowheads="1"/>
                </p:cNvSpPr>
                <p:nvPr/>
              </p:nvSpPr>
              <p:spPr bwMode="auto">
                <a:xfrm rot="11448764">
                  <a:off x="4286238" y="1488559"/>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8" name="Oval 25"/>
                <p:cNvSpPr>
                  <a:spLocks noChangeAspect="1" noChangeArrowheads="1"/>
                </p:cNvSpPr>
                <p:nvPr/>
              </p:nvSpPr>
              <p:spPr bwMode="auto">
                <a:xfrm rot="11448764">
                  <a:off x="3972823" y="134341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49" name="Oval 26"/>
                <p:cNvSpPr>
                  <a:spLocks noChangeAspect="1" noChangeArrowheads="1"/>
                </p:cNvSpPr>
                <p:nvPr/>
              </p:nvSpPr>
              <p:spPr bwMode="auto">
                <a:xfrm rot="11448764">
                  <a:off x="4484086" y="156898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0" name="Oval 27"/>
                <p:cNvSpPr>
                  <a:spLocks noChangeAspect="1" noChangeArrowheads="1"/>
                </p:cNvSpPr>
                <p:nvPr/>
              </p:nvSpPr>
              <p:spPr bwMode="auto">
                <a:xfrm rot="11448764">
                  <a:off x="4410810" y="117121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1" name="Oval 28"/>
                <p:cNvSpPr>
                  <a:spLocks noChangeAspect="1" noChangeArrowheads="1"/>
                </p:cNvSpPr>
                <p:nvPr/>
              </p:nvSpPr>
              <p:spPr bwMode="auto">
                <a:xfrm rot="11448764">
                  <a:off x="4562662" y="115757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2" name="Oval 29"/>
                <p:cNvSpPr>
                  <a:spLocks noChangeAspect="1" noChangeArrowheads="1"/>
                </p:cNvSpPr>
                <p:nvPr/>
              </p:nvSpPr>
              <p:spPr bwMode="auto">
                <a:xfrm rot="11448764">
                  <a:off x="3853106" y="174697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3" name="Oval 30"/>
                <p:cNvSpPr>
                  <a:spLocks noChangeAspect="1" noChangeArrowheads="1"/>
                </p:cNvSpPr>
                <p:nvPr/>
              </p:nvSpPr>
              <p:spPr bwMode="auto">
                <a:xfrm rot="11448764">
                  <a:off x="4271671" y="1229925"/>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4" name="Oval 31"/>
                <p:cNvSpPr>
                  <a:spLocks noChangeAspect="1" noChangeArrowheads="1"/>
                </p:cNvSpPr>
                <p:nvPr/>
              </p:nvSpPr>
              <p:spPr bwMode="auto">
                <a:xfrm rot="11448764">
                  <a:off x="4295244" y="1106501"/>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5" name="Oval 32"/>
                <p:cNvSpPr>
                  <a:spLocks noChangeAspect="1" noChangeArrowheads="1"/>
                </p:cNvSpPr>
                <p:nvPr/>
              </p:nvSpPr>
              <p:spPr bwMode="auto">
                <a:xfrm rot="11448764">
                  <a:off x="4160034" y="11446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6" name="Oval 33"/>
                <p:cNvSpPr>
                  <a:spLocks noChangeAspect="1" noChangeArrowheads="1"/>
                </p:cNvSpPr>
                <p:nvPr/>
              </p:nvSpPr>
              <p:spPr bwMode="auto">
                <a:xfrm rot="11448764">
                  <a:off x="4503508" y="1913833"/>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7" name="Oval 34"/>
                <p:cNvSpPr>
                  <a:spLocks noChangeAspect="1" noChangeArrowheads="1"/>
                </p:cNvSpPr>
                <p:nvPr/>
              </p:nvSpPr>
              <p:spPr bwMode="auto">
                <a:xfrm rot="11448764">
                  <a:off x="4807212" y="1886554"/>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8" name="Oval 35"/>
                <p:cNvSpPr>
                  <a:spLocks noChangeAspect="1" noChangeArrowheads="1"/>
                </p:cNvSpPr>
                <p:nvPr/>
              </p:nvSpPr>
              <p:spPr bwMode="auto">
                <a:xfrm rot="11448764">
                  <a:off x="4808361" y="1545637"/>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59" name="Oval 36"/>
                <p:cNvSpPr>
                  <a:spLocks noChangeAspect="1" noChangeArrowheads="1"/>
                </p:cNvSpPr>
                <p:nvPr/>
              </p:nvSpPr>
              <p:spPr bwMode="auto">
                <a:xfrm rot="11448764">
                  <a:off x="4526154" y="1683628"/>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0" name="Oval 37"/>
                <p:cNvSpPr>
                  <a:spLocks noChangeAspect="1" noChangeArrowheads="1"/>
                </p:cNvSpPr>
                <p:nvPr/>
              </p:nvSpPr>
              <p:spPr bwMode="auto">
                <a:xfrm rot="11448764">
                  <a:off x="4656287" y="200697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1" name="Oval 38"/>
                <p:cNvSpPr>
                  <a:spLocks noChangeAspect="1" noChangeArrowheads="1"/>
                </p:cNvSpPr>
                <p:nvPr/>
              </p:nvSpPr>
              <p:spPr bwMode="auto">
                <a:xfrm rot="11448764">
                  <a:off x="4725152" y="1423140"/>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sp>
              <p:nvSpPr>
                <p:cNvPr id="362" name="Oval 39"/>
                <p:cNvSpPr>
                  <a:spLocks noChangeAspect="1" noChangeArrowheads="1"/>
                </p:cNvSpPr>
                <p:nvPr/>
              </p:nvSpPr>
              <p:spPr bwMode="auto">
                <a:xfrm rot="11448764">
                  <a:off x="4500506" y="2041186"/>
                  <a:ext cx="47557" cy="47557"/>
                </a:xfrm>
                <a:prstGeom prst="ellipse">
                  <a:avLst/>
                </a:prstGeom>
                <a:grpFill/>
                <a:ln w="6350">
                  <a:noFill/>
                  <a:round/>
                  <a:headEnd/>
                  <a:tailEnd/>
                </a:ln>
                <a:scene3d>
                  <a:camera prst="orthographicFront"/>
                  <a:lightRig rig="threePt" dir="t"/>
                </a:scene3d>
                <a:sp3d>
                  <a:bevelT/>
                </a:sp3d>
              </p:spPr>
              <p:txBody>
                <a:bodyPr wrap="none" anchor="ctr"/>
                <a:lstStyle/>
                <a:p>
                  <a:endParaRPr lang="el-GR"/>
                </a:p>
              </p:txBody>
            </p:sp>
          </p:grpSp>
        </p:grpSp>
        <p:grpSp>
          <p:nvGrpSpPr>
            <p:cNvPr id="30" name="Group 11"/>
            <p:cNvGrpSpPr>
              <a:grpSpLocks noChangeAspect="1"/>
            </p:cNvGrpSpPr>
            <p:nvPr/>
          </p:nvGrpSpPr>
          <p:grpSpPr bwMode="auto">
            <a:xfrm rot="11781720">
              <a:off x="6220041" y="2049710"/>
              <a:ext cx="727303" cy="647007"/>
              <a:chOff x="1410" y="736"/>
              <a:chExt cx="2944" cy="2846"/>
            </a:xfrm>
          </p:grpSpPr>
          <p:sp>
            <p:nvSpPr>
              <p:cNvPr id="330" name="Freeform 9"/>
              <p:cNvSpPr>
                <a:spLocks noChangeAspect="1"/>
              </p:cNvSpPr>
              <p:nvPr/>
            </p:nvSpPr>
            <p:spPr bwMode="auto">
              <a:xfrm>
                <a:off x="1410" y="736"/>
                <a:ext cx="2944" cy="2846"/>
              </a:xfrm>
              <a:custGeom>
                <a:avLst/>
                <a:gdLst>
                  <a:gd name="T0" fmla="*/ 916041 w 1295"/>
                  <a:gd name="T1" fmla="*/ 436929 h 1252"/>
                  <a:gd name="T2" fmla="*/ 894671 w 1295"/>
                  <a:gd name="T3" fmla="*/ 471959 h 1252"/>
                  <a:gd name="T4" fmla="*/ 875177 w 1295"/>
                  <a:gd name="T5" fmla="*/ 493401 h 1252"/>
                  <a:gd name="T6" fmla="*/ 871699 w 1295"/>
                  <a:gd name="T7" fmla="*/ 521254 h 1252"/>
                  <a:gd name="T8" fmla="*/ 894117 w 1295"/>
                  <a:gd name="T9" fmla="*/ 543172 h 1252"/>
                  <a:gd name="T10" fmla="*/ 890345 w 1295"/>
                  <a:gd name="T11" fmla="*/ 625404 h 1252"/>
                  <a:gd name="T12" fmla="*/ 835407 w 1295"/>
                  <a:gd name="T13" fmla="*/ 693685 h 1252"/>
                  <a:gd name="T14" fmla="*/ 774806 w 1295"/>
                  <a:gd name="T15" fmla="*/ 715662 h 1252"/>
                  <a:gd name="T16" fmla="*/ 756876 w 1295"/>
                  <a:gd name="T17" fmla="*/ 727246 h 1252"/>
                  <a:gd name="T18" fmla="*/ 746278 w 1295"/>
                  <a:gd name="T19" fmla="*/ 747941 h 1252"/>
                  <a:gd name="T20" fmla="*/ 736173 w 1295"/>
                  <a:gd name="T21" fmla="*/ 801360 h 1252"/>
                  <a:gd name="T22" fmla="*/ 691976 w 1295"/>
                  <a:gd name="T23" fmla="*/ 861865 h 1252"/>
                  <a:gd name="T24" fmla="*/ 612914 w 1295"/>
                  <a:gd name="T25" fmla="*/ 890998 h 1252"/>
                  <a:gd name="T26" fmla="*/ 543462 w 1295"/>
                  <a:gd name="T27" fmla="*/ 875279 h 1252"/>
                  <a:gd name="T28" fmla="*/ 495849 w 1295"/>
                  <a:gd name="T29" fmla="*/ 859683 h 1252"/>
                  <a:gd name="T30" fmla="*/ 439381 w 1295"/>
                  <a:gd name="T31" fmla="*/ 859683 h 1252"/>
                  <a:gd name="T32" fmla="*/ 385396 w 1295"/>
                  <a:gd name="T33" fmla="*/ 873461 h 1252"/>
                  <a:gd name="T34" fmla="*/ 306037 w 1295"/>
                  <a:gd name="T35" fmla="*/ 892521 h 1252"/>
                  <a:gd name="T36" fmla="*/ 221271 w 1295"/>
                  <a:gd name="T37" fmla="*/ 855571 h 1252"/>
                  <a:gd name="T38" fmla="*/ 182110 w 1295"/>
                  <a:gd name="T39" fmla="*/ 785585 h 1252"/>
                  <a:gd name="T40" fmla="*/ 176954 w 1295"/>
                  <a:gd name="T41" fmla="*/ 728631 h 1252"/>
                  <a:gd name="T42" fmla="*/ 161406 w 1295"/>
                  <a:gd name="T43" fmla="*/ 707947 h 1252"/>
                  <a:gd name="T44" fmla="*/ 145618 w 1295"/>
                  <a:gd name="T45" fmla="*/ 699395 h 1252"/>
                  <a:gd name="T46" fmla="*/ 85735 w 1295"/>
                  <a:gd name="T47" fmla="*/ 688777 h 1252"/>
                  <a:gd name="T48" fmla="*/ 11303 w 1295"/>
                  <a:gd name="T49" fmla="*/ 620310 h 1252"/>
                  <a:gd name="T50" fmla="*/ 0 w 1295"/>
                  <a:gd name="T51" fmla="*/ 543891 h 1252"/>
                  <a:gd name="T52" fmla="*/ 22890 w 1295"/>
                  <a:gd name="T53" fmla="*/ 487743 h 1252"/>
                  <a:gd name="T54" fmla="*/ 49309 w 1295"/>
                  <a:gd name="T55" fmla="*/ 458472 h 1252"/>
                  <a:gd name="T56" fmla="*/ 66241 w 1295"/>
                  <a:gd name="T57" fmla="*/ 446349 h 1252"/>
                  <a:gd name="T58" fmla="*/ 66241 w 1295"/>
                  <a:gd name="T59" fmla="*/ 426191 h 1252"/>
                  <a:gd name="T60" fmla="*/ 31334 w 1295"/>
                  <a:gd name="T61" fmla="*/ 414850 h 1252"/>
                  <a:gd name="T62" fmla="*/ 7152 w 1295"/>
                  <a:gd name="T63" fmla="*/ 321455 h 1252"/>
                  <a:gd name="T64" fmla="*/ 55502 w 1295"/>
                  <a:gd name="T65" fmla="*/ 231783 h 1252"/>
                  <a:gd name="T66" fmla="*/ 119792 w 1295"/>
                  <a:gd name="T67" fmla="*/ 201032 h 1252"/>
                  <a:gd name="T68" fmla="*/ 164803 w 1295"/>
                  <a:gd name="T69" fmla="*/ 156175 h 1252"/>
                  <a:gd name="T70" fmla="*/ 195459 w 1295"/>
                  <a:gd name="T71" fmla="*/ 100690 h 1252"/>
                  <a:gd name="T72" fmla="*/ 229166 w 1295"/>
                  <a:gd name="T73" fmla="*/ 39864 h 1252"/>
                  <a:gd name="T74" fmla="*/ 302575 w 1295"/>
                  <a:gd name="T75" fmla="*/ 0 h 1252"/>
                  <a:gd name="T76" fmla="*/ 378107 w 1295"/>
                  <a:gd name="T77" fmla="*/ 6190 h 1252"/>
                  <a:gd name="T78" fmla="*/ 426398 w 1295"/>
                  <a:gd name="T79" fmla="*/ 34227 h 1252"/>
                  <a:gd name="T80" fmla="*/ 473863 w 1295"/>
                  <a:gd name="T81" fmla="*/ 41378 h 1252"/>
                  <a:gd name="T82" fmla="*/ 520015 w 1295"/>
                  <a:gd name="T83" fmla="*/ 24161 h 1252"/>
                  <a:gd name="T84" fmla="*/ 588736 w 1295"/>
                  <a:gd name="T85" fmla="*/ 4971 h 1252"/>
                  <a:gd name="T86" fmla="*/ 676993 w 1295"/>
                  <a:gd name="T87" fmla="*/ 34791 h 1252"/>
                  <a:gd name="T88" fmla="*/ 766418 w 1295"/>
                  <a:gd name="T89" fmla="*/ 108591 h 1252"/>
                  <a:gd name="T90" fmla="*/ 657783 w 1295"/>
                  <a:gd name="T91" fmla="*/ 322169 h 1252"/>
                  <a:gd name="T92" fmla="*/ 843278 w 1295"/>
                  <a:gd name="T93" fmla="*/ 205462 h 1252"/>
                  <a:gd name="T94" fmla="*/ 879606 w 1295"/>
                  <a:gd name="T95" fmla="*/ 279369 h 1252"/>
                  <a:gd name="T96" fmla="*/ 922243 w 1295"/>
                  <a:gd name="T97" fmla="*/ 350022 h 1252"/>
                  <a:gd name="T98" fmla="*/ 923923 w 1295"/>
                  <a:gd name="T99" fmla="*/ 412663 h 1252"/>
                  <a:gd name="T100" fmla="*/ 916041 w 1295"/>
                  <a:gd name="T101" fmla="*/ 436929 h 1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5"/>
                  <a:gd name="T154" fmla="*/ 0 h 1252"/>
                  <a:gd name="T155" fmla="*/ 1295 w 1295"/>
                  <a:gd name="T156" fmla="*/ 1252 h 1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5" h="1252">
                    <a:moveTo>
                      <a:pt x="1284" y="613"/>
                    </a:moveTo>
                    <a:cubicBezTo>
                      <a:pt x="1228" y="611"/>
                      <a:pt x="1228" y="627"/>
                      <a:pt x="1254" y="662"/>
                    </a:cubicBezTo>
                    <a:cubicBezTo>
                      <a:pt x="1227" y="658"/>
                      <a:pt x="1226" y="673"/>
                      <a:pt x="1227" y="692"/>
                    </a:cubicBezTo>
                    <a:cubicBezTo>
                      <a:pt x="1222" y="703"/>
                      <a:pt x="1219" y="718"/>
                      <a:pt x="1222" y="731"/>
                    </a:cubicBezTo>
                    <a:cubicBezTo>
                      <a:pt x="1225" y="744"/>
                      <a:pt x="1233" y="755"/>
                      <a:pt x="1253" y="762"/>
                    </a:cubicBezTo>
                    <a:cubicBezTo>
                      <a:pt x="1195" y="802"/>
                      <a:pt x="1184" y="828"/>
                      <a:pt x="1248" y="877"/>
                    </a:cubicBezTo>
                    <a:cubicBezTo>
                      <a:pt x="1159" y="877"/>
                      <a:pt x="1145" y="901"/>
                      <a:pt x="1171" y="973"/>
                    </a:cubicBezTo>
                    <a:cubicBezTo>
                      <a:pt x="1115" y="947"/>
                      <a:pt x="1099" y="968"/>
                      <a:pt x="1086" y="1004"/>
                    </a:cubicBezTo>
                    <a:cubicBezTo>
                      <a:pt x="1076" y="999"/>
                      <a:pt x="1068" y="1010"/>
                      <a:pt x="1061" y="1020"/>
                    </a:cubicBezTo>
                    <a:cubicBezTo>
                      <a:pt x="1054" y="1030"/>
                      <a:pt x="1049" y="1039"/>
                      <a:pt x="1046" y="1049"/>
                    </a:cubicBezTo>
                    <a:cubicBezTo>
                      <a:pt x="1020" y="1070"/>
                      <a:pt x="1002" y="1088"/>
                      <a:pt x="1032" y="1124"/>
                    </a:cubicBezTo>
                    <a:cubicBezTo>
                      <a:pt x="963" y="1121"/>
                      <a:pt x="941" y="1135"/>
                      <a:pt x="970" y="1209"/>
                    </a:cubicBezTo>
                    <a:cubicBezTo>
                      <a:pt x="897" y="1160"/>
                      <a:pt x="873" y="1170"/>
                      <a:pt x="859" y="1250"/>
                    </a:cubicBezTo>
                    <a:cubicBezTo>
                      <a:pt x="824" y="1186"/>
                      <a:pt x="799" y="1193"/>
                      <a:pt x="762" y="1228"/>
                    </a:cubicBezTo>
                    <a:cubicBezTo>
                      <a:pt x="748" y="1202"/>
                      <a:pt x="722" y="1205"/>
                      <a:pt x="695" y="1206"/>
                    </a:cubicBezTo>
                    <a:cubicBezTo>
                      <a:pt x="669" y="1208"/>
                      <a:pt x="642" y="1207"/>
                      <a:pt x="616" y="1206"/>
                    </a:cubicBezTo>
                    <a:cubicBezTo>
                      <a:pt x="585" y="1204"/>
                      <a:pt x="553" y="1200"/>
                      <a:pt x="540" y="1225"/>
                    </a:cubicBezTo>
                    <a:cubicBezTo>
                      <a:pt x="493" y="1188"/>
                      <a:pt x="463" y="1180"/>
                      <a:pt x="429" y="1252"/>
                    </a:cubicBezTo>
                    <a:cubicBezTo>
                      <a:pt x="409" y="1162"/>
                      <a:pt x="384" y="1149"/>
                      <a:pt x="310" y="1200"/>
                    </a:cubicBezTo>
                    <a:cubicBezTo>
                      <a:pt x="339" y="1120"/>
                      <a:pt x="319" y="1103"/>
                      <a:pt x="255" y="1102"/>
                    </a:cubicBezTo>
                    <a:cubicBezTo>
                      <a:pt x="281" y="1065"/>
                      <a:pt x="264" y="1044"/>
                      <a:pt x="248" y="1022"/>
                    </a:cubicBezTo>
                    <a:cubicBezTo>
                      <a:pt x="241" y="1012"/>
                      <a:pt x="234" y="1001"/>
                      <a:pt x="226" y="993"/>
                    </a:cubicBezTo>
                    <a:cubicBezTo>
                      <a:pt x="219" y="985"/>
                      <a:pt x="212" y="980"/>
                      <a:pt x="204" y="981"/>
                    </a:cubicBezTo>
                    <a:cubicBezTo>
                      <a:pt x="195" y="932"/>
                      <a:pt x="184" y="909"/>
                      <a:pt x="120" y="966"/>
                    </a:cubicBezTo>
                    <a:cubicBezTo>
                      <a:pt x="165" y="864"/>
                      <a:pt x="156" y="841"/>
                      <a:pt x="16" y="870"/>
                    </a:cubicBezTo>
                    <a:cubicBezTo>
                      <a:pt x="144" y="806"/>
                      <a:pt x="139" y="791"/>
                      <a:pt x="0" y="763"/>
                    </a:cubicBezTo>
                    <a:cubicBezTo>
                      <a:pt x="130" y="760"/>
                      <a:pt x="126" y="745"/>
                      <a:pt x="32" y="684"/>
                    </a:cubicBezTo>
                    <a:cubicBezTo>
                      <a:pt x="118" y="715"/>
                      <a:pt x="115" y="700"/>
                      <a:pt x="69" y="643"/>
                    </a:cubicBezTo>
                    <a:cubicBezTo>
                      <a:pt x="109" y="670"/>
                      <a:pt x="106" y="656"/>
                      <a:pt x="93" y="626"/>
                    </a:cubicBezTo>
                    <a:cubicBezTo>
                      <a:pt x="102" y="625"/>
                      <a:pt x="101" y="609"/>
                      <a:pt x="93" y="598"/>
                    </a:cubicBezTo>
                    <a:cubicBezTo>
                      <a:pt x="86" y="587"/>
                      <a:pt x="71" y="580"/>
                      <a:pt x="44" y="582"/>
                    </a:cubicBezTo>
                    <a:cubicBezTo>
                      <a:pt x="100" y="519"/>
                      <a:pt x="102" y="489"/>
                      <a:pt x="10" y="451"/>
                    </a:cubicBezTo>
                    <a:cubicBezTo>
                      <a:pt x="112" y="431"/>
                      <a:pt x="120" y="402"/>
                      <a:pt x="78" y="325"/>
                    </a:cubicBezTo>
                    <a:cubicBezTo>
                      <a:pt x="141" y="347"/>
                      <a:pt x="154" y="320"/>
                      <a:pt x="168" y="282"/>
                    </a:cubicBezTo>
                    <a:cubicBezTo>
                      <a:pt x="187" y="268"/>
                      <a:pt x="207" y="243"/>
                      <a:pt x="231" y="219"/>
                    </a:cubicBezTo>
                    <a:cubicBezTo>
                      <a:pt x="254" y="195"/>
                      <a:pt x="281" y="173"/>
                      <a:pt x="274" y="141"/>
                    </a:cubicBezTo>
                    <a:cubicBezTo>
                      <a:pt x="334" y="136"/>
                      <a:pt x="357" y="123"/>
                      <a:pt x="321" y="56"/>
                    </a:cubicBezTo>
                    <a:cubicBezTo>
                      <a:pt x="403" y="100"/>
                      <a:pt x="427" y="90"/>
                      <a:pt x="424" y="0"/>
                    </a:cubicBezTo>
                    <a:cubicBezTo>
                      <a:pt x="474" y="75"/>
                      <a:pt x="497" y="69"/>
                      <a:pt x="530" y="9"/>
                    </a:cubicBezTo>
                    <a:cubicBezTo>
                      <a:pt x="545" y="60"/>
                      <a:pt x="569" y="57"/>
                      <a:pt x="598" y="48"/>
                    </a:cubicBezTo>
                    <a:cubicBezTo>
                      <a:pt x="616" y="55"/>
                      <a:pt x="640" y="56"/>
                      <a:pt x="664" y="58"/>
                    </a:cubicBezTo>
                    <a:cubicBezTo>
                      <a:pt x="694" y="60"/>
                      <a:pt x="723" y="65"/>
                      <a:pt x="729" y="34"/>
                    </a:cubicBezTo>
                    <a:cubicBezTo>
                      <a:pt x="782" y="79"/>
                      <a:pt x="811" y="88"/>
                      <a:pt x="825" y="7"/>
                    </a:cubicBezTo>
                    <a:cubicBezTo>
                      <a:pt x="868" y="110"/>
                      <a:pt x="897" y="123"/>
                      <a:pt x="949" y="49"/>
                    </a:cubicBezTo>
                    <a:cubicBezTo>
                      <a:pt x="952" y="152"/>
                      <a:pt x="1015" y="177"/>
                      <a:pt x="1074" y="152"/>
                    </a:cubicBezTo>
                    <a:cubicBezTo>
                      <a:pt x="946" y="220"/>
                      <a:pt x="866" y="384"/>
                      <a:pt x="922" y="452"/>
                    </a:cubicBezTo>
                    <a:cubicBezTo>
                      <a:pt x="971" y="511"/>
                      <a:pt x="1158" y="352"/>
                      <a:pt x="1182" y="288"/>
                    </a:cubicBezTo>
                    <a:cubicBezTo>
                      <a:pt x="1198" y="321"/>
                      <a:pt x="1181" y="409"/>
                      <a:pt x="1233" y="392"/>
                    </a:cubicBezTo>
                    <a:cubicBezTo>
                      <a:pt x="1201" y="464"/>
                      <a:pt x="1209" y="490"/>
                      <a:pt x="1293" y="491"/>
                    </a:cubicBezTo>
                    <a:cubicBezTo>
                      <a:pt x="1219" y="536"/>
                      <a:pt x="1222" y="555"/>
                      <a:pt x="1295" y="579"/>
                    </a:cubicBezTo>
                    <a:cubicBezTo>
                      <a:pt x="1226" y="583"/>
                      <a:pt x="1226" y="592"/>
                      <a:pt x="1284" y="613"/>
                    </a:cubicBezTo>
                    <a:close/>
                  </a:path>
                </a:pathLst>
              </a:custGeom>
              <a:solidFill>
                <a:srgbClr val="CC99FF"/>
              </a:solidFill>
              <a:ln w="6350">
                <a:solidFill>
                  <a:srgbClr val="993366"/>
                </a:solidFill>
                <a:miter lim="800000"/>
                <a:headEnd/>
                <a:tailEnd/>
              </a:ln>
              <a:scene3d>
                <a:camera prst="orthographicFront"/>
                <a:lightRig rig="threePt" dir="t"/>
              </a:scene3d>
              <a:sp3d>
                <a:bevelT/>
              </a:sp3d>
            </p:spPr>
            <p:txBody>
              <a:bodyPr/>
              <a:lstStyle/>
              <a:p>
                <a:endParaRPr lang="el-GR"/>
              </a:p>
            </p:txBody>
          </p:sp>
          <p:sp>
            <p:nvSpPr>
              <p:cNvPr id="331" name="Freeform 10"/>
              <p:cNvSpPr>
                <a:spLocks noChangeAspect="1"/>
              </p:cNvSpPr>
              <p:nvPr/>
            </p:nvSpPr>
            <p:spPr bwMode="auto">
              <a:xfrm>
                <a:off x="1938" y="1663"/>
                <a:ext cx="2009" cy="1492"/>
              </a:xfrm>
              <a:custGeom>
                <a:avLst/>
                <a:gdLst>
                  <a:gd name="T0" fmla="*/ 545194 w 884"/>
                  <a:gd name="T1" fmla="*/ 114604 h 656"/>
                  <a:gd name="T2" fmla="*/ 461270 w 884"/>
                  <a:gd name="T3" fmla="*/ 198902 h 656"/>
                  <a:gd name="T4" fmla="*/ 481951 w 884"/>
                  <a:gd name="T5" fmla="*/ 254923 h 656"/>
                  <a:gd name="T6" fmla="*/ 474617 w 884"/>
                  <a:gd name="T7" fmla="*/ 262842 h 656"/>
                  <a:gd name="T8" fmla="*/ 369079 w 884"/>
                  <a:gd name="T9" fmla="*/ 326505 h 656"/>
                  <a:gd name="T10" fmla="*/ 362895 w 884"/>
                  <a:gd name="T11" fmla="*/ 328563 h 656"/>
                  <a:gd name="T12" fmla="*/ 271820 w 884"/>
                  <a:gd name="T13" fmla="*/ 271974 h 656"/>
                  <a:gd name="T14" fmla="*/ 193448 w 884"/>
                  <a:gd name="T15" fmla="*/ 307832 h 656"/>
                  <a:gd name="T16" fmla="*/ 150900 w 884"/>
                  <a:gd name="T17" fmla="*/ 257195 h 656"/>
                  <a:gd name="T18" fmla="*/ 117377 w 884"/>
                  <a:gd name="T19" fmla="*/ 161843 h 656"/>
                  <a:gd name="T20" fmla="*/ 167815 w 884"/>
                  <a:gd name="T21" fmla="*/ 84425 h 656"/>
                  <a:gd name="T22" fmla="*/ 83887 w 884"/>
                  <a:gd name="T23" fmla="*/ 0 h 656"/>
                  <a:gd name="T24" fmla="*/ 0 w 884"/>
                  <a:gd name="T25" fmla="*/ 84425 h 656"/>
                  <a:gd name="T26" fmla="*/ 60495 w 884"/>
                  <a:gd name="T27" fmla="*/ 165289 h 656"/>
                  <a:gd name="T28" fmla="*/ 101789 w 884"/>
                  <a:gd name="T29" fmla="*/ 286523 h 656"/>
                  <a:gd name="T30" fmla="*/ 170724 w 884"/>
                  <a:gd name="T31" fmla="*/ 362363 h 656"/>
                  <a:gd name="T32" fmla="*/ 170724 w 884"/>
                  <a:gd name="T33" fmla="*/ 370810 h 656"/>
                  <a:gd name="T34" fmla="*/ 271820 w 884"/>
                  <a:gd name="T35" fmla="*/ 469639 h 656"/>
                  <a:gd name="T36" fmla="*/ 371320 w 884"/>
                  <a:gd name="T37" fmla="*/ 386578 h 656"/>
                  <a:gd name="T38" fmla="*/ 474617 w 884"/>
                  <a:gd name="T39" fmla="*/ 335950 h 656"/>
                  <a:gd name="T40" fmla="*/ 533619 w 884"/>
                  <a:gd name="T41" fmla="*/ 282618 h 656"/>
                  <a:gd name="T42" fmla="*/ 545194 w 884"/>
                  <a:gd name="T43" fmla="*/ 283607 h 656"/>
                  <a:gd name="T44" fmla="*/ 629081 w 884"/>
                  <a:gd name="T45" fmla="*/ 198902 h 656"/>
                  <a:gd name="T46" fmla="*/ 545194 w 884"/>
                  <a:gd name="T47" fmla="*/ 114604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4"/>
                  <a:gd name="T73" fmla="*/ 0 h 656"/>
                  <a:gd name="T74" fmla="*/ 884 w 884"/>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4" h="656">
                    <a:moveTo>
                      <a:pt x="766" y="160"/>
                    </a:moveTo>
                    <a:cubicBezTo>
                      <a:pt x="701" y="160"/>
                      <a:pt x="648" y="213"/>
                      <a:pt x="648" y="278"/>
                    </a:cubicBezTo>
                    <a:cubicBezTo>
                      <a:pt x="648" y="308"/>
                      <a:pt x="659" y="335"/>
                      <a:pt x="677" y="356"/>
                    </a:cubicBezTo>
                    <a:cubicBezTo>
                      <a:pt x="674" y="360"/>
                      <a:pt x="670" y="363"/>
                      <a:pt x="667" y="367"/>
                    </a:cubicBezTo>
                    <a:cubicBezTo>
                      <a:pt x="625" y="407"/>
                      <a:pt x="571" y="437"/>
                      <a:pt x="519" y="456"/>
                    </a:cubicBezTo>
                    <a:cubicBezTo>
                      <a:pt x="516" y="457"/>
                      <a:pt x="513" y="458"/>
                      <a:pt x="510" y="459"/>
                    </a:cubicBezTo>
                    <a:cubicBezTo>
                      <a:pt x="488" y="412"/>
                      <a:pt x="439" y="380"/>
                      <a:pt x="382" y="380"/>
                    </a:cubicBezTo>
                    <a:cubicBezTo>
                      <a:pt x="338" y="380"/>
                      <a:pt x="299" y="399"/>
                      <a:pt x="272" y="430"/>
                    </a:cubicBezTo>
                    <a:cubicBezTo>
                      <a:pt x="249" y="410"/>
                      <a:pt x="229" y="386"/>
                      <a:pt x="212" y="359"/>
                    </a:cubicBezTo>
                    <a:cubicBezTo>
                      <a:pt x="190" y="322"/>
                      <a:pt x="174" y="277"/>
                      <a:pt x="165" y="226"/>
                    </a:cubicBezTo>
                    <a:cubicBezTo>
                      <a:pt x="207" y="208"/>
                      <a:pt x="236" y="166"/>
                      <a:pt x="236" y="118"/>
                    </a:cubicBezTo>
                    <a:cubicBezTo>
                      <a:pt x="236" y="53"/>
                      <a:pt x="183" y="0"/>
                      <a:pt x="118" y="0"/>
                    </a:cubicBezTo>
                    <a:cubicBezTo>
                      <a:pt x="53" y="0"/>
                      <a:pt x="0" y="53"/>
                      <a:pt x="0" y="118"/>
                    </a:cubicBezTo>
                    <a:cubicBezTo>
                      <a:pt x="0" y="172"/>
                      <a:pt x="36" y="217"/>
                      <a:pt x="85" y="231"/>
                    </a:cubicBezTo>
                    <a:cubicBezTo>
                      <a:pt x="95" y="294"/>
                      <a:pt x="114" y="351"/>
                      <a:pt x="143" y="400"/>
                    </a:cubicBezTo>
                    <a:cubicBezTo>
                      <a:pt x="168" y="442"/>
                      <a:pt x="201" y="478"/>
                      <a:pt x="240" y="506"/>
                    </a:cubicBezTo>
                    <a:cubicBezTo>
                      <a:pt x="240" y="510"/>
                      <a:pt x="240" y="514"/>
                      <a:pt x="240" y="518"/>
                    </a:cubicBezTo>
                    <a:cubicBezTo>
                      <a:pt x="240" y="594"/>
                      <a:pt x="303" y="656"/>
                      <a:pt x="382" y="656"/>
                    </a:cubicBezTo>
                    <a:cubicBezTo>
                      <a:pt x="453" y="656"/>
                      <a:pt x="511" y="606"/>
                      <a:pt x="522" y="540"/>
                    </a:cubicBezTo>
                    <a:cubicBezTo>
                      <a:pt x="569" y="525"/>
                      <a:pt x="620" y="502"/>
                      <a:pt x="667" y="469"/>
                    </a:cubicBezTo>
                    <a:cubicBezTo>
                      <a:pt x="697" y="449"/>
                      <a:pt x="725" y="424"/>
                      <a:pt x="750" y="395"/>
                    </a:cubicBezTo>
                    <a:cubicBezTo>
                      <a:pt x="755" y="396"/>
                      <a:pt x="760" y="396"/>
                      <a:pt x="766" y="396"/>
                    </a:cubicBezTo>
                    <a:cubicBezTo>
                      <a:pt x="831" y="396"/>
                      <a:pt x="884" y="343"/>
                      <a:pt x="884" y="278"/>
                    </a:cubicBezTo>
                    <a:cubicBezTo>
                      <a:pt x="884" y="213"/>
                      <a:pt x="831" y="160"/>
                      <a:pt x="766" y="160"/>
                    </a:cubicBezTo>
                    <a:close/>
                  </a:path>
                </a:pathLst>
              </a:custGeom>
              <a:solidFill>
                <a:srgbClr val="710E90"/>
              </a:solidFill>
              <a:ln w="6350">
                <a:noFill/>
                <a:miter lim="800000"/>
                <a:headEnd/>
                <a:tailEnd/>
              </a:ln>
              <a:scene3d>
                <a:camera prst="orthographicFront"/>
                <a:lightRig rig="threePt" dir="t"/>
              </a:scene3d>
              <a:sp3d>
                <a:bevelT/>
              </a:sp3d>
            </p:spPr>
            <p:txBody>
              <a:bodyPr/>
              <a:lstStyle/>
              <a:p>
                <a:endParaRPr lang="el-GR"/>
              </a:p>
            </p:txBody>
          </p:sp>
        </p:grpSp>
        <p:grpSp>
          <p:nvGrpSpPr>
            <p:cNvPr id="31" name="Group 11"/>
            <p:cNvGrpSpPr>
              <a:grpSpLocks noChangeAspect="1"/>
            </p:cNvGrpSpPr>
            <p:nvPr/>
          </p:nvGrpSpPr>
          <p:grpSpPr bwMode="auto">
            <a:xfrm rot="7938106">
              <a:off x="6720107" y="1660953"/>
              <a:ext cx="727303" cy="647007"/>
              <a:chOff x="1410" y="736"/>
              <a:chExt cx="2944" cy="2846"/>
            </a:xfrm>
          </p:grpSpPr>
          <p:sp>
            <p:nvSpPr>
              <p:cNvPr id="328" name="Freeform 9"/>
              <p:cNvSpPr>
                <a:spLocks noChangeAspect="1"/>
              </p:cNvSpPr>
              <p:nvPr/>
            </p:nvSpPr>
            <p:spPr bwMode="auto">
              <a:xfrm>
                <a:off x="1410" y="736"/>
                <a:ext cx="2944" cy="2846"/>
              </a:xfrm>
              <a:custGeom>
                <a:avLst/>
                <a:gdLst>
                  <a:gd name="T0" fmla="*/ 916041 w 1295"/>
                  <a:gd name="T1" fmla="*/ 436929 h 1252"/>
                  <a:gd name="T2" fmla="*/ 894671 w 1295"/>
                  <a:gd name="T3" fmla="*/ 471959 h 1252"/>
                  <a:gd name="T4" fmla="*/ 875177 w 1295"/>
                  <a:gd name="T5" fmla="*/ 493401 h 1252"/>
                  <a:gd name="T6" fmla="*/ 871699 w 1295"/>
                  <a:gd name="T7" fmla="*/ 521254 h 1252"/>
                  <a:gd name="T8" fmla="*/ 894117 w 1295"/>
                  <a:gd name="T9" fmla="*/ 543172 h 1252"/>
                  <a:gd name="T10" fmla="*/ 890345 w 1295"/>
                  <a:gd name="T11" fmla="*/ 625404 h 1252"/>
                  <a:gd name="T12" fmla="*/ 835407 w 1295"/>
                  <a:gd name="T13" fmla="*/ 693685 h 1252"/>
                  <a:gd name="T14" fmla="*/ 774806 w 1295"/>
                  <a:gd name="T15" fmla="*/ 715662 h 1252"/>
                  <a:gd name="T16" fmla="*/ 756876 w 1295"/>
                  <a:gd name="T17" fmla="*/ 727246 h 1252"/>
                  <a:gd name="T18" fmla="*/ 746278 w 1295"/>
                  <a:gd name="T19" fmla="*/ 747941 h 1252"/>
                  <a:gd name="T20" fmla="*/ 736173 w 1295"/>
                  <a:gd name="T21" fmla="*/ 801360 h 1252"/>
                  <a:gd name="T22" fmla="*/ 691976 w 1295"/>
                  <a:gd name="T23" fmla="*/ 861865 h 1252"/>
                  <a:gd name="T24" fmla="*/ 612914 w 1295"/>
                  <a:gd name="T25" fmla="*/ 890998 h 1252"/>
                  <a:gd name="T26" fmla="*/ 543462 w 1295"/>
                  <a:gd name="T27" fmla="*/ 875279 h 1252"/>
                  <a:gd name="T28" fmla="*/ 495849 w 1295"/>
                  <a:gd name="T29" fmla="*/ 859683 h 1252"/>
                  <a:gd name="T30" fmla="*/ 439381 w 1295"/>
                  <a:gd name="T31" fmla="*/ 859683 h 1252"/>
                  <a:gd name="T32" fmla="*/ 385396 w 1295"/>
                  <a:gd name="T33" fmla="*/ 873461 h 1252"/>
                  <a:gd name="T34" fmla="*/ 306037 w 1295"/>
                  <a:gd name="T35" fmla="*/ 892521 h 1252"/>
                  <a:gd name="T36" fmla="*/ 221271 w 1295"/>
                  <a:gd name="T37" fmla="*/ 855571 h 1252"/>
                  <a:gd name="T38" fmla="*/ 182110 w 1295"/>
                  <a:gd name="T39" fmla="*/ 785585 h 1252"/>
                  <a:gd name="T40" fmla="*/ 176954 w 1295"/>
                  <a:gd name="T41" fmla="*/ 728631 h 1252"/>
                  <a:gd name="T42" fmla="*/ 161406 w 1295"/>
                  <a:gd name="T43" fmla="*/ 707947 h 1252"/>
                  <a:gd name="T44" fmla="*/ 145618 w 1295"/>
                  <a:gd name="T45" fmla="*/ 699395 h 1252"/>
                  <a:gd name="T46" fmla="*/ 85735 w 1295"/>
                  <a:gd name="T47" fmla="*/ 688777 h 1252"/>
                  <a:gd name="T48" fmla="*/ 11303 w 1295"/>
                  <a:gd name="T49" fmla="*/ 620310 h 1252"/>
                  <a:gd name="T50" fmla="*/ 0 w 1295"/>
                  <a:gd name="T51" fmla="*/ 543891 h 1252"/>
                  <a:gd name="T52" fmla="*/ 22890 w 1295"/>
                  <a:gd name="T53" fmla="*/ 487743 h 1252"/>
                  <a:gd name="T54" fmla="*/ 49309 w 1295"/>
                  <a:gd name="T55" fmla="*/ 458472 h 1252"/>
                  <a:gd name="T56" fmla="*/ 66241 w 1295"/>
                  <a:gd name="T57" fmla="*/ 446349 h 1252"/>
                  <a:gd name="T58" fmla="*/ 66241 w 1295"/>
                  <a:gd name="T59" fmla="*/ 426191 h 1252"/>
                  <a:gd name="T60" fmla="*/ 31334 w 1295"/>
                  <a:gd name="T61" fmla="*/ 414850 h 1252"/>
                  <a:gd name="T62" fmla="*/ 7152 w 1295"/>
                  <a:gd name="T63" fmla="*/ 321455 h 1252"/>
                  <a:gd name="T64" fmla="*/ 55502 w 1295"/>
                  <a:gd name="T65" fmla="*/ 231783 h 1252"/>
                  <a:gd name="T66" fmla="*/ 119792 w 1295"/>
                  <a:gd name="T67" fmla="*/ 201032 h 1252"/>
                  <a:gd name="T68" fmla="*/ 164803 w 1295"/>
                  <a:gd name="T69" fmla="*/ 156175 h 1252"/>
                  <a:gd name="T70" fmla="*/ 195459 w 1295"/>
                  <a:gd name="T71" fmla="*/ 100690 h 1252"/>
                  <a:gd name="T72" fmla="*/ 229166 w 1295"/>
                  <a:gd name="T73" fmla="*/ 39864 h 1252"/>
                  <a:gd name="T74" fmla="*/ 302575 w 1295"/>
                  <a:gd name="T75" fmla="*/ 0 h 1252"/>
                  <a:gd name="T76" fmla="*/ 378107 w 1295"/>
                  <a:gd name="T77" fmla="*/ 6190 h 1252"/>
                  <a:gd name="T78" fmla="*/ 426398 w 1295"/>
                  <a:gd name="T79" fmla="*/ 34227 h 1252"/>
                  <a:gd name="T80" fmla="*/ 473863 w 1295"/>
                  <a:gd name="T81" fmla="*/ 41378 h 1252"/>
                  <a:gd name="T82" fmla="*/ 520015 w 1295"/>
                  <a:gd name="T83" fmla="*/ 24161 h 1252"/>
                  <a:gd name="T84" fmla="*/ 588736 w 1295"/>
                  <a:gd name="T85" fmla="*/ 4971 h 1252"/>
                  <a:gd name="T86" fmla="*/ 676993 w 1295"/>
                  <a:gd name="T87" fmla="*/ 34791 h 1252"/>
                  <a:gd name="T88" fmla="*/ 766418 w 1295"/>
                  <a:gd name="T89" fmla="*/ 108591 h 1252"/>
                  <a:gd name="T90" fmla="*/ 657783 w 1295"/>
                  <a:gd name="T91" fmla="*/ 322169 h 1252"/>
                  <a:gd name="T92" fmla="*/ 843278 w 1295"/>
                  <a:gd name="T93" fmla="*/ 205462 h 1252"/>
                  <a:gd name="T94" fmla="*/ 879606 w 1295"/>
                  <a:gd name="T95" fmla="*/ 279369 h 1252"/>
                  <a:gd name="T96" fmla="*/ 922243 w 1295"/>
                  <a:gd name="T97" fmla="*/ 350022 h 1252"/>
                  <a:gd name="T98" fmla="*/ 923923 w 1295"/>
                  <a:gd name="T99" fmla="*/ 412663 h 1252"/>
                  <a:gd name="T100" fmla="*/ 916041 w 1295"/>
                  <a:gd name="T101" fmla="*/ 436929 h 1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5"/>
                  <a:gd name="T154" fmla="*/ 0 h 1252"/>
                  <a:gd name="T155" fmla="*/ 1295 w 1295"/>
                  <a:gd name="T156" fmla="*/ 1252 h 1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5" h="1252">
                    <a:moveTo>
                      <a:pt x="1284" y="613"/>
                    </a:moveTo>
                    <a:cubicBezTo>
                      <a:pt x="1228" y="611"/>
                      <a:pt x="1228" y="627"/>
                      <a:pt x="1254" y="662"/>
                    </a:cubicBezTo>
                    <a:cubicBezTo>
                      <a:pt x="1227" y="658"/>
                      <a:pt x="1226" y="673"/>
                      <a:pt x="1227" y="692"/>
                    </a:cubicBezTo>
                    <a:cubicBezTo>
                      <a:pt x="1222" y="703"/>
                      <a:pt x="1219" y="718"/>
                      <a:pt x="1222" y="731"/>
                    </a:cubicBezTo>
                    <a:cubicBezTo>
                      <a:pt x="1225" y="744"/>
                      <a:pt x="1233" y="755"/>
                      <a:pt x="1253" y="762"/>
                    </a:cubicBezTo>
                    <a:cubicBezTo>
                      <a:pt x="1195" y="802"/>
                      <a:pt x="1184" y="828"/>
                      <a:pt x="1248" y="877"/>
                    </a:cubicBezTo>
                    <a:cubicBezTo>
                      <a:pt x="1159" y="877"/>
                      <a:pt x="1145" y="901"/>
                      <a:pt x="1171" y="973"/>
                    </a:cubicBezTo>
                    <a:cubicBezTo>
                      <a:pt x="1115" y="947"/>
                      <a:pt x="1099" y="968"/>
                      <a:pt x="1086" y="1004"/>
                    </a:cubicBezTo>
                    <a:cubicBezTo>
                      <a:pt x="1076" y="999"/>
                      <a:pt x="1068" y="1010"/>
                      <a:pt x="1061" y="1020"/>
                    </a:cubicBezTo>
                    <a:cubicBezTo>
                      <a:pt x="1054" y="1030"/>
                      <a:pt x="1049" y="1039"/>
                      <a:pt x="1046" y="1049"/>
                    </a:cubicBezTo>
                    <a:cubicBezTo>
                      <a:pt x="1020" y="1070"/>
                      <a:pt x="1002" y="1088"/>
                      <a:pt x="1032" y="1124"/>
                    </a:cubicBezTo>
                    <a:cubicBezTo>
                      <a:pt x="963" y="1121"/>
                      <a:pt x="941" y="1135"/>
                      <a:pt x="970" y="1209"/>
                    </a:cubicBezTo>
                    <a:cubicBezTo>
                      <a:pt x="897" y="1160"/>
                      <a:pt x="873" y="1170"/>
                      <a:pt x="859" y="1250"/>
                    </a:cubicBezTo>
                    <a:cubicBezTo>
                      <a:pt x="824" y="1186"/>
                      <a:pt x="799" y="1193"/>
                      <a:pt x="762" y="1228"/>
                    </a:cubicBezTo>
                    <a:cubicBezTo>
                      <a:pt x="748" y="1202"/>
                      <a:pt x="722" y="1205"/>
                      <a:pt x="695" y="1206"/>
                    </a:cubicBezTo>
                    <a:cubicBezTo>
                      <a:pt x="669" y="1208"/>
                      <a:pt x="642" y="1207"/>
                      <a:pt x="616" y="1206"/>
                    </a:cubicBezTo>
                    <a:cubicBezTo>
                      <a:pt x="585" y="1204"/>
                      <a:pt x="553" y="1200"/>
                      <a:pt x="540" y="1225"/>
                    </a:cubicBezTo>
                    <a:cubicBezTo>
                      <a:pt x="493" y="1188"/>
                      <a:pt x="463" y="1180"/>
                      <a:pt x="429" y="1252"/>
                    </a:cubicBezTo>
                    <a:cubicBezTo>
                      <a:pt x="409" y="1162"/>
                      <a:pt x="384" y="1149"/>
                      <a:pt x="310" y="1200"/>
                    </a:cubicBezTo>
                    <a:cubicBezTo>
                      <a:pt x="339" y="1120"/>
                      <a:pt x="319" y="1103"/>
                      <a:pt x="255" y="1102"/>
                    </a:cubicBezTo>
                    <a:cubicBezTo>
                      <a:pt x="281" y="1065"/>
                      <a:pt x="264" y="1044"/>
                      <a:pt x="248" y="1022"/>
                    </a:cubicBezTo>
                    <a:cubicBezTo>
                      <a:pt x="241" y="1012"/>
                      <a:pt x="234" y="1001"/>
                      <a:pt x="226" y="993"/>
                    </a:cubicBezTo>
                    <a:cubicBezTo>
                      <a:pt x="219" y="985"/>
                      <a:pt x="212" y="980"/>
                      <a:pt x="204" y="981"/>
                    </a:cubicBezTo>
                    <a:cubicBezTo>
                      <a:pt x="195" y="932"/>
                      <a:pt x="184" y="909"/>
                      <a:pt x="120" y="966"/>
                    </a:cubicBezTo>
                    <a:cubicBezTo>
                      <a:pt x="165" y="864"/>
                      <a:pt x="156" y="841"/>
                      <a:pt x="16" y="870"/>
                    </a:cubicBezTo>
                    <a:cubicBezTo>
                      <a:pt x="144" y="806"/>
                      <a:pt x="139" y="791"/>
                      <a:pt x="0" y="763"/>
                    </a:cubicBezTo>
                    <a:cubicBezTo>
                      <a:pt x="130" y="760"/>
                      <a:pt x="126" y="745"/>
                      <a:pt x="32" y="684"/>
                    </a:cubicBezTo>
                    <a:cubicBezTo>
                      <a:pt x="118" y="715"/>
                      <a:pt x="115" y="700"/>
                      <a:pt x="69" y="643"/>
                    </a:cubicBezTo>
                    <a:cubicBezTo>
                      <a:pt x="109" y="670"/>
                      <a:pt x="106" y="656"/>
                      <a:pt x="93" y="626"/>
                    </a:cubicBezTo>
                    <a:cubicBezTo>
                      <a:pt x="102" y="625"/>
                      <a:pt x="101" y="609"/>
                      <a:pt x="93" y="598"/>
                    </a:cubicBezTo>
                    <a:cubicBezTo>
                      <a:pt x="86" y="587"/>
                      <a:pt x="71" y="580"/>
                      <a:pt x="44" y="582"/>
                    </a:cubicBezTo>
                    <a:cubicBezTo>
                      <a:pt x="100" y="519"/>
                      <a:pt x="102" y="489"/>
                      <a:pt x="10" y="451"/>
                    </a:cubicBezTo>
                    <a:cubicBezTo>
                      <a:pt x="112" y="431"/>
                      <a:pt x="120" y="402"/>
                      <a:pt x="78" y="325"/>
                    </a:cubicBezTo>
                    <a:cubicBezTo>
                      <a:pt x="141" y="347"/>
                      <a:pt x="154" y="320"/>
                      <a:pt x="168" y="282"/>
                    </a:cubicBezTo>
                    <a:cubicBezTo>
                      <a:pt x="187" y="268"/>
                      <a:pt x="207" y="243"/>
                      <a:pt x="231" y="219"/>
                    </a:cubicBezTo>
                    <a:cubicBezTo>
                      <a:pt x="254" y="195"/>
                      <a:pt x="281" y="173"/>
                      <a:pt x="274" y="141"/>
                    </a:cubicBezTo>
                    <a:cubicBezTo>
                      <a:pt x="334" y="136"/>
                      <a:pt x="357" y="123"/>
                      <a:pt x="321" y="56"/>
                    </a:cubicBezTo>
                    <a:cubicBezTo>
                      <a:pt x="403" y="100"/>
                      <a:pt x="427" y="90"/>
                      <a:pt x="424" y="0"/>
                    </a:cubicBezTo>
                    <a:cubicBezTo>
                      <a:pt x="474" y="75"/>
                      <a:pt x="497" y="69"/>
                      <a:pt x="530" y="9"/>
                    </a:cubicBezTo>
                    <a:cubicBezTo>
                      <a:pt x="545" y="60"/>
                      <a:pt x="569" y="57"/>
                      <a:pt x="598" y="48"/>
                    </a:cubicBezTo>
                    <a:cubicBezTo>
                      <a:pt x="616" y="55"/>
                      <a:pt x="640" y="56"/>
                      <a:pt x="664" y="58"/>
                    </a:cubicBezTo>
                    <a:cubicBezTo>
                      <a:pt x="694" y="60"/>
                      <a:pt x="723" y="65"/>
                      <a:pt x="729" y="34"/>
                    </a:cubicBezTo>
                    <a:cubicBezTo>
                      <a:pt x="782" y="79"/>
                      <a:pt x="811" y="88"/>
                      <a:pt x="825" y="7"/>
                    </a:cubicBezTo>
                    <a:cubicBezTo>
                      <a:pt x="868" y="110"/>
                      <a:pt x="897" y="123"/>
                      <a:pt x="949" y="49"/>
                    </a:cubicBezTo>
                    <a:cubicBezTo>
                      <a:pt x="952" y="152"/>
                      <a:pt x="1015" y="177"/>
                      <a:pt x="1074" y="152"/>
                    </a:cubicBezTo>
                    <a:cubicBezTo>
                      <a:pt x="946" y="220"/>
                      <a:pt x="866" y="384"/>
                      <a:pt x="922" y="452"/>
                    </a:cubicBezTo>
                    <a:cubicBezTo>
                      <a:pt x="971" y="511"/>
                      <a:pt x="1158" y="352"/>
                      <a:pt x="1182" y="288"/>
                    </a:cubicBezTo>
                    <a:cubicBezTo>
                      <a:pt x="1198" y="321"/>
                      <a:pt x="1181" y="409"/>
                      <a:pt x="1233" y="392"/>
                    </a:cubicBezTo>
                    <a:cubicBezTo>
                      <a:pt x="1201" y="464"/>
                      <a:pt x="1209" y="490"/>
                      <a:pt x="1293" y="491"/>
                    </a:cubicBezTo>
                    <a:cubicBezTo>
                      <a:pt x="1219" y="536"/>
                      <a:pt x="1222" y="555"/>
                      <a:pt x="1295" y="579"/>
                    </a:cubicBezTo>
                    <a:cubicBezTo>
                      <a:pt x="1226" y="583"/>
                      <a:pt x="1226" y="592"/>
                      <a:pt x="1284" y="613"/>
                    </a:cubicBezTo>
                    <a:close/>
                  </a:path>
                </a:pathLst>
              </a:custGeom>
              <a:solidFill>
                <a:srgbClr val="CC99FF"/>
              </a:solidFill>
              <a:ln w="6350">
                <a:solidFill>
                  <a:srgbClr val="993366"/>
                </a:solidFill>
                <a:miter lim="800000"/>
                <a:headEnd/>
                <a:tailEnd/>
              </a:ln>
              <a:scene3d>
                <a:camera prst="orthographicFront"/>
                <a:lightRig rig="threePt" dir="t"/>
              </a:scene3d>
              <a:sp3d>
                <a:bevelT/>
              </a:sp3d>
            </p:spPr>
            <p:txBody>
              <a:bodyPr/>
              <a:lstStyle/>
              <a:p>
                <a:endParaRPr lang="el-GR"/>
              </a:p>
            </p:txBody>
          </p:sp>
          <p:sp>
            <p:nvSpPr>
              <p:cNvPr id="329" name="Freeform 10"/>
              <p:cNvSpPr>
                <a:spLocks noChangeAspect="1"/>
              </p:cNvSpPr>
              <p:nvPr/>
            </p:nvSpPr>
            <p:spPr bwMode="auto">
              <a:xfrm>
                <a:off x="1938" y="1663"/>
                <a:ext cx="2009" cy="1492"/>
              </a:xfrm>
              <a:custGeom>
                <a:avLst/>
                <a:gdLst>
                  <a:gd name="T0" fmla="*/ 545194 w 884"/>
                  <a:gd name="T1" fmla="*/ 114604 h 656"/>
                  <a:gd name="T2" fmla="*/ 461270 w 884"/>
                  <a:gd name="T3" fmla="*/ 198902 h 656"/>
                  <a:gd name="T4" fmla="*/ 481951 w 884"/>
                  <a:gd name="T5" fmla="*/ 254923 h 656"/>
                  <a:gd name="T6" fmla="*/ 474617 w 884"/>
                  <a:gd name="T7" fmla="*/ 262842 h 656"/>
                  <a:gd name="T8" fmla="*/ 369079 w 884"/>
                  <a:gd name="T9" fmla="*/ 326505 h 656"/>
                  <a:gd name="T10" fmla="*/ 362895 w 884"/>
                  <a:gd name="T11" fmla="*/ 328563 h 656"/>
                  <a:gd name="T12" fmla="*/ 271820 w 884"/>
                  <a:gd name="T13" fmla="*/ 271974 h 656"/>
                  <a:gd name="T14" fmla="*/ 193448 w 884"/>
                  <a:gd name="T15" fmla="*/ 307832 h 656"/>
                  <a:gd name="T16" fmla="*/ 150900 w 884"/>
                  <a:gd name="T17" fmla="*/ 257195 h 656"/>
                  <a:gd name="T18" fmla="*/ 117377 w 884"/>
                  <a:gd name="T19" fmla="*/ 161843 h 656"/>
                  <a:gd name="T20" fmla="*/ 167815 w 884"/>
                  <a:gd name="T21" fmla="*/ 84425 h 656"/>
                  <a:gd name="T22" fmla="*/ 83887 w 884"/>
                  <a:gd name="T23" fmla="*/ 0 h 656"/>
                  <a:gd name="T24" fmla="*/ 0 w 884"/>
                  <a:gd name="T25" fmla="*/ 84425 h 656"/>
                  <a:gd name="T26" fmla="*/ 60495 w 884"/>
                  <a:gd name="T27" fmla="*/ 165289 h 656"/>
                  <a:gd name="T28" fmla="*/ 101789 w 884"/>
                  <a:gd name="T29" fmla="*/ 286523 h 656"/>
                  <a:gd name="T30" fmla="*/ 170724 w 884"/>
                  <a:gd name="T31" fmla="*/ 362363 h 656"/>
                  <a:gd name="T32" fmla="*/ 170724 w 884"/>
                  <a:gd name="T33" fmla="*/ 370810 h 656"/>
                  <a:gd name="T34" fmla="*/ 271820 w 884"/>
                  <a:gd name="T35" fmla="*/ 469639 h 656"/>
                  <a:gd name="T36" fmla="*/ 371320 w 884"/>
                  <a:gd name="T37" fmla="*/ 386578 h 656"/>
                  <a:gd name="T38" fmla="*/ 474617 w 884"/>
                  <a:gd name="T39" fmla="*/ 335950 h 656"/>
                  <a:gd name="T40" fmla="*/ 533619 w 884"/>
                  <a:gd name="T41" fmla="*/ 282618 h 656"/>
                  <a:gd name="T42" fmla="*/ 545194 w 884"/>
                  <a:gd name="T43" fmla="*/ 283607 h 656"/>
                  <a:gd name="T44" fmla="*/ 629081 w 884"/>
                  <a:gd name="T45" fmla="*/ 198902 h 656"/>
                  <a:gd name="T46" fmla="*/ 545194 w 884"/>
                  <a:gd name="T47" fmla="*/ 114604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4"/>
                  <a:gd name="T73" fmla="*/ 0 h 656"/>
                  <a:gd name="T74" fmla="*/ 884 w 884"/>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4" h="656">
                    <a:moveTo>
                      <a:pt x="766" y="160"/>
                    </a:moveTo>
                    <a:cubicBezTo>
                      <a:pt x="701" y="160"/>
                      <a:pt x="648" y="213"/>
                      <a:pt x="648" y="278"/>
                    </a:cubicBezTo>
                    <a:cubicBezTo>
                      <a:pt x="648" y="308"/>
                      <a:pt x="659" y="335"/>
                      <a:pt x="677" y="356"/>
                    </a:cubicBezTo>
                    <a:cubicBezTo>
                      <a:pt x="674" y="360"/>
                      <a:pt x="670" y="363"/>
                      <a:pt x="667" y="367"/>
                    </a:cubicBezTo>
                    <a:cubicBezTo>
                      <a:pt x="625" y="407"/>
                      <a:pt x="571" y="437"/>
                      <a:pt x="519" y="456"/>
                    </a:cubicBezTo>
                    <a:cubicBezTo>
                      <a:pt x="516" y="457"/>
                      <a:pt x="513" y="458"/>
                      <a:pt x="510" y="459"/>
                    </a:cubicBezTo>
                    <a:cubicBezTo>
                      <a:pt x="488" y="412"/>
                      <a:pt x="439" y="380"/>
                      <a:pt x="382" y="380"/>
                    </a:cubicBezTo>
                    <a:cubicBezTo>
                      <a:pt x="338" y="380"/>
                      <a:pt x="299" y="399"/>
                      <a:pt x="272" y="430"/>
                    </a:cubicBezTo>
                    <a:cubicBezTo>
                      <a:pt x="249" y="410"/>
                      <a:pt x="229" y="386"/>
                      <a:pt x="212" y="359"/>
                    </a:cubicBezTo>
                    <a:cubicBezTo>
                      <a:pt x="190" y="322"/>
                      <a:pt x="174" y="277"/>
                      <a:pt x="165" y="226"/>
                    </a:cubicBezTo>
                    <a:cubicBezTo>
                      <a:pt x="207" y="208"/>
                      <a:pt x="236" y="166"/>
                      <a:pt x="236" y="118"/>
                    </a:cubicBezTo>
                    <a:cubicBezTo>
                      <a:pt x="236" y="53"/>
                      <a:pt x="183" y="0"/>
                      <a:pt x="118" y="0"/>
                    </a:cubicBezTo>
                    <a:cubicBezTo>
                      <a:pt x="53" y="0"/>
                      <a:pt x="0" y="53"/>
                      <a:pt x="0" y="118"/>
                    </a:cubicBezTo>
                    <a:cubicBezTo>
                      <a:pt x="0" y="172"/>
                      <a:pt x="36" y="217"/>
                      <a:pt x="85" y="231"/>
                    </a:cubicBezTo>
                    <a:cubicBezTo>
                      <a:pt x="95" y="294"/>
                      <a:pt x="114" y="351"/>
                      <a:pt x="143" y="400"/>
                    </a:cubicBezTo>
                    <a:cubicBezTo>
                      <a:pt x="168" y="442"/>
                      <a:pt x="201" y="478"/>
                      <a:pt x="240" y="506"/>
                    </a:cubicBezTo>
                    <a:cubicBezTo>
                      <a:pt x="240" y="510"/>
                      <a:pt x="240" y="514"/>
                      <a:pt x="240" y="518"/>
                    </a:cubicBezTo>
                    <a:cubicBezTo>
                      <a:pt x="240" y="594"/>
                      <a:pt x="303" y="656"/>
                      <a:pt x="382" y="656"/>
                    </a:cubicBezTo>
                    <a:cubicBezTo>
                      <a:pt x="453" y="656"/>
                      <a:pt x="511" y="606"/>
                      <a:pt x="522" y="540"/>
                    </a:cubicBezTo>
                    <a:cubicBezTo>
                      <a:pt x="569" y="525"/>
                      <a:pt x="620" y="502"/>
                      <a:pt x="667" y="469"/>
                    </a:cubicBezTo>
                    <a:cubicBezTo>
                      <a:pt x="697" y="449"/>
                      <a:pt x="725" y="424"/>
                      <a:pt x="750" y="395"/>
                    </a:cubicBezTo>
                    <a:cubicBezTo>
                      <a:pt x="755" y="396"/>
                      <a:pt x="760" y="396"/>
                      <a:pt x="766" y="396"/>
                    </a:cubicBezTo>
                    <a:cubicBezTo>
                      <a:pt x="831" y="396"/>
                      <a:pt x="884" y="343"/>
                      <a:pt x="884" y="278"/>
                    </a:cubicBezTo>
                    <a:cubicBezTo>
                      <a:pt x="884" y="213"/>
                      <a:pt x="831" y="160"/>
                      <a:pt x="766" y="160"/>
                    </a:cubicBezTo>
                    <a:close/>
                  </a:path>
                </a:pathLst>
              </a:custGeom>
              <a:solidFill>
                <a:srgbClr val="710E90"/>
              </a:solidFill>
              <a:ln w="6350">
                <a:noFill/>
                <a:miter lim="800000"/>
                <a:headEnd/>
                <a:tailEnd/>
              </a:ln>
              <a:scene3d>
                <a:camera prst="orthographicFront"/>
                <a:lightRig rig="threePt" dir="t"/>
              </a:scene3d>
              <a:sp3d>
                <a:bevelT/>
              </a:sp3d>
            </p:spPr>
            <p:txBody>
              <a:bodyPr/>
              <a:lstStyle/>
              <a:p>
                <a:endParaRPr lang="el-GR"/>
              </a:p>
            </p:txBody>
          </p:sp>
        </p:grpSp>
        <p:sp>
          <p:nvSpPr>
            <p:cNvPr id="32" name="Oval 12"/>
            <p:cNvSpPr>
              <a:spLocks noChangeAspect="1" noChangeArrowheads="1"/>
            </p:cNvSpPr>
            <p:nvPr/>
          </p:nvSpPr>
          <p:spPr bwMode="auto">
            <a:xfrm rot="11781720">
              <a:off x="7319417" y="2703554"/>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3" name="Oval 13"/>
            <p:cNvSpPr>
              <a:spLocks noChangeAspect="1" noChangeArrowheads="1"/>
            </p:cNvSpPr>
            <p:nvPr/>
          </p:nvSpPr>
          <p:spPr bwMode="auto">
            <a:xfrm rot="11781720">
              <a:off x="7273801" y="2611398"/>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4" name="Oval 14"/>
            <p:cNvSpPr>
              <a:spLocks noChangeAspect="1" noChangeArrowheads="1"/>
            </p:cNvSpPr>
            <p:nvPr/>
          </p:nvSpPr>
          <p:spPr bwMode="auto">
            <a:xfrm rot="11781720">
              <a:off x="7347030" y="2574951"/>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5" name="Oval 15"/>
            <p:cNvSpPr>
              <a:spLocks noChangeAspect="1" noChangeArrowheads="1"/>
            </p:cNvSpPr>
            <p:nvPr/>
          </p:nvSpPr>
          <p:spPr bwMode="auto">
            <a:xfrm rot="11781720">
              <a:off x="7117485" y="247715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6" name="Oval 16"/>
            <p:cNvSpPr>
              <a:spLocks noChangeAspect="1" noChangeArrowheads="1"/>
            </p:cNvSpPr>
            <p:nvPr/>
          </p:nvSpPr>
          <p:spPr bwMode="auto">
            <a:xfrm rot="11781720">
              <a:off x="7192427" y="2634227"/>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7" name="Oval 17"/>
            <p:cNvSpPr>
              <a:spLocks noChangeAspect="1" noChangeArrowheads="1"/>
            </p:cNvSpPr>
            <p:nvPr/>
          </p:nvSpPr>
          <p:spPr bwMode="auto">
            <a:xfrm rot="11781720">
              <a:off x="7236329" y="2532859"/>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8" name="Oval 18"/>
            <p:cNvSpPr>
              <a:spLocks noChangeAspect="1" noChangeArrowheads="1"/>
            </p:cNvSpPr>
            <p:nvPr/>
          </p:nvSpPr>
          <p:spPr bwMode="auto">
            <a:xfrm rot="11781720">
              <a:off x="7225006" y="2688696"/>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39" name="Oval 19"/>
            <p:cNvSpPr>
              <a:spLocks noChangeAspect="1" noChangeArrowheads="1"/>
            </p:cNvSpPr>
            <p:nvPr/>
          </p:nvSpPr>
          <p:spPr bwMode="auto">
            <a:xfrm rot="11781720">
              <a:off x="7322561" y="245460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0" name="Oval 20"/>
            <p:cNvSpPr>
              <a:spLocks noChangeAspect="1" noChangeArrowheads="1"/>
            </p:cNvSpPr>
            <p:nvPr/>
          </p:nvSpPr>
          <p:spPr bwMode="auto">
            <a:xfrm rot="11781720">
              <a:off x="7323400" y="2511612"/>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1" name="Oval 21"/>
            <p:cNvSpPr>
              <a:spLocks noChangeAspect="1" noChangeArrowheads="1"/>
            </p:cNvSpPr>
            <p:nvPr/>
          </p:nvSpPr>
          <p:spPr bwMode="auto">
            <a:xfrm rot="11781720">
              <a:off x="7521065" y="2293957"/>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2" name="Oval 22"/>
            <p:cNvSpPr>
              <a:spLocks noChangeAspect="1" noChangeArrowheads="1"/>
            </p:cNvSpPr>
            <p:nvPr/>
          </p:nvSpPr>
          <p:spPr bwMode="auto">
            <a:xfrm rot="11781720">
              <a:off x="7202037" y="2284867"/>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3" name="Oval 23"/>
            <p:cNvSpPr>
              <a:spLocks noChangeAspect="1" noChangeArrowheads="1"/>
            </p:cNvSpPr>
            <p:nvPr/>
          </p:nvSpPr>
          <p:spPr bwMode="auto">
            <a:xfrm rot="11781720">
              <a:off x="7244438" y="2466976"/>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4" name="Oval 24"/>
            <p:cNvSpPr>
              <a:spLocks noChangeAspect="1" noChangeArrowheads="1"/>
            </p:cNvSpPr>
            <p:nvPr/>
          </p:nvSpPr>
          <p:spPr bwMode="auto">
            <a:xfrm rot="11781720">
              <a:off x="7293234" y="2389679"/>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5" name="Oval 25"/>
            <p:cNvSpPr>
              <a:spLocks noChangeAspect="1" noChangeArrowheads="1"/>
            </p:cNvSpPr>
            <p:nvPr/>
          </p:nvSpPr>
          <p:spPr bwMode="auto">
            <a:xfrm rot="11781720">
              <a:off x="7123915" y="2297244"/>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6" name="Oval 26"/>
            <p:cNvSpPr>
              <a:spLocks noChangeAspect="1" noChangeArrowheads="1"/>
            </p:cNvSpPr>
            <p:nvPr/>
          </p:nvSpPr>
          <p:spPr bwMode="auto">
            <a:xfrm rot="11781720">
              <a:off x="7400684" y="2442224"/>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7" name="Oval 27"/>
            <p:cNvSpPr>
              <a:spLocks noChangeAspect="1" noChangeArrowheads="1"/>
            </p:cNvSpPr>
            <p:nvPr/>
          </p:nvSpPr>
          <p:spPr bwMode="auto">
            <a:xfrm rot="11781720">
              <a:off x="7379430" y="2231919"/>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8" name="Oval 28"/>
            <p:cNvSpPr>
              <a:spLocks noChangeAspect="1" noChangeArrowheads="1"/>
            </p:cNvSpPr>
            <p:nvPr/>
          </p:nvSpPr>
          <p:spPr bwMode="auto">
            <a:xfrm rot="11781720">
              <a:off x="7465697" y="223316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49" name="Oval 29"/>
            <p:cNvSpPr>
              <a:spLocks noChangeAspect="1" noChangeArrowheads="1"/>
            </p:cNvSpPr>
            <p:nvPr/>
          </p:nvSpPr>
          <p:spPr bwMode="auto">
            <a:xfrm rot="11781720">
              <a:off x="7036111" y="249998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0" name="Oval 30"/>
            <p:cNvSpPr>
              <a:spLocks noChangeAspect="1" noChangeArrowheads="1"/>
            </p:cNvSpPr>
            <p:nvPr/>
          </p:nvSpPr>
          <p:spPr bwMode="auto">
            <a:xfrm rot="11781720">
              <a:off x="7298056" y="2254749"/>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1" name="Oval 31"/>
            <p:cNvSpPr>
              <a:spLocks noChangeAspect="1" noChangeArrowheads="1"/>
            </p:cNvSpPr>
            <p:nvPr/>
          </p:nvSpPr>
          <p:spPr bwMode="auto">
            <a:xfrm rot="11781720">
              <a:off x="7317561" y="219203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2" name="Oval 32"/>
            <p:cNvSpPr>
              <a:spLocks noChangeAspect="1" noChangeArrowheads="1"/>
            </p:cNvSpPr>
            <p:nvPr/>
          </p:nvSpPr>
          <p:spPr bwMode="auto">
            <a:xfrm rot="11781720">
              <a:off x="7239438" y="2204406"/>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3" name="Oval 33"/>
            <p:cNvSpPr>
              <a:spLocks noChangeAspect="1" noChangeArrowheads="1"/>
            </p:cNvSpPr>
            <p:nvPr/>
          </p:nvSpPr>
          <p:spPr bwMode="auto">
            <a:xfrm rot="11781720">
              <a:off x="7394253" y="2622130"/>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4" name="Oval 34"/>
            <p:cNvSpPr>
              <a:spLocks noChangeAspect="1" noChangeArrowheads="1"/>
            </p:cNvSpPr>
            <p:nvPr/>
          </p:nvSpPr>
          <p:spPr bwMode="auto">
            <a:xfrm rot="11781720">
              <a:off x="7566788" y="2624612"/>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5" name="Oval 35"/>
            <p:cNvSpPr>
              <a:spLocks noChangeAspect="1" noChangeArrowheads="1"/>
            </p:cNvSpPr>
            <p:nvPr/>
          </p:nvSpPr>
          <p:spPr bwMode="auto">
            <a:xfrm rot="11781720">
              <a:off x="7584613" y="2447869"/>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6" name="Oval 36"/>
            <p:cNvSpPr>
              <a:spLocks noChangeAspect="1" noChangeArrowheads="1"/>
            </p:cNvSpPr>
            <p:nvPr/>
          </p:nvSpPr>
          <p:spPr bwMode="auto">
            <a:xfrm rot="11781720">
              <a:off x="7418616" y="2503982"/>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7" name="Oval 37"/>
            <p:cNvSpPr>
              <a:spLocks noChangeAspect="1" noChangeArrowheads="1"/>
            </p:cNvSpPr>
            <p:nvPr/>
          </p:nvSpPr>
          <p:spPr bwMode="auto">
            <a:xfrm rot="11781720">
              <a:off x="7475663" y="2678801"/>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8" name="Oval 38"/>
            <p:cNvSpPr>
              <a:spLocks noChangeAspect="1" noChangeArrowheads="1"/>
            </p:cNvSpPr>
            <p:nvPr/>
          </p:nvSpPr>
          <p:spPr bwMode="auto">
            <a:xfrm rot="11781720">
              <a:off x="7543891" y="2379784"/>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59" name="Oval 39"/>
            <p:cNvSpPr>
              <a:spLocks noChangeAspect="1" noChangeArrowheads="1"/>
            </p:cNvSpPr>
            <p:nvPr/>
          </p:nvSpPr>
          <p:spPr bwMode="auto">
            <a:xfrm rot="11781720">
              <a:off x="7386145" y="2688014"/>
              <a:ext cx="26928" cy="24780"/>
            </a:xfrm>
            <a:prstGeom prst="ellipse">
              <a:avLst/>
            </a:prstGeom>
            <a:solidFill>
              <a:srgbClr val="333333"/>
            </a:solidFill>
            <a:ln w="6350">
              <a:noFill/>
              <a:round/>
              <a:headEnd/>
              <a:tailEnd/>
            </a:ln>
            <a:scene3d>
              <a:camera prst="orthographicFront"/>
              <a:lightRig rig="threePt" dir="t"/>
            </a:scene3d>
            <a:sp3d>
              <a:bevelT/>
            </a:sp3d>
          </p:spPr>
          <p:txBody>
            <a:bodyPr wrap="none" anchor="ctr"/>
            <a:lstStyle/>
            <a:p>
              <a:endParaRPr lang="el-GR"/>
            </a:p>
          </p:txBody>
        </p:sp>
        <p:sp>
          <p:nvSpPr>
            <p:cNvPr id="60" name="Oval 12"/>
            <p:cNvSpPr>
              <a:spLocks noChangeAspect="1" noChangeArrowheads="1"/>
            </p:cNvSpPr>
            <p:nvPr/>
          </p:nvSpPr>
          <p:spPr bwMode="auto">
            <a:xfrm rot="11781720">
              <a:off x="6600449" y="298749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1" name="Oval 13"/>
            <p:cNvSpPr>
              <a:spLocks noChangeAspect="1" noChangeArrowheads="1"/>
            </p:cNvSpPr>
            <p:nvPr/>
          </p:nvSpPr>
          <p:spPr bwMode="auto">
            <a:xfrm rot="11781720">
              <a:off x="6536933" y="286470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2" name="Oval 14"/>
            <p:cNvSpPr>
              <a:spLocks noChangeAspect="1" noChangeArrowheads="1"/>
            </p:cNvSpPr>
            <p:nvPr/>
          </p:nvSpPr>
          <p:spPr bwMode="auto">
            <a:xfrm rot="11781720">
              <a:off x="6637954" y="281661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3" name="Oval 15"/>
            <p:cNvSpPr>
              <a:spLocks noChangeAspect="1" noChangeArrowheads="1"/>
            </p:cNvSpPr>
            <p:nvPr/>
          </p:nvSpPr>
          <p:spPr bwMode="auto">
            <a:xfrm rot="11781720">
              <a:off x="6320207" y="268537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4" name="Oval 16"/>
            <p:cNvSpPr>
              <a:spLocks noChangeAspect="1" noChangeArrowheads="1"/>
            </p:cNvSpPr>
            <p:nvPr/>
          </p:nvSpPr>
          <p:spPr bwMode="auto">
            <a:xfrm rot="11781720">
              <a:off x="6424587" y="289464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5" name="Oval 17"/>
            <p:cNvSpPr>
              <a:spLocks noChangeAspect="1" noChangeArrowheads="1"/>
            </p:cNvSpPr>
            <p:nvPr/>
          </p:nvSpPr>
          <p:spPr bwMode="auto">
            <a:xfrm rot="11781720">
              <a:off x="6484743" y="276007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6" name="Oval 18"/>
            <p:cNvSpPr>
              <a:spLocks noChangeAspect="1" noChangeArrowheads="1"/>
            </p:cNvSpPr>
            <p:nvPr/>
          </p:nvSpPr>
          <p:spPr bwMode="auto">
            <a:xfrm rot="11781720">
              <a:off x="6469891" y="296725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7" name="Oval 19"/>
            <p:cNvSpPr>
              <a:spLocks noChangeAspect="1" noChangeArrowheads="1"/>
            </p:cNvSpPr>
            <p:nvPr/>
          </p:nvSpPr>
          <p:spPr bwMode="auto">
            <a:xfrm rot="11781720">
              <a:off x="6603520" y="265643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8" name="Oval 20"/>
            <p:cNvSpPr>
              <a:spLocks noChangeAspect="1" noChangeArrowheads="1"/>
            </p:cNvSpPr>
            <p:nvPr/>
          </p:nvSpPr>
          <p:spPr bwMode="auto">
            <a:xfrm rot="11781720">
              <a:off x="6604972" y="273226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69" name="Oval 21"/>
            <p:cNvSpPr>
              <a:spLocks noChangeAspect="1" noChangeArrowheads="1"/>
            </p:cNvSpPr>
            <p:nvPr/>
          </p:nvSpPr>
          <p:spPr bwMode="auto">
            <a:xfrm rot="11781720">
              <a:off x="6877043" y="244382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0" name="Oval 22"/>
            <p:cNvSpPr>
              <a:spLocks noChangeAspect="1" noChangeArrowheads="1"/>
            </p:cNvSpPr>
            <p:nvPr/>
          </p:nvSpPr>
          <p:spPr bwMode="auto">
            <a:xfrm rot="11781720">
              <a:off x="6436080" y="243010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1" name="Oval 23"/>
            <p:cNvSpPr>
              <a:spLocks noChangeAspect="1" noChangeArrowheads="1"/>
            </p:cNvSpPr>
            <p:nvPr/>
          </p:nvSpPr>
          <p:spPr bwMode="auto">
            <a:xfrm rot="11781720">
              <a:off x="6495613" y="267249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2" name="Oval 24"/>
            <p:cNvSpPr>
              <a:spLocks noChangeAspect="1" noChangeArrowheads="1"/>
            </p:cNvSpPr>
            <p:nvPr/>
          </p:nvSpPr>
          <p:spPr bwMode="auto">
            <a:xfrm rot="11781720">
              <a:off x="6562656" y="256995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3" name="Oval 25"/>
            <p:cNvSpPr>
              <a:spLocks noChangeAspect="1" noChangeArrowheads="1"/>
            </p:cNvSpPr>
            <p:nvPr/>
          </p:nvSpPr>
          <p:spPr bwMode="auto">
            <a:xfrm rot="11781720">
              <a:off x="6328173" y="244616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4" name="Oval 26"/>
            <p:cNvSpPr>
              <a:spLocks noChangeAspect="1" noChangeArrowheads="1"/>
            </p:cNvSpPr>
            <p:nvPr/>
          </p:nvSpPr>
          <p:spPr bwMode="auto">
            <a:xfrm rot="11781720">
              <a:off x="6711427" y="264037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5" name="Oval 27"/>
            <p:cNvSpPr>
              <a:spLocks noChangeAspect="1" noChangeArrowheads="1"/>
            </p:cNvSpPr>
            <p:nvPr/>
          </p:nvSpPr>
          <p:spPr bwMode="auto">
            <a:xfrm rot="11781720">
              <a:off x="6680976" y="236059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6" name="Oval 28"/>
            <p:cNvSpPr>
              <a:spLocks noChangeAspect="1" noChangeArrowheads="1"/>
            </p:cNvSpPr>
            <p:nvPr/>
          </p:nvSpPr>
          <p:spPr bwMode="auto">
            <a:xfrm rot="11781720">
              <a:off x="6800209" y="236268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7" name="Oval 29"/>
            <p:cNvSpPr>
              <a:spLocks noChangeAspect="1" noChangeArrowheads="1"/>
            </p:cNvSpPr>
            <p:nvPr/>
          </p:nvSpPr>
          <p:spPr bwMode="auto">
            <a:xfrm rot="11781720">
              <a:off x="6207861" y="271531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8" name="Oval 30"/>
            <p:cNvSpPr>
              <a:spLocks noChangeAspect="1" noChangeArrowheads="1"/>
            </p:cNvSpPr>
            <p:nvPr/>
          </p:nvSpPr>
          <p:spPr bwMode="auto">
            <a:xfrm rot="11781720">
              <a:off x="6568630" y="239053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79" name="Oval 31"/>
            <p:cNvSpPr>
              <a:spLocks noChangeAspect="1" noChangeArrowheads="1"/>
            </p:cNvSpPr>
            <p:nvPr/>
          </p:nvSpPr>
          <p:spPr bwMode="auto">
            <a:xfrm rot="11781720">
              <a:off x="6595264" y="230723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0" name="Oval 32"/>
            <p:cNvSpPr>
              <a:spLocks noChangeAspect="1" noChangeArrowheads="1"/>
            </p:cNvSpPr>
            <p:nvPr/>
          </p:nvSpPr>
          <p:spPr bwMode="auto">
            <a:xfrm rot="11781720">
              <a:off x="6487357" y="232329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1" name="Oval 33"/>
            <p:cNvSpPr>
              <a:spLocks noChangeAspect="1" noChangeArrowheads="1"/>
            </p:cNvSpPr>
            <p:nvPr/>
          </p:nvSpPr>
          <p:spPr bwMode="auto">
            <a:xfrm rot="11781720">
              <a:off x="6703461" y="287959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2" name="Oval 34"/>
            <p:cNvSpPr>
              <a:spLocks noChangeAspect="1" noChangeArrowheads="1"/>
            </p:cNvSpPr>
            <p:nvPr/>
          </p:nvSpPr>
          <p:spPr bwMode="auto">
            <a:xfrm rot="11781720">
              <a:off x="6941927" y="288378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3" name="Oval 35"/>
            <p:cNvSpPr>
              <a:spLocks noChangeAspect="1" noChangeArrowheads="1"/>
            </p:cNvSpPr>
            <p:nvPr/>
          </p:nvSpPr>
          <p:spPr bwMode="auto">
            <a:xfrm rot="11781720">
              <a:off x="6965658" y="264882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4" name="Oval 36"/>
            <p:cNvSpPr>
              <a:spLocks noChangeAspect="1" noChangeArrowheads="1"/>
            </p:cNvSpPr>
            <p:nvPr/>
          </p:nvSpPr>
          <p:spPr bwMode="auto">
            <a:xfrm rot="11781720">
              <a:off x="6736526" y="272260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5" name="Oval 37"/>
            <p:cNvSpPr>
              <a:spLocks noChangeAspect="1" noChangeArrowheads="1"/>
            </p:cNvSpPr>
            <p:nvPr/>
          </p:nvSpPr>
          <p:spPr bwMode="auto">
            <a:xfrm rot="11781720">
              <a:off x="6816264" y="295537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6" name="Oval 38"/>
            <p:cNvSpPr>
              <a:spLocks noChangeAspect="1" noChangeArrowheads="1"/>
            </p:cNvSpPr>
            <p:nvPr/>
          </p:nvSpPr>
          <p:spPr bwMode="auto">
            <a:xfrm rot="11781720">
              <a:off x="6909029" y="255807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7" name="Oval 39"/>
            <p:cNvSpPr>
              <a:spLocks noChangeAspect="1" noChangeArrowheads="1"/>
            </p:cNvSpPr>
            <p:nvPr/>
          </p:nvSpPr>
          <p:spPr bwMode="auto">
            <a:xfrm rot="11781720">
              <a:off x="6692592" y="296716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8" name="Oval 12"/>
            <p:cNvSpPr>
              <a:spLocks noChangeAspect="1" noChangeArrowheads="1"/>
            </p:cNvSpPr>
            <p:nvPr/>
          </p:nvSpPr>
          <p:spPr bwMode="auto">
            <a:xfrm rot="11781720">
              <a:off x="7385587" y="303944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89" name="Oval 13"/>
            <p:cNvSpPr>
              <a:spLocks noChangeAspect="1" noChangeArrowheads="1"/>
            </p:cNvSpPr>
            <p:nvPr/>
          </p:nvSpPr>
          <p:spPr bwMode="auto">
            <a:xfrm rot="11781720">
              <a:off x="7322071" y="291666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0" name="Oval 14"/>
            <p:cNvSpPr>
              <a:spLocks noChangeAspect="1" noChangeArrowheads="1"/>
            </p:cNvSpPr>
            <p:nvPr/>
          </p:nvSpPr>
          <p:spPr bwMode="auto">
            <a:xfrm rot="11781720">
              <a:off x="7423092" y="286856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1" name="Oval 15"/>
            <p:cNvSpPr>
              <a:spLocks noChangeAspect="1" noChangeArrowheads="1"/>
            </p:cNvSpPr>
            <p:nvPr/>
          </p:nvSpPr>
          <p:spPr bwMode="auto">
            <a:xfrm rot="11781720">
              <a:off x="7105345" y="273733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2" name="Oval 16"/>
            <p:cNvSpPr>
              <a:spLocks noChangeAspect="1" noChangeArrowheads="1"/>
            </p:cNvSpPr>
            <p:nvPr/>
          </p:nvSpPr>
          <p:spPr bwMode="auto">
            <a:xfrm rot="11781720">
              <a:off x="7209725" y="294660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3" name="Oval 17"/>
            <p:cNvSpPr>
              <a:spLocks noChangeAspect="1" noChangeArrowheads="1"/>
            </p:cNvSpPr>
            <p:nvPr/>
          </p:nvSpPr>
          <p:spPr bwMode="auto">
            <a:xfrm rot="11781720">
              <a:off x="7269881" y="281202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4" name="Oval 18"/>
            <p:cNvSpPr>
              <a:spLocks noChangeAspect="1" noChangeArrowheads="1"/>
            </p:cNvSpPr>
            <p:nvPr/>
          </p:nvSpPr>
          <p:spPr bwMode="auto">
            <a:xfrm rot="11781720">
              <a:off x="7255029" y="301920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5" name="Oval 19"/>
            <p:cNvSpPr>
              <a:spLocks noChangeAspect="1" noChangeArrowheads="1"/>
            </p:cNvSpPr>
            <p:nvPr/>
          </p:nvSpPr>
          <p:spPr bwMode="auto">
            <a:xfrm rot="11781720">
              <a:off x="7388658" y="270839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6" name="Oval 20"/>
            <p:cNvSpPr>
              <a:spLocks noChangeAspect="1" noChangeArrowheads="1"/>
            </p:cNvSpPr>
            <p:nvPr/>
          </p:nvSpPr>
          <p:spPr bwMode="auto">
            <a:xfrm rot="11781720">
              <a:off x="7390110" y="278421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7" name="Oval 21"/>
            <p:cNvSpPr>
              <a:spLocks noChangeAspect="1" noChangeArrowheads="1"/>
            </p:cNvSpPr>
            <p:nvPr/>
          </p:nvSpPr>
          <p:spPr bwMode="auto">
            <a:xfrm rot="11781720">
              <a:off x="7662181" y="249577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8" name="Oval 22"/>
            <p:cNvSpPr>
              <a:spLocks noChangeAspect="1" noChangeArrowheads="1"/>
            </p:cNvSpPr>
            <p:nvPr/>
          </p:nvSpPr>
          <p:spPr bwMode="auto">
            <a:xfrm rot="11781720">
              <a:off x="7221218" y="248205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99" name="Oval 23"/>
            <p:cNvSpPr>
              <a:spLocks noChangeAspect="1" noChangeArrowheads="1"/>
            </p:cNvSpPr>
            <p:nvPr/>
          </p:nvSpPr>
          <p:spPr bwMode="auto">
            <a:xfrm rot="11781720">
              <a:off x="7280751" y="272445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0" name="Oval 24"/>
            <p:cNvSpPr>
              <a:spLocks noChangeAspect="1" noChangeArrowheads="1"/>
            </p:cNvSpPr>
            <p:nvPr/>
          </p:nvSpPr>
          <p:spPr bwMode="auto">
            <a:xfrm rot="11781720">
              <a:off x="7347794" y="262190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1" name="Oval 25"/>
            <p:cNvSpPr>
              <a:spLocks noChangeAspect="1" noChangeArrowheads="1"/>
            </p:cNvSpPr>
            <p:nvPr/>
          </p:nvSpPr>
          <p:spPr bwMode="auto">
            <a:xfrm rot="11781720">
              <a:off x="7113311" y="249811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2" name="Oval 26"/>
            <p:cNvSpPr>
              <a:spLocks noChangeAspect="1" noChangeArrowheads="1"/>
            </p:cNvSpPr>
            <p:nvPr/>
          </p:nvSpPr>
          <p:spPr bwMode="auto">
            <a:xfrm rot="11781720">
              <a:off x="7496565" y="269233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3" name="Oval 27"/>
            <p:cNvSpPr>
              <a:spLocks noChangeAspect="1" noChangeArrowheads="1"/>
            </p:cNvSpPr>
            <p:nvPr/>
          </p:nvSpPr>
          <p:spPr bwMode="auto">
            <a:xfrm rot="11781720">
              <a:off x="7466114" y="241255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4" name="Oval 28"/>
            <p:cNvSpPr>
              <a:spLocks noChangeAspect="1" noChangeArrowheads="1"/>
            </p:cNvSpPr>
            <p:nvPr/>
          </p:nvSpPr>
          <p:spPr bwMode="auto">
            <a:xfrm rot="11781720">
              <a:off x="7585347" y="241464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5" name="Oval 29"/>
            <p:cNvSpPr>
              <a:spLocks noChangeAspect="1" noChangeArrowheads="1"/>
            </p:cNvSpPr>
            <p:nvPr/>
          </p:nvSpPr>
          <p:spPr bwMode="auto">
            <a:xfrm rot="11781720">
              <a:off x="6992999" y="276727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6" name="Oval 30"/>
            <p:cNvSpPr>
              <a:spLocks noChangeAspect="1" noChangeArrowheads="1"/>
            </p:cNvSpPr>
            <p:nvPr/>
          </p:nvSpPr>
          <p:spPr bwMode="auto">
            <a:xfrm rot="11781720">
              <a:off x="7353768" y="244249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7" name="Oval 31"/>
            <p:cNvSpPr>
              <a:spLocks noChangeAspect="1" noChangeArrowheads="1"/>
            </p:cNvSpPr>
            <p:nvPr/>
          </p:nvSpPr>
          <p:spPr bwMode="auto">
            <a:xfrm rot="11781720">
              <a:off x="7380402" y="235918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8" name="Oval 32"/>
            <p:cNvSpPr>
              <a:spLocks noChangeAspect="1" noChangeArrowheads="1"/>
            </p:cNvSpPr>
            <p:nvPr/>
          </p:nvSpPr>
          <p:spPr bwMode="auto">
            <a:xfrm rot="11781720">
              <a:off x="7272495" y="237524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09" name="Oval 33"/>
            <p:cNvSpPr>
              <a:spLocks noChangeAspect="1" noChangeArrowheads="1"/>
            </p:cNvSpPr>
            <p:nvPr/>
          </p:nvSpPr>
          <p:spPr bwMode="auto">
            <a:xfrm rot="11781720">
              <a:off x="7488599" y="2931551"/>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0" name="Oval 34"/>
            <p:cNvSpPr>
              <a:spLocks noChangeAspect="1" noChangeArrowheads="1"/>
            </p:cNvSpPr>
            <p:nvPr/>
          </p:nvSpPr>
          <p:spPr bwMode="auto">
            <a:xfrm rot="11781720">
              <a:off x="7727065" y="293573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1" name="Oval 35"/>
            <p:cNvSpPr>
              <a:spLocks noChangeAspect="1" noChangeArrowheads="1"/>
            </p:cNvSpPr>
            <p:nvPr/>
          </p:nvSpPr>
          <p:spPr bwMode="auto">
            <a:xfrm rot="11781720">
              <a:off x="7750796" y="270078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2" name="Oval 36"/>
            <p:cNvSpPr>
              <a:spLocks noChangeAspect="1" noChangeArrowheads="1"/>
            </p:cNvSpPr>
            <p:nvPr/>
          </p:nvSpPr>
          <p:spPr bwMode="auto">
            <a:xfrm rot="11781720">
              <a:off x="7521664" y="277455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3" name="Oval 37"/>
            <p:cNvSpPr>
              <a:spLocks noChangeAspect="1" noChangeArrowheads="1"/>
            </p:cNvSpPr>
            <p:nvPr/>
          </p:nvSpPr>
          <p:spPr bwMode="auto">
            <a:xfrm rot="11781720">
              <a:off x="7601402" y="300733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4" name="Oval 38"/>
            <p:cNvSpPr>
              <a:spLocks noChangeAspect="1" noChangeArrowheads="1"/>
            </p:cNvSpPr>
            <p:nvPr/>
          </p:nvSpPr>
          <p:spPr bwMode="auto">
            <a:xfrm rot="11781720">
              <a:off x="7694167" y="261003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5" name="Oval 39"/>
            <p:cNvSpPr>
              <a:spLocks noChangeAspect="1" noChangeArrowheads="1"/>
            </p:cNvSpPr>
            <p:nvPr/>
          </p:nvSpPr>
          <p:spPr bwMode="auto">
            <a:xfrm rot="11781720">
              <a:off x="7477730" y="301912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6" name="Oval 12"/>
            <p:cNvSpPr>
              <a:spLocks noChangeAspect="1" noChangeArrowheads="1"/>
            </p:cNvSpPr>
            <p:nvPr/>
          </p:nvSpPr>
          <p:spPr bwMode="auto">
            <a:xfrm rot="11781720">
              <a:off x="6938526" y="3592610"/>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7" name="Oval 13"/>
            <p:cNvSpPr>
              <a:spLocks noChangeAspect="1" noChangeArrowheads="1"/>
            </p:cNvSpPr>
            <p:nvPr/>
          </p:nvSpPr>
          <p:spPr bwMode="auto">
            <a:xfrm rot="11781720">
              <a:off x="6875010" y="346982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8" name="Oval 14"/>
            <p:cNvSpPr>
              <a:spLocks noChangeAspect="1" noChangeArrowheads="1"/>
            </p:cNvSpPr>
            <p:nvPr/>
          </p:nvSpPr>
          <p:spPr bwMode="auto">
            <a:xfrm rot="11781720">
              <a:off x="6976031" y="3421729"/>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19" name="Oval 15"/>
            <p:cNvSpPr>
              <a:spLocks noChangeAspect="1" noChangeArrowheads="1"/>
            </p:cNvSpPr>
            <p:nvPr/>
          </p:nvSpPr>
          <p:spPr bwMode="auto">
            <a:xfrm rot="11781720">
              <a:off x="6658284" y="329049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0" name="Oval 16"/>
            <p:cNvSpPr>
              <a:spLocks noChangeAspect="1" noChangeArrowheads="1"/>
            </p:cNvSpPr>
            <p:nvPr/>
          </p:nvSpPr>
          <p:spPr bwMode="auto">
            <a:xfrm rot="11781720">
              <a:off x="6762664" y="349976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1" name="Oval 17"/>
            <p:cNvSpPr>
              <a:spLocks noChangeAspect="1" noChangeArrowheads="1"/>
            </p:cNvSpPr>
            <p:nvPr/>
          </p:nvSpPr>
          <p:spPr bwMode="auto">
            <a:xfrm rot="11781720">
              <a:off x="6822820" y="336518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2" name="Oval 18"/>
            <p:cNvSpPr>
              <a:spLocks noChangeAspect="1" noChangeArrowheads="1"/>
            </p:cNvSpPr>
            <p:nvPr/>
          </p:nvSpPr>
          <p:spPr bwMode="auto">
            <a:xfrm rot="11781720">
              <a:off x="6807968" y="357236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3" name="Oval 19"/>
            <p:cNvSpPr>
              <a:spLocks noChangeAspect="1" noChangeArrowheads="1"/>
            </p:cNvSpPr>
            <p:nvPr/>
          </p:nvSpPr>
          <p:spPr bwMode="auto">
            <a:xfrm rot="11781720">
              <a:off x="6941597" y="326155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4" name="Oval 20"/>
            <p:cNvSpPr>
              <a:spLocks noChangeAspect="1" noChangeArrowheads="1"/>
            </p:cNvSpPr>
            <p:nvPr/>
          </p:nvSpPr>
          <p:spPr bwMode="auto">
            <a:xfrm rot="11781720">
              <a:off x="6943049" y="333737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5" name="Oval 21"/>
            <p:cNvSpPr>
              <a:spLocks noChangeAspect="1" noChangeArrowheads="1"/>
            </p:cNvSpPr>
            <p:nvPr/>
          </p:nvSpPr>
          <p:spPr bwMode="auto">
            <a:xfrm rot="11781720">
              <a:off x="7215120" y="304893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6" name="Oval 22"/>
            <p:cNvSpPr>
              <a:spLocks noChangeAspect="1" noChangeArrowheads="1"/>
            </p:cNvSpPr>
            <p:nvPr/>
          </p:nvSpPr>
          <p:spPr bwMode="auto">
            <a:xfrm rot="11781720">
              <a:off x="6774157" y="3035217"/>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7" name="Oval 23"/>
            <p:cNvSpPr>
              <a:spLocks noChangeAspect="1" noChangeArrowheads="1"/>
            </p:cNvSpPr>
            <p:nvPr/>
          </p:nvSpPr>
          <p:spPr bwMode="auto">
            <a:xfrm rot="11781720">
              <a:off x="6833690" y="327761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8" name="Oval 24"/>
            <p:cNvSpPr>
              <a:spLocks noChangeAspect="1" noChangeArrowheads="1"/>
            </p:cNvSpPr>
            <p:nvPr/>
          </p:nvSpPr>
          <p:spPr bwMode="auto">
            <a:xfrm rot="11781720">
              <a:off x="6900733" y="317506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29" name="Oval 25"/>
            <p:cNvSpPr>
              <a:spLocks noChangeAspect="1" noChangeArrowheads="1"/>
            </p:cNvSpPr>
            <p:nvPr/>
          </p:nvSpPr>
          <p:spPr bwMode="auto">
            <a:xfrm rot="11781720">
              <a:off x="6666250" y="305127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0" name="Oval 26"/>
            <p:cNvSpPr>
              <a:spLocks noChangeAspect="1" noChangeArrowheads="1"/>
            </p:cNvSpPr>
            <p:nvPr/>
          </p:nvSpPr>
          <p:spPr bwMode="auto">
            <a:xfrm rot="11781720">
              <a:off x="7049504" y="324549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1" name="Oval 27"/>
            <p:cNvSpPr>
              <a:spLocks noChangeAspect="1" noChangeArrowheads="1"/>
            </p:cNvSpPr>
            <p:nvPr/>
          </p:nvSpPr>
          <p:spPr bwMode="auto">
            <a:xfrm rot="11781720">
              <a:off x="7019053" y="296571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2" name="Oval 28"/>
            <p:cNvSpPr>
              <a:spLocks noChangeAspect="1" noChangeArrowheads="1"/>
            </p:cNvSpPr>
            <p:nvPr/>
          </p:nvSpPr>
          <p:spPr bwMode="auto">
            <a:xfrm rot="11781720">
              <a:off x="7138286" y="2967804"/>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3" name="Oval 29"/>
            <p:cNvSpPr>
              <a:spLocks noChangeAspect="1" noChangeArrowheads="1"/>
            </p:cNvSpPr>
            <p:nvPr/>
          </p:nvSpPr>
          <p:spPr bwMode="auto">
            <a:xfrm rot="11781720">
              <a:off x="6545938" y="332043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4" name="Oval 30"/>
            <p:cNvSpPr>
              <a:spLocks noChangeAspect="1" noChangeArrowheads="1"/>
            </p:cNvSpPr>
            <p:nvPr/>
          </p:nvSpPr>
          <p:spPr bwMode="auto">
            <a:xfrm rot="11781720">
              <a:off x="6906707" y="299565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5" name="Oval 31"/>
            <p:cNvSpPr>
              <a:spLocks noChangeAspect="1" noChangeArrowheads="1"/>
            </p:cNvSpPr>
            <p:nvPr/>
          </p:nvSpPr>
          <p:spPr bwMode="auto">
            <a:xfrm rot="11781720">
              <a:off x="6933341" y="2912348"/>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6" name="Oval 32"/>
            <p:cNvSpPr>
              <a:spLocks noChangeAspect="1" noChangeArrowheads="1"/>
            </p:cNvSpPr>
            <p:nvPr/>
          </p:nvSpPr>
          <p:spPr bwMode="auto">
            <a:xfrm rot="11781720">
              <a:off x="6825434" y="292840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7" name="Oval 33"/>
            <p:cNvSpPr>
              <a:spLocks noChangeAspect="1" noChangeArrowheads="1"/>
            </p:cNvSpPr>
            <p:nvPr/>
          </p:nvSpPr>
          <p:spPr bwMode="auto">
            <a:xfrm rot="11781720">
              <a:off x="7041538" y="3484712"/>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8" name="Oval 34"/>
            <p:cNvSpPr>
              <a:spLocks noChangeAspect="1" noChangeArrowheads="1"/>
            </p:cNvSpPr>
            <p:nvPr/>
          </p:nvSpPr>
          <p:spPr bwMode="auto">
            <a:xfrm rot="11781720">
              <a:off x="7280004" y="348889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39" name="Oval 35"/>
            <p:cNvSpPr>
              <a:spLocks noChangeAspect="1" noChangeArrowheads="1"/>
            </p:cNvSpPr>
            <p:nvPr/>
          </p:nvSpPr>
          <p:spPr bwMode="auto">
            <a:xfrm rot="11781720">
              <a:off x="7303735" y="325394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0" name="Oval 36"/>
            <p:cNvSpPr>
              <a:spLocks noChangeAspect="1" noChangeArrowheads="1"/>
            </p:cNvSpPr>
            <p:nvPr/>
          </p:nvSpPr>
          <p:spPr bwMode="auto">
            <a:xfrm rot="11781720">
              <a:off x="7074603" y="3327716"/>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1" name="Oval 37"/>
            <p:cNvSpPr>
              <a:spLocks noChangeAspect="1" noChangeArrowheads="1"/>
            </p:cNvSpPr>
            <p:nvPr/>
          </p:nvSpPr>
          <p:spPr bwMode="auto">
            <a:xfrm rot="11781720">
              <a:off x="7154341" y="356049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2" name="Oval 38"/>
            <p:cNvSpPr>
              <a:spLocks noChangeAspect="1" noChangeArrowheads="1"/>
            </p:cNvSpPr>
            <p:nvPr/>
          </p:nvSpPr>
          <p:spPr bwMode="auto">
            <a:xfrm rot="11781720">
              <a:off x="7247106" y="3163193"/>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3" name="Oval 39"/>
            <p:cNvSpPr>
              <a:spLocks noChangeAspect="1" noChangeArrowheads="1"/>
            </p:cNvSpPr>
            <p:nvPr/>
          </p:nvSpPr>
          <p:spPr bwMode="auto">
            <a:xfrm rot="11781720">
              <a:off x="7030669" y="3572285"/>
              <a:ext cx="37230" cy="32942"/>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4" name="Oval 12"/>
            <p:cNvSpPr>
              <a:spLocks noChangeAspect="1" noChangeArrowheads="1"/>
            </p:cNvSpPr>
            <p:nvPr/>
          </p:nvSpPr>
          <p:spPr bwMode="auto">
            <a:xfrm rot="4601590">
              <a:off x="7260162" y="332293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5" name="Oval 13"/>
            <p:cNvSpPr>
              <a:spLocks noChangeAspect="1" noChangeArrowheads="1"/>
            </p:cNvSpPr>
            <p:nvPr/>
          </p:nvSpPr>
          <p:spPr bwMode="auto">
            <a:xfrm rot="4601590">
              <a:off x="7167587" y="343718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6" name="Oval 14"/>
            <p:cNvSpPr>
              <a:spLocks noChangeAspect="1" noChangeArrowheads="1"/>
            </p:cNvSpPr>
            <p:nvPr/>
          </p:nvSpPr>
          <p:spPr bwMode="auto">
            <a:xfrm rot="4601590">
              <a:off x="7073460" y="338636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7" name="Oval 15"/>
            <p:cNvSpPr>
              <a:spLocks noChangeAspect="1" noChangeArrowheads="1"/>
            </p:cNvSpPr>
            <p:nvPr/>
          </p:nvSpPr>
          <p:spPr bwMode="auto">
            <a:xfrm rot="4601590">
              <a:off x="7089357" y="369814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8" name="Oval 16"/>
            <p:cNvSpPr>
              <a:spLocks noChangeAspect="1" noChangeArrowheads="1"/>
            </p:cNvSpPr>
            <p:nvPr/>
          </p:nvSpPr>
          <p:spPr bwMode="auto">
            <a:xfrm rot="4601590">
              <a:off x="7248919" y="350636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49" name="Oval 17"/>
            <p:cNvSpPr>
              <a:spLocks noChangeAspect="1" noChangeArrowheads="1"/>
            </p:cNvSpPr>
            <p:nvPr/>
          </p:nvSpPr>
          <p:spPr bwMode="auto">
            <a:xfrm rot="4601590">
              <a:off x="7087806" y="353307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0" name="Oval 18"/>
            <p:cNvSpPr>
              <a:spLocks noChangeAspect="1" noChangeArrowheads="1"/>
            </p:cNvSpPr>
            <p:nvPr/>
          </p:nvSpPr>
          <p:spPr bwMode="auto">
            <a:xfrm rot="4601590">
              <a:off x="7300096" y="343293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1" name="Oval 19"/>
            <p:cNvSpPr>
              <a:spLocks noChangeAspect="1" noChangeArrowheads="1"/>
            </p:cNvSpPr>
            <p:nvPr/>
          </p:nvSpPr>
          <p:spPr bwMode="auto">
            <a:xfrm rot="4601590">
              <a:off x="6930441" y="349863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2" name="Oval 20"/>
            <p:cNvSpPr>
              <a:spLocks noChangeAspect="1" noChangeArrowheads="1"/>
            </p:cNvSpPr>
            <p:nvPr/>
          </p:nvSpPr>
          <p:spPr bwMode="auto">
            <a:xfrm rot="4601590">
              <a:off x="7004967" y="3456761"/>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3" name="Oval 21"/>
            <p:cNvSpPr>
              <a:spLocks noChangeAspect="1" noChangeArrowheads="1"/>
            </p:cNvSpPr>
            <p:nvPr/>
          </p:nvSpPr>
          <p:spPr bwMode="auto">
            <a:xfrm rot="4601590">
              <a:off x="6593869" y="340533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4" name="Oval 22"/>
            <p:cNvSpPr>
              <a:spLocks noChangeAspect="1" noChangeArrowheads="1"/>
            </p:cNvSpPr>
            <p:nvPr/>
          </p:nvSpPr>
          <p:spPr bwMode="auto">
            <a:xfrm rot="4601590">
              <a:off x="6782941" y="374746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5" name="Oval 23"/>
            <p:cNvSpPr>
              <a:spLocks noChangeAspect="1" noChangeArrowheads="1"/>
            </p:cNvSpPr>
            <p:nvPr/>
          </p:nvSpPr>
          <p:spPr bwMode="auto">
            <a:xfrm rot="4601590">
              <a:off x="6995963" y="357191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6" name="Oval 24"/>
            <p:cNvSpPr>
              <a:spLocks noChangeAspect="1" noChangeArrowheads="1"/>
            </p:cNvSpPr>
            <p:nvPr/>
          </p:nvSpPr>
          <p:spPr bwMode="auto">
            <a:xfrm rot="4601590">
              <a:off x="6863454" y="357616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7" name="Oval 25"/>
            <p:cNvSpPr>
              <a:spLocks noChangeAspect="1" noChangeArrowheads="1"/>
            </p:cNvSpPr>
            <p:nvPr/>
          </p:nvSpPr>
          <p:spPr bwMode="auto">
            <a:xfrm rot="4601590">
              <a:off x="6848464" y="3820741"/>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8" name="Oval 26"/>
            <p:cNvSpPr>
              <a:spLocks noChangeAspect="1" noChangeArrowheads="1"/>
            </p:cNvSpPr>
            <p:nvPr/>
          </p:nvSpPr>
          <p:spPr bwMode="auto">
            <a:xfrm rot="4601590">
              <a:off x="6864918" y="342535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59" name="Oval 27"/>
            <p:cNvSpPr>
              <a:spLocks noChangeAspect="1" noChangeArrowheads="1"/>
            </p:cNvSpPr>
            <p:nvPr/>
          </p:nvSpPr>
          <p:spPr bwMode="auto">
            <a:xfrm rot="4601590">
              <a:off x="6601451" y="359893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0" name="Oval 28"/>
            <p:cNvSpPr>
              <a:spLocks noChangeAspect="1" noChangeArrowheads="1"/>
            </p:cNvSpPr>
            <p:nvPr/>
          </p:nvSpPr>
          <p:spPr bwMode="auto">
            <a:xfrm rot="4601590">
              <a:off x="6548723" y="350729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1" name="Oval 29"/>
            <p:cNvSpPr>
              <a:spLocks noChangeAspect="1" noChangeArrowheads="1"/>
            </p:cNvSpPr>
            <p:nvPr/>
          </p:nvSpPr>
          <p:spPr bwMode="auto">
            <a:xfrm rot="4601590">
              <a:off x="7170690" y="376732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2" name="Oval 30"/>
            <p:cNvSpPr>
              <a:spLocks noChangeAspect="1" noChangeArrowheads="1"/>
            </p:cNvSpPr>
            <p:nvPr/>
          </p:nvSpPr>
          <p:spPr bwMode="auto">
            <a:xfrm rot="4601590">
              <a:off x="6682784" y="366811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3" name="Oval 31"/>
            <p:cNvSpPr>
              <a:spLocks noChangeAspect="1" noChangeArrowheads="1"/>
            </p:cNvSpPr>
            <p:nvPr/>
          </p:nvSpPr>
          <p:spPr bwMode="auto">
            <a:xfrm rot="4601590">
              <a:off x="6587925" y="369269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4" name="Oval 32"/>
            <p:cNvSpPr>
              <a:spLocks noChangeAspect="1" noChangeArrowheads="1"/>
            </p:cNvSpPr>
            <p:nvPr/>
          </p:nvSpPr>
          <p:spPr bwMode="auto">
            <a:xfrm rot="4601590">
              <a:off x="6653447" y="376597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5" name="Oval 33"/>
            <p:cNvSpPr>
              <a:spLocks noChangeAspect="1" noChangeArrowheads="1"/>
            </p:cNvSpPr>
            <p:nvPr/>
          </p:nvSpPr>
          <p:spPr bwMode="auto">
            <a:xfrm rot="4601590">
              <a:off x="7105812" y="330276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6" name="Oval 34"/>
            <p:cNvSpPr>
              <a:spLocks noChangeAspect="1" noChangeArrowheads="1"/>
            </p:cNvSpPr>
            <p:nvPr/>
          </p:nvSpPr>
          <p:spPr bwMode="auto">
            <a:xfrm rot="4601590">
              <a:off x="7000356" y="311948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7" name="Oval 35"/>
            <p:cNvSpPr>
              <a:spLocks noChangeAspect="1" noChangeArrowheads="1"/>
            </p:cNvSpPr>
            <p:nvPr/>
          </p:nvSpPr>
          <p:spPr bwMode="auto">
            <a:xfrm rot="4601590">
              <a:off x="6756446" y="322782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8" name="Oval 36"/>
            <p:cNvSpPr>
              <a:spLocks noChangeAspect="1" noChangeArrowheads="1"/>
            </p:cNvSpPr>
            <p:nvPr/>
          </p:nvSpPr>
          <p:spPr bwMode="auto">
            <a:xfrm rot="4601590">
              <a:off x="6934921" y="336208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69" name="Oval 37"/>
            <p:cNvSpPr>
              <a:spLocks noChangeAspect="1" noChangeArrowheads="1"/>
            </p:cNvSpPr>
            <p:nvPr/>
          </p:nvSpPr>
          <p:spPr bwMode="auto">
            <a:xfrm rot="4601590">
              <a:off x="7129118" y="317637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0" name="Oval 38"/>
            <p:cNvSpPr>
              <a:spLocks noChangeAspect="1" noChangeArrowheads="1"/>
            </p:cNvSpPr>
            <p:nvPr/>
          </p:nvSpPr>
          <p:spPr bwMode="auto">
            <a:xfrm rot="4601590">
              <a:off x="6692475" y="331961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1" name="Oval 39"/>
            <p:cNvSpPr>
              <a:spLocks noChangeAspect="1" noChangeArrowheads="1"/>
            </p:cNvSpPr>
            <p:nvPr/>
          </p:nvSpPr>
          <p:spPr bwMode="auto">
            <a:xfrm rot="4601590">
              <a:off x="7197655" y="326392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2" name="Oval 12"/>
            <p:cNvSpPr>
              <a:spLocks noChangeAspect="1" noChangeArrowheads="1"/>
            </p:cNvSpPr>
            <p:nvPr/>
          </p:nvSpPr>
          <p:spPr bwMode="auto">
            <a:xfrm rot="4601590">
              <a:off x="6950815" y="269898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3" name="Oval 13"/>
            <p:cNvSpPr>
              <a:spLocks noChangeAspect="1" noChangeArrowheads="1"/>
            </p:cNvSpPr>
            <p:nvPr/>
          </p:nvSpPr>
          <p:spPr bwMode="auto">
            <a:xfrm rot="4601590">
              <a:off x="6858240" y="281323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4" name="Oval 14"/>
            <p:cNvSpPr>
              <a:spLocks noChangeAspect="1" noChangeArrowheads="1"/>
            </p:cNvSpPr>
            <p:nvPr/>
          </p:nvSpPr>
          <p:spPr bwMode="auto">
            <a:xfrm rot="4601590">
              <a:off x="6764113" y="276240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5" name="Oval 15"/>
            <p:cNvSpPr>
              <a:spLocks noChangeAspect="1" noChangeArrowheads="1"/>
            </p:cNvSpPr>
            <p:nvPr/>
          </p:nvSpPr>
          <p:spPr bwMode="auto">
            <a:xfrm rot="4601590">
              <a:off x="6780010" y="307419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6" name="Oval 16"/>
            <p:cNvSpPr>
              <a:spLocks noChangeAspect="1" noChangeArrowheads="1"/>
            </p:cNvSpPr>
            <p:nvPr/>
          </p:nvSpPr>
          <p:spPr bwMode="auto">
            <a:xfrm rot="4601590">
              <a:off x="6939572" y="288241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7" name="Oval 17"/>
            <p:cNvSpPr>
              <a:spLocks noChangeAspect="1" noChangeArrowheads="1"/>
            </p:cNvSpPr>
            <p:nvPr/>
          </p:nvSpPr>
          <p:spPr bwMode="auto">
            <a:xfrm rot="4601590">
              <a:off x="6778459" y="290911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8" name="Oval 18"/>
            <p:cNvSpPr>
              <a:spLocks noChangeAspect="1" noChangeArrowheads="1"/>
            </p:cNvSpPr>
            <p:nvPr/>
          </p:nvSpPr>
          <p:spPr bwMode="auto">
            <a:xfrm rot="4601590">
              <a:off x="6990749" y="280897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79" name="Oval 19"/>
            <p:cNvSpPr>
              <a:spLocks noChangeAspect="1" noChangeArrowheads="1"/>
            </p:cNvSpPr>
            <p:nvPr/>
          </p:nvSpPr>
          <p:spPr bwMode="auto">
            <a:xfrm rot="4601590">
              <a:off x="6621094" y="287468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0" name="Oval 20"/>
            <p:cNvSpPr>
              <a:spLocks noChangeAspect="1" noChangeArrowheads="1"/>
            </p:cNvSpPr>
            <p:nvPr/>
          </p:nvSpPr>
          <p:spPr bwMode="auto">
            <a:xfrm rot="4601590">
              <a:off x="6695620" y="283280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1" name="Oval 21"/>
            <p:cNvSpPr>
              <a:spLocks noChangeAspect="1" noChangeArrowheads="1"/>
            </p:cNvSpPr>
            <p:nvPr/>
          </p:nvSpPr>
          <p:spPr bwMode="auto">
            <a:xfrm rot="4601590">
              <a:off x="6284522" y="278138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2" name="Oval 22"/>
            <p:cNvSpPr>
              <a:spLocks noChangeAspect="1" noChangeArrowheads="1"/>
            </p:cNvSpPr>
            <p:nvPr/>
          </p:nvSpPr>
          <p:spPr bwMode="auto">
            <a:xfrm rot="4601590">
              <a:off x="6473594" y="312350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3" name="Oval 23"/>
            <p:cNvSpPr>
              <a:spLocks noChangeAspect="1" noChangeArrowheads="1"/>
            </p:cNvSpPr>
            <p:nvPr/>
          </p:nvSpPr>
          <p:spPr bwMode="auto">
            <a:xfrm rot="4601590">
              <a:off x="6686616" y="294796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4" name="Oval 24"/>
            <p:cNvSpPr>
              <a:spLocks noChangeAspect="1" noChangeArrowheads="1"/>
            </p:cNvSpPr>
            <p:nvPr/>
          </p:nvSpPr>
          <p:spPr bwMode="auto">
            <a:xfrm rot="4601590">
              <a:off x="6554107" y="295221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5" name="Oval 25"/>
            <p:cNvSpPr>
              <a:spLocks noChangeAspect="1" noChangeArrowheads="1"/>
            </p:cNvSpPr>
            <p:nvPr/>
          </p:nvSpPr>
          <p:spPr bwMode="auto">
            <a:xfrm rot="4601590">
              <a:off x="6539117" y="319678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6" name="Oval 26"/>
            <p:cNvSpPr>
              <a:spLocks noChangeAspect="1" noChangeArrowheads="1"/>
            </p:cNvSpPr>
            <p:nvPr/>
          </p:nvSpPr>
          <p:spPr bwMode="auto">
            <a:xfrm rot="4601590">
              <a:off x="6555571" y="280140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7" name="Oval 27"/>
            <p:cNvSpPr>
              <a:spLocks noChangeAspect="1" noChangeArrowheads="1"/>
            </p:cNvSpPr>
            <p:nvPr/>
          </p:nvSpPr>
          <p:spPr bwMode="auto">
            <a:xfrm rot="4601590">
              <a:off x="6292104" y="297497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8" name="Oval 28"/>
            <p:cNvSpPr>
              <a:spLocks noChangeAspect="1" noChangeArrowheads="1"/>
            </p:cNvSpPr>
            <p:nvPr/>
          </p:nvSpPr>
          <p:spPr bwMode="auto">
            <a:xfrm rot="4601590">
              <a:off x="6239376" y="288334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89" name="Oval 29"/>
            <p:cNvSpPr>
              <a:spLocks noChangeAspect="1" noChangeArrowheads="1"/>
            </p:cNvSpPr>
            <p:nvPr/>
          </p:nvSpPr>
          <p:spPr bwMode="auto">
            <a:xfrm rot="4601590">
              <a:off x="6861343" y="314337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0" name="Oval 30"/>
            <p:cNvSpPr>
              <a:spLocks noChangeAspect="1" noChangeArrowheads="1"/>
            </p:cNvSpPr>
            <p:nvPr/>
          </p:nvSpPr>
          <p:spPr bwMode="auto">
            <a:xfrm rot="4601590">
              <a:off x="6373437" y="304416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1" name="Oval 31"/>
            <p:cNvSpPr>
              <a:spLocks noChangeAspect="1" noChangeArrowheads="1"/>
            </p:cNvSpPr>
            <p:nvPr/>
          </p:nvSpPr>
          <p:spPr bwMode="auto">
            <a:xfrm rot="4601590">
              <a:off x="6278578" y="3068741"/>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2" name="Oval 32"/>
            <p:cNvSpPr>
              <a:spLocks noChangeAspect="1" noChangeArrowheads="1"/>
            </p:cNvSpPr>
            <p:nvPr/>
          </p:nvSpPr>
          <p:spPr bwMode="auto">
            <a:xfrm rot="4601590">
              <a:off x="6344100" y="314202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3" name="Oval 33"/>
            <p:cNvSpPr>
              <a:spLocks noChangeAspect="1" noChangeArrowheads="1"/>
            </p:cNvSpPr>
            <p:nvPr/>
          </p:nvSpPr>
          <p:spPr bwMode="auto">
            <a:xfrm rot="4601590">
              <a:off x="6796465" y="267880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4" name="Oval 34"/>
            <p:cNvSpPr>
              <a:spLocks noChangeAspect="1" noChangeArrowheads="1"/>
            </p:cNvSpPr>
            <p:nvPr/>
          </p:nvSpPr>
          <p:spPr bwMode="auto">
            <a:xfrm rot="4601590">
              <a:off x="6691009" y="249553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5" name="Oval 35"/>
            <p:cNvSpPr>
              <a:spLocks noChangeAspect="1" noChangeArrowheads="1"/>
            </p:cNvSpPr>
            <p:nvPr/>
          </p:nvSpPr>
          <p:spPr bwMode="auto">
            <a:xfrm rot="4601590">
              <a:off x="6447099" y="260386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6" name="Oval 36"/>
            <p:cNvSpPr>
              <a:spLocks noChangeAspect="1" noChangeArrowheads="1"/>
            </p:cNvSpPr>
            <p:nvPr/>
          </p:nvSpPr>
          <p:spPr bwMode="auto">
            <a:xfrm rot="4601590">
              <a:off x="6625574" y="273813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7" name="Oval 37"/>
            <p:cNvSpPr>
              <a:spLocks noChangeAspect="1" noChangeArrowheads="1"/>
            </p:cNvSpPr>
            <p:nvPr/>
          </p:nvSpPr>
          <p:spPr bwMode="auto">
            <a:xfrm rot="4601590">
              <a:off x="6819771" y="255242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8" name="Oval 38"/>
            <p:cNvSpPr>
              <a:spLocks noChangeAspect="1" noChangeArrowheads="1"/>
            </p:cNvSpPr>
            <p:nvPr/>
          </p:nvSpPr>
          <p:spPr bwMode="auto">
            <a:xfrm rot="4601590">
              <a:off x="6383128" y="269565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199" name="Oval 39"/>
            <p:cNvSpPr>
              <a:spLocks noChangeAspect="1" noChangeArrowheads="1"/>
            </p:cNvSpPr>
            <p:nvPr/>
          </p:nvSpPr>
          <p:spPr bwMode="auto">
            <a:xfrm rot="4601590">
              <a:off x="6888308" y="263996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0" name="Oval 12"/>
            <p:cNvSpPr>
              <a:spLocks noChangeAspect="1" noChangeArrowheads="1"/>
            </p:cNvSpPr>
            <p:nvPr/>
          </p:nvSpPr>
          <p:spPr bwMode="auto">
            <a:xfrm rot="4601590">
              <a:off x="7704870" y="274088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1" name="Oval 13"/>
            <p:cNvSpPr>
              <a:spLocks noChangeAspect="1" noChangeArrowheads="1"/>
            </p:cNvSpPr>
            <p:nvPr/>
          </p:nvSpPr>
          <p:spPr bwMode="auto">
            <a:xfrm rot="4601590">
              <a:off x="7612295" y="285513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2" name="Oval 14"/>
            <p:cNvSpPr>
              <a:spLocks noChangeAspect="1" noChangeArrowheads="1"/>
            </p:cNvSpPr>
            <p:nvPr/>
          </p:nvSpPr>
          <p:spPr bwMode="auto">
            <a:xfrm rot="4601590">
              <a:off x="7518168" y="280431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3" name="Oval 15"/>
            <p:cNvSpPr>
              <a:spLocks noChangeAspect="1" noChangeArrowheads="1"/>
            </p:cNvSpPr>
            <p:nvPr/>
          </p:nvSpPr>
          <p:spPr bwMode="auto">
            <a:xfrm rot="4601590">
              <a:off x="7534065" y="311609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4" name="Oval 16"/>
            <p:cNvSpPr>
              <a:spLocks noChangeAspect="1" noChangeArrowheads="1"/>
            </p:cNvSpPr>
            <p:nvPr/>
          </p:nvSpPr>
          <p:spPr bwMode="auto">
            <a:xfrm rot="4601590">
              <a:off x="7693627" y="292431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5" name="Oval 17"/>
            <p:cNvSpPr>
              <a:spLocks noChangeAspect="1" noChangeArrowheads="1"/>
            </p:cNvSpPr>
            <p:nvPr/>
          </p:nvSpPr>
          <p:spPr bwMode="auto">
            <a:xfrm rot="4601590">
              <a:off x="7532514" y="295102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6" name="Oval 18"/>
            <p:cNvSpPr>
              <a:spLocks noChangeAspect="1" noChangeArrowheads="1"/>
            </p:cNvSpPr>
            <p:nvPr/>
          </p:nvSpPr>
          <p:spPr bwMode="auto">
            <a:xfrm rot="4601590">
              <a:off x="7744804" y="285088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7" name="Oval 19"/>
            <p:cNvSpPr>
              <a:spLocks noChangeAspect="1" noChangeArrowheads="1"/>
            </p:cNvSpPr>
            <p:nvPr/>
          </p:nvSpPr>
          <p:spPr bwMode="auto">
            <a:xfrm rot="4601590">
              <a:off x="7375149" y="291658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8" name="Oval 20"/>
            <p:cNvSpPr>
              <a:spLocks noChangeAspect="1" noChangeArrowheads="1"/>
            </p:cNvSpPr>
            <p:nvPr/>
          </p:nvSpPr>
          <p:spPr bwMode="auto">
            <a:xfrm rot="4601590">
              <a:off x="7449675" y="287470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09" name="Oval 21"/>
            <p:cNvSpPr>
              <a:spLocks noChangeAspect="1" noChangeArrowheads="1"/>
            </p:cNvSpPr>
            <p:nvPr/>
          </p:nvSpPr>
          <p:spPr bwMode="auto">
            <a:xfrm rot="4601590">
              <a:off x="7038577" y="282328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0" name="Oval 22"/>
            <p:cNvSpPr>
              <a:spLocks noChangeAspect="1" noChangeArrowheads="1"/>
            </p:cNvSpPr>
            <p:nvPr/>
          </p:nvSpPr>
          <p:spPr bwMode="auto">
            <a:xfrm rot="4601590">
              <a:off x="7227649" y="316541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1" name="Oval 23"/>
            <p:cNvSpPr>
              <a:spLocks noChangeAspect="1" noChangeArrowheads="1"/>
            </p:cNvSpPr>
            <p:nvPr/>
          </p:nvSpPr>
          <p:spPr bwMode="auto">
            <a:xfrm rot="4601590">
              <a:off x="7440671" y="298986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2" name="Oval 24"/>
            <p:cNvSpPr>
              <a:spLocks noChangeAspect="1" noChangeArrowheads="1"/>
            </p:cNvSpPr>
            <p:nvPr/>
          </p:nvSpPr>
          <p:spPr bwMode="auto">
            <a:xfrm rot="4601590">
              <a:off x="7308162" y="299411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3" name="Oval 25"/>
            <p:cNvSpPr>
              <a:spLocks noChangeAspect="1" noChangeArrowheads="1"/>
            </p:cNvSpPr>
            <p:nvPr/>
          </p:nvSpPr>
          <p:spPr bwMode="auto">
            <a:xfrm rot="4601590">
              <a:off x="7293172" y="3238689"/>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4" name="Oval 26"/>
            <p:cNvSpPr>
              <a:spLocks noChangeAspect="1" noChangeArrowheads="1"/>
            </p:cNvSpPr>
            <p:nvPr/>
          </p:nvSpPr>
          <p:spPr bwMode="auto">
            <a:xfrm rot="4601590">
              <a:off x="7309626" y="284330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5" name="Oval 27"/>
            <p:cNvSpPr>
              <a:spLocks noChangeAspect="1" noChangeArrowheads="1"/>
            </p:cNvSpPr>
            <p:nvPr/>
          </p:nvSpPr>
          <p:spPr bwMode="auto">
            <a:xfrm rot="4601590">
              <a:off x="7046159" y="3016881"/>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6" name="Oval 28"/>
            <p:cNvSpPr>
              <a:spLocks noChangeAspect="1" noChangeArrowheads="1"/>
            </p:cNvSpPr>
            <p:nvPr/>
          </p:nvSpPr>
          <p:spPr bwMode="auto">
            <a:xfrm rot="4601590">
              <a:off x="6993431" y="292524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7" name="Oval 29"/>
            <p:cNvSpPr>
              <a:spLocks noChangeAspect="1" noChangeArrowheads="1"/>
            </p:cNvSpPr>
            <p:nvPr/>
          </p:nvSpPr>
          <p:spPr bwMode="auto">
            <a:xfrm rot="4601590">
              <a:off x="7615398" y="3185275"/>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8" name="Oval 30"/>
            <p:cNvSpPr>
              <a:spLocks noChangeAspect="1" noChangeArrowheads="1"/>
            </p:cNvSpPr>
            <p:nvPr/>
          </p:nvSpPr>
          <p:spPr bwMode="auto">
            <a:xfrm rot="4601590">
              <a:off x="7127492" y="308606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19" name="Oval 31"/>
            <p:cNvSpPr>
              <a:spLocks noChangeAspect="1" noChangeArrowheads="1"/>
            </p:cNvSpPr>
            <p:nvPr/>
          </p:nvSpPr>
          <p:spPr bwMode="auto">
            <a:xfrm rot="4601590">
              <a:off x="7032633" y="3110644"/>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0" name="Oval 32"/>
            <p:cNvSpPr>
              <a:spLocks noChangeAspect="1" noChangeArrowheads="1"/>
            </p:cNvSpPr>
            <p:nvPr/>
          </p:nvSpPr>
          <p:spPr bwMode="auto">
            <a:xfrm rot="4601590">
              <a:off x="7098155" y="3183923"/>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1" name="Oval 33"/>
            <p:cNvSpPr>
              <a:spLocks noChangeAspect="1" noChangeArrowheads="1"/>
            </p:cNvSpPr>
            <p:nvPr/>
          </p:nvSpPr>
          <p:spPr bwMode="auto">
            <a:xfrm rot="4601590">
              <a:off x="7550520" y="2720711"/>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2" name="Oval 34"/>
            <p:cNvSpPr>
              <a:spLocks noChangeAspect="1" noChangeArrowheads="1"/>
            </p:cNvSpPr>
            <p:nvPr/>
          </p:nvSpPr>
          <p:spPr bwMode="auto">
            <a:xfrm rot="4601590">
              <a:off x="7445064" y="2537436"/>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3" name="Oval 35"/>
            <p:cNvSpPr>
              <a:spLocks noChangeAspect="1" noChangeArrowheads="1"/>
            </p:cNvSpPr>
            <p:nvPr/>
          </p:nvSpPr>
          <p:spPr bwMode="auto">
            <a:xfrm rot="4601590">
              <a:off x="7201154" y="2645770"/>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4" name="Oval 36"/>
            <p:cNvSpPr>
              <a:spLocks noChangeAspect="1" noChangeArrowheads="1"/>
            </p:cNvSpPr>
            <p:nvPr/>
          </p:nvSpPr>
          <p:spPr bwMode="auto">
            <a:xfrm rot="4601590">
              <a:off x="7379629" y="278003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5" name="Oval 37"/>
            <p:cNvSpPr>
              <a:spLocks noChangeAspect="1" noChangeArrowheads="1"/>
            </p:cNvSpPr>
            <p:nvPr/>
          </p:nvSpPr>
          <p:spPr bwMode="auto">
            <a:xfrm rot="4601590">
              <a:off x="7573826" y="2594327"/>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6" name="Oval 38"/>
            <p:cNvSpPr>
              <a:spLocks noChangeAspect="1" noChangeArrowheads="1"/>
            </p:cNvSpPr>
            <p:nvPr/>
          </p:nvSpPr>
          <p:spPr bwMode="auto">
            <a:xfrm rot="4601590">
              <a:off x="7137183" y="2737562"/>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sp>
          <p:nvSpPr>
            <p:cNvPr id="227" name="Oval 39"/>
            <p:cNvSpPr>
              <a:spLocks noChangeAspect="1" noChangeArrowheads="1"/>
            </p:cNvSpPr>
            <p:nvPr/>
          </p:nvSpPr>
          <p:spPr bwMode="auto">
            <a:xfrm rot="4601590">
              <a:off x="7642363" y="2681868"/>
              <a:ext cx="32942" cy="37230"/>
            </a:xfrm>
            <a:prstGeom prst="ellipse">
              <a:avLst/>
            </a:prstGeom>
            <a:solidFill>
              <a:schemeClr val="accent5">
                <a:lumMod val="20000"/>
                <a:lumOff val="80000"/>
              </a:schemeClr>
            </a:solidFill>
            <a:ln w="6350">
              <a:noFill/>
              <a:round/>
              <a:headEnd/>
              <a:tailEnd/>
            </a:ln>
            <a:scene3d>
              <a:camera prst="orthographicFront"/>
              <a:lightRig rig="threePt" dir="t"/>
            </a:scene3d>
            <a:sp3d>
              <a:bevelT/>
            </a:sp3d>
          </p:spPr>
          <p:txBody>
            <a:bodyPr wrap="none" anchor="ctr"/>
            <a:lstStyle/>
            <a:p>
              <a:endParaRPr lang="el-GR"/>
            </a:p>
          </p:txBody>
        </p:sp>
        <p:grpSp>
          <p:nvGrpSpPr>
            <p:cNvPr id="228" name="Group 3"/>
            <p:cNvGrpSpPr>
              <a:grpSpLocks noChangeAspect="1"/>
            </p:cNvGrpSpPr>
            <p:nvPr/>
          </p:nvGrpSpPr>
          <p:grpSpPr bwMode="auto">
            <a:xfrm flipV="1">
              <a:off x="7072330" y="1857364"/>
              <a:ext cx="890433" cy="857256"/>
              <a:chOff x="1212" y="562"/>
              <a:chExt cx="3328" cy="3204"/>
            </a:xfrm>
            <a:solidFill>
              <a:srgbClr val="00FFCC"/>
            </a:solidFill>
          </p:grpSpPr>
          <p:grpSp>
            <p:nvGrpSpPr>
              <p:cNvPr id="286" name="Group 4"/>
              <p:cNvGrpSpPr>
                <a:grpSpLocks noChangeAspect="1"/>
              </p:cNvGrpSpPr>
              <p:nvPr/>
            </p:nvGrpSpPr>
            <p:grpSpPr bwMode="auto">
              <a:xfrm>
                <a:off x="2213" y="1681"/>
                <a:ext cx="1327" cy="1268"/>
                <a:chOff x="2418" y="1776"/>
                <a:chExt cx="937" cy="893"/>
              </a:xfrm>
              <a:grpFill/>
            </p:grpSpPr>
            <p:sp>
              <p:nvSpPr>
                <p:cNvPr id="322" name="Freeform 7"/>
                <p:cNvSpPr>
                  <a:spLocks noChangeAspect="1"/>
                </p:cNvSpPr>
                <p:nvPr/>
              </p:nvSpPr>
              <p:spPr bwMode="auto">
                <a:xfrm>
                  <a:off x="2687" y="1947"/>
                  <a:ext cx="134" cy="107"/>
                </a:xfrm>
                <a:custGeom>
                  <a:avLst/>
                  <a:gdLst>
                    <a:gd name="T0" fmla="*/ 0 w 84"/>
                    <a:gd name="T1" fmla="*/ 3978 h 67"/>
                    <a:gd name="T2" fmla="*/ 5156 w 84"/>
                    <a:gd name="T3" fmla="*/ 0 h 67"/>
                    <a:gd name="T4" fmla="*/ 5622 w 84"/>
                    <a:gd name="T5" fmla="*/ 559 h 67"/>
                    <a:gd name="T6" fmla="*/ 471 w 84"/>
                    <a:gd name="T7" fmla="*/ 4529 h 67"/>
                    <a:gd name="T8" fmla="*/ 0 w 84"/>
                    <a:gd name="T9" fmla="*/ 3978 h 67"/>
                    <a:gd name="T10" fmla="*/ 0 60000 65536"/>
                    <a:gd name="T11" fmla="*/ 0 60000 65536"/>
                    <a:gd name="T12" fmla="*/ 0 60000 65536"/>
                    <a:gd name="T13" fmla="*/ 0 60000 65536"/>
                    <a:gd name="T14" fmla="*/ 0 60000 65536"/>
                    <a:gd name="T15" fmla="*/ 0 w 84"/>
                    <a:gd name="T16" fmla="*/ 0 h 67"/>
                    <a:gd name="T17" fmla="*/ 84 w 84"/>
                    <a:gd name="T18" fmla="*/ 67 h 67"/>
                  </a:gdLst>
                  <a:ahLst/>
                  <a:cxnLst>
                    <a:cxn ang="T10">
                      <a:pos x="T0" y="T1"/>
                    </a:cxn>
                    <a:cxn ang="T11">
                      <a:pos x="T2" y="T3"/>
                    </a:cxn>
                    <a:cxn ang="T12">
                      <a:pos x="T4" y="T5"/>
                    </a:cxn>
                    <a:cxn ang="T13">
                      <a:pos x="T6" y="T7"/>
                    </a:cxn>
                    <a:cxn ang="T14">
                      <a:pos x="T8" y="T9"/>
                    </a:cxn>
                  </a:cxnLst>
                  <a:rect l="T15" t="T16" r="T17" b="T18"/>
                  <a:pathLst>
                    <a:path w="84" h="67">
                      <a:moveTo>
                        <a:pt x="0" y="59"/>
                      </a:moveTo>
                      <a:lnTo>
                        <a:pt x="77" y="0"/>
                      </a:lnTo>
                      <a:lnTo>
                        <a:pt x="84" y="8"/>
                      </a:lnTo>
                      <a:lnTo>
                        <a:pt x="7" y="67"/>
                      </a:lnTo>
                      <a:lnTo>
                        <a:pt x="0" y="59"/>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323" name="Freeform 8"/>
                <p:cNvSpPr>
                  <a:spLocks noChangeAspect="1"/>
                </p:cNvSpPr>
                <p:nvPr/>
              </p:nvSpPr>
              <p:spPr bwMode="auto">
                <a:xfrm>
                  <a:off x="2954" y="1947"/>
                  <a:ext cx="129" cy="102"/>
                </a:xfrm>
                <a:custGeom>
                  <a:avLst/>
                  <a:gdLst>
                    <a:gd name="T0" fmla="*/ 0 w 81"/>
                    <a:gd name="T1" fmla="*/ 673 h 64"/>
                    <a:gd name="T2" fmla="*/ 339 w 81"/>
                    <a:gd name="T3" fmla="*/ 0 h 64"/>
                    <a:gd name="T4" fmla="*/ 5319 w 81"/>
                    <a:gd name="T5" fmla="*/ 3704 h 64"/>
                    <a:gd name="T6" fmla="*/ 4875 w 81"/>
                    <a:gd name="T7" fmla="*/ 4260 h 64"/>
                    <a:gd name="T8" fmla="*/ 0 w 81"/>
                    <a:gd name="T9" fmla="*/ 673 h 64"/>
                    <a:gd name="T10" fmla="*/ 0 60000 65536"/>
                    <a:gd name="T11" fmla="*/ 0 60000 65536"/>
                    <a:gd name="T12" fmla="*/ 0 60000 65536"/>
                    <a:gd name="T13" fmla="*/ 0 60000 65536"/>
                    <a:gd name="T14" fmla="*/ 0 60000 65536"/>
                    <a:gd name="T15" fmla="*/ 0 w 81"/>
                    <a:gd name="T16" fmla="*/ 0 h 64"/>
                    <a:gd name="T17" fmla="*/ 81 w 81"/>
                    <a:gd name="T18" fmla="*/ 64 h 64"/>
                  </a:gdLst>
                  <a:ahLst/>
                  <a:cxnLst>
                    <a:cxn ang="T10">
                      <a:pos x="T0" y="T1"/>
                    </a:cxn>
                    <a:cxn ang="T11">
                      <a:pos x="T2" y="T3"/>
                    </a:cxn>
                    <a:cxn ang="T12">
                      <a:pos x="T4" y="T5"/>
                    </a:cxn>
                    <a:cxn ang="T13">
                      <a:pos x="T6" y="T7"/>
                    </a:cxn>
                    <a:cxn ang="T14">
                      <a:pos x="T8" y="T9"/>
                    </a:cxn>
                  </a:cxnLst>
                  <a:rect l="T15" t="T16" r="T17" b="T18"/>
                  <a:pathLst>
                    <a:path w="81" h="64">
                      <a:moveTo>
                        <a:pt x="0" y="10"/>
                      </a:moveTo>
                      <a:lnTo>
                        <a:pt x="5" y="0"/>
                      </a:lnTo>
                      <a:lnTo>
                        <a:pt x="81" y="56"/>
                      </a:lnTo>
                      <a:lnTo>
                        <a:pt x="74" y="64"/>
                      </a:lnTo>
                      <a:lnTo>
                        <a:pt x="0" y="10"/>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324" name="Freeform 9"/>
                <p:cNvSpPr>
                  <a:spLocks noChangeAspect="1"/>
                </p:cNvSpPr>
                <p:nvPr/>
              </p:nvSpPr>
              <p:spPr bwMode="auto">
                <a:xfrm>
                  <a:off x="3077" y="2175"/>
                  <a:ext cx="54" cy="148"/>
                </a:xfrm>
                <a:custGeom>
                  <a:avLst/>
                  <a:gdLst>
                    <a:gd name="T0" fmla="*/ 0 w 34"/>
                    <a:gd name="T1" fmla="*/ 6411 h 92"/>
                    <a:gd name="T2" fmla="*/ 1506 w 34"/>
                    <a:gd name="T3" fmla="*/ 0 h 92"/>
                    <a:gd name="T4" fmla="*/ 2204 w 34"/>
                    <a:gd name="T5" fmla="*/ 142 h 92"/>
                    <a:gd name="T6" fmla="*/ 689 w 34"/>
                    <a:gd name="T7" fmla="*/ 6636 h 92"/>
                    <a:gd name="T8" fmla="*/ 0 w 34"/>
                    <a:gd name="T9" fmla="*/ 6411 h 92"/>
                    <a:gd name="T10" fmla="*/ 0 60000 65536"/>
                    <a:gd name="T11" fmla="*/ 0 60000 65536"/>
                    <a:gd name="T12" fmla="*/ 0 60000 65536"/>
                    <a:gd name="T13" fmla="*/ 0 60000 65536"/>
                    <a:gd name="T14" fmla="*/ 0 60000 65536"/>
                    <a:gd name="T15" fmla="*/ 0 w 34"/>
                    <a:gd name="T16" fmla="*/ 0 h 92"/>
                    <a:gd name="T17" fmla="*/ 34 w 34"/>
                    <a:gd name="T18" fmla="*/ 92 h 92"/>
                  </a:gdLst>
                  <a:ahLst/>
                  <a:cxnLst>
                    <a:cxn ang="T10">
                      <a:pos x="T0" y="T1"/>
                    </a:cxn>
                    <a:cxn ang="T11">
                      <a:pos x="T2" y="T3"/>
                    </a:cxn>
                    <a:cxn ang="T12">
                      <a:pos x="T4" y="T5"/>
                    </a:cxn>
                    <a:cxn ang="T13">
                      <a:pos x="T6" y="T7"/>
                    </a:cxn>
                    <a:cxn ang="T14">
                      <a:pos x="T8" y="T9"/>
                    </a:cxn>
                  </a:cxnLst>
                  <a:rect l="T15" t="T16" r="T17" b="T18"/>
                  <a:pathLst>
                    <a:path w="34" h="92">
                      <a:moveTo>
                        <a:pt x="0" y="89"/>
                      </a:moveTo>
                      <a:lnTo>
                        <a:pt x="23" y="0"/>
                      </a:lnTo>
                      <a:lnTo>
                        <a:pt x="34" y="2"/>
                      </a:lnTo>
                      <a:lnTo>
                        <a:pt x="11" y="92"/>
                      </a:lnTo>
                      <a:lnTo>
                        <a:pt x="0" y="89"/>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325" name="Rectangle 10"/>
                <p:cNvSpPr>
                  <a:spLocks noChangeAspect="1" noChangeArrowheads="1"/>
                </p:cNvSpPr>
                <p:nvPr/>
              </p:nvSpPr>
              <p:spPr bwMode="auto">
                <a:xfrm>
                  <a:off x="2808" y="2396"/>
                  <a:ext cx="159" cy="18"/>
                </a:xfrm>
                <a:prstGeom prst="rect">
                  <a:avLst/>
                </a:prstGeom>
                <a:grpFill/>
                <a:ln w="6350">
                  <a:noFill/>
                  <a:miter lim="800000"/>
                  <a:headEnd/>
                  <a:tailEnd/>
                </a:ln>
                <a:scene3d>
                  <a:camera prst="orthographicFront"/>
                  <a:lightRig rig="threePt" dir="t"/>
                </a:scene3d>
                <a:sp3d>
                  <a:bevelT/>
                </a:sp3d>
              </p:spPr>
              <p:txBody>
                <a:bodyPr/>
                <a:lstStyle/>
                <a:p>
                  <a:endParaRPr lang="el-GR" sz="1800"/>
                </a:p>
              </p:txBody>
            </p:sp>
            <p:sp>
              <p:nvSpPr>
                <p:cNvPr id="326" name="Freeform 11"/>
                <p:cNvSpPr>
                  <a:spLocks noChangeAspect="1" noEditPoints="1"/>
                </p:cNvSpPr>
                <p:nvPr/>
              </p:nvSpPr>
              <p:spPr bwMode="auto">
                <a:xfrm>
                  <a:off x="2418" y="1776"/>
                  <a:ext cx="937" cy="893"/>
                </a:xfrm>
                <a:custGeom>
                  <a:avLst/>
                  <a:gdLst>
                    <a:gd name="T0" fmla="*/ 0 w 586"/>
                    <a:gd name="T1" fmla="*/ 23368 h 559"/>
                    <a:gd name="T2" fmla="*/ 7781 w 586"/>
                    <a:gd name="T3" fmla="*/ 0 h 559"/>
                    <a:gd name="T4" fmla="*/ 32250 w 586"/>
                    <a:gd name="T5" fmla="*/ 0 h 559"/>
                    <a:gd name="T6" fmla="*/ 40030 w 586"/>
                    <a:gd name="T7" fmla="*/ 23368 h 559"/>
                    <a:gd name="T8" fmla="*/ 20310 w 586"/>
                    <a:gd name="T9" fmla="*/ 37766 h 559"/>
                    <a:gd name="T10" fmla="*/ 20037 w 586"/>
                    <a:gd name="T11" fmla="*/ 37889 h 559"/>
                    <a:gd name="T12" fmla="*/ 0 w 586"/>
                    <a:gd name="T13" fmla="*/ 23368 h 559"/>
                    <a:gd name="T14" fmla="*/ 20037 w 586"/>
                    <a:gd name="T15" fmla="*/ 37417 h 559"/>
                    <a:gd name="T16" fmla="*/ 20310 w 586"/>
                    <a:gd name="T17" fmla="*/ 37057 h 559"/>
                    <a:gd name="T18" fmla="*/ 20037 w 586"/>
                    <a:gd name="T19" fmla="*/ 37417 h 559"/>
                    <a:gd name="T20" fmla="*/ 806 w 586"/>
                    <a:gd name="T21" fmla="*/ 23119 h 559"/>
                    <a:gd name="T22" fmla="*/ 20037 w 586"/>
                    <a:gd name="T23" fmla="*/ 36932 h 559"/>
                    <a:gd name="T24" fmla="*/ 39224 w 586"/>
                    <a:gd name="T25" fmla="*/ 23119 h 559"/>
                    <a:gd name="T26" fmla="*/ 31810 w 586"/>
                    <a:gd name="T27" fmla="*/ 764 h 559"/>
                    <a:gd name="T28" fmla="*/ 8340 w 586"/>
                    <a:gd name="T29" fmla="*/ 764 h 559"/>
                    <a:gd name="T30" fmla="*/ 806 w 586"/>
                    <a:gd name="T31" fmla="*/ 23119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6"/>
                    <a:gd name="T49" fmla="*/ 0 h 559"/>
                    <a:gd name="T50" fmla="*/ 586 w 586"/>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6" h="559">
                      <a:moveTo>
                        <a:pt x="0" y="345"/>
                      </a:moveTo>
                      <a:lnTo>
                        <a:pt x="114" y="0"/>
                      </a:lnTo>
                      <a:lnTo>
                        <a:pt x="472" y="0"/>
                      </a:lnTo>
                      <a:lnTo>
                        <a:pt x="586" y="345"/>
                      </a:lnTo>
                      <a:lnTo>
                        <a:pt x="297" y="557"/>
                      </a:lnTo>
                      <a:lnTo>
                        <a:pt x="293" y="559"/>
                      </a:lnTo>
                      <a:lnTo>
                        <a:pt x="0" y="345"/>
                      </a:lnTo>
                      <a:close/>
                      <a:moveTo>
                        <a:pt x="293" y="552"/>
                      </a:moveTo>
                      <a:lnTo>
                        <a:pt x="297" y="547"/>
                      </a:lnTo>
                      <a:lnTo>
                        <a:pt x="293" y="552"/>
                      </a:lnTo>
                      <a:close/>
                      <a:moveTo>
                        <a:pt x="12" y="341"/>
                      </a:moveTo>
                      <a:lnTo>
                        <a:pt x="293" y="545"/>
                      </a:lnTo>
                      <a:lnTo>
                        <a:pt x="574" y="341"/>
                      </a:lnTo>
                      <a:lnTo>
                        <a:pt x="465" y="11"/>
                      </a:lnTo>
                      <a:lnTo>
                        <a:pt x="122" y="11"/>
                      </a:lnTo>
                      <a:lnTo>
                        <a:pt x="12" y="341"/>
                      </a:lnTo>
                      <a:close/>
                    </a:path>
                  </a:pathLst>
                </a:custGeom>
                <a:grpFill/>
                <a:ln w="6350">
                  <a:noFill/>
                  <a:round/>
                  <a:headEnd/>
                  <a:tailEnd/>
                </a:ln>
                <a:scene3d>
                  <a:camera prst="orthographicFront"/>
                  <a:lightRig rig="threePt" dir="t"/>
                </a:scene3d>
                <a:sp3d>
                  <a:bevelT/>
                </a:sp3d>
              </p:spPr>
              <p:txBody>
                <a:bodyPr/>
                <a:lstStyle/>
                <a:p>
                  <a:endParaRPr lang="el-GR" sz="1800"/>
                </a:p>
              </p:txBody>
            </p:sp>
            <p:sp>
              <p:nvSpPr>
                <p:cNvPr id="327" name="Freeform 12"/>
                <p:cNvSpPr>
                  <a:spLocks noChangeAspect="1"/>
                </p:cNvSpPr>
                <p:nvPr/>
              </p:nvSpPr>
              <p:spPr bwMode="auto">
                <a:xfrm>
                  <a:off x="2689" y="2091"/>
                  <a:ext cx="314" cy="227"/>
                </a:xfrm>
                <a:custGeom>
                  <a:avLst/>
                  <a:gdLst>
                    <a:gd name="T0" fmla="*/ 0 w 1642"/>
                    <a:gd name="T1" fmla="*/ 0 h 1183"/>
                    <a:gd name="T2" fmla="*/ 0 w 1642"/>
                    <a:gd name="T3" fmla="*/ 0 h 1183"/>
                    <a:gd name="T4" fmla="*/ 0 w 1642"/>
                    <a:gd name="T5" fmla="*/ 0 h 1183"/>
                    <a:gd name="T6" fmla="*/ 0 w 1642"/>
                    <a:gd name="T7" fmla="*/ 0 h 1183"/>
                    <a:gd name="T8" fmla="*/ 0 w 1642"/>
                    <a:gd name="T9" fmla="*/ 0 h 1183"/>
                    <a:gd name="T10" fmla="*/ 0 w 1642"/>
                    <a:gd name="T11" fmla="*/ 0 h 1183"/>
                    <a:gd name="T12" fmla="*/ 0 w 1642"/>
                    <a:gd name="T13" fmla="*/ 0 h 1183"/>
                    <a:gd name="T14" fmla="*/ 0 w 1642"/>
                    <a:gd name="T15" fmla="*/ 0 h 1183"/>
                    <a:gd name="T16" fmla="*/ 0 w 1642"/>
                    <a:gd name="T17" fmla="*/ 0 h 1183"/>
                    <a:gd name="T18" fmla="*/ 0 w 1642"/>
                    <a:gd name="T19" fmla="*/ 0 h 1183"/>
                    <a:gd name="T20" fmla="*/ 0 w 1642"/>
                    <a:gd name="T21" fmla="*/ 0 h 1183"/>
                    <a:gd name="T22" fmla="*/ 0 w 1642"/>
                    <a:gd name="T23" fmla="*/ 0 h 1183"/>
                    <a:gd name="T24" fmla="*/ 0 w 1642"/>
                    <a:gd name="T25" fmla="*/ 0 h 1183"/>
                    <a:gd name="T26" fmla="*/ 0 w 1642"/>
                    <a:gd name="T27" fmla="*/ 0 h 1183"/>
                    <a:gd name="T28" fmla="*/ 0 w 1642"/>
                    <a:gd name="T29" fmla="*/ 0 h 1183"/>
                    <a:gd name="T30" fmla="*/ 0 w 1642"/>
                    <a:gd name="T31" fmla="*/ 0 h 1183"/>
                    <a:gd name="T32" fmla="*/ 0 w 1642"/>
                    <a:gd name="T33" fmla="*/ 0 h 1183"/>
                    <a:gd name="T34" fmla="*/ 0 w 1642"/>
                    <a:gd name="T35" fmla="*/ 0 h 1183"/>
                    <a:gd name="T36" fmla="*/ 0 w 1642"/>
                    <a:gd name="T37" fmla="*/ 0 h 1183"/>
                    <a:gd name="T38" fmla="*/ 0 w 1642"/>
                    <a:gd name="T39" fmla="*/ 0 h 1183"/>
                    <a:gd name="T40" fmla="*/ 0 w 1642"/>
                    <a:gd name="T41" fmla="*/ 0 h 1183"/>
                    <a:gd name="T42" fmla="*/ 0 w 1642"/>
                    <a:gd name="T43" fmla="*/ 0 h 1183"/>
                    <a:gd name="T44" fmla="*/ 0 w 1642"/>
                    <a:gd name="T45" fmla="*/ 0 h 1183"/>
                    <a:gd name="T46" fmla="*/ 0 w 1642"/>
                    <a:gd name="T47" fmla="*/ 0 h 1183"/>
                    <a:gd name="T48" fmla="*/ 0 w 1642"/>
                    <a:gd name="T49" fmla="*/ 0 h 1183"/>
                    <a:gd name="T50" fmla="*/ 0 w 1642"/>
                    <a:gd name="T51" fmla="*/ 0 h 1183"/>
                    <a:gd name="T52" fmla="*/ 0 w 1642"/>
                    <a:gd name="T53" fmla="*/ 0 h 1183"/>
                    <a:gd name="T54" fmla="*/ 0 w 1642"/>
                    <a:gd name="T55" fmla="*/ 0 h 1183"/>
                    <a:gd name="T56" fmla="*/ 0 w 1642"/>
                    <a:gd name="T57" fmla="*/ 0 h 1183"/>
                    <a:gd name="T58" fmla="*/ 0 w 1642"/>
                    <a:gd name="T59" fmla="*/ 0 h 1183"/>
                    <a:gd name="T60" fmla="*/ 0 w 1642"/>
                    <a:gd name="T61" fmla="*/ 0 h 1183"/>
                    <a:gd name="T62" fmla="*/ 0 w 1642"/>
                    <a:gd name="T63" fmla="*/ 0 h 1183"/>
                    <a:gd name="T64" fmla="*/ 0 w 1642"/>
                    <a:gd name="T65" fmla="*/ 0 h 1183"/>
                    <a:gd name="T66" fmla="*/ 0 w 1642"/>
                    <a:gd name="T67" fmla="*/ 0 h 1183"/>
                    <a:gd name="T68" fmla="*/ 0 w 1642"/>
                    <a:gd name="T69" fmla="*/ 0 h 1183"/>
                    <a:gd name="T70" fmla="*/ 0 w 1642"/>
                    <a:gd name="T71" fmla="*/ 0 h 1183"/>
                    <a:gd name="T72" fmla="*/ 0 w 1642"/>
                    <a:gd name="T73" fmla="*/ 0 h 1183"/>
                    <a:gd name="T74" fmla="*/ 0 w 1642"/>
                    <a:gd name="T75" fmla="*/ 0 h 1183"/>
                    <a:gd name="T76" fmla="*/ 0 w 1642"/>
                    <a:gd name="T77" fmla="*/ 0 h 1183"/>
                    <a:gd name="T78" fmla="*/ 0 w 1642"/>
                    <a:gd name="T79" fmla="*/ 0 h 1183"/>
                    <a:gd name="T80" fmla="*/ 0 w 1642"/>
                    <a:gd name="T81" fmla="*/ 0 h 1183"/>
                    <a:gd name="T82" fmla="*/ 0 w 1642"/>
                    <a:gd name="T83" fmla="*/ 0 h 1183"/>
                    <a:gd name="T84" fmla="*/ 0 w 1642"/>
                    <a:gd name="T85" fmla="*/ 0 h 1183"/>
                    <a:gd name="T86" fmla="*/ 0 w 1642"/>
                    <a:gd name="T87" fmla="*/ 0 h 1183"/>
                    <a:gd name="T88" fmla="*/ 0 w 1642"/>
                    <a:gd name="T89" fmla="*/ 0 h 1183"/>
                    <a:gd name="T90" fmla="*/ 0 w 1642"/>
                    <a:gd name="T91" fmla="*/ 0 h 1183"/>
                    <a:gd name="T92" fmla="*/ 0 w 1642"/>
                    <a:gd name="T93" fmla="*/ 0 h 1183"/>
                    <a:gd name="T94" fmla="*/ 0 w 1642"/>
                    <a:gd name="T95" fmla="*/ 0 h 1183"/>
                    <a:gd name="T96" fmla="*/ 0 w 1642"/>
                    <a:gd name="T97" fmla="*/ 0 h 1183"/>
                    <a:gd name="T98" fmla="*/ 0 w 1642"/>
                    <a:gd name="T99" fmla="*/ 0 h 1183"/>
                    <a:gd name="T100" fmla="*/ 0 w 1642"/>
                    <a:gd name="T101" fmla="*/ 0 h 1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42"/>
                    <a:gd name="T154" fmla="*/ 0 h 1183"/>
                    <a:gd name="T155" fmla="*/ 1642 w 1642"/>
                    <a:gd name="T156" fmla="*/ 1183 h 1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42" h="1183">
                      <a:moveTo>
                        <a:pt x="242" y="1057"/>
                      </a:moveTo>
                      <a:cubicBezTo>
                        <a:pt x="1160" y="724"/>
                        <a:pt x="1160" y="724"/>
                        <a:pt x="1160" y="724"/>
                      </a:cubicBezTo>
                      <a:cubicBezTo>
                        <a:pt x="1263" y="689"/>
                        <a:pt x="1298" y="666"/>
                        <a:pt x="1321" y="655"/>
                      </a:cubicBezTo>
                      <a:cubicBezTo>
                        <a:pt x="1321" y="655"/>
                        <a:pt x="1321" y="655"/>
                        <a:pt x="1321" y="655"/>
                      </a:cubicBezTo>
                      <a:cubicBezTo>
                        <a:pt x="1344" y="643"/>
                        <a:pt x="1355" y="632"/>
                        <a:pt x="1390" y="609"/>
                      </a:cubicBezTo>
                      <a:cubicBezTo>
                        <a:pt x="1390" y="609"/>
                        <a:pt x="1390" y="609"/>
                        <a:pt x="1390" y="609"/>
                      </a:cubicBezTo>
                      <a:cubicBezTo>
                        <a:pt x="1435" y="574"/>
                        <a:pt x="1458" y="551"/>
                        <a:pt x="1470" y="517"/>
                      </a:cubicBezTo>
                      <a:cubicBezTo>
                        <a:pt x="1470" y="517"/>
                        <a:pt x="1470" y="517"/>
                        <a:pt x="1470" y="517"/>
                      </a:cubicBezTo>
                      <a:cubicBezTo>
                        <a:pt x="1493" y="482"/>
                        <a:pt x="1504" y="425"/>
                        <a:pt x="1504" y="390"/>
                      </a:cubicBezTo>
                      <a:cubicBezTo>
                        <a:pt x="1504" y="390"/>
                        <a:pt x="1504" y="390"/>
                        <a:pt x="1504" y="390"/>
                      </a:cubicBezTo>
                      <a:cubicBezTo>
                        <a:pt x="1504" y="390"/>
                        <a:pt x="1504" y="390"/>
                        <a:pt x="1504" y="379"/>
                      </a:cubicBezTo>
                      <a:cubicBezTo>
                        <a:pt x="1504" y="379"/>
                        <a:pt x="1504" y="379"/>
                        <a:pt x="1504" y="379"/>
                      </a:cubicBezTo>
                      <a:cubicBezTo>
                        <a:pt x="1504" y="344"/>
                        <a:pt x="1493" y="321"/>
                        <a:pt x="1470" y="287"/>
                      </a:cubicBezTo>
                      <a:cubicBezTo>
                        <a:pt x="1470" y="287"/>
                        <a:pt x="1470" y="287"/>
                        <a:pt x="1470" y="287"/>
                      </a:cubicBezTo>
                      <a:cubicBezTo>
                        <a:pt x="1458" y="253"/>
                        <a:pt x="1424" y="207"/>
                        <a:pt x="1401" y="184"/>
                      </a:cubicBezTo>
                      <a:cubicBezTo>
                        <a:pt x="1401" y="184"/>
                        <a:pt x="1401" y="184"/>
                        <a:pt x="1401" y="184"/>
                      </a:cubicBezTo>
                      <a:cubicBezTo>
                        <a:pt x="1378" y="172"/>
                        <a:pt x="1344" y="161"/>
                        <a:pt x="1298" y="149"/>
                      </a:cubicBezTo>
                      <a:cubicBezTo>
                        <a:pt x="1298" y="149"/>
                        <a:pt x="1298" y="149"/>
                        <a:pt x="1298" y="149"/>
                      </a:cubicBezTo>
                      <a:cubicBezTo>
                        <a:pt x="1275" y="138"/>
                        <a:pt x="1263" y="138"/>
                        <a:pt x="1240" y="138"/>
                      </a:cubicBezTo>
                      <a:cubicBezTo>
                        <a:pt x="1240" y="138"/>
                        <a:pt x="1240" y="138"/>
                        <a:pt x="1240" y="138"/>
                      </a:cubicBezTo>
                      <a:cubicBezTo>
                        <a:pt x="1217" y="138"/>
                        <a:pt x="1206" y="138"/>
                        <a:pt x="1183" y="138"/>
                      </a:cubicBezTo>
                      <a:cubicBezTo>
                        <a:pt x="1183" y="138"/>
                        <a:pt x="1183" y="138"/>
                        <a:pt x="1183" y="138"/>
                      </a:cubicBezTo>
                      <a:cubicBezTo>
                        <a:pt x="1103" y="149"/>
                        <a:pt x="1137" y="138"/>
                        <a:pt x="942" y="207"/>
                      </a:cubicBezTo>
                      <a:cubicBezTo>
                        <a:pt x="942" y="207"/>
                        <a:pt x="942" y="207"/>
                        <a:pt x="942" y="207"/>
                      </a:cubicBezTo>
                      <a:cubicBezTo>
                        <a:pt x="46" y="528"/>
                        <a:pt x="46" y="528"/>
                        <a:pt x="46" y="528"/>
                      </a:cubicBezTo>
                      <a:cubicBezTo>
                        <a:pt x="0" y="402"/>
                        <a:pt x="0" y="402"/>
                        <a:pt x="0" y="402"/>
                      </a:cubicBezTo>
                      <a:cubicBezTo>
                        <a:pt x="896" y="69"/>
                        <a:pt x="896" y="69"/>
                        <a:pt x="896" y="69"/>
                      </a:cubicBezTo>
                      <a:cubicBezTo>
                        <a:pt x="1080" y="11"/>
                        <a:pt x="1103" y="11"/>
                        <a:pt x="1160" y="0"/>
                      </a:cubicBezTo>
                      <a:cubicBezTo>
                        <a:pt x="1160" y="0"/>
                        <a:pt x="1160" y="0"/>
                        <a:pt x="1160" y="0"/>
                      </a:cubicBezTo>
                      <a:cubicBezTo>
                        <a:pt x="1194" y="0"/>
                        <a:pt x="1217" y="0"/>
                        <a:pt x="1240" y="0"/>
                      </a:cubicBezTo>
                      <a:cubicBezTo>
                        <a:pt x="1240" y="0"/>
                        <a:pt x="1240" y="0"/>
                        <a:pt x="1240" y="0"/>
                      </a:cubicBezTo>
                      <a:cubicBezTo>
                        <a:pt x="1275" y="0"/>
                        <a:pt x="1309" y="11"/>
                        <a:pt x="1332" y="11"/>
                      </a:cubicBezTo>
                      <a:cubicBezTo>
                        <a:pt x="1332" y="11"/>
                        <a:pt x="1332" y="11"/>
                        <a:pt x="1332" y="11"/>
                      </a:cubicBezTo>
                      <a:cubicBezTo>
                        <a:pt x="1378" y="23"/>
                        <a:pt x="1435" y="46"/>
                        <a:pt x="1481" y="80"/>
                      </a:cubicBezTo>
                      <a:cubicBezTo>
                        <a:pt x="1481" y="80"/>
                        <a:pt x="1481" y="80"/>
                        <a:pt x="1481" y="80"/>
                      </a:cubicBezTo>
                      <a:cubicBezTo>
                        <a:pt x="1527" y="115"/>
                        <a:pt x="1562" y="172"/>
                        <a:pt x="1596" y="218"/>
                      </a:cubicBezTo>
                      <a:cubicBezTo>
                        <a:pt x="1596" y="218"/>
                        <a:pt x="1596" y="218"/>
                        <a:pt x="1596" y="218"/>
                      </a:cubicBezTo>
                      <a:cubicBezTo>
                        <a:pt x="1619" y="264"/>
                        <a:pt x="1642" y="321"/>
                        <a:pt x="1642" y="379"/>
                      </a:cubicBezTo>
                      <a:cubicBezTo>
                        <a:pt x="1642" y="379"/>
                        <a:pt x="1642" y="379"/>
                        <a:pt x="1642" y="379"/>
                      </a:cubicBezTo>
                      <a:cubicBezTo>
                        <a:pt x="1642" y="379"/>
                        <a:pt x="1642" y="390"/>
                        <a:pt x="1642" y="390"/>
                      </a:cubicBezTo>
                      <a:cubicBezTo>
                        <a:pt x="1642" y="390"/>
                        <a:pt x="1642" y="390"/>
                        <a:pt x="1642" y="390"/>
                      </a:cubicBezTo>
                      <a:cubicBezTo>
                        <a:pt x="1642" y="448"/>
                        <a:pt x="1619" y="517"/>
                        <a:pt x="1596" y="574"/>
                      </a:cubicBezTo>
                      <a:cubicBezTo>
                        <a:pt x="1596" y="574"/>
                        <a:pt x="1596" y="574"/>
                        <a:pt x="1596" y="574"/>
                      </a:cubicBezTo>
                      <a:cubicBezTo>
                        <a:pt x="1573" y="632"/>
                        <a:pt x="1527" y="678"/>
                        <a:pt x="1470" y="724"/>
                      </a:cubicBezTo>
                      <a:cubicBezTo>
                        <a:pt x="1470" y="724"/>
                        <a:pt x="1470" y="724"/>
                        <a:pt x="1470" y="724"/>
                      </a:cubicBezTo>
                      <a:cubicBezTo>
                        <a:pt x="1447" y="747"/>
                        <a:pt x="1424" y="758"/>
                        <a:pt x="1390" y="781"/>
                      </a:cubicBezTo>
                      <a:cubicBezTo>
                        <a:pt x="1390" y="781"/>
                        <a:pt x="1390" y="781"/>
                        <a:pt x="1390" y="781"/>
                      </a:cubicBezTo>
                      <a:cubicBezTo>
                        <a:pt x="1355" y="793"/>
                        <a:pt x="1309" y="815"/>
                        <a:pt x="1217" y="850"/>
                      </a:cubicBezTo>
                      <a:cubicBezTo>
                        <a:pt x="1217" y="850"/>
                        <a:pt x="1217" y="850"/>
                        <a:pt x="1217" y="850"/>
                      </a:cubicBezTo>
                      <a:cubicBezTo>
                        <a:pt x="287" y="1183"/>
                        <a:pt x="287" y="1183"/>
                        <a:pt x="287" y="1183"/>
                      </a:cubicBezTo>
                      <a:cubicBezTo>
                        <a:pt x="242" y="1057"/>
                        <a:pt x="242" y="1057"/>
                        <a:pt x="242" y="1057"/>
                      </a:cubicBezTo>
                    </a:path>
                  </a:pathLst>
                </a:custGeom>
                <a:grpFill/>
                <a:ln w="6350">
                  <a:noFill/>
                  <a:round/>
                  <a:headEnd/>
                  <a:tailEnd/>
                </a:ln>
                <a:scene3d>
                  <a:camera prst="orthographicFront"/>
                  <a:lightRig rig="threePt" dir="t"/>
                </a:scene3d>
                <a:sp3d>
                  <a:bevelT/>
                </a:sp3d>
              </p:spPr>
              <p:txBody>
                <a:bodyPr/>
                <a:lstStyle/>
                <a:p>
                  <a:endParaRPr lang="el-GR" sz="1800"/>
                </a:p>
              </p:txBody>
            </p:sp>
          </p:grpSp>
          <p:grpSp>
            <p:nvGrpSpPr>
              <p:cNvPr id="287" name="Group 11"/>
              <p:cNvGrpSpPr>
                <a:grpSpLocks noChangeAspect="1"/>
              </p:cNvGrpSpPr>
              <p:nvPr/>
            </p:nvGrpSpPr>
            <p:grpSpPr bwMode="auto">
              <a:xfrm>
                <a:off x="2156" y="562"/>
                <a:ext cx="1440" cy="1420"/>
                <a:chOff x="2348" y="780"/>
                <a:chExt cx="1058" cy="1041"/>
              </a:xfrm>
              <a:grpFill/>
            </p:grpSpPr>
            <p:grpSp>
              <p:nvGrpSpPr>
                <p:cNvPr id="316" name="Group 12"/>
                <p:cNvGrpSpPr>
                  <a:grpSpLocks noChangeAspect="1"/>
                </p:cNvGrpSpPr>
                <p:nvPr/>
              </p:nvGrpSpPr>
              <p:grpSpPr bwMode="auto">
                <a:xfrm>
                  <a:off x="2907" y="780"/>
                  <a:ext cx="499" cy="1041"/>
                  <a:chOff x="3684" y="1119"/>
                  <a:chExt cx="777" cy="1626"/>
                </a:xfrm>
                <a:grpFill/>
              </p:grpSpPr>
              <p:sp>
                <p:nvSpPr>
                  <p:cNvPr id="320" name="Freeform 13"/>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21" name="Freeform 14"/>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317" name="Group 15"/>
                <p:cNvGrpSpPr>
                  <a:grpSpLocks noChangeAspect="1"/>
                </p:cNvGrpSpPr>
                <p:nvPr/>
              </p:nvGrpSpPr>
              <p:grpSpPr bwMode="auto">
                <a:xfrm flipH="1">
                  <a:off x="2348" y="780"/>
                  <a:ext cx="499" cy="1041"/>
                  <a:chOff x="3684" y="1119"/>
                  <a:chExt cx="777" cy="1626"/>
                </a:xfrm>
                <a:grpFill/>
              </p:grpSpPr>
              <p:sp>
                <p:nvSpPr>
                  <p:cNvPr id="318" name="Freeform 16"/>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19" name="Freeform 17"/>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288" name="Group 18"/>
              <p:cNvGrpSpPr>
                <a:grpSpLocks noChangeAspect="1"/>
              </p:cNvGrpSpPr>
              <p:nvPr/>
            </p:nvGrpSpPr>
            <p:grpSpPr bwMode="auto">
              <a:xfrm rot="4320000">
                <a:off x="3109" y="1235"/>
                <a:ext cx="1440" cy="1420"/>
                <a:chOff x="2348" y="780"/>
                <a:chExt cx="1058" cy="1041"/>
              </a:xfrm>
              <a:grpFill/>
            </p:grpSpPr>
            <p:grpSp>
              <p:nvGrpSpPr>
                <p:cNvPr id="310" name="Group 19"/>
                <p:cNvGrpSpPr>
                  <a:grpSpLocks noChangeAspect="1"/>
                </p:cNvGrpSpPr>
                <p:nvPr/>
              </p:nvGrpSpPr>
              <p:grpSpPr bwMode="auto">
                <a:xfrm>
                  <a:off x="2907" y="780"/>
                  <a:ext cx="499" cy="1041"/>
                  <a:chOff x="3684" y="1119"/>
                  <a:chExt cx="777" cy="1626"/>
                </a:xfrm>
                <a:grpFill/>
              </p:grpSpPr>
              <p:sp>
                <p:nvSpPr>
                  <p:cNvPr id="314" name="Freeform 20"/>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15" name="Freeform 21"/>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311" name="Group 22"/>
                <p:cNvGrpSpPr>
                  <a:grpSpLocks noChangeAspect="1"/>
                </p:cNvGrpSpPr>
                <p:nvPr/>
              </p:nvGrpSpPr>
              <p:grpSpPr bwMode="auto">
                <a:xfrm flipH="1">
                  <a:off x="2348" y="780"/>
                  <a:ext cx="499" cy="1041"/>
                  <a:chOff x="3684" y="1119"/>
                  <a:chExt cx="777" cy="1626"/>
                </a:xfrm>
                <a:grpFill/>
              </p:grpSpPr>
              <p:sp>
                <p:nvSpPr>
                  <p:cNvPr id="312" name="Freeform 23"/>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13" name="Freeform 24"/>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289" name="Group 25"/>
              <p:cNvGrpSpPr>
                <a:grpSpLocks noChangeAspect="1"/>
              </p:cNvGrpSpPr>
              <p:nvPr/>
            </p:nvGrpSpPr>
            <p:grpSpPr bwMode="auto">
              <a:xfrm rot="8640000">
                <a:off x="2761" y="2338"/>
                <a:ext cx="1440" cy="1420"/>
                <a:chOff x="2348" y="780"/>
                <a:chExt cx="1058" cy="1041"/>
              </a:xfrm>
              <a:grpFill/>
            </p:grpSpPr>
            <p:grpSp>
              <p:nvGrpSpPr>
                <p:cNvPr id="304" name="Group 26"/>
                <p:cNvGrpSpPr>
                  <a:grpSpLocks noChangeAspect="1"/>
                </p:cNvGrpSpPr>
                <p:nvPr/>
              </p:nvGrpSpPr>
              <p:grpSpPr bwMode="auto">
                <a:xfrm>
                  <a:off x="2907" y="780"/>
                  <a:ext cx="499" cy="1041"/>
                  <a:chOff x="3684" y="1119"/>
                  <a:chExt cx="777" cy="1626"/>
                </a:xfrm>
                <a:grpFill/>
              </p:grpSpPr>
              <p:sp>
                <p:nvSpPr>
                  <p:cNvPr id="308" name="Freeform 27"/>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09" name="Freeform 28"/>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305" name="Group 29"/>
                <p:cNvGrpSpPr>
                  <a:grpSpLocks noChangeAspect="1"/>
                </p:cNvGrpSpPr>
                <p:nvPr/>
              </p:nvGrpSpPr>
              <p:grpSpPr bwMode="auto">
                <a:xfrm flipH="1">
                  <a:off x="2348" y="780"/>
                  <a:ext cx="499" cy="1041"/>
                  <a:chOff x="3684" y="1119"/>
                  <a:chExt cx="777" cy="1626"/>
                </a:xfrm>
                <a:grpFill/>
              </p:grpSpPr>
              <p:sp>
                <p:nvSpPr>
                  <p:cNvPr id="306" name="Freeform 30"/>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07" name="Freeform 31"/>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290" name="Group 32"/>
              <p:cNvGrpSpPr>
                <a:grpSpLocks noChangeAspect="1"/>
              </p:cNvGrpSpPr>
              <p:nvPr/>
            </p:nvGrpSpPr>
            <p:grpSpPr bwMode="auto">
              <a:xfrm rot="-8640000">
                <a:off x="1567" y="2348"/>
                <a:ext cx="1440" cy="1420"/>
                <a:chOff x="2348" y="780"/>
                <a:chExt cx="1058" cy="1041"/>
              </a:xfrm>
              <a:grpFill/>
            </p:grpSpPr>
            <p:grpSp>
              <p:nvGrpSpPr>
                <p:cNvPr id="298" name="Group 33"/>
                <p:cNvGrpSpPr>
                  <a:grpSpLocks noChangeAspect="1"/>
                </p:cNvGrpSpPr>
                <p:nvPr/>
              </p:nvGrpSpPr>
              <p:grpSpPr bwMode="auto">
                <a:xfrm>
                  <a:off x="2907" y="780"/>
                  <a:ext cx="499" cy="1041"/>
                  <a:chOff x="3684" y="1119"/>
                  <a:chExt cx="777" cy="1626"/>
                </a:xfrm>
                <a:grpFill/>
              </p:grpSpPr>
              <p:sp>
                <p:nvSpPr>
                  <p:cNvPr id="302" name="Freeform 3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03" name="Freeform 3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299" name="Group 36"/>
                <p:cNvGrpSpPr>
                  <a:grpSpLocks noChangeAspect="1"/>
                </p:cNvGrpSpPr>
                <p:nvPr/>
              </p:nvGrpSpPr>
              <p:grpSpPr bwMode="auto">
                <a:xfrm flipH="1">
                  <a:off x="2348" y="780"/>
                  <a:ext cx="499" cy="1041"/>
                  <a:chOff x="3684" y="1119"/>
                  <a:chExt cx="777" cy="1626"/>
                </a:xfrm>
                <a:grpFill/>
              </p:grpSpPr>
              <p:sp>
                <p:nvSpPr>
                  <p:cNvPr id="300" name="Freeform 37"/>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301" name="Freeform 38"/>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nvGrpSpPr>
              <p:cNvPr id="291" name="Group 39"/>
              <p:cNvGrpSpPr>
                <a:grpSpLocks noChangeAspect="1"/>
              </p:cNvGrpSpPr>
              <p:nvPr/>
            </p:nvGrpSpPr>
            <p:grpSpPr bwMode="auto">
              <a:xfrm rot="-4320000">
                <a:off x="1201" y="1255"/>
                <a:ext cx="1440" cy="1420"/>
                <a:chOff x="2348" y="780"/>
                <a:chExt cx="1058" cy="1041"/>
              </a:xfrm>
              <a:grpFill/>
            </p:grpSpPr>
            <p:grpSp>
              <p:nvGrpSpPr>
                <p:cNvPr id="292" name="Group 40"/>
                <p:cNvGrpSpPr>
                  <a:grpSpLocks noChangeAspect="1"/>
                </p:cNvGrpSpPr>
                <p:nvPr/>
              </p:nvGrpSpPr>
              <p:grpSpPr bwMode="auto">
                <a:xfrm>
                  <a:off x="2907" y="780"/>
                  <a:ext cx="499" cy="1041"/>
                  <a:chOff x="3684" y="1119"/>
                  <a:chExt cx="777" cy="1626"/>
                </a:xfrm>
                <a:grpFill/>
              </p:grpSpPr>
              <p:sp>
                <p:nvSpPr>
                  <p:cNvPr id="296"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97"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293" name="Group 43"/>
                <p:cNvGrpSpPr>
                  <a:grpSpLocks noChangeAspect="1"/>
                </p:cNvGrpSpPr>
                <p:nvPr/>
              </p:nvGrpSpPr>
              <p:grpSpPr bwMode="auto">
                <a:xfrm flipH="1">
                  <a:off x="2348" y="780"/>
                  <a:ext cx="499" cy="1041"/>
                  <a:chOff x="3684" y="1119"/>
                  <a:chExt cx="777" cy="1626"/>
                </a:xfrm>
                <a:grpFill/>
              </p:grpSpPr>
              <p:sp>
                <p:nvSpPr>
                  <p:cNvPr id="294"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95"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grpSp>
          <p:nvGrpSpPr>
            <p:cNvPr id="229" name="19 - Ομάδα"/>
            <p:cNvGrpSpPr/>
            <p:nvPr/>
          </p:nvGrpSpPr>
          <p:grpSpPr>
            <a:xfrm rot="17291227">
              <a:off x="7458393" y="1622893"/>
              <a:ext cx="319417" cy="292056"/>
              <a:chOff x="4752977" y="1700218"/>
              <a:chExt cx="1676412" cy="1728783"/>
            </a:xfrm>
            <a:solidFill>
              <a:schemeClr val="accent4">
                <a:lumMod val="50000"/>
              </a:schemeClr>
            </a:solidFill>
          </p:grpSpPr>
          <p:sp>
            <p:nvSpPr>
              <p:cNvPr id="283" name="676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4" name="677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5" name="678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0" name="19 - Ομάδα"/>
            <p:cNvGrpSpPr/>
            <p:nvPr/>
          </p:nvGrpSpPr>
          <p:grpSpPr>
            <a:xfrm rot="19138997">
              <a:off x="7771902" y="2497834"/>
              <a:ext cx="319417" cy="292056"/>
              <a:chOff x="4752977" y="1700218"/>
              <a:chExt cx="1676412" cy="1728783"/>
            </a:xfrm>
            <a:solidFill>
              <a:schemeClr val="accent4">
                <a:lumMod val="50000"/>
              </a:schemeClr>
            </a:solidFill>
          </p:grpSpPr>
          <p:sp>
            <p:nvSpPr>
              <p:cNvPr id="280" name="680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1" name="681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2" name="682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31" name="697 - Ομάδα"/>
            <p:cNvGrpSpPr/>
            <p:nvPr/>
          </p:nvGrpSpPr>
          <p:grpSpPr>
            <a:xfrm rot="19539354">
              <a:off x="6286512" y="2428868"/>
              <a:ext cx="1637800" cy="1339095"/>
              <a:chOff x="4429124" y="4560015"/>
              <a:chExt cx="1637800" cy="1339095"/>
            </a:xfrm>
          </p:grpSpPr>
          <p:grpSp>
            <p:nvGrpSpPr>
              <p:cNvPr id="242" name="601 - Ομάδα"/>
              <p:cNvGrpSpPr/>
              <p:nvPr/>
            </p:nvGrpSpPr>
            <p:grpSpPr>
              <a:xfrm>
                <a:off x="4429124" y="5000636"/>
                <a:ext cx="740474" cy="642799"/>
                <a:chOff x="1643042" y="3251502"/>
                <a:chExt cx="740474" cy="642799"/>
              </a:xfrm>
            </p:grpSpPr>
            <p:grpSp>
              <p:nvGrpSpPr>
                <p:cNvPr id="269" name="19 - Ομάδα"/>
                <p:cNvGrpSpPr/>
                <p:nvPr/>
              </p:nvGrpSpPr>
              <p:grpSpPr>
                <a:xfrm>
                  <a:off x="1643044" y="3571878"/>
                  <a:ext cx="306153" cy="322425"/>
                  <a:chOff x="4752977" y="1700218"/>
                  <a:chExt cx="1676412" cy="1728783"/>
                </a:xfrm>
                <a:solidFill>
                  <a:schemeClr val="accent4">
                    <a:lumMod val="50000"/>
                  </a:schemeClr>
                </a:solidFill>
              </p:grpSpPr>
              <p:sp>
                <p:nvSpPr>
                  <p:cNvPr id="277" name="610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8" name="611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9" name="612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0" name="Group 39"/>
                <p:cNvGrpSpPr>
                  <a:grpSpLocks noChangeAspect="1"/>
                </p:cNvGrpSpPr>
                <p:nvPr/>
              </p:nvGrpSpPr>
              <p:grpSpPr bwMode="auto">
                <a:xfrm rot="11533380">
                  <a:off x="1858256" y="3251501"/>
                  <a:ext cx="525258" cy="484577"/>
                  <a:chOff x="2348" y="780"/>
                  <a:chExt cx="1058" cy="1041"/>
                </a:xfrm>
                <a:solidFill>
                  <a:srgbClr val="00FFCC"/>
                </a:solidFill>
              </p:grpSpPr>
              <p:grpSp>
                <p:nvGrpSpPr>
                  <p:cNvPr id="271" name="Group 40"/>
                  <p:cNvGrpSpPr>
                    <a:grpSpLocks noChangeAspect="1"/>
                  </p:cNvGrpSpPr>
                  <p:nvPr/>
                </p:nvGrpSpPr>
                <p:grpSpPr bwMode="auto">
                  <a:xfrm>
                    <a:off x="2907" y="780"/>
                    <a:ext cx="499" cy="1041"/>
                    <a:chOff x="3684" y="1119"/>
                    <a:chExt cx="777" cy="1626"/>
                  </a:xfrm>
                  <a:grpFill/>
                </p:grpSpPr>
                <p:sp>
                  <p:nvSpPr>
                    <p:cNvPr id="275"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76"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272" name="Group 43"/>
                  <p:cNvGrpSpPr>
                    <a:grpSpLocks noChangeAspect="1"/>
                  </p:cNvGrpSpPr>
                  <p:nvPr/>
                </p:nvGrpSpPr>
                <p:grpSpPr bwMode="auto">
                  <a:xfrm flipH="1">
                    <a:off x="2348" y="780"/>
                    <a:ext cx="499" cy="1041"/>
                    <a:chOff x="3684" y="1119"/>
                    <a:chExt cx="777" cy="1626"/>
                  </a:xfrm>
                  <a:grpFill/>
                </p:grpSpPr>
                <p:sp>
                  <p:nvSpPr>
                    <p:cNvPr id="273"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74"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grpSp>
            <p:nvGrpSpPr>
              <p:cNvPr id="243" name="620 - Ομάδα"/>
              <p:cNvGrpSpPr/>
              <p:nvPr/>
            </p:nvGrpSpPr>
            <p:grpSpPr>
              <a:xfrm rot="329697" flipH="1">
                <a:off x="5172226" y="5256311"/>
                <a:ext cx="894698" cy="642799"/>
                <a:chOff x="1643042" y="3251502"/>
                <a:chExt cx="740474" cy="642799"/>
              </a:xfrm>
            </p:grpSpPr>
            <p:grpSp>
              <p:nvGrpSpPr>
                <p:cNvPr id="258" name="19 - Ομάδα"/>
                <p:cNvGrpSpPr/>
                <p:nvPr/>
              </p:nvGrpSpPr>
              <p:grpSpPr>
                <a:xfrm>
                  <a:off x="1643044" y="3571878"/>
                  <a:ext cx="306153" cy="322425"/>
                  <a:chOff x="4752977" y="1700218"/>
                  <a:chExt cx="1676412" cy="1728783"/>
                </a:xfrm>
                <a:solidFill>
                  <a:schemeClr val="accent4">
                    <a:lumMod val="50000"/>
                  </a:schemeClr>
                </a:solidFill>
              </p:grpSpPr>
              <p:sp>
                <p:nvSpPr>
                  <p:cNvPr id="266" name="629 - Έλλειψη"/>
                  <p:cNvSpPr/>
                  <p:nvPr/>
                </p:nvSpPr>
                <p:spPr>
                  <a:xfrm>
                    <a:off x="4752977" y="2276467"/>
                    <a:ext cx="962032" cy="100965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7" name="630 - Έλλειψη"/>
                  <p:cNvSpPr/>
                  <p:nvPr/>
                </p:nvSpPr>
                <p:spPr>
                  <a:xfrm>
                    <a:off x="5286381" y="1700218"/>
                    <a:ext cx="1038232" cy="101440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8" name="631 - Έλλειψη"/>
                  <p:cNvSpPr/>
                  <p:nvPr/>
                </p:nvSpPr>
                <p:spPr>
                  <a:xfrm>
                    <a:off x="5486407" y="2486019"/>
                    <a:ext cx="942982" cy="942982"/>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59" name="Group 39"/>
                <p:cNvGrpSpPr>
                  <a:grpSpLocks noChangeAspect="1"/>
                </p:cNvGrpSpPr>
                <p:nvPr/>
              </p:nvGrpSpPr>
              <p:grpSpPr bwMode="auto">
                <a:xfrm rot="11533380">
                  <a:off x="1858256" y="3251501"/>
                  <a:ext cx="525258" cy="484577"/>
                  <a:chOff x="2348" y="780"/>
                  <a:chExt cx="1058" cy="1041"/>
                </a:xfrm>
                <a:solidFill>
                  <a:srgbClr val="00FFCC"/>
                </a:solidFill>
              </p:grpSpPr>
              <p:grpSp>
                <p:nvGrpSpPr>
                  <p:cNvPr id="260" name="Group 40"/>
                  <p:cNvGrpSpPr>
                    <a:grpSpLocks noChangeAspect="1"/>
                  </p:cNvGrpSpPr>
                  <p:nvPr/>
                </p:nvGrpSpPr>
                <p:grpSpPr bwMode="auto">
                  <a:xfrm>
                    <a:off x="2907" y="780"/>
                    <a:ext cx="499" cy="1041"/>
                    <a:chOff x="3684" y="1119"/>
                    <a:chExt cx="777" cy="1626"/>
                  </a:xfrm>
                  <a:grpFill/>
                </p:grpSpPr>
                <p:sp>
                  <p:nvSpPr>
                    <p:cNvPr id="264" name="Freeform 41"/>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65" name="Freeform 42"/>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nvGrpSpPr>
                  <p:cNvPr id="261" name="Group 43"/>
                  <p:cNvGrpSpPr>
                    <a:grpSpLocks noChangeAspect="1"/>
                  </p:cNvGrpSpPr>
                  <p:nvPr/>
                </p:nvGrpSpPr>
                <p:grpSpPr bwMode="auto">
                  <a:xfrm flipH="1">
                    <a:off x="2348" y="780"/>
                    <a:ext cx="499" cy="1041"/>
                    <a:chOff x="3684" y="1119"/>
                    <a:chExt cx="777" cy="1626"/>
                  </a:xfrm>
                  <a:grpFill/>
                </p:grpSpPr>
                <p:sp>
                  <p:nvSpPr>
                    <p:cNvPr id="262" name="Freeform 44"/>
                    <p:cNvSpPr>
                      <a:spLocks noChangeAspect="1"/>
                    </p:cNvSpPr>
                    <p:nvPr/>
                  </p:nvSpPr>
                  <p:spPr bwMode="auto">
                    <a:xfrm>
                      <a:off x="3684" y="1119"/>
                      <a:ext cx="388" cy="1626"/>
                    </a:xfrm>
                    <a:custGeom>
                      <a:avLst/>
                      <a:gdLst>
                        <a:gd name="T0" fmla="*/ 0 w 290"/>
                        <a:gd name="T1" fmla="*/ 11750 h 1220"/>
                        <a:gd name="T2" fmla="*/ 0 w 290"/>
                        <a:gd name="T3" fmla="*/ 4409 h 1220"/>
                        <a:gd name="T4" fmla="*/ 115 w 290"/>
                        <a:gd name="T5" fmla="*/ 4306 h 1220"/>
                        <a:gd name="T6" fmla="*/ 1913 w 290"/>
                        <a:gd name="T7" fmla="*/ 2562 h 1220"/>
                        <a:gd name="T8" fmla="*/ 1913 w 290"/>
                        <a:gd name="T9" fmla="*/ 2562 h 1220"/>
                        <a:gd name="T10" fmla="*/ 1615 w 290"/>
                        <a:gd name="T11" fmla="*/ 1594 h 1220"/>
                        <a:gd name="T12" fmla="*/ 1615 w 290"/>
                        <a:gd name="T13" fmla="*/ 1594 h 1220"/>
                        <a:gd name="T14" fmla="*/ 2089 w 290"/>
                        <a:gd name="T15" fmla="*/ 249 h 1220"/>
                        <a:gd name="T16" fmla="*/ 2089 w 290"/>
                        <a:gd name="T17" fmla="*/ 249 h 1220"/>
                        <a:gd name="T18" fmla="*/ 2649 w 290"/>
                        <a:gd name="T19" fmla="*/ 116 h 1220"/>
                        <a:gd name="T20" fmla="*/ 2649 w 290"/>
                        <a:gd name="T21" fmla="*/ 116 h 1220"/>
                        <a:gd name="T22" fmla="*/ 2795 w 290"/>
                        <a:gd name="T23" fmla="*/ 669 h 1220"/>
                        <a:gd name="T24" fmla="*/ 2795 w 290"/>
                        <a:gd name="T25" fmla="*/ 669 h 1220"/>
                        <a:gd name="T26" fmla="*/ 2438 w 290"/>
                        <a:gd name="T27" fmla="*/ 1594 h 1220"/>
                        <a:gd name="T28" fmla="*/ 2438 w 290"/>
                        <a:gd name="T29" fmla="*/ 1594 h 1220"/>
                        <a:gd name="T30" fmla="*/ 2770 w 290"/>
                        <a:gd name="T31" fmla="*/ 2363 h 1220"/>
                        <a:gd name="T32" fmla="*/ 2770 w 290"/>
                        <a:gd name="T33" fmla="*/ 2363 h 1220"/>
                        <a:gd name="T34" fmla="*/ 2977 w 290"/>
                        <a:gd name="T35" fmla="*/ 2652 h 1220"/>
                        <a:gd name="T36" fmla="*/ 2729 w 290"/>
                        <a:gd name="T37" fmla="*/ 2893 h 1220"/>
                        <a:gd name="T38" fmla="*/ 821 w 290"/>
                        <a:gd name="T39" fmla="*/ 4751 h 1220"/>
                        <a:gd name="T40" fmla="*/ 821 w 290"/>
                        <a:gd name="T41" fmla="*/ 4751 h 1220"/>
                        <a:gd name="T42" fmla="*/ 821 w 290"/>
                        <a:gd name="T43" fmla="*/ 11750 h 1220"/>
                        <a:gd name="T44" fmla="*/ 821 w 290"/>
                        <a:gd name="T45" fmla="*/ 11750 h 1220"/>
                        <a:gd name="T46" fmla="*/ 409 w 290"/>
                        <a:gd name="T47" fmla="*/ 12144 h 1220"/>
                        <a:gd name="T48" fmla="*/ 409 w 290"/>
                        <a:gd name="T49" fmla="*/ 12144 h 1220"/>
                        <a:gd name="T50" fmla="*/ 0 w 290"/>
                        <a:gd name="T51" fmla="*/ 11750 h 1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
                        <a:gd name="T79" fmla="*/ 0 h 1220"/>
                        <a:gd name="T80" fmla="*/ 290 w 290"/>
                        <a:gd name="T81" fmla="*/ 1220 h 1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 h="1220">
                          <a:moveTo>
                            <a:pt x="0" y="1180"/>
                          </a:moveTo>
                          <a:cubicBezTo>
                            <a:pt x="0" y="443"/>
                            <a:pt x="0" y="443"/>
                            <a:pt x="0" y="443"/>
                          </a:cubicBezTo>
                          <a:cubicBezTo>
                            <a:pt x="11" y="432"/>
                            <a:pt x="11" y="432"/>
                            <a:pt x="11" y="432"/>
                          </a:cubicBezTo>
                          <a:cubicBezTo>
                            <a:pt x="11" y="432"/>
                            <a:pt x="107" y="336"/>
                            <a:pt x="186" y="257"/>
                          </a:cubicBezTo>
                          <a:cubicBezTo>
                            <a:pt x="186" y="257"/>
                            <a:pt x="186" y="257"/>
                            <a:pt x="186" y="257"/>
                          </a:cubicBezTo>
                          <a:cubicBezTo>
                            <a:pt x="168" y="226"/>
                            <a:pt x="158" y="194"/>
                            <a:pt x="158" y="160"/>
                          </a:cubicBezTo>
                          <a:cubicBezTo>
                            <a:pt x="158" y="160"/>
                            <a:pt x="158" y="160"/>
                            <a:pt x="158" y="160"/>
                          </a:cubicBezTo>
                          <a:cubicBezTo>
                            <a:pt x="158" y="114"/>
                            <a:pt x="176" y="71"/>
                            <a:pt x="203" y="25"/>
                          </a:cubicBezTo>
                          <a:cubicBezTo>
                            <a:pt x="203" y="25"/>
                            <a:pt x="203" y="25"/>
                            <a:pt x="203" y="25"/>
                          </a:cubicBezTo>
                          <a:cubicBezTo>
                            <a:pt x="215" y="6"/>
                            <a:pt x="239" y="0"/>
                            <a:pt x="258" y="12"/>
                          </a:cubicBezTo>
                          <a:cubicBezTo>
                            <a:pt x="258" y="12"/>
                            <a:pt x="258" y="12"/>
                            <a:pt x="258" y="12"/>
                          </a:cubicBezTo>
                          <a:cubicBezTo>
                            <a:pt x="277" y="23"/>
                            <a:pt x="283" y="48"/>
                            <a:pt x="272" y="67"/>
                          </a:cubicBezTo>
                          <a:cubicBezTo>
                            <a:pt x="272" y="67"/>
                            <a:pt x="272" y="67"/>
                            <a:pt x="272" y="67"/>
                          </a:cubicBezTo>
                          <a:cubicBezTo>
                            <a:pt x="248" y="106"/>
                            <a:pt x="238" y="136"/>
                            <a:pt x="238" y="160"/>
                          </a:cubicBezTo>
                          <a:cubicBezTo>
                            <a:pt x="238" y="160"/>
                            <a:pt x="238" y="160"/>
                            <a:pt x="238" y="160"/>
                          </a:cubicBezTo>
                          <a:cubicBezTo>
                            <a:pt x="238" y="184"/>
                            <a:pt x="246" y="207"/>
                            <a:pt x="270" y="238"/>
                          </a:cubicBezTo>
                          <a:cubicBezTo>
                            <a:pt x="270" y="238"/>
                            <a:pt x="270" y="238"/>
                            <a:pt x="270" y="238"/>
                          </a:cubicBezTo>
                          <a:cubicBezTo>
                            <a:pt x="290" y="266"/>
                            <a:pt x="290" y="266"/>
                            <a:pt x="290" y="266"/>
                          </a:cubicBezTo>
                          <a:cubicBezTo>
                            <a:pt x="266" y="290"/>
                            <a:pt x="266" y="290"/>
                            <a:pt x="266" y="290"/>
                          </a:cubicBezTo>
                          <a:cubicBezTo>
                            <a:pt x="200" y="356"/>
                            <a:pt x="111" y="445"/>
                            <a:pt x="80" y="477"/>
                          </a:cubicBezTo>
                          <a:cubicBezTo>
                            <a:pt x="80" y="477"/>
                            <a:pt x="80" y="477"/>
                            <a:pt x="80" y="477"/>
                          </a:cubicBezTo>
                          <a:cubicBezTo>
                            <a:pt x="80" y="1180"/>
                            <a:pt x="80" y="1180"/>
                            <a:pt x="80" y="1180"/>
                          </a:cubicBezTo>
                          <a:cubicBezTo>
                            <a:pt x="80" y="1180"/>
                            <a:pt x="80" y="1180"/>
                            <a:pt x="80" y="1180"/>
                          </a:cubicBezTo>
                          <a:cubicBezTo>
                            <a:pt x="80" y="1202"/>
                            <a:pt x="62" y="1220"/>
                            <a:pt x="40" y="1220"/>
                          </a:cubicBezTo>
                          <a:cubicBezTo>
                            <a:pt x="40" y="1220"/>
                            <a:pt x="40" y="1220"/>
                            <a:pt x="40" y="1220"/>
                          </a:cubicBezTo>
                          <a:cubicBezTo>
                            <a:pt x="17" y="1220"/>
                            <a:pt x="0" y="1202"/>
                            <a:pt x="0" y="1180"/>
                          </a:cubicBezTo>
                          <a:close/>
                        </a:path>
                      </a:pathLst>
                    </a:custGeom>
                    <a:grpFill/>
                    <a:ln w="6350">
                      <a:noFill/>
                      <a:miter lim="800000"/>
                      <a:headEnd/>
                      <a:tailEnd/>
                    </a:ln>
                    <a:scene3d>
                      <a:camera prst="orthographicFront"/>
                      <a:lightRig rig="threePt" dir="t"/>
                    </a:scene3d>
                    <a:sp3d>
                      <a:bevelT/>
                    </a:sp3d>
                  </p:spPr>
                  <p:txBody>
                    <a:bodyPr/>
                    <a:lstStyle/>
                    <a:p>
                      <a:endParaRPr lang="el-GR"/>
                    </a:p>
                  </p:txBody>
                </p:sp>
                <p:sp>
                  <p:nvSpPr>
                    <p:cNvPr id="263" name="Freeform 45"/>
                    <p:cNvSpPr>
                      <a:spLocks noChangeAspect="1"/>
                    </p:cNvSpPr>
                    <p:nvPr/>
                  </p:nvSpPr>
                  <p:spPr bwMode="auto">
                    <a:xfrm>
                      <a:off x="3874" y="1524"/>
                      <a:ext cx="587" cy="309"/>
                    </a:xfrm>
                    <a:custGeom>
                      <a:avLst/>
                      <a:gdLst>
                        <a:gd name="T0" fmla="*/ 155 w 440"/>
                        <a:gd name="T1" fmla="*/ 2187 h 232"/>
                        <a:gd name="T2" fmla="*/ 151 w 440"/>
                        <a:gd name="T3" fmla="*/ 1618 h 232"/>
                        <a:gd name="T4" fmla="*/ 151 w 440"/>
                        <a:gd name="T5" fmla="*/ 1618 h 232"/>
                        <a:gd name="T6" fmla="*/ 1496 w 440"/>
                        <a:gd name="T7" fmla="*/ 248 h 232"/>
                        <a:gd name="T8" fmla="*/ 1496 w 440"/>
                        <a:gd name="T9" fmla="*/ 248 h 232"/>
                        <a:gd name="T10" fmla="*/ 1736 w 440"/>
                        <a:gd name="T11" fmla="*/ 0 h 232"/>
                        <a:gd name="T12" fmla="*/ 2020 w 440"/>
                        <a:gd name="T13" fmla="*/ 201 h 232"/>
                        <a:gd name="T14" fmla="*/ 2791 w 440"/>
                        <a:gd name="T15" fmla="*/ 486 h 232"/>
                        <a:gd name="T16" fmla="*/ 2791 w 440"/>
                        <a:gd name="T17" fmla="*/ 486 h 232"/>
                        <a:gd name="T18" fmla="*/ 3745 w 440"/>
                        <a:gd name="T19" fmla="*/ 140 h 232"/>
                        <a:gd name="T20" fmla="*/ 3745 w 440"/>
                        <a:gd name="T21" fmla="*/ 140 h 232"/>
                        <a:gd name="T22" fmla="*/ 4298 w 440"/>
                        <a:gd name="T23" fmla="*/ 264 h 232"/>
                        <a:gd name="T24" fmla="*/ 4298 w 440"/>
                        <a:gd name="T25" fmla="*/ 264 h 232"/>
                        <a:gd name="T26" fmla="*/ 4165 w 440"/>
                        <a:gd name="T27" fmla="*/ 808 h 232"/>
                        <a:gd name="T28" fmla="*/ 4165 w 440"/>
                        <a:gd name="T29" fmla="*/ 808 h 232"/>
                        <a:gd name="T30" fmla="*/ 2791 w 440"/>
                        <a:gd name="T31" fmla="*/ 1279 h 232"/>
                        <a:gd name="T32" fmla="*/ 2791 w 440"/>
                        <a:gd name="T33" fmla="*/ 1279 h 232"/>
                        <a:gd name="T34" fmla="*/ 1842 w 440"/>
                        <a:gd name="T35" fmla="*/ 1032 h 232"/>
                        <a:gd name="T36" fmla="*/ 1842 w 440"/>
                        <a:gd name="T37" fmla="*/ 1032 h 232"/>
                        <a:gd name="T38" fmla="*/ 726 w 440"/>
                        <a:gd name="T39" fmla="*/ 2174 h 232"/>
                        <a:gd name="T40" fmla="*/ 726 w 440"/>
                        <a:gd name="T41" fmla="*/ 2174 h 232"/>
                        <a:gd name="T42" fmla="*/ 726 w 440"/>
                        <a:gd name="T43" fmla="*/ 2174 h 232"/>
                        <a:gd name="T44" fmla="*/ 443 w 440"/>
                        <a:gd name="T45" fmla="*/ 2300 h 232"/>
                        <a:gd name="T46" fmla="*/ 443 w 440"/>
                        <a:gd name="T47" fmla="*/ 2300 h 232"/>
                        <a:gd name="T48" fmla="*/ 155 w 440"/>
                        <a:gd name="T49" fmla="*/ 2187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232"/>
                        <a:gd name="T77" fmla="*/ 440 w 440"/>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232">
                          <a:moveTo>
                            <a:pt x="16" y="221"/>
                          </a:moveTo>
                          <a:cubicBezTo>
                            <a:pt x="0" y="206"/>
                            <a:pt x="0" y="180"/>
                            <a:pt x="15" y="164"/>
                          </a:cubicBezTo>
                          <a:cubicBezTo>
                            <a:pt x="15" y="164"/>
                            <a:pt x="15" y="164"/>
                            <a:pt x="15" y="164"/>
                          </a:cubicBezTo>
                          <a:cubicBezTo>
                            <a:pt x="55" y="123"/>
                            <a:pt x="107" y="69"/>
                            <a:pt x="149" y="25"/>
                          </a:cubicBezTo>
                          <a:cubicBezTo>
                            <a:pt x="149" y="25"/>
                            <a:pt x="149" y="25"/>
                            <a:pt x="149" y="25"/>
                          </a:cubicBezTo>
                          <a:cubicBezTo>
                            <a:pt x="173" y="0"/>
                            <a:pt x="173" y="0"/>
                            <a:pt x="173" y="0"/>
                          </a:cubicBezTo>
                          <a:cubicBezTo>
                            <a:pt x="201" y="20"/>
                            <a:pt x="201" y="20"/>
                            <a:pt x="201" y="20"/>
                          </a:cubicBezTo>
                          <a:cubicBezTo>
                            <a:pt x="232" y="42"/>
                            <a:pt x="255" y="49"/>
                            <a:pt x="278" y="49"/>
                          </a:cubicBezTo>
                          <a:cubicBezTo>
                            <a:pt x="278" y="49"/>
                            <a:pt x="278" y="49"/>
                            <a:pt x="278" y="49"/>
                          </a:cubicBezTo>
                          <a:cubicBezTo>
                            <a:pt x="303" y="50"/>
                            <a:pt x="332" y="39"/>
                            <a:pt x="373" y="14"/>
                          </a:cubicBezTo>
                          <a:cubicBezTo>
                            <a:pt x="373" y="14"/>
                            <a:pt x="373" y="14"/>
                            <a:pt x="373" y="14"/>
                          </a:cubicBezTo>
                          <a:cubicBezTo>
                            <a:pt x="391" y="2"/>
                            <a:pt x="416" y="8"/>
                            <a:pt x="428" y="26"/>
                          </a:cubicBezTo>
                          <a:cubicBezTo>
                            <a:pt x="428" y="26"/>
                            <a:pt x="428" y="26"/>
                            <a:pt x="428" y="26"/>
                          </a:cubicBezTo>
                          <a:cubicBezTo>
                            <a:pt x="440" y="45"/>
                            <a:pt x="434" y="70"/>
                            <a:pt x="415" y="82"/>
                          </a:cubicBezTo>
                          <a:cubicBezTo>
                            <a:pt x="415" y="82"/>
                            <a:pt x="415" y="82"/>
                            <a:pt x="415" y="82"/>
                          </a:cubicBezTo>
                          <a:cubicBezTo>
                            <a:pt x="369" y="111"/>
                            <a:pt x="325" y="129"/>
                            <a:pt x="278" y="129"/>
                          </a:cubicBezTo>
                          <a:cubicBezTo>
                            <a:pt x="278" y="129"/>
                            <a:pt x="278" y="129"/>
                            <a:pt x="278" y="129"/>
                          </a:cubicBezTo>
                          <a:cubicBezTo>
                            <a:pt x="246" y="130"/>
                            <a:pt x="214" y="120"/>
                            <a:pt x="184" y="104"/>
                          </a:cubicBezTo>
                          <a:cubicBezTo>
                            <a:pt x="184" y="104"/>
                            <a:pt x="184" y="104"/>
                            <a:pt x="184" y="104"/>
                          </a:cubicBezTo>
                          <a:cubicBezTo>
                            <a:pt x="147" y="143"/>
                            <a:pt x="106" y="186"/>
                            <a:pt x="73" y="220"/>
                          </a:cubicBezTo>
                          <a:cubicBezTo>
                            <a:pt x="73" y="220"/>
                            <a:pt x="73" y="220"/>
                            <a:pt x="73" y="220"/>
                          </a:cubicBezTo>
                          <a:cubicBezTo>
                            <a:pt x="73" y="220"/>
                            <a:pt x="73" y="220"/>
                            <a:pt x="73" y="220"/>
                          </a:cubicBezTo>
                          <a:cubicBezTo>
                            <a:pt x="65" y="228"/>
                            <a:pt x="55" y="232"/>
                            <a:pt x="44" y="232"/>
                          </a:cubicBezTo>
                          <a:cubicBezTo>
                            <a:pt x="44" y="232"/>
                            <a:pt x="44" y="232"/>
                            <a:pt x="44" y="232"/>
                          </a:cubicBezTo>
                          <a:cubicBezTo>
                            <a:pt x="34" y="232"/>
                            <a:pt x="24" y="228"/>
                            <a:pt x="16" y="221"/>
                          </a:cubicBezTo>
                          <a:close/>
                        </a:path>
                      </a:pathLst>
                    </a:custGeom>
                    <a:grpFill/>
                    <a:ln w="6350">
                      <a:noFill/>
                      <a:miter lim="800000"/>
                      <a:headEnd/>
                      <a:tailEnd/>
                    </a:ln>
                    <a:scene3d>
                      <a:camera prst="orthographicFront"/>
                      <a:lightRig rig="threePt" dir="t"/>
                    </a:scene3d>
                    <a:sp3d>
                      <a:bevelT/>
                    </a:sp3d>
                  </p:spPr>
                  <p:txBody>
                    <a:bodyPr/>
                    <a:lstStyle/>
                    <a:p>
                      <a:endParaRPr lang="el-GR"/>
                    </a:p>
                  </p:txBody>
                </p:sp>
              </p:grpSp>
            </p:grpSp>
          </p:grpSp>
          <p:grpSp>
            <p:nvGrpSpPr>
              <p:cNvPr id="244" name="Group 32"/>
              <p:cNvGrpSpPr>
                <a:grpSpLocks noChangeAspect="1"/>
              </p:cNvGrpSpPr>
              <p:nvPr/>
            </p:nvGrpSpPr>
            <p:grpSpPr bwMode="auto">
              <a:xfrm rot="1765728">
                <a:off x="4981555" y="4560015"/>
                <a:ext cx="714364" cy="691536"/>
                <a:chOff x="1440" y="768"/>
                <a:chExt cx="2879" cy="2787"/>
              </a:xfrm>
              <a:solidFill>
                <a:srgbClr val="00FFFF"/>
              </a:solidFill>
            </p:grpSpPr>
            <p:sp>
              <p:nvSpPr>
                <p:cNvPr id="245" name="Oval 31"/>
                <p:cNvSpPr>
                  <a:spLocks noChangeAspect="1" noChangeArrowheads="1"/>
                </p:cNvSpPr>
                <p:nvPr/>
              </p:nvSpPr>
              <p:spPr bwMode="auto">
                <a:xfrm>
                  <a:off x="2765" y="2448"/>
                  <a:ext cx="230" cy="163"/>
                </a:xfrm>
                <a:prstGeom prst="ellipse">
                  <a:avLst/>
                </a:prstGeom>
                <a:grpFill/>
                <a:ln w="6350">
                  <a:solidFill>
                    <a:srgbClr val="003300"/>
                  </a:solidFill>
                  <a:round/>
                  <a:headEnd/>
                  <a:tailEnd/>
                </a:ln>
                <a:scene3d>
                  <a:camera prst="orthographicFront"/>
                  <a:lightRig rig="threePt" dir="t"/>
                </a:scene3d>
                <a:sp3d>
                  <a:bevelT/>
                </a:sp3d>
              </p:spPr>
              <p:txBody>
                <a:bodyPr wrap="none" anchor="ctr"/>
                <a:lstStyle/>
                <a:p>
                  <a:endParaRPr lang="el-GR"/>
                </a:p>
              </p:txBody>
            </p:sp>
            <p:sp>
              <p:nvSpPr>
                <p:cNvPr id="246" name="Oval 26"/>
                <p:cNvSpPr>
                  <a:spLocks noChangeAspect="1" noChangeArrowheads="1"/>
                </p:cNvSpPr>
                <p:nvPr/>
              </p:nvSpPr>
              <p:spPr bwMode="auto">
                <a:xfrm>
                  <a:off x="2355" y="2069"/>
                  <a:ext cx="460" cy="325"/>
                </a:xfrm>
                <a:prstGeom prst="ellipse">
                  <a:avLst/>
                </a:prstGeom>
                <a:grpFill/>
                <a:ln w="6350">
                  <a:solidFill>
                    <a:srgbClr val="FF9900"/>
                  </a:solidFill>
                  <a:round/>
                  <a:headEnd/>
                  <a:tailEnd/>
                </a:ln>
                <a:scene3d>
                  <a:camera prst="orthographicFront"/>
                  <a:lightRig rig="threePt" dir="t"/>
                </a:scene3d>
                <a:sp3d>
                  <a:bevelT/>
                </a:sp3d>
              </p:spPr>
              <p:txBody>
                <a:bodyPr wrap="none" anchor="ctr"/>
                <a:lstStyle/>
                <a:p>
                  <a:endParaRPr lang="el-GR"/>
                </a:p>
              </p:txBody>
            </p:sp>
            <p:sp>
              <p:nvSpPr>
                <p:cNvPr id="247" name="Oval 27"/>
                <p:cNvSpPr>
                  <a:spLocks noChangeAspect="1" noChangeArrowheads="1"/>
                </p:cNvSpPr>
                <p:nvPr/>
              </p:nvSpPr>
              <p:spPr bwMode="auto">
                <a:xfrm>
                  <a:off x="2946" y="2069"/>
                  <a:ext cx="459" cy="325"/>
                </a:xfrm>
                <a:prstGeom prst="ellipse">
                  <a:avLst/>
                </a:prstGeom>
                <a:grpFill/>
                <a:ln w="6350">
                  <a:solidFill>
                    <a:srgbClr val="FF9900"/>
                  </a:solidFill>
                  <a:round/>
                  <a:headEnd/>
                  <a:tailEnd/>
                </a:ln>
                <a:scene3d>
                  <a:camera prst="orthographicFront"/>
                  <a:lightRig rig="threePt" dir="t"/>
                </a:scene3d>
                <a:sp3d>
                  <a:bevelT/>
                </a:sp3d>
              </p:spPr>
              <p:txBody>
                <a:bodyPr wrap="none" anchor="ctr"/>
                <a:lstStyle/>
                <a:p>
                  <a:endParaRPr lang="el-GR"/>
                </a:p>
              </p:txBody>
            </p:sp>
            <p:sp>
              <p:nvSpPr>
                <p:cNvPr id="248" name="Freeform 11"/>
                <p:cNvSpPr>
                  <a:spLocks noChangeAspect="1"/>
                </p:cNvSpPr>
                <p:nvPr/>
              </p:nvSpPr>
              <p:spPr bwMode="auto">
                <a:xfrm>
                  <a:off x="2876" y="768"/>
                  <a:ext cx="1168" cy="1702"/>
                </a:xfrm>
                <a:custGeom>
                  <a:avLst/>
                  <a:gdLst>
                    <a:gd name="T0" fmla="*/ 47280425 w 252"/>
                    <a:gd name="T1" fmla="*/ 6232706 h 519"/>
                    <a:gd name="T2" fmla="*/ 42600380 w 252"/>
                    <a:gd name="T3" fmla="*/ 6261175 h 519"/>
                    <a:gd name="T4" fmla="*/ 8496176 w 252"/>
                    <a:gd name="T5" fmla="*/ 5833343 h 519"/>
                    <a:gd name="T6" fmla="*/ 8496176 w 252"/>
                    <a:gd name="T7" fmla="*/ 268559 h 519"/>
                    <a:gd name="T8" fmla="*/ 4273921 w 252"/>
                    <a:gd name="T9" fmla="*/ 0 h 519"/>
                    <a:gd name="T10" fmla="*/ 0 w 252"/>
                    <a:gd name="T11" fmla="*/ 268559 h 519"/>
                    <a:gd name="T12" fmla="*/ 0 w 252"/>
                    <a:gd name="T13" fmla="*/ 268559 h 519"/>
                    <a:gd name="T14" fmla="*/ 0 w 252"/>
                    <a:gd name="T15" fmla="*/ 6261175 h 519"/>
                    <a:gd name="T16" fmla="*/ 41312836 w 252"/>
                    <a:gd name="T17" fmla="*/ 6783803 h 519"/>
                    <a:gd name="T18" fmla="*/ 45169571 w 252"/>
                    <a:gd name="T19" fmla="*/ 6901764 h 519"/>
                    <a:gd name="T20" fmla="*/ 53030172 w 252"/>
                    <a:gd name="T21" fmla="*/ 6648017 h 519"/>
                    <a:gd name="T22" fmla="*/ 47280425 w 252"/>
                    <a:gd name="T23" fmla="*/ 6232706 h 5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519"/>
                    <a:gd name="T38" fmla="*/ 252 w 252"/>
                    <a:gd name="T39" fmla="*/ 519 h 5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519">
                      <a:moveTo>
                        <a:pt x="222" y="466"/>
                      </a:moveTo>
                      <a:cubicBezTo>
                        <a:pt x="214" y="464"/>
                        <a:pt x="206" y="465"/>
                        <a:pt x="200" y="468"/>
                      </a:cubicBezTo>
                      <a:cubicBezTo>
                        <a:pt x="40" y="436"/>
                        <a:pt x="40" y="436"/>
                        <a:pt x="40" y="436"/>
                      </a:cubicBezTo>
                      <a:cubicBezTo>
                        <a:pt x="40" y="20"/>
                        <a:pt x="40" y="20"/>
                        <a:pt x="40" y="20"/>
                      </a:cubicBezTo>
                      <a:cubicBezTo>
                        <a:pt x="40" y="9"/>
                        <a:pt x="31" y="0"/>
                        <a:pt x="20" y="0"/>
                      </a:cubicBezTo>
                      <a:cubicBezTo>
                        <a:pt x="9" y="0"/>
                        <a:pt x="0" y="9"/>
                        <a:pt x="0" y="20"/>
                      </a:cubicBezTo>
                      <a:cubicBezTo>
                        <a:pt x="0" y="20"/>
                        <a:pt x="0" y="20"/>
                        <a:pt x="0" y="20"/>
                      </a:cubicBezTo>
                      <a:cubicBezTo>
                        <a:pt x="0" y="468"/>
                        <a:pt x="0" y="468"/>
                        <a:pt x="0" y="468"/>
                      </a:cubicBezTo>
                      <a:cubicBezTo>
                        <a:pt x="194" y="507"/>
                        <a:pt x="194" y="507"/>
                        <a:pt x="194" y="507"/>
                      </a:cubicBezTo>
                      <a:cubicBezTo>
                        <a:pt x="199" y="511"/>
                        <a:pt x="205" y="514"/>
                        <a:pt x="212" y="516"/>
                      </a:cubicBezTo>
                      <a:cubicBezTo>
                        <a:pt x="230" y="519"/>
                        <a:pt x="246" y="511"/>
                        <a:pt x="249" y="497"/>
                      </a:cubicBezTo>
                      <a:cubicBezTo>
                        <a:pt x="252" y="484"/>
                        <a:pt x="240" y="470"/>
                        <a:pt x="222" y="466"/>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sp>
              <p:nvSpPr>
                <p:cNvPr id="249" name="Freeform 10"/>
                <p:cNvSpPr>
                  <a:spLocks noChangeAspect="1"/>
                </p:cNvSpPr>
                <p:nvPr/>
              </p:nvSpPr>
              <p:spPr bwMode="auto">
                <a:xfrm>
                  <a:off x="3055" y="886"/>
                  <a:ext cx="1264" cy="1827"/>
                </a:xfrm>
                <a:custGeom>
                  <a:avLst/>
                  <a:gdLst>
                    <a:gd name="T0" fmla="*/ 50676969 w 273"/>
                    <a:gd name="T1" fmla="*/ 6617836 h 557"/>
                    <a:gd name="T2" fmla="*/ 44568139 w 273"/>
                    <a:gd name="T3" fmla="*/ 6634177 h 557"/>
                    <a:gd name="T4" fmla="*/ 8442949 w 273"/>
                    <a:gd name="T5" fmla="*/ 5869510 h 557"/>
                    <a:gd name="T6" fmla="*/ 8442949 w 273"/>
                    <a:gd name="T7" fmla="*/ 268766 h 557"/>
                    <a:gd name="T8" fmla="*/ 4247229 w 273"/>
                    <a:gd name="T9" fmla="*/ 0 h 557"/>
                    <a:gd name="T10" fmla="*/ 0 w 273"/>
                    <a:gd name="T11" fmla="*/ 268766 h 557"/>
                    <a:gd name="T12" fmla="*/ 0 w 273"/>
                    <a:gd name="T13" fmla="*/ 268766 h 557"/>
                    <a:gd name="T14" fmla="*/ 0 w 273"/>
                    <a:gd name="T15" fmla="*/ 6245705 h 557"/>
                    <a:gd name="T16" fmla="*/ 41829566 w 273"/>
                    <a:gd name="T17" fmla="*/ 7128449 h 557"/>
                    <a:gd name="T18" fmla="*/ 47070357 w 273"/>
                    <a:gd name="T19" fmla="*/ 7381369 h 557"/>
                    <a:gd name="T20" fmla="*/ 56606599 w 273"/>
                    <a:gd name="T21" fmla="*/ 7157379 h 557"/>
                    <a:gd name="T22" fmla="*/ 50676969 w 273"/>
                    <a:gd name="T23" fmla="*/ 6617836 h 5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557"/>
                    <a:gd name="T38" fmla="*/ 273 w 273"/>
                    <a:gd name="T39" fmla="*/ 557 h 5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557">
                      <a:moveTo>
                        <a:pt x="240" y="494"/>
                      </a:moveTo>
                      <a:cubicBezTo>
                        <a:pt x="230" y="491"/>
                        <a:pt x="219" y="491"/>
                        <a:pt x="211" y="495"/>
                      </a:cubicBezTo>
                      <a:cubicBezTo>
                        <a:pt x="40" y="438"/>
                        <a:pt x="40" y="438"/>
                        <a:pt x="40" y="438"/>
                      </a:cubicBezTo>
                      <a:cubicBezTo>
                        <a:pt x="40" y="20"/>
                        <a:pt x="40" y="20"/>
                        <a:pt x="40" y="20"/>
                      </a:cubicBezTo>
                      <a:cubicBezTo>
                        <a:pt x="40" y="9"/>
                        <a:pt x="31" y="0"/>
                        <a:pt x="20" y="0"/>
                      </a:cubicBezTo>
                      <a:cubicBezTo>
                        <a:pt x="9" y="0"/>
                        <a:pt x="0" y="9"/>
                        <a:pt x="0" y="20"/>
                      </a:cubicBezTo>
                      <a:cubicBezTo>
                        <a:pt x="0" y="20"/>
                        <a:pt x="0" y="20"/>
                        <a:pt x="0" y="20"/>
                      </a:cubicBezTo>
                      <a:cubicBezTo>
                        <a:pt x="0" y="466"/>
                        <a:pt x="0" y="466"/>
                        <a:pt x="0" y="466"/>
                      </a:cubicBezTo>
                      <a:cubicBezTo>
                        <a:pt x="198" y="532"/>
                        <a:pt x="198" y="532"/>
                        <a:pt x="198" y="532"/>
                      </a:cubicBezTo>
                      <a:cubicBezTo>
                        <a:pt x="203" y="541"/>
                        <a:pt x="211" y="547"/>
                        <a:pt x="223" y="551"/>
                      </a:cubicBezTo>
                      <a:cubicBezTo>
                        <a:pt x="243" y="557"/>
                        <a:pt x="263" y="550"/>
                        <a:pt x="268" y="534"/>
                      </a:cubicBezTo>
                      <a:cubicBezTo>
                        <a:pt x="273" y="518"/>
                        <a:pt x="261" y="500"/>
                        <a:pt x="240" y="494"/>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sp>
              <p:nvSpPr>
                <p:cNvPr id="250" name="Freeform 20"/>
                <p:cNvSpPr>
                  <a:spLocks noChangeAspect="1"/>
                </p:cNvSpPr>
                <p:nvPr/>
              </p:nvSpPr>
              <p:spPr bwMode="auto">
                <a:xfrm flipH="1">
                  <a:off x="1715" y="768"/>
                  <a:ext cx="1168" cy="1702"/>
                </a:xfrm>
                <a:custGeom>
                  <a:avLst/>
                  <a:gdLst>
                    <a:gd name="T0" fmla="*/ 47280425 w 252"/>
                    <a:gd name="T1" fmla="*/ 6232706 h 519"/>
                    <a:gd name="T2" fmla="*/ 42600380 w 252"/>
                    <a:gd name="T3" fmla="*/ 6261175 h 519"/>
                    <a:gd name="T4" fmla="*/ 8496176 w 252"/>
                    <a:gd name="T5" fmla="*/ 5833343 h 519"/>
                    <a:gd name="T6" fmla="*/ 8496176 w 252"/>
                    <a:gd name="T7" fmla="*/ 268559 h 519"/>
                    <a:gd name="T8" fmla="*/ 4273921 w 252"/>
                    <a:gd name="T9" fmla="*/ 0 h 519"/>
                    <a:gd name="T10" fmla="*/ 0 w 252"/>
                    <a:gd name="T11" fmla="*/ 268559 h 519"/>
                    <a:gd name="T12" fmla="*/ 0 w 252"/>
                    <a:gd name="T13" fmla="*/ 268559 h 519"/>
                    <a:gd name="T14" fmla="*/ 0 w 252"/>
                    <a:gd name="T15" fmla="*/ 6261175 h 519"/>
                    <a:gd name="T16" fmla="*/ 41312836 w 252"/>
                    <a:gd name="T17" fmla="*/ 6783803 h 519"/>
                    <a:gd name="T18" fmla="*/ 45169571 w 252"/>
                    <a:gd name="T19" fmla="*/ 6901764 h 519"/>
                    <a:gd name="T20" fmla="*/ 53030172 w 252"/>
                    <a:gd name="T21" fmla="*/ 6648017 h 519"/>
                    <a:gd name="T22" fmla="*/ 47280425 w 252"/>
                    <a:gd name="T23" fmla="*/ 6232706 h 5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519"/>
                    <a:gd name="T38" fmla="*/ 252 w 252"/>
                    <a:gd name="T39" fmla="*/ 519 h 5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519">
                      <a:moveTo>
                        <a:pt x="222" y="466"/>
                      </a:moveTo>
                      <a:cubicBezTo>
                        <a:pt x="214" y="464"/>
                        <a:pt x="206" y="465"/>
                        <a:pt x="200" y="468"/>
                      </a:cubicBezTo>
                      <a:cubicBezTo>
                        <a:pt x="40" y="436"/>
                        <a:pt x="40" y="436"/>
                        <a:pt x="40" y="436"/>
                      </a:cubicBezTo>
                      <a:cubicBezTo>
                        <a:pt x="40" y="20"/>
                        <a:pt x="40" y="20"/>
                        <a:pt x="40" y="20"/>
                      </a:cubicBezTo>
                      <a:cubicBezTo>
                        <a:pt x="40" y="9"/>
                        <a:pt x="31" y="0"/>
                        <a:pt x="20" y="0"/>
                      </a:cubicBezTo>
                      <a:cubicBezTo>
                        <a:pt x="9" y="0"/>
                        <a:pt x="0" y="9"/>
                        <a:pt x="0" y="20"/>
                      </a:cubicBezTo>
                      <a:cubicBezTo>
                        <a:pt x="0" y="20"/>
                        <a:pt x="0" y="20"/>
                        <a:pt x="0" y="20"/>
                      </a:cubicBezTo>
                      <a:cubicBezTo>
                        <a:pt x="0" y="468"/>
                        <a:pt x="0" y="468"/>
                        <a:pt x="0" y="468"/>
                      </a:cubicBezTo>
                      <a:cubicBezTo>
                        <a:pt x="194" y="507"/>
                        <a:pt x="194" y="507"/>
                        <a:pt x="194" y="507"/>
                      </a:cubicBezTo>
                      <a:cubicBezTo>
                        <a:pt x="199" y="511"/>
                        <a:pt x="205" y="514"/>
                        <a:pt x="212" y="516"/>
                      </a:cubicBezTo>
                      <a:cubicBezTo>
                        <a:pt x="230" y="519"/>
                        <a:pt x="246" y="511"/>
                        <a:pt x="249" y="497"/>
                      </a:cubicBezTo>
                      <a:cubicBezTo>
                        <a:pt x="252" y="484"/>
                        <a:pt x="240" y="470"/>
                        <a:pt x="222" y="466"/>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sp>
              <p:nvSpPr>
                <p:cNvPr id="251" name="Freeform 22"/>
                <p:cNvSpPr>
                  <a:spLocks noChangeAspect="1"/>
                </p:cNvSpPr>
                <p:nvPr/>
              </p:nvSpPr>
              <p:spPr bwMode="auto">
                <a:xfrm flipH="1">
                  <a:off x="1440" y="886"/>
                  <a:ext cx="1264" cy="1827"/>
                </a:xfrm>
                <a:custGeom>
                  <a:avLst/>
                  <a:gdLst>
                    <a:gd name="T0" fmla="*/ 50676969 w 273"/>
                    <a:gd name="T1" fmla="*/ 6617836 h 557"/>
                    <a:gd name="T2" fmla="*/ 44568139 w 273"/>
                    <a:gd name="T3" fmla="*/ 6634177 h 557"/>
                    <a:gd name="T4" fmla="*/ 8442949 w 273"/>
                    <a:gd name="T5" fmla="*/ 5869510 h 557"/>
                    <a:gd name="T6" fmla="*/ 8442949 w 273"/>
                    <a:gd name="T7" fmla="*/ 268766 h 557"/>
                    <a:gd name="T8" fmla="*/ 4247229 w 273"/>
                    <a:gd name="T9" fmla="*/ 0 h 557"/>
                    <a:gd name="T10" fmla="*/ 0 w 273"/>
                    <a:gd name="T11" fmla="*/ 268766 h 557"/>
                    <a:gd name="T12" fmla="*/ 0 w 273"/>
                    <a:gd name="T13" fmla="*/ 268766 h 557"/>
                    <a:gd name="T14" fmla="*/ 0 w 273"/>
                    <a:gd name="T15" fmla="*/ 6245705 h 557"/>
                    <a:gd name="T16" fmla="*/ 41829566 w 273"/>
                    <a:gd name="T17" fmla="*/ 7128449 h 557"/>
                    <a:gd name="T18" fmla="*/ 47070357 w 273"/>
                    <a:gd name="T19" fmla="*/ 7381369 h 557"/>
                    <a:gd name="T20" fmla="*/ 56606599 w 273"/>
                    <a:gd name="T21" fmla="*/ 7157379 h 557"/>
                    <a:gd name="T22" fmla="*/ 50676969 w 273"/>
                    <a:gd name="T23" fmla="*/ 6617836 h 5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557"/>
                    <a:gd name="T38" fmla="*/ 273 w 273"/>
                    <a:gd name="T39" fmla="*/ 557 h 5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557">
                      <a:moveTo>
                        <a:pt x="240" y="494"/>
                      </a:moveTo>
                      <a:cubicBezTo>
                        <a:pt x="230" y="491"/>
                        <a:pt x="219" y="491"/>
                        <a:pt x="211" y="495"/>
                      </a:cubicBezTo>
                      <a:cubicBezTo>
                        <a:pt x="40" y="438"/>
                        <a:pt x="40" y="438"/>
                        <a:pt x="40" y="438"/>
                      </a:cubicBezTo>
                      <a:cubicBezTo>
                        <a:pt x="40" y="20"/>
                        <a:pt x="40" y="20"/>
                        <a:pt x="40" y="20"/>
                      </a:cubicBezTo>
                      <a:cubicBezTo>
                        <a:pt x="40" y="9"/>
                        <a:pt x="31" y="0"/>
                        <a:pt x="20" y="0"/>
                      </a:cubicBezTo>
                      <a:cubicBezTo>
                        <a:pt x="9" y="0"/>
                        <a:pt x="0" y="9"/>
                        <a:pt x="0" y="20"/>
                      </a:cubicBezTo>
                      <a:cubicBezTo>
                        <a:pt x="0" y="20"/>
                        <a:pt x="0" y="20"/>
                        <a:pt x="0" y="20"/>
                      </a:cubicBezTo>
                      <a:cubicBezTo>
                        <a:pt x="0" y="466"/>
                        <a:pt x="0" y="466"/>
                        <a:pt x="0" y="466"/>
                      </a:cubicBezTo>
                      <a:cubicBezTo>
                        <a:pt x="198" y="532"/>
                        <a:pt x="198" y="532"/>
                        <a:pt x="198" y="532"/>
                      </a:cubicBezTo>
                      <a:cubicBezTo>
                        <a:pt x="203" y="541"/>
                        <a:pt x="211" y="547"/>
                        <a:pt x="223" y="551"/>
                      </a:cubicBezTo>
                      <a:cubicBezTo>
                        <a:pt x="243" y="557"/>
                        <a:pt x="263" y="550"/>
                        <a:pt x="268" y="534"/>
                      </a:cubicBezTo>
                      <a:cubicBezTo>
                        <a:pt x="273" y="518"/>
                        <a:pt x="261" y="500"/>
                        <a:pt x="240" y="494"/>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sp>
              <p:nvSpPr>
                <p:cNvPr id="252" name="Oval 24"/>
                <p:cNvSpPr>
                  <a:spLocks noChangeAspect="1" noChangeArrowheads="1"/>
                </p:cNvSpPr>
                <p:nvPr/>
              </p:nvSpPr>
              <p:spPr bwMode="auto">
                <a:xfrm>
                  <a:off x="2355" y="2394"/>
                  <a:ext cx="460" cy="325"/>
                </a:xfrm>
                <a:prstGeom prst="ellipse">
                  <a:avLst/>
                </a:prstGeom>
                <a:grpFill/>
                <a:ln w="6350">
                  <a:solidFill>
                    <a:srgbClr val="FF6600"/>
                  </a:solidFill>
                  <a:round/>
                  <a:headEnd/>
                  <a:tailEnd/>
                </a:ln>
                <a:scene3d>
                  <a:camera prst="orthographicFront"/>
                  <a:lightRig rig="threePt" dir="t"/>
                </a:scene3d>
                <a:sp3d>
                  <a:bevelT/>
                </a:sp3d>
              </p:spPr>
              <p:txBody>
                <a:bodyPr wrap="none" anchor="ctr"/>
                <a:lstStyle/>
                <a:p>
                  <a:endParaRPr lang="el-GR"/>
                </a:p>
              </p:txBody>
            </p:sp>
            <p:sp>
              <p:nvSpPr>
                <p:cNvPr id="253" name="Oval 25"/>
                <p:cNvSpPr>
                  <a:spLocks noChangeAspect="1" noChangeArrowheads="1"/>
                </p:cNvSpPr>
                <p:nvPr/>
              </p:nvSpPr>
              <p:spPr bwMode="auto">
                <a:xfrm>
                  <a:off x="2946" y="2394"/>
                  <a:ext cx="459" cy="325"/>
                </a:xfrm>
                <a:prstGeom prst="ellipse">
                  <a:avLst/>
                </a:prstGeom>
                <a:grpFill/>
                <a:ln w="6350">
                  <a:solidFill>
                    <a:srgbClr val="FF6600"/>
                  </a:solidFill>
                  <a:round/>
                  <a:headEnd/>
                  <a:tailEnd/>
                </a:ln>
                <a:scene3d>
                  <a:camera prst="orthographicFront"/>
                  <a:lightRig rig="threePt" dir="t"/>
                </a:scene3d>
                <a:sp3d>
                  <a:bevelT/>
                </a:sp3d>
              </p:spPr>
              <p:txBody>
                <a:bodyPr wrap="none" anchor="ctr"/>
                <a:lstStyle/>
                <a:p>
                  <a:endParaRPr lang="el-GR"/>
                </a:p>
              </p:txBody>
            </p:sp>
            <p:sp>
              <p:nvSpPr>
                <p:cNvPr id="254" name="Oval 28"/>
                <p:cNvSpPr>
                  <a:spLocks noChangeAspect="1" noChangeArrowheads="1"/>
                </p:cNvSpPr>
                <p:nvPr/>
              </p:nvSpPr>
              <p:spPr bwMode="auto">
                <a:xfrm>
                  <a:off x="2659" y="2579"/>
                  <a:ext cx="228" cy="162"/>
                </a:xfrm>
                <a:prstGeom prst="ellipse">
                  <a:avLst/>
                </a:prstGeom>
                <a:grpFill/>
                <a:ln w="6350">
                  <a:solidFill>
                    <a:srgbClr val="993300"/>
                  </a:solidFill>
                  <a:round/>
                  <a:headEnd/>
                  <a:tailEnd/>
                </a:ln>
                <a:scene3d>
                  <a:camera prst="orthographicFront"/>
                  <a:lightRig rig="threePt" dir="t"/>
                </a:scene3d>
                <a:sp3d>
                  <a:bevelT/>
                </a:sp3d>
              </p:spPr>
              <p:txBody>
                <a:bodyPr wrap="none" anchor="ctr"/>
                <a:lstStyle/>
                <a:p>
                  <a:endParaRPr lang="el-GR"/>
                </a:p>
              </p:txBody>
            </p:sp>
            <p:sp>
              <p:nvSpPr>
                <p:cNvPr id="255" name="Oval 29"/>
                <p:cNvSpPr>
                  <a:spLocks noChangeAspect="1" noChangeArrowheads="1"/>
                </p:cNvSpPr>
                <p:nvPr/>
              </p:nvSpPr>
              <p:spPr bwMode="auto">
                <a:xfrm>
                  <a:off x="2888" y="2585"/>
                  <a:ext cx="229" cy="162"/>
                </a:xfrm>
                <a:prstGeom prst="ellipse">
                  <a:avLst/>
                </a:prstGeom>
                <a:grpFill/>
                <a:ln w="6350">
                  <a:solidFill>
                    <a:srgbClr val="993300"/>
                  </a:solidFill>
                  <a:round/>
                  <a:headEnd/>
                  <a:tailEnd/>
                </a:ln>
                <a:scene3d>
                  <a:camera prst="orthographicFront"/>
                  <a:lightRig rig="threePt" dir="t"/>
                </a:scene3d>
                <a:sp3d>
                  <a:bevelT/>
                </a:sp3d>
              </p:spPr>
              <p:txBody>
                <a:bodyPr wrap="none" anchor="ctr"/>
                <a:lstStyle/>
                <a:p>
                  <a:endParaRPr lang="el-GR"/>
                </a:p>
              </p:txBody>
            </p:sp>
            <p:sp>
              <p:nvSpPr>
                <p:cNvPr id="256" name="Freeform 9"/>
                <p:cNvSpPr>
                  <a:spLocks noChangeAspect="1"/>
                </p:cNvSpPr>
                <p:nvPr/>
              </p:nvSpPr>
              <p:spPr bwMode="auto">
                <a:xfrm>
                  <a:off x="2876" y="1005"/>
                  <a:ext cx="937" cy="2550"/>
                </a:xfrm>
                <a:custGeom>
                  <a:avLst/>
                  <a:gdLst>
                    <a:gd name="T0" fmla="*/ 40942787 w 202"/>
                    <a:gd name="T1" fmla="*/ 9509291 h 778"/>
                    <a:gd name="T2" fmla="*/ 34517223 w 202"/>
                    <a:gd name="T3" fmla="*/ 9176093 h 778"/>
                    <a:gd name="T4" fmla="*/ 8596455 w 202"/>
                    <a:gd name="T5" fmla="*/ 5953624 h 778"/>
                    <a:gd name="T6" fmla="*/ 8596455 w 202"/>
                    <a:gd name="T7" fmla="*/ 267852 h 778"/>
                    <a:gd name="T8" fmla="*/ 4293125 w 202"/>
                    <a:gd name="T9" fmla="*/ 0 h 778"/>
                    <a:gd name="T10" fmla="*/ 0 w 202"/>
                    <a:gd name="T11" fmla="*/ 267852 h 778"/>
                    <a:gd name="T12" fmla="*/ 0 w 202"/>
                    <a:gd name="T13" fmla="*/ 6087502 h 778"/>
                    <a:gd name="T14" fmla="*/ 26567050 w 202"/>
                    <a:gd name="T15" fmla="*/ 9402991 h 778"/>
                    <a:gd name="T16" fmla="*/ 26797199 w 202"/>
                    <a:gd name="T17" fmla="*/ 9936098 h 778"/>
                    <a:gd name="T18" fmla="*/ 37933858 w 202"/>
                    <a:gd name="T19" fmla="*/ 10244687 h 778"/>
                    <a:gd name="T20" fmla="*/ 40942787 w 202"/>
                    <a:gd name="T21" fmla="*/ 9509291 h 7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2"/>
                    <a:gd name="T34" fmla="*/ 0 h 778"/>
                    <a:gd name="T35" fmla="*/ 202 w 202"/>
                    <a:gd name="T36" fmla="*/ 778 h 7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2" h="778">
                      <a:moveTo>
                        <a:pt x="191" y="714"/>
                      </a:moveTo>
                      <a:cubicBezTo>
                        <a:pt x="185" y="700"/>
                        <a:pt x="173" y="691"/>
                        <a:pt x="161" y="689"/>
                      </a:cubicBezTo>
                      <a:cubicBezTo>
                        <a:pt x="40" y="447"/>
                        <a:pt x="40" y="447"/>
                        <a:pt x="40" y="447"/>
                      </a:cubicBezTo>
                      <a:cubicBezTo>
                        <a:pt x="40" y="20"/>
                        <a:pt x="40" y="20"/>
                        <a:pt x="40" y="20"/>
                      </a:cubicBezTo>
                      <a:cubicBezTo>
                        <a:pt x="40" y="9"/>
                        <a:pt x="31" y="0"/>
                        <a:pt x="20" y="0"/>
                      </a:cubicBezTo>
                      <a:cubicBezTo>
                        <a:pt x="9" y="0"/>
                        <a:pt x="0" y="9"/>
                        <a:pt x="0" y="20"/>
                      </a:cubicBezTo>
                      <a:cubicBezTo>
                        <a:pt x="0" y="457"/>
                        <a:pt x="0" y="457"/>
                        <a:pt x="0" y="457"/>
                      </a:cubicBezTo>
                      <a:cubicBezTo>
                        <a:pt x="124" y="706"/>
                        <a:pt x="124" y="706"/>
                        <a:pt x="124" y="706"/>
                      </a:cubicBezTo>
                      <a:cubicBezTo>
                        <a:pt x="118" y="717"/>
                        <a:pt x="118" y="732"/>
                        <a:pt x="125" y="746"/>
                      </a:cubicBezTo>
                      <a:cubicBezTo>
                        <a:pt x="135" y="768"/>
                        <a:pt x="159" y="778"/>
                        <a:pt x="177" y="769"/>
                      </a:cubicBezTo>
                      <a:cubicBezTo>
                        <a:pt x="195" y="760"/>
                        <a:pt x="202" y="735"/>
                        <a:pt x="191" y="714"/>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sp>
              <p:nvSpPr>
                <p:cNvPr id="257" name="Freeform 21"/>
                <p:cNvSpPr>
                  <a:spLocks noChangeAspect="1"/>
                </p:cNvSpPr>
                <p:nvPr/>
              </p:nvSpPr>
              <p:spPr bwMode="auto">
                <a:xfrm flipH="1">
                  <a:off x="1946" y="1005"/>
                  <a:ext cx="937" cy="2550"/>
                </a:xfrm>
                <a:custGeom>
                  <a:avLst/>
                  <a:gdLst>
                    <a:gd name="T0" fmla="*/ 40942787 w 202"/>
                    <a:gd name="T1" fmla="*/ 9509291 h 778"/>
                    <a:gd name="T2" fmla="*/ 34517223 w 202"/>
                    <a:gd name="T3" fmla="*/ 9176093 h 778"/>
                    <a:gd name="T4" fmla="*/ 8596455 w 202"/>
                    <a:gd name="T5" fmla="*/ 5953624 h 778"/>
                    <a:gd name="T6" fmla="*/ 8596455 w 202"/>
                    <a:gd name="T7" fmla="*/ 267852 h 778"/>
                    <a:gd name="T8" fmla="*/ 4293125 w 202"/>
                    <a:gd name="T9" fmla="*/ 0 h 778"/>
                    <a:gd name="T10" fmla="*/ 0 w 202"/>
                    <a:gd name="T11" fmla="*/ 267852 h 778"/>
                    <a:gd name="T12" fmla="*/ 0 w 202"/>
                    <a:gd name="T13" fmla="*/ 6087502 h 778"/>
                    <a:gd name="T14" fmla="*/ 26567050 w 202"/>
                    <a:gd name="T15" fmla="*/ 9402991 h 778"/>
                    <a:gd name="T16" fmla="*/ 26797199 w 202"/>
                    <a:gd name="T17" fmla="*/ 9936098 h 778"/>
                    <a:gd name="T18" fmla="*/ 37933858 w 202"/>
                    <a:gd name="T19" fmla="*/ 10244687 h 778"/>
                    <a:gd name="T20" fmla="*/ 40942787 w 202"/>
                    <a:gd name="T21" fmla="*/ 9509291 h 7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2"/>
                    <a:gd name="T34" fmla="*/ 0 h 778"/>
                    <a:gd name="T35" fmla="*/ 202 w 202"/>
                    <a:gd name="T36" fmla="*/ 778 h 7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2" h="778">
                      <a:moveTo>
                        <a:pt x="191" y="714"/>
                      </a:moveTo>
                      <a:cubicBezTo>
                        <a:pt x="185" y="700"/>
                        <a:pt x="173" y="691"/>
                        <a:pt x="161" y="689"/>
                      </a:cubicBezTo>
                      <a:cubicBezTo>
                        <a:pt x="40" y="447"/>
                        <a:pt x="40" y="447"/>
                        <a:pt x="40" y="447"/>
                      </a:cubicBezTo>
                      <a:cubicBezTo>
                        <a:pt x="40" y="20"/>
                        <a:pt x="40" y="20"/>
                        <a:pt x="40" y="20"/>
                      </a:cubicBezTo>
                      <a:cubicBezTo>
                        <a:pt x="40" y="9"/>
                        <a:pt x="31" y="0"/>
                        <a:pt x="20" y="0"/>
                      </a:cubicBezTo>
                      <a:cubicBezTo>
                        <a:pt x="9" y="0"/>
                        <a:pt x="0" y="9"/>
                        <a:pt x="0" y="20"/>
                      </a:cubicBezTo>
                      <a:cubicBezTo>
                        <a:pt x="0" y="457"/>
                        <a:pt x="0" y="457"/>
                        <a:pt x="0" y="457"/>
                      </a:cubicBezTo>
                      <a:cubicBezTo>
                        <a:pt x="124" y="706"/>
                        <a:pt x="124" y="706"/>
                        <a:pt x="124" y="706"/>
                      </a:cubicBezTo>
                      <a:cubicBezTo>
                        <a:pt x="118" y="717"/>
                        <a:pt x="118" y="732"/>
                        <a:pt x="125" y="746"/>
                      </a:cubicBezTo>
                      <a:cubicBezTo>
                        <a:pt x="135" y="768"/>
                        <a:pt x="159" y="778"/>
                        <a:pt x="177" y="769"/>
                      </a:cubicBezTo>
                      <a:cubicBezTo>
                        <a:pt x="195" y="760"/>
                        <a:pt x="202" y="735"/>
                        <a:pt x="191" y="714"/>
                      </a:cubicBezTo>
                      <a:close/>
                    </a:path>
                  </a:pathLst>
                </a:custGeom>
                <a:grpFill/>
                <a:ln w="6350">
                  <a:solidFill>
                    <a:srgbClr val="3366FF"/>
                  </a:solidFill>
                  <a:miter lim="800000"/>
                  <a:headEnd/>
                  <a:tailEnd/>
                </a:ln>
                <a:scene3d>
                  <a:camera prst="orthographicFront"/>
                  <a:lightRig rig="threePt" dir="t"/>
                </a:scene3d>
                <a:sp3d>
                  <a:bevelT/>
                </a:sp3d>
              </p:spPr>
              <p:txBody>
                <a:bodyPr/>
                <a:lstStyle/>
                <a:p>
                  <a:endParaRPr lang="el-GR"/>
                </a:p>
              </p:txBody>
            </p:sp>
          </p:grpSp>
        </p:grpSp>
        <p:sp>
          <p:nvSpPr>
            <p:cNvPr id="232" name="698 - Δεξιό βέλος"/>
            <p:cNvSpPr/>
            <p:nvPr/>
          </p:nvSpPr>
          <p:spPr>
            <a:xfrm>
              <a:off x="4286248" y="3000372"/>
              <a:ext cx="1000132" cy="214314"/>
            </a:xfrm>
            <a:prstGeom prst="rightArrow">
              <a:avLst/>
            </a:prstGeom>
            <a:solidFill>
              <a:srgbClr val="00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4" name="615 - TextBox"/>
            <p:cNvSpPr txBox="1"/>
            <p:nvPr/>
          </p:nvSpPr>
          <p:spPr>
            <a:xfrm>
              <a:off x="5526645" y="6286520"/>
              <a:ext cx="3045883" cy="516377"/>
            </a:xfrm>
            <a:prstGeom prst="rect">
              <a:avLst/>
            </a:prstGeom>
            <a:noFill/>
          </p:spPr>
          <p:txBody>
            <a:bodyPr wrap="square" rtlCol="0">
              <a:spAutoFit/>
            </a:bodyPr>
            <a:lstStyle/>
            <a:p>
              <a:r>
                <a:rPr lang="en-US" sz="1600" dirty="0" err="1" smtClean="0">
                  <a:latin typeface="Brush Script MT" pitchFamily="66" charset="0"/>
                </a:rPr>
                <a:t>P.G.Vlachoyiannopoulos</a:t>
              </a:r>
              <a:r>
                <a:rPr lang="en-US" sz="1600" dirty="0" smtClean="0">
                  <a:latin typeface="Brush Script MT" pitchFamily="66" charset="0"/>
                </a:rPr>
                <a:t> </a:t>
              </a:r>
              <a:endParaRPr lang="el-GR" sz="1600" dirty="0"/>
            </a:p>
          </p:txBody>
        </p:sp>
        <p:sp>
          <p:nvSpPr>
            <p:cNvPr id="235" name="616 - TextBox"/>
            <p:cNvSpPr txBox="1"/>
            <p:nvPr/>
          </p:nvSpPr>
          <p:spPr>
            <a:xfrm>
              <a:off x="327458" y="285728"/>
              <a:ext cx="3601599" cy="563321"/>
            </a:xfrm>
            <a:prstGeom prst="rect">
              <a:avLst/>
            </a:prstGeom>
            <a:noFill/>
          </p:spPr>
          <p:txBody>
            <a:bodyPr wrap="square" rtlCol="0">
              <a:spAutoFit/>
            </a:bodyPr>
            <a:lstStyle/>
            <a:p>
              <a:r>
                <a:rPr lang="el-GR" b="1" dirty="0" err="1" smtClean="0"/>
                <a:t>Υπεροξεία</a:t>
              </a:r>
              <a:r>
                <a:rPr lang="el-GR" b="1" dirty="0" smtClean="0"/>
                <a:t> απόρριψη</a:t>
              </a:r>
              <a:endParaRPr lang="el-GR" b="1" dirty="0"/>
            </a:p>
          </p:txBody>
        </p:sp>
        <p:sp>
          <p:nvSpPr>
            <p:cNvPr id="236" name="617 - TextBox"/>
            <p:cNvSpPr txBox="1"/>
            <p:nvPr/>
          </p:nvSpPr>
          <p:spPr>
            <a:xfrm>
              <a:off x="3008083" y="996409"/>
              <a:ext cx="2286016" cy="891924"/>
            </a:xfrm>
            <a:prstGeom prst="rect">
              <a:avLst/>
            </a:prstGeom>
            <a:noFill/>
          </p:spPr>
          <p:txBody>
            <a:bodyPr wrap="square" rtlCol="0">
              <a:spAutoFit/>
            </a:bodyPr>
            <a:lstStyle/>
            <a:p>
              <a:r>
                <a:rPr lang="el-GR" sz="1600" dirty="0" smtClean="0"/>
                <a:t>Αιμοφόρο αγγείο</a:t>
              </a:r>
              <a:endParaRPr lang="el-GR" sz="1600" dirty="0"/>
            </a:p>
          </p:txBody>
        </p:sp>
        <p:sp>
          <p:nvSpPr>
            <p:cNvPr id="237" name="618 - TextBox"/>
            <p:cNvSpPr txBox="1"/>
            <p:nvPr/>
          </p:nvSpPr>
          <p:spPr>
            <a:xfrm>
              <a:off x="357158" y="4286256"/>
              <a:ext cx="1703211" cy="422491"/>
            </a:xfrm>
            <a:prstGeom prst="rect">
              <a:avLst/>
            </a:prstGeom>
            <a:noFill/>
          </p:spPr>
          <p:txBody>
            <a:bodyPr wrap="square" rtlCol="0">
              <a:spAutoFit/>
            </a:bodyPr>
            <a:lstStyle/>
            <a:p>
              <a:r>
                <a:rPr lang="el-GR" sz="1200" b="1" dirty="0" err="1" smtClean="0"/>
                <a:t>Αλλοαντιγόνο</a:t>
              </a:r>
              <a:endParaRPr lang="el-GR" sz="1200" b="1" dirty="0"/>
            </a:p>
          </p:txBody>
        </p:sp>
        <p:cxnSp>
          <p:nvCxnSpPr>
            <p:cNvPr id="238" name="699 - Ευθύγραμμο βέλος σύνδεσης"/>
            <p:cNvCxnSpPr/>
            <p:nvPr/>
          </p:nvCxnSpPr>
          <p:spPr>
            <a:xfrm rot="5400000" flipH="1" flipV="1">
              <a:off x="1357290" y="3929066"/>
              <a:ext cx="357190" cy="35719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9" name="700 - TextBox"/>
            <p:cNvSpPr txBox="1"/>
            <p:nvPr/>
          </p:nvSpPr>
          <p:spPr>
            <a:xfrm>
              <a:off x="2000232" y="4500571"/>
              <a:ext cx="2214578" cy="1622707"/>
            </a:xfrm>
            <a:prstGeom prst="rect">
              <a:avLst/>
            </a:prstGeom>
            <a:noFill/>
          </p:spPr>
          <p:txBody>
            <a:bodyPr wrap="square" rtlCol="0">
              <a:spAutoFit/>
            </a:bodyPr>
            <a:lstStyle/>
            <a:p>
              <a:pPr algn="ctr"/>
              <a:r>
                <a:rPr lang="el-GR" sz="1400" dirty="0" smtClean="0"/>
                <a:t>Κυκλοφορούντα αντισώματα ειδικά για το </a:t>
              </a:r>
              <a:r>
                <a:rPr lang="el-GR" sz="1400" dirty="0" err="1" smtClean="0"/>
                <a:t>αλλοαντιγόνο</a:t>
              </a:r>
              <a:endParaRPr lang="el-GR" sz="1400" dirty="0"/>
            </a:p>
          </p:txBody>
        </p:sp>
        <p:cxnSp>
          <p:nvCxnSpPr>
            <p:cNvPr id="240" name="701 - Ευθύγραμμο βέλος σύνδεσης"/>
            <p:cNvCxnSpPr/>
            <p:nvPr/>
          </p:nvCxnSpPr>
          <p:spPr>
            <a:xfrm rot="16200000" flipV="1">
              <a:off x="2178827" y="3464719"/>
              <a:ext cx="1071570" cy="1000132"/>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1" name="705 - TextBox"/>
            <p:cNvSpPr txBox="1"/>
            <p:nvPr/>
          </p:nvSpPr>
          <p:spPr>
            <a:xfrm>
              <a:off x="4931234" y="4286256"/>
              <a:ext cx="3641294" cy="1643019"/>
            </a:xfrm>
            <a:prstGeom prst="rect">
              <a:avLst/>
            </a:prstGeom>
            <a:solidFill>
              <a:schemeClr val="accent2">
                <a:lumMod val="20000"/>
                <a:lumOff val="80000"/>
              </a:schemeClr>
            </a:solidFill>
            <a:ln>
              <a:solidFill>
                <a:schemeClr val="accent1"/>
              </a:solidFill>
            </a:ln>
            <a:effectLst>
              <a:outerShdw blurRad="50800" dist="38100" dir="2700000" sx="102000" sy="102000" algn="tl" rotWithShape="0">
                <a:prstClr val="black">
                  <a:alpha val="40000"/>
                </a:prstClr>
              </a:outerShdw>
            </a:effectLst>
          </p:spPr>
          <p:txBody>
            <a:bodyPr wrap="square" rtlCol="0">
              <a:spAutoFit/>
            </a:bodyPr>
            <a:lstStyle/>
            <a:p>
              <a:pPr algn="ctr"/>
              <a:r>
                <a:rPr lang="el-GR" sz="1600" b="1" dirty="0" smtClean="0"/>
                <a:t>Ενεργοποίηση του συμπληρώματος</a:t>
              </a:r>
            </a:p>
            <a:p>
              <a:pPr algn="ctr"/>
              <a:r>
                <a:rPr lang="el-GR" sz="1600" b="1" dirty="0" smtClean="0"/>
                <a:t>Ενδοθηλιακή βλάβη,</a:t>
              </a:r>
            </a:p>
            <a:p>
              <a:pPr algn="ctr"/>
              <a:r>
                <a:rPr lang="el-GR" sz="1600" b="1" dirty="0" smtClean="0"/>
                <a:t>Φλεγμονή και θρόμβωση</a:t>
              </a:r>
              <a:endParaRPr lang="el-GR" sz="1600" b="1" dirty="0"/>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Οξεία απόρριψη</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Αμέσως μετά την μεταμόσχευση και για περίπου 5 μέρες το μόσχευμα αποικίζεται </a:t>
            </a:r>
            <a:r>
              <a:rPr lang="el-GR" dirty="0" smtClean="0"/>
              <a:t>από τα </a:t>
            </a:r>
            <a:r>
              <a:rPr lang="el-GR" dirty="0"/>
              <a:t>λεμφοκύτταρα του λήπτη. Αργότερα το μόσχευμα αποικίζεται και </a:t>
            </a:r>
            <a:r>
              <a:rPr lang="el-GR" dirty="0" smtClean="0"/>
              <a:t>από </a:t>
            </a:r>
            <a:r>
              <a:rPr lang="el-GR" dirty="0" err="1" smtClean="0"/>
              <a:t>αντιγονοπαρουσιαστικά</a:t>
            </a:r>
            <a:r>
              <a:rPr lang="el-GR" dirty="0" smtClean="0"/>
              <a:t> </a:t>
            </a:r>
            <a:r>
              <a:rPr lang="el-GR" dirty="0"/>
              <a:t>κύτταρα. Τότε η άμεση και η έμμεση </a:t>
            </a:r>
            <a:r>
              <a:rPr lang="el-GR" dirty="0" err="1"/>
              <a:t>αλλοαναγνώριση</a:t>
            </a:r>
            <a:r>
              <a:rPr lang="el-GR" dirty="0"/>
              <a:t> </a:t>
            </a:r>
            <a:r>
              <a:rPr lang="el-GR" dirty="0" smtClean="0"/>
              <a:t>του μοσχεύματος </a:t>
            </a:r>
            <a:r>
              <a:rPr lang="el-GR" dirty="0"/>
              <a:t>ευνοούν την </a:t>
            </a:r>
            <a:r>
              <a:rPr lang="el-GR" dirty="0" smtClean="0"/>
              <a:t>απόρριψη</a:t>
            </a:r>
          </a:p>
          <a:p>
            <a:r>
              <a:rPr lang="el-GR" dirty="0"/>
              <a:t>Τα </a:t>
            </a:r>
            <a:r>
              <a:rPr lang="el-GR" dirty="0" err="1"/>
              <a:t>αλλοαντιγόνα</a:t>
            </a:r>
            <a:r>
              <a:rPr lang="el-GR" dirty="0"/>
              <a:t> του μοσχεύματος διεγείρουν </a:t>
            </a:r>
            <a:r>
              <a:rPr lang="el-GR" dirty="0" smtClean="0"/>
              <a:t>Τ- λεμφοκύτταρα </a:t>
            </a:r>
            <a:r>
              <a:rPr lang="el-GR" dirty="0"/>
              <a:t>του λήπτη τα οποία παράγουν IL-2, η οποία είναι </a:t>
            </a:r>
            <a:r>
              <a:rPr lang="el-GR" dirty="0" smtClean="0"/>
              <a:t>αναπτυξιακός παράγοντας </a:t>
            </a:r>
            <a:r>
              <a:rPr lang="el-GR" dirty="0"/>
              <a:t>για τα λεμφοκύτταρα και οδηγεί σε </a:t>
            </a:r>
            <a:r>
              <a:rPr lang="el-GR" dirty="0" err="1"/>
              <a:t>έκπτυξη</a:t>
            </a:r>
            <a:r>
              <a:rPr lang="el-GR" dirty="0"/>
              <a:t> τόσο CD4+, όσο και </a:t>
            </a:r>
            <a:r>
              <a:rPr lang="el-GR" dirty="0" smtClean="0"/>
              <a:t>CD8+ δραστικών </a:t>
            </a:r>
            <a:r>
              <a:rPr lang="el-GR" dirty="0"/>
              <a:t>Τ-λεμφοκυττάρων.</a:t>
            </a:r>
          </a:p>
        </p:txBody>
      </p:sp>
    </p:spTree>
    <p:extLst>
      <p:ext uri="{BB962C8B-B14F-4D97-AF65-F5344CB8AC3E}">
        <p14:creationId xmlns:p14="http://schemas.microsoft.com/office/powerpoint/2010/main" val="214426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179512" y="71414"/>
            <a:ext cx="8929718" cy="6625098"/>
            <a:chOff x="214282" y="71414"/>
            <a:chExt cx="8929718" cy="6625098"/>
          </a:xfrm>
        </p:grpSpPr>
        <p:grpSp>
          <p:nvGrpSpPr>
            <p:cNvPr id="495" name="494 - Ομάδα"/>
            <p:cNvGrpSpPr/>
            <p:nvPr/>
          </p:nvGrpSpPr>
          <p:grpSpPr>
            <a:xfrm>
              <a:off x="857224" y="1027458"/>
              <a:ext cx="8286776" cy="5330500"/>
              <a:chOff x="857224" y="214290"/>
              <a:chExt cx="8286776" cy="5330500"/>
            </a:xfrm>
          </p:grpSpPr>
          <p:grpSp>
            <p:nvGrpSpPr>
              <p:cNvPr id="162" name="161 - Ομάδα"/>
              <p:cNvGrpSpPr/>
              <p:nvPr/>
            </p:nvGrpSpPr>
            <p:grpSpPr>
              <a:xfrm>
                <a:off x="964812" y="1710471"/>
                <a:ext cx="3464312" cy="3433041"/>
                <a:chOff x="785786" y="1357298"/>
                <a:chExt cx="3464312" cy="3433041"/>
              </a:xfrm>
            </p:grpSpPr>
            <p:sp>
              <p:nvSpPr>
                <p:cNvPr id="3" name="2 - Ελεύθερη σχεδίαση"/>
                <p:cNvSpPr/>
                <p:nvPr/>
              </p:nvSpPr>
              <p:spPr>
                <a:xfrm>
                  <a:off x="785786" y="1357298"/>
                  <a:ext cx="3071834" cy="3273292"/>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1392578" y="2071678"/>
                  <a:ext cx="2857520" cy="271464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Έλλειψη"/>
                <p:cNvSpPr/>
                <p:nvPr/>
              </p:nvSpPr>
              <p:spPr>
                <a:xfrm>
                  <a:off x="1535454" y="2163281"/>
                  <a:ext cx="2571768" cy="2571768"/>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reeform 6"/>
                <p:cNvSpPr>
                  <a:spLocks noChangeAspect="1"/>
                </p:cNvSpPr>
                <p:nvPr/>
              </p:nvSpPr>
              <p:spPr bwMode="auto">
                <a:xfrm rot="4354500">
                  <a:off x="1012080" y="3391624"/>
                  <a:ext cx="1650065" cy="56369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7" name="Freeform 6"/>
                <p:cNvSpPr>
                  <a:spLocks noChangeAspect="1"/>
                </p:cNvSpPr>
                <p:nvPr/>
              </p:nvSpPr>
              <p:spPr bwMode="auto">
                <a:xfrm rot="11386758" flipV="1">
                  <a:off x="1819564" y="4200359"/>
                  <a:ext cx="1557385" cy="52941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8" name="Freeform 6"/>
                <p:cNvSpPr>
                  <a:spLocks noChangeAspect="1"/>
                </p:cNvSpPr>
                <p:nvPr/>
              </p:nvSpPr>
              <p:spPr bwMode="auto">
                <a:xfrm rot="8949521">
                  <a:off x="1521711" y="2305504"/>
                  <a:ext cx="1603691" cy="501448"/>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9" name="Freeform 6"/>
                <p:cNvSpPr>
                  <a:spLocks noChangeAspect="1"/>
                </p:cNvSpPr>
                <p:nvPr/>
              </p:nvSpPr>
              <p:spPr bwMode="auto">
                <a:xfrm rot="13550529">
                  <a:off x="2790378" y="2448123"/>
                  <a:ext cx="1650065" cy="611423"/>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0" name="Freeform 6"/>
                <p:cNvSpPr>
                  <a:spLocks noChangeAspect="1"/>
                </p:cNvSpPr>
                <p:nvPr/>
              </p:nvSpPr>
              <p:spPr bwMode="auto">
                <a:xfrm rot="17697370">
                  <a:off x="2799866" y="3569885"/>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sp>
              <p:nvSpPr>
                <p:cNvPr id="11" name="10 - Έλλειψη"/>
                <p:cNvSpPr/>
                <p:nvPr/>
              </p:nvSpPr>
              <p:spPr>
                <a:xfrm rot="19945777">
                  <a:off x="2082109" y="2320973"/>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rot="15790131">
                  <a:off x="1456150" y="3359292"/>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rot="7775682">
                  <a:off x="3370348" y="3993470"/>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rot="3366813">
                  <a:off x="3379999" y="2624791"/>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Ελεύθερη σχεδίαση"/>
                <p:cNvSpPr/>
                <p:nvPr/>
              </p:nvSpPr>
              <p:spPr>
                <a:xfrm>
                  <a:off x="1869207" y="2373344"/>
                  <a:ext cx="1246518" cy="993476"/>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15 - Ελεύθερη σχεδίαση"/>
                <p:cNvSpPr/>
                <p:nvPr/>
              </p:nvSpPr>
              <p:spPr>
                <a:xfrm>
                  <a:off x="2930256" y="3333752"/>
                  <a:ext cx="923027" cy="156713"/>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16 - Ελεύθερη σχεδίαση"/>
                <p:cNvSpPr/>
                <p:nvPr/>
              </p:nvSpPr>
              <p:spPr>
                <a:xfrm>
                  <a:off x="2176883" y="3330877"/>
                  <a:ext cx="710241" cy="819509"/>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17 - Έλλειψη"/>
                <p:cNvSpPr/>
                <p:nvPr/>
              </p:nvSpPr>
              <p:spPr>
                <a:xfrm rot="11468867">
                  <a:off x="2408289" y="4483963"/>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Ελεύθερη σχεδίαση"/>
                <p:cNvSpPr/>
                <p:nvPr/>
              </p:nvSpPr>
              <p:spPr>
                <a:xfrm>
                  <a:off x="2846868" y="3374009"/>
                  <a:ext cx="299049" cy="957532"/>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04" name="509 - Ομάδα"/>
                <p:cNvGrpSpPr/>
                <p:nvPr/>
              </p:nvGrpSpPr>
              <p:grpSpPr>
                <a:xfrm>
                  <a:off x="2143108" y="4143380"/>
                  <a:ext cx="285752" cy="329472"/>
                  <a:chOff x="5621343" y="3322068"/>
                  <a:chExt cx="390512" cy="900976"/>
                </a:xfrm>
                <a:effectLst>
                  <a:outerShdw blurRad="76200" dist="12700" dir="2700000" sy="-23000" kx="-800400" algn="bl" rotWithShape="0">
                    <a:prstClr val="black">
                      <a:alpha val="64000"/>
                    </a:prstClr>
                  </a:outerShdw>
                </a:effectLst>
              </p:grpSpPr>
              <p:pic>
                <p:nvPicPr>
                  <p:cNvPr id="105"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06" name="105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7" name="509 - Ομάδα"/>
                <p:cNvGrpSpPr/>
                <p:nvPr/>
              </p:nvGrpSpPr>
              <p:grpSpPr>
                <a:xfrm rot="18884801">
                  <a:off x="3286116" y="3643314"/>
                  <a:ext cx="285752" cy="329472"/>
                  <a:chOff x="5621343" y="3322068"/>
                  <a:chExt cx="390512" cy="900976"/>
                </a:xfrm>
                <a:effectLst>
                  <a:outerShdw blurRad="76200" dist="12700" dir="8100000" sx="105000" sy="105000" kx="800400" algn="br" rotWithShape="0">
                    <a:prstClr val="black">
                      <a:alpha val="20000"/>
                    </a:prstClr>
                  </a:outerShdw>
                </a:effectLst>
              </p:grpSpPr>
              <p:pic>
                <p:nvPicPr>
                  <p:cNvPr id="108"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09" name="108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0" name="509 - Ομάδα"/>
                <p:cNvGrpSpPr/>
                <p:nvPr/>
              </p:nvGrpSpPr>
              <p:grpSpPr>
                <a:xfrm rot="14315410">
                  <a:off x="3071802" y="2857496"/>
                  <a:ext cx="285752" cy="329472"/>
                  <a:chOff x="5621343" y="3322068"/>
                  <a:chExt cx="390512" cy="900976"/>
                </a:xfrm>
                <a:effectLst>
                  <a:outerShdw blurRad="50800" dist="38100" sx="105000" sy="105000" algn="l" rotWithShape="0">
                    <a:prstClr val="black">
                      <a:alpha val="51000"/>
                    </a:prstClr>
                  </a:outerShdw>
                </a:effectLst>
              </p:grpSpPr>
              <p:pic>
                <p:nvPicPr>
                  <p:cNvPr id="111"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12" name="111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3" name="509 - Ομάδα"/>
                <p:cNvGrpSpPr/>
                <p:nvPr/>
              </p:nvGrpSpPr>
              <p:grpSpPr>
                <a:xfrm rot="4744228">
                  <a:off x="1857356" y="3429000"/>
                  <a:ext cx="285752" cy="329472"/>
                  <a:chOff x="5621343" y="3322068"/>
                  <a:chExt cx="390512" cy="900976"/>
                </a:xfrm>
                <a:effectLst>
                  <a:outerShdw blurRad="76200" dist="12700" dir="2700000" sy="-23000" kx="-800400" algn="bl" rotWithShape="0">
                    <a:prstClr val="black">
                      <a:alpha val="64000"/>
                    </a:prstClr>
                  </a:outerShdw>
                </a:effectLst>
              </p:grpSpPr>
              <p:pic>
                <p:nvPicPr>
                  <p:cNvPr id="114"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15" name="114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9" name="509 - Ομάδα"/>
                <p:cNvGrpSpPr/>
                <p:nvPr/>
              </p:nvGrpSpPr>
              <p:grpSpPr>
                <a:xfrm rot="8956066">
                  <a:off x="2350103" y="2621624"/>
                  <a:ext cx="285752" cy="329472"/>
                  <a:chOff x="5621343" y="3322068"/>
                  <a:chExt cx="390512" cy="900976"/>
                </a:xfrm>
                <a:effectLst>
                  <a:outerShdw blurRad="76200" dist="12700" dir="2700000" sy="-23000" kx="-800400" algn="bl" rotWithShape="0">
                    <a:prstClr val="black">
                      <a:alpha val="64000"/>
                    </a:prstClr>
                  </a:outerShdw>
                </a:effectLst>
              </p:grpSpPr>
              <p:pic>
                <p:nvPicPr>
                  <p:cNvPr id="120"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121" name="120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2" name="513 - Ομάδα"/>
                <p:cNvGrpSpPr/>
                <p:nvPr/>
              </p:nvGrpSpPr>
              <p:grpSpPr>
                <a:xfrm>
                  <a:off x="2500298" y="3429000"/>
                  <a:ext cx="751671" cy="924929"/>
                  <a:chOff x="4878773" y="1762820"/>
                  <a:chExt cx="2038494" cy="2460224"/>
                </a:xfrm>
                <a:effectLst>
                  <a:outerShdw blurRad="50800" dist="38100" dir="2700000" sx="103000" sy="103000" algn="tl" rotWithShape="0">
                    <a:prstClr val="black">
                      <a:alpha val="38000"/>
                    </a:prstClr>
                  </a:outerShdw>
                </a:effectLst>
              </p:grpSpPr>
              <p:grpSp>
                <p:nvGrpSpPr>
                  <p:cNvPr id="123" name="509 - Ομάδα"/>
                  <p:cNvGrpSpPr/>
                  <p:nvPr/>
                </p:nvGrpSpPr>
                <p:grpSpPr>
                  <a:xfrm>
                    <a:off x="5621343" y="3322068"/>
                    <a:ext cx="390512" cy="900976"/>
                    <a:chOff x="5621343" y="3322068"/>
                    <a:chExt cx="390512" cy="900976"/>
                  </a:xfrm>
                </p:grpSpPr>
                <p:pic>
                  <p:nvPicPr>
                    <p:cNvPr id="140" name="Picture 2" descr="C:\Users\dell\Desktop\σχήματα\MHC-I.png"/>
                    <p:cNvPicPr>
                      <a:picLocks noChangeAspect="1" noChangeArrowheads="1"/>
                    </p:cNvPicPr>
                    <p:nvPr/>
                  </p:nvPicPr>
                  <p:blipFill>
                    <a:blip r:embed="rId3" cstate="print"/>
                    <a:srcRect/>
                    <a:stretch>
                      <a:fillRect/>
                    </a:stretch>
                  </p:blipFill>
                  <p:spPr bwMode="auto">
                    <a:xfrm rot="16403579">
                      <a:off x="5454287" y="3665476"/>
                      <a:ext cx="724624" cy="390512"/>
                    </a:xfrm>
                    <a:prstGeom prst="rect">
                      <a:avLst/>
                    </a:prstGeom>
                    <a:noFill/>
                  </p:spPr>
                </p:pic>
                <p:sp>
                  <p:nvSpPr>
                    <p:cNvPr id="141" name="140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4" name="Group 22"/>
                  <p:cNvGrpSpPr>
                    <a:grpSpLocks noChangeAspect="1"/>
                  </p:cNvGrpSpPr>
                  <p:nvPr/>
                </p:nvGrpSpPr>
                <p:grpSpPr bwMode="auto">
                  <a:xfrm rot="10814903">
                    <a:off x="5690572" y="2905929"/>
                    <a:ext cx="309875" cy="659554"/>
                    <a:chOff x="2502" y="672"/>
                    <a:chExt cx="738" cy="1149"/>
                  </a:xfrm>
                  <a:solidFill>
                    <a:schemeClr val="tx2">
                      <a:lumMod val="60000"/>
                      <a:lumOff val="40000"/>
                    </a:schemeClr>
                  </a:solidFill>
                </p:grpSpPr>
                <p:sp>
                  <p:nvSpPr>
                    <p:cNvPr id="138"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9"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25" name="262 - Ομάδα"/>
                  <p:cNvGrpSpPr/>
                  <p:nvPr/>
                </p:nvGrpSpPr>
                <p:grpSpPr>
                  <a:xfrm rot="5204096">
                    <a:off x="6157328" y="1586207"/>
                    <a:ext cx="583326" cy="936552"/>
                    <a:chOff x="3514431" y="642918"/>
                    <a:chExt cx="583326" cy="936552"/>
                  </a:xfrm>
                </p:grpSpPr>
                <p:grpSp>
                  <p:nvGrpSpPr>
                    <p:cNvPr id="134"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136"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7"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35" name="Picture 3" descr="C:\Users\dell\Desktop\σχήματα\CD-8.png"/>
                    <p:cNvPicPr>
                      <a:picLocks noChangeAspect="1" noChangeArrowheads="1"/>
                    </p:cNvPicPr>
                    <p:nvPr/>
                  </p:nvPicPr>
                  <p:blipFill>
                    <a:blip r:embed="rId4" cstate="print"/>
                    <a:srcRect/>
                    <a:stretch>
                      <a:fillRect/>
                    </a:stretch>
                  </p:blipFill>
                  <p:spPr bwMode="auto">
                    <a:xfrm rot="2739507">
                      <a:off x="3492957" y="974670"/>
                      <a:ext cx="936552" cy="273048"/>
                    </a:xfrm>
                    <a:prstGeom prst="rect">
                      <a:avLst/>
                    </a:prstGeom>
                    <a:noFill/>
                  </p:spPr>
                </p:pic>
              </p:grpSp>
              <p:grpSp>
                <p:nvGrpSpPr>
                  <p:cNvPr id="126" name="Group 25"/>
                  <p:cNvGrpSpPr>
                    <a:grpSpLocks noChangeAspect="1"/>
                  </p:cNvGrpSpPr>
                  <p:nvPr/>
                </p:nvGrpSpPr>
                <p:grpSpPr bwMode="auto">
                  <a:xfrm rot="18023804">
                    <a:off x="5129864" y="1992393"/>
                    <a:ext cx="423627" cy="704706"/>
                    <a:chOff x="2502" y="672"/>
                    <a:chExt cx="738" cy="1149"/>
                  </a:xfrm>
                  <a:solidFill>
                    <a:schemeClr val="tx2">
                      <a:lumMod val="60000"/>
                      <a:lumOff val="40000"/>
                    </a:schemeClr>
                  </a:solidFill>
                </p:grpSpPr>
                <p:sp>
                  <p:nvSpPr>
                    <p:cNvPr id="132"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33"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27" name="Picture 3" descr="C:\Users\dell\Desktop\σχήματα\CD-8.png"/>
                  <p:cNvPicPr>
                    <a:picLocks noChangeAspect="1" noChangeArrowheads="1"/>
                  </p:cNvPicPr>
                  <p:nvPr/>
                </p:nvPicPr>
                <p:blipFill>
                  <a:blip r:embed="rId5" cstate="print"/>
                  <a:srcRect/>
                  <a:stretch>
                    <a:fillRect/>
                  </a:stretch>
                </p:blipFill>
                <p:spPr bwMode="auto">
                  <a:xfrm rot="1488200">
                    <a:off x="4878773" y="1881521"/>
                    <a:ext cx="856970" cy="298405"/>
                  </a:xfrm>
                  <a:prstGeom prst="rect">
                    <a:avLst/>
                  </a:prstGeom>
                  <a:noFill/>
                </p:spPr>
              </p:pic>
              <p:pic>
                <p:nvPicPr>
                  <p:cNvPr id="128" name="Picture 3" descr="C:\Users\dell\Desktop\σχήματα\CD-8.png"/>
                  <p:cNvPicPr>
                    <a:picLocks noChangeAspect="1" noChangeArrowheads="1"/>
                  </p:cNvPicPr>
                  <p:nvPr/>
                </p:nvPicPr>
                <p:blipFill>
                  <a:blip r:embed="rId6" cstate="print"/>
                  <a:srcRect/>
                  <a:stretch>
                    <a:fillRect/>
                  </a:stretch>
                </p:blipFill>
                <p:spPr bwMode="auto">
                  <a:xfrm rot="16619174" flipV="1">
                    <a:off x="5596664" y="3233629"/>
                    <a:ext cx="981292" cy="289943"/>
                  </a:xfrm>
                  <a:prstGeom prst="rect">
                    <a:avLst/>
                  </a:prstGeom>
                  <a:noFill/>
                </p:spPr>
              </p:pic>
              <p:grpSp>
                <p:nvGrpSpPr>
                  <p:cNvPr id="129" name="360 - Ομάδα"/>
                  <p:cNvGrpSpPr/>
                  <p:nvPr/>
                </p:nvGrpSpPr>
                <p:grpSpPr>
                  <a:xfrm rot="19353224">
                    <a:off x="5501806" y="2220316"/>
                    <a:ext cx="875108" cy="900977"/>
                    <a:chOff x="7286645" y="2357430"/>
                    <a:chExt cx="785818" cy="899932"/>
                  </a:xfrm>
                </p:grpSpPr>
                <p:sp>
                  <p:nvSpPr>
                    <p:cNvPr id="130" name="129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1"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grpSp>
            <p:nvGrpSpPr>
              <p:cNvPr id="142" name="513 - Ομάδα"/>
              <p:cNvGrpSpPr/>
              <p:nvPr/>
            </p:nvGrpSpPr>
            <p:grpSpPr>
              <a:xfrm>
                <a:off x="2643174" y="500042"/>
                <a:ext cx="857256" cy="1067805"/>
                <a:chOff x="4878773" y="1762820"/>
                <a:chExt cx="2038494" cy="2460224"/>
              </a:xfrm>
              <a:effectLst>
                <a:outerShdw blurRad="76200" dist="12700" dir="2700000" sx="1000" sy="1000" kx="-800400" algn="bl" rotWithShape="0">
                  <a:prstClr val="black">
                    <a:alpha val="86000"/>
                  </a:prstClr>
                </a:outerShdw>
              </a:effectLst>
            </p:grpSpPr>
            <p:grpSp>
              <p:nvGrpSpPr>
                <p:cNvPr id="143" name="509 - Ομάδα"/>
                <p:cNvGrpSpPr/>
                <p:nvPr/>
              </p:nvGrpSpPr>
              <p:grpSpPr>
                <a:xfrm>
                  <a:off x="5621343" y="3322068"/>
                  <a:ext cx="390512" cy="900976"/>
                  <a:chOff x="5621343" y="3322068"/>
                  <a:chExt cx="390512" cy="900976"/>
                </a:xfrm>
              </p:grpSpPr>
              <p:pic>
                <p:nvPicPr>
                  <p:cNvPr id="160" name="Picture 2" descr="C:\Users\dell\Desktop\σχήματα\MHC-I.png"/>
                  <p:cNvPicPr>
                    <a:picLocks noChangeAspect="1" noChangeArrowheads="1"/>
                  </p:cNvPicPr>
                  <p:nvPr/>
                </p:nvPicPr>
                <p:blipFill>
                  <a:blip r:embed="rId7" cstate="print"/>
                  <a:srcRect/>
                  <a:stretch>
                    <a:fillRect/>
                  </a:stretch>
                </p:blipFill>
                <p:spPr bwMode="auto">
                  <a:xfrm rot="16403579">
                    <a:off x="5454287" y="3665476"/>
                    <a:ext cx="724624" cy="390512"/>
                  </a:xfrm>
                  <a:prstGeom prst="rect">
                    <a:avLst/>
                  </a:prstGeom>
                  <a:noFill/>
                </p:spPr>
              </p:pic>
              <p:sp>
                <p:nvSpPr>
                  <p:cNvPr id="161" name="160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4" name="Group 22"/>
                <p:cNvGrpSpPr>
                  <a:grpSpLocks noChangeAspect="1"/>
                </p:cNvGrpSpPr>
                <p:nvPr/>
              </p:nvGrpSpPr>
              <p:grpSpPr bwMode="auto">
                <a:xfrm rot="10814903">
                  <a:off x="5690572" y="2905929"/>
                  <a:ext cx="309875" cy="659554"/>
                  <a:chOff x="2502" y="672"/>
                  <a:chExt cx="738" cy="1149"/>
                </a:xfrm>
                <a:solidFill>
                  <a:schemeClr val="tx2">
                    <a:lumMod val="60000"/>
                    <a:lumOff val="40000"/>
                  </a:schemeClr>
                </a:solidFill>
              </p:grpSpPr>
              <p:sp>
                <p:nvSpPr>
                  <p:cNvPr id="158"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59"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145" name="262 - Ομάδα"/>
                <p:cNvGrpSpPr/>
                <p:nvPr/>
              </p:nvGrpSpPr>
              <p:grpSpPr>
                <a:xfrm rot="5204096">
                  <a:off x="6157328" y="1586207"/>
                  <a:ext cx="583326" cy="936552"/>
                  <a:chOff x="3514431" y="642918"/>
                  <a:chExt cx="583326" cy="936552"/>
                </a:xfrm>
              </p:grpSpPr>
              <p:grpSp>
                <p:nvGrpSpPr>
                  <p:cNvPr id="154"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156"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57"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55" name="Picture 3" descr="C:\Users\dell\Desktop\σχήματα\CD-8.png"/>
                  <p:cNvPicPr>
                    <a:picLocks noChangeAspect="1" noChangeArrowheads="1"/>
                  </p:cNvPicPr>
                  <p:nvPr/>
                </p:nvPicPr>
                <p:blipFill>
                  <a:blip r:embed="rId8" cstate="print"/>
                  <a:srcRect/>
                  <a:stretch>
                    <a:fillRect/>
                  </a:stretch>
                </p:blipFill>
                <p:spPr bwMode="auto">
                  <a:xfrm rot="2739507">
                    <a:off x="3492957" y="974670"/>
                    <a:ext cx="936552" cy="273048"/>
                  </a:xfrm>
                  <a:prstGeom prst="rect">
                    <a:avLst/>
                  </a:prstGeom>
                  <a:noFill/>
                </p:spPr>
              </p:pic>
            </p:grpSp>
            <p:grpSp>
              <p:nvGrpSpPr>
                <p:cNvPr id="146" name="Group 25"/>
                <p:cNvGrpSpPr>
                  <a:grpSpLocks noChangeAspect="1"/>
                </p:cNvGrpSpPr>
                <p:nvPr/>
              </p:nvGrpSpPr>
              <p:grpSpPr bwMode="auto">
                <a:xfrm rot="18023804">
                  <a:off x="5129864" y="1992393"/>
                  <a:ext cx="423627" cy="704706"/>
                  <a:chOff x="2502" y="672"/>
                  <a:chExt cx="738" cy="1149"/>
                </a:xfrm>
                <a:solidFill>
                  <a:schemeClr val="tx2">
                    <a:lumMod val="60000"/>
                    <a:lumOff val="40000"/>
                  </a:schemeClr>
                </a:solidFill>
              </p:grpSpPr>
              <p:sp>
                <p:nvSpPr>
                  <p:cNvPr id="152"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153"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147" name="Picture 3" descr="C:\Users\dell\Desktop\σχήματα\CD-8.png"/>
                <p:cNvPicPr>
                  <a:picLocks noChangeAspect="1" noChangeArrowheads="1"/>
                </p:cNvPicPr>
                <p:nvPr/>
              </p:nvPicPr>
              <p:blipFill>
                <a:blip r:embed="rId9" cstate="print"/>
                <a:srcRect/>
                <a:stretch>
                  <a:fillRect/>
                </a:stretch>
              </p:blipFill>
              <p:spPr bwMode="auto">
                <a:xfrm rot="1488200">
                  <a:off x="4878773" y="1881521"/>
                  <a:ext cx="856970" cy="298405"/>
                </a:xfrm>
                <a:prstGeom prst="rect">
                  <a:avLst/>
                </a:prstGeom>
                <a:noFill/>
              </p:spPr>
            </p:pic>
            <p:pic>
              <p:nvPicPr>
                <p:cNvPr id="148" name="Picture 3" descr="C:\Users\dell\Desktop\σχήματα\CD-8.png"/>
                <p:cNvPicPr>
                  <a:picLocks noChangeAspect="1" noChangeArrowheads="1"/>
                </p:cNvPicPr>
                <p:nvPr/>
              </p:nvPicPr>
              <p:blipFill>
                <a:blip r:embed="rId10" cstate="print"/>
                <a:srcRect/>
                <a:stretch>
                  <a:fillRect/>
                </a:stretch>
              </p:blipFill>
              <p:spPr bwMode="auto">
                <a:xfrm rot="16619174" flipV="1">
                  <a:off x="5596664" y="3233629"/>
                  <a:ext cx="981292" cy="289943"/>
                </a:xfrm>
                <a:prstGeom prst="rect">
                  <a:avLst/>
                </a:prstGeom>
                <a:noFill/>
              </p:spPr>
            </p:pic>
            <p:grpSp>
              <p:nvGrpSpPr>
                <p:cNvPr id="149" name="360 - Ομάδα"/>
                <p:cNvGrpSpPr/>
                <p:nvPr/>
              </p:nvGrpSpPr>
              <p:grpSpPr>
                <a:xfrm rot="19353224">
                  <a:off x="5501806" y="2220316"/>
                  <a:ext cx="875108" cy="900977"/>
                  <a:chOff x="7286645" y="2357430"/>
                  <a:chExt cx="785818" cy="899932"/>
                </a:xfrm>
              </p:grpSpPr>
              <p:sp>
                <p:nvSpPr>
                  <p:cNvPr id="150" name="149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169" name="168 - Ομάδα"/>
              <p:cNvGrpSpPr/>
              <p:nvPr/>
            </p:nvGrpSpPr>
            <p:grpSpPr>
              <a:xfrm>
                <a:off x="2576498" y="1500174"/>
                <a:ext cx="1995502" cy="641710"/>
                <a:chOff x="3574249" y="1142984"/>
                <a:chExt cx="1995502" cy="641710"/>
              </a:xfrm>
              <a:solidFill>
                <a:schemeClr val="accent6">
                  <a:lumMod val="40000"/>
                  <a:lumOff val="60000"/>
                </a:schemeClr>
              </a:solidFill>
            </p:grpSpPr>
            <p:grpSp>
              <p:nvGrpSpPr>
                <p:cNvPr id="163" name="Group 10"/>
                <p:cNvGrpSpPr>
                  <a:grpSpLocks noChangeAspect="1"/>
                </p:cNvGrpSpPr>
                <p:nvPr/>
              </p:nvGrpSpPr>
              <p:grpSpPr bwMode="auto">
                <a:xfrm>
                  <a:off x="3574249" y="1142984"/>
                  <a:ext cx="997751" cy="641710"/>
                  <a:chOff x="576" y="1777"/>
                  <a:chExt cx="1191" cy="766"/>
                </a:xfrm>
                <a:grpFill/>
              </p:grpSpPr>
              <p:sp>
                <p:nvSpPr>
                  <p:cNvPr id="164"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65"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nvGrpSpPr>
                <p:cNvPr id="166" name="Group 10"/>
                <p:cNvGrpSpPr>
                  <a:grpSpLocks noChangeAspect="1"/>
                </p:cNvGrpSpPr>
                <p:nvPr/>
              </p:nvGrpSpPr>
              <p:grpSpPr bwMode="auto">
                <a:xfrm>
                  <a:off x="4572000" y="1142984"/>
                  <a:ext cx="997751" cy="641710"/>
                  <a:chOff x="576" y="1777"/>
                  <a:chExt cx="1191" cy="766"/>
                </a:xfrm>
                <a:grpFill/>
              </p:grpSpPr>
              <p:sp>
                <p:nvSpPr>
                  <p:cNvPr id="167"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168"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grpSp>
            <p:nvGrpSpPr>
              <p:cNvPr id="170" name="169 - Ομάδα"/>
              <p:cNvGrpSpPr/>
              <p:nvPr/>
            </p:nvGrpSpPr>
            <p:grpSpPr>
              <a:xfrm rot="16200000">
                <a:off x="848411" y="580293"/>
                <a:ext cx="1660700" cy="1071570"/>
                <a:chOff x="4286248" y="2643182"/>
                <a:chExt cx="3005398" cy="1744762"/>
              </a:xfrm>
            </p:grpSpPr>
            <p:grpSp>
              <p:nvGrpSpPr>
                <p:cNvPr id="171" name="403 - Ομάδα"/>
                <p:cNvGrpSpPr/>
                <p:nvPr/>
              </p:nvGrpSpPr>
              <p:grpSpPr>
                <a:xfrm>
                  <a:off x="5857884" y="2817499"/>
                  <a:ext cx="1433762" cy="1254443"/>
                  <a:chOff x="7072328" y="3912349"/>
                  <a:chExt cx="1433762" cy="1254443"/>
                </a:xfrm>
              </p:grpSpPr>
              <p:grpSp>
                <p:nvGrpSpPr>
                  <p:cNvPr id="257" name="Group 7"/>
                  <p:cNvGrpSpPr>
                    <a:grpSpLocks noChangeAspect="1"/>
                  </p:cNvGrpSpPr>
                  <p:nvPr/>
                </p:nvGrpSpPr>
                <p:grpSpPr bwMode="auto">
                  <a:xfrm rot="8320538">
                    <a:off x="8060614" y="4640115"/>
                    <a:ext cx="343619" cy="526677"/>
                    <a:chOff x="2502" y="672"/>
                    <a:chExt cx="738" cy="1149"/>
                  </a:xfrm>
                  <a:solidFill>
                    <a:schemeClr val="tx2">
                      <a:lumMod val="60000"/>
                      <a:lumOff val="40000"/>
                    </a:schemeClr>
                  </a:solidFill>
                </p:grpSpPr>
                <p:sp>
                  <p:nvSpPr>
                    <p:cNvPr id="267"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268"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258" name="Group 7"/>
                  <p:cNvGrpSpPr>
                    <a:grpSpLocks noChangeAspect="1"/>
                  </p:cNvGrpSpPr>
                  <p:nvPr/>
                </p:nvGrpSpPr>
                <p:grpSpPr bwMode="auto">
                  <a:xfrm rot="3104591">
                    <a:off x="8070942" y="3820820"/>
                    <a:ext cx="343619" cy="526677"/>
                    <a:chOff x="2502" y="672"/>
                    <a:chExt cx="738" cy="1149"/>
                  </a:xfrm>
                  <a:solidFill>
                    <a:schemeClr val="tx2">
                      <a:lumMod val="60000"/>
                      <a:lumOff val="40000"/>
                    </a:schemeClr>
                  </a:solidFill>
                </p:grpSpPr>
                <p:sp>
                  <p:nvSpPr>
                    <p:cNvPr id="265"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266"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259" name="Group 13"/>
                  <p:cNvGrpSpPr>
                    <a:grpSpLocks noChangeAspect="1"/>
                  </p:cNvGrpSpPr>
                  <p:nvPr/>
                </p:nvGrpSpPr>
                <p:grpSpPr bwMode="auto">
                  <a:xfrm rot="16345876" flipH="1">
                    <a:off x="7302238" y="4358608"/>
                    <a:ext cx="269756" cy="447531"/>
                    <a:chOff x="2502" y="672"/>
                    <a:chExt cx="738" cy="1149"/>
                  </a:xfrm>
                  <a:solidFill>
                    <a:schemeClr val="tx2">
                      <a:lumMod val="60000"/>
                      <a:lumOff val="40000"/>
                    </a:schemeClr>
                  </a:solidFill>
                </p:grpSpPr>
                <p:sp>
                  <p:nvSpPr>
                    <p:cNvPr id="263"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264"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260" name="Picture 2" descr="C:\Users\dell\Desktop\σχήματα\CD-4-1.png"/>
                  <p:cNvPicPr>
                    <a:picLocks noChangeAspect="1" noChangeArrowheads="1"/>
                  </p:cNvPicPr>
                  <p:nvPr/>
                </p:nvPicPr>
                <p:blipFill>
                  <a:blip r:embed="rId11" cstate="print"/>
                  <a:srcRect/>
                  <a:stretch>
                    <a:fillRect/>
                  </a:stretch>
                </p:blipFill>
                <p:spPr bwMode="auto">
                  <a:xfrm rot="73876" flipH="1">
                    <a:off x="7072328" y="4344816"/>
                    <a:ext cx="606652" cy="104177"/>
                  </a:xfrm>
                  <a:prstGeom prst="rect">
                    <a:avLst/>
                  </a:prstGeom>
                  <a:noFill/>
                </p:spPr>
              </p:pic>
              <p:sp>
                <p:nvSpPr>
                  <p:cNvPr id="261" name="Ελεύθερη σχεδίαση 151"/>
                  <p:cNvSpPr/>
                  <p:nvPr/>
                </p:nvSpPr>
                <p:spPr>
                  <a:xfrm rot="16273876">
                    <a:off x="7508852" y="4238423"/>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2" name="Oval 11"/>
                  <p:cNvSpPr>
                    <a:spLocks noChangeAspect="1" noChangeArrowheads="1"/>
                  </p:cNvSpPr>
                  <p:nvPr/>
                </p:nvSpPr>
                <p:spPr bwMode="auto">
                  <a:xfrm rot="16273876">
                    <a:off x="7670948" y="4407500"/>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172" name="318 - Ομάδα"/>
                <p:cNvGrpSpPr/>
                <p:nvPr/>
              </p:nvGrpSpPr>
              <p:grpSpPr>
                <a:xfrm>
                  <a:off x="4286248" y="2643182"/>
                  <a:ext cx="1895350" cy="1744762"/>
                  <a:chOff x="3225332" y="571480"/>
                  <a:chExt cx="1895350" cy="1744762"/>
                </a:xfrm>
              </p:grpSpPr>
              <p:grpSp>
                <p:nvGrpSpPr>
                  <p:cNvPr id="173" name="530 - Ομάδα"/>
                  <p:cNvGrpSpPr/>
                  <p:nvPr/>
                </p:nvGrpSpPr>
                <p:grpSpPr>
                  <a:xfrm rot="10625931">
                    <a:off x="4085060" y="1791594"/>
                    <a:ext cx="237280" cy="524648"/>
                    <a:chOff x="5621343" y="3322068"/>
                    <a:chExt cx="390512" cy="900976"/>
                  </a:xfrm>
                </p:grpSpPr>
                <p:pic>
                  <p:nvPicPr>
                    <p:cNvPr id="255" name="Picture 2" descr="C:\Users\dell\Desktop\σχήματα\MHC-I.png"/>
                    <p:cNvPicPr>
                      <a:picLocks noChangeAspect="1" noChangeArrowheads="1"/>
                    </p:cNvPicPr>
                    <p:nvPr/>
                  </p:nvPicPr>
                  <p:blipFill>
                    <a:blip r:embed="rId12" cstate="print"/>
                    <a:srcRect/>
                    <a:stretch>
                      <a:fillRect/>
                    </a:stretch>
                  </p:blipFill>
                  <p:spPr bwMode="auto">
                    <a:xfrm rot="16403579">
                      <a:off x="5454287" y="3665476"/>
                      <a:ext cx="724624" cy="390512"/>
                    </a:xfrm>
                    <a:prstGeom prst="rect">
                      <a:avLst/>
                    </a:prstGeom>
                    <a:noFill/>
                  </p:spPr>
                </p:pic>
                <p:sp>
                  <p:nvSpPr>
                    <p:cNvPr id="256" name="255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4" name="225 - Ομάδα"/>
                  <p:cNvGrpSpPr/>
                  <p:nvPr/>
                </p:nvGrpSpPr>
                <p:grpSpPr>
                  <a:xfrm>
                    <a:off x="4512615" y="1278847"/>
                    <a:ext cx="608067" cy="292765"/>
                    <a:chOff x="4768318" y="1209917"/>
                    <a:chExt cx="706817" cy="310151"/>
                  </a:xfrm>
                </p:grpSpPr>
                <p:grpSp>
                  <p:nvGrpSpPr>
                    <p:cNvPr id="251"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253"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254"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252"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75" name="226 - Ομάδα"/>
                  <p:cNvGrpSpPr/>
                  <p:nvPr/>
                </p:nvGrpSpPr>
                <p:grpSpPr>
                  <a:xfrm rot="16200000">
                    <a:off x="3787672" y="690033"/>
                    <a:ext cx="554463" cy="317357"/>
                    <a:chOff x="4768318" y="1209917"/>
                    <a:chExt cx="706817" cy="310151"/>
                  </a:xfrm>
                </p:grpSpPr>
                <p:grpSp>
                  <p:nvGrpSpPr>
                    <p:cNvPr id="247"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249"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250"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248"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176" name="256 - Ομάδα"/>
                  <p:cNvGrpSpPr/>
                  <p:nvPr/>
                </p:nvGrpSpPr>
                <p:grpSpPr>
                  <a:xfrm rot="16200000">
                    <a:off x="4160414" y="1167260"/>
                    <a:ext cx="384014" cy="374133"/>
                    <a:chOff x="3385454" y="1428736"/>
                    <a:chExt cx="659464" cy="615743"/>
                  </a:xfrm>
                </p:grpSpPr>
                <p:grpSp>
                  <p:nvGrpSpPr>
                    <p:cNvPr id="235" name="165 - Ομάδα"/>
                    <p:cNvGrpSpPr/>
                    <p:nvPr/>
                  </p:nvGrpSpPr>
                  <p:grpSpPr>
                    <a:xfrm>
                      <a:off x="3385454" y="1619257"/>
                      <a:ext cx="330172" cy="425222"/>
                      <a:chOff x="3385454" y="1619257"/>
                      <a:chExt cx="330172" cy="425222"/>
                    </a:xfrm>
                  </p:grpSpPr>
                  <p:sp>
                    <p:nvSpPr>
                      <p:cNvPr id="242"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43" name="8 - Ομάδα"/>
                      <p:cNvGrpSpPr/>
                      <p:nvPr/>
                    </p:nvGrpSpPr>
                    <p:grpSpPr>
                      <a:xfrm rot="14593715">
                        <a:off x="3360955" y="1831270"/>
                        <a:ext cx="237708" cy="188709"/>
                        <a:chOff x="1071538" y="500042"/>
                        <a:chExt cx="588936" cy="616607"/>
                      </a:xfrm>
                    </p:grpSpPr>
                    <p:sp>
                      <p:nvSpPr>
                        <p:cNvPr id="244" name="243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244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245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36" name="166 - Ομάδα"/>
                    <p:cNvGrpSpPr/>
                    <p:nvPr/>
                  </p:nvGrpSpPr>
                  <p:grpSpPr>
                    <a:xfrm>
                      <a:off x="3714746" y="1428736"/>
                      <a:ext cx="330172" cy="425222"/>
                      <a:chOff x="3385454" y="1619257"/>
                      <a:chExt cx="330172" cy="425222"/>
                    </a:xfrm>
                  </p:grpSpPr>
                  <p:sp>
                    <p:nvSpPr>
                      <p:cNvPr id="237"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238" name="8 - Ομάδα"/>
                      <p:cNvGrpSpPr/>
                      <p:nvPr/>
                    </p:nvGrpSpPr>
                    <p:grpSpPr>
                      <a:xfrm rot="14593715">
                        <a:off x="3360955" y="1831270"/>
                        <a:ext cx="237708" cy="188709"/>
                        <a:chOff x="1071538" y="500042"/>
                        <a:chExt cx="588936" cy="616607"/>
                      </a:xfrm>
                    </p:grpSpPr>
                    <p:sp>
                      <p:nvSpPr>
                        <p:cNvPr id="239" name="238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239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240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77" name="162 - Ομάδα"/>
                  <p:cNvGrpSpPr/>
                  <p:nvPr/>
                </p:nvGrpSpPr>
                <p:grpSpPr>
                  <a:xfrm rot="13259927">
                    <a:off x="3714744" y="1041561"/>
                    <a:ext cx="868131" cy="831983"/>
                    <a:chOff x="3714744" y="1142206"/>
                    <a:chExt cx="4862513" cy="4573588"/>
                  </a:xfrm>
                </p:grpSpPr>
                <p:sp>
                  <p:nvSpPr>
                    <p:cNvPr id="181"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6">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182"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183"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4"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5"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86"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87"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88"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89"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0"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1"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2"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3"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4"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5"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6"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7"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8"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199"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0"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1"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2"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3"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4"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5"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6"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7"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8"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09"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0"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1"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2"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3"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4"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5"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6"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7"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8"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19"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0"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1"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2"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3"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4"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5"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6"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7"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8"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29"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0"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1"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2"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3"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34"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178" name="530 - Ομάδα"/>
                  <p:cNvGrpSpPr/>
                  <p:nvPr/>
                </p:nvGrpSpPr>
                <p:grpSpPr>
                  <a:xfrm rot="16025144">
                    <a:off x="3369016" y="1239538"/>
                    <a:ext cx="237280" cy="524648"/>
                    <a:chOff x="5621343" y="3322068"/>
                    <a:chExt cx="390512" cy="900976"/>
                  </a:xfrm>
                </p:grpSpPr>
                <p:pic>
                  <p:nvPicPr>
                    <p:cNvPr id="179" name="Picture 2" descr="C:\Users\dell\Desktop\σχήματα\MHC-I.png"/>
                    <p:cNvPicPr>
                      <a:picLocks noChangeAspect="1" noChangeArrowheads="1"/>
                    </p:cNvPicPr>
                    <p:nvPr/>
                  </p:nvPicPr>
                  <p:blipFill>
                    <a:blip r:embed="rId13" cstate="print"/>
                    <a:srcRect/>
                    <a:stretch>
                      <a:fillRect/>
                    </a:stretch>
                  </p:blipFill>
                  <p:spPr bwMode="auto">
                    <a:xfrm rot="16403579">
                      <a:off x="5454287" y="3665476"/>
                      <a:ext cx="724624" cy="390512"/>
                    </a:xfrm>
                    <a:prstGeom prst="rect">
                      <a:avLst/>
                    </a:prstGeom>
                    <a:noFill/>
                  </p:spPr>
                </p:pic>
                <p:sp>
                  <p:nvSpPr>
                    <p:cNvPr id="180" name="179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368" name="367 - Ρόμβος"/>
              <p:cNvSpPr/>
              <p:nvPr/>
            </p:nvSpPr>
            <p:spPr>
              <a:xfrm>
                <a:off x="1071538" y="642918"/>
                <a:ext cx="142876" cy="142876"/>
              </a:xfrm>
              <a:prstGeom prst="diamond">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8" name="467 - Ρόμβος"/>
              <p:cNvSpPr/>
              <p:nvPr/>
            </p:nvSpPr>
            <p:spPr>
              <a:xfrm>
                <a:off x="857224" y="1000108"/>
                <a:ext cx="142876" cy="142876"/>
              </a:xfrm>
              <a:prstGeom prst="diamond">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9" name="468 - Ρόμβος"/>
              <p:cNvSpPr/>
              <p:nvPr/>
            </p:nvSpPr>
            <p:spPr>
              <a:xfrm>
                <a:off x="928662" y="1500174"/>
                <a:ext cx="142876" cy="142876"/>
              </a:xfrm>
              <a:prstGeom prst="diamond">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0" name="469 - Ρόμβος"/>
              <p:cNvSpPr/>
              <p:nvPr/>
            </p:nvSpPr>
            <p:spPr>
              <a:xfrm>
                <a:off x="1000100" y="1785926"/>
                <a:ext cx="142876" cy="142876"/>
              </a:xfrm>
              <a:prstGeom prst="diamond">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1" name="470 - Ρόμβος"/>
              <p:cNvSpPr/>
              <p:nvPr/>
            </p:nvSpPr>
            <p:spPr>
              <a:xfrm>
                <a:off x="1285852" y="2143116"/>
                <a:ext cx="142876" cy="142876"/>
              </a:xfrm>
              <a:prstGeom prst="diamond">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2" name="471 - Κανονικό πεντάγωνο"/>
              <p:cNvSpPr/>
              <p:nvPr/>
            </p:nvSpPr>
            <p:spPr>
              <a:xfrm>
                <a:off x="928662" y="1214422"/>
                <a:ext cx="142876" cy="142876"/>
              </a:xfrm>
              <a:prstGeom prst="pentagon">
                <a:avLst/>
              </a:prstGeom>
              <a:solidFill>
                <a:srgbClr val="F75B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3" name="472 - Κανονικό πεντάγωνο"/>
              <p:cNvSpPr/>
              <p:nvPr/>
            </p:nvSpPr>
            <p:spPr>
              <a:xfrm>
                <a:off x="1071538" y="857232"/>
                <a:ext cx="142876" cy="142876"/>
              </a:xfrm>
              <a:prstGeom prst="pentagon">
                <a:avLst/>
              </a:prstGeom>
              <a:solidFill>
                <a:srgbClr val="F75B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4" name="473 - Κανονικό πεντάγωνο"/>
              <p:cNvSpPr/>
              <p:nvPr/>
            </p:nvSpPr>
            <p:spPr>
              <a:xfrm>
                <a:off x="1214414" y="1857364"/>
                <a:ext cx="142876" cy="142876"/>
              </a:xfrm>
              <a:prstGeom prst="pentagon">
                <a:avLst/>
              </a:prstGeom>
              <a:solidFill>
                <a:srgbClr val="F75B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6" name="475 - Ελεύθερη σχεδίαση"/>
              <p:cNvSpPr/>
              <p:nvPr/>
            </p:nvSpPr>
            <p:spPr>
              <a:xfrm>
                <a:off x="5357818" y="1928802"/>
                <a:ext cx="3071834" cy="3273292"/>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7" name="476 - Έλλειψη"/>
              <p:cNvSpPr/>
              <p:nvPr/>
            </p:nvSpPr>
            <p:spPr>
              <a:xfrm>
                <a:off x="5964610" y="2643182"/>
                <a:ext cx="2857520" cy="271464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8" name="477 - Έλλειψη"/>
              <p:cNvSpPr/>
              <p:nvPr/>
            </p:nvSpPr>
            <p:spPr>
              <a:xfrm>
                <a:off x="6143636" y="2714620"/>
                <a:ext cx="2571768" cy="2571768"/>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1" name="Freeform 6"/>
              <p:cNvSpPr>
                <a:spLocks noChangeAspect="1"/>
              </p:cNvSpPr>
              <p:nvPr/>
            </p:nvSpPr>
            <p:spPr bwMode="auto">
              <a:xfrm rot="8949521">
                <a:off x="6093743" y="2877008"/>
                <a:ext cx="1603691" cy="501448"/>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482" name="Freeform 6"/>
              <p:cNvSpPr>
                <a:spLocks noChangeAspect="1"/>
              </p:cNvSpPr>
              <p:nvPr/>
            </p:nvSpPr>
            <p:spPr bwMode="auto">
              <a:xfrm rot="13550529">
                <a:off x="7362410" y="3019627"/>
                <a:ext cx="1650065" cy="611423"/>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484" name="483 - Έλλειψη"/>
              <p:cNvSpPr/>
              <p:nvPr/>
            </p:nvSpPr>
            <p:spPr>
              <a:xfrm rot="19945777">
                <a:off x="6654141" y="2892477"/>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7" name="486 - Έλλειψη"/>
              <p:cNvSpPr/>
              <p:nvPr/>
            </p:nvSpPr>
            <p:spPr>
              <a:xfrm rot="3366813">
                <a:off x="7952031" y="3196295"/>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8" name="487 - Ελεύθερη σχεδίαση"/>
              <p:cNvSpPr/>
              <p:nvPr/>
            </p:nvSpPr>
            <p:spPr>
              <a:xfrm>
                <a:off x="6441239" y="2944848"/>
                <a:ext cx="1246518" cy="993476"/>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89" name="488 - Ελεύθερη σχεδίαση"/>
              <p:cNvSpPr/>
              <p:nvPr/>
            </p:nvSpPr>
            <p:spPr>
              <a:xfrm>
                <a:off x="7502288" y="3905256"/>
                <a:ext cx="923027" cy="156713"/>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90" name="489 - Ελεύθερη σχεδίαση"/>
              <p:cNvSpPr/>
              <p:nvPr/>
            </p:nvSpPr>
            <p:spPr>
              <a:xfrm>
                <a:off x="6748915" y="3902381"/>
                <a:ext cx="710241" cy="819509"/>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92" name="491 - Ελεύθερη σχεδίαση"/>
              <p:cNvSpPr/>
              <p:nvPr/>
            </p:nvSpPr>
            <p:spPr>
              <a:xfrm>
                <a:off x="7418900" y="3945513"/>
                <a:ext cx="299049" cy="957532"/>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31" name="530 - Ελεύθερη σχεδίαση"/>
              <p:cNvSpPr/>
              <p:nvPr/>
            </p:nvSpPr>
            <p:spPr>
              <a:xfrm>
                <a:off x="6429388" y="3571876"/>
                <a:ext cx="1552754" cy="1500996"/>
              </a:xfrm>
              <a:custGeom>
                <a:avLst/>
                <a:gdLst>
                  <a:gd name="connsiteX0" fmla="*/ 77637 w 1552754"/>
                  <a:gd name="connsiteY0" fmla="*/ 5751 h 1500996"/>
                  <a:gd name="connsiteX1" fmla="*/ 172528 w 1552754"/>
                  <a:gd name="connsiteY1" fmla="*/ 169652 h 1500996"/>
                  <a:gd name="connsiteX2" fmla="*/ 483079 w 1552754"/>
                  <a:gd name="connsiteY2" fmla="*/ 324928 h 1500996"/>
                  <a:gd name="connsiteX3" fmla="*/ 828135 w 1552754"/>
                  <a:gd name="connsiteY3" fmla="*/ 566468 h 1500996"/>
                  <a:gd name="connsiteX4" fmla="*/ 1017917 w 1552754"/>
                  <a:gd name="connsiteY4" fmla="*/ 980535 h 1500996"/>
                  <a:gd name="connsiteX5" fmla="*/ 1492369 w 1552754"/>
                  <a:gd name="connsiteY5" fmla="*/ 1084052 h 1500996"/>
                  <a:gd name="connsiteX6" fmla="*/ 1380226 w 1552754"/>
                  <a:gd name="connsiteY6" fmla="*/ 1385977 h 1500996"/>
                  <a:gd name="connsiteX7" fmla="*/ 767751 w 1552754"/>
                  <a:gd name="connsiteY7" fmla="*/ 1403230 h 1500996"/>
                  <a:gd name="connsiteX8" fmla="*/ 232913 w 1552754"/>
                  <a:gd name="connsiteY8" fmla="*/ 1463615 h 1500996"/>
                  <a:gd name="connsiteX9" fmla="*/ 155275 w 1552754"/>
                  <a:gd name="connsiteY9" fmla="*/ 1178943 h 1500996"/>
                  <a:gd name="connsiteX10" fmla="*/ 69011 w 1552754"/>
                  <a:gd name="connsiteY10" fmla="*/ 531962 h 1500996"/>
                  <a:gd name="connsiteX11" fmla="*/ 0 w 1552754"/>
                  <a:gd name="connsiteY11" fmla="*/ 135147 h 1500996"/>
                  <a:gd name="connsiteX12" fmla="*/ 77637 w 1552754"/>
                  <a:gd name="connsiteY12" fmla="*/ 5751 h 15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54" h="1500996">
                    <a:moveTo>
                      <a:pt x="77637" y="5751"/>
                    </a:moveTo>
                    <a:cubicBezTo>
                      <a:pt x="106392" y="11502"/>
                      <a:pt x="104954" y="116456"/>
                      <a:pt x="172528" y="169652"/>
                    </a:cubicBezTo>
                    <a:cubicBezTo>
                      <a:pt x="240102" y="222848"/>
                      <a:pt x="373811" y="258792"/>
                      <a:pt x="483079" y="324928"/>
                    </a:cubicBezTo>
                    <a:cubicBezTo>
                      <a:pt x="592347" y="391064"/>
                      <a:pt x="738995" y="457200"/>
                      <a:pt x="828135" y="566468"/>
                    </a:cubicBezTo>
                    <a:cubicBezTo>
                      <a:pt x="917275" y="675736"/>
                      <a:pt x="907211" y="894271"/>
                      <a:pt x="1017917" y="980535"/>
                    </a:cubicBezTo>
                    <a:cubicBezTo>
                      <a:pt x="1128623" y="1066799"/>
                      <a:pt x="1431984" y="1016478"/>
                      <a:pt x="1492369" y="1084052"/>
                    </a:cubicBezTo>
                    <a:cubicBezTo>
                      <a:pt x="1552754" y="1151626"/>
                      <a:pt x="1500996" y="1332781"/>
                      <a:pt x="1380226" y="1385977"/>
                    </a:cubicBezTo>
                    <a:cubicBezTo>
                      <a:pt x="1259456" y="1439173"/>
                      <a:pt x="958970" y="1390290"/>
                      <a:pt x="767751" y="1403230"/>
                    </a:cubicBezTo>
                    <a:cubicBezTo>
                      <a:pt x="576532" y="1416170"/>
                      <a:pt x="334992" y="1500996"/>
                      <a:pt x="232913" y="1463615"/>
                    </a:cubicBezTo>
                    <a:cubicBezTo>
                      <a:pt x="130834" y="1426234"/>
                      <a:pt x="182592" y="1334218"/>
                      <a:pt x="155275" y="1178943"/>
                    </a:cubicBezTo>
                    <a:cubicBezTo>
                      <a:pt x="127958" y="1023668"/>
                      <a:pt x="94890" y="705928"/>
                      <a:pt x="69011" y="531962"/>
                    </a:cubicBezTo>
                    <a:cubicBezTo>
                      <a:pt x="43132" y="357996"/>
                      <a:pt x="0" y="224287"/>
                      <a:pt x="0" y="135147"/>
                    </a:cubicBezTo>
                    <a:cubicBezTo>
                      <a:pt x="0" y="46007"/>
                      <a:pt x="48882" y="0"/>
                      <a:pt x="77637" y="5751"/>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32" name="531 - Ομάδα"/>
              <p:cNvGrpSpPr/>
              <p:nvPr/>
            </p:nvGrpSpPr>
            <p:grpSpPr>
              <a:xfrm>
                <a:off x="6143636" y="3571876"/>
                <a:ext cx="619511" cy="1650065"/>
                <a:chOff x="5377632" y="4047044"/>
                <a:chExt cx="619511" cy="1650065"/>
              </a:xfrm>
            </p:grpSpPr>
            <p:grpSp>
              <p:nvGrpSpPr>
                <p:cNvPr id="496" name="509 - Ομάδα"/>
                <p:cNvGrpSpPr/>
                <p:nvPr/>
              </p:nvGrpSpPr>
              <p:grpSpPr>
                <a:xfrm rot="4744228">
                  <a:off x="5689531" y="4364476"/>
                  <a:ext cx="285752" cy="329472"/>
                  <a:chOff x="5621343" y="3322068"/>
                  <a:chExt cx="390512" cy="900976"/>
                </a:xfrm>
                <a:effectLst>
                  <a:outerShdw blurRad="76200" dist="12700" dir="2700000" sy="-23000" kx="-800400" algn="bl" rotWithShape="0">
                    <a:prstClr val="black">
                      <a:alpha val="64000"/>
                    </a:prstClr>
                  </a:outerShdw>
                </a:effectLst>
              </p:grpSpPr>
              <p:sp>
                <p:nvSpPr>
                  <p:cNvPr id="521" name="520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20"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grpSp>
            <p:sp>
              <p:nvSpPr>
                <p:cNvPr id="479" name="Freeform 6"/>
                <p:cNvSpPr>
                  <a:spLocks noChangeAspect="1"/>
                </p:cNvSpPr>
                <p:nvPr/>
              </p:nvSpPr>
              <p:spPr bwMode="auto">
                <a:xfrm rot="4354500">
                  <a:off x="4834445" y="4590231"/>
                  <a:ext cx="1650065" cy="56369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485" name="484 - Έλλειψη"/>
                <p:cNvSpPr/>
                <p:nvPr/>
              </p:nvSpPr>
              <p:spPr>
                <a:xfrm rot="15790131">
                  <a:off x="5278512" y="4553573"/>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33" name="532 - Ομάδα"/>
              <p:cNvGrpSpPr/>
              <p:nvPr/>
            </p:nvGrpSpPr>
            <p:grpSpPr>
              <a:xfrm>
                <a:off x="6286512" y="4643446"/>
                <a:ext cx="1557385" cy="657834"/>
                <a:chOff x="5820093" y="5643578"/>
                <a:chExt cx="1557385" cy="657834"/>
              </a:xfrm>
            </p:grpSpPr>
            <p:sp>
              <p:nvSpPr>
                <p:cNvPr id="480" name="Freeform 6"/>
                <p:cNvSpPr>
                  <a:spLocks noChangeAspect="1"/>
                </p:cNvSpPr>
                <p:nvPr/>
              </p:nvSpPr>
              <p:spPr bwMode="auto">
                <a:xfrm rot="11386758" flipV="1">
                  <a:off x="5820093" y="5771995"/>
                  <a:ext cx="1557385" cy="52941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grpSp>
              <p:nvGrpSpPr>
                <p:cNvPr id="493" name="509 - Ομάδα"/>
                <p:cNvGrpSpPr/>
                <p:nvPr/>
              </p:nvGrpSpPr>
              <p:grpSpPr>
                <a:xfrm>
                  <a:off x="6429388" y="5643578"/>
                  <a:ext cx="285752" cy="329472"/>
                  <a:chOff x="5621343" y="3322068"/>
                  <a:chExt cx="390512" cy="900976"/>
                </a:xfrm>
                <a:effectLst>
                  <a:outerShdw blurRad="76200" dist="12700" dir="2700000" sy="-23000" kx="-800400" algn="bl" rotWithShape="0">
                    <a:prstClr val="black">
                      <a:alpha val="64000"/>
                    </a:prstClr>
                  </a:outerShdw>
                </a:effectLst>
              </p:grpSpPr>
              <p:pic>
                <p:nvPicPr>
                  <p:cNvPr id="526"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527" name="526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91" name="490 - Έλλειψη"/>
                <p:cNvSpPr/>
                <p:nvPr/>
              </p:nvSpPr>
              <p:spPr>
                <a:xfrm rot="10800000">
                  <a:off x="6534473" y="6000768"/>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94" name="509 - Ομάδα"/>
              <p:cNvGrpSpPr/>
              <p:nvPr/>
            </p:nvGrpSpPr>
            <p:grpSpPr>
              <a:xfrm rot="19279826">
                <a:off x="8095385" y="4286531"/>
                <a:ext cx="285752" cy="329472"/>
                <a:chOff x="5621343" y="3322068"/>
                <a:chExt cx="390512" cy="900976"/>
              </a:xfrm>
              <a:effectLst>
                <a:outerShdw blurRad="76200" dist="12700" dir="8100000" sx="105000" sy="105000" kx="800400" algn="br" rotWithShape="0">
                  <a:prstClr val="black">
                    <a:alpha val="20000"/>
                  </a:prstClr>
                </a:outerShdw>
              </a:effectLst>
            </p:grpSpPr>
            <p:pic>
              <p:nvPicPr>
                <p:cNvPr id="524" name="Picture 2" descr="C:\Users\dell\Desktop\σχήματα\MHC-I.png"/>
                <p:cNvPicPr>
                  <a:picLocks noChangeAspect="1" noChangeArrowheads="1"/>
                </p:cNvPicPr>
                <p:nvPr/>
              </p:nvPicPr>
              <p:blipFill>
                <a:blip r:embed="rId2" cstate="print"/>
                <a:srcRect/>
                <a:stretch>
                  <a:fillRect/>
                </a:stretch>
              </p:blipFill>
              <p:spPr bwMode="auto">
                <a:xfrm rot="16403579">
                  <a:off x="5454287" y="3665476"/>
                  <a:ext cx="724624" cy="390512"/>
                </a:xfrm>
                <a:prstGeom prst="rect">
                  <a:avLst/>
                </a:prstGeom>
                <a:noFill/>
              </p:spPr>
            </p:pic>
            <p:sp>
              <p:nvSpPr>
                <p:cNvPr id="525" name="524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86" name="485 - Έλλειψη"/>
              <p:cNvSpPr/>
              <p:nvPr/>
            </p:nvSpPr>
            <p:spPr>
              <a:xfrm rot="8170707">
                <a:off x="8066187" y="4531007"/>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5" name="534 - Ελεύθερη σχεδίαση"/>
              <p:cNvSpPr/>
              <p:nvPr/>
            </p:nvSpPr>
            <p:spPr>
              <a:xfrm>
                <a:off x="6715140" y="2857496"/>
                <a:ext cx="1929441" cy="1442050"/>
              </a:xfrm>
              <a:custGeom>
                <a:avLst/>
                <a:gdLst>
                  <a:gd name="connsiteX0" fmla="*/ 352245 w 1929441"/>
                  <a:gd name="connsiteY0" fmla="*/ 352246 h 1442050"/>
                  <a:gd name="connsiteX1" fmla="*/ 697302 w 1929441"/>
                  <a:gd name="connsiteY1" fmla="*/ 257355 h 1442050"/>
                  <a:gd name="connsiteX2" fmla="*/ 981973 w 1929441"/>
                  <a:gd name="connsiteY2" fmla="*/ 50321 h 1442050"/>
                  <a:gd name="connsiteX3" fmla="*/ 1413294 w 1929441"/>
                  <a:gd name="connsiteY3" fmla="*/ 559280 h 1442050"/>
                  <a:gd name="connsiteX4" fmla="*/ 1542690 w 1929441"/>
                  <a:gd name="connsiteY4" fmla="*/ 973348 h 1442050"/>
                  <a:gd name="connsiteX5" fmla="*/ 1896373 w 1929441"/>
                  <a:gd name="connsiteY5" fmla="*/ 1223514 h 1442050"/>
                  <a:gd name="connsiteX6" fmla="*/ 1741098 w 1929441"/>
                  <a:gd name="connsiteY6" fmla="*/ 1439174 h 1442050"/>
                  <a:gd name="connsiteX7" fmla="*/ 1059611 w 1929441"/>
                  <a:gd name="connsiteY7" fmla="*/ 1240767 h 1442050"/>
                  <a:gd name="connsiteX8" fmla="*/ 274607 w 1929441"/>
                  <a:gd name="connsiteY8" fmla="*/ 611038 h 1442050"/>
                  <a:gd name="connsiteX9" fmla="*/ 24441 w 1929441"/>
                  <a:gd name="connsiteY9" fmla="*/ 447137 h 1442050"/>
                  <a:gd name="connsiteX10" fmla="*/ 421256 w 1929441"/>
                  <a:gd name="connsiteY10" fmla="*/ 317740 h 1442050"/>
                  <a:gd name="connsiteX11" fmla="*/ 749060 w 1929441"/>
                  <a:gd name="connsiteY11" fmla="*/ 248729 h 14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9441" h="1442050">
                    <a:moveTo>
                      <a:pt x="352245" y="352246"/>
                    </a:moveTo>
                    <a:cubicBezTo>
                      <a:pt x="472296" y="329961"/>
                      <a:pt x="592347" y="307676"/>
                      <a:pt x="697302" y="257355"/>
                    </a:cubicBezTo>
                    <a:cubicBezTo>
                      <a:pt x="802257" y="207034"/>
                      <a:pt x="862641" y="0"/>
                      <a:pt x="981973" y="50321"/>
                    </a:cubicBezTo>
                    <a:cubicBezTo>
                      <a:pt x="1101305" y="100642"/>
                      <a:pt x="1319841" y="405442"/>
                      <a:pt x="1413294" y="559280"/>
                    </a:cubicBezTo>
                    <a:cubicBezTo>
                      <a:pt x="1506747" y="713118"/>
                      <a:pt x="1462177" y="862643"/>
                      <a:pt x="1542690" y="973348"/>
                    </a:cubicBezTo>
                    <a:cubicBezTo>
                      <a:pt x="1623203" y="1084053"/>
                      <a:pt x="1863305" y="1145876"/>
                      <a:pt x="1896373" y="1223514"/>
                    </a:cubicBezTo>
                    <a:cubicBezTo>
                      <a:pt x="1929441" y="1301152"/>
                      <a:pt x="1880558" y="1436298"/>
                      <a:pt x="1741098" y="1439174"/>
                    </a:cubicBezTo>
                    <a:cubicBezTo>
                      <a:pt x="1601638" y="1442050"/>
                      <a:pt x="1304026" y="1378790"/>
                      <a:pt x="1059611" y="1240767"/>
                    </a:cubicBezTo>
                    <a:cubicBezTo>
                      <a:pt x="815196" y="1102744"/>
                      <a:pt x="447135" y="743310"/>
                      <a:pt x="274607" y="611038"/>
                    </a:cubicBezTo>
                    <a:cubicBezTo>
                      <a:pt x="102079" y="478766"/>
                      <a:pt x="0" y="496020"/>
                      <a:pt x="24441" y="447137"/>
                    </a:cubicBezTo>
                    <a:cubicBezTo>
                      <a:pt x="48883" y="398254"/>
                      <a:pt x="300486" y="350808"/>
                      <a:pt x="421256" y="317740"/>
                    </a:cubicBezTo>
                    <a:cubicBezTo>
                      <a:pt x="542026" y="284672"/>
                      <a:pt x="645543" y="266700"/>
                      <a:pt x="749060" y="248729"/>
                    </a:cubicBez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83" name="Freeform 6"/>
              <p:cNvSpPr>
                <a:spLocks noChangeAspect="1"/>
              </p:cNvSpPr>
              <p:nvPr/>
            </p:nvSpPr>
            <p:spPr bwMode="auto">
              <a:xfrm rot="18092395">
                <a:off x="7391440" y="4324336"/>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grpSp>
            <p:nvGrpSpPr>
              <p:cNvPr id="528" name="Group 11"/>
              <p:cNvGrpSpPr>
                <a:grpSpLocks noChangeAspect="1"/>
              </p:cNvGrpSpPr>
              <p:nvPr/>
            </p:nvGrpSpPr>
            <p:grpSpPr bwMode="auto">
              <a:xfrm rot="11781720">
                <a:off x="6720107" y="3105495"/>
                <a:ext cx="727305" cy="647008"/>
                <a:chOff x="1410" y="736"/>
                <a:chExt cx="2944" cy="2846"/>
              </a:xfrm>
            </p:grpSpPr>
            <p:sp>
              <p:nvSpPr>
                <p:cNvPr id="529" name="Freeform 9"/>
                <p:cNvSpPr>
                  <a:spLocks noChangeAspect="1"/>
                </p:cNvSpPr>
                <p:nvPr/>
              </p:nvSpPr>
              <p:spPr bwMode="auto">
                <a:xfrm>
                  <a:off x="1410" y="736"/>
                  <a:ext cx="2944" cy="2846"/>
                </a:xfrm>
                <a:custGeom>
                  <a:avLst/>
                  <a:gdLst>
                    <a:gd name="T0" fmla="*/ 916041 w 1295"/>
                    <a:gd name="T1" fmla="*/ 436929 h 1252"/>
                    <a:gd name="T2" fmla="*/ 894671 w 1295"/>
                    <a:gd name="T3" fmla="*/ 471959 h 1252"/>
                    <a:gd name="T4" fmla="*/ 875177 w 1295"/>
                    <a:gd name="T5" fmla="*/ 493401 h 1252"/>
                    <a:gd name="T6" fmla="*/ 871699 w 1295"/>
                    <a:gd name="T7" fmla="*/ 521254 h 1252"/>
                    <a:gd name="T8" fmla="*/ 894117 w 1295"/>
                    <a:gd name="T9" fmla="*/ 543172 h 1252"/>
                    <a:gd name="T10" fmla="*/ 890345 w 1295"/>
                    <a:gd name="T11" fmla="*/ 625404 h 1252"/>
                    <a:gd name="T12" fmla="*/ 835407 w 1295"/>
                    <a:gd name="T13" fmla="*/ 693685 h 1252"/>
                    <a:gd name="T14" fmla="*/ 774806 w 1295"/>
                    <a:gd name="T15" fmla="*/ 715662 h 1252"/>
                    <a:gd name="T16" fmla="*/ 756876 w 1295"/>
                    <a:gd name="T17" fmla="*/ 727246 h 1252"/>
                    <a:gd name="T18" fmla="*/ 746278 w 1295"/>
                    <a:gd name="T19" fmla="*/ 747941 h 1252"/>
                    <a:gd name="T20" fmla="*/ 736173 w 1295"/>
                    <a:gd name="T21" fmla="*/ 801360 h 1252"/>
                    <a:gd name="T22" fmla="*/ 691976 w 1295"/>
                    <a:gd name="T23" fmla="*/ 861865 h 1252"/>
                    <a:gd name="T24" fmla="*/ 612914 w 1295"/>
                    <a:gd name="T25" fmla="*/ 890998 h 1252"/>
                    <a:gd name="T26" fmla="*/ 543462 w 1295"/>
                    <a:gd name="T27" fmla="*/ 875279 h 1252"/>
                    <a:gd name="T28" fmla="*/ 495849 w 1295"/>
                    <a:gd name="T29" fmla="*/ 859683 h 1252"/>
                    <a:gd name="T30" fmla="*/ 439381 w 1295"/>
                    <a:gd name="T31" fmla="*/ 859683 h 1252"/>
                    <a:gd name="T32" fmla="*/ 385396 w 1295"/>
                    <a:gd name="T33" fmla="*/ 873461 h 1252"/>
                    <a:gd name="T34" fmla="*/ 306037 w 1295"/>
                    <a:gd name="T35" fmla="*/ 892521 h 1252"/>
                    <a:gd name="T36" fmla="*/ 221271 w 1295"/>
                    <a:gd name="T37" fmla="*/ 855571 h 1252"/>
                    <a:gd name="T38" fmla="*/ 182110 w 1295"/>
                    <a:gd name="T39" fmla="*/ 785585 h 1252"/>
                    <a:gd name="T40" fmla="*/ 176954 w 1295"/>
                    <a:gd name="T41" fmla="*/ 728631 h 1252"/>
                    <a:gd name="T42" fmla="*/ 161406 w 1295"/>
                    <a:gd name="T43" fmla="*/ 707947 h 1252"/>
                    <a:gd name="T44" fmla="*/ 145618 w 1295"/>
                    <a:gd name="T45" fmla="*/ 699395 h 1252"/>
                    <a:gd name="T46" fmla="*/ 85735 w 1295"/>
                    <a:gd name="T47" fmla="*/ 688777 h 1252"/>
                    <a:gd name="T48" fmla="*/ 11303 w 1295"/>
                    <a:gd name="T49" fmla="*/ 620310 h 1252"/>
                    <a:gd name="T50" fmla="*/ 0 w 1295"/>
                    <a:gd name="T51" fmla="*/ 543891 h 1252"/>
                    <a:gd name="T52" fmla="*/ 22890 w 1295"/>
                    <a:gd name="T53" fmla="*/ 487743 h 1252"/>
                    <a:gd name="T54" fmla="*/ 49309 w 1295"/>
                    <a:gd name="T55" fmla="*/ 458472 h 1252"/>
                    <a:gd name="T56" fmla="*/ 66241 w 1295"/>
                    <a:gd name="T57" fmla="*/ 446349 h 1252"/>
                    <a:gd name="T58" fmla="*/ 66241 w 1295"/>
                    <a:gd name="T59" fmla="*/ 426191 h 1252"/>
                    <a:gd name="T60" fmla="*/ 31334 w 1295"/>
                    <a:gd name="T61" fmla="*/ 414850 h 1252"/>
                    <a:gd name="T62" fmla="*/ 7152 w 1295"/>
                    <a:gd name="T63" fmla="*/ 321455 h 1252"/>
                    <a:gd name="T64" fmla="*/ 55502 w 1295"/>
                    <a:gd name="T65" fmla="*/ 231783 h 1252"/>
                    <a:gd name="T66" fmla="*/ 119792 w 1295"/>
                    <a:gd name="T67" fmla="*/ 201032 h 1252"/>
                    <a:gd name="T68" fmla="*/ 164803 w 1295"/>
                    <a:gd name="T69" fmla="*/ 156175 h 1252"/>
                    <a:gd name="T70" fmla="*/ 195459 w 1295"/>
                    <a:gd name="T71" fmla="*/ 100690 h 1252"/>
                    <a:gd name="T72" fmla="*/ 229166 w 1295"/>
                    <a:gd name="T73" fmla="*/ 39864 h 1252"/>
                    <a:gd name="T74" fmla="*/ 302575 w 1295"/>
                    <a:gd name="T75" fmla="*/ 0 h 1252"/>
                    <a:gd name="T76" fmla="*/ 378107 w 1295"/>
                    <a:gd name="T77" fmla="*/ 6190 h 1252"/>
                    <a:gd name="T78" fmla="*/ 426398 w 1295"/>
                    <a:gd name="T79" fmla="*/ 34227 h 1252"/>
                    <a:gd name="T80" fmla="*/ 473863 w 1295"/>
                    <a:gd name="T81" fmla="*/ 41378 h 1252"/>
                    <a:gd name="T82" fmla="*/ 520015 w 1295"/>
                    <a:gd name="T83" fmla="*/ 24161 h 1252"/>
                    <a:gd name="T84" fmla="*/ 588736 w 1295"/>
                    <a:gd name="T85" fmla="*/ 4971 h 1252"/>
                    <a:gd name="T86" fmla="*/ 676993 w 1295"/>
                    <a:gd name="T87" fmla="*/ 34791 h 1252"/>
                    <a:gd name="T88" fmla="*/ 766418 w 1295"/>
                    <a:gd name="T89" fmla="*/ 108591 h 1252"/>
                    <a:gd name="T90" fmla="*/ 657783 w 1295"/>
                    <a:gd name="T91" fmla="*/ 322169 h 1252"/>
                    <a:gd name="T92" fmla="*/ 843278 w 1295"/>
                    <a:gd name="T93" fmla="*/ 205462 h 1252"/>
                    <a:gd name="T94" fmla="*/ 879606 w 1295"/>
                    <a:gd name="T95" fmla="*/ 279369 h 1252"/>
                    <a:gd name="T96" fmla="*/ 922243 w 1295"/>
                    <a:gd name="T97" fmla="*/ 350022 h 1252"/>
                    <a:gd name="T98" fmla="*/ 923923 w 1295"/>
                    <a:gd name="T99" fmla="*/ 412663 h 1252"/>
                    <a:gd name="T100" fmla="*/ 916041 w 1295"/>
                    <a:gd name="T101" fmla="*/ 436929 h 1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5"/>
                    <a:gd name="T154" fmla="*/ 0 h 1252"/>
                    <a:gd name="T155" fmla="*/ 1295 w 1295"/>
                    <a:gd name="T156" fmla="*/ 1252 h 1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5" h="1252">
                      <a:moveTo>
                        <a:pt x="1284" y="613"/>
                      </a:moveTo>
                      <a:cubicBezTo>
                        <a:pt x="1228" y="611"/>
                        <a:pt x="1228" y="627"/>
                        <a:pt x="1254" y="662"/>
                      </a:cubicBezTo>
                      <a:cubicBezTo>
                        <a:pt x="1227" y="658"/>
                        <a:pt x="1226" y="673"/>
                        <a:pt x="1227" y="692"/>
                      </a:cubicBezTo>
                      <a:cubicBezTo>
                        <a:pt x="1222" y="703"/>
                        <a:pt x="1219" y="718"/>
                        <a:pt x="1222" y="731"/>
                      </a:cubicBezTo>
                      <a:cubicBezTo>
                        <a:pt x="1225" y="744"/>
                        <a:pt x="1233" y="755"/>
                        <a:pt x="1253" y="762"/>
                      </a:cubicBezTo>
                      <a:cubicBezTo>
                        <a:pt x="1195" y="802"/>
                        <a:pt x="1184" y="828"/>
                        <a:pt x="1248" y="877"/>
                      </a:cubicBezTo>
                      <a:cubicBezTo>
                        <a:pt x="1159" y="877"/>
                        <a:pt x="1145" y="901"/>
                        <a:pt x="1171" y="973"/>
                      </a:cubicBezTo>
                      <a:cubicBezTo>
                        <a:pt x="1115" y="947"/>
                        <a:pt x="1099" y="968"/>
                        <a:pt x="1086" y="1004"/>
                      </a:cubicBezTo>
                      <a:cubicBezTo>
                        <a:pt x="1076" y="999"/>
                        <a:pt x="1068" y="1010"/>
                        <a:pt x="1061" y="1020"/>
                      </a:cubicBezTo>
                      <a:cubicBezTo>
                        <a:pt x="1054" y="1030"/>
                        <a:pt x="1049" y="1039"/>
                        <a:pt x="1046" y="1049"/>
                      </a:cubicBezTo>
                      <a:cubicBezTo>
                        <a:pt x="1020" y="1070"/>
                        <a:pt x="1002" y="1088"/>
                        <a:pt x="1032" y="1124"/>
                      </a:cubicBezTo>
                      <a:cubicBezTo>
                        <a:pt x="963" y="1121"/>
                        <a:pt x="941" y="1135"/>
                        <a:pt x="970" y="1209"/>
                      </a:cubicBezTo>
                      <a:cubicBezTo>
                        <a:pt x="897" y="1160"/>
                        <a:pt x="873" y="1170"/>
                        <a:pt x="859" y="1250"/>
                      </a:cubicBezTo>
                      <a:cubicBezTo>
                        <a:pt x="824" y="1186"/>
                        <a:pt x="799" y="1193"/>
                        <a:pt x="762" y="1228"/>
                      </a:cubicBezTo>
                      <a:cubicBezTo>
                        <a:pt x="748" y="1202"/>
                        <a:pt x="722" y="1205"/>
                        <a:pt x="695" y="1206"/>
                      </a:cubicBezTo>
                      <a:cubicBezTo>
                        <a:pt x="669" y="1208"/>
                        <a:pt x="642" y="1207"/>
                        <a:pt x="616" y="1206"/>
                      </a:cubicBezTo>
                      <a:cubicBezTo>
                        <a:pt x="585" y="1204"/>
                        <a:pt x="553" y="1200"/>
                        <a:pt x="540" y="1225"/>
                      </a:cubicBezTo>
                      <a:cubicBezTo>
                        <a:pt x="493" y="1188"/>
                        <a:pt x="463" y="1180"/>
                        <a:pt x="429" y="1252"/>
                      </a:cubicBezTo>
                      <a:cubicBezTo>
                        <a:pt x="409" y="1162"/>
                        <a:pt x="384" y="1149"/>
                        <a:pt x="310" y="1200"/>
                      </a:cubicBezTo>
                      <a:cubicBezTo>
                        <a:pt x="339" y="1120"/>
                        <a:pt x="319" y="1103"/>
                        <a:pt x="255" y="1102"/>
                      </a:cubicBezTo>
                      <a:cubicBezTo>
                        <a:pt x="281" y="1065"/>
                        <a:pt x="264" y="1044"/>
                        <a:pt x="248" y="1022"/>
                      </a:cubicBezTo>
                      <a:cubicBezTo>
                        <a:pt x="241" y="1012"/>
                        <a:pt x="234" y="1001"/>
                        <a:pt x="226" y="993"/>
                      </a:cubicBezTo>
                      <a:cubicBezTo>
                        <a:pt x="219" y="985"/>
                        <a:pt x="212" y="980"/>
                        <a:pt x="204" y="981"/>
                      </a:cubicBezTo>
                      <a:cubicBezTo>
                        <a:pt x="195" y="932"/>
                        <a:pt x="184" y="909"/>
                        <a:pt x="120" y="966"/>
                      </a:cubicBezTo>
                      <a:cubicBezTo>
                        <a:pt x="165" y="864"/>
                        <a:pt x="156" y="841"/>
                        <a:pt x="16" y="870"/>
                      </a:cubicBezTo>
                      <a:cubicBezTo>
                        <a:pt x="144" y="806"/>
                        <a:pt x="139" y="791"/>
                        <a:pt x="0" y="763"/>
                      </a:cubicBezTo>
                      <a:cubicBezTo>
                        <a:pt x="130" y="760"/>
                        <a:pt x="126" y="745"/>
                        <a:pt x="32" y="684"/>
                      </a:cubicBezTo>
                      <a:cubicBezTo>
                        <a:pt x="118" y="715"/>
                        <a:pt x="115" y="700"/>
                        <a:pt x="69" y="643"/>
                      </a:cubicBezTo>
                      <a:cubicBezTo>
                        <a:pt x="109" y="670"/>
                        <a:pt x="106" y="656"/>
                        <a:pt x="93" y="626"/>
                      </a:cubicBezTo>
                      <a:cubicBezTo>
                        <a:pt x="102" y="625"/>
                        <a:pt x="101" y="609"/>
                        <a:pt x="93" y="598"/>
                      </a:cubicBezTo>
                      <a:cubicBezTo>
                        <a:pt x="86" y="587"/>
                        <a:pt x="71" y="580"/>
                        <a:pt x="44" y="582"/>
                      </a:cubicBezTo>
                      <a:cubicBezTo>
                        <a:pt x="100" y="519"/>
                        <a:pt x="102" y="489"/>
                        <a:pt x="10" y="451"/>
                      </a:cubicBezTo>
                      <a:cubicBezTo>
                        <a:pt x="112" y="431"/>
                        <a:pt x="120" y="402"/>
                        <a:pt x="78" y="325"/>
                      </a:cubicBezTo>
                      <a:cubicBezTo>
                        <a:pt x="141" y="347"/>
                        <a:pt x="154" y="320"/>
                        <a:pt x="168" y="282"/>
                      </a:cubicBezTo>
                      <a:cubicBezTo>
                        <a:pt x="187" y="268"/>
                        <a:pt x="207" y="243"/>
                        <a:pt x="231" y="219"/>
                      </a:cubicBezTo>
                      <a:cubicBezTo>
                        <a:pt x="254" y="195"/>
                        <a:pt x="281" y="173"/>
                        <a:pt x="274" y="141"/>
                      </a:cubicBezTo>
                      <a:cubicBezTo>
                        <a:pt x="334" y="136"/>
                        <a:pt x="357" y="123"/>
                        <a:pt x="321" y="56"/>
                      </a:cubicBezTo>
                      <a:cubicBezTo>
                        <a:pt x="403" y="100"/>
                        <a:pt x="427" y="90"/>
                        <a:pt x="424" y="0"/>
                      </a:cubicBezTo>
                      <a:cubicBezTo>
                        <a:pt x="474" y="75"/>
                        <a:pt x="497" y="69"/>
                        <a:pt x="530" y="9"/>
                      </a:cubicBezTo>
                      <a:cubicBezTo>
                        <a:pt x="545" y="60"/>
                        <a:pt x="569" y="57"/>
                        <a:pt x="598" y="48"/>
                      </a:cubicBezTo>
                      <a:cubicBezTo>
                        <a:pt x="616" y="55"/>
                        <a:pt x="640" y="56"/>
                        <a:pt x="664" y="58"/>
                      </a:cubicBezTo>
                      <a:cubicBezTo>
                        <a:pt x="694" y="60"/>
                        <a:pt x="723" y="65"/>
                        <a:pt x="729" y="34"/>
                      </a:cubicBezTo>
                      <a:cubicBezTo>
                        <a:pt x="782" y="79"/>
                        <a:pt x="811" y="88"/>
                        <a:pt x="825" y="7"/>
                      </a:cubicBezTo>
                      <a:cubicBezTo>
                        <a:pt x="868" y="110"/>
                        <a:pt x="897" y="123"/>
                        <a:pt x="949" y="49"/>
                      </a:cubicBezTo>
                      <a:cubicBezTo>
                        <a:pt x="952" y="152"/>
                        <a:pt x="1015" y="177"/>
                        <a:pt x="1074" y="152"/>
                      </a:cubicBezTo>
                      <a:cubicBezTo>
                        <a:pt x="946" y="220"/>
                        <a:pt x="866" y="384"/>
                        <a:pt x="922" y="452"/>
                      </a:cubicBezTo>
                      <a:cubicBezTo>
                        <a:pt x="971" y="511"/>
                        <a:pt x="1158" y="352"/>
                        <a:pt x="1182" y="288"/>
                      </a:cubicBezTo>
                      <a:cubicBezTo>
                        <a:pt x="1198" y="321"/>
                        <a:pt x="1181" y="409"/>
                        <a:pt x="1233" y="392"/>
                      </a:cubicBezTo>
                      <a:cubicBezTo>
                        <a:pt x="1201" y="464"/>
                        <a:pt x="1209" y="490"/>
                        <a:pt x="1293" y="491"/>
                      </a:cubicBezTo>
                      <a:cubicBezTo>
                        <a:pt x="1219" y="536"/>
                        <a:pt x="1222" y="555"/>
                        <a:pt x="1295" y="579"/>
                      </a:cubicBezTo>
                      <a:cubicBezTo>
                        <a:pt x="1226" y="583"/>
                        <a:pt x="1226" y="592"/>
                        <a:pt x="1284" y="613"/>
                      </a:cubicBezTo>
                      <a:close/>
                    </a:path>
                  </a:pathLst>
                </a:custGeom>
                <a:solidFill>
                  <a:srgbClr val="CC99FF"/>
                </a:solidFill>
                <a:ln w="6350">
                  <a:solidFill>
                    <a:srgbClr val="993366"/>
                  </a:solidFill>
                  <a:miter lim="800000"/>
                  <a:headEnd/>
                  <a:tailEnd/>
                </a:ln>
                <a:scene3d>
                  <a:camera prst="orthographicFront"/>
                  <a:lightRig rig="threePt" dir="t"/>
                </a:scene3d>
                <a:sp3d>
                  <a:bevelT/>
                </a:sp3d>
              </p:spPr>
              <p:txBody>
                <a:bodyPr/>
                <a:lstStyle/>
                <a:p>
                  <a:endParaRPr lang="el-GR"/>
                </a:p>
              </p:txBody>
            </p:sp>
            <p:sp>
              <p:nvSpPr>
                <p:cNvPr id="530" name="Freeform 10"/>
                <p:cNvSpPr>
                  <a:spLocks noChangeAspect="1"/>
                </p:cNvSpPr>
                <p:nvPr/>
              </p:nvSpPr>
              <p:spPr bwMode="auto">
                <a:xfrm>
                  <a:off x="1938" y="1663"/>
                  <a:ext cx="2009" cy="1492"/>
                </a:xfrm>
                <a:custGeom>
                  <a:avLst/>
                  <a:gdLst>
                    <a:gd name="T0" fmla="*/ 545194 w 884"/>
                    <a:gd name="T1" fmla="*/ 114604 h 656"/>
                    <a:gd name="T2" fmla="*/ 461270 w 884"/>
                    <a:gd name="T3" fmla="*/ 198902 h 656"/>
                    <a:gd name="T4" fmla="*/ 481951 w 884"/>
                    <a:gd name="T5" fmla="*/ 254923 h 656"/>
                    <a:gd name="T6" fmla="*/ 474617 w 884"/>
                    <a:gd name="T7" fmla="*/ 262842 h 656"/>
                    <a:gd name="T8" fmla="*/ 369079 w 884"/>
                    <a:gd name="T9" fmla="*/ 326505 h 656"/>
                    <a:gd name="T10" fmla="*/ 362895 w 884"/>
                    <a:gd name="T11" fmla="*/ 328563 h 656"/>
                    <a:gd name="T12" fmla="*/ 271820 w 884"/>
                    <a:gd name="T13" fmla="*/ 271974 h 656"/>
                    <a:gd name="T14" fmla="*/ 193448 w 884"/>
                    <a:gd name="T15" fmla="*/ 307832 h 656"/>
                    <a:gd name="T16" fmla="*/ 150900 w 884"/>
                    <a:gd name="T17" fmla="*/ 257195 h 656"/>
                    <a:gd name="T18" fmla="*/ 117377 w 884"/>
                    <a:gd name="T19" fmla="*/ 161843 h 656"/>
                    <a:gd name="T20" fmla="*/ 167815 w 884"/>
                    <a:gd name="T21" fmla="*/ 84425 h 656"/>
                    <a:gd name="T22" fmla="*/ 83887 w 884"/>
                    <a:gd name="T23" fmla="*/ 0 h 656"/>
                    <a:gd name="T24" fmla="*/ 0 w 884"/>
                    <a:gd name="T25" fmla="*/ 84425 h 656"/>
                    <a:gd name="T26" fmla="*/ 60495 w 884"/>
                    <a:gd name="T27" fmla="*/ 165289 h 656"/>
                    <a:gd name="T28" fmla="*/ 101789 w 884"/>
                    <a:gd name="T29" fmla="*/ 286523 h 656"/>
                    <a:gd name="T30" fmla="*/ 170724 w 884"/>
                    <a:gd name="T31" fmla="*/ 362363 h 656"/>
                    <a:gd name="T32" fmla="*/ 170724 w 884"/>
                    <a:gd name="T33" fmla="*/ 370810 h 656"/>
                    <a:gd name="T34" fmla="*/ 271820 w 884"/>
                    <a:gd name="T35" fmla="*/ 469639 h 656"/>
                    <a:gd name="T36" fmla="*/ 371320 w 884"/>
                    <a:gd name="T37" fmla="*/ 386578 h 656"/>
                    <a:gd name="T38" fmla="*/ 474617 w 884"/>
                    <a:gd name="T39" fmla="*/ 335950 h 656"/>
                    <a:gd name="T40" fmla="*/ 533619 w 884"/>
                    <a:gd name="T41" fmla="*/ 282618 h 656"/>
                    <a:gd name="T42" fmla="*/ 545194 w 884"/>
                    <a:gd name="T43" fmla="*/ 283607 h 656"/>
                    <a:gd name="T44" fmla="*/ 629081 w 884"/>
                    <a:gd name="T45" fmla="*/ 198902 h 656"/>
                    <a:gd name="T46" fmla="*/ 545194 w 884"/>
                    <a:gd name="T47" fmla="*/ 114604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4"/>
                    <a:gd name="T73" fmla="*/ 0 h 656"/>
                    <a:gd name="T74" fmla="*/ 884 w 884"/>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4" h="656">
                      <a:moveTo>
                        <a:pt x="766" y="160"/>
                      </a:moveTo>
                      <a:cubicBezTo>
                        <a:pt x="701" y="160"/>
                        <a:pt x="648" y="213"/>
                        <a:pt x="648" y="278"/>
                      </a:cubicBezTo>
                      <a:cubicBezTo>
                        <a:pt x="648" y="308"/>
                        <a:pt x="659" y="335"/>
                        <a:pt x="677" y="356"/>
                      </a:cubicBezTo>
                      <a:cubicBezTo>
                        <a:pt x="674" y="360"/>
                        <a:pt x="670" y="363"/>
                        <a:pt x="667" y="367"/>
                      </a:cubicBezTo>
                      <a:cubicBezTo>
                        <a:pt x="625" y="407"/>
                        <a:pt x="571" y="437"/>
                        <a:pt x="519" y="456"/>
                      </a:cubicBezTo>
                      <a:cubicBezTo>
                        <a:pt x="516" y="457"/>
                        <a:pt x="513" y="458"/>
                        <a:pt x="510" y="459"/>
                      </a:cubicBezTo>
                      <a:cubicBezTo>
                        <a:pt x="488" y="412"/>
                        <a:pt x="439" y="380"/>
                        <a:pt x="382" y="380"/>
                      </a:cubicBezTo>
                      <a:cubicBezTo>
                        <a:pt x="338" y="380"/>
                        <a:pt x="299" y="399"/>
                        <a:pt x="272" y="430"/>
                      </a:cubicBezTo>
                      <a:cubicBezTo>
                        <a:pt x="249" y="410"/>
                        <a:pt x="229" y="386"/>
                        <a:pt x="212" y="359"/>
                      </a:cubicBezTo>
                      <a:cubicBezTo>
                        <a:pt x="190" y="322"/>
                        <a:pt x="174" y="277"/>
                        <a:pt x="165" y="226"/>
                      </a:cubicBezTo>
                      <a:cubicBezTo>
                        <a:pt x="207" y="208"/>
                        <a:pt x="236" y="166"/>
                        <a:pt x="236" y="118"/>
                      </a:cubicBezTo>
                      <a:cubicBezTo>
                        <a:pt x="236" y="53"/>
                        <a:pt x="183" y="0"/>
                        <a:pt x="118" y="0"/>
                      </a:cubicBezTo>
                      <a:cubicBezTo>
                        <a:pt x="53" y="0"/>
                        <a:pt x="0" y="53"/>
                        <a:pt x="0" y="118"/>
                      </a:cubicBezTo>
                      <a:cubicBezTo>
                        <a:pt x="0" y="172"/>
                        <a:pt x="36" y="217"/>
                        <a:pt x="85" y="231"/>
                      </a:cubicBezTo>
                      <a:cubicBezTo>
                        <a:pt x="95" y="294"/>
                        <a:pt x="114" y="351"/>
                        <a:pt x="143" y="400"/>
                      </a:cubicBezTo>
                      <a:cubicBezTo>
                        <a:pt x="168" y="442"/>
                        <a:pt x="201" y="478"/>
                        <a:pt x="240" y="506"/>
                      </a:cubicBezTo>
                      <a:cubicBezTo>
                        <a:pt x="240" y="510"/>
                        <a:pt x="240" y="514"/>
                        <a:pt x="240" y="518"/>
                      </a:cubicBezTo>
                      <a:cubicBezTo>
                        <a:pt x="240" y="594"/>
                        <a:pt x="303" y="656"/>
                        <a:pt x="382" y="656"/>
                      </a:cubicBezTo>
                      <a:cubicBezTo>
                        <a:pt x="453" y="656"/>
                        <a:pt x="511" y="606"/>
                        <a:pt x="522" y="540"/>
                      </a:cubicBezTo>
                      <a:cubicBezTo>
                        <a:pt x="569" y="525"/>
                        <a:pt x="620" y="502"/>
                        <a:pt x="667" y="469"/>
                      </a:cubicBezTo>
                      <a:cubicBezTo>
                        <a:pt x="697" y="449"/>
                        <a:pt x="725" y="424"/>
                        <a:pt x="750" y="395"/>
                      </a:cubicBezTo>
                      <a:cubicBezTo>
                        <a:pt x="755" y="396"/>
                        <a:pt x="760" y="396"/>
                        <a:pt x="766" y="396"/>
                      </a:cubicBezTo>
                      <a:cubicBezTo>
                        <a:pt x="831" y="396"/>
                        <a:pt x="884" y="343"/>
                        <a:pt x="884" y="278"/>
                      </a:cubicBezTo>
                      <a:cubicBezTo>
                        <a:pt x="884" y="213"/>
                        <a:pt x="831" y="160"/>
                        <a:pt x="766" y="160"/>
                      </a:cubicBezTo>
                      <a:close/>
                    </a:path>
                  </a:pathLst>
                </a:custGeom>
                <a:solidFill>
                  <a:srgbClr val="710E90"/>
                </a:solidFill>
                <a:ln w="6350">
                  <a:noFill/>
                  <a:miter lim="800000"/>
                  <a:headEnd/>
                  <a:tailEnd/>
                </a:ln>
                <a:scene3d>
                  <a:camera prst="orthographicFront"/>
                  <a:lightRig rig="threePt" dir="t"/>
                </a:scene3d>
                <a:sp3d>
                  <a:bevelT/>
                </a:sp3d>
              </p:spPr>
              <p:txBody>
                <a:bodyPr/>
                <a:lstStyle/>
                <a:p>
                  <a:endParaRPr lang="el-GR"/>
                </a:p>
              </p:txBody>
            </p:sp>
          </p:grpSp>
          <p:grpSp>
            <p:nvGrpSpPr>
              <p:cNvPr id="536" name="Group 11"/>
              <p:cNvGrpSpPr>
                <a:grpSpLocks noChangeAspect="1"/>
              </p:cNvGrpSpPr>
              <p:nvPr/>
            </p:nvGrpSpPr>
            <p:grpSpPr bwMode="auto">
              <a:xfrm rot="18814142">
                <a:off x="7265148" y="4234888"/>
                <a:ext cx="727305" cy="647008"/>
                <a:chOff x="1410" y="736"/>
                <a:chExt cx="2944" cy="2846"/>
              </a:xfrm>
            </p:grpSpPr>
            <p:sp>
              <p:nvSpPr>
                <p:cNvPr id="537" name="Freeform 9"/>
                <p:cNvSpPr>
                  <a:spLocks noChangeAspect="1"/>
                </p:cNvSpPr>
                <p:nvPr/>
              </p:nvSpPr>
              <p:spPr bwMode="auto">
                <a:xfrm>
                  <a:off x="1410" y="736"/>
                  <a:ext cx="2944" cy="2846"/>
                </a:xfrm>
                <a:custGeom>
                  <a:avLst/>
                  <a:gdLst>
                    <a:gd name="T0" fmla="*/ 916041 w 1295"/>
                    <a:gd name="T1" fmla="*/ 436929 h 1252"/>
                    <a:gd name="T2" fmla="*/ 894671 w 1295"/>
                    <a:gd name="T3" fmla="*/ 471959 h 1252"/>
                    <a:gd name="T4" fmla="*/ 875177 w 1295"/>
                    <a:gd name="T5" fmla="*/ 493401 h 1252"/>
                    <a:gd name="T6" fmla="*/ 871699 w 1295"/>
                    <a:gd name="T7" fmla="*/ 521254 h 1252"/>
                    <a:gd name="T8" fmla="*/ 894117 w 1295"/>
                    <a:gd name="T9" fmla="*/ 543172 h 1252"/>
                    <a:gd name="T10" fmla="*/ 890345 w 1295"/>
                    <a:gd name="T11" fmla="*/ 625404 h 1252"/>
                    <a:gd name="T12" fmla="*/ 835407 w 1295"/>
                    <a:gd name="T13" fmla="*/ 693685 h 1252"/>
                    <a:gd name="T14" fmla="*/ 774806 w 1295"/>
                    <a:gd name="T15" fmla="*/ 715662 h 1252"/>
                    <a:gd name="T16" fmla="*/ 756876 w 1295"/>
                    <a:gd name="T17" fmla="*/ 727246 h 1252"/>
                    <a:gd name="T18" fmla="*/ 746278 w 1295"/>
                    <a:gd name="T19" fmla="*/ 747941 h 1252"/>
                    <a:gd name="T20" fmla="*/ 736173 w 1295"/>
                    <a:gd name="T21" fmla="*/ 801360 h 1252"/>
                    <a:gd name="T22" fmla="*/ 691976 w 1295"/>
                    <a:gd name="T23" fmla="*/ 861865 h 1252"/>
                    <a:gd name="T24" fmla="*/ 612914 w 1295"/>
                    <a:gd name="T25" fmla="*/ 890998 h 1252"/>
                    <a:gd name="T26" fmla="*/ 543462 w 1295"/>
                    <a:gd name="T27" fmla="*/ 875279 h 1252"/>
                    <a:gd name="T28" fmla="*/ 495849 w 1295"/>
                    <a:gd name="T29" fmla="*/ 859683 h 1252"/>
                    <a:gd name="T30" fmla="*/ 439381 w 1295"/>
                    <a:gd name="T31" fmla="*/ 859683 h 1252"/>
                    <a:gd name="T32" fmla="*/ 385396 w 1295"/>
                    <a:gd name="T33" fmla="*/ 873461 h 1252"/>
                    <a:gd name="T34" fmla="*/ 306037 w 1295"/>
                    <a:gd name="T35" fmla="*/ 892521 h 1252"/>
                    <a:gd name="T36" fmla="*/ 221271 w 1295"/>
                    <a:gd name="T37" fmla="*/ 855571 h 1252"/>
                    <a:gd name="T38" fmla="*/ 182110 w 1295"/>
                    <a:gd name="T39" fmla="*/ 785585 h 1252"/>
                    <a:gd name="T40" fmla="*/ 176954 w 1295"/>
                    <a:gd name="T41" fmla="*/ 728631 h 1252"/>
                    <a:gd name="T42" fmla="*/ 161406 w 1295"/>
                    <a:gd name="T43" fmla="*/ 707947 h 1252"/>
                    <a:gd name="T44" fmla="*/ 145618 w 1295"/>
                    <a:gd name="T45" fmla="*/ 699395 h 1252"/>
                    <a:gd name="T46" fmla="*/ 85735 w 1295"/>
                    <a:gd name="T47" fmla="*/ 688777 h 1252"/>
                    <a:gd name="T48" fmla="*/ 11303 w 1295"/>
                    <a:gd name="T49" fmla="*/ 620310 h 1252"/>
                    <a:gd name="T50" fmla="*/ 0 w 1295"/>
                    <a:gd name="T51" fmla="*/ 543891 h 1252"/>
                    <a:gd name="T52" fmla="*/ 22890 w 1295"/>
                    <a:gd name="T53" fmla="*/ 487743 h 1252"/>
                    <a:gd name="T54" fmla="*/ 49309 w 1295"/>
                    <a:gd name="T55" fmla="*/ 458472 h 1252"/>
                    <a:gd name="T56" fmla="*/ 66241 w 1295"/>
                    <a:gd name="T57" fmla="*/ 446349 h 1252"/>
                    <a:gd name="T58" fmla="*/ 66241 w 1295"/>
                    <a:gd name="T59" fmla="*/ 426191 h 1252"/>
                    <a:gd name="T60" fmla="*/ 31334 w 1295"/>
                    <a:gd name="T61" fmla="*/ 414850 h 1252"/>
                    <a:gd name="T62" fmla="*/ 7152 w 1295"/>
                    <a:gd name="T63" fmla="*/ 321455 h 1252"/>
                    <a:gd name="T64" fmla="*/ 55502 w 1295"/>
                    <a:gd name="T65" fmla="*/ 231783 h 1252"/>
                    <a:gd name="T66" fmla="*/ 119792 w 1295"/>
                    <a:gd name="T67" fmla="*/ 201032 h 1252"/>
                    <a:gd name="T68" fmla="*/ 164803 w 1295"/>
                    <a:gd name="T69" fmla="*/ 156175 h 1252"/>
                    <a:gd name="T70" fmla="*/ 195459 w 1295"/>
                    <a:gd name="T71" fmla="*/ 100690 h 1252"/>
                    <a:gd name="T72" fmla="*/ 229166 w 1295"/>
                    <a:gd name="T73" fmla="*/ 39864 h 1252"/>
                    <a:gd name="T74" fmla="*/ 302575 w 1295"/>
                    <a:gd name="T75" fmla="*/ 0 h 1252"/>
                    <a:gd name="T76" fmla="*/ 378107 w 1295"/>
                    <a:gd name="T77" fmla="*/ 6190 h 1252"/>
                    <a:gd name="T78" fmla="*/ 426398 w 1295"/>
                    <a:gd name="T79" fmla="*/ 34227 h 1252"/>
                    <a:gd name="T80" fmla="*/ 473863 w 1295"/>
                    <a:gd name="T81" fmla="*/ 41378 h 1252"/>
                    <a:gd name="T82" fmla="*/ 520015 w 1295"/>
                    <a:gd name="T83" fmla="*/ 24161 h 1252"/>
                    <a:gd name="T84" fmla="*/ 588736 w 1295"/>
                    <a:gd name="T85" fmla="*/ 4971 h 1252"/>
                    <a:gd name="T86" fmla="*/ 676993 w 1295"/>
                    <a:gd name="T87" fmla="*/ 34791 h 1252"/>
                    <a:gd name="T88" fmla="*/ 766418 w 1295"/>
                    <a:gd name="T89" fmla="*/ 108591 h 1252"/>
                    <a:gd name="T90" fmla="*/ 657783 w 1295"/>
                    <a:gd name="T91" fmla="*/ 322169 h 1252"/>
                    <a:gd name="T92" fmla="*/ 843278 w 1295"/>
                    <a:gd name="T93" fmla="*/ 205462 h 1252"/>
                    <a:gd name="T94" fmla="*/ 879606 w 1295"/>
                    <a:gd name="T95" fmla="*/ 279369 h 1252"/>
                    <a:gd name="T96" fmla="*/ 922243 w 1295"/>
                    <a:gd name="T97" fmla="*/ 350022 h 1252"/>
                    <a:gd name="T98" fmla="*/ 923923 w 1295"/>
                    <a:gd name="T99" fmla="*/ 412663 h 1252"/>
                    <a:gd name="T100" fmla="*/ 916041 w 1295"/>
                    <a:gd name="T101" fmla="*/ 436929 h 1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5"/>
                    <a:gd name="T154" fmla="*/ 0 h 1252"/>
                    <a:gd name="T155" fmla="*/ 1295 w 1295"/>
                    <a:gd name="T156" fmla="*/ 1252 h 1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5" h="1252">
                      <a:moveTo>
                        <a:pt x="1284" y="613"/>
                      </a:moveTo>
                      <a:cubicBezTo>
                        <a:pt x="1228" y="611"/>
                        <a:pt x="1228" y="627"/>
                        <a:pt x="1254" y="662"/>
                      </a:cubicBezTo>
                      <a:cubicBezTo>
                        <a:pt x="1227" y="658"/>
                        <a:pt x="1226" y="673"/>
                        <a:pt x="1227" y="692"/>
                      </a:cubicBezTo>
                      <a:cubicBezTo>
                        <a:pt x="1222" y="703"/>
                        <a:pt x="1219" y="718"/>
                        <a:pt x="1222" y="731"/>
                      </a:cubicBezTo>
                      <a:cubicBezTo>
                        <a:pt x="1225" y="744"/>
                        <a:pt x="1233" y="755"/>
                        <a:pt x="1253" y="762"/>
                      </a:cubicBezTo>
                      <a:cubicBezTo>
                        <a:pt x="1195" y="802"/>
                        <a:pt x="1184" y="828"/>
                        <a:pt x="1248" y="877"/>
                      </a:cubicBezTo>
                      <a:cubicBezTo>
                        <a:pt x="1159" y="877"/>
                        <a:pt x="1145" y="901"/>
                        <a:pt x="1171" y="973"/>
                      </a:cubicBezTo>
                      <a:cubicBezTo>
                        <a:pt x="1115" y="947"/>
                        <a:pt x="1099" y="968"/>
                        <a:pt x="1086" y="1004"/>
                      </a:cubicBezTo>
                      <a:cubicBezTo>
                        <a:pt x="1076" y="999"/>
                        <a:pt x="1068" y="1010"/>
                        <a:pt x="1061" y="1020"/>
                      </a:cubicBezTo>
                      <a:cubicBezTo>
                        <a:pt x="1054" y="1030"/>
                        <a:pt x="1049" y="1039"/>
                        <a:pt x="1046" y="1049"/>
                      </a:cubicBezTo>
                      <a:cubicBezTo>
                        <a:pt x="1020" y="1070"/>
                        <a:pt x="1002" y="1088"/>
                        <a:pt x="1032" y="1124"/>
                      </a:cubicBezTo>
                      <a:cubicBezTo>
                        <a:pt x="963" y="1121"/>
                        <a:pt x="941" y="1135"/>
                        <a:pt x="970" y="1209"/>
                      </a:cubicBezTo>
                      <a:cubicBezTo>
                        <a:pt x="897" y="1160"/>
                        <a:pt x="873" y="1170"/>
                        <a:pt x="859" y="1250"/>
                      </a:cubicBezTo>
                      <a:cubicBezTo>
                        <a:pt x="824" y="1186"/>
                        <a:pt x="799" y="1193"/>
                        <a:pt x="762" y="1228"/>
                      </a:cubicBezTo>
                      <a:cubicBezTo>
                        <a:pt x="748" y="1202"/>
                        <a:pt x="722" y="1205"/>
                        <a:pt x="695" y="1206"/>
                      </a:cubicBezTo>
                      <a:cubicBezTo>
                        <a:pt x="669" y="1208"/>
                        <a:pt x="642" y="1207"/>
                        <a:pt x="616" y="1206"/>
                      </a:cubicBezTo>
                      <a:cubicBezTo>
                        <a:pt x="585" y="1204"/>
                        <a:pt x="553" y="1200"/>
                        <a:pt x="540" y="1225"/>
                      </a:cubicBezTo>
                      <a:cubicBezTo>
                        <a:pt x="493" y="1188"/>
                        <a:pt x="463" y="1180"/>
                        <a:pt x="429" y="1252"/>
                      </a:cubicBezTo>
                      <a:cubicBezTo>
                        <a:pt x="409" y="1162"/>
                        <a:pt x="384" y="1149"/>
                        <a:pt x="310" y="1200"/>
                      </a:cubicBezTo>
                      <a:cubicBezTo>
                        <a:pt x="339" y="1120"/>
                        <a:pt x="319" y="1103"/>
                        <a:pt x="255" y="1102"/>
                      </a:cubicBezTo>
                      <a:cubicBezTo>
                        <a:pt x="281" y="1065"/>
                        <a:pt x="264" y="1044"/>
                        <a:pt x="248" y="1022"/>
                      </a:cubicBezTo>
                      <a:cubicBezTo>
                        <a:pt x="241" y="1012"/>
                        <a:pt x="234" y="1001"/>
                        <a:pt x="226" y="993"/>
                      </a:cubicBezTo>
                      <a:cubicBezTo>
                        <a:pt x="219" y="985"/>
                        <a:pt x="212" y="980"/>
                        <a:pt x="204" y="981"/>
                      </a:cubicBezTo>
                      <a:cubicBezTo>
                        <a:pt x="195" y="932"/>
                        <a:pt x="184" y="909"/>
                        <a:pt x="120" y="966"/>
                      </a:cubicBezTo>
                      <a:cubicBezTo>
                        <a:pt x="165" y="864"/>
                        <a:pt x="156" y="841"/>
                        <a:pt x="16" y="870"/>
                      </a:cubicBezTo>
                      <a:cubicBezTo>
                        <a:pt x="144" y="806"/>
                        <a:pt x="139" y="791"/>
                        <a:pt x="0" y="763"/>
                      </a:cubicBezTo>
                      <a:cubicBezTo>
                        <a:pt x="130" y="760"/>
                        <a:pt x="126" y="745"/>
                        <a:pt x="32" y="684"/>
                      </a:cubicBezTo>
                      <a:cubicBezTo>
                        <a:pt x="118" y="715"/>
                        <a:pt x="115" y="700"/>
                        <a:pt x="69" y="643"/>
                      </a:cubicBezTo>
                      <a:cubicBezTo>
                        <a:pt x="109" y="670"/>
                        <a:pt x="106" y="656"/>
                        <a:pt x="93" y="626"/>
                      </a:cubicBezTo>
                      <a:cubicBezTo>
                        <a:pt x="102" y="625"/>
                        <a:pt x="101" y="609"/>
                        <a:pt x="93" y="598"/>
                      </a:cubicBezTo>
                      <a:cubicBezTo>
                        <a:pt x="86" y="587"/>
                        <a:pt x="71" y="580"/>
                        <a:pt x="44" y="582"/>
                      </a:cubicBezTo>
                      <a:cubicBezTo>
                        <a:pt x="100" y="519"/>
                        <a:pt x="102" y="489"/>
                        <a:pt x="10" y="451"/>
                      </a:cubicBezTo>
                      <a:cubicBezTo>
                        <a:pt x="112" y="431"/>
                        <a:pt x="120" y="402"/>
                        <a:pt x="78" y="325"/>
                      </a:cubicBezTo>
                      <a:cubicBezTo>
                        <a:pt x="141" y="347"/>
                        <a:pt x="154" y="320"/>
                        <a:pt x="168" y="282"/>
                      </a:cubicBezTo>
                      <a:cubicBezTo>
                        <a:pt x="187" y="268"/>
                        <a:pt x="207" y="243"/>
                        <a:pt x="231" y="219"/>
                      </a:cubicBezTo>
                      <a:cubicBezTo>
                        <a:pt x="254" y="195"/>
                        <a:pt x="281" y="173"/>
                        <a:pt x="274" y="141"/>
                      </a:cubicBezTo>
                      <a:cubicBezTo>
                        <a:pt x="334" y="136"/>
                        <a:pt x="357" y="123"/>
                        <a:pt x="321" y="56"/>
                      </a:cubicBezTo>
                      <a:cubicBezTo>
                        <a:pt x="403" y="100"/>
                        <a:pt x="427" y="90"/>
                        <a:pt x="424" y="0"/>
                      </a:cubicBezTo>
                      <a:cubicBezTo>
                        <a:pt x="474" y="75"/>
                        <a:pt x="497" y="69"/>
                        <a:pt x="530" y="9"/>
                      </a:cubicBezTo>
                      <a:cubicBezTo>
                        <a:pt x="545" y="60"/>
                        <a:pt x="569" y="57"/>
                        <a:pt x="598" y="48"/>
                      </a:cubicBezTo>
                      <a:cubicBezTo>
                        <a:pt x="616" y="55"/>
                        <a:pt x="640" y="56"/>
                        <a:pt x="664" y="58"/>
                      </a:cubicBezTo>
                      <a:cubicBezTo>
                        <a:pt x="694" y="60"/>
                        <a:pt x="723" y="65"/>
                        <a:pt x="729" y="34"/>
                      </a:cubicBezTo>
                      <a:cubicBezTo>
                        <a:pt x="782" y="79"/>
                        <a:pt x="811" y="88"/>
                        <a:pt x="825" y="7"/>
                      </a:cubicBezTo>
                      <a:cubicBezTo>
                        <a:pt x="868" y="110"/>
                        <a:pt x="897" y="123"/>
                        <a:pt x="949" y="49"/>
                      </a:cubicBezTo>
                      <a:cubicBezTo>
                        <a:pt x="952" y="152"/>
                        <a:pt x="1015" y="177"/>
                        <a:pt x="1074" y="152"/>
                      </a:cubicBezTo>
                      <a:cubicBezTo>
                        <a:pt x="946" y="220"/>
                        <a:pt x="866" y="384"/>
                        <a:pt x="922" y="452"/>
                      </a:cubicBezTo>
                      <a:cubicBezTo>
                        <a:pt x="971" y="511"/>
                        <a:pt x="1158" y="352"/>
                        <a:pt x="1182" y="288"/>
                      </a:cubicBezTo>
                      <a:cubicBezTo>
                        <a:pt x="1198" y="321"/>
                        <a:pt x="1181" y="409"/>
                        <a:pt x="1233" y="392"/>
                      </a:cubicBezTo>
                      <a:cubicBezTo>
                        <a:pt x="1201" y="464"/>
                        <a:pt x="1209" y="490"/>
                        <a:pt x="1293" y="491"/>
                      </a:cubicBezTo>
                      <a:cubicBezTo>
                        <a:pt x="1219" y="536"/>
                        <a:pt x="1222" y="555"/>
                        <a:pt x="1295" y="579"/>
                      </a:cubicBezTo>
                      <a:cubicBezTo>
                        <a:pt x="1226" y="583"/>
                        <a:pt x="1226" y="592"/>
                        <a:pt x="1284" y="613"/>
                      </a:cubicBezTo>
                      <a:close/>
                    </a:path>
                  </a:pathLst>
                </a:custGeom>
                <a:solidFill>
                  <a:srgbClr val="CC99FF"/>
                </a:solidFill>
                <a:ln w="6350">
                  <a:solidFill>
                    <a:srgbClr val="993366"/>
                  </a:solidFill>
                  <a:miter lim="800000"/>
                  <a:headEnd/>
                  <a:tailEnd/>
                </a:ln>
                <a:scene3d>
                  <a:camera prst="orthographicFront"/>
                  <a:lightRig rig="threePt" dir="t"/>
                </a:scene3d>
                <a:sp3d>
                  <a:bevelT/>
                </a:sp3d>
              </p:spPr>
              <p:txBody>
                <a:bodyPr/>
                <a:lstStyle/>
                <a:p>
                  <a:endParaRPr lang="el-GR"/>
                </a:p>
              </p:txBody>
            </p:sp>
            <p:sp>
              <p:nvSpPr>
                <p:cNvPr id="538" name="Freeform 10"/>
                <p:cNvSpPr>
                  <a:spLocks noChangeAspect="1"/>
                </p:cNvSpPr>
                <p:nvPr/>
              </p:nvSpPr>
              <p:spPr bwMode="auto">
                <a:xfrm>
                  <a:off x="1938" y="1663"/>
                  <a:ext cx="2009" cy="1492"/>
                </a:xfrm>
                <a:custGeom>
                  <a:avLst/>
                  <a:gdLst>
                    <a:gd name="T0" fmla="*/ 545194 w 884"/>
                    <a:gd name="T1" fmla="*/ 114604 h 656"/>
                    <a:gd name="T2" fmla="*/ 461270 w 884"/>
                    <a:gd name="T3" fmla="*/ 198902 h 656"/>
                    <a:gd name="T4" fmla="*/ 481951 w 884"/>
                    <a:gd name="T5" fmla="*/ 254923 h 656"/>
                    <a:gd name="T6" fmla="*/ 474617 w 884"/>
                    <a:gd name="T7" fmla="*/ 262842 h 656"/>
                    <a:gd name="T8" fmla="*/ 369079 w 884"/>
                    <a:gd name="T9" fmla="*/ 326505 h 656"/>
                    <a:gd name="T10" fmla="*/ 362895 w 884"/>
                    <a:gd name="T11" fmla="*/ 328563 h 656"/>
                    <a:gd name="T12" fmla="*/ 271820 w 884"/>
                    <a:gd name="T13" fmla="*/ 271974 h 656"/>
                    <a:gd name="T14" fmla="*/ 193448 w 884"/>
                    <a:gd name="T15" fmla="*/ 307832 h 656"/>
                    <a:gd name="T16" fmla="*/ 150900 w 884"/>
                    <a:gd name="T17" fmla="*/ 257195 h 656"/>
                    <a:gd name="T18" fmla="*/ 117377 w 884"/>
                    <a:gd name="T19" fmla="*/ 161843 h 656"/>
                    <a:gd name="T20" fmla="*/ 167815 w 884"/>
                    <a:gd name="T21" fmla="*/ 84425 h 656"/>
                    <a:gd name="T22" fmla="*/ 83887 w 884"/>
                    <a:gd name="T23" fmla="*/ 0 h 656"/>
                    <a:gd name="T24" fmla="*/ 0 w 884"/>
                    <a:gd name="T25" fmla="*/ 84425 h 656"/>
                    <a:gd name="T26" fmla="*/ 60495 w 884"/>
                    <a:gd name="T27" fmla="*/ 165289 h 656"/>
                    <a:gd name="T28" fmla="*/ 101789 w 884"/>
                    <a:gd name="T29" fmla="*/ 286523 h 656"/>
                    <a:gd name="T30" fmla="*/ 170724 w 884"/>
                    <a:gd name="T31" fmla="*/ 362363 h 656"/>
                    <a:gd name="T32" fmla="*/ 170724 w 884"/>
                    <a:gd name="T33" fmla="*/ 370810 h 656"/>
                    <a:gd name="T34" fmla="*/ 271820 w 884"/>
                    <a:gd name="T35" fmla="*/ 469639 h 656"/>
                    <a:gd name="T36" fmla="*/ 371320 w 884"/>
                    <a:gd name="T37" fmla="*/ 386578 h 656"/>
                    <a:gd name="T38" fmla="*/ 474617 w 884"/>
                    <a:gd name="T39" fmla="*/ 335950 h 656"/>
                    <a:gd name="T40" fmla="*/ 533619 w 884"/>
                    <a:gd name="T41" fmla="*/ 282618 h 656"/>
                    <a:gd name="T42" fmla="*/ 545194 w 884"/>
                    <a:gd name="T43" fmla="*/ 283607 h 656"/>
                    <a:gd name="T44" fmla="*/ 629081 w 884"/>
                    <a:gd name="T45" fmla="*/ 198902 h 656"/>
                    <a:gd name="T46" fmla="*/ 545194 w 884"/>
                    <a:gd name="T47" fmla="*/ 114604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4"/>
                    <a:gd name="T73" fmla="*/ 0 h 656"/>
                    <a:gd name="T74" fmla="*/ 884 w 884"/>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4" h="656">
                      <a:moveTo>
                        <a:pt x="766" y="160"/>
                      </a:moveTo>
                      <a:cubicBezTo>
                        <a:pt x="701" y="160"/>
                        <a:pt x="648" y="213"/>
                        <a:pt x="648" y="278"/>
                      </a:cubicBezTo>
                      <a:cubicBezTo>
                        <a:pt x="648" y="308"/>
                        <a:pt x="659" y="335"/>
                        <a:pt x="677" y="356"/>
                      </a:cubicBezTo>
                      <a:cubicBezTo>
                        <a:pt x="674" y="360"/>
                        <a:pt x="670" y="363"/>
                        <a:pt x="667" y="367"/>
                      </a:cubicBezTo>
                      <a:cubicBezTo>
                        <a:pt x="625" y="407"/>
                        <a:pt x="571" y="437"/>
                        <a:pt x="519" y="456"/>
                      </a:cubicBezTo>
                      <a:cubicBezTo>
                        <a:pt x="516" y="457"/>
                        <a:pt x="513" y="458"/>
                        <a:pt x="510" y="459"/>
                      </a:cubicBezTo>
                      <a:cubicBezTo>
                        <a:pt x="488" y="412"/>
                        <a:pt x="439" y="380"/>
                        <a:pt x="382" y="380"/>
                      </a:cubicBezTo>
                      <a:cubicBezTo>
                        <a:pt x="338" y="380"/>
                        <a:pt x="299" y="399"/>
                        <a:pt x="272" y="430"/>
                      </a:cubicBezTo>
                      <a:cubicBezTo>
                        <a:pt x="249" y="410"/>
                        <a:pt x="229" y="386"/>
                        <a:pt x="212" y="359"/>
                      </a:cubicBezTo>
                      <a:cubicBezTo>
                        <a:pt x="190" y="322"/>
                        <a:pt x="174" y="277"/>
                        <a:pt x="165" y="226"/>
                      </a:cubicBezTo>
                      <a:cubicBezTo>
                        <a:pt x="207" y="208"/>
                        <a:pt x="236" y="166"/>
                        <a:pt x="236" y="118"/>
                      </a:cubicBezTo>
                      <a:cubicBezTo>
                        <a:pt x="236" y="53"/>
                        <a:pt x="183" y="0"/>
                        <a:pt x="118" y="0"/>
                      </a:cubicBezTo>
                      <a:cubicBezTo>
                        <a:pt x="53" y="0"/>
                        <a:pt x="0" y="53"/>
                        <a:pt x="0" y="118"/>
                      </a:cubicBezTo>
                      <a:cubicBezTo>
                        <a:pt x="0" y="172"/>
                        <a:pt x="36" y="217"/>
                        <a:pt x="85" y="231"/>
                      </a:cubicBezTo>
                      <a:cubicBezTo>
                        <a:pt x="95" y="294"/>
                        <a:pt x="114" y="351"/>
                        <a:pt x="143" y="400"/>
                      </a:cubicBezTo>
                      <a:cubicBezTo>
                        <a:pt x="168" y="442"/>
                        <a:pt x="201" y="478"/>
                        <a:pt x="240" y="506"/>
                      </a:cubicBezTo>
                      <a:cubicBezTo>
                        <a:pt x="240" y="510"/>
                        <a:pt x="240" y="514"/>
                        <a:pt x="240" y="518"/>
                      </a:cubicBezTo>
                      <a:cubicBezTo>
                        <a:pt x="240" y="594"/>
                        <a:pt x="303" y="656"/>
                        <a:pt x="382" y="656"/>
                      </a:cubicBezTo>
                      <a:cubicBezTo>
                        <a:pt x="453" y="656"/>
                        <a:pt x="511" y="606"/>
                        <a:pt x="522" y="540"/>
                      </a:cubicBezTo>
                      <a:cubicBezTo>
                        <a:pt x="569" y="525"/>
                        <a:pt x="620" y="502"/>
                        <a:pt x="667" y="469"/>
                      </a:cubicBezTo>
                      <a:cubicBezTo>
                        <a:pt x="697" y="449"/>
                        <a:pt x="725" y="424"/>
                        <a:pt x="750" y="395"/>
                      </a:cubicBezTo>
                      <a:cubicBezTo>
                        <a:pt x="755" y="396"/>
                        <a:pt x="760" y="396"/>
                        <a:pt x="766" y="396"/>
                      </a:cubicBezTo>
                      <a:cubicBezTo>
                        <a:pt x="831" y="396"/>
                        <a:pt x="884" y="343"/>
                        <a:pt x="884" y="278"/>
                      </a:cubicBezTo>
                      <a:cubicBezTo>
                        <a:pt x="884" y="213"/>
                        <a:pt x="831" y="160"/>
                        <a:pt x="766" y="160"/>
                      </a:cubicBezTo>
                      <a:close/>
                    </a:path>
                  </a:pathLst>
                </a:custGeom>
                <a:solidFill>
                  <a:srgbClr val="710E90"/>
                </a:solidFill>
                <a:ln w="6350">
                  <a:noFill/>
                  <a:miter lim="800000"/>
                  <a:headEnd/>
                  <a:tailEnd/>
                </a:ln>
                <a:scene3d>
                  <a:camera prst="orthographicFront"/>
                  <a:lightRig rig="threePt" dir="t"/>
                </a:scene3d>
                <a:sp3d>
                  <a:bevelT/>
                </a:sp3d>
              </p:spPr>
              <p:txBody>
                <a:bodyPr/>
                <a:lstStyle/>
                <a:p>
                  <a:endParaRPr lang="el-GR"/>
                </a:p>
              </p:txBody>
            </p:sp>
          </p:grpSp>
          <p:grpSp>
            <p:nvGrpSpPr>
              <p:cNvPr id="547" name="Group 10"/>
              <p:cNvGrpSpPr>
                <a:grpSpLocks noChangeAspect="1"/>
              </p:cNvGrpSpPr>
              <p:nvPr/>
            </p:nvGrpSpPr>
            <p:grpSpPr bwMode="auto">
              <a:xfrm>
                <a:off x="6072198" y="1357298"/>
                <a:ext cx="997751" cy="641710"/>
                <a:chOff x="576" y="1777"/>
                <a:chExt cx="1191" cy="766"/>
              </a:xfrm>
              <a:solidFill>
                <a:schemeClr val="accent6">
                  <a:lumMod val="40000"/>
                  <a:lumOff val="60000"/>
                </a:schemeClr>
              </a:solidFill>
            </p:grpSpPr>
            <p:sp>
              <p:nvSpPr>
                <p:cNvPr id="551"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552"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nvGrpSpPr>
              <p:cNvPr id="548" name="Group 10"/>
              <p:cNvGrpSpPr>
                <a:grpSpLocks noChangeAspect="1"/>
              </p:cNvGrpSpPr>
              <p:nvPr/>
            </p:nvGrpSpPr>
            <p:grpSpPr bwMode="auto">
              <a:xfrm>
                <a:off x="7069949" y="1357298"/>
                <a:ext cx="997751" cy="641710"/>
                <a:chOff x="576" y="1777"/>
                <a:chExt cx="1191" cy="766"/>
              </a:xfrm>
              <a:solidFill>
                <a:schemeClr val="bg2">
                  <a:lumMod val="50000"/>
                </a:schemeClr>
              </a:solidFill>
            </p:grpSpPr>
            <p:sp>
              <p:nvSpPr>
                <p:cNvPr id="549"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550"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nvGrpSpPr>
              <p:cNvPr id="539" name="538 - Ομάδα"/>
              <p:cNvGrpSpPr/>
              <p:nvPr/>
            </p:nvGrpSpPr>
            <p:grpSpPr>
              <a:xfrm>
                <a:off x="6643702" y="1714488"/>
                <a:ext cx="1995502" cy="641710"/>
                <a:chOff x="3574249" y="1142984"/>
                <a:chExt cx="1995502" cy="641710"/>
              </a:xfrm>
              <a:solidFill>
                <a:schemeClr val="accent6">
                  <a:lumMod val="40000"/>
                  <a:lumOff val="60000"/>
                </a:schemeClr>
              </a:solidFill>
            </p:grpSpPr>
            <p:grpSp>
              <p:nvGrpSpPr>
                <p:cNvPr id="540" name="Group 10"/>
                <p:cNvGrpSpPr>
                  <a:grpSpLocks noChangeAspect="1"/>
                </p:cNvGrpSpPr>
                <p:nvPr/>
              </p:nvGrpSpPr>
              <p:grpSpPr bwMode="auto">
                <a:xfrm>
                  <a:off x="3574249" y="1142984"/>
                  <a:ext cx="997751" cy="641710"/>
                  <a:chOff x="576" y="1777"/>
                  <a:chExt cx="1191" cy="766"/>
                </a:xfrm>
                <a:grpFill/>
              </p:grpSpPr>
              <p:sp>
                <p:nvSpPr>
                  <p:cNvPr id="544"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545"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nvGrpSpPr>
                <p:cNvPr id="541" name="Group 10"/>
                <p:cNvGrpSpPr>
                  <a:grpSpLocks noChangeAspect="1"/>
                </p:cNvGrpSpPr>
                <p:nvPr/>
              </p:nvGrpSpPr>
              <p:grpSpPr bwMode="auto">
                <a:xfrm>
                  <a:off x="4572000" y="1142984"/>
                  <a:ext cx="997751" cy="641710"/>
                  <a:chOff x="576" y="1777"/>
                  <a:chExt cx="1191" cy="766"/>
                </a:xfrm>
                <a:grpFill/>
              </p:grpSpPr>
              <p:sp>
                <p:nvSpPr>
                  <p:cNvPr id="542" name="Freeform 11"/>
                  <p:cNvSpPr>
                    <a:spLocks noChangeAspect="1"/>
                  </p:cNvSpPr>
                  <p:nvPr/>
                </p:nvSpPr>
                <p:spPr bwMode="auto">
                  <a:xfrm>
                    <a:off x="576" y="1777"/>
                    <a:ext cx="1191" cy="766"/>
                  </a:xfrm>
                  <a:custGeom>
                    <a:avLst/>
                    <a:gdLst/>
                    <a:ahLst/>
                    <a:cxnLst>
                      <a:cxn ang="0">
                        <a:pos x="504" y="270"/>
                      </a:cxn>
                      <a:cxn ang="0">
                        <a:pos x="252" y="288"/>
                      </a:cxn>
                      <a:cxn ang="0">
                        <a:pos x="0" y="270"/>
                      </a:cxn>
                      <a:cxn ang="0">
                        <a:pos x="0" y="72"/>
                      </a:cxn>
                      <a:cxn ang="0">
                        <a:pos x="252" y="0"/>
                      </a:cxn>
                      <a:cxn ang="0">
                        <a:pos x="504" y="72"/>
                      </a:cxn>
                      <a:cxn ang="0">
                        <a:pos x="504" y="270"/>
                      </a:cxn>
                    </a:cxnLst>
                    <a:rect l="0" t="0" r="r" b="b"/>
                    <a:pathLst>
                      <a:path w="504" h="324">
                        <a:moveTo>
                          <a:pt x="504" y="270"/>
                        </a:moveTo>
                        <a:cubicBezTo>
                          <a:pt x="504" y="324"/>
                          <a:pt x="324" y="288"/>
                          <a:pt x="252" y="288"/>
                        </a:cubicBezTo>
                        <a:cubicBezTo>
                          <a:pt x="180" y="288"/>
                          <a:pt x="0" y="324"/>
                          <a:pt x="0" y="270"/>
                        </a:cubicBezTo>
                        <a:cubicBezTo>
                          <a:pt x="0" y="72"/>
                          <a:pt x="0" y="72"/>
                          <a:pt x="0" y="72"/>
                        </a:cubicBezTo>
                        <a:cubicBezTo>
                          <a:pt x="0" y="26"/>
                          <a:pt x="102" y="0"/>
                          <a:pt x="252" y="0"/>
                        </a:cubicBezTo>
                        <a:cubicBezTo>
                          <a:pt x="406" y="0"/>
                          <a:pt x="504" y="26"/>
                          <a:pt x="504" y="72"/>
                        </a:cubicBezTo>
                        <a:lnTo>
                          <a:pt x="504" y="270"/>
                        </a:lnTo>
                        <a:close/>
                      </a:path>
                    </a:pathLst>
                  </a:custGeom>
                  <a:grpFill/>
                  <a:ln w="6350" cap="flat">
                    <a:solidFill>
                      <a:srgbClr val="FF6600"/>
                    </a:solidFill>
                    <a:prstDash val="solid"/>
                    <a:miter lim="800000"/>
                    <a:headEnd/>
                    <a:tailEnd/>
                  </a:ln>
                  <a:scene3d>
                    <a:camera prst="orthographicFront"/>
                    <a:lightRig rig="threePt" dir="t"/>
                  </a:scene3d>
                  <a:sp3d>
                    <a:bevelT/>
                  </a:sp3d>
                </p:spPr>
                <p:txBody>
                  <a:bodyPr/>
                  <a:lstStyle/>
                  <a:p>
                    <a:endParaRPr lang="el-GR"/>
                  </a:p>
                </p:txBody>
              </p:sp>
              <p:sp>
                <p:nvSpPr>
                  <p:cNvPr id="543" name="Oval 12"/>
                  <p:cNvSpPr>
                    <a:spLocks noChangeAspect="1" noChangeArrowheads="1"/>
                  </p:cNvSpPr>
                  <p:nvPr/>
                </p:nvSpPr>
                <p:spPr bwMode="auto">
                  <a:xfrm>
                    <a:off x="908" y="2016"/>
                    <a:ext cx="528" cy="288"/>
                  </a:xfrm>
                  <a:prstGeom prst="ellipse">
                    <a:avLst/>
                  </a:prstGeom>
                  <a:grpFill/>
                  <a:ln w="6350">
                    <a:noFill/>
                    <a:round/>
                    <a:headEnd/>
                    <a:tailEnd/>
                  </a:ln>
                  <a:effectLst/>
                  <a:scene3d>
                    <a:camera prst="orthographicFront"/>
                    <a:lightRig rig="threePt" dir="t"/>
                  </a:scene3d>
                  <a:sp3d>
                    <a:bevelT/>
                  </a:sp3d>
                </p:spPr>
                <p:txBody>
                  <a:bodyPr wrap="none" anchor="ctr"/>
                  <a:lstStyle/>
                  <a:p>
                    <a:endParaRPr lang="el-GR"/>
                  </a:p>
                </p:txBody>
              </p:sp>
            </p:grpSp>
          </p:grpSp>
          <p:grpSp>
            <p:nvGrpSpPr>
              <p:cNvPr id="554" name="115 - Ομάδα"/>
              <p:cNvGrpSpPr/>
              <p:nvPr/>
            </p:nvGrpSpPr>
            <p:grpSpPr>
              <a:xfrm>
                <a:off x="7906958" y="214290"/>
                <a:ext cx="1237042" cy="1029250"/>
                <a:chOff x="1643043" y="1714489"/>
                <a:chExt cx="1432800" cy="1319409"/>
              </a:xfrm>
            </p:grpSpPr>
            <p:grpSp>
              <p:nvGrpSpPr>
                <p:cNvPr id="589"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603"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604"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590" name="262 - Ομάδα"/>
                <p:cNvGrpSpPr/>
                <p:nvPr/>
              </p:nvGrpSpPr>
              <p:grpSpPr>
                <a:xfrm rot="21404096">
                  <a:off x="1643043" y="1714489"/>
                  <a:ext cx="396781" cy="606182"/>
                  <a:chOff x="3514431" y="642918"/>
                  <a:chExt cx="583326" cy="936552"/>
                </a:xfrm>
              </p:grpSpPr>
              <p:grpSp>
                <p:nvGrpSpPr>
                  <p:cNvPr id="599"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601"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602"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600" name="Picture 3" descr="C:\Users\dell\Desktop\σχήματα\CD-8.png"/>
                  <p:cNvPicPr>
                    <a:picLocks noChangeAspect="1" noChangeArrowheads="1"/>
                  </p:cNvPicPr>
                  <p:nvPr/>
                </p:nvPicPr>
                <p:blipFill>
                  <a:blip r:embed="rId14" cstate="print"/>
                  <a:srcRect/>
                  <a:stretch>
                    <a:fillRect/>
                  </a:stretch>
                </p:blipFill>
                <p:spPr bwMode="auto">
                  <a:xfrm rot="2739507">
                    <a:off x="3492957" y="974670"/>
                    <a:ext cx="936552" cy="273048"/>
                  </a:xfrm>
                  <a:prstGeom prst="rect">
                    <a:avLst/>
                  </a:prstGeom>
                  <a:noFill/>
                </p:spPr>
              </p:pic>
            </p:grpSp>
            <p:grpSp>
              <p:nvGrpSpPr>
                <p:cNvPr id="591"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597"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98"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92" name="Picture 3" descr="C:\Users\dell\Desktop\σχήματα\CD-8.png"/>
                <p:cNvPicPr>
                  <a:picLocks noChangeAspect="1" noChangeArrowheads="1"/>
                </p:cNvPicPr>
                <p:nvPr/>
              </p:nvPicPr>
              <p:blipFill>
                <a:blip r:embed="rId14" cstate="print"/>
                <a:srcRect/>
                <a:stretch>
                  <a:fillRect/>
                </a:stretch>
              </p:blipFill>
              <p:spPr bwMode="auto">
                <a:xfrm rot="17688200">
                  <a:off x="1547936" y="2655074"/>
                  <a:ext cx="554672" cy="202976"/>
                </a:xfrm>
                <a:prstGeom prst="rect">
                  <a:avLst/>
                </a:prstGeom>
                <a:noFill/>
              </p:spPr>
            </p:pic>
            <p:pic>
              <p:nvPicPr>
                <p:cNvPr id="593" name="Picture 3" descr="C:\Users\dell\Desktop\σχήματα\CD-8.png"/>
                <p:cNvPicPr>
                  <a:picLocks noChangeAspect="1" noChangeArrowheads="1"/>
                </p:cNvPicPr>
                <p:nvPr/>
              </p:nvPicPr>
              <p:blipFill>
                <a:blip r:embed="rId15" cstate="print"/>
                <a:srcRect/>
                <a:stretch>
                  <a:fillRect/>
                </a:stretch>
              </p:blipFill>
              <p:spPr bwMode="auto">
                <a:xfrm rot="11219174" flipV="1">
                  <a:off x="2408364" y="2157843"/>
                  <a:ext cx="667479" cy="187665"/>
                </a:xfrm>
                <a:prstGeom prst="rect">
                  <a:avLst/>
                </a:prstGeom>
                <a:noFill/>
              </p:spPr>
            </p:pic>
            <p:grpSp>
              <p:nvGrpSpPr>
                <p:cNvPr id="594" name="360 - Ομάδα"/>
                <p:cNvGrpSpPr/>
                <p:nvPr/>
              </p:nvGrpSpPr>
              <p:grpSpPr>
                <a:xfrm rot="13953224">
                  <a:off x="1977452" y="2041011"/>
                  <a:ext cx="566412" cy="612849"/>
                  <a:chOff x="7286645" y="2357430"/>
                  <a:chExt cx="785818" cy="899932"/>
                </a:xfrm>
              </p:grpSpPr>
              <p:sp>
                <p:nvSpPr>
                  <p:cNvPr id="595" name="594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6"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555" name="116 - Ομάδα"/>
              <p:cNvGrpSpPr/>
              <p:nvPr/>
            </p:nvGrpSpPr>
            <p:grpSpPr>
              <a:xfrm>
                <a:off x="7429520" y="642918"/>
                <a:ext cx="1237042" cy="1029250"/>
                <a:chOff x="1643043" y="1714489"/>
                <a:chExt cx="1432800" cy="1319409"/>
              </a:xfrm>
            </p:grpSpPr>
            <p:grpSp>
              <p:nvGrpSpPr>
                <p:cNvPr id="573"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587"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88"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574" name="262 - Ομάδα"/>
                <p:cNvGrpSpPr/>
                <p:nvPr/>
              </p:nvGrpSpPr>
              <p:grpSpPr>
                <a:xfrm rot="21404096">
                  <a:off x="1643043" y="1714489"/>
                  <a:ext cx="396781" cy="606182"/>
                  <a:chOff x="3514431" y="642918"/>
                  <a:chExt cx="583326" cy="936552"/>
                </a:xfrm>
              </p:grpSpPr>
              <p:grpSp>
                <p:nvGrpSpPr>
                  <p:cNvPr id="583"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585"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86"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84" name="Picture 3" descr="C:\Users\dell\Desktop\σχήματα\CD-8.png"/>
                  <p:cNvPicPr>
                    <a:picLocks noChangeAspect="1" noChangeArrowheads="1"/>
                  </p:cNvPicPr>
                  <p:nvPr/>
                </p:nvPicPr>
                <p:blipFill>
                  <a:blip r:embed="rId14" cstate="print"/>
                  <a:srcRect/>
                  <a:stretch>
                    <a:fillRect/>
                  </a:stretch>
                </p:blipFill>
                <p:spPr bwMode="auto">
                  <a:xfrm rot="2739507">
                    <a:off x="3492957" y="974670"/>
                    <a:ext cx="936552" cy="273048"/>
                  </a:xfrm>
                  <a:prstGeom prst="rect">
                    <a:avLst/>
                  </a:prstGeom>
                  <a:noFill/>
                </p:spPr>
              </p:pic>
            </p:grpSp>
            <p:grpSp>
              <p:nvGrpSpPr>
                <p:cNvPr id="575"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581"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82"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76" name="Picture 3" descr="C:\Users\dell\Desktop\σχήματα\CD-8.png"/>
                <p:cNvPicPr>
                  <a:picLocks noChangeAspect="1" noChangeArrowheads="1"/>
                </p:cNvPicPr>
                <p:nvPr/>
              </p:nvPicPr>
              <p:blipFill>
                <a:blip r:embed="rId14" cstate="print"/>
                <a:srcRect/>
                <a:stretch>
                  <a:fillRect/>
                </a:stretch>
              </p:blipFill>
              <p:spPr bwMode="auto">
                <a:xfrm rot="17688200">
                  <a:off x="1547936" y="2655074"/>
                  <a:ext cx="554672" cy="202976"/>
                </a:xfrm>
                <a:prstGeom prst="rect">
                  <a:avLst/>
                </a:prstGeom>
                <a:noFill/>
              </p:spPr>
            </p:pic>
            <p:pic>
              <p:nvPicPr>
                <p:cNvPr id="577" name="Picture 3" descr="C:\Users\dell\Desktop\σχήματα\CD-8.png"/>
                <p:cNvPicPr>
                  <a:picLocks noChangeAspect="1" noChangeArrowheads="1"/>
                </p:cNvPicPr>
                <p:nvPr/>
              </p:nvPicPr>
              <p:blipFill>
                <a:blip r:embed="rId15" cstate="print"/>
                <a:srcRect/>
                <a:stretch>
                  <a:fillRect/>
                </a:stretch>
              </p:blipFill>
              <p:spPr bwMode="auto">
                <a:xfrm rot="11219174" flipV="1">
                  <a:off x="2408364" y="2157843"/>
                  <a:ext cx="667479" cy="187665"/>
                </a:xfrm>
                <a:prstGeom prst="rect">
                  <a:avLst/>
                </a:prstGeom>
                <a:noFill/>
              </p:spPr>
            </p:pic>
            <p:grpSp>
              <p:nvGrpSpPr>
                <p:cNvPr id="578" name="360 - Ομάδα"/>
                <p:cNvGrpSpPr/>
                <p:nvPr/>
              </p:nvGrpSpPr>
              <p:grpSpPr>
                <a:xfrm rot="13953224">
                  <a:off x="1977452" y="2041011"/>
                  <a:ext cx="566412" cy="612849"/>
                  <a:chOff x="7286645" y="2357430"/>
                  <a:chExt cx="785818" cy="899932"/>
                </a:xfrm>
              </p:grpSpPr>
              <p:sp>
                <p:nvSpPr>
                  <p:cNvPr id="579" name="578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0"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556" name="133 - Ομάδα"/>
              <p:cNvGrpSpPr/>
              <p:nvPr/>
            </p:nvGrpSpPr>
            <p:grpSpPr>
              <a:xfrm>
                <a:off x="7906958" y="928670"/>
                <a:ext cx="1237042" cy="1029250"/>
                <a:chOff x="1643043" y="1714489"/>
                <a:chExt cx="1432800" cy="1319409"/>
              </a:xfrm>
            </p:grpSpPr>
            <p:grpSp>
              <p:nvGrpSpPr>
                <p:cNvPr id="557"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571"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72"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558" name="262 - Ομάδα"/>
                <p:cNvGrpSpPr/>
                <p:nvPr/>
              </p:nvGrpSpPr>
              <p:grpSpPr>
                <a:xfrm rot="21404096">
                  <a:off x="1643043" y="1714489"/>
                  <a:ext cx="396781" cy="606182"/>
                  <a:chOff x="3514431" y="642918"/>
                  <a:chExt cx="583326" cy="936552"/>
                </a:xfrm>
              </p:grpSpPr>
              <p:grpSp>
                <p:nvGrpSpPr>
                  <p:cNvPr id="567"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569"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70"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68" name="Picture 3" descr="C:\Users\dell\Desktop\σχήματα\CD-8.png"/>
                  <p:cNvPicPr>
                    <a:picLocks noChangeAspect="1" noChangeArrowheads="1"/>
                  </p:cNvPicPr>
                  <p:nvPr/>
                </p:nvPicPr>
                <p:blipFill>
                  <a:blip r:embed="rId14" cstate="print"/>
                  <a:srcRect/>
                  <a:stretch>
                    <a:fillRect/>
                  </a:stretch>
                </p:blipFill>
                <p:spPr bwMode="auto">
                  <a:xfrm rot="2739507">
                    <a:off x="3492957" y="974670"/>
                    <a:ext cx="936552" cy="273048"/>
                  </a:xfrm>
                  <a:prstGeom prst="rect">
                    <a:avLst/>
                  </a:prstGeom>
                  <a:noFill/>
                </p:spPr>
              </p:pic>
            </p:grpSp>
            <p:grpSp>
              <p:nvGrpSpPr>
                <p:cNvPr id="559"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565"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66"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60" name="Picture 3" descr="C:\Users\dell\Desktop\σχήματα\CD-8.png"/>
                <p:cNvPicPr>
                  <a:picLocks noChangeAspect="1" noChangeArrowheads="1"/>
                </p:cNvPicPr>
                <p:nvPr/>
              </p:nvPicPr>
              <p:blipFill>
                <a:blip r:embed="rId14" cstate="print"/>
                <a:srcRect/>
                <a:stretch>
                  <a:fillRect/>
                </a:stretch>
              </p:blipFill>
              <p:spPr bwMode="auto">
                <a:xfrm rot="17688200">
                  <a:off x="1547936" y="2655074"/>
                  <a:ext cx="554672" cy="202976"/>
                </a:xfrm>
                <a:prstGeom prst="rect">
                  <a:avLst/>
                </a:prstGeom>
                <a:noFill/>
              </p:spPr>
            </p:pic>
            <p:pic>
              <p:nvPicPr>
                <p:cNvPr id="561" name="Picture 3" descr="C:\Users\dell\Desktop\σχήματα\CD-8.png"/>
                <p:cNvPicPr>
                  <a:picLocks noChangeAspect="1" noChangeArrowheads="1"/>
                </p:cNvPicPr>
                <p:nvPr/>
              </p:nvPicPr>
              <p:blipFill>
                <a:blip r:embed="rId15" cstate="print"/>
                <a:srcRect/>
                <a:stretch>
                  <a:fillRect/>
                </a:stretch>
              </p:blipFill>
              <p:spPr bwMode="auto">
                <a:xfrm rot="11219174" flipV="1">
                  <a:off x="2408364" y="2157843"/>
                  <a:ext cx="667479" cy="187665"/>
                </a:xfrm>
                <a:prstGeom prst="rect">
                  <a:avLst/>
                </a:prstGeom>
                <a:noFill/>
              </p:spPr>
            </p:pic>
            <p:grpSp>
              <p:nvGrpSpPr>
                <p:cNvPr id="562" name="360 - Ομάδα"/>
                <p:cNvGrpSpPr/>
                <p:nvPr/>
              </p:nvGrpSpPr>
              <p:grpSpPr>
                <a:xfrm rot="13953224">
                  <a:off x="1977452" y="2041011"/>
                  <a:ext cx="566412" cy="612849"/>
                  <a:chOff x="7286645" y="2357430"/>
                  <a:chExt cx="785818" cy="899932"/>
                </a:xfrm>
              </p:grpSpPr>
              <p:sp>
                <p:nvSpPr>
                  <p:cNvPr id="563" name="562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4"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605" name="604 - Ομάδα"/>
              <p:cNvGrpSpPr/>
              <p:nvPr/>
            </p:nvGrpSpPr>
            <p:grpSpPr>
              <a:xfrm>
                <a:off x="5072066" y="285728"/>
                <a:ext cx="1714512" cy="1530448"/>
                <a:chOff x="3225332" y="571480"/>
                <a:chExt cx="1895350" cy="1744762"/>
              </a:xfrm>
            </p:grpSpPr>
            <p:grpSp>
              <p:nvGrpSpPr>
                <p:cNvPr id="606" name="530 - Ομάδα"/>
                <p:cNvGrpSpPr/>
                <p:nvPr/>
              </p:nvGrpSpPr>
              <p:grpSpPr>
                <a:xfrm rot="10625931">
                  <a:off x="4085060" y="1791594"/>
                  <a:ext cx="237280" cy="524648"/>
                  <a:chOff x="5621343" y="3322068"/>
                  <a:chExt cx="390512" cy="900976"/>
                </a:xfrm>
              </p:grpSpPr>
              <p:pic>
                <p:nvPicPr>
                  <p:cNvPr id="688" name="Picture 2" descr="C:\Users\dell\Desktop\σχήματα\MHC-I.png"/>
                  <p:cNvPicPr>
                    <a:picLocks noChangeAspect="1" noChangeArrowheads="1"/>
                  </p:cNvPicPr>
                  <p:nvPr/>
                </p:nvPicPr>
                <p:blipFill>
                  <a:blip r:embed="rId16" cstate="print"/>
                  <a:srcRect/>
                  <a:stretch>
                    <a:fillRect/>
                  </a:stretch>
                </p:blipFill>
                <p:spPr bwMode="auto">
                  <a:xfrm rot="16403579">
                    <a:off x="5454287" y="3665476"/>
                    <a:ext cx="724624" cy="390512"/>
                  </a:xfrm>
                  <a:prstGeom prst="rect">
                    <a:avLst/>
                  </a:prstGeom>
                  <a:noFill/>
                </p:spPr>
              </p:pic>
              <p:sp>
                <p:nvSpPr>
                  <p:cNvPr id="689" name="688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07" name="225 - Ομάδα"/>
                <p:cNvGrpSpPr/>
                <p:nvPr/>
              </p:nvGrpSpPr>
              <p:grpSpPr>
                <a:xfrm>
                  <a:off x="4512615" y="1278847"/>
                  <a:ext cx="608067" cy="292765"/>
                  <a:chOff x="4768318" y="1209917"/>
                  <a:chExt cx="706817" cy="310151"/>
                </a:xfrm>
              </p:grpSpPr>
              <p:grpSp>
                <p:nvGrpSpPr>
                  <p:cNvPr id="684"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686"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687"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685"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608" name="226 - Ομάδα"/>
                <p:cNvGrpSpPr/>
                <p:nvPr/>
              </p:nvGrpSpPr>
              <p:grpSpPr>
                <a:xfrm rot="16200000">
                  <a:off x="3787672" y="690033"/>
                  <a:ext cx="554463" cy="317357"/>
                  <a:chOff x="4768318" y="1209917"/>
                  <a:chExt cx="706817" cy="310151"/>
                </a:xfrm>
              </p:grpSpPr>
              <p:grpSp>
                <p:nvGrpSpPr>
                  <p:cNvPr id="680"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682"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683"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681"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609" name="256 - Ομάδα"/>
                <p:cNvGrpSpPr/>
                <p:nvPr/>
              </p:nvGrpSpPr>
              <p:grpSpPr>
                <a:xfrm rot="16200000">
                  <a:off x="4160414" y="1167260"/>
                  <a:ext cx="384014" cy="374133"/>
                  <a:chOff x="3385454" y="1428736"/>
                  <a:chExt cx="659464" cy="615743"/>
                </a:xfrm>
              </p:grpSpPr>
              <p:grpSp>
                <p:nvGrpSpPr>
                  <p:cNvPr id="668" name="165 - Ομάδα"/>
                  <p:cNvGrpSpPr/>
                  <p:nvPr/>
                </p:nvGrpSpPr>
                <p:grpSpPr>
                  <a:xfrm>
                    <a:off x="3385454" y="1619257"/>
                    <a:ext cx="330172" cy="425222"/>
                    <a:chOff x="3385454" y="1619257"/>
                    <a:chExt cx="330172" cy="425222"/>
                  </a:xfrm>
                </p:grpSpPr>
                <p:sp>
                  <p:nvSpPr>
                    <p:cNvPr id="675"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676" name="8 - Ομάδα"/>
                    <p:cNvGrpSpPr/>
                    <p:nvPr/>
                  </p:nvGrpSpPr>
                  <p:grpSpPr>
                    <a:xfrm rot="14593715">
                      <a:off x="3360955" y="1831270"/>
                      <a:ext cx="237708" cy="188709"/>
                      <a:chOff x="1071538" y="500042"/>
                      <a:chExt cx="588936" cy="616607"/>
                    </a:xfrm>
                  </p:grpSpPr>
                  <p:sp>
                    <p:nvSpPr>
                      <p:cNvPr id="677" name="676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677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678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9" name="166 - Ομάδα"/>
                  <p:cNvGrpSpPr/>
                  <p:nvPr/>
                </p:nvGrpSpPr>
                <p:grpSpPr>
                  <a:xfrm>
                    <a:off x="3714746" y="1428736"/>
                    <a:ext cx="330172" cy="425222"/>
                    <a:chOff x="3385454" y="1619257"/>
                    <a:chExt cx="330172" cy="425222"/>
                  </a:xfrm>
                </p:grpSpPr>
                <p:sp>
                  <p:nvSpPr>
                    <p:cNvPr id="670"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671" name="8 - Ομάδα"/>
                    <p:cNvGrpSpPr/>
                    <p:nvPr/>
                  </p:nvGrpSpPr>
                  <p:grpSpPr>
                    <a:xfrm rot="14593715">
                      <a:off x="3360955" y="1831270"/>
                      <a:ext cx="237708" cy="188709"/>
                      <a:chOff x="1071538" y="500042"/>
                      <a:chExt cx="588936" cy="616607"/>
                    </a:xfrm>
                  </p:grpSpPr>
                  <p:sp>
                    <p:nvSpPr>
                      <p:cNvPr id="672" name="671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672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673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610" name="162 - Ομάδα"/>
                <p:cNvGrpSpPr/>
                <p:nvPr/>
              </p:nvGrpSpPr>
              <p:grpSpPr>
                <a:xfrm rot="13259927">
                  <a:off x="3714744" y="1041561"/>
                  <a:ext cx="868131" cy="831983"/>
                  <a:chOff x="3714744" y="1142206"/>
                  <a:chExt cx="4862513" cy="4573588"/>
                </a:xfrm>
              </p:grpSpPr>
              <p:sp>
                <p:nvSpPr>
                  <p:cNvPr id="614"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615"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616"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7"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18"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9"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0"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1"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2"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3"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4"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5"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6"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7"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8"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29"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0"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1"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2"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3"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4"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5"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6"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7"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8"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39"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0"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1"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2"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3"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4"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5"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6"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7"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8"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49"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0"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1"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2"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3"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4"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5"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6"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7"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8"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59"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0"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1"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2"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3"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4"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5"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6"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67"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611" name="530 - Ομάδα"/>
                <p:cNvGrpSpPr/>
                <p:nvPr/>
              </p:nvGrpSpPr>
              <p:grpSpPr>
                <a:xfrm rot="16025144">
                  <a:off x="3369016" y="1239538"/>
                  <a:ext cx="237280" cy="524648"/>
                  <a:chOff x="5621343" y="3322068"/>
                  <a:chExt cx="390512" cy="900976"/>
                </a:xfrm>
              </p:grpSpPr>
              <p:pic>
                <p:nvPicPr>
                  <p:cNvPr id="612" name="Picture 2" descr="C:\Users\dell\Desktop\σχήματα\MHC-I.png"/>
                  <p:cNvPicPr>
                    <a:picLocks noChangeAspect="1" noChangeArrowheads="1"/>
                  </p:cNvPicPr>
                  <p:nvPr/>
                </p:nvPicPr>
                <p:blipFill>
                  <a:blip r:embed="rId17" cstate="print"/>
                  <a:srcRect/>
                  <a:stretch>
                    <a:fillRect/>
                  </a:stretch>
                </p:blipFill>
                <p:spPr bwMode="auto">
                  <a:xfrm rot="16403579">
                    <a:off x="5454287" y="3665476"/>
                    <a:ext cx="724624" cy="390512"/>
                  </a:xfrm>
                  <a:prstGeom prst="rect">
                    <a:avLst/>
                  </a:prstGeom>
                  <a:noFill/>
                </p:spPr>
              </p:pic>
              <p:sp>
                <p:nvSpPr>
                  <p:cNvPr id="613" name="612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690" name="Group 11"/>
              <p:cNvGrpSpPr>
                <a:grpSpLocks noChangeAspect="1"/>
              </p:cNvGrpSpPr>
              <p:nvPr/>
            </p:nvGrpSpPr>
            <p:grpSpPr bwMode="auto">
              <a:xfrm rot="11781720">
                <a:off x="6362917" y="232193"/>
                <a:ext cx="727305" cy="647008"/>
                <a:chOff x="1410" y="736"/>
                <a:chExt cx="2944" cy="2846"/>
              </a:xfrm>
            </p:grpSpPr>
            <p:sp>
              <p:nvSpPr>
                <p:cNvPr id="691" name="Freeform 9"/>
                <p:cNvSpPr>
                  <a:spLocks noChangeAspect="1"/>
                </p:cNvSpPr>
                <p:nvPr/>
              </p:nvSpPr>
              <p:spPr bwMode="auto">
                <a:xfrm>
                  <a:off x="1410" y="736"/>
                  <a:ext cx="2944" cy="2846"/>
                </a:xfrm>
                <a:custGeom>
                  <a:avLst/>
                  <a:gdLst>
                    <a:gd name="T0" fmla="*/ 916041 w 1295"/>
                    <a:gd name="T1" fmla="*/ 436929 h 1252"/>
                    <a:gd name="T2" fmla="*/ 894671 w 1295"/>
                    <a:gd name="T3" fmla="*/ 471959 h 1252"/>
                    <a:gd name="T4" fmla="*/ 875177 w 1295"/>
                    <a:gd name="T5" fmla="*/ 493401 h 1252"/>
                    <a:gd name="T6" fmla="*/ 871699 w 1295"/>
                    <a:gd name="T7" fmla="*/ 521254 h 1252"/>
                    <a:gd name="T8" fmla="*/ 894117 w 1295"/>
                    <a:gd name="T9" fmla="*/ 543172 h 1252"/>
                    <a:gd name="T10" fmla="*/ 890345 w 1295"/>
                    <a:gd name="T11" fmla="*/ 625404 h 1252"/>
                    <a:gd name="T12" fmla="*/ 835407 w 1295"/>
                    <a:gd name="T13" fmla="*/ 693685 h 1252"/>
                    <a:gd name="T14" fmla="*/ 774806 w 1295"/>
                    <a:gd name="T15" fmla="*/ 715662 h 1252"/>
                    <a:gd name="T16" fmla="*/ 756876 w 1295"/>
                    <a:gd name="T17" fmla="*/ 727246 h 1252"/>
                    <a:gd name="T18" fmla="*/ 746278 w 1295"/>
                    <a:gd name="T19" fmla="*/ 747941 h 1252"/>
                    <a:gd name="T20" fmla="*/ 736173 w 1295"/>
                    <a:gd name="T21" fmla="*/ 801360 h 1252"/>
                    <a:gd name="T22" fmla="*/ 691976 w 1295"/>
                    <a:gd name="T23" fmla="*/ 861865 h 1252"/>
                    <a:gd name="T24" fmla="*/ 612914 w 1295"/>
                    <a:gd name="T25" fmla="*/ 890998 h 1252"/>
                    <a:gd name="T26" fmla="*/ 543462 w 1295"/>
                    <a:gd name="T27" fmla="*/ 875279 h 1252"/>
                    <a:gd name="T28" fmla="*/ 495849 w 1295"/>
                    <a:gd name="T29" fmla="*/ 859683 h 1252"/>
                    <a:gd name="T30" fmla="*/ 439381 w 1295"/>
                    <a:gd name="T31" fmla="*/ 859683 h 1252"/>
                    <a:gd name="T32" fmla="*/ 385396 w 1295"/>
                    <a:gd name="T33" fmla="*/ 873461 h 1252"/>
                    <a:gd name="T34" fmla="*/ 306037 w 1295"/>
                    <a:gd name="T35" fmla="*/ 892521 h 1252"/>
                    <a:gd name="T36" fmla="*/ 221271 w 1295"/>
                    <a:gd name="T37" fmla="*/ 855571 h 1252"/>
                    <a:gd name="T38" fmla="*/ 182110 w 1295"/>
                    <a:gd name="T39" fmla="*/ 785585 h 1252"/>
                    <a:gd name="T40" fmla="*/ 176954 w 1295"/>
                    <a:gd name="T41" fmla="*/ 728631 h 1252"/>
                    <a:gd name="T42" fmla="*/ 161406 w 1295"/>
                    <a:gd name="T43" fmla="*/ 707947 h 1252"/>
                    <a:gd name="T44" fmla="*/ 145618 w 1295"/>
                    <a:gd name="T45" fmla="*/ 699395 h 1252"/>
                    <a:gd name="T46" fmla="*/ 85735 w 1295"/>
                    <a:gd name="T47" fmla="*/ 688777 h 1252"/>
                    <a:gd name="T48" fmla="*/ 11303 w 1295"/>
                    <a:gd name="T49" fmla="*/ 620310 h 1252"/>
                    <a:gd name="T50" fmla="*/ 0 w 1295"/>
                    <a:gd name="T51" fmla="*/ 543891 h 1252"/>
                    <a:gd name="T52" fmla="*/ 22890 w 1295"/>
                    <a:gd name="T53" fmla="*/ 487743 h 1252"/>
                    <a:gd name="T54" fmla="*/ 49309 w 1295"/>
                    <a:gd name="T55" fmla="*/ 458472 h 1252"/>
                    <a:gd name="T56" fmla="*/ 66241 w 1295"/>
                    <a:gd name="T57" fmla="*/ 446349 h 1252"/>
                    <a:gd name="T58" fmla="*/ 66241 w 1295"/>
                    <a:gd name="T59" fmla="*/ 426191 h 1252"/>
                    <a:gd name="T60" fmla="*/ 31334 w 1295"/>
                    <a:gd name="T61" fmla="*/ 414850 h 1252"/>
                    <a:gd name="T62" fmla="*/ 7152 w 1295"/>
                    <a:gd name="T63" fmla="*/ 321455 h 1252"/>
                    <a:gd name="T64" fmla="*/ 55502 w 1295"/>
                    <a:gd name="T65" fmla="*/ 231783 h 1252"/>
                    <a:gd name="T66" fmla="*/ 119792 w 1295"/>
                    <a:gd name="T67" fmla="*/ 201032 h 1252"/>
                    <a:gd name="T68" fmla="*/ 164803 w 1295"/>
                    <a:gd name="T69" fmla="*/ 156175 h 1252"/>
                    <a:gd name="T70" fmla="*/ 195459 w 1295"/>
                    <a:gd name="T71" fmla="*/ 100690 h 1252"/>
                    <a:gd name="T72" fmla="*/ 229166 w 1295"/>
                    <a:gd name="T73" fmla="*/ 39864 h 1252"/>
                    <a:gd name="T74" fmla="*/ 302575 w 1295"/>
                    <a:gd name="T75" fmla="*/ 0 h 1252"/>
                    <a:gd name="T76" fmla="*/ 378107 w 1295"/>
                    <a:gd name="T77" fmla="*/ 6190 h 1252"/>
                    <a:gd name="T78" fmla="*/ 426398 w 1295"/>
                    <a:gd name="T79" fmla="*/ 34227 h 1252"/>
                    <a:gd name="T80" fmla="*/ 473863 w 1295"/>
                    <a:gd name="T81" fmla="*/ 41378 h 1252"/>
                    <a:gd name="T82" fmla="*/ 520015 w 1295"/>
                    <a:gd name="T83" fmla="*/ 24161 h 1252"/>
                    <a:gd name="T84" fmla="*/ 588736 w 1295"/>
                    <a:gd name="T85" fmla="*/ 4971 h 1252"/>
                    <a:gd name="T86" fmla="*/ 676993 w 1295"/>
                    <a:gd name="T87" fmla="*/ 34791 h 1252"/>
                    <a:gd name="T88" fmla="*/ 766418 w 1295"/>
                    <a:gd name="T89" fmla="*/ 108591 h 1252"/>
                    <a:gd name="T90" fmla="*/ 657783 w 1295"/>
                    <a:gd name="T91" fmla="*/ 322169 h 1252"/>
                    <a:gd name="T92" fmla="*/ 843278 w 1295"/>
                    <a:gd name="T93" fmla="*/ 205462 h 1252"/>
                    <a:gd name="T94" fmla="*/ 879606 w 1295"/>
                    <a:gd name="T95" fmla="*/ 279369 h 1252"/>
                    <a:gd name="T96" fmla="*/ 922243 w 1295"/>
                    <a:gd name="T97" fmla="*/ 350022 h 1252"/>
                    <a:gd name="T98" fmla="*/ 923923 w 1295"/>
                    <a:gd name="T99" fmla="*/ 412663 h 1252"/>
                    <a:gd name="T100" fmla="*/ 916041 w 1295"/>
                    <a:gd name="T101" fmla="*/ 436929 h 1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5"/>
                    <a:gd name="T154" fmla="*/ 0 h 1252"/>
                    <a:gd name="T155" fmla="*/ 1295 w 1295"/>
                    <a:gd name="T156" fmla="*/ 1252 h 1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5" h="1252">
                      <a:moveTo>
                        <a:pt x="1284" y="613"/>
                      </a:moveTo>
                      <a:cubicBezTo>
                        <a:pt x="1228" y="611"/>
                        <a:pt x="1228" y="627"/>
                        <a:pt x="1254" y="662"/>
                      </a:cubicBezTo>
                      <a:cubicBezTo>
                        <a:pt x="1227" y="658"/>
                        <a:pt x="1226" y="673"/>
                        <a:pt x="1227" y="692"/>
                      </a:cubicBezTo>
                      <a:cubicBezTo>
                        <a:pt x="1222" y="703"/>
                        <a:pt x="1219" y="718"/>
                        <a:pt x="1222" y="731"/>
                      </a:cubicBezTo>
                      <a:cubicBezTo>
                        <a:pt x="1225" y="744"/>
                        <a:pt x="1233" y="755"/>
                        <a:pt x="1253" y="762"/>
                      </a:cubicBezTo>
                      <a:cubicBezTo>
                        <a:pt x="1195" y="802"/>
                        <a:pt x="1184" y="828"/>
                        <a:pt x="1248" y="877"/>
                      </a:cubicBezTo>
                      <a:cubicBezTo>
                        <a:pt x="1159" y="877"/>
                        <a:pt x="1145" y="901"/>
                        <a:pt x="1171" y="973"/>
                      </a:cubicBezTo>
                      <a:cubicBezTo>
                        <a:pt x="1115" y="947"/>
                        <a:pt x="1099" y="968"/>
                        <a:pt x="1086" y="1004"/>
                      </a:cubicBezTo>
                      <a:cubicBezTo>
                        <a:pt x="1076" y="999"/>
                        <a:pt x="1068" y="1010"/>
                        <a:pt x="1061" y="1020"/>
                      </a:cubicBezTo>
                      <a:cubicBezTo>
                        <a:pt x="1054" y="1030"/>
                        <a:pt x="1049" y="1039"/>
                        <a:pt x="1046" y="1049"/>
                      </a:cubicBezTo>
                      <a:cubicBezTo>
                        <a:pt x="1020" y="1070"/>
                        <a:pt x="1002" y="1088"/>
                        <a:pt x="1032" y="1124"/>
                      </a:cubicBezTo>
                      <a:cubicBezTo>
                        <a:pt x="963" y="1121"/>
                        <a:pt x="941" y="1135"/>
                        <a:pt x="970" y="1209"/>
                      </a:cubicBezTo>
                      <a:cubicBezTo>
                        <a:pt x="897" y="1160"/>
                        <a:pt x="873" y="1170"/>
                        <a:pt x="859" y="1250"/>
                      </a:cubicBezTo>
                      <a:cubicBezTo>
                        <a:pt x="824" y="1186"/>
                        <a:pt x="799" y="1193"/>
                        <a:pt x="762" y="1228"/>
                      </a:cubicBezTo>
                      <a:cubicBezTo>
                        <a:pt x="748" y="1202"/>
                        <a:pt x="722" y="1205"/>
                        <a:pt x="695" y="1206"/>
                      </a:cubicBezTo>
                      <a:cubicBezTo>
                        <a:pt x="669" y="1208"/>
                        <a:pt x="642" y="1207"/>
                        <a:pt x="616" y="1206"/>
                      </a:cubicBezTo>
                      <a:cubicBezTo>
                        <a:pt x="585" y="1204"/>
                        <a:pt x="553" y="1200"/>
                        <a:pt x="540" y="1225"/>
                      </a:cubicBezTo>
                      <a:cubicBezTo>
                        <a:pt x="493" y="1188"/>
                        <a:pt x="463" y="1180"/>
                        <a:pt x="429" y="1252"/>
                      </a:cubicBezTo>
                      <a:cubicBezTo>
                        <a:pt x="409" y="1162"/>
                        <a:pt x="384" y="1149"/>
                        <a:pt x="310" y="1200"/>
                      </a:cubicBezTo>
                      <a:cubicBezTo>
                        <a:pt x="339" y="1120"/>
                        <a:pt x="319" y="1103"/>
                        <a:pt x="255" y="1102"/>
                      </a:cubicBezTo>
                      <a:cubicBezTo>
                        <a:pt x="281" y="1065"/>
                        <a:pt x="264" y="1044"/>
                        <a:pt x="248" y="1022"/>
                      </a:cubicBezTo>
                      <a:cubicBezTo>
                        <a:pt x="241" y="1012"/>
                        <a:pt x="234" y="1001"/>
                        <a:pt x="226" y="993"/>
                      </a:cubicBezTo>
                      <a:cubicBezTo>
                        <a:pt x="219" y="985"/>
                        <a:pt x="212" y="980"/>
                        <a:pt x="204" y="981"/>
                      </a:cubicBezTo>
                      <a:cubicBezTo>
                        <a:pt x="195" y="932"/>
                        <a:pt x="184" y="909"/>
                        <a:pt x="120" y="966"/>
                      </a:cubicBezTo>
                      <a:cubicBezTo>
                        <a:pt x="165" y="864"/>
                        <a:pt x="156" y="841"/>
                        <a:pt x="16" y="870"/>
                      </a:cubicBezTo>
                      <a:cubicBezTo>
                        <a:pt x="144" y="806"/>
                        <a:pt x="139" y="791"/>
                        <a:pt x="0" y="763"/>
                      </a:cubicBezTo>
                      <a:cubicBezTo>
                        <a:pt x="130" y="760"/>
                        <a:pt x="126" y="745"/>
                        <a:pt x="32" y="684"/>
                      </a:cubicBezTo>
                      <a:cubicBezTo>
                        <a:pt x="118" y="715"/>
                        <a:pt x="115" y="700"/>
                        <a:pt x="69" y="643"/>
                      </a:cubicBezTo>
                      <a:cubicBezTo>
                        <a:pt x="109" y="670"/>
                        <a:pt x="106" y="656"/>
                        <a:pt x="93" y="626"/>
                      </a:cubicBezTo>
                      <a:cubicBezTo>
                        <a:pt x="102" y="625"/>
                        <a:pt x="101" y="609"/>
                        <a:pt x="93" y="598"/>
                      </a:cubicBezTo>
                      <a:cubicBezTo>
                        <a:pt x="86" y="587"/>
                        <a:pt x="71" y="580"/>
                        <a:pt x="44" y="582"/>
                      </a:cubicBezTo>
                      <a:cubicBezTo>
                        <a:pt x="100" y="519"/>
                        <a:pt x="102" y="489"/>
                        <a:pt x="10" y="451"/>
                      </a:cubicBezTo>
                      <a:cubicBezTo>
                        <a:pt x="112" y="431"/>
                        <a:pt x="120" y="402"/>
                        <a:pt x="78" y="325"/>
                      </a:cubicBezTo>
                      <a:cubicBezTo>
                        <a:pt x="141" y="347"/>
                        <a:pt x="154" y="320"/>
                        <a:pt x="168" y="282"/>
                      </a:cubicBezTo>
                      <a:cubicBezTo>
                        <a:pt x="187" y="268"/>
                        <a:pt x="207" y="243"/>
                        <a:pt x="231" y="219"/>
                      </a:cubicBezTo>
                      <a:cubicBezTo>
                        <a:pt x="254" y="195"/>
                        <a:pt x="281" y="173"/>
                        <a:pt x="274" y="141"/>
                      </a:cubicBezTo>
                      <a:cubicBezTo>
                        <a:pt x="334" y="136"/>
                        <a:pt x="357" y="123"/>
                        <a:pt x="321" y="56"/>
                      </a:cubicBezTo>
                      <a:cubicBezTo>
                        <a:pt x="403" y="100"/>
                        <a:pt x="427" y="90"/>
                        <a:pt x="424" y="0"/>
                      </a:cubicBezTo>
                      <a:cubicBezTo>
                        <a:pt x="474" y="75"/>
                        <a:pt x="497" y="69"/>
                        <a:pt x="530" y="9"/>
                      </a:cubicBezTo>
                      <a:cubicBezTo>
                        <a:pt x="545" y="60"/>
                        <a:pt x="569" y="57"/>
                        <a:pt x="598" y="48"/>
                      </a:cubicBezTo>
                      <a:cubicBezTo>
                        <a:pt x="616" y="55"/>
                        <a:pt x="640" y="56"/>
                        <a:pt x="664" y="58"/>
                      </a:cubicBezTo>
                      <a:cubicBezTo>
                        <a:pt x="694" y="60"/>
                        <a:pt x="723" y="65"/>
                        <a:pt x="729" y="34"/>
                      </a:cubicBezTo>
                      <a:cubicBezTo>
                        <a:pt x="782" y="79"/>
                        <a:pt x="811" y="88"/>
                        <a:pt x="825" y="7"/>
                      </a:cubicBezTo>
                      <a:cubicBezTo>
                        <a:pt x="868" y="110"/>
                        <a:pt x="897" y="123"/>
                        <a:pt x="949" y="49"/>
                      </a:cubicBezTo>
                      <a:cubicBezTo>
                        <a:pt x="952" y="152"/>
                        <a:pt x="1015" y="177"/>
                        <a:pt x="1074" y="152"/>
                      </a:cubicBezTo>
                      <a:cubicBezTo>
                        <a:pt x="946" y="220"/>
                        <a:pt x="866" y="384"/>
                        <a:pt x="922" y="452"/>
                      </a:cubicBezTo>
                      <a:cubicBezTo>
                        <a:pt x="971" y="511"/>
                        <a:pt x="1158" y="352"/>
                        <a:pt x="1182" y="288"/>
                      </a:cubicBezTo>
                      <a:cubicBezTo>
                        <a:pt x="1198" y="321"/>
                        <a:pt x="1181" y="409"/>
                        <a:pt x="1233" y="392"/>
                      </a:cubicBezTo>
                      <a:cubicBezTo>
                        <a:pt x="1201" y="464"/>
                        <a:pt x="1209" y="490"/>
                        <a:pt x="1293" y="491"/>
                      </a:cubicBezTo>
                      <a:cubicBezTo>
                        <a:pt x="1219" y="536"/>
                        <a:pt x="1222" y="555"/>
                        <a:pt x="1295" y="579"/>
                      </a:cubicBezTo>
                      <a:cubicBezTo>
                        <a:pt x="1226" y="583"/>
                        <a:pt x="1226" y="592"/>
                        <a:pt x="1284" y="613"/>
                      </a:cubicBezTo>
                      <a:close/>
                    </a:path>
                  </a:pathLst>
                </a:custGeom>
                <a:solidFill>
                  <a:srgbClr val="CC99FF"/>
                </a:solidFill>
                <a:ln w="6350">
                  <a:solidFill>
                    <a:srgbClr val="993366"/>
                  </a:solidFill>
                  <a:miter lim="800000"/>
                  <a:headEnd/>
                  <a:tailEnd/>
                </a:ln>
                <a:scene3d>
                  <a:camera prst="orthographicFront"/>
                  <a:lightRig rig="threePt" dir="t"/>
                </a:scene3d>
                <a:sp3d>
                  <a:bevelT/>
                </a:sp3d>
              </p:spPr>
              <p:txBody>
                <a:bodyPr/>
                <a:lstStyle/>
                <a:p>
                  <a:endParaRPr lang="el-GR"/>
                </a:p>
              </p:txBody>
            </p:sp>
            <p:sp>
              <p:nvSpPr>
                <p:cNvPr id="692" name="Freeform 10"/>
                <p:cNvSpPr>
                  <a:spLocks noChangeAspect="1"/>
                </p:cNvSpPr>
                <p:nvPr/>
              </p:nvSpPr>
              <p:spPr bwMode="auto">
                <a:xfrm>
                  <a:off x="1938" y="1663"/>
                  <a:ext cx="2009" cy="1492"/>
                </a:xfrm>
                <a:custGeom>
                  <a:avLst/>
                  <a:gdLst>
                    <a:gd name="T0" fmla="*/ 545194 w 884"/>
                    <a:gd name="T1" fmla="*/ 114604 h 656"/>
                    <a:gd name="T2" fmla="*/ 461270 w 884"/>
                    <a:gd name="T3" fmla="*/ 198902 h 656"/>
                    <a:gd name="T4" fmla="*/ 481951 w 884"/>
                    <a:gd name="T5" fmla="*/ 254923 h 656"/>
                    <a:gd name="T6" fmla="*/ 474617 w 884"/>
                    <a:gd name="T7" fmla="*/ 262842 h 656"/>
                    <a:gd name="T8" fmla="*/ 369079 w 884"/>
                    <a:gd name="T9" fmla="*/ 326505 h 656"/>
                    <a:gd name="T10" fmla="*/ 362895 w 884"/>
                    <a:gd name="T11" fmla="*/ 328563 h 656"/>
                    <a:gd name="T12" fmla="*/ 271820 w 884"/>
                    <a:gd name="T13" fmla="*/ 271974 h 656"/>
                    <a:gd name="T14" fmla="*/ 193448 w 884"/>
                    <a:gd name="T15" fmla="*/ 307832 h 656"/>
                    <a:gd name="T16" fmla="*/ 150900 w 884"/>
                    <a:gd name="T17" fmla="*/ 257195 h 656"/>
                    <a:gd name="T18" fmla="*/ 117377 w 884"/>
                    <a:gd name="T19" fmla="*/ 161843 h 656"/>
                    <a:gd name="T20" fmla="*/ 167815 w 884"/>
                    <a:gd name="T21" fmla="*/ 84425 h 656"/>
                    <a:gd name="T22" fmla="*/ 83887 w 884"/>
                    <a:gd name="T23" fmla="*/ 0 h 656"/>
                    <a:gd name="T24" fmla="*/ 0 w 884"/>
                    <a:gd name="T25" fmla="*/ 84425 h 656"/>
                    <a:gd name="T26" fmla="*/ 60495 w 884"/>
                    <a:gd name="T27" fmla="*/ 165289 h 656"/>
                    <a:gd name="T28" fmla="*/ 101789 w 884"/>
                    <a:gd name="T29" fmla="*/ 286523 h 656"/>
                    <a:gd name="T30" fmla="*/ 170724 w 884"/>
                    <a:gd name="T31" fmla="*/ 362363 h 656"/>
                    <a:gd name="T32" fmla="*/ 170724 w 884"/>
                    <a:gd name="T33" fmla="*/ 370810 h 656"/>
                    <a:gd name="T34" fmla="*/ 271820 w 884"/>
                    <a:gd name="T35" fmla="*/ 469639 h 656"/>
                    <a:gd name="T36" fmla="*/ 371320 w 884"/>
                    <a:gd name="T37" fmla="*/ 386578 h 656"/>
                    <a:gd name="T38" fmla="*/ 474617 w 884"/>
                    <a:gd name="T39" fmla="*/ 335950 h 656"/>
                    <a:gd name="T40" fmla="*/ 533619 w 884"/>
                    <a:gd name="T41" fmla="*/ 282618 h 656"/>
                    <a:gd name="T42" fmla="*/ 545194 w 884"/>
                    <a:gd name="T43" fmla="*/ 283607 h 656"/>
                    <a:gd name="T44" fmla="*/ 629081 w 884"/>
                    <a:gd name="T45" fmla="*/ 198902 h 656"/>
                    <a:gd name="T46" fmla="*/ 545194 w 884"/>
                    <a:gd name="T47" fmla="*/ 114604 h 6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4"/>
                    <a:gd name="T73" fmla="*/ 0 h 656"/>
                    <a:gd name="T74" fmla="*/ 884 w 884"/>
                    <a:gd name="T75" fmla="*/ 656 h 6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4" h="656">
                      <a:moveTo>
                        <a:pt x="766" y="160"/>
                      </a:moveTo>
                      <a:cubicBezTo>
                        <a:pt x="701" y="160"/>
                        <a:pt x="648" y="213"/>
                        <a:pt x="648" y="278"/>
                      </a:cubicBezTo>
                      <a:cubicBezTo>
                        <a:pt x="648" y="308"/>
                        <a:pt x="659" y="335"/>
                        <a:pt x="677" y="356"/>
                      </a:cubicBezTo>
                      <a:cubicBezTo>
                        <a:pt x="674" y="360"/>
                        <a:pt x="670" y="363"/>
                        <a:pt x="667" y="367"/>
                      </a:cubicBezTo>
                      <a:cubicBezTo>
                        <a:pt x="625" y="407"/>
                        <a:pt x="571" y="437"/>
                        <a:pt x="519" y="456"/>
                      </a:cubicBezTo>
                      <a:cubicBezTo>
                        <a:pt x="516" y="457"/>
                        <a:pt x="513" y="458"/>
                        <a:pt x="510" y="459"/>
                      </a:cubicBezTo>
                      <a:cubicBezTo>
                        <a:pt x="488" y="412"/>
                        <a:pt x="439" y="380"/>
                        <a:pt x="382" y="380"/>
                      </a:cubicBezTo>
                      <a:cubicBezTo>
                        <a:pt x="338" y="380"/>
                        <a:pt x="299" y="399"/>
                        <a:pt x="272" y="430"/>
                      </a:cubicBezTo>
                      <a:cubicBezTo>
                        <a:pt x="249" y="410"/>
                        <a:pt x="229" y="386"/>
                        <a:pt x="212" y="359"/>
                      </a:cubicBezTo>
                      <a:cubicBezTo>
                        <a:pt x="190" y="322"/>
                        <a:pt x="174" y="277"/>
                        <a:pt x="165" y="226"/>
                      </a:cubicBezTo>
                      <a:cubicBezTo>
                        <a:pt x="207" y="208"/>
                        <a:pt x="236" y="166"/>
                        <a:pt x="236" y="118"/>
                      </a:cubicBezTo>
                      <a:cubicBezTo>
                        <a:pt x="236" y="53"/>
                        <a:pt x="183" y="0"/>
                        <a:pt x="118" y="0"/>
                      </a:cubicBezTo>
                      <a:cubicBezTo>
                        <a:pt x="53" y="0"/>
                        <a:pt x="0" y="53"/>
                        <a:pt x="0" y="118"/>
                      </a:cubicBezTo>
                      <a:cubicBezTo>
                        <a:pt x="0" y="172"/>
                        <a:pt x="36" y="217"/>
                        <a:pt x="85" y="231"/>
                      </a:cubicBezTo>
                      <a:cubicBezTo>
                        <a:pt x="95" y="294"/>
                        <a:pt x="114" y="351"/>
                        <a:pt x="143" y="400"/>
                      </a:cubicBezTo>
                      <a:cubicBezTo>
                        <a:pt x="168" y="442"/>
                        <a:pt x="201" y="478"/>
                        <a:pt x="240" y="506"/>
                      </a:cubicBezTo>
                      <a:cubicBezTo>
                        <a:pt x="240" y="510"/>
                        <a:pt x="240" y="514"/>
                        <a:pt x="240" y="518"/>
                      </a:cubicBezTo>
                      <a:cubicBezTo>
                        <a:pt x="240" y="594"/>
                        <a:pt x="303" y="656"/>
                        <a:pt x="382" y="656"/>
                      </a:cubicBezTo>
                      <a:cubicBezTo>
                        <a:pt x="453" y="656"/>
                        <a:pt x="511" y="606"/>
                        <a:pt x="522" y="540"/>
                      </a:cubicBezTo>
                      <a:cubicBezTo>
                        <a:pt x="569" y="525"/>
                        <a:pt x="620" y="502"/>
                        <a:pt x="667" y="469"/>
                      </a:cubicBezTo>
                      <a:cubicBezTo>
                        <a:pt x="697" y="449"/>
                        <a:pt x="725" y="424"/>
                        <a:pt x="750" y="395"/>
                      </a:cubicBezTo>
                      <a:cubicBezTo>
                        <a:pt x="755" y="396"/>
                        <a:pt x="760" y="396"/>
                        <a:pt x="766" y="396"/>
                      </a:cubicBezTo>
                      <a:cubicBezTo>
                        <a:pt x="831" y="396"/>
                        <a:pt x="884" y="343"/>
                        <a:pt x="884" y="278"/>
                      </a:cubicBezTo>
                      <a:cubicBezTo>
                        <a:pt x="884" y="213"/>
                        <a:pt x="831" y="160"/>
                        <a:pt x="766" y="160"/>
                      </a:cubicBezTo>
                      <a:close/>
                    </a:path>
                  </a:pathLst>
                </a:custGeom>
                <a:solidFill>
                  <a:srgbClr val="710E90"/>
                </a:solidFill>
                <a:ln w="6350">
                  <a:noFill/>
                  <a:miter lim="800000"/>
                  <a:headEnd/>
                  <a:tailEnd/>
                </a:ln>
                <a:scene3d>
                  <a:camera prst="orthographicFront"/>
                  <a:lightRig rig="threePt" dir="t"/>
                </a:scene3d>
                <a:sp3d>
                  <a:bevelT/>
                </a:sp3d>
              </p:spPr>
              <p:txBody>
                <a:bodyPr/>
                <a:lstStyle/>
                <a:p>
                  <a:endParaRPr lang="el-GR"/>
                </a:p>
              </p:txBody>
            </p:sp>
          </p:grpSp>
          <p:sp>
            <p:nvSpPr>
              <p:cNvPr id="693" name="692 - Δεξιό βέλος"/>
              <p:cNvSpPr/>
              <p:nvPr/>
            </p:nvSpPr>
            <p:spPr>
              <a:xfrm>
                <a:off x="4572000" y="3714752"/>
                <a:ext cx="857256" cy="214314"/>
              </a:xfrm>
              <a:prstGeom prst="rightArrow">
                <a:avLst/>
              </a:prstGeom>
              <a:solidFill>
                <a:srgbClr val="00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94" name="162 - Ομάδα"/>
              <p:cNvGrpSpPr/>
              <p:nvPr/>
            </p:nvGrpSpPr>
            <p:grpSpPr>
              <a:xfrm rot="13259927">
                <a:off x="5381385" y="2040097"/>
                <a:ext cx="868131" cy="831983"/>
                <a:chOff x="3714744" y="1142206"/>
                <a:chExt cx="4862513" cy="4573588"/>
              </a:xfrm>
            </p:grpSpPr>
            <p:sp>
              <p:nvSpPr>
                <p:cNvPr id="695"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696"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697"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98"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99"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0"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1"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2"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3"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4"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5"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6"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7"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8"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9"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0"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1"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2"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3"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4"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5"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6"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7"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8"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9"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0"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1"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2"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3"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4"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5"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6"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7"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8"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9"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0"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1"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2"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3"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4"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5"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6"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7"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8"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9"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0"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1"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2"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3"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4"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5"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6"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7"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8"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749" name="162 - Ομάδα"/>
              <p:cNvGrpSpPr/>
              <p:nvPr/>
            </p:nvGrpSpPr>
            <p:grpSpPr>
              <a:xfrm rot="13259927">
                <a:off x="8109426" y="2254410"/>
                <a:ext cx="868131" cy="831983"/>
                <a:chOff x="3714744" y="1142206"/>
                <a:chExt cx="4862513" cy="4573588"/>
              </a:xfrm>
            </p:grpSpPr>
            <p:sp>
              <p:nvSpPr>
                <p:cNvPr id="750"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751"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752"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3"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54"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5"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6"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7"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8"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9"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0"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1"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2"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3"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4"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5"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6"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7"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8"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69"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0"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1"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2"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3"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4"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5"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6"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7"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8"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79"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0"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1"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2"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3"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4"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5"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6"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7"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8"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89"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0"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1"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2"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3"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4"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5"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6"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7"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8"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99"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0"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1"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2"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803"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sp>
          <p:nvSpPr>
            <p:cNvPr id="497" name="496 - TextBox"/>
            <p:cNvSpPr txBox="1"/>
            <p:nvPr/>
          </p:nvSpPr>
          <p:spPr>
            <a:xfrm>
              <a:off x="428596" y="6357958"/>
              <a:ext cx="1857388" cy="338554"/>
            </a:xfrm>
            <a:prstGeom prst="rect">
              <a:avLst/>
            </a:prstGeom>
            <a:noFill/>
          </p:spPr>
          <p:txBody>
            <a:bodyPr wrap="square" rtlCol="0">
              <a:spAutoFit/>
            </a:bodyPr>
            <a:lstStyle/>
            <a:p>
              <a:r>
                <a:rPr lang="en-US" sz="1600" dirty="0" err="1" smtClean="0">
                  <a:latin typeface="Brush Script MT" pitchFamily="66" charset="0"/>
                </a:rPr>
                <a:t>P.G.Vlachoyiannopoulos</a:t>
              </a:r>
              <a:r>
                <a:rPr lang="en-US" sz="1600" dirty="0" smtClean="0">
                  <a:latin typeface="Brush Script MT" pitchFamily="66" charset="0"/>
                </a:rPr>
                <a:t> </a:t>
              </a:r>
              <a:endParaRPr lang="el-GR" sz="1600" dirty="0"/>
            </a:p>
          </p:txBody>
        </p:sp>
        <p:sp>
          <p:nvSpPr>
            <p:cNvPr id="498" name="497 - TextBox"/>
            <p:cNvSpPr txBox="1"/>
            <p:nvPr/>
          </p:nvSpPr>
          <p:spPr>
            <a:xfrm>
              <a:off x="428596" y="5929330"/>
              <a:ext cx="1000132" cy="369332"/>
            </a:xfrm>
            <a:prstGeom prst="rect">
              <a:avLst/>
            </a:prstGeom>
            <a:noFill/>
          </p:spPr>
          <p:txBody>
            <a:bodyPr wrap="square" rtlCol="0">
              <a:spAutoFit/>
            </a:bodyPr>
            <a:lstStyle/>
            <a:p>
              <a:r>
                <a:rPr lang="el-GR" dirty="0" smtClean="0"/>
                <a:t>Σχήμα 8</a:t>
              </a:r>
              <a:endParaRPr lang="el-GR" dirty="0"/>
            </a:p>
          </p:txBody>
        </p:sp>
        <p:sp>
          <p:nvSpPr>
            <p:cNvPr id="499" name="498 - TextBox"/>
            <p:cNvSpPr txBox="1"/>
            <p:nvPr/>
          </p:nvSpPr>
          <p:spPr>
            <a:xfrm>
              <a:off x="214282" y="357166"/>
              <a:ext cx="1428760" cy="646331"/>
            </a:xfrm>
            <a:prstGeom prst="rect">
              <a:avLst/>
            </a:prstGeom>
            <a:noFill/>
          </p:spPr>
          <p:txBody>
            <a:bodyPr wrap="square" rtlCol="0">
              <a:spAutoFit/>
            </a:bodyPr>
            <a:lstStyle/>
            <a:p>
              <a:pPr algn="ctr"/>
              <a:r>
                <a:rPr lang="el-GR" b="1" dirty="0" smtClean="0"/>
                <a:t>Οξεία απόρριψη</a:t>
              </a:r>
              <a:endParaRPr lang="el-GR" b="1" dirty="0"/>
            </a:p>
          </p:txBody>
        </p:sp>
        <p:sp>
          <p:nvSpPr>
            <p:cNvPr id="500" name="499 - TextBox"/>
            <p:cNvSpPr txBox="1"/>
            <p:nvPr/>
          </p:nvSpPr>
          <p:spPr>
            <a:xfrm>
              <a:off x="1785918" y="142852"/>
              <a:ext cx="2786082" cy="646331"/>
            </a:xfrm>
            <a:prstGeom prst="rect">
              <a:avLst/>
            </a:prstGeom>
            <a:noFill/>
          </p:spPr>
          <p:txBody>
            <a:bodyPr wrap="square" rtlCol="0">
              <a:spAutoFit/>
            </a:bodyPr>
            <a:lstStyle/>
            <a:p>
              <a:r>
                <a:rPr lang="en-US" dirty="0" smtClean="0"/>
                <a:t>CD4+ </a:t>
              </a:r>
              <a:r>
                <a:rPr lang="el-GR" dirty="0" smtClean="0"/>
                <a:t>και </a:t>
              </a:r>
              <a:r>
                <a:rPr lang="en-US" dirty="0" smtClean="0"/>
                <a:t>CD8+ T </a:t>
              </a:r>
              <a:r>
                <a:rPr lang="el-GR" dirty="0" smtClean="0"/>
                <a:t>κύτταρα ειδικά για </a:t>
              </a:r>
              <a:r>
                <a:rPr lang="el-GR" dirty="0" err="1" smtClean="0"/>
                <a:t>αλλοαντιγόνο</a:t>
              </a:r>
              <a:endParaRPr lang="el-GR" dirty="0"/>
            </a:p>
          </p:txBody>
        </p:sp>
        <p:cxnSp>
          <p:nvCxnSpPr>
            <p:cNvPr id="502" name="501 - Ευθύγραμμο βέλος σύνδεσης"/>
            <p:cNvCxnSpPr/>
            <p:nvPr/>
          </p:nvCxnSpPr>
          <p:spPr>
            <a:xfrm rot="5400000">
              <a:off x="2750331" y="1035827"/>
              <a:ext cx="50006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3" name="502 - Ευθύγραμμο βέλος σύνδεσης"/>
            <p:cNvCxnSpPr/>
            <p:nvPr/>
          </p:nvCxnSpPr>
          <p:spPr>
            <a:xfrm rot="10800000" flipV="1">
              <a:off x="2000232" y="785794"/>
              <a:ext cx="430216" cy="28575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5" name="504 - TextBox"/>
            <p:cNvSpPr txBox="1"/>
            <p:nvPr/>
          </p:nvSpPr>
          <p:spPr>
            <a:xfrm>
              <a:off x="6429388" y="71414"/>
              <a:ext cx="2500330" cy="830997"/>
            </a:xfrm>
            <a:prstGeom prst="rect">
              <a:avLst/>
            </a:prstGeom>
            <a:solidFill>
              <a:schemeClr val="accent2">
                <a:lumMod val="20000"/>
                <a:lumOff val="80000"/>
              </a:schemeClr>
            </a:solidFill>
            <a:effectLst>
              <a:outerShdw blurRad="50800" dist="38100" dir="2700000" sx="101000" sy="101000" algn="tl" rotWithShape="0">
                <a:prstClr val="black">
                  <a:alpha val="40000"/>
                </a:prstClr>
              </a:outerShdw>
            </a:effectLst>
          </p:spPr>
          <p:txBody>
            <a:bodyPr wrap="square" rtlCol="0">
              <a:spAutoFit/>
            </a:bodyPr>
            <a:lstStyle/>
            <a:p>
              <a:r>
                <a:rPr lang="el-GR" sz="1600" b="1" dirty="0" smtClean="0"/>
                <a:t>Βλάβη των κυττάρων του παρεγχύματος, φλεγμονή του διαμέσου ιστού</a:t>
              </a:r>
              <a:endParaRPr lang="el-GR" sz="1600" b="1" dirty="0"/>
            </a:p>
          </p:txBody>
        </p:sp>
        <p:sp>
          <p:nvSpPr>
            <p:cNvPr id="506" name="505 - TextBox"/>
            <p:cNvSpPr txBox="1"/>
            <p:nvPr/>
          </p:nvSpPr>
          <p:spPr>
            <a:xfrm>
              <a:off x="5072066" y="6072206"/>
              <a:ext cx="1714512" cy="369332"/>
            </a:xfrm>
            <a:prstGeom prst="rect">
              <a:avLst/>
            </a:prstGeom>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l-GR" dirty="0" err="1" smtClean="0"/>
                <a:t>Ενδοθηλιίτιδα</a:t>
              </a:r>
              <a:r>
                <a:rPr lang="el-GR" dirty="0" smtClean="0"/>
                <a:t> </a:t>
              </a:r>
              <a:endParaRPr lang="el-GR" dirty="0"/>
            </a:p>
          </p:txBody>
        </p:sp>
      </p:grpSp>
    </p:spTree>
    <p:extLst>
      <p:ext uri="{BB962C8B-B14F-4D97-AF65-F5344CB8AC3E}">
        <p14:creationId xmlns:p14="http://schemas.microsoft.com/office/powerpoint/2010/main" val="41456182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457200" y="1500174"/>
          <a:ext cx="8229600" cy="5120640"/>
        </p:xfrm>
        <a:graphic>
          <a:graphicData uri="http://schemas.openxmlformats.org/drawingml/2006/table">
            <a:tbl>
              <a:tblPr firstRow="1" bandRow="1">
                <a:tableStyleId>{5C22544A-7EE6-4342-B048-85BDC9FD1C3A}</a:tableStyleId>
              </a:tblPr>
              <a:tblGrid>
                <a:gridCol w="3471858"/>
                <a:gridCol w="4757742"/>
              </a:tblGrid>
              <a:tr h="370840">
                <a:tc>
                  <a:txBody>
                    <a:bodyPr/>
                    <a:lstStyle/>
                    <a:p>
                      <a:r>
                        <a:rPr lang="el-GR" dirty="0" smtClean="0"/>
                        <a:t>Τύπος</a:t>
                      </a:r>
                      <a:r>
                        <a:rPr lang="el-GR" baseline="0" dirty="0" smtClean="0"/>
                        <a:t> μοσχεύματος με βάση την γενετική συγγένεια μεταξύ δότη και λήπτη</a:t>
                      </a:r>
                      <a:endParaRPr lang="el-GR" dirty="0"/>
                    </a:p>
                  </a:txBody>
                  <a:tcPr/>
                </a:tc>
                <a:tc>
                  <a:txBody>
                    <a:bodyPr/>
                    <a:lstStyle/>
                    <a:p>
                      <a:r>
                        <a:rPr lang="el-GR" dirty="0" smtClean="0"/>
                        <a:t>Περιγραφή της διαδικασίας και της ταυτότητας δότη και λήπτη</a:t>
                      </a:r>
                      <a:endParaRPr lang="el-GR" dirty="0"/>
                    </a:p>
                  </a:txBody>
                  <a:tcPr/>
                </a:tc>
              </a:tr>
              <a:tr h="370840">
                <a:tc>
                  <a:txBody>
                    <a:bodyPr/>
                    <a:lstStyle/>
                    <a:p>
                      <a:r>
                        <a:rPr lang="el-GR" dirty="0" err="1" smtClean="0"/>
                        <a:t>Ξενομόσχευμα</a:t>
                      </a:r>
                      <a:endParaRPr lang="el-GR" dirty="0"/>
                    </a:p>
                  </a:txBody>
                  <a:tcPr/>
                </a:tc>
                <a:tc>
                  <a:txBody>
                    <a:bodyPr/>
                    <a:lstStyle/>
                    <a:p>
                      <a:r>
                        <a:rPr lang="el-GR" dirty="0" smtClean="0"/>
                        <a:t>Όργανο ή ιστός</a:t>
                      </a:r>
                      <a:r>
                        <a:rPr lang="el-GR" baseline="0" dirty="0" smtClean="0"/>
                        <a:t> που μεταμοσχεύεται μεταξύ ατόμων διαφορετικού ζωικού είδους (πχ </a:t>
                      </a:r>
                      <a:r>
                        <a:rPr lang="el-GR" baseline="0" dirty="0" err="1" smtClean="0"/>
                        <a:t>μπαμπουΐνου</a:t>
                      </a:r>
                      <a:r>
                        <a:rPr lang="el-GR" baseline="0" dirty="0" smtClean="0"/>
                        <a:t> σε άνθρωπο)</a:t>
                      </a:r>
                      <a:endParaRPr lang="el-GR" dirty="0"/>
                    </a:p>
                  </a:txBody>
                  <a:tcPr/>
                </a:tc>
              </a:tr>
              <a:tr h="370840">
                <a:tc>
                  <a:txBody>
                    <a:bodyPr/>
                    <a:lstStyle/>
                    <a:p>
                      <a:r>
                        <a:rPr lang="el-GR" dirty="0" err="1" smtClean="0"/>
                        <a:t>Αλλομόσχευμα</a:t>
                      </a:r>
                      <a:endParaRPr lang="el-GR" dirty="0" smtClean="0"/>
                    </a:p>
                    <a:p>
                      <a:r>
                        <a:rPr lang="el-GR" dirty="0" smtClean="0"/>
                        <a:t>(συγγενές μόσχευμα)</a:t>
                      </a:r>
                      <a:endParaRPr lang="el-GR" dirty="0"/>
                    </a:p>
                  </a:txBody>
                  <a:tcPr/>
                </a:tc>
                <a:tc>
                  <a:txBody>
                    <a:bodyPr/>
                    <a:lstStyle/>
                    <a:p>
                      <a:r>
                        <a:rPr lang="el-GR" dirty="0" smtClean="0"/>
                        <a:t>Μόσχευμα που μεταμοσχεύεται μεταξύ μη ταυτόσημων γενετικά ατόμων του ιδίου ζωικού είδους (πχ από</a:t>
                      </a:r>
                      <a:r>
                        <a:rPr lang="el-GR" baseline="0" dirty="0" smtClean="0"/>
                        <a:t> άνθρωπο σε άνθρωπο που δεν είναι δίδυμοι εξ ενός ωαρίου)</a:t>
                      </a:r>
                      <a:endParaRPr lang="el-GR" dirty="0"/>
                    </a:p>
                  </a:txBody>
                  <a:tcPr/>
                </a:tc>
              </a:tr>
              <a:tr h="370840">
                <a:tc>
                  <a:txBody>
                    <a:bodyPr/>
                    <a:lstStyle/>
                    <a:p>
                      <a:r>
                        <a:rPr lang="el-GR" dirty="0" err="1" smtClean="0"/>
                        <a:t>Ισομόσχευμα</a:t>
                      </a:r>
                      <a:endParaRPr lang="el-GR" dirty="0" smtClean="0"/>
                    </a:p>
                    <a:p>
                      <a:r>
                        <a:rPr lang="el-GR" dirty="0" smtClean="0"/>
                        <a:t> (</a:t>
                      </a:r>
                      <a:r>
                        <a:rPr lang="el-GR" dirty="0" err="1" smtClean="0"/>
                        <a:t>ομοιομόσχευμα</a:t>
                      </a:r>
                      <a:r>
                        <a:rPr lang="el-GR" dirty="0" smtClean="0"/>
                        <a:t>) </a:t>
                      </a:r>
                      <a:endParaRPr lang="el-GR" dirty="0"/>
                    </a:p>
                  </a:txBody>
                  <a:tcPr/>
                </a:tc>
                <a:tc>
                  <a:txBody>
                    <a:bodyPr/>
                    <a:lstStyle/>
                    <a:p>
                      <a:r>
                        <a:rPr lang="el-GR" dirty="0" smtClean="0"/>
                        <a:t>Μόσχευμα που μεταμοσχεύεται μεταξύ διδύμων</a:t>
                      </a:r>
                      <a:r>
                        <a:rPr lang="el-GR" baseline="0" dirty="0" smtClean="0"/>
                        <a:t> εξ ενός ωαρίου</a:t>
                      </a:r>
                      <a:r>
                        <a:rPr lang="el-GR" dirty="0" smtClean="0"/>
                        <a:t> (γενετικά πλήρως ταυτόσημα άτομα)</a:t>
                      </a:r>
                      <a:endParaRPr lang="el-GR" dirty="0"/>
                    </a:p>
                  </a:txBody>
                  <a:tcPr/>
                </a:tc>
              </a:tr>
              <a:tr h="370840">
                <a:tc>
                  <a:txBody>
                    <a:bodyPr/>
                    <a:lstStyle/>
                    <a:p>
                      <a:r>
                        <a:rPr lang="el-GR" dirty="0" err="1" smtClean="0"/>
                        <a:t>Αυτομόσχευμα</a:t>
                      </a:r>
                      <a:r>
                        <a:rPr lang="el-GR" dirty="0" smtClean="0"/>
                        <a:t> </a:t>
                      </a:r>
                    </a:p>
                    <a:p>
                      <a:r>
                        <a:rPr lang="el-GR" dirty="0" smtClean="0"/>
                        <a:t>(</a:t>
                      </a:r>
                      <a:r>
                        <a:rPr lang="el-GR" dirty="0" err="1" smtClean="0"/>
                        <a:t>αυτόλογο</a:t>
                      </a:r>
                      <a:r>
                        <a:rPr lang="el-GR" dirty="0" smtClean="0"/>
                        <a:t> μόσχευμα)</a:t>
                      </a:r>
                      <a:endParaRPr lang="el-GR" dirty="0"/>
                    </a:p>
                  </a:txBody>
                  <a:tcPr/>
                </a:tc>
                <a:tc>
                  <a:txBody>
                    <a:bodyPr/>
                    <a:lstStyle/>
                    <a:p>
                      <a:r>
                        <a:rPr lang="el-GR" dirty="0" smtClean="0"/>
                        <a:t>Μόσχευμα</a:t>
                      </a:r>
                      <a:r>
                        <a:rPr lang="el-GR" baseline="0" dirty="0" smtClean="0"/>
                        <a:t> (πχ δέρμα) που μεταμοσχεύεται από μια θέση του σώματος ενός ατόμου σε άλλη στο ίδιο άτομο (δότης και λήπτης είναι ένα και το αυτό άτομο).</a:t>
                      </a:r>
                      <a:endParaRPr lang="el-GR" dirty="0"/>
                    </a:p>
                  </a:txBody>
                  <a:tcPr/>
                </a:tc>
              </a:tr>
            </a:tbl>
          </a:graphicData>
        </a:graphic>
      </p:graphicFrame>
      <p:sp>
        <p:nvSpPr>
          <p:cNvPr id="4"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Μεταμόσχευση-Ορισμοί</a:t>
            </a:r>
            <a:endParaRPr lang="el-G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Χρόνια απόρριψη</a:t>
            </a:r>
            <a:endParaRPr lang="el-GR" dirty="0"/>
          </a:p>
        </p:txBody>
      </p:sp>
      <p:sp>
        <p:nvSpPr>
          <p:cNvPr id="5" name="Θέση περιεχομένου 4"/>
          <p:cNvSpPr>
            <a:spLocks noGrp="1"/>
          </p:cNvSpPr>
          <p:nvPr>
            <p:ph idx="1"/>
          </p:nvPr>
        </p:nvSpPr>
        <p:spPr/>
        <p:txBody>
          <a:bodyPr>
            <a:normAutofit fontScale="85000" lnSpcReduction="10000"/>
          </a:bodyPr>
          <a:lstStyle/>
          <a:p>
            <a:r>
              <a:rPr lang="el-GR" dirty="0"/>
              <a:t>Αναπτύσσεται μήνες ή χρόνια μετά τη μεταμόσχευση και χαρακτηρίζεται </a:t>
            </a:r>
            <a:r>
              <a:rPr lang="el-GR" dirty="0" smtClean="0"/>
              <a:t>από πολλαπλασιασμό ενδοθηλιακών </a:t>
            </a:r>
            <a:r>
              <a:rPr lang="el-GR" dirty="0"/>
              <a:t>κυττάρων και πάχυνση του έσω χιτώνα των </a:t>
            </a:r>
            <a:r>
              <a:rPr lang="el-GR" dirty="0" smtClean="0"/>
              <a:t>αγγείων που </a:t>
            </a:r>
            <a:r>
              <a:rPr lang="el-GR" dirty="0"/>
              <a:t>οδηγεί σε στένωση του αυλού. </a:t>
            </a:r>
            <a:endParaRPr lang="el-GR" dirty="0" smtClean="0"/>
          </a:p>
          <a:p>
            <a:endParaRPr lang="el-GR" dirty="0" smtClean="0"/>
          </a:p>
          <a:p>
            <a:r>
              <a:rPr lang="el-GR" dirty="0" smtClean="0"/>
              <a:t>Μπορεί </a:t>
            </a:r>
            <a:r>
              <a:rPr lang="el-GR" dirty="0"/>
              <a:t>να οφείλονται σε έμμεση </a:t>
            </a:r>
            <a:r>
              <a:rPr lang="el-GR" dirty="0" err="1" smtClean="0"/>
              <a:t>αλλοαναγνώριση</a:t>
            </a:r>
            <a:r>
              <a:rPr lang="el-GR" dirty="0"/>
              <a:t> </a:t>
            </a:r>
            <a:r>
              <a:rPr lang="el-GR" dirty="0" smtClean="0"/>
              <a:t>του </a:t>
            </a:r>
            <a:r>
              <a:rPr lang="el-GR" dirty="0"/>
              <a:t>μοσχεύματος από τα Τ λεμφοκύτταρα του λήπτη. Το μήνυμα που επιφέρει αυτές </a:t>
            </a:r>
            <a:r>
              <a:rPr lang="el-GR" dirty="0" smtClean="0"/>
              <a:t>τις αλλαγές </a:t>
            </a:r>
            <a:r>
              <a:rPr lang="el-GR" dirty="0"/>
              <a:t>δεν είναι σαφές αλλά φαίνεται ότι η απελευθέρωση IL-1 και </a:t>
            </a:r>
            <a:r>
              <a:rPr lang="el-GR" dirty="0" err="1"/>
              <a:t>PDGFβ</a:t>
            </a:r>
            <a:r>
              <a:rPr lang="el-GR" dirty="0"/>
              <a:t> από </a:t>
            </a:r>
            <a:r>
              <a:rPr lang="el-GR" dirty="0" smtClean="0"/>
              <a:t>τα μονοκύτταρα </a:t>
            </a:r>
            <a:r>
              <a:rPr lang="el-GR" dirty="0"/>
              <a:t>και τα αιμοπετάλια αντίστοιχα παίζουν κάποιο ρόλο. </a:t>
            </a:r>
          </a:p>
        </p:txBody>
      </p:sp>
    </p:spTree>
    <p:extLst>
      <p:ext uri="{BB962C8B-B14F-4D97-AF65-F5344CB8AC3E}">
        <p14:creationId xmlns:p14="http://schemas.microsoft.com/office/powerpoint/2010/main" val="632895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 name="756 - Ομάδα"/>
          <p:cNvGrpSpPr/>
          <p:nvPr/>
        </p:nvGrpSpPr>
        <p:grpSpPr>
          <a:xfrm>
            <a:off x="-32" y="285752"/>
            <a:ext cx="9049060" cy="6500858"/>
            <a:chOff x="-32" y="214290"/>
            <a:chExt cx="9049060" cy="6500858"/>
          </a:xfrm>
        </p:grpSpPr>
        <p:grpSp>
          <p:nvGrpSpPr>
            <p:cNvPr id="148" name="147 - Ομάδα"/>
            <p:cNvGrpSpPr/>
            <p:nvPr/>
          </p:nvGrpSpPr>
          <p:grpSpPr>
            <a:xfrm>
              <a:off x="4857752" y="1071546"/>
              <a:ext cx="3929090" cy="3571900"/>
              <a:chOff x="-214346" y="357166"/>
              <a:chExt cx="4675674" cy="4257451"/>
            </a:xfrm>
          </p:grpSpPr>
          <p:sp>
            <p:nvSpPr>
              <p:cNvPr id="149" name="148 - Ελεύθερη σχεδίαση"/>
              <p:cNvSpPr/>
              <p:nvPr/>
            </p:nvSpPr>
            <p:spPr>
              <a:xfrm>
                <a:off x="-214346" y="357166"/>
                <a:ext cx="4143404" cy="4071966"/>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0" name="149 - Έλλειψη"/>
              <p:cNvSpPr/>
              <p:nvPr/>
            </p:nvSpPr>
            <p:spPr>
              <a:xfrm>
                <a:off x="1214414" y="1719550"/>
                <a:ext cx="2672709" cy="263814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1" name="150 - Έλλειψη"/>
              <p:cNvSpPr/>
              <p:nvPr/>
            </p:nvSpPr>
            <p:spPr>
              <a:xfrm>
                <a:off x="1508270" y="1804699"/>
                <a:ext cx="2378853" cy="2384173"/>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Freeform 6"/>
              <p:cNvSpPr>
                <a:spLocks noChangeAspect="1"/>
              </p:cNvSpPr>
              <p:nvPr/>
            </p:nvSpPr>
            <p:spPr bwMode="auto">
              <a:xfrm rot="4354500">
                <a:off x="836394" y="2994251"/>
                <a:ext cx="1650065" cy="56369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53" name="Freeform 6"/>
              <p:cNvSpPr>
                <a:spLocks noChangeAspect="1"/>
              </p:cNvSpPr>
              <p:nvPr/>
            </p:nvSpPr>
            <p:spPr bwMode="auto">
              <a:xfrm rot="11386758" flipV="1">
                <a:off x="1519474" y="3515716"/>
                <a:ext cx="1557385" cy="52941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54" name="Freeform 6"/>
              <p:cNvSpPr>
                <a:spLocks noChangeAspect="1"/>
              </p:cNvSpPr>
              <p:nvPr/>
            </p:nvSpPr>
            <p:spPr bwMode="auto">
              <a:xfrm rot="8949521">
                <a:off x="1367775" y="1965241"/>
                <a:ext cx="1442569" cy="451068"/>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55" name="154 - Έλλειψη"/>
              <p:cNvSpPr/>
              <p:nvPr/>
            </p:nvSpPr>
            <p:spPr>
              <a:xfrm rot="19945777">
                <a:off x="1999938" y="1955501"/>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155 - Έλλειψη"/>
              <p:cNvSpPr/>
              <p:nvPr/>
            </p:nvSpPr>
            <p:spPr>
              <a:xfrm rot="15790131">
                <a:off x="1250087" y="2937239"/>
                <a:ext cx="588524"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7" name="156 - Ελεύθερη σχεδίαση"/>
              <p:cNvSpPr/>
              <p:nvPr/>
            </p:nvSpPr>
            <p:spPr>
              <a:xfrm>
                <a:off x="1691043" y="1944716"/>
                <a:ext cx="1246518" cy="993476"/>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8" name="157 - Ελεύθερη σχεδίαση"/>
              <p:cNvSpPr/>
              <p:nvPr/>
            </p:nvSpPr>
            <p:spPr>
              <a:xfrm>
                <a:off x="2752092" y="2905124"/>
                <a:ext cx="923027" cy="156713"/>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9" name="158 - Ελεύθερη σχεδίαση"/>
              <p:cNvSpPr/>
              <p:nvPr/>
            </p:nvSpPr>
            <p:spPr>
              <a:xfrm>
                <a:off x="1998719" y="2902249"/>
                <a:ext cx="710241" cy="819509"/>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0" name="159 - Ελεύθερη σχεδίαση"/>
              <p:cNvSpPr/>
              <p:nvPr/>
            </p:nvSpPr>
            <p:spPr>
              <a:xfrm>
                <a:off x="2668704" y="2945381"/>
                <a:ext cx="299049" cy="957532"/>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61" name="111 - Ομάδα"/>
              <p:cNvGrpSpPr/>
              <p:nvPr/>
            </p:nvGrpSpPr>
            <p:grpSpPr>
              <a:xfrm>
                <a:off x="2356937" y="2019004"/>
                <a:ext cx="1647413" cy="672319"/>
                <a:chOff x="2988175" y="1355897"/>
                <a:chExt cx="1647413" cy="672319"/>
              </a:xfrm>
            </p:grpSpPr>
            <p:sp>
              <p:nvSpPr>
                <p:cNvPr id="193" name="Freeform 6"/>
                <p:cNvSpPr>
                  <a:spLocks noChangeAspect="1"/>
                </p:cNvSpPr>
                <p:nvPr/>
              </p:nvSpPr>
              <p:spPr bwMode="auto">
                <a:xfrm rot="13242316">
                  <a:off x="2988175" y="1355897"/>
                  <a:ext cx="1647413" cy="612407"/>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94" name="193 - Έλλειψη"/>
                <p:cNvSpPr/>
                <p:nvPr/>
              </p:nvSpPr>
              <p:spPr>
                <a:xfrm rot="3366813">
                  <a:off x="3631875" y="1624659"/>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2" name="114 - Ομάδα"/>
              <p:cNvGrpSpPr/>
              <p:nvPr/>
            </p:nvGrpSpPr>
            <p:grpSpPr>
              <a:xfrm>
                <a:off x="2947990" y="2188940"/>
                <a:ext cx="681417" cy="1830038"/>
                <a:chOff x="3999877" y="4089763"/>
                <a:chExt cx="681417" cy="1830038"/>
              </a:xfrm>
            </p:grpSpPr>
            <p:sp>
              <p:nvSpPr>
                <p:cNvPr id="191" name="Freeform 6"/>
                <p:cNvSpPr>
                  <a:spLocks noChangeAspect="1"/>
                </p:cNvSpPr>
                <p:nvPr/>
              </p:nvSpPr>
              <p:spPr bwMode="auto">
                <a:xfrm rot="17697370">
                  <a:off x="3390293" y="4699347"/>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sp>
              <p:nvSpPr>
                <p:cNvPr id="192" name="191 - Έλλειψη"/>
                <p:cNvSpPr/>
                <p:nvPr/>
              </p:nvSpPr>
              <p:spPr>
                <a:xfrm rot="7775682">
                  <a:off x="4277737" y="4983618"/>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3" name="122 - Ομάδα"/>
              <p:cNvGrpSpPr/>
              <p:nvPr/>
            </p:nvGrpSpPr>
            <p:grpSpPr>
              <a:xfrm rot="348164">
                <a:off x="1172326" y="3029992"/>
                <a:ext cx="1758351" cy="1413294"/>
                <a:chOff x="642910" y="4214818"/>
                <a:chExt cx="1758351" cy="1413294"/>
              </a:xfrm>
            </p:grpSpPr>
            <p:sp>
              <p:nvSpPr>
                <p:cNvPr id="189" name="188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0" name="189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4" name="124 - Ομάδα"/>
              <p:cNvGrpSpPr/>
              <p:nvPr/>
            </p:nvGrpSpPr>
            <p:grpSpPr>
              <a:xfrm rot="20675961">
                <a:off x="1033313" y="1825082"/>
                <a:ext cx="1413294" cy="1758351"/>
                <a:chOff x="571472" y="714356"/>
                <a:chExt cx="1413294" cy="1758351"/>
              </a:xfrm>
            </p:grpSpPr>
            <p:sp>
              <p:nvSpPr>
                <p:cNvPr id="187" name="186 - Ελεύθερη σχεδίαση"/>
                <p:cNvSpPr/>
                <p:nvPr/>
              </p:nvSpPr>
              <p:spPr>
                <a:xfrm>
                  <a:off x="571472" y="714356"/>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8" name="187 - Ελεύθερη σχεδίαση"/>
                <p:cNvSpPr/>
                <p:nvPr/>
              </p:nvSpPr>
              <p:spPr>
                <a:xfrm rot="5598130">
                  <a:off x="836234" y="828982"/>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5" name="123 - Ομάδα"/>
              <p:cNvGrpSpPr/>
              <p:nvPr/>
            </p:nvGrpSpPr>
            <p:grpSpPr>
              <a:xfrm rot="380008">
                <a:off x="1928794" y="1500174"/>
                <a:ext cx="2327694" cy="1220638"/>
                <a:chOff x="1857356" y="500042"/>
                <a:chExt cx="2327694" cy="1220638"/>
              </a:xfrm>
            </p:grpSpPr>
            <p:sp>
              <p:nvSpPr>
                <p:cNvPr id="185" name="184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6" name="185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6" name="125 - Ομάδα"/>
              <p:cNvGrpSpPr/>
              <p:nvPr/>
            </p:nvGrpSpPr>
            <p:grpSpPr>
              <a:xfrm rot="6346008">
                <a:off x="2305021" y="2919162"/>
                <a:ext cx="2330245" cy="1060665"/>
                <a:chOff x="1857356" y="500042"/>
                <a:chExt cx="2327694" cy="1220638"/>
              </a:xfrm>
            </p:grpSpPr>
            <p:sp>
              <p:nvSpPr>
                <p:cNvPr id="183" name="182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4" name="183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7" name="131 - Ομάδα"/>
              <p:cNvGrpSpPr/>
              <p:nvPr/>
            </p:nvGrpSpPr>
            <p:grpSpPr>
              <a:xfrm rot="348164">
                <a:off x="924163" y="2958555"/>
                <a:ext cx="1758351" cy="1413294"/>
                <a:chOff x="642910" y="4214818"/>
                <a:chExt cx="1758351" cy="1413294"/>
              </a:xfrm>
            </p:grpSpPr>
            <p:sp>
              <p:nvSpPr>
                <p:cNvPr id="180" name="179 - Έλλειψη"/>
                <p:cNvSpPr/>
                <p:nvPr/>
              </p:nvSpPr>
              <p:spPr>
                <a:xfrm rot="10451836">
                  <a:off x="1650092" y="4977563"/>
                  <a:ext cx="588525" cy="248824"/>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180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2" name="181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8" name="135 - Ομάδα"/>
              <p:cNvGrpSpPr/>
              <p:nvPr/>
            </p:nvGrpSpPr>
            <p:grpSpPr>
              <a:xfrm rot="348164">
                <a:off x="1172326" y="3029992"/>
                <a:ext cx="1758351" cy="1413294"/>
                <a:chOff x="642910" y="4214818"/>
                <a:chExt cx="1758351" cy="1413294"/>
              </a:xfrm>
            </p:grpSpPr>
            <p:sp>
              <p:nvSpPr>
                <p:cNvPr id="178" name="177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178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9" name="139 - Ομάδα"/>
              <p:cNvGrpSpPr/>
              <p:nvPr/>
            </p:nvGrpSpPr>
            <p:grpSpPr>
              <a:xfrm rot="14218742">
                <a:off x="2875505" y="2117449"/>
                <a:ext cx="1758351" cy="1413294"/>
                <a:chOff x="642910" y="4214818"/>
                <a:chExt cx="1758351" cy="1413294"/>
              </a:xfrm>
            </p:grpSpPr>
            <p:sp>
              <p:nvSpPr>
                <p:cNvPr id="176" name="175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176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0" name="145 - Ομάδα"/>
              <p:cNvGrpSpPr/>
              <p:nvPr/>
            </p:nvGrpSpPr>
            <p:grpSpPr>
              <a:xfrm>
                <a:off x="1785918" y="1285860"/>
                <a:ext cx="2537603" cy="1426233"/>
                <a:chOff x="4857752" y="500042"/>
                <a:chExt cx="2537603" cy="1426233"/>
              </a:xfrm>
            </p:grpSpPr>
            <p:sp>
              <p:nvSpPr>
                <p:cNvPr id="174" name="173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5" name="174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71" name="128 - Ομάδα"/>
              <p:cNvGrpSpPr/>
              <p:nvPr/>
            </p:nvGrpSpPr>
            <p:grpSpPr>
              <a:xfrm rot="17545466">
                <a:off x="795351" y="1445030"/>
                <a:ext cx="2463884" cy="1631105"/>
                <a:chOff x="1857356" y="500042"/>
                <a:chExt cx="2327694" cy="1220638"/>
              </a:xfrm>
            </p:grpSpPr>
            <p:sp>
              <p:nvSpPr>
                <p:cNvPr id="172" name="171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3" name="172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95" name="194 - Ομάδα"/>
            <p:cNvGrpSpPr/>
            <p:nvPr/>
          </p:nvGrpSpPr>
          <p:grpSpPr>
            <a:xfrm>
              <a:off x="5143504" y="1471214"/>
              <a:ext cx="3702610" cy="3386546"/>
              <a:chOff x="2615460" y="183980"/>
              <a:chExt cx="6087746" cy="4988492"/>
            </a:xfrm>
          </p:grpSpPr>
          <p:grpSp>
            <p:nvGrpSpPr>
              <p:cNvPr id="196" name="16 - Ομάδα"/>
              <p:cNvGrpSpPr/>
              <p:nvPr/>
            </p:nvGrpSpPr>
            <p:grpSpPr>
              <a:xfrm>
                <a:off x="2615460" y="183980"/>
                <a:ext cx="5325746" cy="4226492"/>
                <a:chOff x="2615460" y="183980"/>
                <a:chExt cx="5325746" cy="4226492"/>
              </a:xfrm>
            </p:grpSpPr>
            <p:grpSp>
              <p:nvGrpSpPr>
                <p:cNvPr id="277" name="1 - Ομάδα"/>
                <p:cNvGrpSpPr/>
                <p:nvPr/>
              </p:nvGrpSpPr>
              <p:grpSpPr>
                <a:xfrm>
                  <a:off x="4857752" y="500042"/>
                  <a:ext cx="2537603" cy="1426233"/>
                  <a:chOff x="4857752" y="500042"/>
                  <a:chExt cx="2537603" cy="1426233"/>
                </a:xfrm>
              </p:grpSpPr>
              <p:sp>
                <p:nvSpPr>
                  <p:cNvPr id="290"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91"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78" name="4 - Ομάδα"/>
                <p:cNvGrpSpPr/>
                <p:nvPr/>
              </p:nvGrpSpPr>
              <p:grpSpPr>
                <a:xfrm rot="17500933">
                  <a:off x="2661358" y="739665"/>
                  <a:ext cx="2537603" cy="1426233"/>
                  <a:chOff x="4857752" y="500042"/>
                  <a:chExt cx="2537603" cy="1426233"/>
                </a:xfrm>
              </p:grpSpPr>
              <p:sp>
                <p:nvSpPr>
                  <p:cNvPr id="288"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9"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79" name="7 - Ομάδα"/>
                <p:cNvGrpSpPr/>
                <p:nvPr/>
              </p:nvGrpSpPr>
              <p:grpSpPr>
                <a:xfrm rot="12527137">
                  <a:off x="2615460" y="2380213"/>
                  <a:ext cx="2537603" cy="1426233"/>
                  <a:chOff x="4857752" y="500042"/>
                  <a:chExt cx="2537603" cy="1426233"/>
                </a:xfrm>
              </p:grpSpPr>
              <p:sp>
                <p:nvSpPr>
                  <p:cNvPr id="286" name="8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7" name="9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80" name="10 - Ομάδα"/>
                <p:cNvGrpSpPr/>
                <p:nvPr/>
              </p:nvGrpSpPr>
              <p:grpSpPr>
                <a:xfrm rot="19586044" flipV="1">
                  <a:off x="5031509" y="2377155"/>
                  <a:ext cx="2909697" cy="1594884"/>
                  <a:chOff x="4857752" y="500042"/>
                  <a:chExt cx="2537603" cy="1426233"/>
                </a:xfrm>
              </p:grpSpPr>
              <p:sp>
                <p:nvSpPr>
                  <p:cNvPr id="284" name="11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5" name="12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81" name="13 - Ομάδα"/>
                <p:cNvGrpSpPr/>
                <p:nvPr/>
              </p:nvGrpSpPr>
              <p:grpSpPr>
                <a:xfrm rot="2018705" flipV="1">
                  <a:off x="3481062" y="2815588"/>
                  <a:ext cx="2909697" cy="1594884"/>
                  <a:chOff x="4857752" y="500042"/>
                  <a:chExt cx="2537603" cy="1426233"/>
                </a:xfrm>
              </p:grpSpPr>
              <p:sp>
                <p:nvSpPr>
                  <p:cNvPr id="282" name="14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3" name="15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97" name="17 - Ομάδα"/>
              <p:cNvGrpSpPr/>
              <p:nvPr/>
            </p:nvGrpSpPr>
            <p:grpSpPr>
              <a:xfrm>
                <a:off x="2767860" y="336380"/>
                <a:ext cx="5325746" cy="4226492"/>
                <a:chOff x="2615460" y="183980"/>
                <a:chExt cx="5325746" cy="4226492"/>
              </a:xfrm>
            </p:grpSpPr>
            <p:grpSp>
              <p:nvGrpSpPr>
                <p:cNvPr id="262" name="1 - Ομάδα"/>
                <p:cNvGrpSpPr/>
                <p:nvPr/>
              </p:nvGrpSpPr>
              <p:grpSpPr>
                <a:xfrm>
                  <a:off x="4857752" y="500042"/>
                  <a:ext cx="2537603" cy="1426233"/>
                  <a:chOff x="4857752" y="500042"/>
                  <a:chExt cx="2537603" cy="1426233"/>
                </a:xfrm>
              </p:grpSpPr>
              <p:sp>
                <p:nvSpPr>
                  <p:cNvPr id="275"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6"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63" name="4 - Ομάδα"/>
                <p:cNvGrpSpPr/>
                <p:nvPr/>
              </p:nvGrpSpPr>
              <p:grpSpPr>
                <a:xfrm rot="17500933">
                  <a:off x="2661358" y="739665"/>
                  <a:ext cx="2537603" cy="1426233"/>
                  <a:chOff x="4857752" y="500042"/>
                  <a:chExt cx="2537603" cy="1426233"/>
                </a:xfrm>
              </p:grpSpPr>
              <p:sp>
                <p:nvSpPr>
                  <p:cNvPr id="273"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4"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64" name="7 - Ομάδα"/>
                <p:cNvGrpSpPr/>
                <p:nvPr/>
              </p:nvGrpSpPr>
              <p:grpSpPr>
                <a:xfrm rot="12527137">
                  <a:off x="2615460" y="2380213"/>
                  <a:ext cx="2537603" cy="1426233"/>
                  <a:chOff x="4857752" y="500042"/>
                  <a:chExt cx="2537603" cy="1426233"/>
                </a:xfrm>
              </p:grpSpPr>
              <p:sp>
                <p:nvSpPr>
                  <p:cNvPr id="271" name="27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2" name="271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65" name="10 - Ομάδα"/>
                <p:cNvGrpSpPr/>
                <p:nvPr/>
              </p:nvGrpSpPr>
              <p:grpSpPr>
                <a:xfrm rot="19586044" flipV="1">
                  <a:off x="5031509" y="2377155"/>
                  <a:ext cx="2909697" cy="1594884"/>
                  <a:chOff x="4857752" y="500042"/>
                  <a:chExt cx="2537603" cy="1426233"/>
                </a:xfrm>
              </p:grpSpPr>
              <p:sp>
                <p:nvSpPr>
                  <p:cNvPr id="269" name="2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0" name="26 - Ελεύθερη σχεδίαση"/>
                  <p:cNvSpPr/>
                  <p:nvPr/>
                </p:nvSpPr>
                <p:spPr>
                  <a:xfrm>
                    <a:off x="6362980" y="553449"/>
                    <a:ext cx="728933"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66" name="13 - Ομάδα"/>
                <p:cNvGrpSpPr/>
                <p:nvPr/>
              </p:nvGrpSpPr>
              <p:grpSpPr>
                <a:xfrm rot="2018705" flipV="1">
                  <a:off x="3481062" y="2815588"/>
                  <a:ext cx="2909697" cy="1594884"/>
                  <a:chOff x="4857752" y="500042"/>
                  <a:chExt cx="2537603" cy="1426233"/>
                </a:xfrm>
              </p:grpSpPr>
              <p:sp>
                <p:nvSpPr>
                  <p:cNvPr id="267" name="23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68" name="24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98" name="33 - Ομάδα"/>
              <p:cNvGrpSpPr/>
              <p:nvPr/>
            </p:nvGrpSpPr>
            <p:grpSpPr>
              <a:xfrm>
                <a:off x="2920260" y="488780"/>
                <a:ext cx="5325746" cy="4226492"/>
                <a:chOff x="2615460" y="183980"/>
                <a:chExt cx="5325746" cy="4226492"/>
              </a:xfrm>
            </p:grpSpPr>
            <p:grpSp>
              <p:nvGrpSpPr>
                <p:cNvPr id="247" name="1 - Ομάδα"/>
                <p:cNvGrpSpPr/>
                <p:nvPr/>
              </p:nvGrpSpPr>
              <p:grpSpPr>
                <a:xfrm>
                  <a:off x="4857752" y="500042"/>
                  <a:ext cx="2537603" cy="1426233"/>
                  <a:chOff x="4857752" y="500042"/>
                  <a:chExt cx="2537603" cy="1426233"/>
                </a:xfrm>
              </p:grpSpPr>
              <p:sp>
                <p:nvSpPr>
                  <p:cNvPr id="260"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61"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48" name="4 - Ομάδα"/>
                <p:cNvGrpSpPr/>
                <p:nvPr/>
              </p:nvGrpSpPr>
              <p:grpSpPr>
                <a:xfrm rot="17500933">
                  <a:off x="2661358" y="739665"/>
                  <a:ext cx="2537603" cy="1426233"/>
                  <a:chOff x="4857752" y="500042"/>
                  <a:chExt cx="2537603" cy="1426233"/>
                </a:xfrm>
              </p:grpSpPr>
              <p:sp>
                <p:nvSpPr>
                  <p:cNvPr id="258"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9"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49" name="7 - Ομάδα"/>
                <p:cNvGrpSpPr/>
                <p:nvPr/>
              </p:nvGrpSpPr>
              <p:grpSpPr>
                <a:xfrm rot="12527137">
                  <a:off x="2615460" y="2380213"/>
                  <a:ext cx="2537603" cy="1426233"/>
                  <a:chOff x="4857752" y="500042"/>
                  <a:chExt cx="2537603" cy="1426233"/>
                </a:xfrm>
              </p:grpSpPr>
              <p:sp>
                <p:nvSpPr>
                  <p:cNvPr id="256" name="25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7" name="25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50" name="10 - Ομάδα"/>
                <p:cNvGrpSpPr/>
                <p:nvPr/>
              </p:nvGrpSpPr>
              <p:grpSpPr>
                <a:xfrm rot="19586044" flipV="1">
                  <a:off x="5031509" y="2377155"/>
                  <a:ext cx="2909697" cy="1594884"/>
                  <a:chOff x="4857752" y="500042"/>
                  <a:chExt cx="2537603" cy="1426233"/>
                </a:xfrm>
              </p:grpSpPr>
              <p:sp>
                <p:nvSpPr>
                  <p:cNvPr id="254" name="41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5" name="42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51" name="13 - Ομάδα"/>
                <p:cNvGrpSpPr/>
                <p:nvPr/>
              </p:nvGrpSpPr>
              <p:grpSpPr>
                <a:xfrm rot="2018705" flipV="1">
                  <a:off x="3481062" y="2815588"/>
                  <a:ext cx="2909697" cy="1594884"/>
                  <a:chOff x="4857752" y="500042"/>
                  <a:chExt cx="2537603" cy="1426233"/>
                </a:xfrm>
              </p:grpSpPr>
              <p:sp>
                <p:nvSpPr>
                  <p:cNvPr id="252" name="39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53" name="40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99" name="49 - Ομάδα"/>
              <p:cNvGrpSpPr/>
              <p:nvPr/>
            </p:nvGrpSpPr>
            <p:grpSpPr>
              <a:xfrm>
                <a:off x="3072660" y="641180"/>
                <a:ext cx="5325746" cy="4226492"/>
                <a:chOff x="2615460" y="183980"/>
                <a:chExt cx="5325746" cy="4226492"/>
              </a:xfrm>
            </p:grpSpPr>
            <p:grpSp>
              <p:nvGrpSpPr>
                <p:cNvPr id="232" name="1 - Ομάδα"/>
                <p:cNvGrpSpPr/>
                <p:nvPr/>
              </p:nvGrpSpPr>
              <p:grpSpPr>
                <a:xfrm>
                  <a:off x="4857752" y="500042"/>
                  <a:ext cx="2537603" cy="1426233"/>
                  <a:chOff x="4857752" y="500042"/>
                  <a:chExt cx="2537603" cy="1426233"/>
                </a:xfrm>
              </p:grpSpPr>
              <p:sp>
                <p:nvSpPr>
                  <p:cNvPr id="245"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6"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33" name="4 - Ομάδα"/>
                <p:cNvGrpSpPr/>
                <p:nvPr/>
              </p:nvGrpSpPr>
              <p:grpSpPr>
                <a:xfrm rot="17500933">
                  <a:off x="2661358" y="739665"/>
                  <a:ext cx="2537603" cy="1426233"/>
                  <a:chOff x="4857752" y="500042"/>
                  <a:chExt cx="2537603" cy="1426233"/>
                </a:xfrm>
              </p:grpSpPr>
              <p:sp>
                <p:nvSpPr>
                  <p:cNvPr id="243"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4"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34" name="7 - Ομάδα"/>
                <p:cNvGrpSpPr/>
                <p:nvPr/>
              </p:nvGrpSpPr>
              <p:grpSpPr>
                <a:xfrm rot="12527137">
                  <a:off x="2615460" y="2380213"/>
                  <a:ext cx="2537603" cy="1426233"/>
                  <a:chOff x="4857752" y="500042"/>
                  <a:chExt cx="2537603" cy="1426233"/>
                </a:xfrm>
              </p:grpSpPr>
              <p:sp>
                <p:nvSpPr>
                  <p:cNvPr id="241" name="240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2" name="241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35" name="10 - Ομάδα"/>
                <p:cNvGrpSpPr/>
                <p:nvPr/>
              </p:nvGrpSpPr>
              <p:grpSpPr>
                <a:xfrm rot="19586044" flipV="1">
                  <a:off x="5031509" y="2377155"/>
                  <a:ext cx="2909697" cy="1594884"/>
                  <a:chOff x="4857752" y="500042"/>
                  <a:chExt cx="2537603" cy="1426233"/>
                </a:xfrm>
              </p:grpSpPr>
              <p:sp>
                <p:nvSpPr>
                  <p:cNvPr id="239" name="238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0" name="239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36" name="13 - Ομάδα"/>
                <p:cNvGrpSpPr/>
                <p:nvPr/>
              </p:nvGrpSpPr>
              <p:grpSpPr>
                <a:xfrm rot="2018705" flipV="1">
                  <a:off x="3481062" y="2815588"/>
                  <a:ext cx="2909697" cy="1594884"/>
                  <a:chOff x="4857752" y="500042"/>
                  <a:chExt cx="2537603" cy="1426233"/>
                </a:xfrm>
              </p:grpSpPr>
              <p:sp>
                <p:nvSpPr>
                  <p:cNvPr id="237" name="236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8" name="237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200" name="65 - Ομάδα"/>
              <p:cNvGrpSpPr/>
              <p:nvPr/>
            </p:nvGrpSpPr>
            <p:grpSpPr>
              <a:xfrm>
                <a:off x="3225060" y="793580"/>
                <a:ext cx="5325746" cy="4226492"/>
                <a:chOff x="2615460" y="183980"/>
                <a:chExt cx="5325746" cy="4226492"/>
              </a:xfrm>
            </p:grpSpPr>
            <p:grpSp>
              <p:nvGrpSpPr>
                <p:cNvPr id="217" name="1 - Ομάδα"/>
                <p:cNvGrpSpPr/>
                <p:nvPr/>
              </p:nvGrpSpPr>
              <p:grpSpPr>
                <a:xfrm>
                  <a:off x="4857752" y="500042"/>
                  <a:ext cx="2537603" cy="1426233"/>
                  <a:chOff x="4857752" y="500042"/>
                  <a:chExt cx="2537603" cy="1426233"/>
                </a:xfrm>
              </p:grpSpPr>
              <p:sp>
                <p:nvSpPr>
                  <p:cNvPr id="230"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1"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18" name="4 - Ομάδα"/>
                <p:cNvGrpSpPr/>
                <p:nvPr/>
              </p:nvGrpSpPr>
              <p:grpSpPr>
                <a:xfrm rot="17500933">
                  <a:off x="2661358" y="739665"/>
                  <a:ext cx="2537603" cy="1426233"/>
                  <a:chOff x="4857752" y="500042"/>
                  <a:chExt cx="2537603" cy="1426233"/>
                </a:xfrm>
              </p:grpSpPr>
              <p:sp>
                <p:nvSpPr>
                  <p:cNvPr id="228"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9"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19" name="7 - Ομάδα"/>
                <p:cNvGrpSpPr/>
                <p:nvPr/>
              </p:nvGrpSpPr>
              <p:grpSpPr>
                <a:xfrm rot="12527137">
                  <a:off x="2615460" y="2380213"/>
                  <a:ext cx="2537603" cy="1426233"/>
                  <a:chOff x="4857752" y="500042"/>
                  <a:chExt cx="2537603" cy="1426233"/>
                </a:xfrm>
              </p:grpSpPr>
              <p:sp>
                <p:nvSpPr>
                  <p:cNvPr id="226" name="22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7" name="22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20" name="10 - Ομάδα"/>
                <p:cNvGrpSpPr/>
                <p:nvPr/>
              </p:nvGrpSpPr>
              <p:grpSpPr>
                <a:xfrm rot="19586044" flipV="1">
                  <a:off x="5031509" y="2377155"/>
                  <a:ext cx="2909697" cy="1594884"/>
                  <a:chOff x="4857752" y="500042"/>
                  <a:chExt cx="2537603" cy="1426233"/>
                </a:xfrm>
              </p:grpSpPr>
              <p:sp>
                <p:nvSpPr>
                  <p:cNvPr id="224" name="223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5" name="224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21" name="13 - Ομάδα"/>
                <p:cNvGrpSpPr/>
                <p:nvPr/>
              </p:nvGrpSpPr>
              <p:grpSpPr>
                <a:xfrm rot="2018705" flipV="1">
                  <a:off x="3481062" y="2815588"/>
                  <a:ext cx="2909697" cy="1594884"/>
                  <a:chOff x="4857752" y="500042"/>
                  <a:chExt cx="2537603" cy="1426233"/>
                </a:xfrm>
              </p:grpSpPr>
              <p:sp>
                <p:nvSpPr>
                  <p:cNvPr id="222" name="221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3" name="222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201" name="81 - Ομάδα"/>
              <p:cNvGrpSpPr/>
              <p:nvPr/>
            </p:nvGrpSpPr>
            <p:grpSpPr>
              <a:xfrm>
                <a:off x="3377460" y="945980"/>
                <a:ext cx="5325746" cy="4226492"/>
                <a:chOff x="2615460" y="183980"/>
                <a:chExt cx="5325746" cy="4226492"/>
              </a:xfrm>
            </p:grpSpPr>
            <p:grpSp>
              <p:nvGrpSpPr>
                <p:cNvPr id="202" name="1 - Ομάδα"/>
                <p:cNvGrpSpPr/>
                <p:nvPr/>
              </p:nvGrpSpPr>
              <p:grpSpPr>
                <a:xfrm>
                  <a:off x="4857752" y="500042"/>
                  <a:ext cx="2537603" cy="1426233"/>
                  <a:chOff x="4857752" y="500042"/>
                  <a:chExt cx="2537603" cy="1426233"/>
                </a:xfrm>
              </p:grpSpPr>
              <p:sp>
                <p:nvSpPr>
                  <p:cNvPr id="215" name="2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6" name="3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03" name="4 - Ομάδα"/>
                <p:cNvGrpSpPr/>
                <p:nvPr/>
              </p:nvGrpSpPr>
              <p:grpSpPr>
                <a:xfrm rot="17500933">
                  <a:off x="2661358" y="739665"/>
                  <a:ext cx="2537603" cy="1426233"/>
                  <a:chOff x="4857752" y="500042"/>
                  <a:chExt cx="2537603" cy="1426233"/>
                </a:xfrm>
              </p:grpSpPr>
              <p:sp>
                <p:nvSpPr>
                  <p:cNvPr id="213" name="5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4" name="6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04" name="7 - Ομάδα"/>
                <p:cNvGrpSpPr/>
                <p:nvPr/>
              </p:nvGrpSpPr>
              <p:grpSpPr>
                <a:xfrm rot="12527137">
                  <a:off x="2615460" y="2380213"/>
                  <a:ext cx="2537603" cy="1426233"/>
                  <a:chOff x="4857752" y="500042"/>
                  <a:chExt cx="2537603" cy="1426233"/>
                </a:xfrm>
              </p:grpSpPr>
              <p:sp>
                <p:nvSpPr>
                  <p:cNvPr id="211" name="210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2" name="211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05" name="10 - Ομάδα"/>
                <p:cNvGrpSpPr/>
                <p:nvPr/>
              </p:nvGrpSpPr>
              <p:grpSpPr>
                <a:xfrm rot="19586044" flipV="1">
                  <a:off x="5031509" y="2377155"/>
                  <a:ext cx="2909697" cy="1594884"/>
                  <a:chOff x="4857752" y="500042"/>
                  <a:chExt cx="2537603" cy="1426233"/>
                </a:xfrm>
              </p:grpSpPr>
              <p:sp>
                <p:nvSpPr>
                  <p:cNvPr id="209" name="208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0" name="209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206" name="13 - Ομάδα"/>
                <p:cNvGrpSpPr/>
                <p:nvPr/>
              </p:nvGrpSpPr>
              <p:grpSpPr>
                <a:xfrm rot="2018705" flipV="1">
                  <a:off x="3481062" y="2815588"/>
                  <a:ext cx="2909697" cy="1594884"/>
                  <a:chOff x="4857752" y="500042"/>
                  <a:chExt cx="2537603" cy="1426233"/>
                </a:xfrm>
              </p:grpSpPr>
              <p:sp>
                <p:nvSpPr>
                  <p:cNvPr id="207" name="206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8" name="207 - Ελεύθερη σχεδίαση"/>
                  <p:cNvSpPr/>
                  <p:nvPr/>
                </p:nvSpPr>
                <p:spPr>
                  <a:xfrm>
                    <a:off x="6378135" y="766983"/>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grpSp>
          <p:nvGrpSpPr>
            <p:cNvPr id="347" name="162 - Ομάδα"/>
            <p:cNvGrpSpPr/>
            <p:nvPr/>
          </p:nvGrpSpPr>
          <p:grpSpPr>
            <a:xfrm rot="13259927">
              <a:off x="5095632" y="1111403"/>
              <a:ext cx="868131" cy="831983"/>
              <a:chOff x="3714744" y="1142206"/>
              <a:chExt cx="4862513" cy="4573588"/>
            </a:xfrm>
            <a:effectLst>
              <a:outerShdw blurRad="50800" dist="38100" dir="2700000" sx="103000" sy="103000" algn="tl" rotWithShape="0">
                <a:prstClr val="black">
                  <a:alpha val="40000"/>
                </a:prstClr>
              </a:outerShdw>
            </a:effectLst>
          </p:grpSpPr>
          <p:sp>
            <p:nvSpPr>
              <p:cNvPr id="348"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349"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350"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1"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2"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3"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4"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5"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6"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7"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8"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59"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0"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1"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2"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3"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4"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5"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6"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7"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8"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69"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0"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1"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2"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3"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4"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5"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6"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7"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8"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79"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0"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1"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2"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3"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4"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5"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6"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7"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8"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89"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0"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1"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2"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3"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4"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5"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6"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7"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8"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99"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0"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1"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457" name="162 - Ομάδα"/>
            <p:cNvGrpSpPr/>
            <p:nvPr/>
          </p:nvGrpSpPr>
          <p:grpSpPr>
            <a:xfrm rot="13259927">
              <a:off x="6381517" y="1039965"/>
              <a:ext cx="868131" cy="831983"/>
              <a:chOff x="3714744" y="1142206"/>
              <a:chExt cx="4862513" cy="4573588"/>
            </a:xfrm>
            <a:effectLst>
              <a:outerShdw blurRad="50800" dist="38100" dir="2700000" sx="102000" sy="102000" algn="tl" rotWithShape="0">
                <a:prstClr val="black">
                  <a:alpha val="40000"/>
                </a:prstClr>
              </a:outerShdw>
            </a:effectLst>
          </p:grpSpPr>
          <p:sp>
            <p:nvSpPr>
              <p:cNvPr id="458"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459"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460"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1"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2"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3"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4"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5"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6"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7"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8"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69"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0"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1"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2"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3"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4"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5"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6"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7"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8"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79"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0"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1"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2"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3"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4"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5"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6"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7"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8"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89"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0"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1"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2"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3"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4"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5"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6"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7"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8"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99"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0"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1"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2"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3"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4"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5"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6"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7"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8"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09"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0"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11"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512" name="511 - Ομάδα"/>
            <p:cNvGrpSpPr/>
            <p:nvPr/>
          </p:nvGrpSpPr>
          <p:grpSpPr>
            <a:xfrm>
              <a:off x="5143504" y="3214686"/>
              <a:ext cx="1432800" cy="1319410"/>
              <a:chOff x="1643043" y="1714488"/>
              <a:chExt cx="1432800" cy="1319410"/>
            </a:xfrm>
            <a:effectLst>
              <a:outerShdw blurRad="50800" dist="38100" sx="116000" sy="116000" algn="l" rotWithShape="0">
                <a:prstClr val="black">
                  <a:alpha val="36000"/>
                </a:prstClr>
              </a:outerShdw>
            </a:effectLst>
          </p:grpSpPr>
          <p:grpSp>
            <p:nvGrpSpPr>
              <p:cNvPr id="513" name="Group 22"/>
              <p:cNvGrpSpPr>
                <a:grpSpLocks noChangeAspect="1"/>
              </p:cNvGrpSpPr>
              <p:nvPr/>
            </p:nvGrpSpPr>
            <p:grpSpPr bwMode="auto">
              <a:xfrm rot="5414903">
                <a:off x="2544623" y="2183868"/>
                <a:ext cx="200567" cy="448632"/>
                <a:chOff x="2502" y="672"/>
                <a:chExt cx="738" cy="1149"/>
              </a:xfrm>
              <a:solidFill>
                <a:schemeClr val="tx2">
                  <a:lumMod val="60000"/>
                  <a:lumOff val="40000"/>
                </a:schemeClr>
              </a:solidFill>
            </p:grpSpPr>
            <p:sp>
              <p:nvSpPr>
                <p:cNvPr id="527" name="Freeform 23"/>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28" name="Freeform 24"/>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grpSp>
            <p:nvGrpSpPr>
              <p:cNvPr id="514" name="262 - Ομάδα"/>
              <p:cNvGrpSpPr/>
              <p:nvPr/>
            </p:nvGrpSpPr>
            <p:grpSpPr>
              <a:xfrm rot="21404096">
                <a:off x="1643043" y="1714489"/>
                <a:ext cx="396781" cy="606182"/>
                <a:chOff x="3514431" y="642918"/>
                <a:chExt cx="583326" cy="936552"/>
              </a:xfrm>
            </p:grpSpPr>
            <p:grpSp>
              <p:nvGrpSpPr>
                <p:cNvPr id="523" name="Group 28"/>
                <p:cNvGrpSpPr>
                  <a:grpSpLocks noChangeAspect="1"/>
                </p:cNvGrpSpPr>
                <p:nvPr/>
              </p:nvGrpSpPr>
              <p:grpSpPr bwMode="auto">
                <a:xfrm rot="18421680" flipH="1">
                  <a:off x="3584240" y="996588"/>
                  <a:ext cx="387630" cy="527247"/>
                  <a:chOff x="2502" y="672"/>
                  <a:chExt cx="738" cy="1149"/>
                </a:xfrm>
                <a:solidFill>
                  <a:schemeClr val="tx2">
                    <a:lumMod val="60000"/>
                    <a:lumOff val="40000"/>
                  </a:schemeClr>
                </a:solidFill>
              </p:grpSpPr>
              <p:sp>
                <p:nvSpPr>
                  <p:cNvPr id="525" name="Freeform 29"/>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26" name="Freeform 30"/>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24" name="Picture 3" descr="C:\Users\dell\Desktop\σχήματα\CD-8.png"/>
                <p:cNvPicPr>
                  <a:picLocks noChangeAspect="1" noChangeArrowheads="1"/>
                </p:cNvPicPr>
                <p:nvPr/>
              </p:nvPicPr>
              <p:blipFill>
                <a:blip r:embed="rId2" cstate="print"/>
                <a:srcRect/>
                <a:stretch>
                  <a:fillRect/>
                </a:stretch>
              </p:blipFill>
              <p:spPr bwMode="auto">
                <a:xfrm rot="2739507">
                  <a:off x="3492957" y="974670"/>
                  <a:ext cx="936552" cy="273048"/>
                </a:xfrm>
                <a:prstGeom prst="rect">
                  <a:avLst/>
                </a:prstGeom>
                <a:noFill/>
              </p:spPr>
            </p:pic>
          </p:grpSp>
          <p:grpSp>
            <p:nvGrpSpPr>
              <p:cNvPr id="515" name="Group 25"/>
              <p:cNvGrpSpPr>
                <a:grpSpLocks noChangeAspect="1"/>
              </p:cNvGrpSpPr>
              <p:nvPr/>
            </p:nvGrpSpPr>
            <p:grpSpPr bwMode="auto">
              <a:xfrm rot="12623804">
                <a:off x="1894799" y="2506227"/>
                <a:ext cx="288152" cy="456119"/>
                <a:chOff x="2502" y="672"/>
                <a:chExt cx="738" cy="1149"/>
              </a:xfrm>
              <a:solidFill>
                <a:schemeClr val="tx2">
                  <a:lumMod val="60000"/>
                  <a:lumOff val="40000"/>
                </a:schemeClr>
              </a:solidFill>
            </p:grpSpPr>
            <p:sp>
              <p:nvSpPr>
                <p:cNvPr id="521" name="Freeform 26"/>
                <p:cNvSpPr>
                  <a:spLocks noChangeAspect="1"/>
                </p:cNvSpPr>
                <p:nvPr/>
              </p:nvSpPr>
              <p:spPr bwMode="auto">
                <a:xfrm>
                  <a:off x="2502"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sp>
              <p:nvSpPr>
                <p:cNvPr id="522" name="Freeform 27"/>
                <p:cNvSpPr>
                  <a:spLocks noChangeAspect="1"/>
                </p:cNvSpPr>
                <p:nvPr/>
              </p:nvSpPr>
              <p:spPr bwMode="auto">
                <a:xfrm flipH="1">
                  <a:off x="2900" y="672"/>
                  <a:ext cx="340" cy="1149"/>
                </a:xfrm>
                <a:custGeom>
                  <a:avLst/>
                  <a:gdLst>
                    <a:gd name="T0" fmla="*/ 172 w 365"/>
                    <a:gd name="T1" fmla="*/ 731 h 1232"/>
                    <a:gd name="T2" fmla="*/ 172 w 365"/>
                    <a:gd name="T3" fmla="*/ 371 h 1232"/>
                    <a:gd name="T4" fmla="*/ 104 w 365"/>
                    <a:gd name="T5" fmla="*/ 371 h 1232"/>
                    <a:gd name="T6" fmla="*/ 104 w 365"/>
                    <a:gd name="T7" fmla="*/ 211 h 1232"/>
                    <a:gd name="T8" fmla="*/ 0 w 365"/>
                    <a:gd name="T9" fmla="*/ 211 h 1232"/>
                    <a:gd name="T10" fmla="*/ 0 w 365"/>
                    <a:gd name="T11" fmla="*/ 25 h 1232"/>
                    <a:gd name="T12" fmla="*/ 24 w 365"/>
                    <a:gd name="T13" fmla="*/ 0 h 1232"/>
                    <a:gd name="T14" fmla="*/ 24 w 365"/>
                    <a:gd name="T15" fmla="*/ 0 h 1232"/>
                    <a:gd name="T16" fmla="*/ 49 w 365"/>
                    <a:gd name="T17" fmla="*/ 25 h 1232"/>
                    <a:gd name="T18" fmla="*/ 49 w 365"/>
                    <a:gd name="T19" fmla="*/ 25 h 1232"/>
                    <a:gd name="T20" fmla="*/ 49 w 365"/>
                    <a:gd name="T21" fmla="*/ 161 h 1232"/>
                    <a:gd name="T22" fmla="*/ 153 w 365"/>
                    <a:gd name="T23" fmla="*/ 161 h 1232"/>
                    <a:gd name="T24" fmla="*/ 153 w 365"/>
                    <a:gd name="T25" fmla="*/ 323 h 1232"/>
                    <a:gd name="T26" fmla="*/ 222 w 365"/>
                    <a:gd name="T27" fmla="*/ 323 h 1232"/>
                    <a:gd name="T28" fmla="*/ 222 w 365"/>
                    <a:gd name="T29" fmla="*/ 731 h 1232"/>
                    <a:gd name="T30" fmla="*/ 197 w 365"/>
                    <a:gd name="T31" fmla="*/ 756 h 1232"/>
                    <a:gd name="T32" fmla="*/ 197 w 365"/>
                    <a:gd name="T33" fmla="*/ 756 h 1232"/>
                    <a:gd name="T34" fmla="*/ 172 w 365"/>
                    <a:gd name="T35" fmla="*/ 731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1">
                      <a:lumMod val="75000"/>
                    </a:schemeClr>
                  </a:solidFill>
                  <a:round/>
                  <a:headEnd/>
                  <a:tailEnd/>
                </a:ln>
                <a:scene3d>
                  <a:camera prst="orthographicFront"/>
                  <a:lightRig rig="threePt" dir="t"/>
                </a:scene3d>
                <a:sp3d>
                  <a:bevelT/>
                </a:sp3d>
              </p:spPr>
              <p:txBody>
                <a:bodyPr/>
                <a:lstStyle/>
                <a:p>
                  <a:endParaRPr lang="el-GR"/>
                </a:p>
              </p:txBody>
            </p:sp>
          </p:grpSp>
          <p:pic>
            <p:nvPicPr>
              <p:cNvPr id="516" name="Picture 3" descr="C:\Users\dell\Desktop\σχήματα\CD-8.png"/>
              <p:cNvPicPr>
                <a:picLocks noChangeAspect="1" noChangeArrowheads="1"/>
              </p:cNvPicPr>
              <p:nvPr/>
            </p:nvPicPr>
            <p:blipFill>
              <a:blip r:embed="rId2" cstate="print"/>
              <a:srcRect/>
              <a:stretch>
                <a:fillRect/>
              </a:stretch>
            </p:blipFill>
            <p:spPr bwMode="auto">
              <a:xfrm rot="17688200">
                <a:off x="1547936" y="2655074"/>
                <a:ext cx="554672" cy="202976"/>
              </a:xfrm>
              <a:prstGeom prst="rect">
                <a:avLst/>
              </a:prstGeom>
              <a:noFill/>
            </p:spPr>
          </p:pic>
          <p:pic>
            <p:nvPicPr>
              <p:cNvPr id="517" name="Picture 3" descr="C:\Users\dell\Desktop\σχήματα\CD-8.png"/>
              <p:cNvPicPr>
                <a:picLocks noChangeAspect="1" noChangeArrowheads="1"/>
              </p:cNvPicPr>
              <p:nvPr/>
            </p:nvPicPr>
            <p:blipFill>
              <a:blip r:embed="rId3" cstate="print"/>
              <a:srcRect/>
              <a:stretch>
                <a:fillRect/>
              </a:stretch>
            </p:blipFill>
            <p:spPr bwMode="auto">
              <a:xfrm rot="11219174" flipV="1">
                <a:off x="2408364" y="2157843"/>
                <a:ext cx="667479" cy="187665"/>
              </a:xfrm>
              <a:prstGeom prst="rect">
                <a:avLst/>
              </a:prstGeom>
              <a:noFill/>
            </p:spPr>
          </p:pic>
          <p:grpSp>
            <p:nvGrpSpPr>
              <p:cNvPr id="518" name="360 - Ομάδα"/>
              <p:cNvGrpSpPr/>
              <p:nvPr/>
            </p:nvGrpSpPr>
            <p:grpSpPr>
              <a:xfrm rot="13953224">
                <a:off x="1977452" y="2041011"/>
                <a:ext cx="566412" cy="612849"/>
                <a:chOff x="7286645" y="2357430"/>
                <a:chExt cx="785818" cy="899932"/>
              </a:xfrm>
            </p:grpSpPr>
            <p:sp>
              <p:nvSpPr>
                <p:cNvPr id="519" name="518 - Ελεύθερη σχεδίαση"/>
                <p:cNvSpPr/>
                <p:nvPr/>
              </p:nvSpPr>
              <p:spPr>
                <a:xfrm>
                  <a:off x="7286645" y="2357430"/>
                  <a:ext cx="785818" cy="899932"/>
                </a:xfrm>
                <a:custGeom>
                  <a:avLst/>
                  <a:gdLst>
                    <a:gd name="connsiteX0" fmla="*/ 2875 w 895709"/>
                    <a:gd name="connsiteY0" fmla="*/ 520460 h 1114246"/>
                    <a:gd name="connsiteX1" fmla="*/ 37381 w 895709"/>
                    <a:gd name="connsiteY1" fmla="*/ 442823 h 1114246"/>
                    <a:gd name="connsiteX2" fmla="*/ 54633 w 895709"/>
                    <a:gd name="connsiteY2" fmla="*/ 304800 h 1114246"/>
                    <a:gd name="connsiteX3" fmla="*/ 140898 w 895709"/>
                    <a:gd name="connsiteY3" fmla="*/ 149525 h 1114246"/>
                    <a:gd name="connsiteX4" fmla="*/ 244415 w 895709"/>
                    <a:gd name="connsiteY4" fmla="*/ 46008 h 1114246"/>
                    <a:gd name="connsiteX5" fmla="*/ 589471 w 895709"/>
                    <a:gd name="connsiteY5" fmla="*/ 20128 h 1114246"/>
                    <a:gd name="connsiteX6" fmla="*/ 779252 w 895709"/>
                    <a:gd name="connsiteY6" fmla="*/ 166777 h 1114246"/>
                    <a:gd name="connsiteX7" fmla="*/ 874143 w 895709"/>
                    <a:gd name="connsiteY7" fmla="*/ 365185 h 1114246"/>
                    <a:gd name="connsiteX8" fmla="*/ 874143 w 895709"/>
                    <a:gd name="connsiteY8" fmla="*/ 753374 h 1114246"/>
                    <a:gd name="connsiteX9" fmla="*/ 744747 w 895709"/>
                    <a:gd name="connsiteY9" fmla="*/ 1012166 h 1114246"/>
                    <a:gd name="connsiteX10" fmla="*/ 365184 w 895709"/>
                    <a:gd name="connsiteY10" fmla="*/ 1089804 h 1114246"/>
                    <a:gd name="connsiteX11" fmla="*/ 132271 w 895709"/>
                    <a:gd name="connsiteY11" fmla="*/ 865517 h 1114246"/>
                    <a:gd name="connsiteX12" fmla="*/ 71886 w 895709"/>
                    <a:gd name="connsiteY12" fmla="*/ 762000 h 1114246"/>
                    <a:gd name="connsiteX13" fmla="*/ 20128 w 895709"/>
                    <a:gd name="connsiteY13" fmla="*/ 641230 h 1114246"/>
                    <a:gd name="connsiteX14" fmla="*/ 2875 w 895709"/>
                    <a:gd name="connsiteY14" fmla="*/ 520460 h 1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09" h="1114246">
                      <a:moveTo>
                        <a:pt x="2875" y="520460"/>
                      </a:moveTo>
                      <a:cubicBezTo>
                        <a:pt x="5750" y="487392"/>
                        <a:pt x="28755" y="478766"/>
                        <a:pt x="37381" y="442823"/>
                      </a:cubicBezTo>
                      <a:cubicBezTo>
                        <a:pt x="46007" y="406880"/>
                        <a:pt x="37380" y="353683"/>
                        <a:pt x="54633" y="304800"/>
                      </a:cubicBezTo>
                      <a:cubicBezTo>
                        <a:pt x="71886" y="255917"/>
                        <a:pt x="109268" y="192657"/>
                        <a:pt x="140898" y="149525"/>
                      </a:cubicBezTo>
                      <a:cubicBezTo>
                        <a:pt x="172528" y="106393"/>
                        <a:pt x="169653" y="67574"/>
                        <a:pt x="244415" y="46008"/>
                      </a:cubicBezTo>
                      <a:cubicBezTo>
                        <a:pt x="319177" y="24442"/>
                        <a:pt x="500332" y="0"/>
                        <a:pt x="589471" y="20128"/>
                      </a:cubicBezTo>
                      <a:cubicBezTo>
                        <a:pt x="678610" y="40256"/>
                        <a:pt x="731807" y="109268"/>
                        <a:pt x="779252" y="166777"/>
                      </a:cubicBezTo>
                      <a:cubicBezTo>
                        <a:pt x="826697" y="224287"/>
                        <a:pt x="858328" y="267419"/>
                        <a:pt x="874143" y="365185"/>
                      </a:cubicBezTo>
                      <a:cubicBezTo>
                        <a:pt x="889958" y="462951"/>
                        <a:pt x="895709" y="645544"/>
                        <a:pt x="874143" y="753374"/>
                      </a:cubicBezTo>
                      <a:cubicBezTo>
                        <a:pt x="852577" y="861204"/>
                        <a:pt x="829574" y="956094"/>
                        <a:pt x="744747" y="1012166"/>
                      </a:cubicBezTo>
                      <a:cubicBezTo>
                        <a:pt x="659921" y="1068238"/>
                        <a:pt x="467263" y="1114246"/>
                        <a:pt x="365184" y="1089804"/>
                      </a:cubicBezTo>
                      <a:cubicBezTo>
                        <a:pt x="263105" y="1065363"/>
                        <a:pt x="181154" y="920151"/>
                        <a:pt x="132271" y="865517"/>
                      </a:cubicBezTo>
                      <a:cubicBezTo>
                        <a:pt x="83388" y="810883"/>
                        <a:pt x="90576" y="799381"/>
                        <a:pt x="71886" y="762000"/>
                      </a:cubicBezTo>
                      <a:cubicBezTo>
                        <a:pt x="53196" y="724619"/>
                        <a:pt x="28754" y="678611"/>
                        <a:pt x="20128" y="641230"/>
                      </a:cubicBezTo>
                      <a:cubicBezTo>
                        <a:pt x="11502" y="603849"/>
                        <a:pt x="0" y="553528"/>
                        <a:pt x="2875" y="520460"/>
                      </a:cubicBezTo>
                      <a:close/>
                    </a:path>
                  </a:pathLst>
                </a:custGeom>
                <a:solidFill>
                  <a:schemeClr val="accent1">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0" name="Oval 11"/>
                <p:cNvSpPr>
                  <a:spLocks noChangeAspect="1" noChangeArrowheads="1"/>
                </p:cNvSpPr>
                <p:nvPr/>
              </p:nvSpPr>
              <p:spPr bwMode="auto">
                <a:xfrm rot="16200000">
                  <a:off x="7422519" y="2628413"/>
                  <a:ext cx="539180" cy="382303"/>
                </a:xfrm>
                <a:prstGeom prst="ellipse">
                  <a:avLst/>
                </a:prstGeom>
                <a:solidFill>
                  <a:schemeClr val="accent4">
                    <a:lumMod val="75000"/>
                  </a:schemeClr>
                </a:solidFill>
                <a:ln w="6350">
                  <a:solidFill>
                    <a:schemeClr val="accent1">
                      <a:lumMod val="75000"/>
                    </a:schemeClr>
                  </a:solidFill>
                  <a:round/>
                  <a:headEnd/>
                  <a:tailEnd/>
                </a:ln>
                <a:scene3d>
                  <a:camera prst="orthographicFront"/>
                  <a:lightRig rig="threePt" dir="t"/>
                </a:scene3d>
                <a:sp3d>
                  <a:bevelT/>
                </a:sp3d>
              </p:spPr>
              <p:txBody>
                <a:bodyPr vert="eaVert"/>
                <a:lstStyle/>
                <a:p>
                  <a:endParaRPr lang="el-GR" sz="1800"/>
                </a:p>
              </p:txBody>
            </p:sp>
          </p:grpSp>
        </p:grpSp>
        <p:grpSp>
          <p:nvGrpSpPr>
            <p:cNvPr id="529" name="528 - Ομάδα"/>
            <p:cNvGrpSpPr/>
            <p:nvPr/>
          </p:nvGrpSpPr>
          <p:grpSpPr>
            <a:xfrm>
              <a:off x="7500958" y="3571876"/>
              <a:ext cx="1473731" cy="1310099"/>
              <a:chOff x="5644620" y="1427800"/>
              <a:chExt cx="1473731" cy="1310099"/>
            </a:xfrm>
            <a:effectLst>
              <a:outerShdw blurRad="50800" dist="38100" dir="2700000" sx="102000" sy="102000" algn="tl" rotWithShape="0">
                <a:prstClr val="black">
                  <a:alpha val="40000"/>
                </a:prstClr>
              </a:outerShdw>
            </a:effectLst>
          </p:grpSpPr>
          <p:grpSp>
            <p:nvGrpSpPr>
              <p:cNvPr id="530"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540"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41"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531" name="Group 7"/>
              <p:cNvGrpSpPr>
                <a:grpSpLocks noChangeAspect="1"/>
              </p:cNvGrpSpPr>
              <p:nvPr/>
            </p:nvGrpSpPr>
            <p:grpSpPr bwMode="auto">
              <a:xfrm rot="2621064">
                <a:off x="6706584" y="1427800"/>
                <a:ext cx="343619" cy="526677"/>
                <a:chOff x="2502" y="672"/>
                <a:chExt cx="738" cy="1149"/>
              </a:xfrm>
              <a:solidFill>
                <a:schemeClr val="tx2">
                  <a:lumMod val="60000"/>
                  <a:lumOff val="40000"/>
                </a:schemeClr>
              </a:solidFill>
            </p:grpSpPr>
            <p:sp>
              <p:nvSpPr>
                <p:cNvPr id="538"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39"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532" name="Group 13"/>
              <p:cNvGrpSpPr>
                <a:grpSpLocks noChangeAspect="1"/>
              </p:cNvGrpSpPr>
              <p:nvPr/>
            </p:nvGrpSpPr>
            <p:grpSpPr bwMode="auto">
              <a:xfrm rot="16345876" flipH="1">
                <a:off x="5952292" y="1929715"/>
                <a:ext cx="269756" cy="447531"/>
                <a:chOff x="2502" y="672"/>
                <a:chExt cx="738" cy="1149"/>
              </a:xfrm>
              <a:solidFill>
                <a:schemeClr val="tx2">
                  <a:lumMod val="60000"/>
                  <a:lumOff val="40000"/>
                </a:schemeClr>
              </a:solidFill>
            </p:grpSpPr>
            <p:sp>
              <p:nvSpPr>
                <p:cNvPr id="536"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537"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533" name="Picture 2" descr="C:\Users\dell\Desktop\σχήματα\CD-4-1.png"/>
              <p:cNvPicPr>
                <a:picLocks noChangeAspect="1" noChangeArrowheads="1"/>
              </p:cNvPicPr>
              <p:nvPr/>
            </p:nvPicPr>
            <p:blipFill>
              <a:blip r:embed="rId4" cstate="print"/>
              <a:srcRect/>
              <a:stretch>
                <a:fillRect/>
              </a:stretch>
            </p:blipFill>
            <p:spPr bwMode="auto">
              <a:xfrm rot="73876" flipH="1">
                <a:off x="5644620" y="1915923"/>
                <a:ext cx="606652" cy="104177"/>
              </a:xfrm>
              <a:prstGeom prst="rect">
                <a:avLst/>
              </a:prstGeom>
              <a:noFill/>
            </p:spPr>
          </p:pic>
          <p:sp>
            <p:nvSpPr>
              <p:cNvPr id="534"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5"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542" name="541 - Ομάδα"/>
            <p:cNvGrpSpPr/>
            <p:nvPr/>
          </p:nvGrpSpPr>
          <p:grpSpPr>
            <a:xfrm>
              <a:off x="5572132" y="4572008"/>
              <a:ext cx="1473731" cy="1310099"/>
              <a:chOff x="5644620" y="1427800"/>
              <a:chExt cx="1473731" cy="1310099"/>
            </a:xfrm>
            <a:effectLst>
              <a:outerShdw blurRad="50800" dist="38100" dir="2700000" sx="102000" sy="102000" algn="tl" rotWithShape="0">
                <a:prstClr val="black">
                  <a:alpha val="40000"/>
                </a:prstClr>
              </a:outerShdw>
            </a:effectLst>
          </p:grpSpPr>
          <p:grpSp>
            <p:nvGrpSpPr>
              <p:cNvPr id="543" name="Group 7"/>
              <p:cNvGrpSpPr>
                <a:grpSpLocks noChangeAspect="1"/>
              </p:cNvGrpSpPr>
              <p:nvPr/>
            </p:nvGrpSpPr>
            <p:grpSpPr bwMode="auto">
              <a:xfrm rot="8320538">
                <a:off x="6774732" y="2211222"/>
                <a:ext cx="343619" cy="526677"/>
                <a:chOff x="2502" y="672"/>
                <a:chExt cx="738" cy="1149"/>
              </a:xfrm>
              <a:solidFill>
                <a:schemeClr val="tx2">
                  <a:lumMod val="60000"/>
                  <a:lumOff val="40000"/>
                </a:schemeClr>
              </a:solidFill>
            </p:grpSpPr>
            <p:sp>
              <p:nvSpPr>
                <p:cNvPr id="553"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54"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544" name="Group 7"/>
              <p:cNvGrpSpPr>
                <a:grpSpLocks noChangeAspect="1"/>
              </p:cNvGrpSpPr>
              <p:nvPr/>
            </p:nvGrpSpPr>
            <p:grpSpPr bwMode="auto">
              <a:xfrm rot="2621064">
                <a:off x="6706584" y="1427800"/>
                <a:ext cx="343619" cy="526677"/>
                <a:chOff x="2502" y="672"/>
                <a:chExt cx="738" cy="1149"/>
              </a:xfrm>
              <a:solidFill>
                <a:schemeClr val="tx2">
                  <a:lumMod val="60000"/>
                  <a:lumOff val="40000"/>
                </a:schemeClr>
              </a:solidFill>
            </p:grpSpPr>
            <p:sp>
              <p:nvSpPr>
                <p:cNvPr id="551"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552"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545" name="Group 13"/>
              <p:cNvGrpSpPr>
                <a:grpSpLocks noChangeAspect="1"/>
              </p:cNvGrpSpPr>
              <p:nvPr/>
            </p:nvGrpSpPr>
            <p:grpSpPr bwMode="auto">
              <a:xfrm rot="16345876" flipH="1">
                <a:off x="5952292" y="1929715"/>
                <a:ext cx="269756" cy="447531"/>
                <a:chOff x="2502" y="672"/>
                <a:chExt cx="738" cy="1149"/>
              </a:xfrm>
              <a:solidFill>
                <a:schemeClr val="tx2">
                  <a:lumMod val="60000"/>
                  <a:lumOff val="40000"/>
                </a:schemeClr>
              </a:solidFill>
            </p:grpSpPr>
            <p:sp>
              <p:nvSpPr>
                <p:cNvPr id="549"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550"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546" name="Picture 2" descr="C:\Users\dell\Desktop\σχήματα\CD-4-1.png"/>
              <p:cNvPicPr>
                <a:picLocks noChangeAspect="1" noChangeArrowheads="1"/>
              </p:cNvPicPr>
              <p:nvPr/>
            </p:nvPicPr>
            <p:blipFill>
              <a:blip r:embed="rId4" cstate="print"/>
              <a:srcRect/>
              <a:stretch>
                <a:fillRect/>
              </a:stretch>
            </p:blipFill>
            <p:spPr bwMode="auto">
              <a:xfrm rot="73876" flipH="1">
                <a:off x="5644620" y="1915923"/>
                <a:ext cx="606652" cy="104177"/>
              </a:xfrm>
              <a:prstGeom prst="rect">
                <a:avLst/>
              </a:prstGeom>
              <a:noFill/>
            </p:spPr>
          </p:pic>
          <p:sp>
            <p:nvSpPr>
              <p:cNvPr id="547" name="Ελεύθερη σχεδίαση 151"/>
              <p:cNvSpPr/>
              <p:nvPr/>
            </p:nvSpPr>
            <p:spPr>
              <a:xfrm rot="16273876">
                <a:off x="6222970" y="1809530"/>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8" name="Oval 11"/>
              <p:cNvSpPr>
                <a:spLocks noChangeAspect="1" noChangeArrowheads="1"/>
              </p:cNvSpPr>
              <p:nvPr/>
            </p:nvSpPr>
            <p:spPr bwMode="auto">
              <a:xfrm rot="16273876">
                <a:off x="6385066" y="1978607"/>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555" name="554 - Ομάδα"/>
            <p:cNvGrpSpPr/>
            <p:nvPr/>
          </p:nvGrpSpPr>
          <p:grpSpPr>
            <a:xfrm rot="8484966">
              <a:off x="2001941" y="3818538"/>
              <a:ext cx="3005398" cy="1744762"/>
              <a:chOff x="4286248" y="2643182"/>
              <a:chExt cx="3005398" cy="1744762"/>
            </a:xfrm>
            <a:effectLst>
              <a:outerShdw blurRad="50800" dist="38100" dir="2700000" sx="102000" sy="102000" algn="tl" rotWithShape="0">
                <a:prstClr val="black">
                  <a:alpha val="24000"/>
                </a:prstClr>
              </a:outerShdw>
            </a:effectLst>
          </p:grpSpPr>
          <p:grpSp>
            <p:nvGrpSpPr>
              <p:cNvPr id="556" name="403 - Ομάδα"/>
              <p:cNvGrpSpPr/>
              <p:nvPr/>
            </p:nvGrpSpPr>
            <p:grpSpPr>
              <a:xfrm>
                <a:off x="5857884" y="2817499"/>
                <a:ext cx="1433762" cy="1254443"/>
                <a:chOff x="7072328" y="3912349"/>
                <a:chExt cx="1433762" cy="1254443"/>
              </a:xfrm>
            </p:grpSpPr>
            <p:grpSp>
              <p:nvGrpSpPr>
                <p:cNvPr id="642" name="Group 7"/>
                <p:cNvGrpSpPr>
                  <a:grpSpLocks noChangeAspect="1"/>
                </p:cNvGrpSpPr>
                <p:nvPr/>
              </p:nvGrpSpPr>
              <p:grpSpPr bwMode="auto">
                <a:xfrm rot="8320538">
                  <a:off x="8060614" y="4640115"/>
                  <a:ext cx="343619" cy="526677"/>
                  <a:chOff x="2502" y="672"/>
                  <a:chExt cx="738" cy="1149"/>
                </a:xfrm>
                <a:solidFill>
                  <a:schemeClr val="tx2">
                    <a:lumMod val="60000"/>
                    <a:lumOff val="40000"/>
                  </a:schemeClr>
                </a:solidFill>
              </p:grpSpPr>
              <p:sp>
                <p:nvSpPr>
                  <p:cNvPr id="652"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653"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643" name="Group 7"/>
                <p:cNvGrpSpPr>
                  <a:grpSpLocks noChangeAspect="1"/>
                </p:cNvGrpSpPr>
                <p:nvPr/>
              </p:nvGrpSpPr>
              <p:grpSpPr bwMode="auto">
                <a:xfrm rot="3104591">
                  <a:off x="8070942" y="3820820"/>
                  <a:ext cx="343619" cy="526677"/>
                  <a:chOff x="2502" y="672"/>
                  <a:chExt cx="738" cy="1149"/>
                </a:xfrm>
                <a:solidFill>
                  <a:schemeClr val="tx2">
                    <a:lumMod val="60000"/>
                    <a:lumOff val="40000"/>
                  </a:schemeClr>
                </a:solidFill>
              </p:grpSpPr>
              <p:sp>
                <p:nvSpPr>
                  <p:cNvPr id="650"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651"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644" name="Group 13"/>
                <p:cNvGrpSpPr>
                  <a:grpSpLocks noChangeAspect="1"/>
                </p:cNvGrpSpPr>
                <p:nvPr/>
              </p:nvGrpSpPr>
              <p:grpSpPr bwMode="auto">
                <a:xfrm rot="16345876" flipH="1">
                  <a:off x="7302238" y="4358608"/>
                  <a:ext cx="269756" cy="447531"/>
                  <a:chOff x="2502" y="672"/>
                  <a:chExt cx="738" cy="1149"/>
                </a:xfrm>
                <a:solidFill>
                  <a:schemeClr val="tx2">
                    <a:lumMod val="60000"/>
                    <a:lumOff val="40000"/>
                  </a:schemeClr>
                </a:solidFill>
              </p:grpSpPr>
              <p:sp>
                <p:nvSpPr>
                  <p:cNvPr id="648"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649"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pic>
              <p:nvPicPr>
                <p:cNvPr id="645" name="Picture 2" descr="C:\Users\dell\Desktop\σχήματα\CD-4-1.png"/>
                <p:cNvPicPr>
                  <a:picLocks noChangeAspect="1" noChangeArrowheads="1"/>
                </p:cNvPicPr>
                <p:nvPr/>
              </p:nvPicPr>
              <p:blipFill>
                <a:blip r:embed="rId4" cstate="print"/>
                <a:srcRect/>
                <a:stretch>
                  <a:fillRect/>
                </a:stretch>
              </p:blipFill>
              <p:spPr bwMode="auto">
                <a:xfrm rot="73876" flipH="1">
                  <a:off x="7072328" y="4344816"/>
                  <a:ext cx="606652" cy="104177"/>
                </a:xfrm>
                <a:prstGeom prst="rect">
                  <a:avLst/>
                </a:prstGeom>
                <a:noFill/>
              </p:spPr>
            </p:pic>
            <p:sp>
              <p:nvSpPr>
                <p:cNvPr id="646" name="Ελεύθερη σχεδίαση 151"/>
                <p:cNvSpPr/>
                <p:nvPr/>
              </p:nvSpPr>
              <p:spPr>
                <a:xfrm rot="16273876">
                  <a:off x="7508852" y="4238423"/>
                  <a:ext cx="658150" cy="597939"/>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7" name="Oval 11"/>
                <p:cNvSpPr>
                  <a:spLocks noChangeAspect="1" noChangeArrowheads="1"/>
                </p:cNvSpPr>
                <p:nvPr/>
              </p:nvSpPr>
              <p:spPr bwMode="auto">
                <a:xfrm rot="16273876">
                  <a:off x="7670948" y="4407500"/>
                  <a:ext cx="305514" cy="210354"/>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nvGrpSpPr>
              <p:cNvPr id="557" name="318 - Ομάδα"/>
              <p:cNvGrpSpPr/>
              <p:nvPr/>
            </p:nvGrpSpPr>
            <p:grpSpPr>
              <a:xfrm>
                <a:off x="4286248" y="2643182"/>
                <a:ext cx="1895350" cy="1744762"/>
                <a:chOff x="3225332" y="571480"/>
                <a:chExt cx="1895350" cy="1744762"/>
              </a:xfrm>
            </p:grpSpPr>
            <p:grpSp>
              <p:nvGrpSpPr>
                <p:cNvPr id="558" name="530 - Ομάδα"/>
                <p:cNvGrpSpPr/>
                <p:nvPr/>
              </p:nvGrpSpPr>
              <p:grpSpPr>
                <a:xfrm rot="10625931">
                  <a:off x="4085060" y="1791594"/>
                  <a:ext cx="237280" cy="524648"/>
                  <a:chOff x="5621343" y="3322068"/>
                  <a:chExt cx="390512" cy="900976"/>
                </a:xfrm>
              </p:grpSpPr>
              <p:pic>
                <p:nvPicPr>
                  <p:cNvPr id="640" name="Picture 2" descr="C:\Users\dell\Desktop\σχήματα\MHC-I.png"/>
                  <p:cNvPicPr>
                    <a:picLocks noChangeAspect="1" noChangeArrowheads="1"/>
                  </p:cNvPicPr>
                  <p:nvPr/>
                </p:nvPicPr>
                <p:blipFill>
                  <a:blip r:embed="rId5" cstate="print"/>
                  <a:srcRect/>
                  <a:stretch>
                    <a:fillRect/>
                  </a:stretch>
                </p:blipFill>
                <p:spPr bwMode="auto">
                  <a:xfrm rot="16403579">
                    <a:off x="5454287" y="3665476"/>
                    <a:ext cx="724624" cy="390512"/>
                  </a:xfrm>
                  <a:prstGeom prst="rect">
                    <a:avLst/>
                  </a:prstGeom>
                  <a:noFill/>
                </p:spPr>
              </p:pic>
              <p:sp>
                <p:nvSpPr>
                  <p:cNvPr id="641" name="640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59" name="225 - Ομάδα"/>
                <p:cNvGrpSpPr/>
                <p:nvPr/>
              </p:nvGrpSpPr>
              <p:grpSpPr>
                <a:xfrm>
                  <a:off x="4512615" y="1278847"/>
                  <a:ext cx="608067" cy="292765"/>
                  <a:chOff x="4768318" y="1209917"/>
                  <a:chExt cx="706817" cy="310151"/>
                </a:xfrm>
              </p:grpSpPr>
              <p:grpSp>
                <p:nvGrpSpPr>
                  <p:cNvPr id="636"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638"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639"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637"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560" name="226 - Ομάδα"/>
                <p:cNvGrpSpPr/>
                <p:nvPr/>
              </p:nvGrpSpPr>
              <p:grpSpPr>
                <a:xfrm rot="16200000">
                  <a:off x="3787672" y="690033"/>
                  <a:ext cx="554463" cy="317357"/>
                  <a:chOff x="4768318" y="1209917"/>
                  <a:chExt cx="706817" cy="310151"/>
                </a:xfrm>
              </p:grpSpPr>
              <p:grpSp>
                <p:nvGrpSpPr>
                  <p:cNvPr id="632" name="Group 6"/>
                  <p:cNvGrpSpPr>
                    <a:grpSpLocks noChangeAspect="1"/>
                  </p:cNvGrpSpPr>
                  <p:nvPr/>
                </p:nvGrpSpPr>
                <p:grpSpPr bwMode="auto">
                  <a:xfrm rot="5473876">
                    <a:off x="4912613" y="1065622"/>
                    <a:ext cx="310151" cy="598741"/>
                    <a:chOff x="1835" y="720"/>
                    <a:chExt cx="1988" cy="2878"/>
                  </a:xfrm>
                  <a:solidFill>
                    <a:srgbClr val="00B050"/>
                  </a:solidFill>
                </p:grpSpPr>
                <p:sp>
                  <p:nvSpPr>
                    <p:cNvPr id="634"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635"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633" name="Freeform 16"/>
                  <p:cNvSpPr>
                    <a:spLocks noChangeAspect="1"/>
                  </p:cNvSpPr>
                  <p:nvPr/>
                </p:nvSpPr>
                <p:spPr bwMode="auto">
                  <a:xfrm rot="73876">
                    <a:off x="5283366" y="1299961"/>
                    <a:ext cx="191769" cy="1224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grpSp>
              <p:nvGrpSpPr>
                <p:cNvPr id="561" name="256 - Ομάδα"/>
                <p:cNvGrpSpPr/>
                <p:nvPr/>
              </p:nvGrpSpPr>
              <p:grpSpPr>
                <a:xfrm rot="16200000">
                  <a:off x="4160414" y="1167260"/>
                  <a:ext cx="384014" cy="374133"/>
                  <a:chOff x="3385454" y="1428736"/>
                  <a:chExt cx="659464" cy="615743"/>
                </a:xfrm>
              </p:grpSpPr>
              <p:grpSp>
                <p:nvGrpSpPr>
                  <p:cNvPr id="620" name="165 - Ομάδα"/>
                  <p:cNvGrpSpPr/>
                  <p:nvPr/>
                </p:nvGrpSpPr>
                <p:grpSpPr>
                  <a:xfrm>
                    <a:off x="3385454" y="1619257"/>
                    <a:ext cx="330172" cy="425222"/>
                    <a:chOff x="3385454" y="1619257"/>
                    <a:chExt cx="330172" cy="425222"/>
                  </a:xfrm>
                </p:grpSpPr>
                <p:sp>
                  <p:nvSpPr>
                    <p:cNvPr id="627"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628" name="8 - Ομάδα"/>
                    <p:cNvGrpSpPr/>
                    <p:nvPr/>
                  </p:nvGrpSpPr>
                  <p:grpSpPr>
                    <a:xfrm rot="14593715">
                      <a:off x="3360955" y="1831270"/>
                      <a:ext cx="237708" cy="188709"/>
                      <a:chOff x="1071538" y="500042"/>
                      <a:chExt cx="588936" cy="616607"/>
                    </a:xfrm>
                  </p:grpSpPr>
                  <p:sp>
                    <p:nvSpPr>
                      <p:cNvPr id="629" name="628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629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630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21" name="166 - Ομάδα"/>
                  <p:cNvGrpSpPr/>
                  <p:nvPr/>
                </p:nvGrpSpPr>
                <p:grpSpPr>
                  <a:xfrm>
                    <a:off x="3714746" y="1428736"/>
                    <a:ext cx="330172" cy="425222"/>
                    <a:chOff x="3385454" y="1619257"/>
                    <a:chExt cx="330172" cy="425222"/>
                  </a:xfrm>
                </p:grpSpPr>
                <p:sp>
                  <p:nvSpPr>
                    <p:cNvPr id="622" name="Freeform 1191"/>
                    <p:cNvSpPr>
                      <a:spLocks noChangeAspect="1"/>
                    </p:cNvSpPr>
                    <p:nvPr/>
                  </p:nvSpPr>
                  <p:spPr bwMode="auto">
                    <a:xfrm rot="14593715">
                      <a:off x="3488482" y="1611252"/>
                      <a:ext cx="219139" cy="235149"/>
                    </a:xfrm>
                    <a:custGeom>
                      <a:avLst/>
                      <a:gdLst/>
                      <a:ahLst/>
                      <a:cxnLst>
                        <a:cxn ang="0">
                          <a:pos x="30" y="8"/>
                        </a:cxn>
                        <a:cxn ang="0">
                          <a:pos x="20" y="1"/>
                        </a:cxn>
                        <a:cxn ang="0">
                          <a:pos x="3" y="15"/>
                        </a:cxn>
                        <a:cxn ang="0">
                          <a:pos x="13" y="41"/>
                        </a:cxn>
                        <a:cxn ang="0">
                          <a:pos x="17" y="52"/>
                        </a:cxn>
                        <a:cxn ang="0">
                          <a:pos x="26" y="64"/>
                        </a:cxn>
                        <a:cxn ang="0">
                          <a:pos x="44" y="58"/>
                        </a:cxn>
                        <a:cxn ang="0">
                          <a:pos x="43" y="47"/>
                        </a:cxn>
                        <a:cxn ang="0">
                          <a:pos x="30" y="8"/>
                        </a:cxn>
                      </a:cxnLst>
                      <a:rect l="0" t="0" r="r" b="b"/>
                      <a:pathLst>
                        <a:path w="46" h="65">
                          <a:moveTo>
                            <a:pt x="30" y="8"/>
                          </a:moveTo>
                          <a:cubicBezTo>
                            <a:pt x="30" y="8"/>
                            <a:pt x="27" y="1"/>
                            <a:pt x="20" y="1"/>
                          </a:cubicBezTo>
                          <a:cubicBezTo>
                            <a:pt x="13" y="0"/>
                            <a:pt x="0" y="5"/>
                            <a:pt x="3" y="15"/>
                          </a:cubicBezTo>
                          <a:cubicBezTo>
                            <a:pt x="6" y="26"/>
                            <a:pt x="13" y="41"/>
                            <a:pt x="13" y="41"/>
                          </a:cubicBezTo>
                          <a:cubicBezTo>
                            <a:pt x="17" y="52"/>
                            <a:pt x="17" y="52"/>
                            <a:pt x="17" y="52"/>
                          </a:cubicBezTo>
                          <a:cubicBezTo>
                            <a:pt x="17" y="52"/>
                            <a:pt x="20" y="62"/>
                            <a:pt x="26" y="64"/>
                          </a:cubicBezTo>
                          <a:cubicBezTo>
                            <a:pt x="31" y="65"/>
                            <a:pt x="43" y="65"/>
                            <a:pt x="44" y="58"/>
                          </a:cubicBezTo>
                          <a:cubicBezTo>
                            <a:pt x="46" y="51"/>
                            <a:pt x="43" y="47"/>
                            <a:pt x="43" y="47"/>
                          </a:cubicBezTo>
                          <a:cubicBezTo>
                            <a:pt x="43" y="47"/>
                            <a:pt x="34" y="16"/>
                            <a:pt x="30" y="8"/>
                          </a:cubicBezTo>
                          <a:close/>
                        </a:path>
                      </a:pathLst>
                    </a:custGeom>
                    <a:solidFill>
                      <a:schemeClr val="accent3">
                        <a:lumMod val="75000"/>
                      </a:schemeClr>
                    </a:solidFill>
                    <a:ln w="6350" cap="flat">
                      <a:noFill/>
                      <a:prstDash val="solid"/>
                      <a:miter lim="800000"/>
                      <a:headEnd/>
                      <a:tailEnd/>
                    </a:ln>
                    <a:scene3d>
                      <a:camera prst="orthographicFront"/>
                      <a:lightRig rig="threePt" dir="t"/>
                    </a:scene3d>
                    <a:sp3d>
                      <a:bevelT/>
                    </a:sp3d>
                  </p:spPr>
                  <p:txBody>
                    <a:bodyPr/>
                    <a:lstStyle/>
                    <a:p>
                      <a:endParaRPr lang="en-US"/>
                    </a:p>
                  </p:txBody>
                </p:sp>
                <p:grpSp>
                  <p:nvGrpSpPr>
                    <p:cNvPr id="623" name="8 - Ομάδα"/>
                    <p:cNvGrpSpPr/>
                    <p:nvPr/>
                  </p:nvGrpSpPr>
                  <p:grpSpPr>
                    <a:xfrm rot="14593715">
                      <a:off x="3360955" y="1831270"/>
                      <a:ext cx="237708" cy="188709"/>
                      <a:chOff x="1071538" y="500042"/>
                      <a:chExt cx="588936" cy="616607"/>
                    </a:xfrm>
                  </p:grpSpPr>
                  <p:sp>
                    <p:nvSpPr>
                      <p:cNvPr id="624" name="623 - Ελεύθερη σχεδίαση"/>
                      <p:cNvSpPr/>
                      <p:nvPr/>
                    </p:nvSpPr>
                    <p:spPr>
                      <a:xfrm>
                        <a:off x="1242019" y="554059"/>
                        <a:ext cx="356461" cy="557939"/>
                      </a:xfrm>
                      <a:custGeom>
                        <a:avLst/>
                        <a:gdLst>
                          <a:gd name="connsiteX0" fmla="*/ 356461 w 356461"/>
                          <a:gd name="connsiteY0" fmla="*/ 557939 h 557939"/>
                          <a:gd name="connsiteX1" fmla="*/ 247973 w 356461"/>
                          <a:gd name="connsiteY1" fmla="*/ 526943 h 557939"/>
                          <a:gd name="connsiteX2" fmla="*/ 201478 w 356461"/>
                          <a:gd name="connsiteY2" fmla="*/ 495946 h 557939"/>
                          <a:gd name="connsiteX3" fmla="*/ 170482 w 356461"/>
                          <a:gd name="connsiteY3" fmla="*/ 387458 h 557939"/>
                          <a:gd name="connsiteX4" fmla="*/ 201478 w 356461"/>
                          <a:gd name="connsiteY4" fmla="*/ 294468 h 557939"/>
                          <a:gd name="connsiteX5" fmla="*/ 216977 w 356461"/>
                          <a:gd name="connsiteY5" fmla="*/ 247973 h 557939"/>
                          <a:gd name="connsiteX6" fmla="*/ 232475 w 356461"/>
                          <a:gd name="connsiteY6" fmla="*/ 201478 h 557939"/>
                          <a:gd name="connsiteX7" fmla="*/ 216977 w 356461"/>
                          <a:gd name="connsiteY7" fmla="*/ 154983 h 557939"/>
                          <a:gd name="connsiteX8" fmla="*/ 170482 w 356461"/>
                          <a:gd name="connsiteY8" fmla="*/ 123987 h 557939"/>
                          <a:gd name="connsiteX9" fmla="*/ 77492 w 356461"/>
                          <a:gd name="connsiteY9" fmla="*/ 61994 h 557939"/>
                          <a:gd name="connsiteX10" fmla="*/ 0 w 356461"/>
                          <a:gd name="connsiteY10" fmla="*/ 0 h 55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461" h="557939">
                            <a:moveTo>
                              <a:pt x="356461" y="557939"/>
                            </a:moveTo>
                            <a:cubicBezTo>
                              <a:pt x="336600" y="552974"/>
                              <a:pt x="270206" y="538059"/>
                              <a:pt x="247973" y="526943"/>
                            </a:cubicBezTo>
                            <a:cubicBezTo>
                              <a:pt x="231313" y="518613"/>
                              <a:pt x="216976" y="506278"/>
                              <a:pt x="201478" y="495946"/>
                            </a:cubicBezTo>
                            <a:cubicBezTo>
                              <a:pt x="195318" y="477465"/>
                              <a:pt x="168985" y="402427"/>
                              <a:pt x="170482" y="387458"/>
                            </a:cubicBezTo>
                            <a:cubicBezTo>
                              <a:pt x="173733" y="354947"/>
                              <a:pt x="191146" y="325465"/>
                              <a:pt x="201478" y="294468"/>
                            </a:cubicBezTo>
                            <a:lnTo>
                              <a:pt x="216977" y="247973"/>
                            </a:lnTo>
                            <a:lnTo>
                              <a:pt x="232475" y="201478"/>
                            </a:lnTo>
                            <a:cubicBezTo>
                              <a:pt x="227309" y="185980"/>
                              <a:pt x="227182" y="167740"/>
                              <a:pt x="216977" y="154983"/>
                            </a:cubicBezTo>
                            <a:cubicBezTo>
                              <a:pt x="205341" y="140438"/>
                              <a:pt x="184791" y="135911"/>
                              <a:pt x="170482" y="123987"/>
                            </a:cubicBezTo>
                            <a:cubicBezTo>
                              <a:pt x="93085" y="59490"/>
                              <a:pt x="159203" y="89230"/>
                              <a:pt x="77492" y="61994"/>
                            </a:cubicBezTo>
                            <a:cubicBezTo>
                              <a:pt x="9654" y="11115"/>
                              <a:pt x="33764" y="33764"/>
                              <a:pt x="0" y="0"/>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624 - Ελεύθερη σχεδίαση"/>
                      <p:cNvSpPr/>
                      <p:nvPr/>
                    </p:nvSpPr>
                    <p:spPr>
                      <a:xfrm>
                        <a:off x="1594181" y="500042"/>
                        <a:ext cx="66293" cy="615831"/>
                      </a:xfrm>
                      <a:custGeom>
                        <a:avLst/>
                        <a:gdLst>
                          <a:gd name="connsiteX0" fmla="*/ 50794 w 66293"/>
                          <a:gd name="connsiteY0" fmla="*/ 615831 h 615831"/>
                          <a:gd name="connsiteX1" fmla="*/ 66293 w 66293"/>
                          <a:gd name="connsiteY1" fmla="*/ 522841 h 615831"/>
                          <a:gd name="connsiteX2" fmla="*/ 50794 w 66293"/>
                          <a:gd name="connsiteY2" fmla="*/ 460847 h 615831"/>
                          <a:gd name="connsiteX3" fmla="*/ 4299 w 66293"/>
                          <a:gd name="connsiteY3" fmla="*/ 367858 h 615831"/>
                          <a:gd name="connsiteX4" fmla="*/ 50794 w 66293"/>
                          <a:gd name="connsiteY4" fmla="*/ 212875 h 615831"/>
                          <a:gd name="connsiteX5" fmla="*/ 66293 w 66293"/>
                          <a:gd name="connsiteY5" fmla="*/ 166380 h 615831"/>
                          <a:gd name="connsiteX6" fmla="*/ 50794 w 66293"/>
                          <a:gd name="connsiteY6" fmla="*/ 88888 h 615831"/>
                          <a:gd name="connsiteX7" fmla="*/ 4299 w 66293"/>
                          <a:gd name="connsiteY7" fmla="*/ 42393 h 61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3" h="615831">
                            <a:moveTo>
                              <a:pt x="50794" y="615831"/>
                            </a:moveTo>
                            <a:cubicBezTo>
                              <a:pt x="55960" y="584834"/>
                              <a:pt x="66293" y="554265"/>
                              <a:pt x="66293" y="522841"/>
                            </a:cubicBezTo>
                            <a:cubicBezTo>
                              <a:pt x="66293" y="501540"/>
                              <a:pt x="56646" y="481328"/>
                              <a:pt x="50794" y="460847"/>
                            </a:cubicBezTo>
                            <a:cubicBezTo>
                              <a:pt x="34752" y="404702"/>
                              <a:pt x="38262" y="418801"/>
                              <a:pt x="4299" y="367858"/>
                            </a:cubicBezTo>
                            <a:cubicBezTo>
                              <a:pt x="27721" y="274172"/>
                              <a:pt x="13064" y="326064"/>
                              <a:pt x="50794" y="212875"/>
                            </a:cubicBezTo>
                            <a:lnTo>
                              <a:pt x="66293" y="166380"/>
                            </a:lnTo>
                            <a:cubicBezTo>
                              <a:pt x="61127" y="140549"/>
                              <a:pt x="63864" y="111759"/>
                              <a:pt x="50794" y="88888"/>
                            </a:cubicBezTo>
                            <a:cubicBezTo>
                              <a:pt x="0" y="0"/>
                              <a:pt x="4299" y="91781"/>
                              <a:pt x="4299" y="42393"/>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625 - Ελεύθερη σχεδίαση"/>
                      <p:cNvSpPr/>
                      <p:nvPr/>
                    </p:nvSpPr>
                    <p:spPr>
                      <a:xfrm>
                        <a:off x="1071538" y="585056"/>
                        <a:ext cx="542441" cy="531593"/>
                      </a:xfrm>
                      <a:custGeom>
                        <a:avLst/>
                        <a:gdLst>
                          <a:gd name="connsiteX0" fmla="*/ 0 w 542441"/>
                          <a:gd name="connsiteY0" fmla="*/ 0 h 531593"/>
                          <a:gd name="connsiteX1" fmla="*/ 30997 w 542441"/>
                          <a:gd name="connsiteY1" fmla="*/ 108488 h 531593"/>
                          <a:gd name="connsiteX2" fmla="*/ 61993 w 542441"/>
                          <a:gd name="connsiteY2" fmla="*/ 154983 h 531593"/>
                          <a:gd name="connsiteX3" fmla="*/ 154983 w 542441"/>
                          <a:gd name="connsiteY3" fmla="*/ 185980 h 531593"/>
                          <a:gd name="connsiteX4" fmla="*/ 371959 w 542441"/>
                          <a:gd name="connsiteY4" fmla="*/ 216976 h 531593"/>
                          <a:gd name="connsiteX5" fmla="*/ 433953 w 542441"/>
                          <a:gd name="connsiteY5" fmla="*/ 232475 h 531593"/>
                          <a:gd name="connsiteX6" fmla="*/ 495946 w 542441"/>
                          <a:gd name="connsiteY6" fmla="*/ 325464 h 531593"/>
                          <a:gd name="connsiteX7" fmla="*/ 511444 w 542441"/>
                          <a:gd name="connsiteY7" fmla="*/ 371959 h 531593"/>
                          <a:gd name="connsiteX8" fmla="*/ 542441 w 542441"/>
                          <a:gd name="connsiteY8" fmla="*/ 526942 h 53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41" h="531593">
                            <a:moveTo>
                              <a:pt x="0" y="0"/>
                            </a:moveTo>
                            <a:cubicBezTo>
                              <a:pt x="4967" y="19869"/>
                              <a:pt x="19878" y="86249"/>
                              <a:pt x="30997" y="108488"/>
                            </a:cubicBezTo>
                            <a:cubicBezTo>
                              <a:pt x="39327" y="125148"/>
                              <a:pt x="46198" y="145111"/>
                              <a:pt x="61993" y="154983"/>
                            </a:cubicBezTo>
                            <a:cubicBezTo>
                              <a:pt x="89700" y="172300"/>
                              <a:pt x="123285" y="178056"/>
                              <a:pt x="154983" y="185980"/>
                            </a:cubicBezTo>
                            <a:cubicBezTo>
                              <a:pt x="267345" y="214070"/>
                              <a:pt x="195781" y="199359"/>
                              <a:pt x="371959" y="216976"/>
                            </a:cubicBezTo>
                            <a:cubicBezTo>
                              <a:pt x="392624" y="222142"/>
                              <a:pt x="417923" y="218448"/>
                              <a:pt x="433953" y="232475"/>
                            </a:cubicBezTo>
                            <a:cubicBezTo>
                              <a:pt x="461989" y="257006"/>
                              <a:pt x="495946" y="325464"/>
                              <a:pt x="495946" y="325464"/>
                            </a:cubicBezTo>
                            <a:cubicBezTo>
                              <a:pt x="501112" y="340962"/>
                              <a:pt x="508522" y="355886"/>
                              <a:pt x="511444" y="371959"/>
                            </a:cubicBezTo>
                            <a:cubicBezTo>
                              <a:pt x="540468" y="531593"/>
                              <a:pt x="504960" y="451986"/>
                              <a:pt x="542441" y="526942"/>
                            </a:cubicBezTo>
                          </a:path>
                        </a:pathLst>
                      </a:custGeom>
                      <a:ln w="15875" cmpd="sng">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562" name="162 - Ομάδα"/>
                <p:cNvGrpSpPr/>
                <p:nvPr/>
              </p:nvGrpSpPr>
              <p:grpSpPr>
                <a:xfrm rot="13259927">
                  <a:off x="3714744" y="1041561"/>
                  <a:ext cx="868131" cy="831983"/>
                  <a:chOff x="3714744" y="1142206"/>
                  <a:chExt cx="4862513" cy="4573588"/>
                </a:xfrm>
              </p:grpSpPr>
              <p:sp>
                <p:nvSpPr>
                  <p:cNvPr id="566"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567"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568"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9"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0"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1"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2"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3"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4"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5"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6"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7"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8"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79"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0"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1"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2"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3"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4"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5"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6"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7"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8"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89"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0"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1"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2"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3"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4"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5"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6"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7"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8"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599"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0"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1"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2"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3"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4"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5"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6"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7"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8"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09"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0"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1"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2"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3"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4"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5"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6"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7"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8"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619"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nvGrpSpPr>
                <p:cNvPr id="563" name="530 - Ομάδα"/>
                <p:cNvGrpSpPr/>
                <p:nvPr/>
              </p:nvGrpSpPr>
              <p:grpSpPr>
                <a:xfrm rot="16025144">
                  <a:off x="3369016" y="1239538"/>
                  <a:ext cx="237280" cy="524648"/>
                  <a:chOff x="5621343" y="3322068"/>
                  <a:chExt cx="390512" cy="900976"/>
                </a:xfrm>
              </p:grpSpPr>
              <p:pic>
                <p:nvPicPr>
                  <p:cNvPr id="564" name="Picture 2" descr="C:\Users\dell\Desktop\σχήματα\MHC-I.png"/>
                  <p:cNvPicPr>
                    <a:picLocks noChangeAspect="1" noChangeArrowheads="1"/>
                  </p:cNvPicPr>
                  <p:nvPr/>
                </p:nvPicPr>
                <p:blipFill>
                  <a:blip r:embed="rId5" cstate="print"/>
                  <a:srcRect/>
                  <a:stretch>
                    <a:fillRect/>
                  </a:stretch>
                </p:blipFill>
                <p:spPr bwMode="auto">
                  <a:xfrm rot="16403579">
                    <a:off x="5454287" y="3665476"/>
                    <a:ext cx="724624" cy="390512"/>
                  </a:xfrm>
                  <a:prstGeom prst="rect">
                    <a:avLst/>
                  </a:prstGeom>
                  <a:noFill/>
                </p:spPr>
              </p:pic>
              <p:sp>
                <p:nvSpPr>
                  <p:cNvPr id="565" name="564 - Ελεύθερη σχεδίαση"/>
                  <p:cNvSpPr/>
                  <p:nvPr/>
                </p:nvSpPr>
                <p:spPr>
                  <a:xfrm rot="16403579">
                    <a:off x="5563629" y="3513840"/>
                    <a:ext cx="528550" cy="145005"/>
                  </a:xfrm>
                  <a:custGeom>
                    <a:avLst/>
                    <a:gdLst>
                      <a:gd name="connsiteX0" fmla="*/ 61823 w 4380782"/>
                      <a:gd name="connsiteY0" fmla="*/ 612475 h 1061049"/>
                      <a:gd name="connsiteX1" fmla="*/ 225725 w 4380782"/>
                      <a:gd name="connsiteY1" fmla="*/ 577970 h 1061049"/>
                      <a:gd name="connsiteX2" fmla="*/ 510397 w 4380782"/>
                      <a:gd name="connsiteY2" fmla="*/ 534838 h 1061049"/>
                      <a:gd name="connsiteX3" fmla="*/ 1053861 w 4380782"/>
                      <a:gd name="connsiteY3" fmla="*/ 508958 h 1061049"/>
                      <a:gd name="connsiteX4" fmla="*/ 1640457 w 4380782"/>
                      <a:gd name="connsiteY4" fmla="*/ 439947 h 1061049"/>
                      <a:gd name="connsiteX5" fmla="*/ 2106284 w 4380782"/>
                      <a:gd name="connsiteY5" fmla="*/ 439947 h 1061049"/>
                      <a:gd name="connsiteX6" fmla="*/ 2270186 w 4380782"/>
                      <a:gd name="connsiteY6" fmla="*/ 431321 h 1061049"/>
                      <a:gd name="connsiteX7" fmla="*/ 2270186 w 4380782"/>
                      <a:gd name="connsiteY7" fmla="*/ 207034 h 1061049"/>
                      <a:gd name="connsiteX8" fmla="*/ 2736012 w 4380782"/>
                      <a:gd name="connsiteY8" fmla="*/ 138022 h 1061049"/>
                      <a:gd name="connsiteX9" fmla="*/ 3115574 w 4380782"/>
                      <a:gd name="connsiteY9" fmla="*/ 112143 h 1061049"/>
                      <a:gd name="connsiteX10" fmla="*/ 3296729 w 4380782"/>
                      <a:gd name="connsiteY10" fmla="*/ 0 h 1061049"/>
                      <a:gd name="connsiteX11" fmla="*/ 3460631 w 4380782"/>
                      <a:gd name="connsiteY11" fmla="*/ 112143 h 1061049"/>
                      <a:gd name="connsiteX12" fmla="*/ 3546895 w 4380782"/>
                      <a:gd name="connsiteY12" fmla="*/ 267419 h 1061049"/>
                      <a:gd name="connsiteX13" fmla="*/ 3753929 w 4380782"/>
                      <a:gd name="connsiteY13" fmla="*/ 336430 h 1061049"/>
                      <a:gd name="connsiteX14" fmla="*/ 4288767 w 4380782"/>
                      <a:gd name="connsiteY14" fmla="*/ 370936 h 1061049"/>
                      <a:gd name="connsiteX15" fmla="*/ 4306020 w 4380782"/>
                      <a:gd name="connsiteY15" fmla="*/ 534838 h 1061049"/>
                      <a:gd name="connsiteX16" fmla="*/ 4012721 w 4380782"/>
                      <a:gd name="connsiteY16" fmla="*/ 595222 h 1061049"/>
                      <a:gd name="connsiteX17" fmla="*/ 3702171 w 4380782"/>
                      <a:gd name="connsiteY17" fmla="*/ 672860 h 1061049"/>
                      <a:gd name="connsiteX18" fmla="*/ 3590027 w 4380782"/>
                      <a:gd name="connsiteY18" fmla="*/ 819509 h 1061049"/>
                      <a:gd name="connsiteX19" fmla="*/ 3486510 w 4380782"/>
                      <a:gd name="connsiteY19" fmla="*/ 948905 h 1061049"/>
                      <a:gd name="connsiteX20" fmla="*/ 3244971 w 4380782"/>
                      <a:gd name="connsiteY20" fmla="*/ 1061049 h 1061049"/>
                      <a:gd name="connsiteX21" fmla="*/ 2684254 w 4380782"/>
                      <a:gd name="connsiteY21" fmla="*/ 1017917 h 1061049"/>
                      <a:gd name="connsiteX22" fmla="*/ 2296065 w 4380782"/>
                      <a:gd name="connsiteY22" fmla="*/ 1009290 h 1061049"/>
                      <a:gd name="connsiteX23" fmla="*/ 2235680 w 4380782"/>
                      <a:gd name="connsiteY23" fmla="*/ 862641 h 1061049"/>
                      <a:gd name="connsiteX24" fmla="*/ 2158042 w 4380782"/>
                      <a:gd name="connsiteY24" fmla="*/ 785004 h 1061049"/>
                      <a:gd name="connsiteX25" fmla="*/ 1597325 w 4380782"/>
                      <a:gd name="connsiteY25" fmla="*/ 793630 h 1061049"/>
                      <a:gd name="connsiteX26" fmla="*/ 596661 w 4380782"/>
                      <a:gd name="connsiteY26" fmla="*/ 785004 h 1061049"/>
                      <a:gd name="connsiteX27" fmla="*/ 61823 w 4380782"/>
                      <a:gd name="connsiteY27" fmla="*/ 612475 h 106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0782" h="1061049">
                        <a:moveTo>
                          <a:pt x="61823" y="612475"/>
                        </a:moveTo>
                        <a:cubicBezTo>
                          <a:pt x="0" y="577969"/>
                          <a:pt x="150963" y="590909"/>
                          <a:pt x="225725" y="577970"/>
                        </a:cubicBezTo>
                        <a:cubicBezTo>
                          <a:pt x="300487" y="565031"/>
                          <a:pt x="372374" y="546340"/>
                          <a:pt x="510397" y="534838"/>
                        </a:cubicBezTo>
                        <a:cubicBezTo>
                          <a:pt x="648420" y="523336"/>
                          <a:pt x="865518" y="524773"/>
                          <a:pt x="1053861" y="508958"/>
                        </a:cubicBezTo>
                        <a:cubicBezTo>
                          <a:pt x="1242204" y="493143"/>
                          <a:pt x="1465053" y="451449"/>
                          <a:pt x="1640457" y="439947"/>
                        </a:cubicBezTo>
                        <a:cubicBezTo>
                          <a:pt x="1815861" y="428445"/>
                          <a:pt x="2001329" y="441385"/>
                          <a:pt x="2106284" y="439947"/>
                        </a:cubicBezTo>
                        <a:cubicBezTo>
                          <a:pt x="2211239" y="438509"/>
                          <a:pt x="2242869" y="470140"/>
                          <a:pt x="2270186" y="431321"/>
                        </a:cubicBezTo>
                        <a:cubicBezTo>
                          <a:pt x="2297503" y="392502"/>
                          <a:pt x="2192548" y="255917"/>
                          <a:pt x="2270186" y="207034"/>
                        </a:cubicBezTo>
                        <a:cubicBezTo>
                          <a:pt x="2347824" y="158151"/>
                          <a:pt x="2595114" y="153837"/>
                          <a:pt x="2736012" y="138022"/>
                        </a:cubicBezTo>
                        <a:cubicBezTo>
                          <a:pt x="2876910" y="122207"/>
                          <a:pt x="3022121" y="135147"/>
                          <a:pt x="3115574" y="112143"/>
                        </a:cubicBezTo>
                        <a:cubicBezTo>
                          <a:pt x="3209027" y="89139"/>
                          <a:pt x="3239220" y="0"/>
                          <a:pt x="3296729" y="0"/>
                        </a:cubicBezTo>
                        <a:cubicBezTo>
                          <a:pt x="3354238" y="0"/>
                          <a:pt x="3418937" y="67573"/>
                          <a:pt x="3460631" y="112143"/>
                        </a:cubicBezTo>
                        <a:cubicBezTo>
                          <a:pt x="3502325" y="156713"/>
                          <a:pt x="3498012" y="230038"/>
                          <a:pt x="3546895" y="267419"/>
                        </a:cubicBezTo>
                        <a:cubicBezTo>
                          <a:pt x="3595778" y="304800"/>
                          <a:pt x="3630284" y="319177"/>
                          <a:pt x="3753929" y="336430"/>
                        </a:cubicBezTo>
                        <a:cubicBezTo>
                          <a:pt x="3877574" y="353683"/>
                          <a:pt x="4196752" y="337868"/>
                          <a:pt x="4288767" y="370936"/>
                        </a:cubicBezTo>
                        <a:cubicBezTo>
                          <a:pt x="4380782" y="404004"/>
                          <a:pt x="4352028" y="497457"/>
                          <a:pt x="4306020" y="534838"/>
                        </a:cubicBezTo>
                        <a:cubicBezTo>
                          <a:pt x="4260012" y="572219"/>
                          <a:pt x="4113363" y="572218"/>
                          <a:pt x="4012721" y="595222"/>
                        </a:cubicBezTo>
                        <a:cubicBezTo>
                          <a:pt x="3912079" y="618226"/>
                          <a:pt x="3772620" y="635479"/>
                          <a:pt x="3702171" y="672860"/>
                        </a:cubicBezTo>
                        <a:cubicBezTo>
                          <a:pt x="3631722" y="710241"/>
                          <a:pt x="3625970" y="773502"/>
                          <a:pt x="3590027" y="819509"/>
                        </a:cubicBezTo>
                        <a:cubicBezTo>
                          <a:pt x="3554084" y="865516"/>
                          <a:pt x="3544019" y="908648"/>
                          <a:pt x="3486510" y="948905"/>
                        </a:cubicBezTo>
                        <a:cubicBezTo>
                          <a:pt x="3429001" y="989162"/>
                          <a:pt x="3378680" y="1049547"/>
                          <a:pt x="3244971" y="1061049"/>
                        </a:cubicBezTo>
                        <a:lnTo>
                          <a:pt x="2684254" y="1017917"/>
                        </a:lnTo>
                        <a:cubicBezTo>
                          <a:pt x="2526103" y="1009291"/>
                          <a:pt x="2370827" y="1035169"/>
                          <a:pt x="2296065" y="1009290"/>
                        </a:cubicBezTo>
                        <a:cubicBezTo>
                          <a:pt x="2221303" y="983411"/>
                          <a:pt x="2258684" y="900022"/>
                          <a:pt x="2235680" y="862641"/>
                        </a:cubicBezTo>
                        <a:cubicBezTo>
                          <a:pt x="2212676" y="825260"/>
                          <a:pt x="2264435" y="796506"/>
                          <a:pt x="2158042" y="785004"/>
                        </a:cubicBezTo>
                        <a:cubicBezTo>
                          <a:pt x="2051650" y="773502"/>
                          <a:pt x="1597325" y="793630"/>
                          <a:pt x="1597325" y="793630"/>
                        </a:cubicBezTo>
                        <a:cubicBezTo>
                          <a:pt x="1337095" y="793630"/>
                          <a:pt x="856891" y="810883"/>
                          <a:pt x="596661" y="785004"/>
                        </a:cubicBezTo>
                        <a:cubicBezTo>
                          <a:pt x="336431" y="759125"/>
                          <a:pt x="123646" y="646981"/>
                          <a:pt x="61823" y="612475"/>
                        </a:cubicBezTo>
                        <a:close/>
                      </a:path>
                    </a:pathLst>
                  </a:cu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sp>
          <p:nvSpPr>
            <p:cNvPr id="3" name="2 - Ελεύθερη σχεδίαση"/>
            <p:cNvSpPr/>
            <p:nvPr/>
          </p:nvSpPr>
          <p:spPr>
            <a:xfrm>
              <a:off x="39202" y="714356"/>
              <a:ext cx="3636959" cy="3552934"/>
            </a:xfrm>
            <a:custGeom>
              <a:avLst/>
              <a:gdLst>
                <a:gd name="connsiteX0" fmla="*/ 3053751 w 3253596"/>
                <a:gd name="connsiteY0" fmla="*/ 997789 h 3436189"/>
                <a:gd name="connsiteX1" fmla="*/ 1621766 w 3253596"/>
                <a:gd name="connsiteY1" fmla="*/ 247291 h 3436189"/>
                <a:gd name="connsiteX2" fmla="*/ 1147313 w 3253596"/>
                <a:gd name="connsiteY2" fmla="*/ 31630 h 3436189"/>
                <a:gd name="connsiteX3" fmla="*/ 646981 w 3253596"/>
                <a:gd name="connsiteY3" fmla="*/ 83389 h 3436189"/>
                <a:gd name="connsiteX4" fmla="*/ 155276 w 3253596"/>
                <a:gd name="connsiteY4" fmla="*/ 531962 h 3436189"/>
                <a:gd name="connsiteX5" fmla="*/ 94891 w 3253596"/>
                <a:gd name="connsiteY5" fmla="*/ 1247955 h 3436189"/>
                <a:gd name="connsiteX6" fmla="*/ 724619 w 3253596"/>
                <a:gd name="connsiteY6" fmla="*/ 2610928 h 3436189"/>
                <a:gd name="connsiteX7" fmla="*/ 1682151 w 3253596"/>
                <a:gd name="connsiteY7" fmla="*/ 3387306 h 3436189"/>
                <a:gd name="connsiteX8" fmla="*/ 1112808 w 3253596"/>
                <a:gd name="connsiteY8" fmla="*/ 2904226 h 3436189"/>
                <a:gd name="connsiteX9" fmla="*/ 983411 w 3253596"/>
                <a:gd name="connsiteY9" fmla="*/ 2309004 h 3436189"/>
                <a:gd name="connsiteX10" fmla="*/ 1052423 w 3253596"/>
                <a:gd name="connsiteY10" fmla="*/ 1705155 h 3436189"/>
                <a:gd name="connsiteX11" fmla="*/ 1587260 w 3253596"/>
                <a:gd name="connsiteY11" fmla="*/ 1153064 h 3436189"/>
                <a:gd name="connsiteX12" fmla="*/ 1958196 w 3253596"/>
                <a:gd name="connsiteY12" fmla="*/ 963283 h 3436189"/>
                <a:gd name="connsiteX13" fmla="*/ 2501660 w 3253596"/>
                <a:gd name="connsiteY13" fmla="*/ 877019 h 3436189"/>
                <a:gd name="connsiteX14" fmla="*/ 2820838 w 3253596"/>
                <a:gd name="connsiteY14" fmla="*/ 971909 h 3436189"/>
                <a:gd name="connsiteX15" fmla="*/ 3053751 w 3253596"/>
                <a:gd name="connsiteY15" fmla="*/ 997789 h 343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3596" h="3436189">
                  <a:moveTo>
                    <a:pt x="3053751" y="997789"/>
                  </a:moveTo>
                  <a:cubicBezTo>
                    <a:pt x="2853906" y="877019"/>
                    <a:pt x="1939506" y="408317"/>
                    <a:pt x="1621766" y="247291"/>
                  </a:cubicBezTo>
                  <a:cubicBezTo>
                    <a:pt x="1304026" y="86265"/>
                    <a:pt x="1309777" y="58947"/>
                    <a:pt x="1147313" y="31630"/>
                  </a:cubicBezTo>
                  <a:cubicBezTo>
                    <a:pt x="984849" y="4313"/>
                    <a:pt x="812320" y="0"/>
                    <a:pt x="646981" y="83389"/>
                  </a:cubicBezTo>
                  <a:cubicBezTo>
                    <a:pt x="481642" y="166778"/>
                    <a:pt x="247291" y="337868"/>
                    <a:pt x="155276" y="531962"/>
                  </a:cubicBezTo>
                  <a:cubicBezTo>
                    <a:pt x="63261" y="726056"/>
                    <a:pt x="0" y="901461"/>
                    <a:pt x="94891" y="1247955"/>
                  </a:cubicBezTo>
                  <a:cubicBezTo>
                    <a:pt x="189782" y="1594449"/>
                    <a:pt x="460076" y="2254370"/>
                    <a:pt x="724619" y="2610928"/>
                  </a:cubicBezTo>
                  <a:cubicBezTo>
                    <a:pt x="989162" y="2967486"/>
                    <a:pt x="1617453" y="3338423"/>
                    <a:pt x="1682151" y="3387306"/>
                  </a:cubicBezTo>
                  <a:cubicBezTo>
                    <a:pt x="1746849" y="3436189"/>
                    <a:pt x="1229265" y="3083943"/>
                    <a:pt x="1112808" y="2904226"/>
                  </a:cubicBezTo>
                  <a:cubicBezTo>
                    <a:pt x="996351" y="2724509"/>
                    <a:pt x="993475" y="2508849"/>
                    <a:pt x="983411" y="2309004"/>
                  </a:cubicBezTo>
                  <a:cubicBezTo>
                    <a:pt x="973347" y="2109159"/>
                    <a:pt x="951782" y="1897812"/>
                    <a:pt x="1052423" y="1705155"/>
                  </a:cubicBezTo>
                  <a:cubicBezTo>
                    <a:pt x="1153064" y="1512498"/>
                    <a:pt x="1436298" y="1276709"/>
                    <a:pt x="1587260" y="1153064"/>
                  </a:cubicBezTo>
                  <a:cubicBezTo>
                    <a:pt x="1738222" y="1029419"/>
                    <a:pt x="1805796" y="1009290"/>
                    <a:pt x="1958196" y="963283"/>
                  </a:cubicBezTo>
                  <a:cubicBezTo>
                    <a:pt x="2110596" y="917276"/>
                    <a:pt x="2357886" y="875581"/>
                    <a:pt x="2501660" y="877019"/>
                  </a:cubicBezTo>
                  <a:cubicBezTo>
                    <a:pt x="2645434" y="878457"/>
                    <a:pt x="2728823" y="947468"/>
                    <a:pt x="2820838" y="971909"/>
                  </a:cubicBezTo>
                  <a:cubicBezTo>
                    <a:pt x="2912853" y="996350"/>
                    <a:pt x="3253596" y="1118559"/>
                    <a:pt x="3053751" y="997789"/>
                  </a:cubicBezTo>
                  <a:close/>
                </a:path>
              </a:pathLst>
            </a:cu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1285852" y="1714489"/>
              <a:ext cx="2515722" cy="2490470"/>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Έλλειψη"/>
            <p:cNvSpPr/>
            <p:nvPr/>
          </p:nvSpPr>
          <p:spPr>
            <a:xfrm>
              <a:off x="1418738" y="1916262"/>
              <a:ext cx="2257423" cy="2243958"/>
            </a:xfrm>
            <a:prstGeom prst="ellipse">
              <a:avLst/>
            </a:prstGeom>
            <a:gradFill flip="none" rotWithShape="1">
              <a:gsLst>
                <a:gs pos="0">
                  <a:srgbClr val="FFC000"/>
                </a:gs>
                <a:gs pos="45000">
                  <a:srgbClr val="FF7A00"/>
                </a:gs>
                <a:gs pos="70000">
                  <a:srgbClr val="FF0300"/>
                </a:gs>
                <a:gs pos="100000">
                  <a:srgbClr val="4D0808"/>
                </a:gs>
              </a:gsLst>
              <a:lin ang="135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reeform 6"/>
            <p:cNvSpPr>
              <a:spLocks noChangeAspect="1"/>
            </p:cNvSpPr>
            <p:nvPr/>
          </p:nvSpPr>
          <p:spPr bwMode="auto">
            <a:xfrm rot="4354500">
              <a:off x="963655" y="2986559"/>
              <a:ext cx="1439740" cy="49479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7" name="Freeform 6"/>
            <p:cNvSpPr>
              <a:spLocks noChangeAspect="1"/>
            </p:cNvSpPr>
            <p:nvPr/>
          </p:nvSpPr>
          <p:spPr bwMode="auto">
            <a:xfrm rot="11386758" flipV="1">
              <a:off x="1699097" y="3693685"/>
              <a:ext cx="1367027" cy="461935"/>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8" name="Freeform 6"/>
            <p:cNvSpPr>
              <a:spLocks noChangeAspect="1"/>
            </p:cNvSpPr>
            <p:nvPr/>
          </p:nvSpPr>
          <p:spPr bwMode="auto">
            <a:xfrm rot="8949521">
              <a:off x="1406675" y="2040357"/>
              <a:ext cx="1407673" cy="437531"/>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1" name="10 - Έλλειψη"/>
            <p:cNvSpPr/>
            <p:nvPr/>
          </p:nvSpPr>
          <p:spPr>
            <a:xfrm rot="19945777">
              <a:off x="1898576" y="2053854"/>
              <a:ext cx="516590" cy="190727"/>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rot="15790131">
              <a:off x="1350668" y="2959251"/>
              <a:ext cx="513509" cy="191871"/>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Ελεύθερη σχεδίαση"/>
            <p:cNvSpPr/>
            <p:nvPr/>
          </p:nvSpPr>
          <p:spPr>
            <a:xfrm>
              <a:off x="1711697" y="2099549"/>
              <a:ext cx="1094157" cy="866843"/>
            </a:xfrm>
            <a:custGeom>
              <a:avLst/>
              <a:gdLst>
                <a:gd name="connsiteX0" fmla="*/ 0 w 1246518"/>
                <a:gd name="connsiteY0" fmla="*/ 552091 h 993476"/>
                <a:gd name="connsiteX1" fmla="*/ 181155 w 1246518"/>
                <a:gd name="connsiteY1" fmla="*/ 612476 h 993476"/>
                <a:gd name="connsiteX2" fmla="*/ 422695 w 1246518"/>
                <a:gd name="connsiteY2" fmla="*/ 664234 h 993476"/>
                <a:gd name="connsiteX3" fmla="*/ 810883 w 1246518"/>
                <a:gd name="connsiteY3" fmla="*/ 810883 h 993476"/>
                <a:gd name="connsiteX4" fmla="*/ 931653 w 1246518"/>
                <a:gd name="connsiteY4" fmla="*/ 905774 h 993476"/>
                <a:gd name="connsiteX5" fmla="*/ 1026544 w 1246518"/>
                <a:gd name="connsiteY5" fmla="*/ 948906 h 993476"/>
                <a:gd name="connsiteX6" fmla="*/ 1121434 w 1246518"/>
                <a:gd name="connsiteY6" fmla="*/ 638355 h 993476"/>
                <a:gd name="connsiteX7" fmla="*/ 1233578 w 1246518"/>
                <a:gd name="connsiteY7" fmla="*/ 284672 h 993476"/>
                <a:gd name="connsiteX8" fmla="*/ 1199072 w 1246518"/>
                <a:gd name="connsiteY8" fmla="*/ 0 h 993476"/>
                <a:gd name="connsiteX9" fmla="*/ 1199072 w 1246518"/>
                <a:gd name="connsiteY9" fmla="*/ 0 h 9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518" h="993476">
                  <a:moveTo>
                    <a:pt x="0" y="552091"/>
                  </a:moveTo>
                  <a:cubicBezTo>
                    <a:pt x="55353" y="572938"/>
                    <a:pt x="110706" y="593785"/>
                    <a:pt x="181155" y="612476"/>
                  </a:cubicBezTo>
                  <a:cubicBezTo>
                    <a:pt x="251604" y="631167"/>
                    <a:pt x="317740" y="631166"/>
                    <a:pt x="422695" y="664234"/>
                  </a:cubicBezTo>
                  <a:cubicBezTo>
                    <a:pt x="527650" y="697302"/>
                    <a:pt x="726057" y="770626"/>
                    <a:pt x="810883" y="810883"/>
                  </a:cubicBezTo>
                  <a:cubicBezTo>
                    <a:pt x="895709" y="851140"/>
                    <a:pt x="895710" y="882770"/>
                    <a:pt x="931653" y="905774"/>
                  </a:cubicBezTo>
                  <a:cubicBezTo>
                    <a:pt x="967596" y="928778"/>
                    <a:pt x="994914" y="993476"/>
                    <a:pt x="1026544" y="948906"/>
                  </a:cubicBezTo>
                  <a:cubicBezTo>
                    <a:pt x="1058174" y="904336"/>
                    <a:pt x="1086928" y="749061"/>
                    <a:pt x="1121434" y="638355"/>
                  </a:cubicBezTo>
                  <a:cubicBezTo>
                    <a:pt x="1155940" y="527649"/>
                    <a:pt x="1220638" y="391064"/>
                    <a:pt x="1233578" y="284672"/>
                  </a:cubicBezTo>
                  <a:cubicBezTo>
                    <a:pt x="1246518" y="178280"/>
                    <a:pt x="1199072" y="0"/>
                    <a:pt x="1199072" y="0"/>
                  </a:cubicBezTo>
                  <a:lnTo>
                    <a:pt x="119907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15 - Ελεύθερη σχεδίαση"/>
            <p:cNvSpPr/>
            <p:nvPr/>
          </p:nvSpPr>
          <p:spPr>
            <a:xfrm>
              <a:off x="2643055" y="2937539"/>
              <a:ext cx="810206" cy="136738"/>
            </a:xfrm>
            <a:custGeom>
              <a:avLst/>
              <a:gdLst>
                <a:gd name="connsiteX0" fmla="*/ 0 w 923027"/>
                <a:gd name="connsiteY0" fmla="*/ 14377 h 156713"/>
                <a:gd name="connsiteX1" fmla="*/ 232914 w 923027"/>
                <a:gd name="connsiteY1" fmla="*/ 23004 h 156713"/>
                <a:gd name="connsiteX2" fmla="*/ 629729 w 923027"/>
                <a:gd name="connsiteY2" fmla="*/ 152400 h 156713"/>
                <a:gd name="connsiteX3" fmla="*/ 923027 w 923027"/>
                <a:gd name="connsiteY3" fmla="*/ 48883 h 156713"/>
                <a:gd name="connsiteX4" fmla="*/ 923027 w 923027"/>
                <a:gd name="connsiteY4" fmla="*/ 48883 h 15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27" h="156713">
                  <a:moveTo>
                    <a:pt x="0" y="14377"/>
                  </a:moveTo>
                  <a:cubicBezTo>
                    <a:pt x="63979" y="7188"/>
                    <a:pt x="127959" y="0"/>
                    <a:pt x="232914" y="23004"/>
                  </a:cubicBezTo>
                  <a:cubicBezTo>
                    <a:pt x="337869" y="46008"/>
                    <a:pt x="514710" y="148087"/>
                    <a:pt x="629729" y="152400"/>
                  </a:cubicBezTo>
                  <a:cubicBezTo>
                    <a:pt x="744748" y="156713"/>
                    <a:pt x="923027" y="48883"/>
                    <a:pt x="923027" y="48883"/>
                  </a:cubicBezTo>
                  <a:lnTo>
                    <a:pt x="923027" y="48883"/>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16 - Ελεύθερη σχεδίαση"/>
            <p:cNvSpPr/>
            <p:nvPr/>
          </p:nvSpPr>
          <p:spPr>
            <a:xfrm>
              <a:off x="1981766" y="2935031"/>
              <a:ext cx="623429" cy="715050"/>
            </a:xfrm>
            <a:custGeom>
              <a:avLst/>
              <a:gdLst>
                <a:gd name="connsiteX0" fmla="*/ 710241 w 710241"/>
                <a:gd name="connsiteY0" fmla="*/ 0 h 819509"/>
                <a:gd name="connsiteX1" fmla="*/ 460075 w 710241"/>
                <a:gd name="connsiteY1" fmla="*/ 112143 h 819509"/>
                <a:gd name="connsiteX2" fmla="*/ 391064 w 710241"/>
                <a:gd name="connsiteY2" fmla="*/ 353683 h 819509"/>
                <a:gd name="connsiteX3" fmla="*/ 54634 w 710241"/>
                <a:gd name="connsiteY3" fmla="*/ 414067 h 819509"/>
                <a:gd name="connsiteX4" fmla="*/ 63260 w 710241"/>
                <a:gd name="connsiteY4" fmla="*/ 707366 h 819509"/>
                <a:gd name="connsiteX5" fmla="*/ 2875 w 710241"/>
                <a:gd name="connsiteY5" fmla="*/ 819509 h 819509"/>
                <a:gd name="connsiteX6" fmla="*/ 2875 w 710241"/>
                <a:gd name="connsiteY6" fmla="*/ 819509 h 8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241" h="819509">
                  <a:moveTo>
                    <a:pt x="710241" y="0"/>
                  </a:moveTo>
                  <a:cubicBezTo>
                    <a:pt x="611756" y="26598"/>
                    <a:pt x="513271" y="53196"/>
                    <a:pt x="460075" y="112143"/>
                  </a:cubicBezTo>
                  <a:cubicBezTo>
                    <a:pt x="406879" y="171090"/>
                    <a:pt x="458638" y="303362"/>
                    <a:pt x="391064" y="353683"/>
                  </a:cubicBezTo>
                  <a:cubicBezTo>
                    <a:pt x="323490" y="404004"/>
                    <a:pt x="109268" y="355120"/>
                    <a:pt x="54634" y="414067"/>
                  </a:cubicBezTo>
                  <a:cubicBezTo>
                    <a:pt x="0" y="473014"/>
                    <a:pt x="71887" y="639792"/>
                    <a:pt x="63260" y="707366"/>
                  </a:cubicBezTo>
                  <a:cubicBezTo>
                    <a:pt x="54634" y="774940"/>
                    <a:pt x="2875" y="819509"/>
                    <a:pt x="2875" y="819509"/>
                  </a:cubicBezTo>
                  <a:lnTo>
                    <a:pt x="2875" y="819509"/>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20 - Ελεύθερη σχεδίαση"/>
            <p:cNvSpPr/>
            <p:nvPr/>
          </p:nvSpPr>
          <p:spPr>
            <a:xfrm>
              <a:off x="2569859" y="2972665"/>
              <a:ext cx="262496" cy="835480"/>
            </a:xfrm>
            <a:custGeom>
              <a:avLst/>
              <a:gdLst>
                <a:gd name="connsiteX0" fmla="*/ 40256 w 299049"/>
                <a:gd name="connsiteY0" fmla="*/ 0 h 957532"/>
                <a:gd name="connsiteX1" fmla="*/ 40256 w 299049"/>
                <a:gd name="connsiteY1" fmla="*/ 155275 h 957532"/>
                <a:gd name="connsiteX2" fmla="*/ 31630 w 299049"/>
                <a:gd name="connsiteY2" fmla="*/ 388188 h 957532"/>
                <a:gd name="connsiteX3" fmla="*/ 230038 w 299049"/>
                <a:gd name="connsiteY3" fmla="*/ 526211 h 957532"/>
                <a:gd name="connsiteX4" fmla="*/ 299049 w 299049"/>
                <a:gd name="connsiteY4" fmla="*/ 957532 h 957532"/>
                <a:gd name="connsiteX5" fmla="*/ 299049 w 299049"/>
                <a:gd name="connsiteY5" fmla="*/ 957532 h 95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49" h="957532">
                  <a:moveTo>
                    <a:pt x="40256" y="0"/>
                  </a:moveTo>
                  <a:cubicBezTo>
                    <a:pt x="40975" y="45288"/>
                    <a:pt x="41694" y="90577"/>
                    <a:pt x="40256" y="155275"/>
                  </a:cubicBezTo>
                  <a:cubicBezTo>
                    <a:pt x="38818" y="219973"/>
                    <a:pt x="0" y="326365"/>
                    <a:pt x="31630" y="388188"/>
                  </a:cubicBezTo>
                  <a:cubicBezTo>
                    <a:pt x="63260" y="450011"/>
                    <a:pt x="185468" y="431320"/>
                    <a:pt x="230038" y="526211"/>
                  </a:cubicBezTo>
                  <a:cubicBezTo>
                    <a:pt x="274608" y="621102"/>
                    <a:pt x="299049" y="957532"/>
                    <a:pt x="299049" y="957532"/>
                  </a:cubicBezTo>
                  <a:lnTo>
                    <a:pt x="299049" y="957532"/>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12" name="111 - Ομάδα"/>
            <p:cNvGrpSpPr/>
            <p:nvPr/>
          </p:nvGrpSpPr>
          <p:grpSpPr>
            <a:xfrm>
              <a:off x="2923687" y="1711671"/>
              <a:ext cx="536689" cy="1439740"/>
              <a:chOff x="3703040" y="837067"/>
              <a:chExt cx="611423" cy="1650065"/>
            </a:xfrm>
          </p:grpSpPr>
          <p:sp>
            <p:nvSpPr>
              <p:cNvPr id="113" name="Freeform 6"/>
              <p:cNvSpPr>
                <a:spLocks noChangeAspect="1"/>
              </p:cNvSpPr>
              <p:nvPr/>
            </p:nvSpPr>
            <p:spPr bwMode="auto">
              <a:xfrm rot="13550529">
                <a:off x="3183719" y="1356388"/>
                <a:ext cx="1650065" cy="611423"/>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chemeClr val="bg1"/>
              </a:solidFill>
              <a:ln w="6350">
                <a:noFill/>
                <a:round/>
                <a:headEnd/>
                <a:tailEnd/>
              </a:ln>
              <a:scene3d>
                <a:camera prst="orthographicFront"/>
                <a:lightRig rig="threePt" dir="t"/>
              </a:scene3d>
              <a:sp3d>
                <a:bevelT/>
              </a:sp3d>
            </p:spPr>
            <p:txBody>
              <a:bodyPr/>
              <a:lstStyle/>
              <a:p>
                <a:endParaRPr lang="el-GR"/>
              </a:p>
            </p:txBody>
          </p:sp>
          <p:sp>
            <p:nvSpPr>
              <p:cNvPr id="114" name="113 - Έλλειψη"/>
              <p:cNvSpPr/>
              <p:nvPr/>
            </p:nvSpPr>
            <p:spPr>
              <a:xfrm rot="3366813">
                <a:off x="3818154" y="1624659"/>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5" name="114 - Ομάδα"/>
            <p:cNvGrpSpPr/>
            <p:nvPr/>
          </p:nvGrpSpPr>
          <p:grpSpPr>
            <a:xfrm>
              <a:off x="3049099" y="2646653"/>
              <a:ext cx="536204" cy="1596773"/>
              <a:chOff x="4266565" y="4472567"/>
              <a:chExt cx="610870" cy="1830038"/>
            </a:xfrm>
          </p:grpSpPr>
          <p:sp>
            <p:nvSpPr>
              <p:cNvPr id="10" name="Freeform 6"/>
              <p:cNvSpPr>
                <a:spLocks noChangeAspect="1"/>
              </p:cNvSpPr>
              <p:nvPr/>
            </p:nvSpPr>
            <p:spPr bwMode="auto">
              <a:xfrm rot="17697370">
                <a:off x="3656981" y="5082151"/>
                <a:ext cx="1830038" cy="610870"/>
              </a:xfrm>
              <a:custGeom>
                <a:avLst/>
                <a:gdLst>
                  <a:gd name="T0" fmla="*/ 2099440 w 15534"/>
                  <a:gd name="T1" fmla="*/ 493950 h 9550"/>
                  <a:gd name="T2" fmla="*/ 7062 w 15534"/>
                  <a:gd name="T3" fmla="*/ 354839 h 9550"/>
                  <a:gd name="T4" fmla="*/ 0 w 15534"/>
                  <a:gd name="T5" fmla="*/ 591045 h 9550"/>
                  <a:gd name="T6" fmla="*/ 2780540 w 15534"/>
                  <a:gd name="T7" fmla="*/ 3371850 h 9550"/>
                  <a:gd name="T8" fmla="*/ 5484813 w 15534"/>
                  <a:gd name="T9" fmla="*/ 1237522 h 9550"/>
                  <a:gd name="T10" fmla="*/ 2099440 w 15534"/>
                  <a:gd name="T11" fmla="*/ 493950 h 9550"/>
                  <a:gd name="T12" fmla="*/ 0 60000 65536"/>
                  <a:gd name="T13" fmla="*/ 0 60000 65536"/>
                  <a:gd name="T14" fmla="*/ 0 60000 65536"/>
                  <a:gd name="T15" fmla="*/ 0 60000 65536"/>
                  <a:gd name="T16" fmla="*/ 0 60000 65536"/>
                  <a:gd name="T17" fmla="*/ 0 60000 65536"/>
                  <a:gd name="T18" fmla="*/ 0 w 15534"/>
                  <a:gd name="T19" fmla="*/ 0 h 9550"/>
                  <a:gd name="T20" fmla="*/ 15534 w 15534"/>
                  <a:gd name="T21" fmla="*/ 9550 h 9550"/>
                </a:gdLst>
                <a:ahLst/>
                <a:cxnLst>
                  <a:cxn ang="T12">
                    <a:pos x="T0" y="T1"/>
                  </a:cxn>
                  <a:cxn ang="T13">
                    <a:pos x="T2" y="T3"/>
                  </a:cxn>
                  <a:cxn ang="T14">
                    <a:pos x="T4" y="T5"/>
                  </a:cxn>
                  <a:cxn ang="T15">
                    <a:pos x="T6" y="T7"/>
                  </a:cxn>
                  <a:cxn ang="T16">
                    <a:pos x="T8" y="T9"/>
                  </a:cxn>
                  <a:cxn ang="T17">
                    <a:pos x="T10" y="T11"/>
                  </a:cxn>
                </a:cxnLst>
                <a:rect l="T18" t="T19" r="T20" b="T21"/>
                <a:pathLst>
                  <a:path w="15534" h="9550">
                    <a:moveTo>
                      <a:pt x="5946" y="1399"/>
                    </a:moveTo>
                    <a:cubicBezTo>
                      <a:pt x="4174" y="0"/>
                      <a:pt x="2068" y="178"/>
                      <a:pt x="20" y="1005"/>
                    </a:cubicBezTo>
                    <a:cubicBezTo>
                      <a:pt x="20" y="1221"/>
                      <a:pt x="0" y="1458"/>
                      <a:pt x="0" y="1674"/>
                    </a:cubicBezTo>
                    <a:cubicBezTo>
                      <a:pt x="0" y="6026"/>
                      <a:pt x="3525" y="9550"/>
                      <a:pt x="7875" y="9550"/>
                    </a:cubicBezTo>
                    <a:cubicBezTo>
                      <a:pt x="11596" y="9550"/>
                      <a:pt x="14707" y="6971"/>
                      <a:pt x="15534" y="3505"/>
                    </a:cubicBezTo>
                    <a:cubicBezTo>
                      <a:pt x="12364" y="4293"/>
                      <a:pt x="8899" y="3702"/>
                      <a:pt x="5946" y="1399"/>
                    </a:cubicBezTo>
                  </a:path>
                </a:pathLst>
              </a:custGeom>
              <a:solidFill>
                <a:srgbClr val="FFF5EE"/>
              </a:solidFill>
              <a:ln w="6350">
                <a:noFill/>
                <a:round/>
                <a:headEnd/>
                <a:tailEnd/>
              </a:ln>
              <a:scene3d>
                <a:camera prst="orthographicFront"/>
                <a:lightRig rig="threePt" dir="t"/>
              </a:scene3d>
              <a:sp3d>
                <a:bevelT/>
              </a:sp3d>
            </p:spPr>
            <p:txBody>
              <a:bodyPr/>
              <a:lstStyle/>
              <a:p>
                <a:endParaRPr lang="el-GR"/>
              </a:p>
            </p:txBody>
          </p:sp>
          <p:sp>
            <p:nvSpPr>
              <p:cNvPr id="13" name="12 - Έλλειψη"/>
              <p:cNvSpPr/>
              <p:nvPr/>
            </p:nvSpPr>
            <p:spPr>
              <a:xfrm rot="7775682">
                <a:off x="4277737" y="5402065"/>
                <a:ext cx="588525" cy="218589"/>
              </a:xfrm>
              <a:prstGeom prst="ellipse">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3" name="122 - Ομάδα"/>
            <p:cNvGrpSpPr/>
            <p:nvPr/>
          </p:nvGrpSpPr>
          <p:grpSpPr>
            <a:xfrm rot="348164">
              <a:off x="1256382" y="3046491"/>
              <a:ext cx="1543429" cy="1233149"/>
              <a:chOff x="642910" y="4214818"/>
              <a:chExt cx="1758351" cy="1413294"/>
            </a:xfrm>
          </p:grpSpPr>
          <p:sp>
            <p:nvSpPr>
              <p:cNvPr id="118" name="117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9" name="118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5" name="124 - Ομάδα"/>
            <p:cNvGrpSpPr/>
            <p:nvPr/>
          </p:nvGrpSpPr>
          <p:grpSpPr>
            <a:xfrm rot="20675961">
              <a:off x="1134361" y="1995164"/>
              <a:ext cx="1240548" cy="1534223"/>
              <a:chOff x="571472" y="714356"/>
              <a:chExt cx="1413294" cy="1758351"/>
            </a:xfrm>
          </p:grpSpPr>
          <p:sp>
            <p:nvSpPr>
              <p:cNvPr id="116" name="115 - Ελεύθερη σχεδίαση"/>
              <p:cNvSpPr/>
              <p:nvPr/>
            </p:nvSpPr>
            <p:spPr>
              <a:xfrm>
                <a:off x="571472" y="714356"/>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119 - Ελεύθερη σχεδίαση"/>
              <p:cNvSpPr/>
              <p:nvPr/>
            </p:nvSpPr>
            <p:spPr>
              <a:xfrm rot="5598130">
                <a:off x="836234" y="828982"/>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4" name="123 - Ομάδα"/>
            <p:cNvGrpSpPr/>
            <p:nvPr/>
          </p:nvGrpSpPr>
          <p:grpSpPr>
            <a:xfrm rot="380008">
              <a:off x="1920388" y="1711671"/>
              <a:ext cx="2043182" cy="1065050"/>
              <a:chOff x="1857356" y="500042"/>
              <a:chExt cx="2327694" cy="1220638"/>
            </a:xfrm>
          </p:grpSpPr>
          <p:sp>
            <p:nvSpPr>
              <p:cNvPr id="117" name="116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2" name="121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125 - Ομάδα"/>
            <p:cNvGrpSpPr/>
            <p:nvPr/>
          </p:nvGrpSpPr>
          <p:grpSpPr>
            <a:xfrm rot="6346008">
              <a:off x="2256729" y="2947011"/>
              <a:ext cx="2033221" cy="931021"/>
              <a:chOff x="1857356" y="500042"/>
              <a:chExt cx="2327694" cy="1220638"/>
            </a:xfrm>
          </p:grpSpPr>
          <p:sp>
            <p:nvSpPr>
              <p:cNvPr id="127" name="126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8" name="127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2" name="131 - Ομάδα"/>
            <p:cNvGrpSpPr/>
            <p:nvPr/>
          </p:nvGrpSpPr>
          <p:grpSpPr>
            <a:xfrm rot="348164">
              <a:off x="1037983" y="2995314"/>
              <a:ext cx="1765434" cy="1233149"/>
              <a:chOff x="642910" y="4214818"/>
              <a:chExt cx="2011270" cy="1413294"/>
            </a:xfrm>
          </p:grpSpPr>
          <p:sp>
            <p:nvSpPr>
              <p:cNvPr id="133" name="132 - Έλλειψη"/>
              <p:cNvSpPr/>
              <p:nvPr/>
            </p:nvSpPr>
            <p:spPr>
              <a:xfrm rot="11468867">
                <a:off x="2065655" y="5183568"/>
                <a:ext cx="588525" cy="218589"/>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133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5" name="134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6" name="135 - Ομάδα"/>
            <p:cNvGrpSpPr/>
            <p:nvPr/>
          </p:nvGrpSpPr>
          <p:grpSpPr>
            <a:xfrm rot="348164">
              <a:off x="1256382" y="3046491"/>
              <a:ext cx="1543429" cy="1233149"/>
              <a:chOff x="642910" y="4214818"/>
              <a:chExt cx="1758351" cy="1413294"/>
            </a:xfrm>
          </p:grpSpPr>
          <p:sp>
            <p:nvSpPr>
              <p:cNvPr id="138" name="137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138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0" name="139 - Ομάδα"/>
            <p:cNvGrpSpPr/>
            <p:nvPr/>
          </p:nvGrpSpPr>
          <p:grpSpPr>
            <a:xfrm rot="14218742">
              <a:off x="2755986" y="2246565"/>
              <a:ext cx="1534223" cy="1240548"/>
              <a:chOff x="642910" y="4214818"/>
              <a:chExt cx="1758351" cy="1413294"/>
            </a:xfrm>
          </p:grpSpPr>
          <p:sp>
            <p:nvSpPr>
              <p:cNvPr id="142" name="141 - Ελεύθερη σχεδίαση"/>
              <p:cNvSpPr/>
              <p:nvPr/>
            </p:nvSpPr>
            <p:spPr>
              <a:xfrm rot="16200000">
                <a:off x="815439" y="4042289"/>
                <a:ext cx="1413294" cy="1758351"/>
              </a:xfrm>
              <a:custGeom>
                <a:avLst/>
                <a:gdLst>
                  <a:gd name="connsiteX0" fmla="*/ 168215 w 1413294"/>
                  <a:gd name="connsiteY0" fmla="*/ 849702 h 1758351"/>
                  <a:gd name="connsiteX1" fmla="*/ 357996 w 1413294"/>
                  <a:gd name="connsiteY1" fmla="*/ 556404 h 1758351"/>
                  <a:gd name="connsiteX2" fmla="*/ 668547 w 1413294"/>
                  <a:gd name="connsiteY2" fmla="*/ 263106 h 1758351"/>
                  <a:gd name="connsiteX3" fmla="*/ 1099868 w 1413294"/>
                  <a:gd name="connsiteY3" fmla="*/ 56072 h 1758351"/>
                  <a:gd name="connsiteX4" fmla="*/ 1410419 w 1413294"/>
                  <a:gd name="connsiteY4" fmla="*/ 4313 h 1758351"/>
                  <a:gd name="connsiteX5" fmla="*/ 1082615 w 1413294"/>
                  <a:gd name="connsiteY5" fmla="*/ 30193 h 1758351"/>
                  <a:gd name="connsiteX6" fmla="*/ 599536 w 1413294"/>
                  <a:gd name="connsiteY6" fmla="*/ 150962 h 1758351"/>
                  <a:gd name="connsiteX7" fmla="*/ 211347 w 1413294"/>
                  <a:gd name="connsiteY7" fmla="*/ 573657 h 1758351"/>
                  <a:gd name="connsiteX8" fmla="*/ 21566 w 1413294"/>
                  <a:gd name="connsiteY8" fmla="*/ 1410419 h 1758351"/>
                  <a:gd name="connsiteX9" fmla="*/ 81951 w 1413294"/>
                  <a:gd name="connsiteY9" fmla="*/ 1695091 h 1758351"/>
                  <a:gd name="connsiteX10" fmla="*/ 159589 w 1413294"/>
                  <a:gd name="connsiteY10" fmla="*/ 1030857 h 1758351"/>
                  <a:gd name="connsiteX11" fmla="*/ 168215 w 1413294"/>
                  <a:gd name="connsiteY11" fmla="*/ 849702 h 175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294" h="1758351">
                    <a:moveTo>
                      <a:pt x="168215" y="849702"/>
                    </a:moveTo>
                    <a:cubicBezTo>
                      <a:pt x="201283" y="770627"/>
                      <a:pt x="274607" y="654170"/>
                      <a:pt x="357996" y="556404"/>
                    </a:cubicBezTo>
                    <a:cubicBezTo>
                      <a:pt x="441385" y="458638"/>
                      <a:pt x="544902" y="346495"/>
                      <a:pt x="668547" y="263106"/>
                    </a:cubicBezTo>
                    <a:cubicBezTo>
                      <a:pt x="792192" y="179717"/>
                      <a:pt x="976223" y="99204"/>
                      <a:pt x="1099868" y="56072"/>
                    </a:cubicBezTo>
                    <a:cubicBezTo>
                      <a:pt x="1223513" y="12940"/>
                      <a:pt x="1413294" y="8626"/>
                      <a:pt x="1410419" y="4313"/>
                    </a:cubicBezTo>
                    <a:cubicBezTo>
                      <a:pt x="1407544" y="0"/>
                      <a:pt x="1217762" y="5752"/>
                      <a:pt x="1082615" y="30193"/>
                    </a:cubicBezTo>
                    <a:cubicBezTo>
                      <a:pt x="947468" y="54634"/>
                      <a:pt x="744747" y="60385"/>
                      <a:pt x="599536" y="150962"/>
                    </a:cubicBezTo>
                    <a:cubicBezTo>
                      <a:pt x="454325" y="241539"/>
                      <a:pt x="307675" y="363748"/>
                      <a:pt x="211347" y="573657"/>
                    </a:cubicBezTo>
                    <a:cubicBezTo>
                      <a:pt x="115019" y="783567"/>
                      <a:pt x="43132" y="1223513"/>
                      <a:pt x="21566" y="1410419"/>
                    </a:cubicBezTo>
                    <a:cubicBezTo>
                      <a:pt x="0" y="1597325"/>
                      <a:pt x="58947" y="1758351"/>
                      <a:pt x="81951" y="1695091"/>
                    </a:cubicBezTo>
                    <a:cubicBezTo>
                      <a:pt x="104955" y="1631831"/>
                      <a:pt x="142336" y="1177506"/>
                      <a:pt x="159589" y="1030857"/>
                    </a:cubicBezTo>
                    <a:cubicBezTo>
                      <a:pt x="176842" y="884208"/>
                      <a:pt x="135147" y="928777"/>
                      <a:pt x="168215" y="849702"/>
                    </a:cubicBezTo>
                    <a:close/>
                  </a:path>
                </a:pathLst>
              </a:cu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142 - Ελεύθερη σχεδίαση"/>
              <p:cNvSpPr/>
              <p:nvPr/>
            </p:nvSpPr>
            <p:spPr>
              <a:xfrm>
                <a:off x="714348" y="4929198"/>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6" name="145 - Ομάδα"/>
            <p:cNvGrpSpPr/>
            <p:nvPr/>
          </p:nvGrpSpPr>
          <p:grpSpPr>
            <a:xfrm>
              <a:off x="1794975" y="1500174"/>
              <a:ext cx="2227434" cy="1244439"/>
              <a:chOff x="4857752" y="500042"/>
              <a:chExt cx="2537603" cy="1426233"/>
            </a:xfrm>
          </p:grpSpPr>
          <p:sp>
            <p:nvSpPr>
              <p:cNvPr id="144" name="143 - Ελεύθερη σχεδίαση"/>
              <p:cNvSpPr/>
              <p:nvPr/>
            </p:nvSpPr>
            <p:spPr>
              <a:xfrm>
                <a:off x="4857752" y="500042"/>
                <a:ext cx="2537603" cy="1426233"/>
              </a:xfrm>
              <a:custGeom>
                <a:avLst/>
                <a:gdLst>
                  <a:gd name="connsiteX0" fmla="*/ 510396 w 2537603"/>
                  <a:gd name="connsiteY0" fmla="*/ 145211 h 1426233"/>
                  <a:gd name="connsiteX1" fmla="*/ 1433423 w 2537603"/>
                  <a:gd name="connsiteY1" fmla="*/ 283233 h 1426233"/>
                  <a:gd name="connsiteX2" fmla="*/ 1614578 w 2537603"/>
                  <a:gd name="connsiteY2" fmla="*/ 473015 h 1426233"/>
                  <a:gd name="connsiteX3" fmla="*/ 1933755 w 2537603"/>
                  <a:gd name="connsiteY3" fmla="*/ 576532 h 1426233"/>
                  <a:gd name="connsiteX4" fmla="*/ 2183921 w 2537603"/>
                  <a:gd name="connsiteY4" fmla="*/ 662796 h 1426233"/>
                  <a:gd name="connsiteX5" fmla="*/ 2485845 w 2537603"/>
                  <a:gd name="connsiteY5" fmla="*/ 1335656 h 1426233"/>
                  <a:gd name="connsiteX6" fmla="*/ 2494472 w 2537603"/>
                  <a:gd name="connsiteY6" fmla="*/ 1206260 h 1426233"/>
                  <a:gd name="connsiteX7" fmla="*/ 2313317 w 2537603"/>
                  <a:gd name="connsiteY7" fmla="*/ 740433 h 1426233"/>
                  <a:gd name="connsiteX8" fmla="*/ 1925128 w 2537603"/>
                  <a:gd name="connsiteY8" fmla="*/ 326365 h 1426233"/>
                  <a:gd name="connsiteX9" fmla="*/ 898585 w 2537603"/>
                  <a:gd name="connsiteY9" fmla="*/ 41694 h 1426233"/>
                  <a:gd name="connsiteX10" fmla="*/ 130834 w 2537603"/>
                  <a:gd name="connsiteY10" fmla="*/ 76199 h 1426233"/>
                  <a:gd name="connsiteX11" fmla="*/ 113581 w 2537603"/>
                  <a:gd name="connsiteY11" fmla="*/ 136584 h 1426233"/>
                  <a:gd name="connsiteX12" fmla="*/ 570781 w 2537603"/>
                  <a:gd name="connsiteY12" fmla="*/ 153837 h 1426233"/>
                  <a:gd name="connsiteX13" fmla="*/ 570781 w 2537603"/>
                  <a:gd name="connsiteY13" fmla="*/ 153837 h 14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7603" h="1426233">
                    <a:moveTo>
                      <a:pt x="510396" y="145211"/>
                    </a:moveTo>
                    <a:cubicBezTo>
                      <a:pt x="879894" y="186905"/>
                      <a:pt x="1249393" y="228599"/>
                      <a:pt x="1433423" y="283233"/>
                    </a:cubicBezTo>
                    <a:cubicBezTo>
                      <a:pt x="1617453" y="337867"/>
                      <a:pt x="1531189" y="424132"/>
                      <a:pt x="1614578" y="473015"/>
                    </a:cubicBezTo>
                    <a:cubicBezTo>
                      <a:pt x="1697967" y="521898"/>
                      <a:pt x="1838865" y="544902"/>
                      <a:pt x="1933755" y="576532"/>
                    </a:cubicBezTo>
                    <a:cubicBezTo>
                      <a:pt x="2028645" y="608162"/>
                      <a:pt x="2091906" y="536275"/>
                      <a:pt x="2183921" y="662796"/>
                    </a:cubicBezTo>
                    <a:cubicBezTo>
                      <a:pt x="2275936" y="789317"/>
                      <a:pt x="2434087" y="1245079"/>
                      <a:pt x="2485845" y="1335656"/>
                    </a:cubicBezTo>
                    <a:cubicBezTo>
                      <a:pt x="2537603" y="1426233"/>
                      <a:pt x="2523227" y="1305464"/>
                      <a:pt x="2494472" y="1206260"/>
                    </a:cubicBezTo>
                    <a:cubicBezTo>
                      <a:pt x="2465717" y="1107056"/>
                      <a:pt x="2408208" y="887082"/>
                      <a:pt x="2313317" y="740433"/>
                    </a:cubicBezTo>
                    <a:cubicBezTo>
                      <a:pt x="2218426" y="593784"/>
                      <a:pt x="2160917" y="442822"/>
                      <a:pt x="1925128" y="326365"/>
                    </a:cubicBezTo>
                    <a:cubicBezTo>
                      <a:pt x="1689339" y="209909"/>
                      <a:pt x="1197634" y="83388"/>
                      <a:pt x="898585" y="41694"/>
                    </a:cubicBezTo>
                    <a:cubicBezTo>
                      <a:pt x="599536" y="0"/>
                      <a:pt x="261668" y="60384"/>
                      <a:pt x="130834" y="76199"/>
                    </a:cubicBezTo>
                    <a:cubicBezTo>
                      <a:pt x="0" y="92014"/>
                      <a:pt x="40257" y="123644"/>
                      <a:pt x="113581" y="136584"/>
                    </a:cubicBezTo>
                    <a:cubicBezTo>
                      <a:pt x="186905" y="149524"/>
                      <a:pt x="570781" y="153837"/>
                      <a:pt x="570781" y="153837"/>
                    </a:cubicBezTo>
                    <a:lnTo>
                      <a:pt x="570781" y="153837"/>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5" name="144 - Ελεύθερη σχεδίαση"/>
              <p:cNvSpPr/>
              <p:nvPr/>
            </p:nvSpPr>
            <p:spPr>
              <a:xfrm>
                <a:off x="6357950" y="714356"/>
                <a:ext cx="728932" cy="349371"/>
              </a:xfrm>
              <a:custGeom>
                <a:avLst/>
                <a:gdLst>
                  <a:gd name="connsiteX0" fmla="*/ 232914 w 728932"/>
                  <a:gd name="connsiteY0" fmla="*/ 44570 h 349371"/>
                  <a:gd name="connsiteX1" fmla="*/ 474453 w 728932"/>
                  <a:gd name="connsiteY1" fmla="*/ 165340 h 349371"/>
                  <a:gd name="connsiteX2" fmla="*/ 707366 w 728932"/>
                  <a:gd name="connsiteY2" fmla="*/ 320616 h 349371"/>
                  <a:gd name="connsiteX3" fmla="*/ 603849 w 728932"/>
                  <a:gd name="connsiteY3" fmla="*/ 337868 h 349371"/>
                  <a:gd name="connsiteX4" fmla="*/ 491706 w 728932"/>
                  <a:gd name="connsiteY4" fmla="*/ 303363 h 349371"/>
                  <a:gd name="connsiteX5" fmla="*/ 327804 w 728932"/>
                  <a:gd name="connsiteY5" fmla="*/ 165340 h 349371"/>
                  <a:gd name="connsiteX6" fmla="*/ 77638 w 728932"/>
                  <a:gd name="connsiteY6" fmla="*/ 96329 h 349371"/>
                  <a:gd name="connsiteX7" fmla="*/ 0 w 728932"/>
                  <a:gd name="connsiteY7" fmla="*/ 35944 h 349371"/>
                  <a:gd name="connsiteX8" fmla="*/ 77638 w 728932"/>
                  <a:gd name="connsiteY8" fmla="*/ 1438 h 349371"/>
                  <a:gd name="connsiteX9" fmla="*/ 172529 w 728932"/>
                  <a:gd name="connsiteY9" fmla="*/ 27317 h 349371"/>
                  <a:gd name="connsiteX10" fmla="*/ 172529 w 728932"/>
                  <a:gd name="connsiteY10" fmla="*/ 27317 h 349371"/>
                  <a:gd name="connsiteX11" fmla="*/ 181155 w 728932"/>
                  <a:gd name="connsiteY11" fmla="*/ 27317 h 34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932" h="349371">
                    <a:moveTo>
                      <a:pt x="232914" y="44570"/>
                    </a:moveTo>
                    <a:cubicBezTo>
                      <a:pt x="314146" y="81951"/>
                      <a:pt x="395378" y="119332"/>
                      <a:pt x="474453" y="165340"/>
                    </a:cubicBezTo>
                    <a:cubicBezTo>
                      <a:pt x="553528" y="211348"/>
                      <a:pt x="685800" y="291861"/>
                      <a:pt x="707366" y="320616"/>
                    </a:cubicBezTo>
                    <a:cubicBezTo>
                      <a:pt x="728932" y="349371"/>
                      <a:pt x="639792" y="340744"/>
                      <a:pt x="603849" y="337868"/>
                    </a:cubicBezTo>
                    <a:cubicBezTo>
                      <a:pt x="567906" y="334993"/>
                      <a:pt x="537713" y="332118"/>
                      <a:pt x="491706" y="303363"/>
                    </a:cubicBezTo>
                    <a:cubicBezTo>
                      <a:pt x="445699" y="274608"/>
                      <a:pt x="396815" y="199846"/>
                      <a:pt x="327804" y="165340"/>
                    </a:cubicBezTo>
                    <a:cubicBezTo>
                      <a:pt x="258793" y="130834"/>
                      <a:pt x="132272" y="117895"/>
                      <a:pt x="77638" y="96329"/>
                    </a:cubicBezTo>
                    <a:cubicBezTo>
                      <a:pt x="23004" y="74763"/>
                      <a:pt x="0" y="51759"/>
                      <a:pt x="0" y="35944"/>
                    </a:cubicBezTo>
                    <a:cubicBezTo>
                      <a:pt x="0" y="20129"/>
                      <a:pt x="48883" y="2876"/>
                      <a:pt x="77638" y="1438"/>
                    </a:cubicBezTo>
                    <a:cubicBezTo>
                      <a:pt x="106393" y="0"/>
                      <a:pt x="172529" y="27317"/>
                      <a:pt x="172529" y="27317"/>
                    </a:cubicBezTo>
                    <a:lnTo>
                      <a:pt x="172529" y="27317"/>
                    </a:lnTo>
                    <a:lnTo>
                      <a:pt x="181155" y="27317"/>
                    </a:lnTo>
                  </a:path>
                </a:pathLst>
              </a:cu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29" name="128 - Ομάδα"/>
            <p:cNvGrpSpPr/>
            <p:nvPr/>
          </p:nvGrpSpPr>
          <p:grpSpPr>
            <a:xfrm rot="17545466">
              <a:off x="931934" y="1659286"/>
              <a:ext cx="2149826" cy="1431736"/>
              <a:chOff x="1857356" y="500042"/>
              <a:chExt cx="2327694" cy="1220638"/>
            </a:xfrm>
          </p:grpSpPr>
          <p:sp>
            <p:nvSpPr>
              <p:cNvPr id="130" name="129 - Ελεύθερη σχεδίαση"/>
              <p:cNvSpPr/>
              <p:nvPr/>
            </p:nvSpPr>
            <p:spPr>
              <a:xfrm>
                <a:off x="1857356" y="500042"/>
                <a:ext cx="2327694" cy="1220638"/>
              </a:xfrm>
              <a:custGeom>
                <a:avLst/>
                <a:gdLst>
                  <a:gd name="connsiteX0" fmla="*/ 120769 w 2327694"/>
                  <a:gd name="connsiteY0" fmla="*/ 133710 h 1220638"/>
                  <a:gd name="connsiteX1" fmla="*/ 888520 w 2327694"/>
                  <a:gd name="connsiteY1" fmla="*/ 133710 h 1220638"/>
                  <a:gd name="connsiteX2" fmla="*/ 1500996 w 2327694"/>
                  <a:gd name="connsiteY2" fmla="*/ 228600 h 1220638"/>
                  <a:gd name="connsiteX3" fmla="*/ 2044460 w 2327694"/>
                  <a:gd name="connsiteY3" fmla="*/ 677174 h 1220638"/>
                  <a:gd name="connsiteX4" fmla="*/ 2242868 w 2327694"/>
                  <a:gd name="connsiteY4" fmla="*/ 1177506 h 1220638"/>
                  <a:gd name="connsiteX5" fmla="*/ 2294626 w 2327694"/>
                  <a:gd name="connsiteY5" fmla="*/ 935966 h 1220638"/>
                  <a:gd name="connsiteX6" fmla="*/ 2044460 w 2327694"/>
                  <a:gd name="connsiteY6" fmla="*/ 513272 h 1220638"/>
                  <a:gd name="connsiteX7" fmla="*/ 1897811 w 2327694"/>
                  <a:gd name="connsiteY7" fmla="*/ 245853 h 1220638"/>
                  <a:gd name="connsiteX8" fmla="*/ 1268083 w 2327694"/>
                  <a:gd name="connsiteY8" fmla="*/ 116457 h 1220638"/>
                  <a:gd name="connsiteX9" fmla="*/ 828136 w 2327694"/>
                  <a:gd name="connsiteY9" fmla="*/ 4313 h 1220638"/>
                  <a:gd name="connsiteX10" fmla="*/ 0 w 2327694"/>
                  <a:gd name="connsiteY10" fmla="*/ 142336 h 1220638"/>
                  <a:gd name="connsiteX11" fmla="*/ 0 w 2327694"/>
                  <a:gd name="connsiteY11" fmla="*/ 142336 h 12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694" h="1220638">
                    <a:moveTo>
                      <a:pt x="120769" y="133710"/>
                    </a:moveTo>
                    <a:cubicBezTo>
                      <a:pt x="389625" y="125802"/>
                      <a:pt x="658482" y="117895"/>
                      <a:pt x="888520" y="133710"/>
                    </a:cubicBezTo>
                    <a:cubicBezTo>
                      <a:pt x="1118558" y="149525"/>
                      <a:pt x="1308339" y="138023"/>
                      <a:pt x="1500996" y="228600"/>
                    </a:cubicBezTo>
                    <a:cubicBezTo>
                      <a:pt x="1693653" y="319177"/>
                      <a:pt x="1920815" y="519023"/>
                      <a:pt x="2044460" y="677174"/>
                    </a:cubicBezTo>
                    <a:cubicBezTo>
                      <a:pt x="2168105" y="835325"/>
                      <a:pt x="2201174" y="1134374"/>
                      <a:pt x="2242868" y="1177506"/>
                    </a:cubicBezTo>
                    <a:cubicBezTo>
                      <a:pt x="2284562" y="1220638"/>
                      <a:pt x="2327694" y="1046672"/>
                      <a:pt x="2294626" y="935966"/>
                    </a:cubicBezTo>
                    <a:cubicBezTo>
                      <a:pt x="2261558" y="825260"/>
                      <a:pt x="2110596" y="628291"/>
                      <a:pt x="2044460" y="513272"/>
                    </a:cubicBezTo>
                    <a:cubicBezTo>
                      <a:pt x="1978324" y="398253"/>
                      <a:pt x="2027207" y="311989"/>
                      <a:pt x="1897811" y="245853"/>
                    </a:cubicBezTo>
                    <a:cubicBezTo>
                      <a:pt x="1768415" y="179717"/>
                      <a:pt x="1446362" y="156714"/>
                      <a:pt x="1268083" y="116457"/>
                    </a:cubicBezTo>
                    <a:cubicBezTo>
                      <a:pt x="1089804" y="76200"/>
                      <a:pt x="1039483" y="0"/>
                      <a:pt x="828136" y="4313"/>
                    </a:cubicBezTo>
                    <a:cubicBezTo>
                      <a:pt x="616789" y="8626"/>
                      <a:pt x="0" y="142336"/>
                      <a:pt x="0" y="142336"/>
                    </a:cubicBezTo>
                    <a:lnTo>
                      <a:pt x="0" y="142336"/>
                    </a:lnTo>
                  </a:path>
                </a:pathLst>
              </a:custGeom>
              <a:solidFill>
                <a:schemeClr val="accent6">
                  <a:lumMod val="60000"/>
                  <a:lumOff val="40000"/>
                </a:schemeClr>
              </a:solidFill>
              <a:ln>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1" name="130 - Ελεύθερη σχεδίαση"/>
              <p:cNvSpPr/>
              <p:nvPr/>
            </p:nvSpPr>
            <p:spPr>
              <a:xfrm rot="20522871">
                <a:off x="3357554" y="571480"/>
                <a:ext cx="429883" cy="363746"/>
              </a:xfrm>
              <a:custGeom>
                <a:avLst/>
                <a:gdLst>
                  <a:gd name="connsiteX0" fmla="*/ 77638 w 429883"/>
                  <a:gd name="connsiteY0" fmla="*/ 51758 h 363746"/>
                  <a:gd name="connsiteX1" fmla="*/ 353683 w 429883"/>
                  <a:gd name="connsiteY1" fmla="*/ 327803 h 363746"/>
                  <a:gd name="connsiteX2" fmla="*/ 370936 w 429883"/>
                  <a:gd name="connsiteY2" fmla="*/ 267418 h 363746"/>
                  <a:gd name="connsiteX3" fmla="*/ 0 w 429883"/>
                  <a:gd name="connsiteY3" fmla="*/ 0 h 363746"/>
                  <a:gd name="connsiteX4" fmla="*/ 0 w 429883"/>
                  <a:gd name="connsiteY4" fmla="*/ 0 h 363746"/>
                  <a:gd name="connsiteX5" fmla="*/ 77638 w 429883"/>
                  <a:gd name="connsiteY5" fmla="*/ 51758 h 3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883" h="363746">
                    <a:moveTo>
                      <a:pt x="77638" y="51758"/>
                    </a:moveTo>
                    <a:cubicBezTo>
                      <a:pt x="191219" y="171809"/>
                      <a:pt x="304800" y="291860"/>
                      <a:pt x="353683" y="327803"/>
                    </a:cubicBezTo>
                    <a:cubicBezTo>
                      <a:pt x="402566" y="363746"/>
                      <a:pt x="429883" y="322052"/>
                      <a:pt x="370936" y="267418"/>
                    </a:cubicBezTo>
                    <a:cubicBezTo>
                      <a:pt x="311989" y="212784"/>
                      <a:pt x="0" y="0"/>
                      <a:pt x="0" y="0"/>
                    </a:cubicBezTo>
                    <a:lnTo>
                      <a:pt x="0" y="0"/>
                    </a:lnTo>
                    <a:lnTo>
                      <a:pt x="77638" y="51758"/>
                    </a:lnTo>
                    <a:close/>
                  </a:path>
                </a:pathLst>
              </a:cu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83" name="682 - Ομάδα"/>
            <p:cNvGrpSpPr/>
            <p:nvPr/>
          </p:nvGrpSpPr>
          <p:grpSpPr>
            <a:xfrm>
              <a:off x="1500166" y="4071942"/>
              <a:ext cx="2714644" cy="1857388"/>
              <a:chOff x="1500166" y="4429132"/>
              <a:chExt cx="2714644" cy="1857388"/>
            </a:xfrm>
            <a:effectLst>
              <a:outerShdw blurRad="50800" dist="38100" dir="2700000" sx="103000" sy="103000" algn="tl" rotWithShape="0">
                <a:prstClr val="black">
                  <a:alpha val="39000"/>
                </a:prstClr>
              </a:outerShdw>
            </a:effectLst>
          </p:grpSpPr>
          <p:grpSp>
            <p:nvGrpSpPr>
              <p:cNvPr id="654" name="653 - Ομάδα"/>
              <p:cNvGrpSpPr/>
              <p:nvPr/>
            </p:nvGrpSpPr>
            <p:grpSpPr>
              <a:xfrm rot="10800000">
                <a:off x="1714480" y="4429132"/>
                <a:ext cx="327463" cy="367619"/>
                <a:chOff x="6816305" y="2214554"/>
                <a:chExt cx="327463" cy="367619"/>
              </a:xfrm>
            </p:grpSpPr>
            <p:sp>
              <p:nvSpPr>
                <p:cNvPr id="655" name="654 - Ελεύθερη σχεδίαση"/>
                <p:cNvSpPr/>
                <p:nvPr/>
              </p:nvSpPr>
              <p:spPr>
                <a:xfrm>
                  <a:off x="6816305" y="2218426"/>
                  <a:ext cx="172529"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6" name="655 - Ελεύθερη σχεδίαση"/>
                <p:cNvSpPr/>
                <p:nvPr/>
              </p:nvSpPr>
              <p:spPr>
                <a:xfrm flipH="1">
                  <a:off x="7000892" y="2214554"/>
                  <a:ext cx="142876"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57" name="656 - Ρόμβος"/>
              <p:cNvSpPr/>
              <p:nvPr/>
            </p:nvSpPr>
            <p:spPr>
              <a:xfrm>
                <a:off x="2143108" y="6000768"/>
                <a:ext cx="142876" cy="200020"/>
              </a:xfrm>
              <a:prstGeom prst="diamond">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8" name="657 - Ρόμβος"/>
              <p:cNvSpPr/>
              <p:nvPr/>
            </p:nvSpPr>
            <p:spPr>
              <a:xfrm>
                <a:off x="1571604" y="5214950"/>
                <a:ext cx="142876" cy="200020"/>
              </a:xfrm>
              <a:prstGeom prst="diamond">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59" name="658 - Ρόμβος"/>
              <p:cNvSpPr/>
              <p:nvPr/>
            </p:nvSpPr>
            <p:spPr>
              <a:xfrm>
                <a:off x="1714480" y="6086500"/>
                <a:ext cx="142876" cy="200020"/>
              </a:xfrm>
              <a:prstGeom prst="diamond">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0" name="659 - Ρόμβος"/>
              <p:cNvSpPr/>
              <p:nvPr/>
            </p:nvSpPr>
            <p:spPr>
              <a:xfrm>
                <a:off x="1785918" y="4714884"/>
                <a:ext cx="142876" cy="200020"/>
              </a:xfrm>
              <a:prstGeom prst="diamond">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1" name="660 - Δάκρυ"/>
              <p:cNvSpPr/>
              <p:nvPr/>
            </p:nvSpPr>
            <p:spPr>
              <a:xfrm>
                <a:off x="3643306" y="6143644"/>
                <a:ext cx="142876" cy="142876"/>
              </a:xfrm>
              <a:prstGeom prst="teardrop">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2" name="661 - Ρόμβος"/>
              <p:cNvSpPr/>
              <p:nvPr/>
            </p:nvSpPr>
            <p:spPr>
              <a:xfrm>
                <a:off x="1500166" y="5643578"/>
                <a:ext cx="142876" cy="200020"/>
              </a:xfrm>
              <a:prstGeom prst="diamond">
                <a:avLst/>
              </a:prstGeom>
              <a:solidFill>
                <a:srgbClr val="00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3" name="662 - Δάκρυ"/>
              <p:cNvSpPr/>
              <p:nvPr/>
            </p:nvSpPr>
            <p:spPr>
              <a:xfrm>
                <a:off x="3929058" y="5786454"/>
                <a:ext cx="142876" cy="142876"/>
              </a:xfrm>
              <a:prstGeom prst="teardrop">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4" name="663 - Δάκρυ"/>
              <p:cNvSpPr/>
              <p:nvPr/>
            </p:nvSpPr>
            <p:spPr>
              <a:xfrm>
                <a:off x="4071934" y="5500702"/>
                <a:ext cx="142876" cy="142876"/>
              </a:xfrm>
              <a:prstGeom prst="teardrop">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5" name="664 - Δάκρυ"/>
              <p:cNvSpPr/>
              <p:nvPr/>
            </p:nvSpPr>
            <p:spPr>
              <a:xfrm>
                <a:off x="3071802" y="6072206"/>
                <a:ext cx="142876" cy="142876"/>
              </a:xfrm>
              <a:prstGeom prst="teardrop">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66" name="665 - Ομάδα"/>
              <p:cNvGrpSpPr/>
              <p:nvPr/>
            </p:nvGrpSpPr>
            <p:grpSpPr>
              <a:xfrm rot="10307612">
                <a:off x="3882180" y="4879249"/>
                <a:ext cx="327463" cy="367619"/>
                <a:chOff x="6816305" y="2214554"/>
                <a:chExt cx="327463" cy="367619"/>
              </a:xfrm>
              <a:solidFill>
                <a:srgbClr val="F75BE4"/>
              </a:solidFill>
            </p:grpSpPr>
            <p:sp>
              <p:nvSpPr>
                <p:cNvPr id="667" name="666 - Ελεύθερη σχεδίαση"/>
                <p:cNvSpPr/>
                <p:nvPr/>
              </p:nvSpPr>
              <p:spPr>
                <a:xfrm>
                  <a:off x="6816305" y="2218426"/>
                  <a:ext cx="172529"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68" name="667 - Ελεύθερη σχεδίαση"/>
                <p:cNvSpPr/>
                <p:nvPr/>
              </p:nvSpPr>
              <p:spPr>
                <a:xfrm flipH="1">
                  <a:off x="7000892" y="2214554"/>
                  <a:ext cx="142876"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69" name="668 - Δάκρυ"/>
              <p:cNvSpPr/>
              <p:nvPr/>
            </p:nvSpPr>
            <p:spPr>
              <a:xfrm rot="17985996">
                <a:off x="3970632" y="5183187"/>
                <a:ext cx="169698" cy="134965"/>
              </a:xfrm>
              <a:prstGeom prst="teardrop">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80" name="679 - Ομάδα"/>
            <p:cNvGrpSpPr/>
            <p:nvPr/>
          </p:nvGrpSpPr>
          <p:grpSpPr>
            <a:xfrm>
              <a:off x="7310212" y="5111931"/>
              <a:ext cx="972756" cy="982911"/>
              <a:chOff x="7310212" y="5469121"/>
              <a:chExt cx="972756" cy="982911"/>
            </a:xfrm>
            <a:effectLst>
              <a:outerShdw blurRad="50800" dist="38100" dir="2700000" sx="103000" sy="103000" algn="tl" rotWithShape="0">
                <a:prstClr val="black">
                  <a:alpha val="40000"/>
                </a:prstClr>
              </a:outerShdw>
            </a:effectLst>
          </p:grpSpPr>
          <p:grpSp>
            <p:nvGrpSpPr>
              <p:cNvPr id="675" name="674 - Ομάδα"/>
              <p:cNvGrpSpPr/>
              <p:nvPr/>
            </p:nvGrpSpPr>
            <p:grpSpPr>
              <a:xfrm rot="5109912">
                <a:off x="7896254" y="6065317"/>
                <a:ext cx="437904" cy="335525"/>
                <a:chOff x="6420112" y="1000108"/>
                <a:chExt cx="437904" cy="335525"/>
              </a:xfrm>
            </p:grpSpPr>
            <p:grpSp>
              <p:nvGrpSpPr>
                <p:cNvPr id="676" name="669 - Ομάδα"/>
                <p:cNvGrpSpPr/>
                <p:nvPr/>
              </p:nvGrpSpPr>
              <p:grpSpPr>
                <a:xfrm rot="3032278">
                  <a:off x="6440190" y="988092"/>
                  <a:ext cx="327463" cy="367619"/>
                  <a:chOff x="6816305" y="2214554"/>
                  <a:chExt cx="327463" cy="367619"/>
                </a:xfrm>
                <a:solidFill>
                  <a:srgbClr val="F75BE4"/>
                </a:solidFill>
              </p:grpSpPr>
              <p:sp>
                <p:nvSpPr>
                  <p:cNvPr id="678" name="677 - Ελεύθερη σχεδίαση"/>
                  <p:cNvSpPr/>
                  <p:nvPr/>
                </p:nvSpPr>
                <p:spPr>
                  <a:xfrm>
                    <a:off x="6816305" y="2218426"/>
                    <a:ext cx="172529"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9" name="678 - Ελεύθερη σχεδίαση"/>
                  <p:cNvSpPr/>
                  <p:nvPr/>
                </p:nvSpPr>
                <p:spPr>
                  <a:xfrm flipH="1">
                    <a:off x="7000892" y="2214554"/>
                    <a:ext cx="142876"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77" name="676 - Δάκρυ"/>
                <p:cNvSpPr/>
                <p:nvPr/>
              </p:nvSpPr>
              <p:spPr>
                <a:xfrm>
                  <a:off x="6715140" y="1000108"/>
                  <a:ext cx="142876" cy="142876"/>
                </a:xfrm>
                <a:prstGeom prst="teardrop">
                  <a:avLst/>
                </a:prstGeom>
                <a:solidFill>
                  <a:srgbClr val="FF6600"/>
                </a:solidFill>
                <a:ln>
                  <a:noFill/>
                </a:ln>
                <a:scene3d>
                  <a:camera prst="orthographicFront">
                    <a:rot lat="0" lon="9000000" rev="54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92" name="162 - Ομάδα"/>
              <p:cNvGrpSpPr/>
              <p:nvPr/>
            </p:nvGrpSpPr>
            <p:grpSpPr>
              <a:xfrm rot="13259927">
                <a:off x="7310212" y="5469121"/>
                <a:ext cx="868131" cy="831983"/>
                <a:chOff x="3714744" y="1142206"/>
                <a:chExt cx="4862513" cy="4573588"/>
              </a:xfrm>
            </p:grpSpPr>
            <p:sp>
              <p:nvSpPr>
                <p:cNvPr id="293"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294"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295"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6"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7"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98"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299"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0"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1"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2"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3"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4"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5"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6"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7"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8"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09"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0"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1"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2"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3"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4"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5"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6"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7"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8"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19"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0"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1"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2"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3"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4"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5"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6"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7"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8"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29"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0"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1"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2"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3"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4"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5"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6"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7"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8"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39"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0"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1"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2"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3"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4"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5"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346"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grpSp>
          <p:nvGrpSpPr>
            <p:cNvPr id="694" name="693 - Ομάδα"/>
            <p:cNvGrpSpPr/>
            <p:nvPr/>
          </p:nvGrpSpPr>
          <p:grpSpPr>
            <a:xfrm>
              <a:off x="8001024" y="1571612"/>
              <a:ext cx="1048004" cy="871840"/>
              <a:chOff x="5810012" y="642918"/>
              <a:chExt cx="1048004" cy="871840"/>
            </a:xfrm>
          </p:grpSpPr>
          <p:grpSp>
            <p:nvGrpSpPr>
              <p:cNvPr id="674" name="673 - Ομάδα"/>
              <p:cNvGrpSpPr/>
              <p:nvPr/>
            </p:nvGrpSpPr>
            <p:grpSpPr>
              <a:xfrm>
                <a:off x="6420112" y="642918"/>
                <a:ext cx="437904" cy="335525"/>
                <a:chOff x="6420112" y="1000108"/>
                <a:chExt cx="437904" cy="335525"/>
              </a:xfrm>
            </p:grpSpPr>
            <p:grpSp>
              <p:nvGrpSpPr>
                <p:cNvPr id="670" name="669 - Ομάδα"/>
                <p:cNvGrpSpPr/>
                <p:nvPr/>
              </p:nvGrpSpPr>
              <p:grpSpPr>
                <a:xfrm rot="3032278">
                  <a:off x="6440190" y="988092"/>
                  <a:ext cx="327463" cy="367619"/>
                  <a:chOff x="6816305" y="2214554"/>
                  <a:chExt cx="327463" cy="367619"/>
                </a:xfrm>
                <a:solidFill>
                  <a:srgbClr val="F75BE4"/>
                </a:solidFill>
              </p:grpSpPr>
              <p:sp>
                <p:nvSpPr>
                  <p:cNvPr id="671" name="670 - Ελεύθερη σχεδίαση"/>
                  <p:cNvSpPr/>
                  <p:nvPr/>
                </p:nvSpPr>
                <p:spPr>
                  <a:xfrm>
                    <a:off x="6816305" y="2218426"/>
                    <a:ext cx="172529"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2" name="671 - Ελεύθερη σχεδίαση"/>
                  <p:cNvSpPr/>
                  <p:nvPr/>
                </p:nvSpPr>
                <p:spPr>
                  <a:xfrm flipH="1">
                    <a:off x="7000892" y="2214554"/>
                    <a:ext cx="142876"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73" name="672 - Δάκρυ"/>
                <p:cNvSpPr/>
                <p:nvPr/>
              </p:nvSpPr>
              <p:spPr>
                <a:xfrm>
                  <a:off x="6715140" y="1000108"/>
                  <a:ext cx="142876" cy="142876"/>
                </a:xfrm>
                <a:prstGeom prst="teardrop">
                  <a:avLst/>
                </a:prstGeom>
                <a:solidFill>
                  <a:srgbClr val="FF6600"/>
                </a:solidFill>
                <a:ln>
                  <a:noFill/>
                </a:ln>
                <a:scene3d>
                  <a:camera prst="orthographicFront">
                    <a:rot lat="0" lon="9000000" rev="54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02" name="162 - Ομάδα"/>
              <p:cNvGrpSpPr/>
              <p:nvPr/>
            </p:nvGrpSpPr>
            <p:grpSpPr>
              <a:xfrm rot="13259927">
                <a:off x="5810012" y="682775"/>
                <a:ext cx="868131" cy="831983"/>
                <a:chOff x="3714744" y="1142206"/>
                <a:chExt cx="4862513" cy="4573588"/>
              </a:xfrm>
              <a:effectLst>
                <a:outerShdw blurRad="50800" dist="38100" sx="106000" sy="106000" algn="l" rotWithShape="0">
                  <a:prstClr val="black">
                    <a:alpha val="27000"/>
                  </a:prstClr>
                </a:outerShdw>
              </a:effectLst>
            </p:grpSpPr>
            <p:sp>
              <p:nvSpPr>
                <p:cNvPr id="403"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404"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405"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6"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7"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8"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09"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0"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1"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2"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3"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4"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5"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6"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7"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8"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19"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0"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1"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2"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3"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4"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5"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6"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7"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8"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29"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0"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1"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2"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3"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4"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5"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6"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7"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8"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39"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0"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1"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2"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3"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4"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5"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6"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7"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8"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49"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0"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1"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2"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3"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4"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5"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456"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sp>
          <p:nvSpPr>
            <p:cNvPr id="681" name="680 - Έλλειψη"/>
            <p:cNvSpPr/>
            <p:nvPr/>
          </p:nvSpPr>
          <p:spPr>
            <a:xfrm rot="7568471">
              <a:off x="7412374" y="3514436"/>
              <a:ext cx="494553" cy="208757"/>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4" name="683 - Δεξιό βέλος"/>
            <p:cNvSpPr/>
            <p:nvPr/>
          </p:nvSpPr>
          <p:spPr>
            <a:xfrm>
              <a:off x="4143372" y="2964653"/>
              <a:ext cx="857256" cy="214314"/>
            </a:xfrm>
            <a:prstGeom prst="rightArrow">
              <a:avLst/>
            </a:prstGeom>
            <a:solidFill>
              <a:srgbClr val="00FFCC"/>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82" name="681 - TextBox"/>
            <p:cNvSpPr txBox="1"/>
            <p:nvPr/>
          </p:nvSpPr>
          <p:spPr>
            <a:xfrm>
              <a:off x="-32" y="6286496"/>
              <a:ext cx="1000132" cy="369332"/>
            </a:xfrm>
            <a:prstGeom prst="rect">
              <a:avLst/>
            </a:prstGeom>
            <a:noFill/>
          </p:spPr>
          <p:txBody>
            <a:bodyPr wrap="square" rtlCol="0">
              <a:spAutoFit/>
            </a:bodyPr>
            <a:lstStyle/>
            <a:p>
              <a:r>
                <a:rPr lang="el-GR" dirty="0" smtClean="0"/>
                <a:t>Σχήμα 9</a:t>
              </a:r>
              <a:endParaRPr lang="el-GR" dirty="0"/>
            </a:p>
          </p:txBody>
        </p:sp>
        <p:sp>
          <p:nvSpPr>
            <p:cNvPr id="686" name="685 - TextBox"/>
            <p:cNvSpPr txBox="1"/>
            <p:nvPr/>
          </p:nvSpPr>
          <p:spPr>
            <a:xfrm>
              <a:off x="6715140" y="6376594"/>
              <a:ext cx="1857388" cy="338554"/>
            </a:xfrm>
            <a:prstGeom prst="rect">
              <a:avLst/>
            </a:prstGeom>
            <a:noFill/>
          </p:spPr>
          <p:txBody>
            <a:bodyPr wrap="square" rtlCol="0">
              <a:spAutoFit/>
            </a:bodyPr>
            <a:lstStyle/>
            <a:p>
              <a:r>
                <a:rPr lang="en-US" sz="1600" dirty="0" err="1" smtClean="0">
                  <a:latin typeface="Brush Script MT" pitchFamily="66" charset="0"/>
                </a:rPr>
                <a:t>P.G.Vlachoyiannopoulos</a:t>
              </a:r>
              <a:r>
                <a:rPr lang="en-US" sz="1600" dirty="0" smtClean="0">
                  <a:latin typeface="Brush Script MT" pitchFamily="66" charset="0"/>
                </a:rPr>
                <a:t> </a:t>
              </a:r>
              <a:endParaRPr lang="el-GR" sz="1600" dirty="0"/>
            </a:p>
          </p:txBody>
        </p:sp>
        <p:sp>
          <p:nvSpPr>
            <p:cNvPr id="687" name="686 - TextBox"/>
            <p:cNvSpPr txBox="1"/>
            <p:nvPr/>
          </p:nvSpPr>
          <p:spPr>
            <a:xfrm>
              <a:off x="285720" y="214290"/>
              <a:ext cx="2857520" cy="369332"/>
            </a:xfrm>
            <a:prstGeom prst="rect">
              <a:avLst/>
            </a:prstGeom>
            <a:noFill/>
          </p:spPr>
          <p:txBody>
            <a:bodyPr wrap="square" rtlCol="0">
              <a:spAutoFit/>
            </a:bodyPr>
            <a:lstStyle/>
            <a:p>
              <a:r>
                <a:rPr lang="el-GR" b="1" dirty="0" smtClean="0"/>
                <a:t>Χρόνια απόρριψη</a:t>
              </a:r>
              <a:endParaRPr lang="el-GR" b="1" dirty="0"/>
            </a:p>
          </p:txBody>
        </p:sp>
        <p:sp>
          <p:nvSpPr>
            <p:cNvPr id="688" name="687 - TextBox"/>
            <p:cNvSpPr txBox="1"/>
            <p:nvPr/>
          </p:nvSpPr>
          <p:spPr>
            <a:xfrm>
              <a:off x="3714744" y="1214422"/>
              <a:ext cx="1428760" cy="369332"/>
            </a:xfrm>
            <a:prstGeom prst="rect">
              <a:avLst/>
            </a:prstGeom>
            <a:noFill/>
          </p:spPr>
          <p:txBody>
            <a:bodyPr wrap="square" rtlCol="0">
              <a:spAutoFit/>
            </a:bodyPr>
            <a:lstStyle/>
            <a:p>
              <a:r>
                <a:rPr lang="el-GR" dirty="0" err="1" smtClean="0"/>
                <a:t>Μακροφάγο</a:t>
              </a:r>
              <a:endParaRPr lang="el-GR" dirty="0"/>
            </a:p>
          </p:txBody>
        </p:sp>
        <p:sp>
          <p:nvSpPr>
            <p:cNvPr id="689" name="688 - TextBox"/>
            <p:cNvSpPr txBox="1"/>
            <p:nvPr/>
          </p:nvSpPr>
          <p:spPr>
            <a:xfrm>
              <a:off x="3929058" y="3429000"/>
              <a:ext cx="1000132" cy="369332"/>
            </a:xfrm>
            <a:prstGeom prst="rect">
              <a:avLst/>
            </a:prstGeom>
            <a:noFill/>
          </p:spPr>
          <p:txBody>
            <a:bodyPr wrap="square" rtlCol="0">
              <a:spAutoFit/>
            </a:bodyPr>
            <a:lstStyle/>
            <a:p>
              <a:r>
                <a:rPr lang="el-GR" dirty="0" smtClean="0"/>
                <a:t>ΑΠΚ</a:t>
              </a:r>
              <a:endParaRPr lang="el-GR" dirty="0"/>
            </a:p>
          </p:txBody>
        </p:sp>
        <p:sp>
          <p:nvSpPr>
            <p:cNvPr id="690" name="689 - TextBox"/>
            <p:cNvSpPr txBox="1"/>
            <p:nvPr/>
          </p:nvSpPr>
          <p:spPr>
            <a:xfrm>
              <a:off x="428596" y="5929330"/>
              <a:ext cx="1928826" cy="369332"/>
            </a:xfrm>
            <a:prstGeom prst="rect">
              <a:avLst/>
            </a:prstGeom>
            <a:noFill/>
          </p:spPr>
          <p:txBody>
            <a:bodyPr wrap="square" rtlCol="0">
              <a:spAutoFit/>
            </a:bodyPr>
            <a:lstStyle/>
            <a:p>
              <a:pPr algn="r"/>
              <a:r>
                <a:rPr lang="el-GR" dirty="0" err="1" smtClean="0"/>
                <a:t>Κυτταροκίνες</a:t>
              </a:r>
              <a:endParaRPr lang="el-GR" dirty="0"/>
            </a:p>
          </p:txBody>
        </p:sp>
        <p:sp>
          <p:nvSpPr>
            <p:cNvPr id="691" name="690 - TextBox"/>
            <p:cNvSpPr txBox="1"/>
            <p:nvPr/>
          </p:nvSpPr>
          <p:spPr>
            <a:xfrm>
              <a:off x="3143240" y="6072206"/>
              <a:ext cx="2286016" cy="584775"/>
            </a:xfrm>
            <a:prstGeom prst="rect">
              <a:avLst/>
            </a:prstGeom>
            <a:noFill/>
          </p:spPr>
          <p:txBody>
            <a:bodyPr wrap="square" rtlCol="0">
              <a:spAutoFit/>
            </a:bodyPr>
            <a:lstStyle/>
            <a:p>
              <a:r>
                <a:rPr lang="en-US" sz="1600" dirty="0" smtClean="0"/>
                <a:t>CD4+T </a:t>
              </a:r>
              <a:r>
                <a:rPr lang="el-GR" sz="1600" dirty="0" smtClean="0"/>
                <a:t>κύτταρο ειδικό για </a:t>
              </a:r>
              <a:r>
                <a:rPr lang="el-GR" sz="1600" dirty="0" err="1" smtClean="0"/>
                <a:t>αλλοαντιγόνο</a:t>
              </a:r>
              <a:endParaRPr lang="el-GR" sz="1600" dirty="0"/>
            </a:p>
          </p:txBody>
        </p:sp>
        <p:cxnSp>
          <p:nvCxnSpPr>
            <p:cNvPr id="693" name="692 - Ευθύγραμμο βέλος σύνδεσης"/>
            <p:cNvCxnSpPr/>
            <p:nvPr/>
          </p:nvCxnSpPr>
          <p:spPr>
            <a:xfrm rot="16200000" flipV="1">
              <a:off x="3178959" y="5607859"/>
              <a:ext cx="428628" cy="35719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5" name="694 - Ομάδα"/>
            <p:cNvGrpSpPr/>
            <p:nvPr/>
          </p:nvGrpSpPr>
          <p:grpSpPr>
            <a:xfrm rot="4836573">
              <a:off x="4134945" y="1723797"/>
              <a:ext cx="1048004" cy="871840"/>
              <a:chOff x="5810012" y="642918"/>
              <a:chExt cx="1048004" cy="871840"/>
            </a:xfrm>
          </p:grpSpPr>
          <p:grpSp>
            <p:nvGrpSpPr>
              <p:cNvPr id="696" name="673 - Ομάδα"/>
              <p:cNvGrpSpPr/>
              <p:nvPr/>
            </p:nvGrpSpPr>
            <p:grpSpPr>
              <a:xfrm>
                <a:off x="6420112" y="642918"/>
                <a:ext cx="437904" cy="335525"/>
                <a:chOff x="6420112" y="1000108"/>
                <a:chExt cx="437904" cy="335525"/>
              </a:xfrm>
            </p:grpSpPr>
            <p:grpSp>
              <p:nvGrpSpPr>
                <p:cNvPr id="752" name="669 - Ομάδα"/>
                <p:cNvGrpSpPr/>
                <p:nvPr/>
              </p:nvGrpSpPr>
              <p:grpSpPr>
                <a:xfrm rot="3032278">
                  <a:off x="6440190" y="988092"/>
                  <a:ext cx="327463" cy="367619"/>
                  <a:chOff x="6816305" y="2214554"/>
                  <a:chExt cx="327463" cy="367619"/>
                </a:xfrm>
                <a:solidFill>
                  <a:srgbClr val="F75BE4"/>
                </a:solidFill>
              </p:grpSpPr>
              <p:sp>
                <p:nvSpPr>
                  <p:cNvPr id="754" name="753 - Ελεύθερη σχεδίαση"/>
                  <p:cNvSpPr/>
                  <p:nvPr/>
                </p:nvSpPr>
                <p:spPr>
                  <a:xfrm>
                    <a:off x="6816305" y="2218426"/>
                    <a:ext cx="172529"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5" name="754 - Ελεύθερη σχεδίαση"/>
                  <p:cNvSpPr/>
                  <p:nvPr/>
                </p:nvSpPr>
                <p:spPr>
                  <a:xfrm flipH="1">
                    <a:off x="7000892" y="2214554"/>
                    <a:ext cx="142876" cy="363747"/>
                  </a:xfrm>
                  <a:custGeom>
                    <a:avLst/>
                    <a:gdLst>
                      <a:gd name="connsiteX0" fmla="*/ 7189 w 172529"/>
                      <a:gd name="connsiteY0" fmla="*/ 7189 h 363747"/>
                      <a:gd name="connsiteX1" fmla="*/ 145212 w 172529"/>
                      <a:gd name="connsiteY1" fmla="*/ 84827 h 363747"/>
                      <a:gd name="connsiteX2" fmla="*/ 171091 w 172529"/>
                      <a:gd name="connsiteY2" fmla="*/ 317740 h 363747"/>
                      <a:gd name="connsiteX3" fmla="*/ 136586 w 172529"/>
                      <a:gd name="connsiteY3" fmla="*/ 343619 h 363747"/>
                      <a:gd name="connsiteX4" fmla="*/ 127959 w 172529"/>
                      <a:gd name="connsiteY4" fmla="*/ 196970 h 363747"/>
                      <a:gd name="connsiteX5" fmla="*/ 102080 w 172529"/>
                      <a:gd name="connsiteY5" fmla="*/ 127959 h 363747"/>
                      <a:gd name="connsiteX6" fmla="*/ 7189 w 172529"/>
                      <a:gd name="connsiteY6" fmla="*/ 7189 h 3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29" h="363747">
                        <a:moveTo>
                          <a:pt x="7189" y="7189"/>
                        </a:moveTo>
                        <a:cubicBezTo>
                          <a:pt x="14378" y="0"/>
                          <a:pt x="117895" y="33069"/>
                          <a:pt x="145212" y="84827"/>
                        </a:cubicBezTo>
                        <a:cubicBezTo>
                          <a:pt x="172529" y="136585"/>
                          <a:pt x="172529" y="274608"/>
                          <a:pt x="171091" y="317740"/>
                        </a:cubicBezTo>
                        <a:cubicBezTo>
                          <a:pt x="169653" y="360872"/>
                          <a:pt x="143775" y="363747"/>
                          <a:pt x="136586" y="343619"/>
                        </a:cubicBezTo>
                        <a:cubicBezTo>
                          <a:pt x="129397" y="323491"/>
                          <a:pt x="133710" y="232913"/>
                          <a:pt x="127959" y="196970"/>
                        </a:cubicBezTo>
                        <a:cubicBezTo>
                          <a:pt x="122208" y="161027"/>
                          <a:pt x="122208" y="152400"/>
                          <a:pt x="102080" y="127959"/>
                        </a:cubicBezTo>
                        <a:cubicBezTo>
                          <a:pt x="81952" y="103518"/>
                          <a:pt x="0" y="14378"/>
                          <a:pt x="7189" y="7189"/>
                        </a:cubicBezTo>
                        <a:close/>
                      </a:path>
                    </a:pathLst>
                  </a:cu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53" name="752 - Δάκρυ"/>
                <p:cNvSpPr/>
                <p:nvPr/>
              </p:nvSpPr>
              <p:spPr>
                <a:xfrm>
                  <a:off x="6715140" y="1000108"/>
                  <a:ext cx="142876" cy="142876"/>
                </a:xfrm>
                <a:prstGeom prst="teardrop">
                  <a:avLst/>
                </a:prstGeom>
                <a:solidFill>
                  <a:srgbClr val="FF6600"/>
                </a:solidFill>
                <a:ln>
                  <a:noFill/>
                </a:ln>
                <a:scene3d>
                  <a:camera prst="orthographicFront">
                    <a:rot lat="0" lon="9000000" rev="54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97" name="162 - Ομάδα"/>
              <p:cNvGrpSpPr/>
              <p:nvPr/>
            </p:nvGrpSpPr>
            <p:grpSpPr>
              <a:xfrm rot="13259927">
                <a:off x="5810012" y="682775"/>
                <a:ext cx="868131" cy="831983"/>
                <a:chOff x="3714744" y="1142206"/>
                <a:chExt cx="4862513" cy="4573588"/>
              </a:xfrm>
              <a:effectLst>
                <a:outerShdw blurRad="50800" dist="38100" sx="106000" sy="106000" algn="l" rotWithShape="0">
                  <a:prstClr val="black">
                    <a:alpha val="27000"/>
                  </a:prstClr>
                </a:outerShdw>
              </a:effectLst>
            </p:grpSpPr>
            <p:sp>
              <p:nvSpPr>
                <p:cNvPr id="698" name="Freeform 6"/>
                <p:cNvSpPr>
                  <a:spLocks noChangeAspect="1"/>
                </p:cNvSpPr>
                <p:nvPr/>
              </p:nvSpPr>
              <p:spPr bwMode="auto">
                <a:xfrm>
                  <a:off x="3714744" y="1142206"/>
                  <a:ext cx="4862513" cy="4573588"/>
                </a:xfrm>
                <a:custGeom>
                  <a:avLst/>
                  <a:gdLst>
                    <a:gd name="T0" fmla="*/ 0 w 12009"/>
                    <a:gd name="T1" fmla="*/ 0 h 11300"/>
                    <a:gd name="T2" fmla="*/ 0 w 12009"/>
                    <a:gd name="T3" fmla="*/ 0 h 11300"/>
                    <a:gd name="T4" fmla="*/ 0 w 12009"/>
                    <a:gd name="T5" fmla="*/ 0 h 11300"/>
                    <a:gd name="T6" fmla="*/ 0 w 12009"/>
                    <a:gd name="T7" fmla="*/ 0 h 11300"/>
                    <a:gd name="T8" fmla="*/ 0 w 12009"/>
                    <a:gd name="T9" fmla="*/ 0 h 11300"/>
                    <a:gd name="T10" fmla="*/ 0 w 12009"/>
                    <a:gd name="T11" fmla="*/ 0 h 11300"/>
                    <a:gd name="T12" fmla="*/ 0 w 12009"/>
                    <a:gd name="T13" fmla="*/ 0 h 11300"/>
                    <a:gd name="T14" fmla="*/ 0 w 12009"/>
                    <a:gd name="T15" fmla="*/ 0 h 11300"/>
                    <a:gd name="T16" fmla="*/ 0 w 12009"/>
                    <a:gd name="T17" fmla="*/ 0 h 11300"/>
                    <a:gd name="T18" fmla="*/ 0 w 12009"/>
                    <a:gd name="T19" fmla="*/ 0 h 11300"/>
                    <a:gd name="T20" fmla="*/ 0 w 12009"/>
                    <a:gd name="T21" fmla="*/ 0 h 11300"/>
                    <a:gd name="T22" fmla="*/ 0 w 12009"/>
                    <a:gd name="T23" fmla="*/ 0 h 11300"/>
                    <a:gd name="T24" fmla="*/ 0 w 12009"/>
                    <a:gd name="T25" fmla="*/ 0 h 11300"/>
                    <a:gd name="T26" fmla="*/ 0 w 12009"/>
                    <a:gd name="T27" fmla="*/ 0 h 11300"/>
                    <a:gd name="T28" fmla="*/ 0 w 12009"/>
                    <a:gd name="T29" fmla="*/ 0 h 11300"/>
                    <a:gd name="T30" fmla="*/ 0 w 12009"/>
                    <a:gd name="T31" fmla="*/ 0 h 11300"/>
                    <a:gd name="T32" fmla="*/ 0 w 12009"/>
                    <a:gd name="T33" fmla="*/ 0 h 11300"/>
                    <a:gd name="T34" fmla="*/ 0 w 12009"/>
                    <a:gd name="T35" fmla="*/ 0 h 11300"/>
                    <a:gd name="T36" fmla="*/ 0 w 12009"/>
                    <a:gd name="T37" fmla="*/ 0 h 11300"/>
                    <a:gd name="T38" fmla="*/ 0 w 12009"/>
                    <a:gd name="T39" fmla="*/ 0 h 11300"/>
                    <a:gd name="T40" fmla="*/ 0 w 12009"/>
                    <a:gd name="T41" fmla="*/ 0 h 11300"/>
                    <a:gd name="T42" fmla="*/ 0 w 12009"/>
                    <a:gd name="T43" fmla="*/ 0 h 11300"/>
                    <a:gd name="T44" fmla="*/ 0 w 12009"/>
                    <a:gd name="T45" fmla="*/ 0 h 11300"/>
                    <a:gd name="T46" fmla="*/ 0 w 12009"/>
                    <a:gd name="T47" fmla="*/ 0 h 11300"/>
                    <a:gd name="T48" fmla="*/ 0 w 12009"/>
                    <a:gd name="T49" fmla="*/ 0 h 1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009"/>
                    <a:gd name="T76" fmla="*/ 0 h 11300"/>
                    <a:gd name="T77" fmla="*/ 12009 w 12009"/>
                    <a:gd name="T78" fmla="*/ 11300 h 1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009" h="11300">
                      <a:moveTo>
                        <a:pt x="12009" y="5650"/>
                      </a:moveTo>
                      <a:cubicBezTo>
                        <a:pt x="11468" y="6511"/>
                        <a:pt x="11140" y="6502"/>
                        <a:pt x="11007" y="6945"/>
                      </a:cubicBezTo>
                      <a:cubicBezTo>
                        <a:pt x="10874" y="7620"/>
                        <a:pt x="10936" y="7238"/>
                        <a:pt x="11184" y="8498"/>
                      </a:cubicBezTo>
                      <a:cubicBezTo>
                        <a:pt x="10510" y="8799"/>
                        <a:pt x="10013" y="9651"/>
                        <a:pt x="9667" y="9101"/>
                      </a:cubicBezTo>
                      <a:cubicBezTo>
                        <a:pt x="9322" y="9695"/>
                        <a:pt x="9126" y="9855"/>
                        <a:pt x="9038" y="10529"/>
                      </a:cubicBezTo>
                      <a:cubicBezTo>
                        <a:pt x="8399" y="10227"/>
                        <a:pt x="7867" y="10156"/>
                        <a:pt x="7379" y="10351"/>
                      </a:cubicBezTo>
                      <a:cubicBezTo>
                        <a:pt x="6900" y="10351"/>
                        <a:pt x="6457" y="10547"/>
                        <a:pt x="6005" y="11300"/>
                      </a:cubicBezTo>
                      <a:cubicBezTo>
                        <a:pt x="5552" y="10076"/>
                        <a:pt x="5109" y="9926"/>
                        <a:pt x="4630" y="10351"/>
                      </a:cubicBezTo>
                      <a:cubicBezTo>
                        <a:pt x="4142" y="10449"/>
                        <a:pt x="3610" y="10147"/>
                        <a:pt x="2972" y="10529"/>
                      </a:cubicBezTo>
                      <a:cubicBezTo>
                        <a:pt x="2883" y="11283"/>
                        <a:pt x="2688" y="10405"/>
                        <a:pt x="2342" y="9101"/>
                      </a:cubicBezTo>
                      <a:cubicBezTo>
                        <a:pt x="1996" y="8870"/>
                        <a:pt x="1499" y="8781"/>
                        <a:pt x="825" y="8498"/>
                      </a:cubicBezTo>
                      <a:cubicBezTo>
                        <a:pt x="1074" y="8249"/>
                        <a:pt x="1136" y="7460"/>
                        <a:pt x="1003" y="6945"/>
                      </a:cubicBezTo>
                      <a:cubicBezTo>
                        <a:pt x="870" y="6733"/>
                        <a:pt x="541" y="6307"/>
                        <a:pt x="0" y="5650"/>
                      </a:cubicBezTo>
                      <a:cubicBezTo>
                        <a:pt x="541" y="4320"/>
                        <a:pt x="870" y="4657"/>
                        <a:pt x="1003" y="4355"/>
                      </a:cubicBezTo>
                      <a:cubicBezTo>
                        <a:pt x="1136" y="3664"/>
                        <a:pt x="1074" y="2697"/>
                        <a:pt x="825" y="2803"/>
                      </a:cubicBezTo>
                      <a:cubicBezTo>
                        <a:pt x="1499" y="2741"/>
                        <a:pt x="1996" y="2883"/>
                        <a:pt x="2342" y="2200"/>
                      </a:cubicBezTo>
                      <a:cubicBezTo>
                        <a:pt x="2688" y="2067"/>
                        <a:pt x="2883" y="1437"/>
                        <a:pt x="2972" y="772"/>
                      </a:cubicBezTo>
                      <a:cubicBezTo>
                        <a:pt x="3610" y="267"/>
                        <a:pt x="4142" y="1091"/>
                        <a:pt x="4630" y="950"/>
                      </a:cubicBezTo>
                      <a:cubicBezTo>
                        <a:pt x="5109" y="648"/>
                        <a:pt x="5552" y="151"/>
                        <a:pt x="6005" y="0"/>
                      </a:cubicBezTo>
                      <a:cubicBezTo>
                        <a:pt x="6457" y="346"/>
                        <a:pt x="6900" y="302"/>
                        <a:pt x="7379" y="950"/>
                      </a:cubicBezTo>
                      <a:cubicBezTo>
                        <a:pt x="7867" y="1411"/>
                        <a:pt x="8399" y="1020"/>
                        <a:pt x="9038" y="772"/>
                      </a:cubicBezTo>
                      <a:cubicBezTo>
                        <a:pt x="9126" y="1881"/>
                        <a:pt x="9322" y="816"/>
                        <a:pt x="9667" y="2200"/>
                      </a:cubicBezTo>
                      <a:cubicBezTo>
                        <a:pt x="10013" y="2200"/>
                        <a:pt x="10510" y="3052"/>
                        <a:pt x="11184" y="2803"/>
                      </a:cubicBezTo>
                      <a:cubicBezTo>
                        <a:pt x="10936" y="3770"/>
                        <a:pt x="10874" y="3247"/>
                        <a:pt x="11007" y="4355"/>
                      </a:cubicBezTo>
                      <a:cubicBezTo>
                        <a:pt x="11140" y="4418"/>
                        <a:pt x="11468" y="4923"/>
                        <a:pt x="12009" y="5650"/>
                      </a:cubicBezTo>
                    </a:path>
                  </a:pathLst>
                </a:custGeom>
                <a:solidFill>
                  <a:schemeClr val="accent3">
                    <a:lumMod val="60000"/>
                    <a:lumOff val="40000"/>
                  </a:schemeClr>
                </a:solidFill>
                <a:ln w="6350">
                  <a:noFill/>
                  <a:round/>
                  <a:headEnd/>
                  <a:tailEnd/>
                </a:ln>
                <a:scene3d>
                  <a:camera prst="orthographicFront"/>
                  <a:lightRig rig="threePt" dir="t"/>
                </a:scene3d>
                <a:sp3d>
                  <a:bevelT/>
                </a:sp3d>
              </p:spPr>
              <p:txBody>
                <a:bodyPr/>
                <a:lstStyle/>
                <a:p>
                  <a:endParaRPr lang="el-GR" sz="1800"/>
                </a:p>
              </p:txBody>
            </p:sp>
            <p:sp>
              <p:nvSpPr>
                <p:cNvPr id="699" name="Freeform 6"/>
                <p:cNvSpPr>
                  <a:spLocks noChangeAspect="1"/>
                </p:cNvSpPr>
                <p:nvPr/>
              </p:nvSpPr>
              <p:spPr bwMode="auto">
                <a:xfrm>
                  <a:off x="6286512" y="3143248"/>
                  <a:ext cx="1692275" cy="1560513"/>
                </a:xfrm>
                <a:custGeom>
                  <a:avLst/>
                  <a:gdLst>
                    <a:gd name="T0" fmla="*/ 372423080 w 140"/>
                    <a:gd name="T1" fmla="*/ 1427390519 h 128"/>
                    <a:gd name="T2" fmla="*/ 903663766 w 140"/>
                    <a:gd name="T3" fmla="*/ 1476220038 h 128"/>
                    <a:gd name="T4" fmla="*/ 1366715689 w 140"/>
                    <a:gd name="T5" fmla="*/ 532542699 h 128"/>
                    <a:gd name="T6" fmla="*/ 440635355 w 140"/>
                    <a:gd name="T7" fmla="*/ 121248722 h 128"/>
                    <a:gd name="T8" fmla="*/ 22215407 w 140"/>
                    <a:gd name="T9" fmla="*/ 713709021 h 128"/>
                    <a:gd name="T10" fmla="*/ 372423080 w 140"/>
                    <a:gd name="T11" fmla="*/ 1427390519 h 128"/>
                    <a:gd name="T12" fmla="*/ 0 60000 65536"/>
                    <a:gd name="T13" fmla="*/ 0 60000 65536"/>
                    <a:gd name="T14" fmla="*/ 0 60000 65536"/>
                    <a:gd name="T15" fmla="*/ 0 60000 65536"/>
                    <a:gd name="T16" fmla="*/ 0 60000 65536"/>
                    <a:gd name="T17" fmla="*/ 0 60000 65536"/>
                    <a:gd name="T18" fmla="*/ 0 w 140"/>
                    <a:gd name="T19" fmla="*/ 0 h 128"/>
                    <a:gd name="T20" fmla="*/ 140 w 14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40" h="128">
                      <a:moveTo>
                        <a:pt x="33" y="118"/>
                      </a:moveTo>
                      <a:cubicBezTo>
                        <a:pt x="49" y="128"/>
                        <a:pt x="67" y="127"/>
                        <a:pt x="80" y="122"/>
                      </a:cubicBezTo>
                      <a:cubicBezTo>
                        <a:pt x="98" y="116"/>
                        <a:pt x="140" y="88"/>
                        <a:pt x="121" y="44"/>
                      </a:cubicBezTo>
                      <a:cubicBezTo>
                        <a:pt x="99" y="0"/>
                        <a:pt x="57" y="2"/>
                        <a:pt x="39" y="10"/>
                      </a:cubicBezTo>
                      <a:cubicBezTo>
                        <a:pt x="19" y="20"/>
                        <a:pt x="4" y="38"/>
                        <a:pt x="2" y="59"/>
                      </a:cubicBezTo>
                      <a:cubicBezTo>
                        <a:pt x="0" y="79"/>
                        <a:pt x="3" y="100"/>
                        <a:pt x="33" y="118"/>
                      </a:cubicBezTo>
                    </a:path>
                  </a:pathLst>
                </a:custGeom>
                <a:solidFill>
                  <a:schemeClr val="accent3">
                    <a:lumMod val="75000"/>
                  </a:schemeClr>
                </a:solidFill>
                <a:ln w="9525">
                  <a:noFill/>
                  <a:round/>
                  <a:headEnd/>
                  <a:tailEnd/>
                </a:ln>
                <a:scene3d>
                  <a:camera prst="orthographicFront"/>
                  <a:lightRig rig="threePt" dir="t"/>
                </a:scene3d>
                <a:sp3d>
                  <a:bevelT/>
                </a:sp3d>
              </p:spPr>
              <p:txBody>
                <a:bodyPr/>
                <a:lstStyle/>
                <a:p>
                  <a:endParaRPr lang="el-GR"/>
                </a:p>
              </p:txBody>
            </p:sp>
            <p:cxnSp>
              <p:nvCxnSpPr>
                <p:cNvPr id="700" name="500 - Ευθεία γραμμή σύνδεσης"/>
                <p:cNvCxnSpPr/>
                <p:nvPr/>
              </p:nvCxnSpPr>
              <p:spPr>
                <a:xfrm rot="10056679" flipH="1">
                  <a:off x="6509506" y="4895980"/>
                  <a:ext cx="46705"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01" name="501 - Ευθεία γραμμή σύνδεσης"/>
                <p:cNvCxnSpPr/>
                <p:nvPr/>
              </p:nvCxnSpPr>
              <p:spPr>
                <a:xfrm rot="10056679" flipV="1">
                  <a:off x="6490081" y="5022707"/>
                  <a:ext cx="93410" cy="923"/>
                </a:xfrm>
                <a:prstGeom prst="line">
                  <a:avLst/>
                </a:prstGeom>
                <a:solidFill>
                  <a:schemeClr val="accent6">
                    <a:lumMod val="20000"/>
                    <a:lumOff val="80000"/>
                  </a:schemeClr>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2" name="Oval 8"/>
                <p:cNvSpPr>
                  <a:spLocks noChangeAspect="1" noChangeArrowheads="1"/>
                </p:cNvSpPr>
                <p:nvPr/>
              </p:nvSpPr>
              <p:spPr bwMode="auto">
                <a:xfrm>
                  <a:off x="6069009"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3" name="Oval 9"/>
                <p:cNvSpPr>
                  <a:spLocks noChangeAspect="1" noChangeArrowheads="1"/>
                </p:cNvSpPr>
                <p:nvPr/>
              </p:nvSpPr>
              <p:spPr bwMode="auto">
                <a:xfrm>
                  <a:off x="51847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4" name="Oval 10"/>
                <p:cNvSpPr>
                  <a:spLocks noChangeAspect="1" noChangeArrowheads="1"/>
                </p:cNvSpPr>
                <p:nvPr/>
              </p:nvSpPr>
              <p:spPr bwMode="auto">
                <a:xfrm>
                  <a:off x="5629271" y="42259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5" name="Oval 11"/>
                <p:cNvSpPr>
                  <a:spLocks noChangeAspect="1" noChangeArrowheads="1"/>
                </p:cNvSpPr>
                <p:nvPr/>
              </p:nvSpPr>
              <p:spPr bwMode="auto">
                <a:xfrm>
                  <a:off x="4975221" y="3573449"/>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6" name="Oval 12"/>
                <p:cNvSpPr>
                  <a:spLocks noChangeAspect="1" noChangeArrowheads="1"/>
                </p:cNvSpPr>
                <p:nvPr/>
              </p:nvSpPr>
              <p:spPr bwMode="auto">
                <a:xfrm>
                  <a:off x="4532309" y="401318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7" name="Oval 13"/>
                <p:cNvSpPr>
                  <a:spLocks noChangeAspect="1" noChangeArrowheads="1"/>
                </p:cNvSpPr>
                <p:nvPr/>
              </p:nvSpPr>
              <p:spPr bwMode="auto">
                <a:xfrm>
                  <a:off x="4089396"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8" name="Oval 14"/>
                <p:cNvSpPr>
                  <a:spLocks noChangeAspect="1" noChangeArrowheads="1"/>
                </p:cNvSpPr>
                <p:nvPr/>
              </p:nvSpPr>
              <p:spPr bwMode="auto">
                <a:xfrm>
                  <a:off x="4532309" y="35734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09" name="Oval 15"/>
                <p:cNvSpPr>
                  <a:spLocks noChangeAspect="1" noChangeArrowheads="1"/>
                </p:cNvSpPr>
                <p:nvPr/>
              </p:nvSpPr>
              <p:spPr bwMode="auto">
                <a:xfrm>
                  <a:off x="495458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0" name="Oval 16"/>
                <p:cNvSpPr>
                  <a:spLocks noChangeAspect="1" noChangeArrowheads="1"/>
                </p:cNvSpPr>
                <p:nvPr/>
              </p:nvSpPr>
              <p:spPr bwMode="auto">
                <a:xfrm>
                  <a:off x="5629271" y="37829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1" name="Oval 17"/>
                <p:cNvSpPr>
                  <a:spLocks noChangeAspect="1" noChangeArrowheads="1"/>
                </p:cNvSpPr>
                <p:nvPr/>
              </p:nvSpPr>
              <p:spPr bwMode="auto">
                <a:xfrm>
                  <a:off x="51847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2" name="Oval 18"/>
                <p:cNvSpPr>
                  <a:spLocks noChangeAspect="1" noChangeArrowheads="1"/>
                </p:cNvSpPr>
                <p:nvPr/>
              </p:nvSpPr>
              <p:spPr bwMode="auto">
                <a:xfrm>
                  <a:off x="5629271" y="3343262"/>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3" name="Oval 19"/>
                <p:cNvSpPr>
                  <a:spLocks noChangeAspect="1" noChangeArrowheads="1"/>
                </p:cNvSpPr>
                <p:nvPr/>
              </p:nvSpPr>
              <p:spPr bwMode="auto">
                <a:xfrm>
                  <a:off x="5859459"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4" name="Oval 20"/>
                <p:cNvSpPr>
                  <a:spLocks noChangeAspect="1" noChangeArrowheads="1"/>
                </p:cNvSpPr>
                <p:nvPr/>
              </p:nvSpPr>
              <p:spPr bwMode="auto">
                <a:xfrm>
                  <a:off x="5414959" y="2900349"/>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5" name="Oval 21"/>
                <p:cNvSpPr>
                  <a:spLocks noChangeAspect="1" noChangeArrowheads="1"/>
                </p:cNvSpPr>
                <p:nvPr/>
              </p:nvSpPr>
              <p:spPr bwMode="auto">
                <a:xfrm>
                  <a:off x="4975221" y="24558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6" name="Oval 22"/>
                <p:cNvSpPr>
                  <a:spLocks noChangeAspect="1" noChangeArrowheads="1"/>
                </p:cNvSpPr>
                <p:nvPr/>
              </p:nvSpPr>
              <p:spPr bwMode="auto">
                <a:xfrm>
                  <a:off x="5414959" y="24558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7" name="Oval 23"/>
                <p:cNvSpPr>
                  <a:spLocks noChangeAspect="1" noChangeArrowheads="1"/>
                </p:cNvSpPr>
                <p:nvPr/>
              </p:nvSpPr>
              <p:spPr bwMode="auto">
                <a:xfrm>
                  <a:off x="5721346" y="21097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8" name="Oval 24"/>
                <p:cNvSpPr>
                  <a:spLocks noChangeAspect="1" noChangeArrowheads="1"/>
                </p:cNvSpPr>
                <p:nvPr/>
              </p:nvSpPr>
              <p:spPr bwMode="auto">
                <a:xfrm>
                  <a:off x="5886446" y="3597262"/>
                  <a:ext cx="209550"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19" name="Oval 25"/>
                <p:cNvSpPr>
                  <a:spLocks noChangeAspect="1" noChangeArrowheads="1"/>
                </p:cNvSpPr>
                <p:nvPr/>
              </p:nvSpPr>
              <p:spPr bwMode="auto">
                <a:xfrm>
                  <a:off x="5184771"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0" name="Oval 26"/>
                <p:cNvSpPr>
                  <a:spLocks noChangeAspect="1" noChangeArrowheads="1"/>
                </p:cNvSpPr>
                <p:nvPr/>
              </p:nvSpPr>
              <p:spPr bwMode="auto">
                <a:xfrm>
                  <a:off x="5886446" y="315752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1" name="Oval 27"/>
                <p:cNvSpPr>
                  <a:spLocks noChangeAspect="1" noChangeArrowheads="1"/>
                </p:cNvSpPr>
                <p:nvPr/>
              </p:nvSpPr>
              <p:spPr bwMode="auto">
                <a:xfrm>
                  <a:off x="4514846" y="4310049"/>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2" name="Oval 28"/>
                <p:cNvSpPr>
                  <a:spLocks noChangeAspect="1" noChangeArrowheads="1"/>
                </p:cNvSpPr>
                <p:nvPr/>
              </p:nvSpPr>
              <p:spPr bwMode="auto">
                <a:xfrm>
                  <a:off x="5426071" y="456881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3" name="Oval 29"/>
                <p:cNvSpPr>
                  <a:spLocks noChangeAspect="1" noChangeArrowheads="1"/>
                </p:cNvSpPr>
                <p:nvPr/>
              </p:nvSpPr>
              <p:spPr bwMode="auto">
                <a:xfrm>
                  <a:off x="5629271" y="46704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4" name="Oval 30"/>
                <p:cNvSpPr>
                  <a:spLocks noChangeAspect="1" noChangeArrowheads="1"/>
                </p:cNvSpPr>
                <p:nvPr/>
              </p:nvSpPr>
              <p:spPr bwMode="auto">
                <a:xfrm>
                  <a:off x="4983159" y="4568812"/>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5" name="Oval 31"/>
                <p:cNvSpPr>
                  <a:spLocks noChangeAspect="1" noChangeArrowheads="1"/>
                </p:cNvSpPr>
                <p:nvPr/>
              </p:nvSpPr>
              <p:spPr bwMode="auto">
                <a:xfrm>
                  <a:off x="6069009" y="4641837"/>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6" name="Oval 32"/>
                <p:cNvSpPr>
                  <a:spLocks noChangeAspect="1" noChangeArrowheads="1"/>
                </p:cNvSpPr>
                <p:nvPr/>
              </p:nvSpPr>
              <p:spPr bwMode="auto">
                <a:xfrm>
                  <a:off x="4567234" y="2900349"/>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7" name="Oval 33"/>
                <p:cNvSpPr>
                  <a:spLocks noChangeAspect="1" noChangeArrowheads="1"/>
                </p:cNvSpPr>
                <p:nvPr/>
              </p:nvSpPr>
              <p:spPr bwMode="auto">
                <a:xfrm>
                  <a:off x="7673971" y="332262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8" name="Oval 34"/>
                <p:cNvSpPr>
                  <a:spLocks noChangeAspect="1" noChangeArrowheads="1"/>
                </p:cNvSpPr>
                <p:nvPr/>
              </p:nvSpPr>
              <p:spPr bwMode="auto">
                <a:xfrm>
                  <a:off x="4071934" y="3109899"/>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29" name="Oval 35"/>
                <p:cNvSpPr>
                  <a:spLocks noChangeAspect="1" noChangeArrowheads="1"/>
                </p:cNvSpPr>
                <p:nvPr/>
              </p:nvSpPr>
              <p:spPr bwMode="auto">
                <a:xfrm>
                  <a:off x="451484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0" name="Oval 36"/>
                <p:cNvSpPr>
                  <a:spLocks noChangeAspect="1" noChangeArrowheads="1"/>
                </p:cNvSpPr>
                <p:nvPr/>
              </p:nvSpPr>
              <p:spPr bwMode="auto">
                <a:xfrm>
                  <a:off x="6578596" y="2668574"/>
                  <a:ext cx="209550"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1" name="Oval 37"/>
                <p:cNvSpPr>
                  <a:spLocks noChangeAspect="1" noChangeArrowheads="1"/>
                </p:cNvSpPr>
                <p:nvPr/>
              </p:nvSpPr>
              <p:spPr bwMode="auto">
                <a:xfrm>
                  <a:off x="6134096" y="310989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2" name="Oval 38"/>
                <p:cNvSpPr>
                  <a:spLocks noChangeAspect="1" noChangeArrowheads="1"/>
                </p:cNvSpPr>
                <p:nvPr/>
              </p:nvSpPr>
              <p:spPr bwMode="auto">
                <a:xfrm>
                  <a:off x="5691184" y="2668574"/>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3" name="Oval 39"/>
                <p:cNvSpPr>
                  <a:spLocks noChangeAspect="1" noChangeArrowheads="1"/>
                </p:cNvSpPr>
                <p:nvPr/>
              </p:nvSpPr>
              <p:spPr bwMode="auto">
                <a:xfrm>
                  <a:off x="6134096" y="2668574"/>
                  <a:ext cx="21431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4" name="Oval 40"/>
                <p:cNvSpPr>
                  <a:spLocks noChangeAspect="1" noChangeArrowheads="1"/>
                </p:cNvSpPr>
                <p:nvPr/>
              </p:nvSpPr>
              <p:spPr bwMode="auto">
                <a:xfrm>
                  <a:off x="7607296" y="3035287"/>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5" name="Oval 41"/>
                <p:cNvSpPr>
                  <a:spLocks noChangeAspect="1" noChangeArrowheads="1"/>
                </p:cNvSpPr>
                <p:nvPr/>
              </p:nvSpPr>
              <p:spPr bwMode="auto">
                <a:xfrm>
                  <a:off x="7231059" y="2878124"/>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6" name="Oval 42"/>
                <p:cNvSpPr>
                  <a:spLocks noChangeAspect="1" noChangeArrowheads="1"/>
                </p:cNvSpPr>
                <p:nvPr/>
              </p:nvSpPr>
              <p:spPr bwMode="auto">
                <a:xfrm>
                  <a:off x="6788146"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7" name="Oval 43"/>
                <p:cNvSpPr>
                  <a:spLocks noChangeAspect="1" noChangeArrowheads="1"/>
                </p:cNvSpPr>
                <p:nvPr/>
              </p:nvSpPr>
              <p:spPr bwMode="auto">
                <a:xfrm>
                  <a:off x="7231059" y="243838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8" name="Oval 44"/>
                <p:cNvSpPr>
                  <a:spLocks noChangeAspect="1" noChangeArrowheads="1"/>
                </p:cNvSpPr>
                <p:nvPr/>
              </p:nvSpPr>
              <p:spPr bwMode="auto">
                <a:xfrm>
                  <a:off x="6072184" y="15001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39" name="Oval 45"/>
                <p:cNvSpPr>
                  <a:spLocks noChangeAspect="1" noChangeArrowheads="1"/>
                </p:cNvSpPr>
                <p:nvPr/>
              </p:nvSpPr>
              <p:spPr bwMode="auto">
                <a:xfrm>
                  <a:off x="7018334"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0" name="Oval 46"/>
                <p:cNvSpPr>
                  <a:spLocks noChangeAspect="1" noChangeArrowheads="1"/>
                </p:cNvSpPr>
                <p:nvPr/>
              </p:nvSpPr>
              <p:spPr bwMode="auto">
                <a:xfrm>
                  <a:off x="6578596" y="15525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1" name="Oval 47"/>
                <p:cNvSpPr>
                  <a:spLocks noChangeAspect="1" noChangeArrowheads="1"/>
                </p:cNvSpPr>
                <p:nvPr/>
              </p:nvSpPr>
              <p:spPr bwMode="auto">
                <a:xfrm>
                  <a:off x="7169146" y="17287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2" name="Oval 48"/>
                <p:cNvSpPr>
                  <a:spLocks noChangeAspect="1" noChangeArrowheads="1"/>
                </p:cNvSpPr>
                <p:nvPr/>
              </p:nvSpPr>
              <p:spPr bwMode="auto">
                <a:xfrm>
                  <a:off x="5397496" y="1782749"/>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3" name="Oval 49"/>
                <p:cNvSpPr>
                  <a:spLocks noChangeAspect="1" noChangeArrowheads="1"/>
                </p:cNvSpPr>
                <p:nvPr/>
              </p:nvSpPr>
              <p:spPr bwMode="auto">
                <a:xfrm>
                  <a:off x="7489821" y="2697149"/>
                  <a:ext cx="207963"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4" name="Oval 50"/>
                <p:cNvSpPr>
                  <a:spLocks noChangeAspect="1" noChangeArrowheads="1"/>
                </p:cNvSpPr>
                <p:nvPr/>
              </p:nvSpPr>
              <p:spPr bwMode="auto">
                <a:xfrm>
                  <a:off x="6788146" y="1995474"/>
                  <a:ext cx="212725"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5" name="Oval 51"/>
                <p:cNvSpPr>
                  <a:spLocks noChangeAspect="1" noChangeArrowheads="1"/>
                </p:cNvSpPr>
                <p:nvPr/>
              </p:nvSpPr>
              <p:spPr bwMode="auto">
                <a:xfrm>
                  <a:off x="7489821" y="2254237"/>
                  <a:ext cx="20796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6" name="Oval 52"/>
                <p:cNvSpPr>
                  <a:spLocks noChangeAspect="1" noChangeArrowheads="1"/>
                </p:cNvSpPr>
                <p:nvPr/>
              </p:nvSpPr>
              <p:spPr bwMode="auto">
                <a:xfrm>
                  <a:off x="6116634" y="3406762"/>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7" name="Oval 53"/>
                <p:cNvSpPr>
                  <a:spLocks noChangeAspect="1" noChangeArrowheads="1"/>
                </p:cNvSpPr>
                <p:nvPr/>
              </p:nvSpPr>
              <p:spPr bwMode="auto">
                <a:xfrm>
                  <a:off x="628173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8" name="Oval 54"/>
                <p:cNvSpPr>
                  <a:spLocks noChangeAspect="1" noChangeArrowheads="1"/>
                </p:cNvSpPr>
                <p:nvPr/>
              </p:nvSpPr>
              <p:spPr bwMode="auto">
                <a:xfrm>
                  <a:off x="7164384" y="4883137"/>
                  <a:ext cx="212725" cy="209550"/>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49" name="Oval 55"/>
                <p:cNvSpPr>
                  <a:spLocks noChangeAspect="1" noChangeArrowheads="1"/>
                </p:cNvSpPr>
                <p:nvPr/>
              </p:nvSpPr>
              <p:spPr bwMode="auto">
                <a:xfrm>
                  <a:off x="5397496" y="3995724"/>
                  <a:ext cx="214313"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0" name="Oval 56"/>
                <p:cNvSpPr>
                  <a:spLocks noChangeAspect="1" noChangeArrowheads="1"/>
                </p:cNvSpPr>
                <p:nvPr/>
              </p:nvSpPr>
              <p:spPr bwMode="auto">
                <a:xfrm>
                  <a:off x="7900984" y="3736962"/>
                  <a:ext cx="212725" cy="214313"/>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sp>
              <p:nvSpPr>
                <p:cNvPr id="751" name="Oval 57"/>
                <p:cNvSpPr>
                  <a:spLocks noChangeAspect="1" noChangeArrowheads="1"/>
                </p:cNvSpPr>
                <p:nvPr/>
              </p:nvSpPr>
              <p:spPr bwMode="auto">
                <a:xfrm>
                  <a:off x="6173784" y="1995474"/>
                  <a:ext cx="209550" cy="212725"/>
                </a:xfrm>
                <a:prstGeom prst="ellipse">
                  <a:avLst/>
                </a:prstGeom>
                <a:solidFill>
                  <a:schemeClr val="accent6">
                    <a:lumMod val="20000"/>
                    <a:lumOff val="80000"/>
                  </a:schemeClr>
                </a:solidFill>
                <a:ln w="9525">
                  <a:noFill/>
                  <a:round/>
                  <a:headEnd/>
                  <a:tailEnd/>
                </a:ln>
                <a:scene3d>
                  <a:camera prst="orthographicFront"/>
                  <a:lightRig rig="threePt" dir="t"/>
                </a:scene3d>
                <a:sp3d>
                  <a:bevelT/>
                </a:sp3d>
              </p:spPr>
              <p:txBody>
                <a:bodyPr wrap="none" anchor="ctr"/>
                <a:lstStyle/>
                <a:p>
                  <a:endParaRPr lang="el-GR"/>
                </a:p>
              </p:txBody>
            </p:sp>
          </p:grpSp>
        </p:grpSp>
        <p:sp>
          <p:nvSpPr>
            <p:cNvPr id="756" name="755 - TextBox"/>
            <p:cNvSpPr txBox="1"/>
            <p:nvPr/>
          </p:nvSpPr>
          <p:spPr>
            <a:xfrm>
              <a:off x="3714744" y="5500702"/>
              <a:ext cx="1928826" cy="369332"/>
            </a:xfrm>
            <a:prstGeom prst="rect">
              <a:avLst/>
            </a:prstGeom>
            <a:noFill/>
          </p:spPr>
          <p:txBody>
            <a:bodyPr wrap="square" rtlCol="0">
              <a:spAutoFit/>
            </a:bodyPr>
            <a:lstStyle/>
            <a:p>
              <a:r>
                <a:rPr lang="el-GR" dirty="0" err="1" smtClean="0"/>
                <a:t>Κυτταροκίνες</a:t>
              </a:r>
              <a:endParaRPr lang="el-GR" dirty="0"/>
            </a:p>
          </p:txBody>
        </p:sp>
      </p:grpSp>
      <p:sp>
        <p:nvSpPr>
          <p:cNvPr id="758" name="757 - TextBox"/>
          <p:cNvSpPr txBox="1"/>
          <p:nvPr/>
        </p:nvSpPr>
        <p:spPr>
          <a:xfrm>
            <a:off x="4357686" y="76778"/>
            <a:ext cx="4572000" cy="923330"/>
          </a:xfrm>
          <a:prstGeom prst="rect">
            <a:avLst/>
          </a:prstGeom>
          <a:solidFill>
            <a:schemeClr val="accent2">
              <a:lumMod val="20000"/>
              <a:lumOff val="80000"/>
            </a:schemeClr>
          </a:solidFill>
          <a:ln>
            <a:solidFill>
              <a:schemeClr val="accent1"/>
            </a:solidFill>
          </a:ln>
          <a:effectLst>
            <a:outerShdw blurRad="50800" dist="38100" dir="2700000" sx="101000" sy="101000" algn="tl" rotWithShape="0">
              <a:prstClr val="black">
                <a:alpha val="40000"/>
              </a:prstClr>
            </a:outerShdw>
          </a:effectLst>
        </p:spPr>
        <p:txBody>
          <a:bodyPr wrap="square" rtlCol="0">
            <a:spAutoFit/>
          </a:bodyPr>
          <a:lstStyle/>
          <a:p>
            <a:pPr algn="ctr"/>
            <a:r>
              <a:rPr lang="el-GR" dirty="0" smtClean="0"/>
              <a:t>Χρόνια φλεγμονή του αγγειακού τοιχώματος, </a:t>
            </a:r>
            <a:r>
              <a:rPr lang="el-GR" dirty="0" err="1" smtClean="0"/>
              <a:t>πολλαπλασιασιασμός</a:t>
            </a:r>
            <a:r>
              <a:rPr lang="el-GR" dirty="0" smtClean="0"/>
              <a:t> των λείων μυϊκών ινών του τοιχώματος, απόφραξη του αυλού</a:t>
            </a:r>
            <a:endParaRPr lang="el-GR" dirty="0"/>
          </a:p>
        </p:txBody>
      </p:sp>
    </p:spTree>
    <p:extLst>
      <p:ext uri="{BB962C8B-B14F-4D97-AF65-F5344CB8AC3E}">
        <p14:creationId xmlns:p14="http://schemas.microsoft.com/office/powerpoint/2010/main" val="38263390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Νοσήματα που θεραπεύονται με μεταμόσχευση μυελού</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βαριά συνδυασμένη </a:t>
            </a:r>
            <a:r>
              <a:rPr lang="el-GR" dirty="0" err="1"/>
              <a:t>ανοσοανεπάρκεια</a:t>
            </a:r>
            <a:r>
              <a:rPr lang="el-GR" dirty="0"/>
              <a:t>, </a:t>
            </a:r>
            <a:endParaRPr lang="el-GR" dirty="0" smtClean="0"/>
          </a:p>
          <a:p>
            <a:r>
              <a:rPr lang="el-GR" dirty="0" err="1" smtClean="0"/>
              <a:t>απλαστική</a:t>
            </a:r>
            <a:r>
              <a:rPr lang="el-GR" dirty="0" smtClean="0"/>
              <a:t> </a:t>
            </a:r>
            <a:r>
              <a:rPr lang="el-GR" dirty="0"/>
              <a:t>αναιμία, </a:t>
            </a:r>
            <a:endParaRPr lang="el-GR" dirty="0" smtClean="0"/>
          </a:p>
          <a:p>
            <a:r>
              <a:rPr lang="el-GR" dirty="0" smtClean="0"/>
              <a:t>λευχαιμία</a:t>
            </a:r>
            <a:r>
              <a:rPr lang="el-GR" dirty="0"/>
              <a:t>,</a:t>
            </a:r>
          </a:p>
          <a:p>
            <a:r>
              <a:rPr lang="el-GR" dirty="0" smtClean="0"/>
              <a:t>λέμφωμα  </a:t>
            </a:r>
          </a:p>
          <a:p>
            <a:r>
              <a:rPr lang="el-GR" dirty="0" smtClean="0"/>
              <a:t>μερικοί </a:t>
            </a:r>
            <a:r>
              <a:rPr lang="el-GR" dirty="0"/>
              <a:t>συμπαγείς όγκοι. </a:t>
            </a:r>
            <a:endParaRPr lang="el-GR" dirty="0" smtClean="0"/>
          </a:p>
          <a:p>
            <a:endParaRPr lang="el-GR" dirty="0"/>
          </a:p>
          <a:p>
            <a:r>
              <a:rPr lang="el-GR" dirty="0" smtClean="0"/>
              <a:t>Πρόσφατα </a:t>
            </a:r>
            <a:r>
              <a:rPr lang="el-GR" dirty="0"/>
              <a:t>μεταμόσχευση μυελού (</a:t>
            </a:r>
            <a:r>
              <a:rPr lang="el-GR" dirty="0" err="1" smtClean="0"/>
              <a:t>αλλογενήςή</a:t>
            </a:r>
            <a:r>
              <a:rPr lang="el-GR" dirty="0" smtClean="0"/>
              <a:t> </a:t>
            </a:r>
            <a:r>
              <a:rPr lang="el-GR" dirty="0" err="1"/>
              <a:t>αυτόλογη</a:t>
            </a:r>
            <a:r>
              <a:rPr lang="el-GR" dirty="0"/>
              <a:t>) εφαρμόζεται στη θεραπεία </a:t>
            </a:r>
            <a:r>
              <a:rPr lang="el-GR" dirty="0" err="1"/>
              <a:t>αυτοάνοσων</a:t>
            </a:r>
            <a:r>
              <a:rPr lang="el-GR" dirty="0"/>
              <a:t> συστηματικών νοσημάτων</a:t>
            </a:r>
            <a:r>
              <a:rPr lang="el-GR" dirty="0" smtClean="0"/>
              <a:t>,</a:t>
            </a:r>
            <a:r>
              <a:rPr lang="el-GR" dirty="0"/>
              <a:t> </a:t>
            </a:r>
            <a:r>
              <a:rPr lang="el-GR" dirty="0" err="1" smtClean="0"/>
              <a:t>με</a:t>
            </a:r>
            <a:r>
              <a:rPr lang="el-GR" dirty="0" err="1"/>
              <a:t>περιορισμένη</a:t>
            </a:r>
            <a:r>
              <a:rPr lang="el-GR" dirty="0"/>
              <a:t> αλλά υπολογίσιμη επιτυχία</a:t>
            </a:r>
            <a:r>
              <a:rPr lang="el-GR" dirty="0" smtClean="0"/>
              <a:t>.</a:t>
            </a:r>
            <a:endParaRPr lang="el-GR" dirty="0"/>
          </a:p>
          <a:p>
            <a:pPr>
              <a:buNone/>
            </a:pPr>
            <a:endParaRPr lang="el-GR" dirty="0" smtClean="0"/>
          </a:p>
          <a:p>
            <a:r>
              <a:rPr lang="el-GR" dirty="0" smtClean="0"/>
              <a:t>συστηματικός </a:t>
            </a:r>
            <a:r>
              <a:rPr lang="el-GR" dirty="0" err="1"/>
              <a:t>ερυθηματώδης</a:t>
            </a:r>
            <a:r>
              <a:rPr lang="el-GR" dirty="0"/>
              <a:t> </a:t>
            </a:r>
            <a:r>
              <a:rPr lang="el-GR" dirty="0" smtClean="0"/>
              <a:t>λύκος</a:t>
            </a:r>
          </a:p>
          <a:p>
            <a:r>
              <a:rPr lang="el-GR" dirty="0" smtClean="0"/>
              <a:t>συστηματικό </a:t>
            </a:r>
            <a:r>
              <a:rPr lang="el-GR" dirty="0"/>
              <a:t>σκληρόδερμα, </a:t>
            </a:r>
          </a:p>
        </p:txBody>
      </p:sp>
    </p:spTree>
    <p:extLst>
      <p:ext uri="{BB962C8B-B14F-4D97-AF65-F5344CB8AC3E}">
        <p14:creationId xmlns:p14="http://schemas.microsoft.com/office/powerpoint/2010/main" val="3639290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Ειδικά προβλήματα στην μεταμόσχευση μυελού</a:t>
            </a:r>
            <a:endParaRPr lang="el-GR" dirty="0"/>
          </a:p>
        </p:txBody>
      </p:sp>
      <p:sp>
        <p:nvSpPr>
          <p:cNvPr id="3" name="Θέση περιεχομένου 2"/>
          <p:cNvSpPr>
            <a:spLocks noGrp="1"/>
          </p:cNvSpPr>
          <p:nvPr>
            <p:ph idx="1"/>
          </p:nvPr>
        </p:nvSpPr>
        <p:spPr>
          <a:xfrm>
            <a:off x="457200" y="1600200"/>
            <a:ext cx="8229600" cy="4853136"/>
          </a:xfrm>
        </p:spPr>
        <p:txBody>
          <a:bodyPr>
            <a:normAutofit fontScale="77500" lnSpcReduction="20000"/>
          </a:bodyPr>
          <a:lstStyle/>
          <a:p>
            <a:r>
              <a:rPr lang="el-GR" dirty="0" smtClean="0"/>
              <a:t>Παλαιότερα ο μυελός λαμβανόταν με τον δότη σε γενική αναισθησία και αναρρόφηση δια βελόνης από την οπίσθια άνω λαγόνια άκανθα</a:t>
            </a:r>
          </a:p>
          <a:p>
            <a:r>
              <a:rPr lang="el-GR" dirty="0" smtClean="0"/>
              <a:t>Ακολουθούσε βραχεία </a:t>
            </a:r>
            <a:r>
              <a:rPr lang="el-GR" dirty="0"/>
              <a:t>καλλιέργεια ώστε </a:t>
            </a:r>
            <a:r>
              <a:rPr lang="el-GR" dirty="0" smtClean="0"/>
              <a:t>να δημιουργηθεί </a:t>
            </a:r>
            <a:r>
              <a:rPr lang="el-GR" dirty="0"/>
              <a:t>εναιώρημα </a:t>
            </a:r>
            <a:r>
              <a:rPr lang="el-GR" dirty="0" err="1"/>
              <a:t>στελεχιαίων</a:t>
            </a:r>
            <a:r>
              <a:rPr lang="el-GR" dirty="0"/>
              <a:t> κυττάρων (</a:t>
            </a:r>
            <a:r>
              <a:rPr lang="el-GR" dirty="0" err="1"/>
              <a:t>stem</a:t>
            </a:r>
            <a:r>
              <a:rPr lang="el-GR" dirty="0"/>
              <a:t> </a:t>
            </a:r>
            <a:r>
              <a:rPr lang="el-GR" dirty="0" err="1"/>
              <a:t>cells</a:t>
            </a:r>
            <a:r>
              <a:rPr lang="el-GR" dirty="0"/>
              <a:t>), το οποίο σε ποσότητα </a:t>
            </a:r>
            <a:r>
              <a:rPr lang="el-GR" dirty="0" smtClean="0"/>
              <a:t>2-6x10</a:t>
            </a:r>
            <a:r>
              <a:rPr lang="el-GR" baseline="30000" dirty="0" smtClean="0"/>
              <a:t>8</a:t>
            </a:r>
            <a:r>
              <a:rPr lang="el-GR" dirty="0" smtClean="0"/>
              <a:t> </a:t>
            </a:r>
            <a:r>
              <a:rPr lang="el-GR" dirty="0" err="1"/>
              <a:t>εμπύρηνα</a:t>
            </a:r>
            <a:r>
              <a:rPr lang="el-GR" dirty="0"/>
              <a:t> </a:t>
            </a:r>
            <a:r>
              <a:rPr lang="el-GR" dirty="0" smtClean="0"/>
              <a:t>κύτταρα/</a:t>
            </a:r>
            <a:r>
              <a:rPr lang="el-GR" dirty="0" err="1" smtClean="0"/>
              <a:t>kg</a:t>
            </a:r>
            <a:r>
              <a:rPr lang="el-GR" dirty="0" smtClean="0"/>
              <a:t> σωματικού </a:t>
            </a:r>
            <a:r>
              <a:rPr lang="el-GR" dirty="0"/>
              <a:t>βάρους εγχέεται ενδοφλέβια στο </a:t>
            </a:r>
            <a:r>
              <a:rPr lang="el-GR" dirty="0" smtClean="0"/>
              <a:t>λήπτη</a:t>
            </a:r>
          </a:p>
          <a:p>
            <a:endParaRPr lang="el-GR" dirty="0" smtClean="0"/>
          </a:p>
          <a:p>
            <a:r>
              <a:rPr lang="el-GR" dirty="0" smtClean="0"/>
              <a:t>Σήμερα </a:t>
            </a:r>
            <a:r>
              <a:rPr lang="el-GR" dirty="0"/>
              <a:t>κινητοποιούνται τα </a:t>
            </a:r>
            <a:r>
              <a:rPr lang="el-GR" dirty="0" err="1"/>
              <a:t>στελεχιαία</a:t>
            </a:r>
            <a:r>
              <a:rPr lang="el-GR" dirty="0"/>
              <a:t> κύτταρα του δότη με δόσεις GMCSF για μερικές μέρες </a:t>
            </a:r>
            <a:r>
              <a:rPr lang="el-GR" dirty="0" smtClean="0"/>
              <a:t>και ακολούθως </a:t>
            </a:r>
            <a:r>
              <a:rPr lang="el-GR" dirty="0"/>
              <a:t>συλλέγονται από την περιφερική κυκλοφορία μέσω ενδοφλεβίου </a:t>
            </a:r>
            <a:r>
              <a:rPr lang="el-GR" dirty="0" smtClean="0"/>
              <a:t>καθετήρα και </a:t>
            </a:r>
            <a:r>
              <a:rPr lang="el-GR" dirty="0"/>
              <a:t>αποχωρίζονται από τα υπόλοιπα αιματικά κύτταρα μέσω ειδικής συσκευής.</a:t>
            </a:r>
          </a:p>
        </p:txBody>
      </p:sp>
    </p:spTree>
    <p:extLst>
      <p:ext uri="{BB962C8B-B14F-4D97-AF65-F5344CB8AC3E}">
        <p14:creationId xmlns:p14="http://schemas.microsoft.com/office/powerpoint/2010/main" val="1405713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Δράση του μοσχεύματος κατά του όγκου </a:t>
            </a:r>
            <a:r>
              <a:rPr lang="en-US" dirty="0"/>
              <a:t>(graft versus tumor effect</a:t>
            </a:r>
            <a:r>
              <a:rPr lang="en-US" dirty="0" smtClean="0"/>
              <a:t>)</a:t>
            </a:r>
            <a:endParaRPr lang="el-GR" dirty="0" smtClean="0"/>
          </a:p>
          <a:p>
            <a:r>
              <a:rPr lang="el-GR" dirty="0" smtClean="0"/>
              <a:t>Απόρριψη του μοσχεύματος</a:t>
            </a:r>
          </a:p>
          <a:p>
            <a:r>
              <a:rPr lang="el-GR" dirty="0" smtClean="0"/>
              <a:t>Νόσος του μοσχεύματος κατά ξενιστή </a:t>
            </a:r>
            <a:r>
              <a:rPr lang="en-US" dirty="0" smtClean="0"/>
              <a:t>(</a:t>
            </a:r>
            <a:r>
              <a:rPr lang="en-US" dirty="0"/>
              <a:t>g</a:t>
            </a:r>
            <a:r>
              <a:rPr lang="en-US" dirty="0" smtClean="0"/>
              <a:t>raft-versus-host-disease).</a:t>
            </a:r>
            <a:endParaRPr lang="el-GR" dirty="0" smtClean="0"/>
          </a:p>
          <a:p>
            <a:r>
              <a:rPr lang="el-GR" dirty="0" err="1" smtClean="0"/>
              <a:t>Ανοσοκαταστολή</a:t>
            </a:r>
            <a:r>
              <a:rPr lang="el-GR" dirty="0" smtClean="0"/>
              <a:t> κατά την μεταμόσχευση</a:t>
            </a:r>
          </a:p>
          <a:p>
            <a:r>
              <a:rPr lang="el-GR" dirty="0" err="1" smtClean="0"/>
              <a:t>Ανοσοκαταστολή</a:t>
            </a:r>
            <a:r>
              <a:rPr lang="el-GR" dirty="0" smtClean="0"/>
              <a:t> σε χρόνο μακράν της μεταμόσχευσης</a:t>
            </a:r>
            <a:endParaRPr lang="el-GR" dirty="0"/>
          </a:p>
        </p:txBody>
      </p:sp>
      <p:sp>
        <p:nvSpPr>
          <p:cNvPr id="4"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Ειδικά προβλήματα στην μεταμόσχευση μυελού (2)</a:t>
            </a:r>
            <a:endParaRPr lang="el-GR" dirty="0"/>
          </a:p>
        </p:txBody>
      </p:sp>
    </p:spTree>
    <p:extLst>
      <p:ext uri="{BB962C8B-B14F-4D97-AF65-F5344CB8AC3E}">
        <p14:creationId xmlns:p14="http://schemas.microsoft.com/office/powerpoint/2010/main" val="136296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368152"/>
          </a:xfrm>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a:t>Τα αλλογενή </a:t>
            </a:r>
            <a:r>
              <a:rPr lang="el-GR" sz="3200" dirty="0" err="1"/>
              <a:t>στελεχιαία</a:t>
            </a:r>
            <a:r>
              <a:rPr lang="el-GR" sz="3200" dirty="0"/>
              <a:t> κύτταρα του αιμοποιητικού ιστού απορρίπτονται ακόμη και</a:t>
            </a:r>
            <a:br>
              <a:rPr lang="el-GR" sz="3200" dirty="0"/>
            </a:br>
            <a:r>
              <a:rPr lang="el-GR" sz="3200" dirty="0"/>
              <a:t>από έναν ελάχιστα </a:t>
            </a:r>
            <a:r>
              <a:rPr lang="el-GR" sz="3200" dirty="0" err="1"/>
              <a:t>ανοσοεπαρκή</a:t>
            </a:r>
            <a:r>
              <a:rPr lang="el-GR" sz="3200" dirty="0"/>
              <a:t> λήπτη</a:t>
            </a:r>
          </a:p>
        </p:txBody>
      </p:sp>
      <p:pic>
        <p:nvPicPr>
          <p:cNvPr id="1026" name="Picture 2"/>
          <p:cNvPicPr>
            <a:picLocks noGrp="1" noChangeAspect="1" noChangeArrowheads="1"/>
          </p:cNvPicPr>
          <p:nvPr>
            <p:ph idx="1"/>
          </p:nvPr>
        </p:nvPicPr>
        <p:blipFill>
          <a:blip r:embed="rId2"/>
          <a:srcRect/>
          <a:stretch>
            <a:fillRect/>
          </a:stretch>
        </p:blipFill>
        <p:spPr bwMode="auto">
          <a:xfrm>
            <a:off x="428596" y="1643050"/>
            <a:ext cx="8288909" cy="4643470"/>
          </a:xfrm>
          <a:prstGeom prst="rect">
            <a:avLst/>
          </a:prstGeom>
          <a:noFill/>
          <a:ln w="9525">
            <a:noFill/>
            <a:miter lim="800000"/>
            <a:headEnd/>
            <a:tailEnd/>
          </a:ln>
          <a:effectLst/>
        </p:spPr>
      </p:pic>
    </p:spTree>
    <p:extLst>
      <p:ext uri="{BB962C8B-B14F-4D97-AF65-F5344CB8AC3E}">
        <p14:creationId xmlns:p14="http://schemas.microsoft.com/office/powerpoint/2010/main" val="20818829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643074"/>
          </a:xfrm>
        </p:spPr>
        <p:style>
          <a:lnRef idx="0">
            <a:schemeClr val="accent5"/>
          </a:lnRef>
          <a:fillRef idx="3">
            <a:schemeClr val="accent5"/>
          </a:fillRef>
          <a:effectRef idx="3">
            <a:schemeClr val="accent5"/>
          </a:effectRef>
          <a:fontRef idx="minor">
            <a:schemeClr val="lt1"/>
          </a:fontRef>
        </p:style>
        <p:txBody>
          <a:bodyPr>
            <a:noAutofit/>
          </a:bodyPr>
          <a:lstStyle/>
          <a:p>
            <a:r>
              <a:rPr lang="el-GR" sz="2800" dirty="0" smtClean="0"/>
              <a:t>Η απόρριψη γονικών αιματικών κυττάρων από το υβρίδιο της πρώτης γενιάς</a:t>
            </a:r>
            <a:br>
              <a:rPr lang="el-GR" sz="2800" dirty="0" smtClean="0"/>
            </a:br>
            <a:r>
              <a:rPr lang="el-GR" sz="2800" dirty="0" smtClean="0"/>
              <a:t>αποτρέπεται μετά από θεραπεία του λήπτη με </a:t>
            </a:r>
            <a:r>
              <a:rPr lang="el-GR" sz="2800" dirty="0" err="1" smtClean="0"/>
              <a:t>αντι</a:t>
            </a:r>
            <a:r>
              <a:rPr lang="el-GR" sz="2800" dirty="0" smtClean="0"/>
              <a:t>-ΝΚ αντισώματα, τα οποία εξαλείφουν τα ΝΚ</a:t>
            </a:r>
            <a:endParaRPr lang="el-GR" sz="2800" dirty="0"/>
          </a:p>
        </p:txBody>
      </p:sp>
      <p:pic>
        <p:nvPicPr>
          <p:cNvPr id="2050" name="Picture 2" descr="C:\Users\dell\Desktop\ΜΕΤΑΜΟΣΧΕΥΣΗ\image10.png"/>
          <p:cNvPicPr>
            <a:picLocks noGrp="1" noChangeAspect="1" noChangeArrowheads="1"/>
          </p:cNvPicPr>
          <p:nvPr>
            <p:ph idx="1"/>
          </p:nvPr>
        </p:nvPicPr>
        <p:blipFill>
          <a:blip r:embed="rId2"/>
          <a:srcRect/>
          <a:stretch>
            <a:fillRect/>
          </a:stretch>
        </p:blipFill>
        <p:spPr bwMode="auto">
          <a:xfrm>
            <a:off x="420458" y="1928802"/>
            <a:ext cx="8585033" cy="4786346"/>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357322"/>
          </a:xfrm>
        </p:spPr>
        <p:style>
          <a:lnRef idx="0">
            <a:schemeClr val="accent5"/>
          </a:lnRef>
          <a:fillRef idx="3">
            <a:schemeClr val="accent5"/>
          </a:fillRef>
          <a:effectRef idx="3">
            <a:schemeClr val="accent5"/>
          </a:effectRef>
          <a:fontRef idx="minor">
            <a:schemeClr val="lt1"/>
          </a:fontRef>
        </p:style>
        <p:txBody>
          <a:bodyPr>
            <a:noAutofit/>
          </a:bodyPr>
          <a:lstStyle/>
          <a:p>
            <a:r>
              <a:rPr lang="el-GR" sz="3200" dirty="0" smtClean="0"/>
              <a:t>Η νόσος μοσχεύματος κατά ξενιστή οφείλεται σε αντίδραση των ώριμων T κυττάρων του μοσχεύματος κατά των κυττάρων του ξενιστή</a:t>
            </a:r>
            <a:endParaRPr lang="el-GR" sz="3200" dirty="0"/>
          </a:p>
        </p:txBody>
      </p:sp>
      <p:sp>
        <p:nvSpPr>
          <p:cNvPr id="3" name="2 - Θέση περιεχομένου"/>
          <p:cNvSpPr>
            <a:spLocks noGrp="1"/>
          </p:cNvSpPr>
          <p:nvPr>
            <p:ph idx="1"/>
          </p:nvPr>
        </p:nvSpPr>
        <p:spPr/>
        <p:txBody>
          <a:bodyPr/>
          <a:lstStyle/>
          <a:p>
            <a:r>
              <a:rPr lang="el-GR" dirty="0" err="1" smtClean="0"/>
              <a:t>Ανοσοκατασταλμένος</a:t>
            </a:r>
            <a:r>
              <a:rPr lang="el-GR" dirty="0" smtClean="0"/>
              <a:t> ξενιστής, ανίκανος να απορρίψει τα κύτταρα του μοσχεύματος</a:t>
            </a:r>
          </a:p>
          <a:p>
            <a:r>
              <a:rPr lang="el-GR" dirty="0" smtClean="0"/>
              <a:t>Η αντίδραση στρέφεται συνήθως κατά των αντιγόνων του </a:t>
            </a:r>
            <a:r>
              <a:rPr lang="el-GR" dirty="0" err="1" smtClean="0"/>
              <a:t>ελάσσονοςσυστήματος</a:t>
            </a:r>
            <a:r>
              <a:rPr lang="el-GR" dirty="0" smtClean="0"/>
              <a:t> </a:t>
            </a:r>
            <a:r>
              <a:rPr lang="el-GR" dirty="0" err="1" smtClean="0"/>
              <a:t>ιστοσυμβατότητας</a:t>
            </a:r>
            <a:endParaRPr lang="el-GR" dirty="0" smtClean="0"/>
          </a:p>
          <a:p>
            <a:r>
              <a:rPr lang="el-GR" dirty="0" smtClean="0"/>
              <a:t>Νόσος μοσχεύματος κατά ξενιστή αναπτύσσεται και όταν μεταμοσχεύονται συμπαγή όργανα πλούσια σε λεμφικό ιστό </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868346"/>
          </a:xfrm>
        </p:spPr>
        <p:style>
          <a:lnRef idx="0">
            <a:schemeClr val="accent5"/>
          </a:lnRef>
          <a:fillRef idx="3">
            <a:schemeClr val="accent5"/>
          </a:fillRef>
          <a:effectRef idx="3">
            <a:schemeClr val="accent5"/>
          </a:effectRef>
          <a:fontRef idx="minor">
            <a:schemeClr val="lt1"/>
          </a:fontRef>
        </p:style>
        <p:txBody>
          <a:bodyPr/>
          <a:lstStyle/>
          <a:p>
            <a:r>
              <a:rPr lang="el-GR" dirty="0" smtClean="0"/>
              <a:t>Νόσος μοσχεύματος κατά ξενιστή</a:t>
            </a:r>
            <a:endParaRPr lang="el-GR" dirty="0"/>
          </a:p>
        </p:txBody>
      </p:sp>
      <p:sp>
        <p:nvSpPr>
          <p:cNvPr id="3" name="2 - Θέση περιεχομένου"/>
          <p:cNvSpPr>
            <a:spLocks noGrp="1"/>
          </p:cNvSpPr>
          <p:nvPr>
            <p:ph idx="1"/>
          </p:nvPr>
        </p:nvSpPr>
        <p:spPr>
          <a:xfrm>
            <a:off x="457200" y="1142984"/>
            <a:ext cx="8229600" cy="5429288"/>
          </a:xfrm>
        </p:spPr>
        <p:txBody>
          <a:bodyPr>
            <a:normAutofit fontScale="85000" lnSpcReduction="20000"/>
          </a:bodyPr>
          <a:lstStyle/>
          <a:p>
            <a:r>
              <a:rPr lang="el-GR" dirty="0" smtClean="0"/>
              <a:t>Οξεία</a:t>
            </a:r>
            <a:r>
              <a:rPr lang="en-US" dirty="0" smtClean="0"/>
              <a:t> (</a:t>
            </a:r>
            <a:r>
              <a:rPr lang="el-GR" dirty="0" smtClean="0"/>
              <a:t>Στις πρώτες 100 μέρες μετά τη 	μεταμόσχευση)</a:t>
            </a:r>
          </a:p>
          <a:p>
            <a:pPr lvl="1"/>
            <a:r>
              <a:rPr lang="el-GR" dirty="0" smtClean="0"/>
              <a:t>Καταστροφή επιθηλιακών κυττάρων σε δέρμα, ήπαρ και έντερο</a:t>
            </a:r>
          </a:p>
          <a:p>
            <a:pPr lvl="2"/>
            <a:r>
              <a:rPr lang="el-GR" dirty="0" smtClean="0"/>
              <a:t>Εξανθήματα, διάρροιες, </a:t>
            </a:r>
            <a:r>
              <a:rPr lang="el-GR" dirty="0" err="1" smtClean="0"/>
              <a:t>αποφολίδωση</a:t>
            </a:r>
            <a:r>
              <a:rPr lang="el-GR" dirty="0" smtClean="0"/>
              <a:t> του δέρματος, </a:t>
            </a:r>
            <a:r>
              <a:rPr lang="el-GR" dirty="0" err="1" smtClean="0"/>
              <a:t>αύθες</a:t>
            </a:r>
            <a:r>
              <a:rPr lang="el-GR" dirty="0" smtClean="0"/>
              <a:t>, </a:t>
            </a:r>
            <a:r>
              <a:rPr lang="el-GR" dirty="0" err="1" smtClean="0"/>
              <a:t>ίνωση</a:t>
            </a:r>
            <a:r>
              <a:rPr lang="el-GR" dirty="0" smtClean="0"/>
              <a:t> των βλεννογόνων, </a:t>
            </a:r>
            <a:r>
              <a:rPr lang="el-GR" dirty="0" err="1" smtClean="0"/>
              <a:t>πνευμονίτιδα</a:t>
            </a:r>
            <a:r>
              <a:rPr lang="el-GR" dirty="0" smtClean="0"/>
              <a:t> με οξεία δύσπνοια, ηπατίτιδα</a:t>
            </a:r>
          </a:p>
          <a:p>
            <a:r>
              <a:rPr lang="el-GR" dirty="0" smtClean="0"/>
              <a:t>Χρόνια (μετά τις πρώτες 100 μέρες, συχνά 	μετά χρόνια)</a:t>
            </a:r>
          </a:p>
          <a:p>
            <a:pPr lvl="1"/>
            <a:r>
              <a:rPr lang="el-GR" dirty="0" err="1" smtClean="0"/>
              <a:t>Ίνωση</a:t>
            </a:r>
            <a:r>
              <a:rPr lang="el-GR" dirty="0" smtClean="0"/>
              <a:t> και ατροφία ενός ή περισσοτέρων οργάνων χωρίς ενδείξεις οξέος κυτταρικού θανάτου.</a:t>
            </a:r>
          </a:p>
          <a:p>
            <a:pPr lvl="2"/>
            <a:r>
              <a:rPr lang="el-GR" dirty="0" smtClean="0"/>
              <a:t>Εικόνα του δέρματος που θυμίζει σκληρόδερμα, ξηρότητα των βλεννογόνων ως επί συνδρόμου </a:t>
            </a:r>
            <a:r>
              <a:rPr lang="en-US" dirty="0" err="1" smtClean="0"/>
              <a:t>Sjogren</a:t>
            </a:r>
            <a:endParaRPr lang="el-GR" dirty="0" smtClean="0"/>
          </a:p>
          <a:p>
            <a:pPr lvl="2"/>
            <a:r>
              <a:rPr lang="el-GR" dirty="0" smtClean="0"/>
              <a:t>η μείωση του αριθμού των ώριμων T κυττάρων του μοσχεύματος μείωσε την ένταση της αντίδρασης του μοσχεύματος κατά ξενιστή, αλλά μείωσε και το φαινόμενο «</a:t>
            </a:r>
            <a:r>
              <a:rPr lang="el-GR" dirty="0" err="1" smtClean="0"/>
              <a:t>graft</a:t>
            </a:r>
            <a:r>
              <a:rPr lang="el-GR" dirty="0" smtClean="0"/>
              <a:t> </a:t>
            </a:r>
            <a:r>
              <a:rPr lang="el-GR" dirty="0" err="1" smtClean="0"/>
              <a:t>versus</a:t>
            </a:r>
            <a:r>
              <a:rPr lang="el-GR" dirty="0" smtClean="0"/>
              <a:t> </a:t>
            </a:r>
            <a:r>
              <a:rPr lang="el-GR" dirty="0" err="1" smtClean="0"/>
              <a:t>tumor</a:t>
            </a:r>
            <a:r>
              <a:rPr lang="el-GR" dirty="0" smtClean="0"/>
              <a:t>» (μόσχευμα κατά όγκου)</a:t>
            </a:r>
          </a:p>
          <a:p>
            <a:pPr lvl="2"/>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 Ομάδα"/>
          <p:cNvGrpSpPr/>
          <p:nvPr/>
        </p:nvGrpSpPr>
        <p:grpSpPr>
          <a:xfrm>
            <a:off x="1714480" y="1643050"/>
            <a:ext cx="6760354" cy="523921"/>
            <a:chOff x="1656546" y="1651172"/>
            <a:chExt cx="6760354" cy="523921"/>
          </a:xfrm>
        </p:grpSpPr>
        <p:grpSp>
          <p:nvGrpSpPr>
            <p:cNvPr id="3" name="1661 - Ομάδα"/>
            <p:cNvGrpSpPr/>
            <p:nvPr/>
          </p:nvGrpSpPr>
          <p:grpSpPr>
            <a:xfrm>
              <a:off x="1656546" y="1847643"/>
              <a:ext cx="6735546" cy="327450"/>
              <a:chOff x="1656546" y="1847643"/>
              <a:chExt cx="6735546" cy="327450"/>
            </a:xfrm>
          </p:grpSpPr>
          <p:sp>
            <p:nvSpPr>
              <p:cNvPr id="202" name="Freeform 202"/>
              <p:cNvSpPr>
                <a:spLocks noChangeAspect="1"/>
              </p:cNvSpPr>
              <p:nvPr/>
            </p:nvSpPr>
            <p:spPr bwMode="auto">
              <a:xfrm>
                <a:off x="3925608" y="184764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3" name="Freeform 203"/>
              <p:cNvSpPr>
                <a:spLocks noChangeAspect="1"/>
              </p:cNvSpPr>
              <p:nvPr/>
            </p:nvSpPr>
            <p:spPr bwMode="auto">
              <a:xfrm>
                <a:off x="3995785" y="184764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4" name="Freeform 204"/>
              <p:cNvSpPr>
                <a:spLocks noChangeAspect="1"/>
              </p:cNvSpPr>
              <p:nvPr/>
            </p:nvSpPr>
            <p:spPr bwMode="auto">
              <a:xfrm>
                <a:off x="4064500"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5" name="Freeform 205"/>
              <p:cNvSpPr>
                <a:spLocks noChangeAspect="1"/>
              </p:cNvSpPr>
              <p:nvPr/>
            </p:nvSpPr>
            <p:spPr bwMode="auto">
              <a:xfrm>
                <a:off x="3720924"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6" name="Freeform 206"/>
              <p:cNvSpPr>
                <a:spLocks noChangeAspect="1"/>
              </p:cNvSpPr>
              <p:nvPr/>
            </p:nvSpPr>
            <p:spPr bwMode="auto">
              <a:xfrm>
                <a:off x="3788177"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7" name="Freeform 207"/>
              <p:cNvSpPr>
                <a:spLocks noChangeAspect="1"/>
              </p:cNvSpPr>
              <p:nvPr/>
            </p:nvSpPr>
            <p:spPr bwMode="auto">
              <a:xfrm>
                <a:off x="3856893"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8" name="Freeform 208"/>
              <p:cNvSpPr>
                <a:spLocks noChangeAspect="1"/>
              </p:cNvSpPr>
              <p:nvPr/>
            </p:nvSpPr>
            <p:spPr bwMode="auto">
              <a:xfrm>
                <a:off x="3513317" y="184764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9" name="Freeform 209"/>
              <p:cNvSpPr>
                <a:spLocks noChangeAspect="1"/>
              </p:cNvSpPr>
              <p:nvPr/>
            </p:nvSpPr>
            <p:spPr bwMode="auto">
              <a:xfrm>
                <a:off x="3582032" y="1847643"/>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0" name="Freeform 210"/>
              <p:cNvSpPr>
                <a:spLocks noChangeAspect="1"/>
              </p:cNvSpPr>
              <p:nvPr/>
            </p:nvSpPr>
            <p:spPr bwMode="auto">
              <a:xfrm>
                <a:off x="3652210" y="184764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1" name="Freeform 211"/>
              <p:cNvSpPr>
                <a:spLocks noChangeAspect="1"/>
              </p:cNvSpPr>
              <p:nvPr/>
            </p:nvSpPr>
            <p:spPr bwMode="auto">
              <a:xfrm>
                <a:off x="3308633" y="184764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2" name="Freeform 212"/>
              <p:cNvSpPr>
                <a:spLocks noChangeAspect="1"/>
              </p:cNvSpPr>
              <p:nvPr/>
            </p:nvSpPr>
            <p:spPr bwMode="auto">
              <a:xfrm>
                <a:off x="3375886"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3" name="Freeform 213"/>
              <p:cNvSpPr>
                <a:spLocks noChangeAspect="1"/>
              </p:cNvSpPr>
              <p:nvPr/>
            </p:nvSpPr>
            <p:spPr bwMode="auto">
              <a:xfrm>
                <a:off x="3444602" y="184764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4" name="Freeform 214"/>
              <p:cNvSpPr>
                <a:spLocks noChangeAspect="1"/>
              </p:cNvSpPr>
              <p:nvPr/>
            </p:nvSpPr>
            <p:spPr bwMode="auto">
              <a:xfrm>
                <a:off x="3101026" y="184764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5" name="Freeform 215"/>
              <p:cNvSpPr>
                <a:spLocks noChangeAspect="1"/>
              </p:cNvSpPr>
              <p:nvPr/>
            </p:nvSpPr>
            <p:spPr bwMode="auto">
              <a:xfrm>
                <a:off x="3169742" y="184764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6" name="Freeform 216"/>
              <p:cNvSpPr>
                <a:spLocks noChangeAspect="1"/>
              </p:cNvSpPr>
              <p:nvPr/>
            </p:nvSpPr>
            <p:spPr bwMode="auto">
              <a:xfrm>
                <a:off x="3238456" y="1847643"/>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7" name="Freeform 217"/>
              <p:cNvSpPr>
                <a:spLocks noChangeAspect="1"/>
              </p:cNvSpPr>
              <p:nvPr/>
            </p:nvSpPr>
            <p:spPr bwMode="auto">
              <a:xfrm>
                <a:off x="2894881" y="184764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8" name="Freeform 218"/>
              <p:cNvSpPr>
                <a:spLocks noChangeAspect="1"/>
              </p:cNvSpPr>
              <p:nvPr/>
            </p:nvSpPr>
            <p:spPr bwMode="auto">
              <a:xfrm>
                <a:off x="2963596"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9" name="Freeform 219"/>
              <p:cNvSpPr>
                <a:spLocks noChangeAspect="1"/>
              </p:cNvSpPr>
              <p:nvPr/>
            </p:nvSpPr>
            <p:spPr bwMode="auto">
              <a:xfrm>
                <a:off x="3032311"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0" name="Freeform 220"/>
              <p:cNvSpPr>
                <a:spLocks noChangeAspect="1"/>
              </p:cNvSpPr>
              <p:nvPr/>
            </p:nvSpPr>
            <p:spPr bwMode="auto">
              <a:xfrm>
                <a:off x="2687274" y="1847643"/>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1" name="Freeform 221"/>
              <p:cNvSpPr>
                <a:spLocks noChangeAspect="1"/>
              </p:cNvSpPr>
              <p:nvPr/>
            </p:nvSpPr>
            <p:spPr bwMode="auto">
              <a:xfrm>
                <a:off x="2757451" y="184764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2" name="Freeform 222"/>
              <p:cNvSpPr>
                <a:spLocks noChangeAspect="1"/>
              </p:cNvSpPr>
              <p:nvPr/>
            </p:nvSpPr>
            <p:spPr bwMode="auto">
              <a:xfrm>
                <a:off x="2826165" y="184764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3" name="Freeform 223"/>
              <p:cNvSpPr>
                <a:spLocks noChangeAspect="1"/>
              </p:cNvSpPr>
              <p:nvPr/>
            </p:nvSpPr>
            <p:spPr bwMode="auto">
              <a:xfrm>
                <a:off x="2482590" y="1847643"/>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4" name="Freeform 224"/>
              <p:cNvSpPr>
                <a:spLocks noChangeAspect="1"/>
              </p:cNvSpPr>
              <p:nvPr/>
            </p:nvSpPr>
            <p:spPr bwMode="auto">
              <a:xfrm>
                <a:off x="2551305" y="184764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5" name="Freeform 225"/>
              <p:cNvSpPr>
                <a:spLocks noChangeAspect="1"/>
              </p:cNvSpPr>
              <p:nvPr/>
            </p:nvSpPr>
            <p:spPr bwMode="auto">
              <a:xfrm>
                <a:off x="2620020"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6" name="Freeform 226"/>
              <p:cNvSpPr>
                <a:spLocks noChangeAspect="1"/>
              </p:cNvSpPr>
              <p:nvPr/>
            </p:nvSpPr>
            <p:spPr bwMode="auto">
              <a:xfrm>
                <a:off x="2276444"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7" name="Freeform 227"/>
              <p:cNvSpPr>
                <a:spLocks noChangeAspect="1"/>
              </p:cNvSpPr>
              <p:nvPr/>
            </p:nvSpPr>
            <p:spPr bwMode="auto">
              <a:xfrm>
                <a:off x="2343697" y="1847643"/>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8" name="Freeform 228"/>
              <p:cNvSpPr>
                <a:spLocks noChangeAspect="1"/>
              </p:cNvSpPr>
              <p:nvPr/>
            </p:nvSpPr>
            <p:spPr bwMode="auto">
              <a:xfrm>
                <a:off x="2412413"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9" name="Freeform 229"/>
              <p:cNvSpPr>
                <a:spLocks noChangeAspect="1"/>
              </p:cNvSpPr>
              <p:nvPr/>
            </p:nvSpPr>
            <p:spPr bwMode="auto">
              <a:xfrm>
                <a:off x="2068837"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0" name="Freeform 230"/>
              <p:cNvSpPr>
                <a:spLocks noChangeAspect="1"/>
              </p:cNvSpPr>
              <p:nvPr/>
            </p:nvSpPr>
            <p:spPr bwMode="auto">
              <a:xfrm>
                <a:off x="2137552" y="1847643"/>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1" name="Freeform 231"/>
              <p:cNvSpPr>
                <a:spLocks noChangeAspect="1"/>
              </p:cNvSpPr>
              <p:nvPr/>
            </p:nvSpPr>
            <p:spPr bwMode="auto">
              <a:xfrm>
                <a:off x="2207730" y="184764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2" name="Freeform 232"/>
              <p:cNvSpPr>
                <a:spLocks noChangeAspect="1"/>
              </p:cNvSpPr>
              <p:nvPr/>
            </p:nvSpPr>
            <p:spPr bwMode="auto">
              <a:xfrm>
                <a:off x="1864153" y="184764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3" name="Freeform 233"/>
              <p:cNvSpPr>
                <a:spLocks noChangeAspect="1"/>
              </p:cNvSpPr>
              <p:nvPr/>
            </p:nvSpPr>
            <p:spPr bwMode="auto">
              <a:xfrm>
                <a:off x="1931407"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4" name="Freeform 234"/>
              <p:cNvSpPr>
                <a:spLocks noChangeAspect="1"/>
              </p:cNvSpPr>
              <p:nvPr/>
            </p:nvSpPr>
            <p:spPr bwMode="auto">
              <a:xfrm>
                <a:off x="2000122"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5" name="Freeform 235"/>
              <p:cNvSpPr>
                <a:spLocks noChangeAspect="1"/>
              </p:cNvSpPr>
              <p:nvPr/>
            </p:nvSpPr>
            <p:spPr bwMode="auto">
              <a:xfrm>
                <a:off x="1656546"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6" name="Freeform 236"/>
              <p:cNvSpPr>
                <a:spLocks noChangeAspect="1"/>
              </p:cNvSpPr>
              <p:nvPr/>
            </p:nvSpPr>
            <p:spPr bwMode="auto">
              <a:xfrm>
                <a:off x="1725262" y="184764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7" name="Freeform 237"/>
              <p:cNvSpPr>
                <a:spLocks noChangeAspect="1"/>
              </p:cNvSpPr>
              <p:nvPr/>
            </p:nvSpPr>
            <p:spPr bwMode="auto">
              <a:xfrm>
                <a:off x="1795439" y="184764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8" name="Freeform 238"/>
              <p:cNvSpPr>
                <a:spLocks noChangeAspect="1"/>
              </p:cNvSpPr>
              <p:nvPr/>
            </p:nvSpPr>
            <p:spPr bwMode="auto">
              <a:xfrm>
                <a:off x="4820366"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9" name="Freeform 239"/>
              <p:cNvSpPr>
                <a:spLocks noChangeAspect="1"/>
              </p:cNvSpPr>
              <p:nvPr/>
            </p:nvSpPr>
            <p:spPr bwMode="auto">
              <a:xfrm>
                <a:off x="4889082" y="184764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0" name="Freeform 240"/>
              <p:cNvSpPr>
                <a:spLocks noChangeAspect="1"/>
              </p:cNvSpPr>
              <p:nvPr/>
            </p:nvSpPr>
            <p:spPr bwMode="auto">
              <a:xfrm>
                <a:off x="4957797" y="184764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1" name="Freeform 241"/>
              <p:cNvSpPr>
                <a:spLocks noChangeAspect="1"/>
              </p:cNvSpPr>
              <p:nvPr/>
            </p:nvSpPr>
            <p:spPr bwMode="auto">
              <a:xfrm>
                <a:off x="4614221" y="184764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2" name="Freeform 242"/>
              <p:cNvSpPr>
                <a:spLocks noChangeAspect="1"/>
              </p:cNvSpPr>
              <p:nvPr/>
            </p:nvSpPr>
            <p:spPr bwMode="auto">
              <a:xfrm>
                <a:off x="4682936" y="1847643"/>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3" name="Freeform 243"/>
              <p:cNvSpPr>
                <a:spLocks noChangeAspect="1"/>
              </p:cNvSpPr>
              <p:nvPr/>
            </p:nvSpPr>
            <p:spPr bwMode="auto">
              <a:xfrm>
                <a:off x="4751652" y="1847643"/>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4" name="Freeform 244"/>
              <p:cNvSpPr>
                <a:spLocks noChangeAspect="1"/>
              </p:cNvSpPr>
              <p:nvPr/>
            </p:nvSpPr>
            <p:spPr bwMode="auto">
              <a:xfrm>
                <a:off x="4408076"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5" name="Freeform 245"/>
              <p:cNvSpPr>
                <a:spLocks noChangeAspect="1"/>
              </p:cNvSpPr>
              <p:nvPr/>
            </p:nvSpPr>
            <p:spPr bwMode="auto">
              <a:xfrm>
                <a:off x="4476791"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6" name="Freeform 246"/>
              <p:cNvSpPr>
                <a:spLocks noChangeAspect="1"/>
              </p:cNvSpPr>
              <p:nvPr/>
            </p:nvSpPr>
            <p:spPr bwMode="auto">
              <a:xfrm>
                <a:off x="4544044"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7" name="Freeform 247"/>
              <p:cNvSpPr>
                <a:spLocks noChangeAspect="1"/>
              </p:cNvSpPr>
              <p:nvPr/>
            </p:nvSpPr>
            <p:spPr bwMode="auto">
              <a:xfrm>
                <a:off x="4200468" y="184764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8" name="Freeform 248"/>
              <p:cNvSpPr>
                <a:spLocks noChangeAspect="1"/>
              </p:cNvSpPr>
              <p:nvPr/>
            </p:nvSpPr>
            <p:spPr bwMode="auto">
              <a:xfrm>
                <a:off x="4269184" y="184764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9" name="Freeform 249"/>
              <p:cNvSpPr>
                <a:spLocks noChangeAspect="1"/>
              </p:cNvSpPr>
              <p:nvPr/>
            </p:nvSpPr>
            <p:spPr bwMode="auto">
              <a:xfrm>
                <a:off x="4339361" y="184764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0" name="Freeform 250"/>
              <p:cNvSpPr>
                <a:spLocks noChangeAspect="1"/>
              </p:cNvSpPr>
              <p:nvPr/>
            </p:nvSpPr>
            <p:spPr bwMode="auto">
              <a:xfrm>
                <a:off x="4133215" y="184764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1" name="Freeform 251"/>
              <p:cNvSpPr>
                <a:spLocks noChangeAspect="1"/>
              </p:cNvSpPr>
              <p:nvPr/>
            </p:nvSpPr>
            <p:spPr bwMode="auto">
              <a:xfrm>
                <a:off x="7294111" y="1849640"/>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2" name="Freeform 252"/>
              <p:cNvSpPr>
                <a:spLocks noChangeAspect="1"/>
              </p:cNvSpPr>
              <p:nvPr/>
            </p:nvSpPr>
            <p:spPr bwMode="auto">
              <a:xfrm>
                <a:off x="7364289" y="1849640"/>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3" name="Freeform 253"/>
              <p:cNvSpPr>
                <a:spLocks noChangeAspect="1"/>
              </p:cNvSpPr>
              <p:nvPr/>
            </p:nvSpPr>
            <p:spPr bwMode="auto">
              <a:xfrm>
                <a:off x="7433004"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4" name="Freeform 254"/>
              <p:cNvSpPr>
                <a:spLocks noChangeAspect="1"/>
              </p:cNvSpPr>
              <p:nvPr/>
            </p:nvSpPr>
            <p:spPr bwMode="auto">
              <a:xfrm>
                <a:off x="7089428"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5" name="Freeform 255"/>
              <p:cNvSpPr>
                <a:spLocks noChangeAspect="1"/>
              </p:cNvSpPr>
              <p:nvPr/>
            </p:nvSpPr>
            <p:spPr bwMode="auto">
              <a:xfrm>
                <a:off x="7156681"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6" name="Freeform 256"/>
              <p:cNvSpPr>
                <a:spLocks noChangeAspect="1"/>
              </p:cNvSpPr>
              <p:nvPr/>
            </p:nvSpPr>
            <p:spPr bwMode="auto">
              <a:xfrm>
                <a:off x="7225397"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7" name="Freeform 257"/>
              <p:cNvSpPr>
                <a:spLocks noChangeAspect="1"/>
              </p:cNvSpPr>
              <p:nvPr/>
            </p:nvSpPr>
            <p:spPr bwMode="auto">
              <a:xfrm>
                <a:off x="6881821" y="1849640"/>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8" name="Freeform 258"/>
              <p:cNvSpPr>
                <a:spLocks noChangeAspect="1"/>
              </p:cNvSpPr>
              <p:nvPr/>
            </p:nvSpPr>
            <p:spPr bwMode="auto">
              <a:xfrm>
                <a:off x="6950536" y="1849640"/>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9" name="Freeform 259"/>
              <p:cNvSpPr>
                <a:spLocks noChangeAspect="1"/>
              </p:cNvSpPr>
              <p:nvPr/>
            </p:nvSpPr>
            <p:spPr bwMode="auto">
              <a:xfrm>
                <a:off x="7020713" y="1849640"/>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0" name="Freeform 260"/>
              <p:cNvSpPr>
                <a:spLocks noChangeAspect="1"/>
              </p:cNvSpPr>
              <p:nvPr/>
            </p:nvSpPr>
            <p:spPr bwMode="auto">
              <a:xfrm>
                <a:off x="6677137" y="1849640"/>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1" name="Freeform 261"/>
              <p:cNvSpPr>
                <a:spLocks noChangeAspect="1"/>
              </p:cNvSpPr>
              <p:nvPr/>
            </p:nvSpPr>
            <p:spPr bwMode="auto">
              <a:xfrm>
                <a:off x="6744390"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2" name="Freeform 262"/>
              <p:cNvSpPr>
                <a:spLocks noChangeAspect="1"/>
              </p:cNvSpPr>
              <p:nvPr/>
            </p:nvSpPr>
            <p:spPr bwMode="auto">
              <a:xfrm>
                <a:off x="6813106" y="1849640"/>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3" name="Freeform 263"/>
              <p:cNvSpPr>
                <a:spLocks noChangeAspect="1"/>
              </p:cNvSpPr>
              <p:nvPr/>
            </p:nvSpPr>
            <p:spPr bwMode="auto">
              <a:xfrm>
                <a:off x="6469530" y="1849640"/>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4" name="Freeform 264"/>
              <p:cNvSpPr>
                <a:spLocks noChangeAspect="1"/>
              </p:cNvSpPr>
              <p:nvPr/>
            </p:nvSpPr>
            <p:spPr bwMode="auto">
              <a:xfrm>
                <a:off x="6538245" y="1849640"/>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5" name="Freeform 265"/>
              <p:cNvSpPr>
                <a:spLocks noChangeAspect="1"/>
              </p:cNvSpPr>
              <p:nvPr/>
            </p:nvSpPr>
            <p:spPr bwMode="auto">
              <a:xfrm>
                <a:off x="6606960" y="1849640"/>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6" name="Freeform 266"/>
              <p:cNvSpPr>
                <a:spLocks noChangeAspect="1"/>
              </p:cNvSpPr>
              <p:nvPr/>
            </p:nvSpPr>
            <p:spPr bwMode="auto">
              <a:xfrm>
                <a:off x="6263385" y="1849640"/>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7" name="Freeform 267"/>
              <p:cNvSpPr>
                <a:spLocks noChangeAspect="1"/>
              </p:cNvSpPr>
              <p:nvPr/>
            </p:nvSpPr>
            <p:spPr bwMode="auto">
              <a:xfrm>
                <a:off x="6332099"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8" name="Freeform 268"/>
              <p:cNvSpPr>
                <a:spLocks noChangeAspect="1"/>
              </p:cNvSpPr>
              <p:nvPr/>
            </p:nvSpPr>
            <p:spPr bwMode="auto">
              <a:xfrm>
                <a:off x="6400815"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9" name="Freeform 269"/>
              <p:cNvSpPr>
                <a:spLocks noChangeAspect="1"/>
              </p:cNvSpPr>
              <p:nvPr/>
            </p:nvSpPr>
            <p:spPr bwMode="auto">
              <a:xfrm>
                <a:off x="6055777" y="1849640"/>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0" name="Freeform 270"/>
              <p:cNvSpPr>
                <a:spLocks noChangeAspect="1"/>
              </p:cNvSpPr>
              <p:nvPr/>
            </p:nvSpPr>
            <p:spPr bwMode="auto">
              <a:xfrm>
                <a:off x="6125954" y="1849640"/>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1" name="Freeform 271"/>
              <p:cNvSpPr>
                <a:spLocks noChangeAspect="1"/>
              </p:cNvSpPr>
              <p:nvPr/>
            </p:nvSpPr>
            <p:spPr bwMode="auto">
              <a:xfrm>
                <a:off x="6194669" y="1849640"/>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2" name="Freeform 272"/>
              <p:cNvSpPr>
                <a:spLocks noChangeAspect="1"/>
              </p:cNvSpPr>
              <p:nvPr/>
            </p:nvSpPr>
            <p:spPr bwMode="auto">
              <a:xfrm>
                <a:off x="5851094" y="1849640"/>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3" name="Freeform 273"/>
              <p:cNvSpPr>
                <a:spLocks noChangeAspect="1"/>
              </p:cNvSpPr>
              <p:nvPr/>
            </p:nvSpPr>
            <p:spPr bwMode="auto">
              <a:xfrm>
                <a:off x="5919809" y="1849640"/>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4" name="Freeform 274"/>
              <p:cNvSpPr>
                <a:spLocks noChangeAspect="1"/>
              </p:cNvSpPr>
              <p:nvPr/>
            </p:nvSpPr>
            <p:spPr bwMode="auto">
              <a:xfrm>
                <a:off x="5988524"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5" name="Freeform 275"/>
              <p:cNvSpPr>
                <a:spLocks noChangeAspect="1"/>
              </p:cNvSpPr>
              <p:nvPr/>
            </p:nvSpPr>
            <p:spPr bwMode="auto">
              <a:xfrm>
                <a:off x="5644948"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6" name="Freeform 276"/>
              <p:cNvSpPr>
                <a:spLocks noChangeAspect="1"/>
              </p:cNvSpPr>
              <p:nvPr/>
            </p:nvSpPr>
            <p:spPr bwMode="auto">
              <a:xfrm>
                <a:off x="5712201" y="1849640"/>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7" name="Freeform 277"/>
              <p:cNvSpPr>
                <a:spLocks noChangeAspect="1"/>
              </p:cNvSpPr>
              <p:nvPr/>
            </p:nvSpPr>
            <p:spPr bwMode="auto">
              <a:xfrm>
                <a:off x="5780917"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8" name="Freeform 278"/>
              <p:cNvSpPr>
                <a:spLocks noChangeAspect="1"/>
              </p:cNvSpPr>
              <p:nvPr/>
            </p:nvSpPr>
            <p:spPr bwMode="auto">
              <a:xfrm>
                <a:off x="5437341"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9" name="Freeform 279"/>
              <p:cNvSpPr>
                <a:spLocks noChangeAspect="1"/>
              </p:cNvSpPr>
              <p:nvPr/>
            </p:nvSpPr>
            <p:spPr bwMode="auto">
              <a:xfrm>
                <a:off x="5506056" y="1849640"/>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0" name="Freeform 280"/>
              <p:cNvSpPr>
                <a:spLocks noChangeAspect="1"/>
              </p:cNvSpPr>
              <p:nvPr/>
            </p:nvSpPr>
            <p:spPr bwMode="auto">
              <a:xfrm>
                <a:off x="5576233" y="1849640"/>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1" name="Freeform 281"/>
              <p:cNvSpPr>
                <a:spLocks noChangeAspect="1"/>
              </p:cNvSpPr>
              <p:nvPr/>
            </p:nvSpPr>
            <p:spPr bwMode="auto">
              <a:xfrm>
                <a:off x="5232657" y="1849640"/>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2" name="Freeform 282"/>
              <p:cNvSpPr>
                <a:spLocks noChangeAspect="1"/>
              </p:cNvSpPr>
              <p:nvPr/>
            </p:nvSpPr>
            <p:spPr bwMode="auto">
              <a:xfrm>
                <a:off x="5299910"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3" name="Freeform 283"/>
              <p:cNvSpPr>
                <a:spLocks noChangeAspect="1"/>
              </p:cNvSpPr>
              <p:nvPr/>
            </p:nvSpPr>
            <p:spPr bwMode="auto">
              <a:xfrm>
                <a:off x="5368626"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4" name="Freeform 284"/>
              <p:cNvSpPr>
                <a:spLocks noChangeAspect="1"/>
              </p:cNvSpPr>
              <p:nvPr/>
            </p:nvSpPr>
            <p:spPr bwMode="auto">
              <a:xfrm>
                <a:off x="5025050"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5" name="Freeform 285"/>
              <p:cNvSpPr>
                <a:spLocks noChangeAspect="1"/>
              </p:cNvSpPr>
              <p:nvPr/>
            </p:nvSpPr>
            <p:spPr bwMode="auto">
              <a:xfrm>
                <a:off x="5093765" y="1849640"/>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6" name="Freeform 286"/>
              <p:cNvSpPr>
                <a:spLocks noChangeAspect="1"/>
              </p:cNvSpPr>
              <p:nvPr/>
            </p:nvSpPr>
            <p:spPr bwMode="auto">
              <a:xfrm>
                <a:off x="5163943" y="1849640"/>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7" name="Freeform 287"/>
              <p:cNvSpPr>
                <a:spLocks noChangeAspect="1"/>
              </p:cNvSpPr>
              <p:nvPr/>
            </p:nvSpPr>
            <p:spPr bwMode="auto">
              <a:xfrm>
                <a:off x="8188870"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8" name="Freeform 288"/>
              <p:cNvSpPr>
                <a:spLocks noChangeAspect="1"/>
              </p:cNvSpPr>
              <p:nvPr/>
            </p:nvSpPr>
            <p:spPr bwMode="auto">
              <a:xfrm>
                <a:off x="8257586" y="1849640"/>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9" name="Freeform 289"/>
              <p:cNvSpPr>
                <a:spLocks noChangeAspect="1"/>
              </p:cNvSpPr>
              <p:nvPr/>
            </p:nvSpPr>
            <p:spPr bwMode="auto">
              <a:xfrm>
                <a:off x="8326300" y="1849640"/>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0" name="Freeform 290"/>
              <p:cNvSpPr>
                <a:spLocks noChangeAspect="1"/>
              </p:cNvSpPr>
              <p:nvPr/>
            </p:nvSpPr>
            <p:spPr bwMode="auto">
              <a:xfrm>
                <a:off x="7982725" y="1849640"/>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1" name="Freeform 291"/>
              <p:cNvSpPr>
                <a:spLocks noChangeAspect="1"/>
              </p:cNvSpPr>
              <p:nvPr/>
            </p:nvSpPr>
            <p:spPr bwMode="auto">
              <a:xfrm>
                <a:off x="8051440" y="1849640"/>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2" name="Freeform 292"/>
              <p:cNvSpPr>
                <a:spLocks noChangeAspect="1"/>
              </p:cNvSpPr>
              <p:nvPr/>
            </p:nvSpPr>
            <p:spPr bwMode="auto">
              <a:xfrm>
                <a:off x="8120155" y="1849640"/>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3" name="Freeform 293"/>
              <p:cNvSpPr>
                <a:spLocks noChangeAspect="1"/>
              </p:cNvSpPr>
              <p:nvPr/>
            </p:nvSpPr>
            <p:spPr bwMode="auto">
              <a:xfrm>
                <a:off x="7776579"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4" name="Freeform 294"/>
              <p:cNvSpPr>
                <a:spLocks noChangeAspect="1"/>
              </p:cNvSpPr>
              <p:nvPr/>
            </p:nvSpPr>
            <p:spPr bwMode="auto">
              <a:xfrm>
                <a:off x="7845295"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5" name="Freeform 295"/>
              <p:cNvSpPr>
                <a:spLocks noChangeAspect="1"/>
              </p:cNvSpPr>
              <p:nvPr/>
            </p:nvSpPr>
            <p:spPr bwMode="auto">
              <a:xfrm>
                <a:off x="7912548"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6" name="Freeform 296"/>
              <p:cNvSpPr>
                <a:spLocks noChangeAspect="1"/>
              </p:cNvSpPr>
              <p:nvPr/>
            </p:nvSpPr>
            <p:spPr bwMode="auto">
              <a:xfrm>
                <a:off x="7568972" y="1849640"/>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7" name="Freeform 297"/>
              <p:cNvSpPr>
                <a:spLocks noChangeAspect="1"/>
              </p:cNvSpPr>
              <p:nvPr/>
            </p:nvSpPr>
            <p:spPr bwMode="auto">
              <a:xfrm>
                <a:off x="7637688" y="1849640"/>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8" name="Freeform 298"/>
              <p:cNvSpPr>
                <a:spLocks noChangeAspect="1"/>
              </p:cNvSpPr>
              <p:nvPr/>
            </p:nvSpPr>
            <p:spPr bwMode="auto">
              <a:xfrm>
                <a:off x="7707865" y="1849640"/>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9" name="Freeform 299"/>
              <p:cNvSpPr>
                <a:spLocks noChangeAspect="1"/>
              </p:cNvSpPr>
              <p:nvPr/>
            </p:nvSpPr>
            <p:spPr bwMode="auto">
              <a:xfrm>
                <a:off x="7501719" y="1849640"/>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0" name="Freeform 301"/>
              <p:cNvSpPr>
                <a:spLocks noChangeAspect="1"/>
              </p:cNvSpPr>
              <p:nvPr/>
            </p:nvSpPr>
            <p:spPr bwMode="auto">
              <a:xfrm>
                <a:off x="3925608" y="1943484"/>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1" name="Freeform 302"/>
              <p:cNvSpPr>
                <a:spLocks noChangeAspect="1"/>
              </p:cNvSpPr>
              <p:nvPr/>
            </p:nvSpPr>
            <p:spPr bwMode="auto">
              <a:xfrm>
                <a:off x="3995785" y="1943484"/>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2" name="Freeform 303"/>
              <p:cNvSpPr>
                <a:spLocks noChangeAspect="1"/>
              </p:cNvSpPr>
              <p:nvPr/>
            </p:nvSpPr>
            <p:spPr bwMode="auto">
              <a:xfrm>
                <a:off x="4064500"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3" name="Freeform 304"/>
              <p:cNvSpPr>
                <a:spLocks noChangeAspect="1"/>
              </p:cNvSpPr>
              <p:nvPr/>
            </p:nvSpPr>
            <p:spPr bwMode="auto">
              <a:xfrm>
                <a:off x="3720924"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4" name="Freeform 305"/>
              <p:cNvSpPr>
                <a:spLocks noChangeAspect="1"/>
              </p:cNvSpPr>
              <p:nvPr/>
            </p:nvSpPr>
            <p:spPr bwMode="auto">
              <a:xfrm>
                <a:off x="3788177"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5" name="Freeform 306"/>
              <p:cNvSpPr>
                <a:spLocks noChangeAspect="1"/>
              </p:cNvSpPr>
              <p:nvPr/>
            </p:nvSpPr>
            <p:spPr bwMode="auto">
              <a:xfrm>
                <a:off x="3856893"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6" name="Freeform 307"/>
              <p:cNvSpPr>
                <a:spLocks noChangeAspect="1"/>
              </p:cNvSpPr>
              <p:nvPr/>
            </p:nvSpPr>
            <p:spPr bwMode="auto">
              <a:xfrm>
                <a:off x="3513317" y="1943484"/>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7" name="Freeform 308"/>
              <p:cNvSpPr>
                <a:spLocks noChangeAspect="1"/>
              </p:cNvSpPr>
              <p:nvPr/>
            </p:nvSpPr>
            <p:spPr bwMode="auto">
              <a:xfrm>
                <a:off x="3582032" y="1943484"/>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8" name="Freeform 309"/>
              <p:cNvSpPr>
                <a:spLocks noChangeAspect="1"/>
              </p:cNvSpPr>
              <p:nvPr/>
            </p:nvSpPr>
            <p:spPr bwMode="auto">
              <a:xfrm>
                <a:off x="3652210" y="1943484"/>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9" name="Freeform 310"/>
              <p:cNvSpPr>
                <a:spLocks noChangeAspect="1"/>
              </p:cNvSpPr>
              <p:nvPr/>
            </p:nvSpPr>
            <p:spPr bwMode="auto">
              <a:xfrm>
                <a:off x="3308633" y="1943484"/>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0" name="Freeform 311"/>
              <p:cNvSpPr>
                <a:spLocks noChangeAspect="1"/>
              </p:cNvSpPr>
              <p:nvPr/>
            </p:nvSpPr>
            <p:spPr bwMode="auto">
              <a:xfrm>
                <a:off x="3375886"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1" name="Freeform 312"/>
              <p:cNvSpPr>
                <a:spLocks noChangeAspect="1"/>
              </p:cNvSpPr>
              <p:nvPr/>
            </p:nvSpPr>
            <p:spPr bwMode="auto">
              <a:xfrm>
                <a:off x="3444602" y="1943484"/>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2" name="Freeform 313"/>
              <p:cNvSpPr>
                <a:spLocks noChangeAspect="1"/>
              </p:cNvSpPr>
              <p:nvPr/>
            </p:nvSpPr>
            <p:spPr bwMode="auto">
              <a:xfrm>
                <a:off x="3101026" y="1943484"/>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3" name="Freeform 314"/>
              <p:cNvSpPr>
                <a:spLocks noChangeAspect="1"/>
              </p:cNvSpPr>
              <p:nvPr/>
            </p:nvSpPr>
            <p:spPr bwMode="auto">
              <a:xfrm>
                <a:off x="3169742" y="1943484"/>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4" name="Freeform 315"/>
              <p:cNvSpPr>
                <a:spLocks noChangeAspect="1"/>
              </p:cNvSpPr>
              <p:nvPr/>
            </p:nvSpPr>
            <p:spPr bwMode="auto">
              <a:xfrm>
                <a:off x="3238456" y="1943484"/>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5" name="Freeform 316"/>
              <p:cNvSpPr>
                <a:spLocks noChangeAspect="1"/>
              </p:cNvSpPr>
              <p:nvPr/>
            </p:nvSpPr>
            <p:spPr bwMode="auto">
              <a:xfrm>
                <a:off x="2894881" y="1943484"/>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6" name="Freeform 317"/>
              <p:cNvSpPr>
                <a:spLocks noChangeAspect="1"/>
              </p:cNvSpPr>
              <p:nvPr/>
            </p:nvSpPr>
            <p:spPr bwMode="auto">
              <a:xfrm>
                <a:off x="2963596"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7" name="Freeform 318"/>
              <p:cNvSpPr>
                <a:spLocks noChangeAspect="1"/>
              </p:cNvSpPr>
              <p:nvPr/>
            </p:nvSpPr>
            <p:spPr bwMode="auto">
              <a:xfrm>
                <a:off x="3032311"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8" name="Freeform 319"/>
              <p:cNvSpPr>
                <a:spLocks noChangeAspect="1"/>
              </p:cNvSpPr>
              <p:nvPr/>
            </p:nvSpPr>
            <p:spPr bwMode="auto">
              <a:xfrm>
                <a:off x="2687274" y="1943484"/>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9" name="Freeform 320"/>
              <p:cNvSpPr>
                <a:spLocks noChangeAspect="1"/>
              </p:cNvSpPr>
              <p:nvPr/>
            </p:nvSpPr>
            <p:spPr bwMode="auto">
              <a:xfrm>
                <a:off x="2757451" y="1943484"/>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0" name="Freeform 321"/>
              <p:cNvSpPr>
                <a:spLocks noChangeAspect="1"/>
              </p:cNvSpPr>
              <p:nvPr/>
            </p:nvSpPr>
            <p:spPr bwMode="auto">
              <a:xfrm>
                <a:off x="2826165" y="1943484"/>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1" name="Freeform 322"/>
              <p:cNvSpPr>
                <a:spLocks noChangeAspect="1"/>
              </p:cNvSpPr>
              <p:nvPr/>
            </p:nvSpPr>
            <p:spPr bwMode="auto">
              <a:xfrm>
                <a:off x="2482590" y="1943484"/>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2" name="Freeform 323"/>
              <p:cNvSpPr>
                <a:spLocks noChangeAspect="1"/>
              </p:cNvSpPr>
              <p:nvPr/>
            </p:nvSpPr>
            <p:spPr bwMode="auto">
              <a:xfrm>
                <a:off x="2551305" y="1943484"/>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3" name="Freeform 324"/>
              <p:cNvSpPr>
                <a:spLocks noChangeAspect="1"/>
              </p:cNvSpPr>
              <p:nvPr/>
            </p:nvSpPr>
            <p:spPr bwMode="auto">
              <a:xfrm>
                <a:off x="2620020"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4" name="Freeform 325"/>
              <p:cNvSpPr>
                <a:spLocks noChangeAspect="1"/>
              </p:cNvSpPr>
              <p:nvPr/>
            </p:nvSpPr>
            <p:spPr bwMode="auto">
              <a:xfrm>
                <a:off x="2276444"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5" name="Freeform 326"/>
              <p:cNvSpPr>
                <a:spLocks noChangeAspect="1"/>
              </p:cNvSpPr>
              <p:nvPr/>
            </p:nvSpPr>
            <p:spPr bwMode="auto">
              <a:xfrm>
                <a:off x="2343697" y="1943484"/>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6" name="Freeform 327"/>
              <p:cNvSpPr>
                <a:spLocks noChangeAspect="1"/>
              </p:cNvSpPr>
              <p:nvPr/>
            </p:nvSpPr>
            <p:spPr bwMode="auto">
              <a:xfrm>
                <a:off x="2412413"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7" name="Freeform 328"/>
              <p:cNvSpPr>
                <a:spLocks noChangeAspect="1"/>
              </p:cNvSpPr>
              <p:nvPr/>
            </p:nvSpPr>
            <p:spPr bwMode="auto">
              <a:xfrm>
                <a:off x="2068837"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8" name="Freeform 329"/>
              <p:cNvSpPr>
                <a:spLocks noChangeAspect="1"/>
              </p:cNvSpPr>
              <p:nvPr/>
            </p:nvSpPr>
            <p:spPr bwMode="auto">
              <a:xfrm>
                <a:off x="2137552" y="1943484"/>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9" name="Freeform 330"/>
              <p:cNvSpPr>
                <a:spLocks noChangeAspect="1"/>
              </p:cNvSpPr>
              <p:nvPr/>
            </p:nvSpPr>
            <p:spPr bwMode="auto">
              <a:xfrm>
                <a:off x="2207730" y="1943484"/>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0" name="Freeform 331"/>
              <p:cNvSpPr>
                <a:spLocks noChangeAspect="1"/>
              </p:cNvSpPr>
              <p:nvPr/>
            </p:nvSpPr>
            <p:spPr bwMode="auto">
              <a:xfrm>
                <a:off x="1864153" y="1943484"/>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1" name="Freeform 332"/>
              <p:cNvSpPr>
                <a:spLocks noChangeAspect="1"/>
              </p:cNvSpPr>
              <p:nvPr/>
            </p:nvSpPr>
            <p:spPr bwMode="auto">
              <a:xfrm>
                <a:off x="1931407"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2" name="Freeform 333"/>
              <p:cNvSpPr>
                <a:spLocks noChangeAspect="1"/>
              </p:cNvSpPr>
              <p:nvPr/>
            </p:nvSpPr>
            <p:spPr bwMode="auto">
              <a:xfrm>
                <a:off x="2000122"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3" name="Freeform 334"/>
              <p:cNvSpPr>
                <a:spLocks noChangeAspect="1"/>
              </p:cNvSpPr>
              <p:nvPr/>
            </p:nvSpPr>
            <p:spPr bwMode="auto">
              <a:xfrm>
                <a:off x="1656546"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4" name="Freeform 335"/>
              <p:cNvSpPr>
                <a:spLocks noChangeAspect="1"/>
              </p:cNvSpPr>
              <p:nvPr/>
            </p:nvSpPr>
            <p:spPr bwMode="auto">
              <a:xfrm>
                <a:off x="1725262" y="1943484"/>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5" name="Freeform 336"/>
              <p:cNvSpPr>
                <a:spLocks noChangeAspect="1"/>
              </p:cNvSpPr>
              <p:nvPr/>
            </p:nvSpPr>
            <p:spPr bwMode="auto">
              <a:xfrm>
                <a:off x="1795439" y="1943484"/>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6" name="Freeform 337"/>
              <p:cNvSpPr>
                <a:spLocks noChangeAspect="1"/>
              </p:cNvSpPr>
              <p:nvPr/>
            </p:nvSpPr>
            <p:spPr bwMode="auto">
              <a:xfrm>
                <a:off x="4820366"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7" name="Freeform 338"/>
              <p:cNvSpPr>
                <a:spLocks noChangeAspect="1"/>
              </p:cNvSpPr>
              <p:nvPr/>
            </p:nvSpPr>
            <p:spPr bwMode="auto">
              <a:xfrm>
                <a:off x="4889082" y="1943484"/>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8" name="Freeform 339"/>
              <p:cNvSpPr>
                <a:spLocks noChangeAspect="1"/>
              </p:cNvSpPr>
              <p:nvPr/>
            </p:nvSpPr>
            <p:spPr bwMode="auto">
              <a:xfrm>
                <a:off x="4957797" y="1943484"/>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9" name="Freeform 340"/>
              <p:cNvSpPr>
                <a:spLocks noChangeAspect="1"/>
              </p:cNvSpPr>
              <p:nvPr/>
            </p:nvSpPr>
            <p:spPr bwMode="auto">
              <a:xfrm>
                <a:off x="4614221" y="1943484"/>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0" name="Freeform 341"/>
              <p:cNvSpPr>
                <a:spLocks noChangeAspect="1"/>
              </p:cNvSpPr>
              <p:nvPr/>
            </p:nvSpPr>
            <p:spPr bwMode="auto">
              <a:xfrm>
                <a:off x="4682936" y="1943484"/>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1" name="Freeform 342"/>
              <p:cNvSpPr>
                <a:spLocks noChangeAspect="1"/>
              </p:cNvSpPr>
              <p:nvPr/>
            </p:nvSpPr>
            <p:spPr bwMode="auto">
              <a:xfrm>
                <a:off x="4751652" y="1943484"/>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2" name="Freeform 343"/>
              <p:cNvSpPr>
                <a:spLocks noChangeAspect="1"/>
              </p:cNvSpPr>
              <p:nvPr/>
            </p:nvSpPr>
            <p:spPr bwMode="auto">
              <a:xfrm>
                <a:off x="4408076"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3" name="Freeform 344"/>
              <p:cNvSpPr>
                <a:spLocks noChangeAspect="1"/>
              </p:cNvSpPr>
              <p:nvPr/>
            </p:nvSpPr>
            <p:spPr bwMode="auto">
              <a:xfrm>
                <a:off x="4476791"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4" name="Freeform 345"/>
              <p:cNvSpPr>
                <a:spLocks noChangeAspect="1"/>
              </p:cNvSpPr>
              <p:nvPr/>
            </p:nvSpPr>
            <p:spPr bwMode="auto">
              <a:xfrm>
                <a:off x="4544044"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5" name="Freeform 346"/>
              <p:cNvSpPr>
                <a:spLocks noChangeAspect="1"/>
              </p:cNvSpPr>
              <p:nvPr/>
            </p:nvSpPr>
            <p:spPr bwMode="auto">
              <a:xfrm>
                <a:off x="4200468" y="1943484"/>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6" name="Freeform 347"/>
              <p:cNvSpPr>
                <a:spLocks noChangeAspect="1"/>
              </p:cNvSpPr>
              <p:nvPr/>
            </p:nvSpPr>
            <p:spPr bwMode="auto">
              <a:xfrm>
                <a:off x="4269184" y="1943484"/>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7" name="Freeform 348"/>
              <p:cNvSpPr>
                <a:spLocks noChangeAspect="1"/>
              </p:cNvSpPr>
              <p:nvPr/>
            </p:nvSpPr>
            <p:spPr bwMode="auto">
              <a:xfrm>
                <a:off x="4339361" y="1943484"/>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8" name="Freeform 349"/>
              <p:cNvSpPr>
                <a:spLocks noChangeAspect="1"/>
              </p:cNvSpPr>
              <p:nvPr/>
            </p:nvSpPr>
            <p:spPr bwMode="auto">
              <a:xfrm>
                <a:off x="4133215" y="1943484"/>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9" name="Freeform 350"/>
              <p:cNvSpPr>
                <a:spLocks noChangeAspect="1"/>
              </p:cNvSpPr>
              <p:nvPr/>
            </p:nvSpPr>
            <p:spPr bwMode="auto">
              <a:xfrm>
                <a:off x="7294111" y="194548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0" name="Freeform 351"/>
              <p:cNvSpPr>
                <a:spLocks noChangeAspect="1"/>
              </p:cNvSpPr>
              <p:nvPr/>
            </p:nvSpPr>
            <p:spPr bwMode="auto">
              <a:xfrm>
                <a:off x="7364289" y="194548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1" name="Freeform 352"/>
              <p:cNvSpPr>
                <a:spLocks noChangeAspect="1"/>
              </p:cNvSpPr>
              <p:nvPr/>
            </p:nvSpPr>
            <p:spPr bwMode="auto">
              <a:xfrm>
                <a:off x="7433004"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2" name="Freeform 353"/>
              <p:cNvSpPr>
                <a:spLocks noChangeAspect="1"/>
              </p:cNvSpPr>
              <p:nvPr/>
            </p:nvSpPr>
            <p:spPr bwMode="auto">
              <a:xfrm>
                <a:off x="7089428"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3" name="Freeform 354"/>
              <p:cNvSpPr>
                <a:spLocks noChangeAspect="1"/>
              </p:cNvSpPr>
              <p:nvPr/>
            </p:nvSpPr>
            <p:spPr bwMode="auto">
              <a:xfrm>
                <a:off x="7156681"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4" name="Freeform 355"/>
              <p:cNvSpPr>
                <a:spLocks noChangeAspect="1"/>
              </p:cNvSpPr>
              <p:nvPr/>
            </p:nvSpPr>
            <p:spPr bwMode="auto">
              <a:xfrm>
                <a:off x="7225397"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5" name="Freeform 356"/>
              <p:cNvSpPr>
                <a:spLocks noChangeAspect="1"/>
              </p:cNvSpPr>
              <p:nvPr/>
            </p:nvSpPr>
            <p:spPr bwMode="auto">
              <a:xfrm>
                <a:off x="6881821" y="194548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6" name="Freeform 357"/>
              <p:cNvSpPr>
                <a:spLocks noChangeAspect="1"/>
              </p:cNvSpPr>
              <p:nvPr/>
            </p:nvSpPr>
            <p:spPr bwMode="auto">
              <a:xfrm>
                <a:off x="6950536" y="1945481"/>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7" name="Freeform 358"/>
              <p:cNvSpPr>
                <a:spLocks noChangeAspect="1"/>
              </p:cNvSpPr>
              <p:nvPr/>
            </p:nvSpPr>
            <p:spPr bwMode="auto">
              <a:xfrm>
                <a:off x="7020713" y="194548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8" name="Freeform 359"/>
              <p:cNvSpPr>
                <a:spLocks noChangeAspect="1"/>
              </p:cNvSpPr>
              <p:nvPr/>
            </p:nvSpPr>
            <p:spPr bwMode="auto">
              <a:xfrm>
                <a:off x="6677137" y="194548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9" name="Freeform 360"/>
              <p:cNvSpPr>
                <a:spLocks noChangeAspect="1"/>
              </p:cNvSpPr>
              <p:nvPr/>
            </p:nvSpPr>
            <p:spPr bwMode="auto">
              <a:xfrm>
                <a:off x="6744390"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0" name="Freeform 361"/>
              <p:cNvSpPr>
                <a:spLocks noChangeAspect="1"/>
              </p:cNvSpPr>
              <p:nvPr/>
            </p:nvSpPr>
            <p:spPr bwMode="auto">
              <a:xfrm>
                <a:off x="6813106" y="194548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1" name="Freeform 362"/>
              <p:cNvSpPr>
                <a:spLocks noChangeAspect="1"/>
              </p:cNvSpPr>
              <p:nvPr/>
            </p:nvSpPr>
            <p:spPr bwMode="auto">
              <a:xfrm>
                <a:off x="6469530" y="194548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2" name="Freeform 363"/>
              <p:cNvSpPr>
                <a:spLocks noChangeAspect="1"/>
              </p:cNvSpPr>
              <p:nvPr/>
            </p:nvSpPr>
            <p:spPr bwMode="auto">
              <a:xfrm>
                <a:off x="6538245" y="194548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3" name="Freeform 364"/>
              <p:cNvSpPr>
                <a:spLocks noChangeAspect="1"/>
              </p:cNvSpPr>
              <p:nvPr/>
            </p:nvSpPr>
            <p:spPr bwMode="auto">
              <a:xfrm>
                <a:off x="6606960" y="1945481"/>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4" name="Freeform 365"/>
              <p:cNvSpPr>
                <a:spLocks noChangeAspect="1"/>
              </p:cNvSpPr>
              <p:nvPr/>
            </p:nvSpPr>
            <p:spPr bwMode="auto">
              <a:xfrm>
                <a:off x="6263385" y="194548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5" name="Freeform 366"/>
              <p:cNvSpPr>
                <a:spLocks noChangeAspect="1"/>
              </p:cNvSpPr>
              <p:nvPr/>
            </p:nvSpPr>
            <p:spPr bwMode="auto">
              <a:xfrm>
                <a:off x="6332099"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6" name="Freeform 367"/>
              <p:cNvSpPr>
                <a:spLocks noChangeAspect="1"/>
              </p:cNvSpPr>
              <p:nvPr/>
            </p:nvSpPr>
            <p:spPr bwMode="auto">
              <a:xfrm>
                <a:off x="6400815"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7" name="Freeform 368"/>
              <p:cNvSpPr>
                <a:spLocks noChangeAspect="1"/>
              </p:cNvSpPr>
              <p:nvPr/>
            </p:nvSpPr>
            <p:spPr bwMode="auto">
              <a:xfrm>
                <a:off x="6055777" y="1945481"/>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8" name="Freeform 369"/>
              <p:cNvSpPr>
                <a:spLocks noChangeAspect="1"/>
              </p:cNvSpPr>
              <p:nvPr/>
            </p:nvSpPr>
            <p:spPr bwMode="auto">
              <a:xfrm>
                <a:off x="6125954" y="194548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9" name="Freeform 370"/>
              <p:cNvSpPr>
                <a:spLocks noChangeAspect="1"/>
              </p:cNvSpPr>
              <p:nvPr/>
            </p:nvSpPr>
            <p:spPr bwMode="auto">
              <a:xfrm>
                <a:off x="6194669" y="194548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0" name="Freeform 371"/>
              <p:cNvSpPr>
                <a:spLocks noChangeAspect="1"/>
              </p:cNvSpPr>
              <p:nvPr/>
            </p:nvSpPr>
            <p:spPr bwMode="auto">
              <a:xfrm>
                <a:off x="5851094" y="1945481"/>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1" name="Freeform 372"/>
              <p:cNvSpPr>
                <a:spLocks noChangeAspect="1"/>
              </p:cNvSpPr>
              <p:nvPr/>
            </p:nvSpPr>
            <p:spPr bwMode="auto">
              <a:xfrm>
                <a:off x="5919809" y="194548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2" name="Freeform 373"/>
              <p:cNvSpPr>
                <a:spLocks noChangeAspect="1"/>
              </p:cNvSpPr>
              <p:nvPr/>
            </p:nvSpPr>
            <p:spPr bwMode="auto">
              <a:xfrm>
                <a:off x="5988524"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3" name="Freeform 374"/>
              <p:cNvSpPr>
                <a:spLocks noChangeAspect="1"/>
              </p:cNvSpPr>
              <p:nvPr/>
            </p:nvSpPr>
            <p:spPr bwMode="auto">
              <a:xfrm>
                <a:off x="5644948"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4" name="Freeform 375"/>
              <p:cNvSpPr>
                <a:spLocks noChangeAspect="1"/>
              </p:cNvSpPr>
              <p:nvPr/>
            </p:nvSpPr>
            <p:spPr bwMode="auto">
              <a:xfrm>
                <a:off x="5712201" y="1945481"/>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5" name="Freeform 376"/>
              <p:cNvSpPr>
                <a:spLocks noChangeAspect="1"/>
              </p:cNvSpPr>
              <p:nvPr/>
            </p:nvSpPr>
            <p:spPr bwMode="auto">
              <a:xfrm>
                <a:off x="5780917"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6" name="Freeform 377"/>
              <p:cNvSpPr>
                <a:spLocks noChangeAspect="1"/>
              </p:cNvSpPr>
              <p:nvPr/>
            </p:nvSpPr>
            <p:spPr bwMode="auto">
              <a:xfrm>
                <a:off x="5437341"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7" name="Freeform 378"/>
              <p:cNvSpPr>
                <a:spLocks noChangeAspect="1"/>
              </p:cNvSpPr>
              <p:nvPr/>
            </p:nvSpPr>
            <p:spPr bwMode="auto">
              <a:xfrm>
                <a:off x="5506056" y="1945481"/>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8" name="Freeform 379"/>
              <p:cNvSpPr>
                <a:spLocks noChangeAspect="1"/>
              </p:cNvSpPr>
              <p:nvPr/>
            </p:nvSpPr>
            <p:spPr bwMode="auto">
              <a:xfrm>
                <a:off x="5576233" y="194548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9" name="Freeform 380"/>
              <p:cNvSpPr>
                <a:spLocks noChangeAspect="1"/>
              </p:cNvSpPr>
              <p:nvPr/>
            </p:nvSpPr>
            <p:spPr bwMode="auto">
              <a:xfrm>
                <a:off x="5232657" y="194548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0" name="Freeform 381"/>
              <p:cNvSpPr>
                <a:spLocks noChangeAspect="1"/>
              </p:cNvSpPr>
              <p:nvPr/>
            </p:nvSpPr>
            <p:spPr bwMode="auto">
              <a:xfrm>
                <a:off x="5299910"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1" name="Freeform 382"/>
              <p:cNvSpPr>
                <a:spLocks noChangeAspect="1"/>
              </p:cNvSpPr>
              <p:nvPr/>
            </p:nvSpPr>
            <p:spPr bwMode="auto">
              <a:xfrm>
                <a:off x="5368626"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2" name="Freeform 383"/>
              <p:cNvSpPr>
                <a:spLocks noChangeAspect="1"/>
              </p:cNvSpPr>
              <p:nvPr/>
            </p:nvSpPr>
            <p:spPr bwMode="auto">
              <a:xfrm>
                <a:off x="5025050"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3" name="Freeform 384"/>
              <p:cNvSpPr>
                <a:spLocks noChangeAspect="1"/>
              </p:cNvSpPr>
              <p:nvPr/>
            </p:nvSpPr>
            <p:spPr bwMode="auto">
              <a:xfrm>
                <a:off x="5093765" y="194548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4" name="Freeform 385"/>
              <p:cNvSpPr>
                <a:spLocks noChangeAspect="1"/>
              </p:cNvSpPr>
              <p:nvPr/>
            </p:nvSpPr>
            <p:spPr bwMode="auto">
              <a:xfrm>
                <a:off x="5163943" y="194548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5" name="Freeform 386"/>
              <p:cNvSpPr>
                <a:spLocks noChangeAspect="1"/>
              </p:cNvSpPr>
              <p:nvPr/>
            </p:nvSpPr>
            <p:spPr bwMode="auto">
              <a:xfrm>
                <a:off x="8188870"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6" name="Freeform 387"/>
              <p:cNvSpPr>
                <a:spLocks noChangeAspect="1"/>
              </p:cNvSpPr>
              <p:nvPr/>
            </p:nvSpPr>
            <p:spPr bwMode="auto">
              <a:xfrm>
                <a:off x="8257586" y="194548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7" name="Freeform 388"/>
              <p:cNvSpPr>
                <a:spLocks noChangeAspect="1"/>
              </p:cNvSpPr>
              <p:nvPr/>
            </p:nvSpPr>
            <p:spPr bwMode="auto">
              <a:xfrm>
                <a:off x="8326300" y="194548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8" name="Freeform 389"/>
              <p:cNvSpPr>
                <a:spLocks noChangeAspect="1"/>
              </p:cNvSpPr>
              <p:nvPr/>
            </p:nvSpPr>
            <p:spPr bwMode="auto">
              <a:xfrm>
                <a:off x="7982725" y="194548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9" name="Freeform 390"/>
              <p:cNvSpPr>
                <a:spLocks noChangeAspect="1"/>
              </p:cNvSpPr>
              <p:nvPr/>
            </p:nvSpPr>
            <p:spPr bwMode="auto">
              <a:xfrm>
                <a:off x="8051440" y="1945481"/>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0" name="Freeform 391"/>
              <p:cNvSpPr>
                <a:spLocks noChangeAspect="1"/>
              </p:cNvSpPr>
              <p:nvPr/>
            </p:nvSpPr>
            <p:spPr bwMode="auto">
              <a:xfrm>
                <a:off x="8120155" y="1945481"/>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1" name="Freeform 392"/>
              <p:cNvSpPr>
                <a:spLocks noChangeAspect="1"/>
              </p:cNvSpPr>
              <p:nvPr/>
            </p:nvSpPr>
            <p:spPr bwMode="auto">
              <a:xfrm>
                <a:off x="7776579"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2" name="Freeform 393"/>
              <p:cNvSpPr>
                <a:spLocks noChangeAspect="1"/>
              </p:cNvSpPr>
              <p:nvPr/>
            </p:nvSpPr>
            <p:spPr bwMode="auto">
              <a:xfrm>
                <a:off x="7845295"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3" name="Freeform 394"/>
              <p:cNvSpPr>
                <a:spLocks noChangeAspect="1"/>
              </p:cNvSpPr>
              <p:nvPr/>
            </p:nvSpPr>
            <p:spPr bwMode="auto">
              <a:xfrm>
                <a:off x="7912548"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4" name="Freeform 395"/>
              <p:cNvSpPr>
                <a:spLocks noChangeAspect="1"/>
              </p:cNvSpPr>
              <p:nvPr/>
            </p:nvSpPr>
            <p:spPr bwMode="auto">
              <a:xfrm>
                <a:off x="7568972" y="194548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5" name="Freeform 396"/>
              <p:cNvSpPr>
                <a:spLocks noChangeAspect="1"/>
              </p:cNvSpPr>
              <p:nvPr/>
            </p:nvSpPr>
            <p:spPr bwMode="auto">
              <a:xfrm>
                <a:off x="7637688" y="194548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6" name="Freeform 397"/>
              <p:cNvSpPr>
                <a:spLocks noChangeAspect="1"/>
              </p:cNvSpPr>
              <p:nvPr/>
            </p:nvSpPr>
            <p:spPr bwMode="auto">
              <a:xfrm>
                <a:off x="7707865" y="194548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7" name="Freeform 398"/>
              <p:cNvSpPr>
                <a:spLocks noChangeAspect="1"/>
              </p:cNvSpPr>
              <p:nvPr/>
            </p:nvSpPr>
            <p:spPr bwMode="auto">
              <a:xfrm>
                <a:off x="7501719" y="194548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8" name="Freeform 400"/>
              <p:cNvSpPr>
                <a:spLocks noChangeAspect="1"/>
              </p:cNvSpPr>
              <p:nvPr/>
            </p:nvSpPr>
            <p:spPr bwMode="auto">
              <a:xfrm>
                <a:off x="3925608" y="203732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9" name="Freeform 401"/>
              <p:cNvSpPr>
                <a:spLocks noChangeAspect="1"/>
              </p:cNvSpPr>
              <p:nvPr/>
            </p:nvSpPr>
            <p:spPr bwMode="auto">
              <a:xfrm>
                <a:off x="3995785" y="203732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0" name="Freeform 402"/>
              <p:cNvSpPr>
                <a:spLocks noChangeAspect="1"/>
              </p:cNvSpPr>
              <p:nvPr/>
            </p:nvSpPr>
            <p:spPr bwMode="auto">
              <a:xfrm>
                <a:off x="4064500"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1" name="Freeform 403"/>
              <p:cNvSpPr>
                <a:spLocks noChangeAspect="1"/>
              </p:cNvSpPr>
              <p:nvPr/>
            </p:nvSpPr>
            <p:spPr bwMode="auto">
              <a:xfrm>
                <a:off x="3720924"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2" name="Freeform 404"/>
              <p:cNvSpPr>
                <a:spLocks noChangeAspect="1"/>
              </p:cNvSpPr>
              <p:nvPr/>
            </p:nvSpPr>
            <p:spPr bwMode="auto">
              <a:xfrm>
                <a:off x="3788177"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3" name="Freeform 405"/>
              <p:cNvSpPr>
                <a:spLocks noChangeAspect="1"/>
              </p:cNvSpPr>
              <p:nvPr/>
            </p:nvSpPr>
            <p:spPr bwMode="auto">
              <a:xfrm>
                <a:off x="3856893"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4" name="Freeform 406"/>
              <p:cNvSpPr>
                <a:spLocks noChangeAspect="1"/>
              </p:cNvSpPr>
              <p:nvPr/>
            </p:nvSpPr>
            <p:spPr bwMode="auto">
              <a:xfrm>
                <a:off x="3513317" y="203732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5" name="Freeform 407"/>
              <p:cNvSpPr>
                <a:spLocks noChangeAspect="1"/>
              </p:cNvSpPr>
              <p:nvPr/>
            </p:nvSpPr>
            <p:spPr bwMode="auto">
              <a:xfrm>
                <a:off x="3582032" y="2037323"/>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6" name="Freeform 408"/>
              <p:cNvSpPr>
                <a:spLocks noChangeAspect="1"/>
              </p:cNvSpPr>
              <p:nvPr/>
            </p:nvSpPr>
            <p:spPr bwMode="auto">
              <a:xfrm>
                <a:off x="3652210" y="203732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7" name="Freeform 409"/>
              <p:cNvSpPr>
                <a:spLocks noChangeAspect="1"/>
              </p:cNvSpPr>
              <p:nvPr/>
            </p:nvSpPr>
            <p:spPr bwMode="auto">
              <a:xfrm>
                <a:off x="3308633" y="203732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8" name="Freeform 410"/>
              <p:cNvSpPr>
                <a:spLocks noChangeAspect="1"/>
              </p:cNvSpPr>
              <p:nvPr/>
            </p:nvSpPr>
            <p:spPr bwMode="auto">
              <a:xfrm>
                <a:off x="3375886"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9" name="Freeform 411"/>
              <p:cNvSpPr>
                <a:spLocks noChangeAspect="1"/>
              </p:cNvSpPr>
              <p:nvPr/>
            </p:nvSpPr>
            <p:spPr bwMode="auto">
              <a:xfrm>
                <a:off x="3444602" y="203732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0" name="Freeform 412"/>
              <p:cNvSpPr>
                <a:spLocks noChangeAspect="1"/>
              </p:cNvSpPr>
              <p:nvPr/>
            </p:nvSpPr>
            <p:spPr bwMode="auto">
              <a:xfrm>
                <a:off x="3101026" y="203732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1" name="Freeform 413"/>
              <p:cNvSpPr>
                <a:spLocks noChangeAspect="1"/>
              </p:cNvSpPr>
              <p:nvPr/>
            </p:nvSpPr>
            <p:spPr bwMode="auto">
              <a:xfrm>
                <a:off x="3169742" y="203732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2" name="Freeform 414"/>
              <p:cNvSpPr>
                <a:spLocks noChangeAspect="1"/>
              </p:cNvSpPr>
              <p:nvPr/>
            </p:nvSpPr>
            <p:spPr bwMode="auto">
              <a:xfrm>
                <a:off x="3238456" y="2037323"/>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3" name="Freeform 415"/>
              <p:cNvSpPr>
                <a:spLocks noChangeAspect="1"/>
              </p:cNvSpPr>
              <p:nvPr/>
            </p:nvSpPr>
            <p:spPr bwMode="auto">
              <a:xfrm>
                <a:off x="2894881" y="203732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4" name="Freeform 416"/>
              <p:cNvSpPr>
                <a:spLocks noChangeAspect="1"/>
              </p:cNvSpPr>
              <p:nvPr/>
            </p:nvSpPr>
            <p:spPr bwMode="auto">
              <a:xfrm>
                <a:off x="2963596"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5" name="Freeform 417"/>
              <p:cNvSpPr>
                <a:spLocks noChangeAspect="1"/>
              </p:cNvSpPr>
              <p:nvPr/>
            </p:nvSpPr>
            <p:spPr bwMode="auto">
              <a:xfrm>
                <a:off x="3032311"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6" name="Freeform 418"/>
              <p:cNvSpPr>
                <a:spLocks noChangeAspect="1"/>
              </p:cNvSpPr>
              <p:nvPr/>
            </p:nvSpPr>
            <p:spPr bwMode="auto">
              <a:xfrm>
                <a:off x="2687274" y="2037323"/>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7" name="Freeform 419"/>
              <p:cNvSpPr>
                <a:spLocks noChangeAspect="1"/>
              </p:cNvSpPr>
              <p:nvPr/>
            </p:nvSpPr>
            <p:spPr bwMode="auto">
              <a:xfrm>
                <a:off x="2757451" y="203732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8" name="Freeform 420"/>
              <p:cNvSpPr>
                <a:spLocks noChangeAspect="1"/>
              </p:cNvSpPr>
              <p:nvPr/>
            </p:nvSpPr>
            <p:spPr bwMode="auto">
              <a:xfrm>
                <a:off x="2826165" y="203732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9" name="Freeform 421"/>
              <p:cNvSpPr>
                <a:spLocks noChangeAspect="1"/>
              </p:cNvSpPr>
              <p:nvPr/>
            </p:nvSpPr>
            <p:spPr bwMode="auto">
              <a:xfrm>
                <a:off x="2482590" y="2037323"/>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0" name="Freeform 422"/>
              <p:cNvSpPr>
                <a:spLocks noChangeAspect="1"/>
              </p:cNvSpPr>
              <p:nvPr/>
            </p:nvSpPr>
            <p:spPr bwMode="auto">
              <a:xfrm>
                <a:off x="2551305" y="203732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1" name="Freeform 423"/>
              <p:cNvSpPr>
                <a:spLocks noChangeAspect="1"/>
              </p:cNvSpPr>
              <p:nvPr/>
            </p:nvSpPr>
            <p:spPr bwMode="auto">
              <a:xfrm>
                <a:off x="2620020"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2" name="Freeform 424"/>
              <p:cNvSpPr>
                <a:spLocks noChangeAspect="1"/>
              </p:cNvSpPr>
              <p:nvPr/>
            </p:nvSpPr>
            <p:spPr bwMode="auto">
              <a:xfrm>
                <a:off x="2276444"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3" name="Freeform 425"/>
              <p:cNvSpPr>
                <a:spLocks noChangeAspect="1"/>
              </p:cNvSpPr>
              <p:nvPr/>
            </p:nvSpPr>
            <p:spPr bwMode="auto">
              <a:xfrm>
                <a:off x="2343697" y="2037323"/>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4" name="Freeform 426"/>
              <p:cNvSpPr>
                <a:spLocks noChangeAspect="1"/>
              </p:cNvSpPr>
              <p:nvPr/>
            </p:nvSpPr>
            <p:spPr bwMode="auto">
              <a:xfrm>
                <a:off x="2412413"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5" name="Freeform 427"/>
              <p:cNvSpPr>
                <a:spLocks noChangeAspect="1"/>
              </p:cNvSpPr>
              <p:nvPr/>
            </p:nvSpPr>
            <p:spPr bwMode="auto">
              <a:xfrm>
                <a:off x="2068837"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6" name="Freeform 428"/>
              <p:cNvSpPr>
                <a:spLocks noChangeAspect="1"/>
              </p:cNvSpPr>
              <p:nvPr/>
            </p:nvSpPr>
            <p:spPr bwMode="auto">
              <a:xfrm>
                <a:off x="2137552" y="2037323"/>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7" name="Freeform 429"/>
              <p:cNvSpPr>
                <a:spLocks noChangeAspect="1"/>
              </p:cNvSpPr>
              <p:nvPr/>
            </p:nvSpPr>
            <p:spPr bwMode="auto">
              <a:xfrm>
                <a:off x="2207730" y="203732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8" name="Freeform 430"/>
              <p:cNvSpPr>
                <a:spLocks noChangeAspect="1"/>
              </p:cNvSpPr>
              <p:nvPr/>
            </p:nvSpPr>
            <p:spPr bwMode="auto">
              <a:xfrm>
                <a:off x="1864153" y="2037323"/>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9" name="Freeform 431"/>
              <p:cNvSpPr>
                <a:spLocks noChangeAspect="1"/>
              </p:cNvSpPr>
              <p:nvPr/>
            </p:nvSpPr>
            <p:spPr bwMode="auto">
              <a:xfrm>
                <a:off x="1931407"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0" name="Freeform 432"/>
              <p:cNvSpPr>
                <a:spLocks noChangeAspect="1"/>
              </p:cNvSpPr>
              <p:nvPr/>
            </p:nvSpPr>
            <p:spPr bwMode="auto">
              <a:xfrm>
                <a:off x="2000122"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1" name="Freeform 433"/>
              <p:cNvSpPr>
                <a:spLocks noChangeAspect="1"/>
              </p:cNvSpPr>
              <p:nvPr/>
            </p:nvSpPr>
            <p:spPr bwMode="auto">
              <a:xfrm>
                <a:off x="1656546"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2" name="Freeform 434"/>
              <p:cNvSpPr>
                <a:spLocks noChangeAspect="1"/>
              </p:cNvSpPr>
              <p:nvPr/>
            </p:nvSpPr>
            <p:spPr bwMode="auto">
              <a:xfrm>
                <a:off x="1725262" y="203732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3" name="Freeform 435"/>
              <p:cNvSpPr>
                <a:spLocks noChangeAspect="1"/>
              </p:cNvSpPr>
              <p:nvPr/>
            </p:nvSpPr>
            <p:spPr bwMode="auto">
              <a:xfrm>
                <a:off x="1795439" y="203732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4" name="Freeform 436"/>
              <p:cNvSpPr>
                <a:spLocks noChangeAspect="1"/>
              </p:cNvSpPr>
              <p:nvPr/>
            </p:nvSpPr>
            <p:spPr bwMode="auto">
              <a:xfrm>
                <a:off x="4820366"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5" name="Freeform 437"/>
              <p:cNvSpPr>
                <a:spLocks noChangeAspect="1"/>
              </p:cNvSpPr>
              <p:nvPr/>
            </p:nvSpPr>
            <p:spPr bwMode="auto">
              <a:xfrm>
                <a:off x="4889082" y="2037323"/>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6" name="Freeform 438"/>
              <p:cNvSpPr>
                <a:spLocks noChangeAspect="1"/>
              </p:cNvSpPr>
              <p:nvPr/>
            </p:nvSpPr>
            <p:spPr bwMode="auto">
              <a:xfrm>
                <a:off x="4957797" y="203732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7" name="Freeform 439"/>
              <p:cNvSpPr>
                <a:spLocks noChangeAspect="1"/>
              </p:cNvSpPr>
              <p:nvPr/>
            </p:nvSpPr>
            <p:spPr bwMode="auto">
              <a:xfrm>
                <a:off x="4614221" y="2037323"/>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8" name="Freeform 440"/>
              <p:cNvSpPr>
                <a:spLocks noChangeAspect="1"/>
              </p:cNvSpPr>
              <p:nvPr/>
            </p:nvSpPr>
            <p:spPr bwMode="auto">
              <a:xfrm>
                <a:off x="4682936" y="2037323"/>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9" name="Freeform 441"/>
              <p:cNvSpPr>
                <a:spLocks noChangeAspect="1"/>
              </p:cNvSpPr>
              <p:nvPr/>
            </p:nvSpPr>
            <p:spPr bwMode="auto">
              <a:xfrm>
                <a:off x="4751652" y="2037323"/>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0" name="Freeform 442"/>
              <p:cNvSpPr>
                <a:spLocks noChangeAspect="1"/>
              </p:cNvSpPr>
              <p:nvPr/>
            </p:nvSpPr>
            <p:spPr bwMode="auto">
              <a:xfrm>
                <a:off x="4408076"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1" name="Freeform 443"/>
              <p:cNvSpPr>
                <a:spLocks noChangeAspect="1"/>
              </p:cNvSpPr>
              <p:nvPr/>
            </p:nvSpPr>
            <p:spPr bwMode="auto">
              <a:xfrm>
                <a:off x="4476791"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2" name="Freeform 444"/>
              <p:cNvSpPr>
                <a:spLocks noChangeAspect="1"/>
              </p:cNvSpPr>
              <p:nvPr/>
            </p:nvSpPr>
            <p:spPr bwMode="auto">
              <a:xfrm>
                <a:off x="4544044"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3" name="Freeform 445"/>
              <p:cNvSpPr>
                <a:spLocks noChangeAspect="1"/>
              </p:cNvSpPr>
              <p:nvPr/>
            </p:nvSpPr>
            <p:spPr bwMode="auto">
              <a:xfrm>
                <a:off x="4200468" y="2037323"/>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4" name="Freeform 446"/>
              <p:cNvSpPr>
                <a:spLocks noChangeAspect="1"/>
              </p:cNvSpPr>
              <p:nvPr/>
            </p:nvSpPr>
            <p:spPr bwMode="auto">
              <a:xfrm>
                <a:off x="4269184" y="2037323"/>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5" name="Freeform 447"/>
              <p:cNvSpPr>
                <a:spLocks noChangeAspect="1"/>
              </p:cNvSpPr>
              <p:nvPr/>
            </p:nvSpPr>
            <p:spPr bwMode="auto">
              <a:xfrm>
                <a:off x="4339361" y="2037323"/>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6" name="Freeform 448"/>
              <p:cNvSpPr>
                <a:spLocks noChangeAspect="1"/>
              </p:cNvSpPr>
              <p:nvPr/>
            </p:nvSpPr>
            <p:spPr bwMode="auto">
              <a:xfrm>
                <a:off x="4133215" y="2037323"/>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7" name="Freeform 449"/>
              <p:cNvSpPr>
                <a:spLocks noChangeAspect="1"/>
              </p:cNvSpPr>
              <p:nvPr/>
            </p:nvSpPr>
            <p:spPr bwMode="auto">
              <a:xfrm>
                <a:off x="7294111" y="203932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8" name="Freeform 450"/>
              <p:cNvSpPr>
                <a:spLocks noChangeAspect="1"/>
              </p:cNvSpPr>
              <p:nvPr/>
            </p:nvSpPr>
            <p:spPr bwMode="auto">
              <a:xfrm>
                <a:off x="7364289" y="203932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9" name="Freeform 451"/>
              <p:cNvSpPr>
                <a:spLocks noChangeAspect="1"/>
              </p:cNvSpPr>
              <p:nvPr/>
            </p:nvSpPr>
            <p:spPr bwMode="auto">
              <a:xfrm>
                <a:off x="7433004"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0" name="Freeform 452"/>
              <p:cNvSpPr>
                <a:spLocks noChangeAspect="1"/>
              </p:cNvSpPr>
              <p:nvPr/>
            </p:nvSpPr>
            <p:spPr bwMode="auto">
              <a:xfrm>
                <a:off x="7089428"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1" name="Freeform 453"/>
              <p:cNvSpPr>
                <a:spLocks noChangeAspect="1"/>
              </p:cNvSpPr>
              <p:nvPr/>
            </p:nvSpPr>
            <p:spPr bwMode="auto">
              <a:xfrm>
                <a:off x="7156681"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2" name="Freeform 454"/>
              <p:cNvSpPr>
                <a:spLocks noChangeAspect="1"/>
              </p:cNvSpPr>
              <p:nvPr/>
            </p:nvSpPr>
            <p:spPr bwMode="auto">
              <a:xfrm>
                <a:off x="7225397"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3" name="Freeform 455"/>
              <p:cNvSpPr>
                <a:spLocks noChangeAspect="1"/>
              </p:cNvSpPr>
              <p:nvPr/>
            </p:nvSpPr>
            <p:spPr bwMode="auto">
              <a:xfrm>
                <a:off x="6881821" y="203932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4" name="Freeform 456"/>
              <p:cNvSpPr>
                <a:spLocks noChangeAspect="1"/>
              </p:cNvSpPr>
              <p:nvPr/>
            </p:nvSpPr>
            <p:spPr bwMode="auto">
              <a:xfrm>
                <a:off x="6950536" y="2039321"/>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5" name="Freeform 457"/>
              <p:cNvSpPr>
                <a:spLocks noChangeAspect="1"/>
              </p:cNvSpPr>
              <p:nvPr/>
            </p:nvSpPr>
            <p:spPr bwMode="auto">
              <a:xfrm>
                <a:off x="7020713" y="203932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6" name="Freeform 458"/>
              <p:cNvSpPr>
                <a:spLocks noChangeAspect="1"/>
              </p:cNvSpPr>
              <p:nvPr/>
            </p:nvSpPr>
            <p:spPr bwMode="auto">
              <a:xfrm>
                <a:off x="6677137" y="203932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7" name="Freeform 459"/>
              <p:cNvSpPr>
                <a:spLocks noChangeAspect="1"/>
              </p:cNvSpPr>
              <p:nvPr/>
            </p:nvSpPr>
            <p:spPr bwMode="auto">
              <a:xfrm>
                <a:off x="6744390"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8" name="Freeform 460"/>
              <p:cNvSpPr>
                <a:spLocks noChangeAspect="1"/>
              </p:cNvSpPr>
              <p:nvPr/>
            </p:nvSpPr>
            <p:spPr bwMode="auto">
              <a:xfrm>
                <a:off x="6813106" y="203932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9" name="Freeform 461"/>
              <p:cNvSpPr>
                <a:spLocks noChangeAspect="1"/>
              </p:cNvSpPr>
              <p:nvPr/>
            </p:nvSpPr>
            <p:spPr bwMode="auto">
              <a:xfrm>
                <a:off x="6469530" y="203932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0" name="Freeform 462"/>
              <p:cNvSpPr>
                <a:spLocks noChangeAspect="1"/>
              </p:cNvSpPr>
              <p:nvPr/>
            </p:nvSpPr>
            <p:spPr bwMode="auto">
              <a:xfrm>
                <a:off x="6538245" y="203932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1" name="Freeform 463"/>
              <p:cNvSpPr>
                <a:spLocks noChangeAspect="1"/>
              </p:cNvSpPr>
              <p:nvPr/>
            </p:nvSpPr>
            <p:spPr bwMode="auto">
              <a:xfrm>
                <a:off x="6606960" y="2039321"/>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2" name="Freeform 464"/>
              <p:cNvSpPr>
                <a:spLocks noChangeAspect="1"/>
              </p:cNvSpPr>
              <p:nvPr/>
            </p:nvSpPr>
            <p:spPr bwMode="auto">
              <a:xfrm>
                <a:off x="6263385" y="203932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3" name="Freeform 465"/>
              <p:cNvSpPr>
                <a:spLocks noChangeAspect="1"/>
              </p:cNvSpPr>
              <p:nvPr/>
            </p:nvSpPr>
            <p:spPr bwMode="auto">
              <a:xfrm>
                <a:off x="6332099"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4" name="Freeform 466"/>
              <p:cNvSpPr>
                <a:spLocks noChangeAspect="1"/>
              </p:cNvSpPr>
              <p:nvPr/>
            </p:nvSpPr>
            <p:spPr bwMode="auto">
              <a:xfrm>
                <a:off x="6400815"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5" name="Freeform 467"/>
              <p:cNvSpPr>
                <a:spLocks noChangeAspect="1"/>
              </p:cNvSpPr>
              <p:nvPr/>
            </p:nvSpPr>
            <p:spPr bwMode="auto">
              <a:xfrm>
                <a:off x="6055777" y="2039321"/>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6" name="Freeform 468"/>
              <p:cNvSpPr>
                <a:spLocks noChangeAspect="1"/>
              </p:cNvSpPr>
              <p:nvPr/>
            </p:nvSpPr>
            <p:spPr bwMode="auto">
              <a:xfrm>
                <a:off x="6125954" y="203932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7" name="Freeform 469"/>
              <p:cNvSpPr>
                <a:spLocks noChangeAspect="1"/>
              </p:cNvSpPr>
              <p:nvPr/>
            </p:nvSpPr>
            <p:spPr bwMode="auto">
              <a:xfrm>
                <a:off x="6194669" y="203932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8" name="Freeform 470"/>
              <p:cNvSpPr>
                <a:spLocks noChangeAspect="1"/>
              </p:cNvSpPr>
              <p:nvPr/>
            </p:nvSpPr>
            <p:spPr bwMode="auto">
              <a:xfrm>
                <a:off x="5851094" y="2039321"/>
                <a:ext cx="64329" cy="135772"/>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9" name="Freeform 471"/>
              <p:cNvSpPr>
                <a:spLocks noChangeAspect="1"/>
              </p:cNvSpPr>
              <p:nvPr/>
            </p:nvSpPr>
            <p:spPr bwMode="auto">
              <a:xfrm>
                <a:off x="5919809" y="203932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0" name="Freeform 472"/>
              <p:cNvSpPr>
                <a:spLocks noChangeAspect="1"/>
              </p:cNvSpPr>
              <p:nvPr/>
            </p:nvSpPr>
            <p:spPr bwMode="auto">
              <a:xfrm>
                <a:off x="5988524"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1" name="Freeform 473"/>
              <p:cNvSpPr>
                <a:spLocks noChangeAspect="1"/>
              </p:cNvSpPr>
              <p:nvPr/>
            </p:nvSpPr>
            <p:spPr bwMode="auto">
              <a:xfrm>
                <a:off x="5644948"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2" name="Freeform 474"/>
              <p:cNvSpPr>
                <a:spLocks noChangeAspect="1"/>
              </p:cNvSpPr>
              <p:nvPr/>
            </p:nvSpPr>
            <p:spPr bwMode="auto">
              <a:xfrm>
                <a:off x="5712201" y="2039321"/>
                <a:ext cx="67253" cy="135772"/>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3" name="Freeform 475"/>
              <p:cNvSpPr>
                <a:spLocks noChangeAspect="1"/>
              </p:cNvSpPr>
              <p:nvPr/>
            </p:nvSpPr>
            <p:spPr bwMode="auto">
              <a:xfrm>
                <a:off x="5780917"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4" name="Freeform 476"/>
              <p:cNvSpPr>
                <a:spLocks noChangeAspect="1"/>
              </p:cNvSpPr>
              <p:nvPr/>
            </p:nvSpPr>
            <p:spPr bwMode="auto">
              <a:xfrm>
                <a:off x="5437341"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5" name="Freeform 477"/>
              <p:cNvSpPr>
                <a:spLocks noChangeAspect="1"/>
              </p:cNvSpPr>
              <p:nvPr/>
            </p:nvSpPr>
            <p:spPr bwMode="auto">
              <a:xfrm>
                <a:off x="5506056" y="2039321"/>
                <a:ext cx="65792" cy="135772"/>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6" name="Freeform 478"/>
              <p:cNvSpPr>
                <a:spLocks noChangeAspect="1"/>
              </p:cNvSpPr>
              <p:nvPr/>
            </p:nvSpPr>
            <p:spPr bwMode="auto">
              <a:xfrm>
                <a:off x="5576233" y="203932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7" name="Freeform 479"/>
              <p:cNvSpPr>
                <a:spLocks noChangeAspect="1"/>
              </p:cNvSpPr>
              <p:nvPr/>
            </p:nvSpPr>
            <p:spPr bwMode="auto">
              <a:xfrm>
                <a:off x="5232657" y="2039321"/>
                <a:ext cx="65792" cy="135772"/>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8" name="Freeform 480"/>
              <p:cNvSpPr>
                <a:spLocks noChangeAspect="1"/>
              </p:cNvSpPr>
              <p:nvPr/>
            </p:nvSpPr>
            <p:spPr bwMode="auto">
              <a:xfrm>
                <a:off x="5299910"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9" name="Freeform 481"/>
              <p:cNvSpPr>
                <a:spLocks noChangeAspect="1"/>
              </p:cNvSpPr>
              <p:nvPr/>
            </p:nvSpPr>
            <p:spPr bwMode="auto">
              <a:xfrm>
                <a:off x="5368626"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0" name="Freeform 482"/>
              <p:cNvSpPr>
                <a:spLocks noChangeAspect="1"/>
              </p:cNvSpPr>
              <p:nvPr/>
            </p:nvSpPr>
            <p:spPr bwMode="auto">
              <a:xfrm>
                <a:off x="5025050"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1" name="Freeform 483"/>
              <p:cNvSpPr>
                <a:spLocks noChangeAspect="1"/>
              </p:cNvSpPr>
              <p:nvPr/>
            </p:nvSpPr>
            <p:spPr bwMode="auto">
              <a:xfrm>
                <a:off x="5093765" y="203932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2" name="Freeform 484"/>
              <p:cNvSpPr>
                <a:spLocks noChangeAspect="1"/>
              </p:cNvSpPr>
              <p:nvPr/>
            </p:nvSpPr>
            <p:spPr bwMode="auto">
              <a:xfrm>
                <a:off x="5163943" y="203932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3" name="Freeform 485"/>
              <p:cNvSpPr>
                <a:spLocks noChangeAspect="1"/>
              </p:cNvSpPr>
              <p:nvPr/>
            </p:nvSpPr>
            <p:spPr bwMode="auto">
              <a:xfrm>
                <a:off x="8188870"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4" name="Freeform 486"/>
              <p:cNvSpPr>
                <a:spLocks noChangeAspect="1"/>
              </p:cNvSpPr>
              <p:nvPr/>
            </p:nvSpPr>
            <p:spPr bwMode="auto">
              <a:xfrm>
                <a:off x="8257586" y="2039321"/>
                <a:ext cx="65792" cy="135772"/>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5" name="Freeform 487"/>
              <p:cNvSpPr>
                <a:spLocks noChangeAspect="1"/>
              </p:cNvSpPr>
              <p:nvPr/>
            </p:nvSpPr>
            <p:spPr bwMode="auto">
              <a:xfrm>
                <a:off x="8326300" y="203932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6" name="Freeform 488"/>
              <p:cNvSpPr>
                <a:spLocks noChangeAspect="1"/>
              </p:cNvSpPr>
              <p:nvPr/>
            </p:nvSpPr>
            <p:spPr bwMode="auto">
              <a:xfrm>
                <a:off x="7982725" y="2039321"/>
                <a:ext cx="65792" cy="135772"/>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7" name="Freeform 489"/>
              <p:cNvSpPr>
                <a:spLocks noChangeAspect="1"/>
              </p:cNvSpPr>
              <p:nvPr/>
            </p:nvSpPr>
            <p:spPr bwMode="auto">
              <a:xfrm>
                <a:off x="8051440" y="2039321"/>
                <a:ext cx="65792" cy="135772"/>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8" name="Freeform 490"/>
              <p:cNvSpPr>
                <a:spLocks noChangeAspect="1"/>
              </p:cNvSpPr>
              <p:nvPr/>
            </p:nvSpPr>
            <p:spPr bwMode="auto">
              <a:xfrm>
                <a:off x="8120155" y="2039321"/>
                <a:ext cx="67253" cy="135772"/>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9" name="Freeform 491"/>
              <p:cNvSpPr>
                <a:spLocks noChangeAspect="1"/>
              </p:cNvSpPr>
              <p:nvPr/>
            </p:nvSpPr>
            <p:spPr bwMode="auto">
              <a:xfrm>
                <a:off x="7776579"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0" name="Freeform 492"/>
              <p:cNvSpPr>
                <a:spLocks noChangeAspect="1"/>
              </p:cNvSpPr>
              <p:nvPr/>
            </p:nvSpPr>
            <p:spPr bwMode="auto">
              <a:xfrm>
                <a:off x="7845295"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1" name="Freeform 493"/>
              <p:cNvSpPr>
                <a:spLocks noChangeAspect="1"/>
              </p:cNvSpPr>
              <p:nvPr/>
            </p:nvSpPr>
            <p:spPr bwMode="auto">
              <a:xfrm>
                <a:off x="7912548"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2" name="Freeform 494"/>
              <p:cNvSpPr>
                <a:spLocks noChangeAspect="1"/>
              </p:cNvSpPr>
              <p:nvPr/>
            </p:nvSpPr>
            <p:spPr bwMode="auto">
              <a:xfrm>
                <a:off x="7568972" y="2039321"/>
                <a:ext cx="67253" cy="135772"/>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3" name="Freeform 495"/>
              <p:cNvSpPr>
                <a:spLocks noChangeAspect="1"/>
              </p:cNvSpPr>
              <p:nvPr/>
            </p:nvSpPr>
            <p:spPr bwMode="auto">
              <a:xfrm>
                <a:off x="7637688" y="2039321"/>
                <a:ext cx="67253" cy="135772"/>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4" name="Freeform 496"/>
              <p:cNvSpPr>
                <a:spLocks noChangeAspect="1"/>
              </p:cNvSpPr>
              <p:nvPr/>
            </p:nvSpPr>
            <p:spPr bwMode="auto">
              <a:xfrm>
                <a:off x="7707865" y="2039321"/>
                <a:ext cx="64329" cy="135772"/>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5" name="Freeform 497"/>
              <p:cNvSpPr>
                <a:spLocks noChangeAspect="1"/>
              </p:cNvSpPr>
              <p:nvPr/>
            </p:nvSpPr>
            <p:spPr bwMode="auto">
              <a:xfrm>
                <a:off x="7501719" y="2039321"/>
                <a:ext cx="65792" cy="135772"/>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grpSp>
        <p:grpSp>
          <p:nvGrpSpPr>
            <p:cNvPr id="4" name="1670 - Ομάδα"/>
            <p:cNvGrpSpPr/>
            <p:nvPr/>
          </p:nvGrpSpPr>
          <p:grpSpPr>
            <a:xfrm>
              <a:off x="1681354" y="1651172"/>
              <a:ext cx="6735546" cy="203746"/>
              <a:chOff x="1681354" y="1651172"/>
              <a:chExt cx="6735546" cy="203746"/>
            </a:xfrm>
          </p:grpSpPr>
          <p:sp>
            <p:nvSpPr>
              <p:cNvPr id="5" name="Freeform 500"/>
              <p:cNvSpPr>
                <a:spLocks noChangeAspect="1"/>
              </p:cNvSpPr>
              <p:nvPr/>
            </p:nvSpPr>
            <p:spPr bwMode="auto">
              <a:xfrm>
                <a:off x="3950416" y="1755955"/>
                <a:ext cx="67253" cy="97507"/>
              </a:xfrm>
              <a:custGeom>
                <a:avLst/>
                <a:gdLst>
                  <a:gd name="T0" fmla="*/ 33 w 55"/>
                  <a:gd name="T1" fmla="*/ 25 h 82"/>
                  <a:gd name="T2" fmla="*/ 33 w 55"/>
                  <a:gd name="T3" fmla="*/ 21 h 82"/>
                  <a:gd name="T4" fmla="*/ 31 w 55"/>
                  <a:gd name="T5" fmla="*/ 0 h 82"/>
                  <a:gd name="T6" fmla="*/ 26 w 55"/>
                  <a:gd name="T7" fmla="*/ 0 h 82"/>
                  <a:gd name="T8" fmla="*/ 29 w 55"/>
                  <a:gd name="T9" fmla="*/ 21 h 82"/>
                  <a:gd name="T10" fmla="*/ 28 w 55"/>
                  <a:gd name="T11" fmla="*/ 23 h 82"/>
                  <a:gd name="T12" fmla="*/ 23 w 55"/>
                  <a:gd name="T13" fmla="*/ 23 h 82"/>
                  <a:gd name="T14" fmla="*/ 22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 name="Freeform 502"/>
              <p:cNvSpPr>
                <a:spLocks noChangeAspect="1"/>
              </p:cNvSpPr>
              <p:nvPr/>
            </p:nvSpPr>
            <p:spPr bwMode="auto">
              <a:xfrm>
                <a:off x="4020593" y="1755955"/>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3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 name="Freeform 504"/>
              <p:cNvSpPr>
                <a:spLocks noChangeAspect="1"/>
              </p:cNvSpPr>
              <p:nvPr/>
            </p:nvSpPr>
            <p:spPr bwMode="auto">
              <a:xfrm>
                <a:off x="4089308"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 name="Freeform 506"/>
              <p:cNvSpPr>
                <a:spLocks noChangeAspect="1"/>
              </p:cNvSpPr>
              <p:nvPr/>
            </p:nvSpPr>
            <p:spPr bwMode="auto">
              <a:xfrm>
                <a:off x="3745732"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 name="Freeform 508"/>
              <p:cNvSpPr>
                <a:spLocks noChangeAspect="1"/>
              </p:cNvSpPr>
              <p:nvPr/>
            </p:nvSpPr>
            <p:spPr bwMode="auto">
              <a:xfrm>
                <a:off x="3812985" y="1755955"/>
                <a:ext cx="65792" cy="97507"/>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0" name="Freeform 510"/>
              <p:cNvSpPr>
                <a:spLocks noChangeAspect="1"/>
              </p:cNvSpPr>
              <p:nvPr/>
            </p:nvSpPr>
            <p:spPr bwMode="auto">
              <a:xfrm>
                <a:off x="3881701"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1" name="Freeform 512"/>
              <p:cNvSpPr>
                <a:spLocks noChangeAspect="1"/>
              </p:cNvSpPr>
              <p:nvPr/>
            </p:nvSpPr>
            <p:spPr bwMode="auto">
              <a:xfrm>
                <a:off x="3538125"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2" name="Freeform 514"/>
              <p:cNvSpPr>
                <a:spLocks noChangeAspect="1"/>
              </p:cNvSpPr>
              <p:nvPr/>
            </p:nvSpPr>
            <p:spPr bwMode="auto">
              <a:xfrm>
                <a:off x="3606840" y="1755955"/>
                <a:ext cx="65792" cy="97507"/>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3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3" name="Freeform 516"/>
              <p:cNvSpPr>
                <a:spLocks noChangeAspect="1"/>
              </p:cNvSpPr>
              <p:nvPr/>
            </p:nvSpPr>
            <p:spPr bwMode="auto">
              <a:xfrm>
                <a:off x="3677018"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4" name="Freeform 518"/>
              <p:cNvSpPr>
                <a:spLocks noChangeAspect="1"/>
              </p:cNvSpPr>
              <p:nvPr/>
            </p:nvSpPr>
            <p:spPr bwMode="auto">
              <a:xfrm>
                <a:off x="3333441"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5" name="Freeform 520"/>
              <p:cNvSpPr>
                <a:spLocks noChangeAspect="1"/>
              </p:cNvSpPr>
              <p:nvPr/>
            </p:nvSpPr>
            <p:spPr bwMode="auto">
              <a:xfrm>
                <a:off x="3400694"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6" name="Freeform 522"/>
              <p:cNvSpPr>
                <a:spLocks noChangeAspect="1"/>
              </p:cNvSpPr>
              <p:nvPr/>
            </p:nvSpPr>
            <p:spPr bwMode="auto">
              <a:xfrm>
                <a:off x="3469410"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7" name="Freeform 524"/>
              <p:cNvSpPr>
                <a:spLocks noChangeAspect="1"/>
              </p:cNvSpPr>
              <p:nvPr/>
            </p:nvSpPr>
            <p:spPr bwMode="auto">
              <a:xfrm>
                <a:off x="3125834"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8" name="Freeform 526"/>
              <p:cNvSpPr>
                <a:spLocks noChangeAspect="1"/>
              </p:cNvSpPr>
              <p:nvPr/>
            </p:nvSpPr>
            <p:spPr bwMode="auto">
              <a:xfrm>
                <a:off x="3194550"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9" name="Freeform 528"/>
              <p:cNvSpPr>
                <a:spLocks noChangeAspect="1"/>
              </p:cNvSpPr>
              <p:nvPr/>
            </p:nvSpPr>
            <p:spPr bwMode="auto">
              <a:xfrm>
                <a:off x="3263264" y="1755955"/>
                <a:ext cx="65792" cy="97507"/>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2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0" name="Freeform 530"/>
              <p:cNvSpPr>
                <a:spLocks noChangeAspect="1"/>
              </p:cNvSpPr>
              <p:nvPr/>
            </p:nvSpPr>
            <p:spPr bwMode="auto">
              <a:xfrm>
                <a:off x="2919689" y="1755955"/>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1" name="Freeform 532"/>
              <p:cNvSpPr>
                <a:spLocks noChangeAspect="1"/>
              </p:cNvSpPr>
              <p:nvPr/>
            </p:nvSpPr>
            <p:spPr bwMode="auto">
              <a:xfrm>
                <a:off x="2988404"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2" name="Freeform 534"/>
              <p:cNvSpPr>
                <a:spLocks noChangeAspect="1"/>
              </p:cNvSpPr>
              <p:nvPr/>
            </p:nvSpPr>
            <p:spPr bwMode="auto">
              <a:xfrm>
                <a:off x="3057119" y="1755955"/>
                <a:ext cx="65792" cy="97507"/>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3" name="Freeform 536"/>
              <p:cNvSpPr>
                <a:spLocks noChangeAspect="1"/>
              </p:cNvSpPr>
              <p:nvPr/>
            </p:nvSpPr>
            <p:spPr bwMode="auto">
              <a:xfrm>
                <a:off x="2712082"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4" name="Freeform 538"/>
              <p:cNvSpPr>
                <a:spLocks noChangeAspect="1"/>
              </p:cNvSpPr>
              <p:nvPr/>
            </p:nvSpPr>
            <p:spPr bwMode="auto">
              <a:xfrm>
                <a:off x="2782259"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5" name="Freeform 540"/>
              <p:cNvSpPr>
                <a:spLocks noChangeAspect="1"/>
              </p:cNvSpPr>
              <p:nvPr/>
            </p:nvSpPr>
            <p:spPr bwMode="auto">
              <a:xfrm>
                <a:off x="2850973"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6" name="Freeform 542"/>
              <p:cNvSpPr>
                <a:spLocks noChangeAspect="1"/>
              </p:cNvSpPr>
              <p:nvPr/>
            </p:nvSpPr>
            <p:spPr bwMode="auto">
              <a:xfrm>
                <a:off x="2507398" y="1755955"/>
                <a:ext cx="64329" cy="97507"/>
              </a:xfrm>
              <a:custGeom>
                <a:avLst/>
                <a:gdLst>
                  <a:gd name="T0" fmla="*/ 32 w 55"/>
                  <a:gd name="T1" fmla="*/ 25 h 82"/>
                  <a:gd name="T2" fmla="*/ 32 w 55"/>
                  <a:gd name="T3" fmla="*/ 21 h 82"/>
                  <a:gd name="T4" fmla="*/ 30 w 55"/>
                  <a:gd name="T5" fmla="*/ 0 h 82"/>
                  <a:gd name="T6" fmla="*/ 25 w 55"/>
                  <a:gd name="T7" fmla="*/ 0 h 82"/>
                  <a:gd name="T8" fmla="*/ 28 w 55"/>
                  <a:gd name="T9" fmla="*/ 21 h 82"/>
                  <a:gd name="T10" fmla="*/ 27 w 55"/>
                  <a:gd name="T11" fmla="*/ 23 h 82"/>
                  <a:gd name="T12" fmla="*/ 22 w 55"/>
                  <a:gd name="T13" fmla="*/ 22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2 w 55"/>
                  <a:gd name="T29" fmla="*/ 67 h 82"/>
                  <a:gd name="T30" fmla="*/ 44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7" name="Freeform 544"/>
              <p:cNvSpPr>
                <a:spLocks noChangeAspect="1"/>
              </p:cNvSpPr>
              <p:nvPr/>
            </p:nvSpPr>
            <p:spPr bwMode="auto">
              <a:xfrm>
                <a:off x="2576113" y="1755955"/>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8" name="Freeform 546"/>
              <p:cNvSpPr>
                <a:spLocks noChangeAspect="1"/>
              </p:cNvSpPr>
              <p:nvPr/>
            </p:nvSpPr>
            <p:spPr bwMode="auto">
              <a:xfrm>
                <a:off x="2644828"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29" name="Freeform 548"/>
              <p:cNvSpPr>
                <a:spLocks noChangeAspect="1"/>
              </p:cNvSpPr>
              <p:nvPr/>
            </p:nvSpPr>
            <p:spPr bwMode="auto">
              <a:xfrm>
                <a:off x="2301252"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0" name="Freeform 550"/>
              <p:cNvSpPr>
                <a:spLocks noChangeAspect="1"/>
              </p:cNvSpPr>
              <p:nvPr/>
            </p:nvSpPr>
            <p:spPr bwMode="auto">
              <a:xfrm>
                <a:off x="2368505"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1" name="Freeform 552"/>
              <p:cNvSpPr>
                <a:spLocks noChangeAspect="1"/>
              </p:cNvSpPr>
              <p:nvPr/>
            </p:nvSpPr>
            <p:spPr bwMode="auto">
              <a:xfrm>
                <a:off x="2437221"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2" name="Freeform 554"/>
              <p:cNvSpPr>
                <a:spLocks noChangeAspect="1"/>
              </p:cNvSpPr>
              <p:nvPr/>
            </p:nvSpPr>
            <p:spPr bwMode="auto">
              <a:xfrm>
                <a:off x="2093645"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3" name="Freeform 556"/>
              <p:cNvSpPr>
                <a:spLocks noChangeAspect="1"/>
              </p:cNvSpPr>
              <p:nvPr/>
            </p:nvSpPr>
            <p:spPr bwMode="auto">
              <a:xfrm>
                <a:off x="2162360" y="1755955"/>
                <a:ext cx="65792" cy="97507"/>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2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4" name="Freeform 558"/>
              <p:cNvSpPr>
                <a:spLocks noChangeAspect="1"/>
              </p:cNvSpPr>
              <p:nvPr/>
            </p:nvSpPr>
            <p:spPr bwMode="auto">
              <a:xfrm>
                <a:off x="2232538"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5" name="Freeform 560"/>
              <p:cNvSpPr>
                <a:spLocks noChangeAspect="1"/>
              </p:cNvSpPr>
              <p:nvPr/>
            </p:nvSpPr>
            <p:spPr bwMode="auto">
              <a:xfrm>
                <a:off x="1888961"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6" name="Freeform 562"/>
              <p:cNvSpPr>
                <a:spLocks noChangeAspect="1"/>
              </p:cNvSpPr>
              <p:nvPr/>
            </p:nvSpPr>
            <p:spPr bwMode="auto">
              <a:xfrm>
                <a:off x="1956215"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7" name="Freeform 564"/>
              <p:cNvSpPr>
                <a:spLocks noChangeAspect="1"/>
              </p:cNvSpPr>
              <p:nvPr/>
            </p:nvSpPr>
            <p:spPr bwMode="auto">
              <a:xfrm>
                <a:off x="2024930"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8" name="Freeform 566"/>
              <p:cNvSpPr>
                <a:spLocks noChangeAspect="1"/>
              </p:cNvSpPr>
              <p:nvPr/>
            </p:nvSpPr>
            <p:spPr bwMode="auto">
              <a:xfrm>
                <a:off x="1681354"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39" name="Freeform 568"/>
              <p:cNvSpPr>
                <a:spLocks noChangeAspect="1"/>
              </p:cNvSpPr>
              <p:nvPr/>
            </p:nvSpPr>
            <p:spPr bwMode="auto">
              <a:xfrm>
                <a:off x="1750070"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0" name="Freeform 570"/>
              <p:cNvSpPr>
                <a:spLocks noChangeAspect="1"/>
              </p:cNvSpPr>
              <p:nvPr/>
            </p:nvSpPr>
            <p:spPr bwMode="auto">
              <a:xfrm>
                <a:off x="1820247" y="1755955"/>
                <a:ext cx="64329" cy="97507"/>
              </a:xfrm>
              <a:custGeom>
                <a:avLst/>
                <a:gdLst>
                  <a:gd name="T0" fmla="*/ 32 w 54"/>
                  <a:gd name="T1" fmla="*/ 25 h 82"/>
                  <a:gd name="T2" fmla="*/ 32 w 54"/>
                  <a:gd name="T3" fmla="*/ 21 h 82"/>
                  <a:gd name="T4" fmla="*/ 29 w 54"/>
                  <a:gd name="T5" fmla="*/ 0 h 82"/>
                  <a:gd name="T6" fmla="*/ 24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1" name="Freeform 572"/>
              <p:cNvSpPr>
                <a:spLocks noChangeAspect="1"/>
              </p:cNvSpPr>
              <p:nvPr/>
            </p:nvSpPr>
            <p:spPr bwMode="auto">
              <a:xfrm>
                <a:off x="4845174"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2" name="Freeform 574"/>
              <p:cNvSpPr>
                <a:spLocks noChangeAspect="1"/>
              </p:cNvSpPr>
              <p:nvPr/>
            </p:nvSpPr>
            <p:spPr bwMode="auto">
              <a:xfrm>
                <a:off x="4913890"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3" name="Freeform 576"/>
              <p:cNvSpPr>
                <a:spLocks noChangeAspect="1"/>
              </p:cNvSpPr>
              <p:nvPr/>
            </p:nvSpPr>
            <p:spPr bwMode="auto">
              <a:xfrm>
                <a:off x="4982605"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4" name="Freeform 578"/>
              <p:cNvSpPr>
                <a:spLocks noChangeAspect="1"/>
              </p:cNvSpPr>
              <p:nvPr/>
            </p:nvSpPr>
            <p:spPr bwMode="auto">
              <a:xfrm>
                <a:off x="4639029" y="1755955"/>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5" name="Freeform 580"/>
              <p:cNvSpPr>
                <a:spLocks noChangeAspect="1"/>
              </p:cNvSpPr>
              <p:nvPr/>
            </p:nvSpPr>
            <p:spPr bwMode="auto">
              <a:xfrm>
                <a:off x="4707744" y="1755955"/>
                <a:ext cx="65792" cy="97507"/>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3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6" name="Freeform 582"/>
              <p:cNvSpPr>
                <a:spLocks noChangeAspect="1"/>
              </p:cNvSpPr>
              <p:nvPr/>
            </p:nvSpPr>
            <p:spPr bwMode="auto">
              <a:xfrm>
                <a:off x="4776460" y="1755955"/>
                <a:ext cx="67253" cy="97507"/>
              </a:xfrm>
              <a:custGeom>
                <a:avLst/>
                <a:gdLst>
                  <a:gd name="T0" fmla="*/ 33 w 55"/>
                  <a:gd name="T1" fmla="*/ 25 h 82"/>
                  <a:gd name="T2" fmla="*/ 33 w 55"/>
                  <a:gd name="T3" fmla="*/ 21 h 82"/>
                  <a:gd name="T4" fmla="*/ 30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7" name="Freeform 584"/>
              <p:cNvSpPr>
                <a:spLocks noChangeAspect="1"/>
              </p:cNvSpPr>
              <p:nvPr/>
            </p:nvSpPr>
            <p:spPr bwMode="auto">
              <a:xfrm>
                <a:off x="4432884" y="1755955"/>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8" name="Freeform 586"/>
              <p:cNvSpPr>
                <a:spLocks noChangeAspect="1"/>
              </p:cNvSpPr>
              <p:nvPr/>
            </p:nvSpPr>
            <p:spPr bwMode="auto">
              <a:xfrm>
                <a:off x="4501599" y="1755955"/>
                <a:ext cx="65792" cy="97507"/>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40"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49" name="Freeform 588"/>
              <p:cNvSpPr>
                <a:spLocks noChangeAspect="1"/>
              </p:cNvSpPr>
              <p:nvPr/>
            </p:nvSpPr>
            <p:spPr bwMode="auto">
              <a:xfrm>
                <a:off x="4568852"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 name="Freeform 590"/>
              <p:cNvSpPr>
                <a:spLocks noChangeAspect="1"/>
              </p:cNvSpPr>
              <p:nvPr/>
            </p:nvSpPr>
            <p:spPr bwMode="auto">
              <a:xfrm>
                <a:off x="4225276"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 name="Freeform 592"/>
              <p:cNvSpPr>
                <a:spLocks noChangeAspect="1"/>
              </p:cNvSpPr>
              <p:nvPr/>
            </p:nvSpPr>
            <p:spPr bwMode="auto">
              <a:xfrm>
                <a:off x="4293992" y="1755955"/>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 name="Freeform 594"/>
              <p:cNvSpPr>
                <a:spLocks noChangeAspect="1"/>
              </p:cNvSpPr>
              <p:nvPr/>
            </p:nvSpPr>
            <p:spPr bwMode="auto">
              <a:xfrm>
                <a:off x="4364169" y="1755955"/>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 name="Freeform 596"/>
              <p:cNvSpPr>
                <a:spLocks noChangeAspect="1"/>
              </p:cNvSpPr>
              <p:nvPr/>
            </p:nvSpPr>
            <p:spPr bwMode="auto">
              <a:xfrm>
                <a:off x="4158023" y="1755955"/>
                <a:ext cx="65792" cy="97507"/>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 name="Freeform 598"/>
              <p:cNvSpPr>
                <a:spLocks noChangeAspect="1"/>
              </p:cNvSpPr>
              <p:nvPr/>
            </p:nvSpPr>
            <p:spPr bwMode="auto">
              <a:xfrm>
                <a:off x="7318919" y="1757411"/>
                <a:ext cx="67253" cy="97507"/>
              </a:xfrm>
              <a:custGeom>
                <a:avLst/>
                <a:gdLst>
                  <a:gd name="T0" fmla="*/ 33 w 55"/>
                  <a:gd name="T1" fmla="*/ 25 h 82"/>
                  <a:gd name="T2" fmla="*/ 33 w 55"/>
                  <a:gd name="T3" fmla="*/ 21 h 82"/>
                  <a:gd name="T4" fmla="*/ 31 w 55"/>
                  <a:gd name="T5" fmla="*/ 0 h 82"/>
                  <a:gd name="T6" fmla="*/ 26 w 55"/>
                  <a:gd name="T7" fmla="*/ 0 h 82"/>
                  <a:gd name="T8" fmla="*/ 29 w 55"/>
                  <a:gd name="T9" fmla="*/ 21 h 82"/>
                  <a:gd name="T10" fmla="*/ 28 w 55"/>
                  <a:gd name="T11" fmla="*/ 23 h 82"/>
                  <a:gd name="T12" fmla="*/ 23 w 55"/>
                  <a:gd name="T13" fmla="*/ 23 h 82"/>
                  <a:gd name="T14" fmla="*/ 22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 name="Freeform 600"/>
              <p:cNvSpPr>
                <a:spLocks noChangeAspect="1"/>
              </p:cNvSpPr>
              <p:nvPr/>
            </p:nvSpPr>
            <p:spPr bwMode="auto">
              <a:xfrm>
                <a:off x="7389097" y="1757411"/>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3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 name="Freeform 602"/>
              <p:cNvSpPr>
                <a:spLocks noChangeAspect="1"/>
              </p:cNvSpPr>
              <p:nvPr/>
            </p:nvSpPr>
            <p:spPr bwMode="auto">
              <a:xfrm>
                <a:off x="7457812"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 name="Freeform 604"/>
              <p:cNvSpPr>
                <a:spLocks noChangeAspect="1"/>
              </p:cNvSpPr>
              <p:nvPr/>
            </p:nvSpPr>
            <p:spPr bwMode="auto">
              <a:xfrm>
                <a:off x="7114236"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 name="Freeform 606"/>
              <p:cNvSpPr>
                <a:spLocks noChangeAspect="1"/>
              </p:cNvSpPr>
              <p:nvPr/>
            </p:nvSpPr>
            <p:spPr bwMode="auto">
              <a:xfrm>
                <a:off x="7181489" y="1757411"/>
                <a:ext cx="65792" cy="97507"/>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 name="Freeform 608"/>
              <p:cNvSpPr>
                <a:spLocks noChangeAspect="1"/>
              </p:cNvSpPr>
              <p:nvPr/>
            </p:nvSpPr>
            <p:spPr bwMode="auto">
              <a:xfrm>
                <a:off x="7250205"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0" name="Freeform 610"/>
              <p:cNvSpPr>
                <a:spLocks noChangeAspect="1"/>
              </p:cNvSpPr>
              <p:nvPr/>
            </p:nvSpPr>
            <p:spPr bwMode="auto">
              <a:xfrm>
                <a:off x="6906629"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1" name="Freeform 612"/>
              <p:cNvSpPr>
                <a:spLocks noChangeAspect="1"/>
              </p:cNvSpPr>
              <p:nvPr/>
            </p:nvSpPr>
            <p:spPr bwMode="auto">
              <a:xfrm>
                <a:off x="6975344" y="1757411"/>
                <a:ext cx="65792" cy="97507"/>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3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2" name="Freeform 614"/>
              <p:cNvSpPr>
                <a:spLocks noChangeAspect="1"/>
              </p:cNvSpPr>
              <p:nvPr/>
            </p:nvSpPr>
            <p:spPr bwMode="auto">
              <a:xfrm>
                <a:off x="7045521"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3" name="Freeform 616"/>
              <p:cNvSpPr>
                <a:spLocks noChangeAspect="1"/>
              </p:cNvSpPr>
              <p:nvPr/>
            </p:nvSpPr>
            <p:spPr bwMode="auto">
              <a:xfrm>
                <a:off x="6701945"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4" name="Freeform 618"/>
              <p:cNvSpPr>
                <a:spLocks noChangeAspect="1"/>
              </p:cNvSpPr>
              <p:nvPr/>
            </p:nvSpPr>
            <p:spPr bwMode="auto">
              <a:xfrm>
                <a:off x="6769198"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5" name="Freeform 620"/>
              <p:cNvSpPr>
                <a:spLocks noChangeAspect="1"/>
              </p:cNvSpPr>
              <p:nvPr/>
            </p:nvSpPr>
            <p:spPr bwMode="auto">
              <a:xfrm>
                <a:off x="6837914"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6" name="Freeform 622"/>
              <p:cNvSpPr>
                <a:spLocks noChangeAspect="1"/>
              </p:cNvSpPr>
              <p:nvPr/>
            </p:nvSpPr>
            <p:spPr bwMode="auto">
              <a:xfrm>
                <a:off x="6494338"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7" name="Freeform 624"/>
              <p:cNvSpPr>
                <a:spLocks noChangeAspect="1"/>
              </p:cNvSpPr>
              <p:nvPr/>
            </p:nvSpPr>
            <p:spPr bwMode="auto">
              <a:xfrm>
                <a:off x="6563053"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8" name="Freeform 626"/>
              <p:cNvSpPr>
                <a:spLocks noChangeAspect="1"/>
              </p:cNvSpPr>
              <p:nvPr/>
            </p:nvSpPr>
            <p:spPr bwMode="auto">
              <a:xfrm>
                <a:off x="6631768" y="1757411"/>
                <a:ext cx="65792" cy="97507"/>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2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9" name="Freeform 628"/>
              <p:cNvSpPr>
                <a:spLocks noChangeAspect="1"/>
              </p:cNvSpPr>
              <p:nvPr/>
            </p:nvSpPr>
            <p:spPr bwMode="auto">
              <a:xfrm>
                <a:off x="6288193" y="1757411"/>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 name="Freeform 630"/>
              <p:cNvSpPr>
                <a:spLocks noChangeAspect="1"/>
              </p:cNvSpPr>
              <p:nvPr/>
            </p:nvSpPr>
            <p:spPr bwMode="auto">
              <a:xfrm>
                <a:off x="6356907"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 name="Freeform 632"/>
              <p:cNvSpPr>
                <a:spLocks noChangeAspect="1"/>
              </p:cNvSpPr>
              <p:nvPr/>
            </p:nvSpPr>
            <p:spPr bwMode="auto">
              <a:xfrm>
                <a:off x="6425623" y="1757411"/>
                <a:ext cx="65792" cy="97507"/>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 name="Freeform 634"/>
              <p:cNvSpPr>
                <a:spLocks noChangeAspect="1"/>
              </p:cNvSpPr>
              <p:nvPr/>
            </p:nvSpPr>
            <p:spPr bwMode="auto">
              <a:xfrm>
                <a:off x="6080585"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 name="Freeform 636"/>
              <p:cNvSpPr>
                <a:spLocks noChangeAspect="1"/>
              </p:cNvSpPr>
              <p:nvPr/>
            </p:nvSpPr>
            <p:spPr bwMode="auto">
              <a:xfrm>
                <a:off x="6150762"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 name="Freeform 638"/>
              <p:cNvSpPr>
                <a:spLocks noChangeAspect="1"/>
              </p:cNvSpPr>
              <p:nvPr/>
            </p:nvSpPr>
            <p:spPr bwMode="auto">
              <a:xfrm>
                <a:off x="6219477"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 name="Freeform 640"/>
              <p:cNvSpPr>
                <a:spLocks noChangeAspect="1"/>
              </p:cNvSpPr>
              <p:nvPr/>
            </p:nvSpPr>
            <p:spPr bwMode="auto">
              <a:xfrm>
                <a:off x="5875902" y="1757411"/>
                <a:ext cx="64329" cy="97507"/>
              </a:xfrm>
              <a:custGeom>
                <a:avLst/>
                <a:gdLst>
                  <a:gd name="T0" fmla="*/ 32 w 55"/>
                  <a:gd name="T1" fmla="*/ 25 h 82"/>
                  <a:gd name="T2" fmla="*/ 32 w 55"/>
                  <a:gd name="T3" fmla="*/ 21 h 82"/>
                  <a:gd name="T4" fmla="*/ 30 w 55"/>
                  <a:gd name="T5" fmla="*/ 0 h 82"/>
                  <a:gd name="T6" fmla="*/ 25 w 55"/>
                  <a:gd name="T7" fmla="*/ 0 h 82"/>
                  <a:gd name="T8" fmla="*/ 28 w 55"/>
                  <a:gd name="T9" fmla="*/ 21 h 82"/>
                  <a:gd name="T10" fmla="*/ 27 w 55"/>
                  <a:gd name="T11" fmla="*/ 23 h 82"/>
                  <a:gd name="T12" fmla="*/ 22 w 55"/>
                  <a:gd name="T13" fmla="*/ 22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2 w 55"/>
                  <a:gd name="T29" fmla="*/ 67 h 82"/>
                  <a:gd name="T30" fmla="*/ 44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 name="Freeform 642"/>
              <p:cNvSpPr>
                <a:spLocks noChangeAspect="1"/>
              </p:cNvSpPr>
              <p:nvPr/>
            </p:nvSpPr>
            <p:spPr bwMode="auto">
              <a:xfrm>
                <a:off x="5944617" y="1757411"/>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 name="Freeform 644"/>
              <p:cNvSpPr>
                <a:spLocks noChangeAspect="1"/>
              </p:cNvSpPr>
              <p:nvPr/>
            </p:nvSpPr>
            <p:spPr bwMode="auto">
              <a:xfrm>
                <a:off x="6013332"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 name="Freeform 646"/>
              <p:cNvSpPr>
                <a:spLocks noChangeAspect="1"/>
              </p:cNvSpPr>
              <p:nvPr/>
            </p:nvSpPr>
            <p:spPr bwMode="auto">
              <a:xfrm>
                <a:off x="5669756"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 name="Freeform 648"/>
              <p:cNvSpPr>
                <a:spLocks noChangeAspect="1"/>
              </p:cNvSpPr>
              <p:nvPr/>
            </p:nvSpPr>
            <p:spPr bwMode="auto">
              <a:xfrm>
                <a:off x="5737009"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 name="Freeform 650"/>
              <p:cNvSpPr>
                <a:spLocks noChangeAspect="1"/>
              </p:cNvSpPr>
              <p:nvPr/>
            </p:nvSpPr>
            <p:spPr bwMode="auto">
              <a:xfrm>
                <a:off x="5805725"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 name="Freeform 652"/>
              <p:cNvSpPr>
                <a:spLocks noChangeAspect="1"/>
              </p:cNvSpPr>
              <p:nvPr/>
            </p:nvSpPr>
            <p:spPr bwMode="auto">
              <a:xfrm>
                <a:off x="5462149"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 name="Freeform 654"/>
              <p:cNvSpPr>
                <a:spLocks noChangeAspect="1"/>
              </p:cNvSpPr>
              <p:nvPr/>
            </p:nvSpPr>
            <p:spPr bwMode="auto">
              <a:xfrm>
                <a:off x="5530864" y="1757411"/>
                <a:ext cx="65792" cy="97507"/>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2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 name="Freeform 656"/>
              <p:cNvSpPr>
                <a:spLocks noChangeAspect="1"/>
              </p:cNvSpPr>
              <p:nvPr/>
            </p:nvSpPr>
            <p:spPr bwMode="auto">
              <a:xfrm>
                <a:off x="5601041"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 name="Freeform 658"/>
              <p:cNvSpPr>
                <a:spLocks noChangeAspect="1"/>
              </p:cNvSpPr>
              <p:nvPr/>
            </p:nvSpPr>
            <p:spPr bwMode="auto">
              <a:xfrm>
                <a:off x="5257465"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 name="Freeform 660"/>
              <p:cNvSpPr>
                <a:spLocks noChangeAspect="1"/>
              </p:cNvSpPr>
              <p:nvPr/>
            </p:nvSpPr>
            <p:spPr bwMode="auto">
              <a:xfrm>
                <a:off x="5324718"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 name="Freeform 662"/>
              <p:cNvSpPr>
                <a:spLocks noChangeAspect="1"/>
              </p:cNvSpPr>
              <p:nvPr/>
            </p:nvSpPr>
            <p:spPr bwMode="auto">
              <a:xfrm>
                <a:off x="5393434"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 name="Freeform 664"/>
              <p:cNvSpPr>
                <a:spLocks noChangeAspect="1"/>
              </p:cNvSpPr>
              <p:nvPr/>
            </p:nvSpPr>
            <p:spPr bwMode="auto">
              <a:xfrm>
                <a:off x="5049858"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 name="Freeform 666"/>
              <p:cNvSpPr>
                <a:spLocks noChangeAspect="1"/>
              </p:cNvSpPr>
              <p:nvPr/>
            </p:nvSpPr>
            <p:spPr bwMode="auto">
              <a:xfrm>
                <a:off x="5118573"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 name="Freeform 668"/>
              <p:cNvSpPr>
                <a:spLocks noChangeAspect="1"/>
              </p:cNvSpPr>
              <p:nvPr/>
            </p:nvSpPr>
            <p:spPr bwMode="auto">
              <a:xfrm>
                <a:off x="5188751" y="1757411"/>
                <a:ext cx="64329" cy="97507"/>
              </a:xfrm>
              <a:custGeom>
                <a:avLst/>
                <a:gdLst>
                  <a:gd name="T0" fmla="*/ 32 w 54"/>
                  <a:gd name="T1" fmla="*/ 25 h 82"/>
                  <a:gd name="T2" fmla="*/ 32 w 54"/>
                  <a:gd name="T3" fmla="*/ 21 h 82"/>
                  <a:gd name="T4" fmla="*/ 29 w 54"/>
                  <a:gd name="T5" fmla="*/ 0 h 82"/>
                  <a:gd name="T6" fmla="*/ 24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 name="Freeform 670"/>
              <p:cNvSpPr>
                <a:spLocks noChangeAspect="1"/>
              </p:cNvSpPr>
              <p:nvPr/>
            </p:nvSpPr>
            <p:spPr bwMode="auto">
              <a:xfrm>
                <a:off x="8213678"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 name="Freeform 672"/>
              <p:cNvSpPr>
                <a:spLocks noChangeAspect="1"/>
              </p:cNvSpPr>
              <p:nvPr/>
            </p:nvSpPr>
            <p:spPr bwMode="auto">
              <a:xfrm>
                <a:off x="8282394"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 name="Freeform 674"/>
              <p:cNvSpPr>
                <a:spLocks noChangeAspect="1"/>
              </p:cNvSpPr>
              <p:nvPr/>
            </p:nvSpPr>
            <p:spPr bwMode="auto">
              <a:xfrm>
                <a:off x="8351108"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 name="Freeform 676"/>
              <p:cNvSpPr>
                <a:spLocks noChangeAspect="1"/>
              </p:cNvSpPr>
              <p:nvPr/>
            </p:nvSpPr>
            <p:spPr bwMode="auto">
              <a:xfrm>
                <a:off x="8007533" y="1757411"/>
                <a:ext cx="65792" cy="97507"/>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 name="Freeform 678"/>
              <p:cNvSpPr>
                <a:spLocks noChangeAspect="1"/>
              </p:cNvSpPr>
              <p:nvPr/>
            </p:nvSpPr>
            <p:spPr bwMode="auto">
              <a:xfrm>
                <a:off x="8076248" y="1757411"/>
                <a:ext cx="65792" cy="97507"/>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3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 name="Freeform 680"/>
              <p:cNvSpPr>
                <a:spLocks noChangeAspect="1"/>
              </p:cNvSpPr>
              <p:nvPr/>
            </p:nvSpPr>
            <p:spPr bwMode="auto">
              <a:xfrm>
                <a:off x="8144963" y="1757411"/>
                <a:ext cx="67253" cy="97507"/>
              </a:xfrm>
              <a:custGeom>
                <a:avLst/>
                <a:gdLst>
                  <a:gd name="T0" fmla="*/ 33 w 55"/>
                  <a:gd name="T1" fmla="*/ 25 h 82"/>
                  <a:gd name="T2" fmla="*/ 33 w 55"/>
                  <a:gd name="T3" fmla="*/ 21 h 82"/>
                  <a:gd name="T4" fmla="*/ 30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 name="Freeform 682"/>
              <p:cNvSpPr>
                <a:spLocks noChangeAspect="1"/>
              </p:cNvSpPr>
              <p:nvPr/>
            </p:nvSpPr>
            <p:spPr bwMode="auto">
              <a:xfrm>
                <a:off x="7801387" y="1757411"/>
                <a:ext cx="65792" cy="97507"/>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 name="Freeform 684"/>
              <p:cNvSpPr>
                <a:spLocks noChangeAspect="1"/>
              </p:cNvSpPr>
              <p:nvPr/>
            </p:nvSpPr>
            <p:spPr bwMode="auto">
              <a:xfrm>
                <a:off x="7870103" y="1757411"/>
                <a:ext cx="65792" cy="97507"/>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40"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 name="Freeform 686"/>
              <p:cNvSpPr>
                <a:spLocks noChangeAspect="1"/>
              </p:cNvSpPr>
              <p:nvPr/>
            </p:nvSpPr>
            <p:spPr bwMode="auto">
              <a:xfrm>
                <a:off x="7937356"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9" name="Freeform 688"/>
              <p:cNvSpPr>
                <a:spLocks noChangeAspect="1"/>
              </p:cNvSpPr>
              <p:nvPr/>
            </p:nvSpPr>
            <p:spPr bwMode="auto">
              <a:xfrm>
                <a:off x="7593780"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00" name="Freeform 690"/>
              <p:cNvSpPr>
                <a:spLocks noChangeAspect="1"/>
              </p:cNvSpPr>
              <p:nvPr/>
            </p:nvSpPr>
            <p:spPr bwMode="auto">
              <a:xfrm>
                <a:off x="7662496" y="1757411"/>
                <a:ext cx="67253" cy="97507"/>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01" name="Freeform 692"/>
              <p:cNvSpPr>
                <a:spLocks noChangeAspect="1"/>
              </p:cNvSpPr>
              <p:nvPr/>
            </p:nvSpPr>
            <p:spPr bwMode="auto">
              <a:xfrm>
                <a:off x="7732673" y="1757411"/>
                <a:ext cx="64329" cy="97507"/>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102" name="Freeform 694"/>
              <p:cNvSpPr>
                <a:spLocks noChangeAspect="1"/>
              </p:cNvSpPr>
              <p:nvPr/>
            </p:nvSpPr>
            <p:spPr bwMode="auto">
              <a:xfrm>
                <a:off x="7526527" y="1757411"/>
                <a:ext cx="65792" cy="97507"/>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grpSp>
            <p:nvGrpSpPr>
              <p:cNvPr id="103" name="700 - Ομάδα"/>
              <p:cNvGrpSpPr/>
              <p:nvPr/>
            </p:nvGrpSpPr>
            <p:grpSpPr>
              <a:xfrm>
                <a:off x="1681357" y="1651172"/>
                <a:ext cx="6735536" cy="100418"/>
                <a:chOff x="785786" y="1420800"/>
                <a:chExt cx="7313613" cy="109538"/>
              </a:xfrm>
              <a:gradFill flip="none" rotWithShape="1">
                <a:gsLst>
                  <a:gs pos="0">
                    <a:schemeClr val="accent6">
                      <a:lumMod val="40000"/>
                      <a:lumOff val="60000"/>
                      <a:alpha val="72000"/>
                    </a:schemeClr>
                  </a:gs>
                  <a:gs pos="45000">
                    <a:srgbClr val="FF7A00"/>
                  </a:gs>
                  <a:gs pos="70000">
                    <a:srgbClr val="FF0300"/>
                  </a:gs>
                  <a:gs pos="100000">
                    <a:srgbClr val="4D0808"/>
                  </a:gs>
                </a:gsLst>
                <a:lin ang="18900000" scaled="1"/>
                <a:tileRect/>
              </a:gradFill>
            </p:grpSpPr>
            <p:sp>
              <p:nvSpPr>
                <p:cNvPr id="104" name="Freeform 499"/>
                <p:cNvSpPr>
                  <a:spLocks noChangeAspect="1"/>
                </p:cNvSpPr>
                <p:nvPr/>
              </p:nvSpPr>
              <p:spPr bwMode="auto">
                <a:xfrm>
                  <a:off x="3249586"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05" name="Freeform 501"/>
                <p:cNvSpPr>
                  <a:spLocks noChangeAspect="1"/>
                </p:cNvSpPr>
                <p:nvPr/>
              </p:nvSpPr>
              <p:spPr bwMode="auto">
                <a:xfrm>
                  <a:off x="3325786"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06" name="Freeform 503"/>
                <p:cNvSpPr>
                  <a:spLocks noChangeAspect="1"/>
                </p:cNvSpPr>
                <p:nvPr/>
              </p:nvSpPr>
              <p:spPr bwMode="auto">
                <a:xfrm>
                  <a:off x="3400399"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07" name="Freeform 505"/>
                <p:cNvSpPr>
                  <a:spLocks noChangeAspect="1"/>
                </p:cNvSpPr>
                <p:nvPr/>
              </p:nvSpPr>
              <p:spPr bwMode="auto">
                <a:xfrm>
                  <a:off x="30273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08" name="Freeform 507"/>
                <p:cNvSpPr>
                  <a:spLocks noChangeAspect="1"/>
                </p:cNvSpPr>
                <p:nvPr/>
              </p:nvSpPr>
              <p:spPr bwMode="auto">
                <a:xfrm>
                  <a:off x="310036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09" name="Freeform 509"/>
                <p:cNvSpPr>
                  <a:spLocks noChangeAspect="1"/>
                </p:cNvSpPr>
                <p:nvPr/>
              </p:nvSpPr>
              <p:spPr bwMode="auto">
                <a:xfrm>
                  <a:off x="3174974"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0" name="Freeform 511"/>
                <p:cNvSpPr>
                  <a:spLocks noChangeAspect="1"/>
                </p:cNvSpPr>
                <p:nvPr/>
              </p:nvSpPr>
              <p:spPr bwMode="auto">
                <a:xfrm>
                  <a:off x="2801911"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1" name="Freeform 513"/>
                <p:cNvSpPr>
                  <a:spLocks noChangeAspect="1"/>
                </p:cNvSpPr>
                <p:nvPr/>
              </p:nvSpPr>
              <p:spPr bwMode="auto">
                <a:xfrm>
                  <a:off x="2876524" y="142080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112" name="Freeform 515"/>
                <p:cNvSpPr>
                  <a:spLocks noChangeAspect="1"/>
                </p:cNvSpPr>
                <p:nvPr/>
              </p:nvSpPr>
              <p:spPr bwMode="auto">
                <a:xfrm>
                  <a:off x="2952724"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13" name="Freeform 517"/>
                <p:cNvSpPr>
                  <a:spLocks noChangeAspect="1"/>
                </p:cNvSpPr>
                <p:nvPr/>
              </p:nvSpPr>
              <p:spPr bwMode="auto">
                <a:xfrm>
                  <a:off x="2579661"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14" name="Freeform 519"/>
                <p:cNvSpPr>
                  <a:spLocks noChangeAspect="1"/>
                </p:cNvSpPr>
                <p:nvPr/>
              </p:nvSpPr>
              <p:spPr bwMode="auto">
                <a:xfrm>
                  <a:off x="265268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5" name="Freeform 521"/>
                <p:cNvSpPr>
                  <a:spLocks noChangeAspect="1"/>
                </p:cNvSpPr>
                <p:nvPr/>
              </p:nvSpPr>
              <p:spPr bwMode="auto">
                <a:xfrm>
                  <a:off x="2727299"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6" name="Freeform 523"/>
                <p:cNvSpPr>
                  <a:spLocks noChangeAspect="1"/>
                </p:cNvSpPr>
                <p:nvPr/>
              </p:nvSpPr>
              <p:spPr bwMode="auto">
                <a:xfrm>
                  <a:off x="2354236"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7" name="Freeform 525"/>
                <p:cNvSpPr>
                  <a:spLocks noChangeAspect="1"/>
                </p:cNvSpPr>
                <p:nvPr/>
              </p:nvSpPr>
              <p:spPr bwMode="auto">
                <a:xfrm>
                  <a:off x="242884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18" name="Freeform 527"/>
                <p:cNvSpPr>
                  <a:spLocks noChangeAspect="1"/>
                </p:cNvSpPr>
                <p:nvPr/>
              </p:nvSpPr>
              <p:spPr bwMode="auto">
                <a:xfrm>
                  <a:off x="2503461" y="142080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19" name="Freeform 529"/>
                <p:cNvSpPr>
                  <a:spLocks noChangeAspect="1"/>
                </p:cNvSpPr>
                <p:nvPr/>
              </p:nvSpPr>
              <p:spPr bwMode="auto">
                <a:xfrm>
                  <a:off x="213039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20" name="Freeform 531"/>
                <p:cNvSpPr>
                  <a:spLocks noChangeAspect="1"/>
                </p:cNvSpPr>
                <p:nvPr/>
              </p:nvSpPr>
              <p:spPr bwMode="auto">
                <a:xfrm>
                  <a:off x="220501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1" name="Freeform 533"/>
                <p:cNvSpPr>
                  <a:spLocks noChangeAspect="1"/>
                </p:cNvSpPr>
                <p:nvPr/>
              </p:nvSpPr>
              <p:spPr bwMode="auto">
                <a:xfrm>
                  <a:off x="2279624"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2" name="Freeform 535"/>
                <p:cNvSpPr>
                  <a:spLocks noChangeAspect="1"/>
                </p:cNvSpPr>
                <p:nvPr/>
              </p:nvSpPr>
              <p:spPr bwMode="auto">
                <a:xfrm>
                  <a:off x="1904974" y="142080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3" name="Freeform 537"/>
                <p:cNvSpPr>
                  <a:spLocks noChangeAspect="1"/>
                </p:cNvSpPr>
                <p:nvPr/>
              </p:nvSpPr>
              <p:spPr bwMode="auto">
                <a:xfrm>
                  <a:off x="1981174"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4" name="Freeform 539"/>
                <p:cNvSpPr>
                  <a:spLocks noChangeAspect="1"/>
                </p:cNvSpPr>
                <p:nvPr/>
              </p:nvSpPr>
              <p:spPr bwMode="auto">
                <a:xfrm>
                  <a:off x="2055786"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5" name="Freeform 541"/>
                <p:cNvSpPr>
                  <a:spLocks noChangeAspect="1"/>
                </p:cNvSpPr>
                <p:nvPr/>
              </p:nvSpPr>
              <p:spPr bwMode="auto">
                <a:xfrm>
                  <a:off x="1682724" y="1420800"/>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6" name="Freeform 543"/>
                <p:cNvSpPr>
                  <a:spLocks noChangeAspect="1"/>
                </p:cNvSpPr>
                <p:nvPr/>
              </p:nvSpPr>
              <p:spPr bwMode="auto">
                <a:xfrm>
                  <a:off x="1757336"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27" name="Freeform 545"/>
                <p:cNvSpPr>
                  <a:spLocks noChangeAspect="1"/>
                </p:cNvSpPr>
                <p:nvPr/>
              </p:nvSpPr>
              <p:spPr bwMode="auto">
                <a:xfrm>
                  <a:off x="1831949"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8" name="Freeform 547"/>
                <p:cNvSpPr>
                  <a:spLocks noChangeAspect="1"/>
                </p:cNvSpPr>
                <p:nvPr/>
              </p:nvSpPr>
              <p:spPr bwMode="auto">
                <a:xfrm>
                  <a:off x="145888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29" name="Freeform 549"/>
                <p:cNvSpPr>
                  <a:spLocks noChangeAspect="1"/>
                </p:cNvSpPr>
                <p:nvPr/>
              </p:nvSpPr>
              <p:spPr bwMode="auto">
                <a:xfrm>
                  <a:off x="1531911" y="142080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0" name="Freeform 551"/>
                <p:cNvSpPr>
                  <a:spLocks noChangeAspect="1"/>
                </p:cNvSpPr>
                <p:nvPr/>
              </p:nvSpPr>
              <p:spPr bwMode="auto">
                <a:xfrm>
                  <a:off x="1606524"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1" name="Freeform 553"/>
                <p:cNvSpPr>
                  <a:spLocks noChangeAspect="1"/>
                </p:cNvSpPr>
                <p:nvPr/>
              </p:nvSpPr>
              <p:spPr bwMode="auto">
                <a:xfrm>
                  <a:off x="1233461"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2" name="Freeform 555"/>
                <p:cNvSpPr>
                  <a:spLocks noChangeAspect="1"/>
                </p:cNvSpPr>
                <p:nvPr/>
              </p:nvSpPr>
              <p:spPr bwMode="auto">
                <a:xfrm>
                  <a:off x="1308074" y="142080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133" name="Freeform 557"/>
                <p:cNvSpPr>
                  <a:spLocks noChangeAspect="1"/>
                </p:cNvSpPr>
                <p:nvPr/>
              </p:nvSpPr>
              <p:spPr bwMode="auto">
                <a:xfrm>
                  <a:off x="1384274"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34" name="Freeform 559"/>
                <p:cNvSpPr>
                  <a:spLocks noChangeAspect="1"/>
                </p:cNvSpPr>
                <p:nvPr/>
              </p:nvSpPr>
              <p:spPr bwMode="auto">
                <a:xfrm>
                  <a:off x="1011211"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35" name="Freeform 561"/>
                <p:cNvSpPr>
                  <a:spLocks noChangeAspect="1"/>
                </p:cNvSpPr>
                <p:nvPr/>
              </p:nvSpPr>
              <p:spPr bwMode="auto">
                <a:xfrm>
                  <a:off x="10842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6" name="Freeform 563"/>
                <p:cNvSpPr>
                  <a:spLocks noChangeAspect="1"/>
                </p:cNvSpPr>
                <p:nvPr/>
              </p:nvSpPr>
              <p:spPr bwMode="auto">
                <a:xfrm>
                  <a:off x="1158849"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7" name="Freeform 565"/>
                <p:cNvSpPr>
                  <a:spLocks noChangeAspect="1"/>
                </p:cNvSpPr>
                <p:nvPr/>
              </p:nvSpPr>
              <p:spPr bwMode="auto">
                <a:xfrm>
                  <a:off x="785786"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8" name="Freeform 567"/>
                <p:cNvSpPr>
                  <a:spLocks noChangeAspect="1"/>
                </p:cNvSpPr>
                <p:nvPr/>
              </p:nvSpPr>
              <p:spPr bwMode="auto">
                <a:xfrm>
                  <a:off x="86039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39" name="Freeform 569"/>
                <p:cNvSpPr>
                  <a:spLocks noChangeAspect="1"/>
                </p:cNvSpPr>
                <p:nvPr/>
              </p:nvSpPr>
              <p:spPr bwMode="auto">
                <a:xfrm>
                  <a:off x="93659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40" name="Freeform 571"/>
                <p:cNvSpPr>
                  <a:spLocks noChangeAspect="1"/>
                </p:cNvSpPr>
                <p:nvPr/>
              </p:nvSpPr>
              <p:spPr bwMode="auto">
                <a:xfrm>
                  <a:off x="42211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1" name="Freeform 573"/>
                <p:cNvSpPr>
                  <a:spLocks noChangeAspect="1"/>
                </p:cNvSpPr>
                <p:nvPr/>
              </p:nvSpPr>
              <p:spPr bwMode="auto">
                <a:xfrm>
                  <a:off x="4295749"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2" name="Freeform 575"/>
                <p:cNvSpPr>
                  <a:spLocks noChangeAspect="1"/>
                </p:cNvSpPr>
                <p:nvPr/>
              </p:nvSpPr>
              <p:spPr bwMode="auto">
                <a:xfrm>
                  <a:off x="4370361"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3" name="Freeform 577"/>
                <p:cNvSpPr>
                  <a:spLocks noChangeAspect="1"/>
                </p:cNvSpPr>
                <p:nvPr/>
              </p:nvSpPr>
              <p:spPr bwMode="auto">
                <a:xfrm>
                  <a:off x="399729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4" name="Freeform 579"/>
                <p:cNvSpPr>
                  <a:spLocks noChangeAspect="1"/>
                </p:cNvSpPr>
                <p:nvPr/>
              </p:nvSpPr>
              <p:spPr bwMode="auto">
                <a:xfrm>
                  <a:off x="4071911" y="142080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45" name="Freeform 581"/>
                <p:cNvSpPr>
                  <a:spLocks noChangeAspect="1"/>
                </p:cNvSpPr>
                <p:nvPr/>
              </p:nvSpPr>
              <p:spPr bwMode="auto">
                <a:xfrm>
                  <a:off x="4146524" y="1420800"/>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46" name="Freeform 583"/>
                <p:cNvSpPr>
                  <a:spLocks noChangeAspect="1"/>
                </p:cNvSpPr>
                <p:nvPr/>
              </p:nvSpPr>
              <p:spPr bwMode="auto">
                <a:xfrm>
                  <a:off x="377346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7" name="Freeform 585"/>
                <p:cNvSpPr>
                  <a:spLocks noChangeAspect="1"/>
                </p:cNvSpPr>
                <p:nvPr/>
              </p:nvSpPr>
              <p:spPr bwMode="auto">
                <a:xfrm>
                  <a:off x="3848074"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8" name="Freeform 587"/>
                <p:cNvSpPr>
                  <a:spLocks noChangeAspect="1"/>
                </p:cNvSpPr>
                <p:nvPr/>
              </p:nvSpPr>
              <p:spPr bwMode="auto">
                <a:xfrm>
                  <a:off x="3921099"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49" name="Freeform 589"/>
                <p:cNvSpPr>
                  <a:spLocks noChangeAspect="1"/>
                </p:cNvSpPr>
                <p:nvPr/>
              </p:nvSpPr>
              <p:spPr bwMode="auto">
                <a:xfrm>
                  <a:off x="3548036"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0" name="Freeform 591"/>
                <p:cNvSpPr>
                  <a:spLocks noChangeAspect="1"/>
                </p:cNvSpPr>
                <p:nvPr/>
              </p:nvSpPr>
              <p:spPr bwMode="auto">
                <a:xfrm>
                  <a:off x="3622649"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1" name="Freeform 593"/>
                <p:cNvSpPr>
                  <a:spLocks noChangeAspect="1"/>
                </p:cNvSpPr>
                <p:nvPr/>
              </p:nvSpPr>
              <p:spPr bwMode="auto">
                <a:xfrm>
                  <a:off x="369884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52" name="Freeform 595"/>
                <p:cNvSpPr>
                  <a:spLocks noChangeAspect="1"/>
                </p:cNvSpPr>
                <p:nvPr/>
              </p:nvSpPr>
              <p:spPr bwMode="auto">
                <a:xfrm>
                  <a:off x="347501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3" name="Freeform 597"/>
                <p:cNvSpPr>
                  <a:spLocks noChangeAspect="1"/>
                </p:cNvSpPr>
                <p:nvPr/>
              </p:nvSpPr>
              <p:spPr bwMode="auto">
                <a:xfrm>
                  <a:off x="6907186"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4" name="Freeform 599"/>
                <p:cNvSpPr>
                  <a:spLocks noChangeAspect="1"/>
                </p:cNvSpPr>
                <p:nvPr/>
              </p:nvSpPr>
              <p:spPr bwMode="auto">
                <a:xfrm>
                  <a:off x="6983386"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55" name="Freeform 601"/>
                <p:cNvSpPr>
                  <a:spLocks noChangeAspect="1"/>
                </p:cNvSpPr>
                <p:nvPr/>
              </p:nvSpPr>
              <p:spPr bwMode="auto">
                <a:xfrm>
                  <a:off x="7057999"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6" name="Freeform 603"/>
                <p:cNvSpPr>
                  <a:spLocks noChangeAspect="1"/>
                </p:cNvSpPr>
                <p:nvPr/>
              </p:nvSpPr>
              <p:spPr bwMode="auto">
                <a:xfrm>
                  <a:off x="66849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7" name="Freeform 605"/>
                <p:cNvSpPr>
                  <a:spLocks noChangeAspect="1"/>
                </p:cNvSpPr>
                <p:nvPr/>
              </p:nvSpPr>
              <p:spPr bwMode="auto">
                <a:xfrm>
                  <a:off x="675796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8" name="Freeform 607"/>
                <p:cNvSpPr>
                  <a:spLocks noChangeAspect="1"/>
                </p:cNvSpPr>
                <p:nvPr/>
              </p:nvSpPr>
              <p:spPr bwMode="auto">
                <a:xfrm>
                  <a:off x="6832574"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59" name="Freeform 609"/>
                <p:cNvSpPr>
                  <a:spLocks noChangeAspect="1"/>
                </p:cNvSpPr>
                <p:nvPr/>
              </p:nvSpPr>
              <p:spPr bwMode="auto">
                <a:xfrm>
                  <a:off x="6459511"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60" name="Freeform 611"/>
                <p:cNvSpPr>
                  <a:spLocks noChangeAspect="1"/>
                </p:cNvSpPr>
                <p:nvPr/>
              </p:nvSpPr>
              <p:spPr bwMode="auto">
                <a:xfrm>
                  <a:off x="6534124" y="142238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161" name="Freeform 613"/>
                <p:cNvSpPr>
                  <a:spLocks noChangeAspect="1"/>
                </p:cNvSpPr>
                <p:nvPr/>
              </p:nvSpPr>
              <p:spPr bwMode="auto">
                <a:xfrm>
                  <a:off x="6610324"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62" name="Freeform 615"/>
                <p:cNvSpPr>
                  <a:spLocks noChangeAspect="1"/>
                </p:cNvSpPr>
                <p:nvPr/>
              </p:nvSpPr>
              <p:spPr bwMode="auto">
                <a:xfrm>
                  <a:off x="6237261"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63" name="Freeform 617"/>
                <p:cNvSpPr>
                  <a:spLocks noChangeAspect="1"/>
                </p:cNvSpPr>
                <p:nvPr/>
              </p:nvSpPr>
              <p:spPr bwMode="auto">
                <a:xfrm>
                  <a:off x="631028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64" name="Freeform 619"/>
                <p:cNvSpPr>
                  <a:spLocks noChangeAspect="1"/>
                </p:cNvSpPr>
                <p:nvPr/>
              </p:nvSpPr>
              <p:spPr bwMode="auto">
                <a:xfrm>
                  <a:off x="6384899"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65" name="Freeform 621"/>
                <p:cNvSpPr>
                  <a:spLocks noChangeAspect="1"/>
                </p:cNvSpPr>
                <p:nvPr/>
              </p:nvSpPr>
              <p:spPr bwMode="auto">
                <a:xfrm>
                  <a:off x="6011836"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66" name="Freeform 623"/>
                <p:cNvSpPr>
                  <a:spLocks noChangeAspect="1"/>
                </p:cNvSpPr>
                <p:nvPr/>
              </p:nvSpPr>
              <p:spPr bwMode="auto">
                <a:xfrm>
                  <a:off x="608644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67" name="Freeform 625"/>
                <p:cNvSpPr>
                  <a:spLocks noChangeAspect="1"/>
                </p:cNvSpPr>
                <p:nvPr/>
              </p:nvSpPr>
              <p:spPr bwMode="auto">
                <a:xfrm>
                  <a:off x="6161061" y="142238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68" name="Freeform 627"/>
                <p:cNvSpPr>
                  <a:spLocks noChangeAspect="1"/>
                </p:cNvSpPr>
                <p:nvPr/>
              </p:nvSpPr>
              <p:spPr bwMode="auto">
                <a:xfrm>
                  <a:off x="578799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69" name="Freeform 629"/>
                <p:cNvSpPr>
                  <a:spLocks noChangeAspect="1"/>
                </p:cNvSpPr>
                <p:nvPr/>
              </p:nvSpPr>
              <p:spPr bwMode="auto">
                <a:xfrm>
                  <a:off x="586261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0" name="Freeform 631"/>
                <p:cNvSpPr>
                  <a:spLocks noChangeAspect="1"/>
                </p:cNvSpPr>
                <p:nvPr/>
              </p:nvSpPr>
              <p:spPr bwMode="auto">
                <a:xfrm>
                  <a:off x="5937224"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1" name="Freeform 633"/>
                <p:cNvSpPr>
                  <a:spLocks noChangeAspect="1"/>
                </p:cNvSpPr>
                <p:nvPr/>
              </p:nvSpPr>
              <p:spPr bwMode="auto">
                <a:xfrm>
                  <a:off x="5562574" y="142238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2" name="Freeform 635"/>
                <p:cNvSpPr>
                  <a:spLocks noChangeAspect="1"/>
                </p:cNvSpPr>
                <p:nvPr/>
              </p:nvSpPr>
              <p:spPr bwMode="auto">
                <a:xfrm>
                  <a:off x="5638774"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3" name="Freeform 637"/>
                <p:cNvSpPr>
                  <a:spLocks noChangeAspect="1"/>
                </p:cNvSpPr>
                <p:nvPr/>
              </p:nvSpPr>
              <p:spPr bwMode="auto">
                <a:xfrm>
                  <a:off x="5713386"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4" name="Freeform 639"/>
                <p:cNvSpPr>
                  <a:spLocks noChangeAspect="1"/>
                </p:cNvSpPr>
                <p:nvPr/>
              </p:nvSpPr>
              <p:spPr bwMode="auto">
                <a:xfrm>
                  <a:off x="5340324" y="1422388"/>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5" name="Freeform 641"/>
                <p:cNvSpPr>
                  <a:spLocks noChangeAspect="1"/>
                </p:cNvSpPr>
                <p:nvPr/>
              </p:nvSpPr>
              <p:spPr bwMode="auto">
                <a:xfrm>
                  <a:off x="5414936"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76" name="Freeform 643"/>
                <p:cNvSpPr>
                  <a:spLocks noChangeAspect="1"/>
                </p:cNvSpPr>
                <p:nvPr/>
              </p:nvSpPr>
              <p:spPr bwMode="auto">
                <a:xfrm>
                  <a:off x="5489549"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7" name="Freeform 645"/>
                <p:cNvSpPr>
                  <a:spLocks noChangeAspect="1"/>
                </p:cNvSpPr>
                <p:nvPr/>
              </p:nvSpPr>
              <p:spPr bwMode="auto">
                <a:xfrm>
                  <a:off x="511648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8" name="Freeform 647"/>
                <p:cNvSpPr>
                  <a:spLocks noChangeAspect="1"/>
                </p:cNvSpPr>
                <p:nvPr/>
              </p:nvSpPr>
              <p:spPr bwMode="auto">
                <a:xfrm>
                  <a:off x="5189511" y="142238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79" name="Freeform 649"/>
                <p:cNvSpPr>
                  <a:spLocks noChangeAspect="1"/>
                </p:cNvSpPr>
                <p:nvPr/>
              </p:nvSpPr>
              <p:spPr bwMode="auto">
                <a:xfrm>
                  <a:off x="5264124"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0" name="Freeform 651"/>
                <p:cNvSpPr>
                  <a:spLocks noChangeAspect="1"/>
                </p:cNvSpPr>
                <p:nvPr/>
              </p:nvSpPr>
              <p:spPr bwMode="auto">
                <a:xfrm>
                  <a:off x="4891061"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1" name="Freeform 653"/>
                <p:cNvSpPr>
                  <a:spLocks noChangeAspect="1"/>
                </p:cNvSpPr>
                <p:nvPr/>
              </p:nvSpPr>
              <p:spPr bwMode="auto">
                <a:xfrm>
                  <a:off x="4965674" y="142238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182" name="Freeform 655"/>
                <p:cNvSpPr>
                  <a:spLocks noChangeAspect="1"/>
                </p:cNvSpPr>
                <p:nvPr/>
              </p:nvSpPr>
              <p:spPr bwMode="auto">
                <a:xfrm>
                  <a:off x="5041874"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83" name="Freeform 657"/>
                <p:cNvSpPr>
                  <a:spLocks noChangeAspect="1"/>
                </p:cNvSpPr>
                <p:nvPr/>
              </p:nvSpPr>
              <p:spPr bwMode="auto">
                <a:xfrm>
                  <a:off x="4668811"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84" name="Freeform 659"/>
                <p:cNvSpPr>
                  <a:spLocks noChangeAspect="1"/>
                </p:cNvSpPr>
                <p:nvPr/>
              </p:nvSpPr>
              <p:spPr bwMode="auto">
                <a:xfrm>
                  <a:off x="47418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5" name="Freeform 661"/>
                <p:cNvSpPr>
                  <a:spLocks noChangeAspect="1"/>
                </p:cNvSpPr>
                <p:nvPr/>
              </p:nvSpPr>
              <p:spPr bwMode="auto">
                <a:xfrm>
                  <a:off x="4816449"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6" name="Freeform 663"/>
                <p:cNvSpPr>
                  <a:spLocks noChangeAspect="1"/>
                </p:cNvSpPr>
                <p:nvPr/>
              </p:nvSpPr>
              <p:spPr bwMode="auto">
                <a:xfrm>
                  <a:off x="4443386"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7" name="Freeform 665"/>
                <p:cNvSpPr>
                  <a:spLocks noChangeAspect="1"/>
                </p:cNvSpPr>
                <p:nvPr/>
              </p:nvSpPr>
              <p:spPr bwMode="auto">
                <a:xfrm>
                  <a:off x="451799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88" name="Freeform 667"/>
                <p:cNvSpPr>
                  <a:spLocks noChangeAspect="1"/>
                </p:cNvSpPr>
                <p:nvPr/>
              </p:nvSpPr>
              <p:spPr bwMode="auto">
                <a:xfrm>
                  <a:off x="459419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89" name="Freeform 669"/>
                <p:cNvSpPr>
                  <a:spLocks noChangeAspect="1"/>
                </p:cNvSpPr>
                <p:nvPr/>
              </p:nvSpPr>
              <p:spPr bwMode="auto">
                <a:xfrm>
                  <a:off x="78787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0" name="Freeform 671"/>
                <p:cNvSpPr>
                  <a:spLocks noChangeAspect="1"/>
                </p:cNvSpPr>
                <p:nvPr/>
              </p:nvSpPr>
              <p:spPr bwMode="auto">
                <a:xfrm>
                  <a:off x="7953349"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1" name="Freeform 673"/>
                <p:cNvSpPr>
                  <a:spLocks noChangeAspect="1"/>
                </p:cNvSpPr>
                <p:nvPr/>
              </p:nvSpPr>
              <p:spPr bwMode="auto">
                <a:xfrm>
                  <a:off x="8027961"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2" name="Freeform 675"/>
                <p:cNvSpPr>
                  <a:spLocks noChangeAspect="1"/>
                </p:cNvSpPr>
                <p:nvPr/>
              </p:nvSpPr>
              <p:spPr bwMode="auto">
                <a:xfrm>
                  <a:off x="765489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3" name="Freeform 677"/>
                <p:cNvSpPr>
                  <a:spLocks noChangeAspect="1"/>
                </p:cNvSpPr>
                <p:nvPr/>
              </p:nvSpPr>
              <p:spPr bwMode="auto">
                <a:xfrm>
                  <a:off x="7729511" y="142238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94" name="Freeform 679"/>
                <p:cNvSpPr>
                  <a:spLocks noChangeAspect="1"/>
                </p:cNvSpPr>
                <p:nvPr/>
              </p:nvSpPr>
              <p:spPr bwMode="auto">
                <a:xfrm>
                  <a:off x="7804124" y="1422388"/>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195" name="Freeform 681"/>
                <p:cNvSpPr>
                  <a:spLocks noChangeAspect="1"/>
                </p:cNvSpPr>
                <p:nvPr/>
              </p:nvSpPr>
              <p:spPr bwMode="auto">
                <a:xfrm>
                  <a:off x="743106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6" name="Freeform 683"/>
                <p:cNvSpPr>
                  <a:spLocks noChangeAspect="1"/>
                </p:cNvSpPr>
                <p:nvPr/>
              </p:nvSpPr>
              <p:spPr bwMode="auto">
                <a:xfrm>
                  <a:off x="7505674"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7" name="Freeform 685"/>
                <p:cNvSpPr>
                  <a:spLocks noChangeAspect="1"/>
                </p:cNvSpPr>
                <p:nvPr/>
              </p:nvSpPr>
              <p:spPr bwMode="auto">
                <a:xfrm>
                  <a:off x="7578699"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8" name="Freeform 687"/>
                <p:cNvSpPr>
                  <a:spLocks noChangeAspect="1"/>
                </p:cNvSpPr>
                <p:nvPr/>
              </p:nvSpPr>
              <p:spPr bwMode="auto">
                <a:xfrm>
                  <a:off x="7205636"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199" name="Freeform 689"/>
                <p:cNvSpPr>
                  <a:spLocks noChangeAspect="1"/>
                </p:cNvSpPr>
                <p:nvPr/>
              </p:nvSpPr>
              <p:spPr bwMode="auto">
                <a:xfrm>
                  <a:off x="7280249"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200" name="Freeform 691"/>
                <p:cNvSpPr>
                  <a:spLocks noChangeAspect="1"/>
                </p:cNvSpPr>
                <p:nvPr/>
              </p:nvSpPr>
              <p:spPr bwMode="auto">
                <a:xfrm>
                  <a:off x="735644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201" name="Freeform 693"/>
                <p:cNvSpPr>
                  <a:spLocks noChangeAspect="1"/>
                </p:cNvSpPr>
                <p:nvPr/>
              </p:nvSpPr>
              <p:spPr bwMode="auto">
                <a:xfrm>
                  <a:off x="713261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grpSp>
        </p:grpSp>
      </p:grpSp>
      <p:grpSp>
        <p:nvGrpSpPr>
          <p:cNvPr id="496" name="1662 - Ομάδα"/>
          <p:cNvGrpSpPr/>
          <p:nvPr/>
        </p:nvGrpSpPr>
        <p:grpSpPr>
          <a:xfrm>
            <a:off x="1428728" y="2720506"/>
            <a:ext cx="7237071" cy="851370"/>
            <a:chOff x="1549772" y="4074302"/>
            <a:chExt cx="7237071" cy="851370"/>
          </a:xfrm>
        </p:grpSpPr>
        <p:grpSp>
          <p:nvGrpSpPr>
            <p:cNvPr id="497" name="1424 - Ομάδα"/>
            <p:cNvGrpSpPr/>
            <p:nvPr/>
          </p:nvGrpSpPr>
          <p:grpSpPr>
            <a:xfrm flipV="1">
              <a:off x="1549772" y="4074294"/>
              <a:ext cx="7237070" cy="654901"/>
              <a:chOff x="500034" y="4937134"/>
              <a:chExt cx="7858180" cy="714380"/>
            </a:xfrm>
          </p:grpSpPr>
          <p:grpSp>
            <p:nvGrpSpPr>
              <p:cNvPr id="498" name="701 - Ομάδα"/>
              <p:cNvGrpSpPr/>
              <p:nvPr/>
            </p:nvGrpSpPr>
            <p:grpSpPr>
              <a:xfrm>
                <a:off x="785786" y="5026039"/>
                <a:ext cx="7313613" cy="185739"/>
                <a:chOff x="785786" y="1660517"/>
                <a:chExt cx="7313613" cy="185739"/>
              </a:xfrm>
              <a:solidFill>
                <a:schemeClr val="accent6">
                  <a:lumMod val="40000"/>
                  <a:lumOff val="60000"/>
                </a:schemeClr>
              </a:solidFill>
            </p:grpSpPr>
            <p:sp>
              <p:nvSpPr>
                <p:cNvPr id="993" name="Freeform 4"/>
                <p:cNvSpPr>
                  <a:spLocks noChangeAspect="1"/>
                </p:cNvSpPr>
                <p:nvPr/>
              </p:nvSpPr>
              <p:spPr bwMode="auto">
                <a:xfrm>
                  <a:off x="3249586" y="1660517"/>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994" name="Freeform 5"/>
                <p:cNvSpPr>
                  <a:spLocks noChangeAspect="1"/>
                </p:cNvSpPr>
                <p:nvPr/>
              </p:nvSpPr>
              <p:spPr bwMode="auto">
                <a:xfrm>
                  <a:off x="3325786" y="1660517"/>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995" name="Freeform 6"/>
                <p:cNvSpPr>
                  <a:spLocks noChangeAspect="1"/>
                </p:cNvSpPr>
                <p:nvPr/>
              </p:nvSpPr>
              <p:spPr bwMode="auto">
                <a:xfrm>
                  <a:off x="3400399"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996" name="Freeform 7"/>
                <p:cNvSpPr>
                  <a:spLocks noChangeAspect="1"/>
                </p:cNvSpPr>
                <p:nvPr/>
              </p:nvSpPr>
              <p:spPr bwMode="auto">
                <a:xfrm>
                  <a:off x="3027336"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997" name="Freeform 8"/>
                <p:cNvSpPr>
                  <a:spLocks noChangeAspect="1"/>
                </p:cNvSpPr>
                <p:nvPr/>
              </p:nvSpPr>
              <p:spPr bwMode="auto">
                <a:xfrm>
                  <a:off x="3100361"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998" name="Freeform 9"/>
                <p:cNvSpPr>
                  <a:spLocks noChangeAspect="1"/>
                </p:cNvSpPr>
                <p:nvPr/>
              </p:nvSpPr>
              <p:spPr bwMode="auto">
                <a:xfrm>
                  <a:off x="3174974"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999" name="Freeform 10"/>
                <p:cNvSpPr>
                  <a:spLocks noChangeAspect="1"/>
                </p:cNvSpPr>
                <p:nvPr/>
              </p:nvSpPr>
              <p:spPr bwMode="auto">
                <a:xfrm>
                  <a:off x="2801911" y="1660517"/>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0" name="Freeform 11"/>
                <p:cNvSpPr>
                  <a:spLocks noChangeAspect="1"/>
                </p:cNvSpPr>
                <p:nvPr/>
              </p:nvSpPr>
              <p:spPr bwMode="auto">
                <a:xfrm>
                  <a:off x="2876524" y="1660517"/>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1" name="Freeform 12"/>
                <p:cNvSpPr>
                  <a:spLocks noChangeAspect="1"/>
                </p:cNvSpPr>
                <p:nvPr/>
              </p:nvSpPr>
              <p:spPr bwMode="auto">
                <a:xfrm>
                  <a:off x="2952724" y="1660517"/>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02" name="Freeform 13"/>
                <p:cNvSpPr>
                  <a:spLocks noChangeAspect="1"/>
                </p:cNvSpPr>
                <p:nvPr/>
              </p:nvSpPr>
              <p:spPr bwMode="auto">
                <a:xfrm>
                  <a:off x="2579661" y="1660517"/>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03" name="Freeform 14"/>
                <p:cNvSpPr>
                  <a:spLocks noChangeAspect="1"/>
                </p:cNvSpPr>
                <p:nvPr/>
              </p:nvSpPr>
              <p:spPr bwMode="auto">
                <a:xfrm>
                  <a:off x="2652686"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4" name="Freeform 15"/>
                <p:cNvSpPr>
                  <a:spLocks noChangeAspect="1"/>
                </p:cNvSpPr>
                <p:nvPr/>
              </p:nvSpPr>
              <p:spPr bwMode="auto">
                <a:xfrm>
                  <a:off x="2727299" y="1660517"/>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5" name="Freeform 16"/>
                <p:cNvSpPr>
                  <a:spLocks noChangeAspect="1"/>
                </p:cNvSpPr>
                <p:nvPr/>
              </p:nvSpPr>
              <p:spPr bwMode="auto">
                <a:xfrm>
                  <a:off x="2354236" y="1660517"/>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6" name="Freeform 17"/>
                <p:cNvSpPr>
                  <a:spLocks noChangeAspect="1"/>
                </p:cNvSpPr>
                <p:nvPr/>
              </p:nvSpPr>
              <p:spPr bwMode="auto">
                <a:xfrm>
                  <a:off x="2428849" y="1660517"/>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07" name="Freeform 18"/>
                <p:cNvSpPr>
                  <a:spLocks noChangeAspect="1"/>
                </p:cNvSpPr>
                <p:nvPr/>
              </p:nvSpPr>
              <p:spPr bwMode="auto">
                <a:xfrm>
                  <a:off x="2503461" y="1660517"/>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08" name="Freeform 19"/>
                <p:cNvSpPr>
                  <a:spLocks noChangeAspect="1"/>
                </p:cNvSpPr>
                <p:nvPr/>
              </p:nvSpPr>
              <p:spPr bwMode="auto">
                <a:xfrm>
                  <a:off x="2130399" y="1660517"/>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09" name="Freeform 20"/>
                <p:cNvSpPr>
                  <a:spLocks noChangeAspect="1"/>
                </p:cNvSpPr>
                <p:nvPr/>
              </p:nvSpPr>
              <p:spPr bwMode="auto">
                <a:xfrm>
                  <a:off x="2205011"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0" name="Freeform 21"/>
                <p:cNvSpPr>
                  <a:spLocks noChangeAspect="1"/>
                </p:cNvSpPr>
                <p:nvPr/>
              </p:nvSpPr>
              <p:spPr bwMode="auto">
                <a:xfrm>
                  <a:off x="2279624"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1" name="Freeform 22"/>
                <p:cNvSpPr>
                  <a:spLocks noChangeAspect="1"/>
                </p:cNvSpPr>
                <p:nvPr/>
              </p:nvSpPr>
              <p:spPr bwMode="auto">
                <a:xfrm>
                  <a:off x="1904974" y="1660517"/>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2" name="Freeform 23"/>
                <p:cNvSpPr>
                  <a:spLocks noChangeAspect="1"/>
                </p:cNvSpPr>
                <p:nvPr/>
              </p:nvSpPr>
              <p:spPr bwMode="auto">
                <a:xfrm>
                  <a:off x="1981174" y="1660517"/>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3" name="Freeform 24"/>
                <p:cNvSpPr>
                  <a:spLocks noChangeAspect="1"/>
                </p:cNvSpPr>
                <p:nvPr/>
              </p:nvSpPr>
              <p:spPr bwMode="auto">
                <a:xfrm>
                  <a:off x="2055786" y="1660517"/>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4" name="Freeform 25"/>
                <p:cNvSpPr>
                  <a:spLocks noChangeAspect="1"/>
                </p:cNvSpPr>
                <p:nvPr/>
              </p:nvSpPr>
              <p:spPr bwMode="auto">
                <a:xfrm>
                  <a:off x="1682724" y="1660517"/>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5" name="Freeform 26"/>
                <p:cNvSpPr>
                  <a:spLocks noChangeAspect="1"/>
                </p:cNvSpPr>
                <p:nvPr/>
              </p:nvSpPr>
              <p:spPr bwMode="auto">
                <a:xfrm>
                  <a:off x="1757336" y="1660517"/>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16" name="Freeform 27"/>
                <p:cNvSpPr>
                  <a:spLocks noChangeAspect="1"/>
                </p:cNvSpPr>
                <p:nvPr/>
              </p:nvSpPr>
              <p:spPr bwMode="auto">
                <a:xfrm>
                  <a:off x="1831949"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7" name="Freeform 28"/>
                <p:cNvSpPr>
                  <a:spLocks noChangeAspect="1"/>
                </p:cNvSpPr>
                <p:nvPr/>
              </p:nvSpPr>
              <p:spPr bwMode="auto">
                <a:xfrm>
                  <a:off x="1458886"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8" name="Freeform 29"/>
                <p:cNvSpPr>
                  <a:spLocks noChangeAspect="1"/>
                </p:cNvSpPr>
                <p:nvPr/>
              </p:nvSpPr>
              <p:spPr bwMode="auto">
                <a:xfrm>
                  <a:off x="1531911" y="1660517"/>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19" name="Freeform 30"/>
                <p:cNvSpPr>
                  <a:spLocks noChangeAspect="1"/>
                </p:cNvSpPr>
                <p:nvPr/>
              </p:nvSpPr>
              <p:spPr bwMode="auto">
                <a:xfrm>
                  <a:off x="1606524"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0" name="Freeform 31"/>
                <p:cNvSpPr>
                  <a:spLocks noChangeAspect="1"/>
                </p:cNvSpPr>
                <p:nvPr/>
              </p:nvSpPr>
              <p:spPr bwMode="auto">
                <a:xfrm>
                  <a:off x="1233461"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1" name="Freeform 32"/>
                <p:cNvSpPr>
                  <a:spLocks noChangeAspect="1"/>
                </p:cNvSpPr>
                <p:nvPr/>
              </p:nvSpPr>
              <p:spPr bwMode="auto">
                <a:xfrm>
                  <a:off x="1308074" y="1660517"/>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2" name="Freeform 33"/>
                <p:cNvSpPr>
                  <a:spLocks noChangeAspect="1"/>
                </p:cNvSpPr>
                <p:nvPr/>
              </p:nvSpPr>
              <p:spPr bwMode="auto">
                <a:xfrm>
                  <a:off x="1384274" y="1660517"/>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23" name="Freeform 34"/>
                <p:cNvSpPr>
                  <a:spLocks noChangeAspect="1"/>
                </p:cNvSpPr>
                <p:nvPr/>
              </p:nvSpPr>
              <p:spPr bwMode="auto">
                <a:xfrm>
                  <a:off x="1011211" y="1660517"/>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24" name="Freeform 35"/>
                <p:cNvSpPr>
                  <a:spLocks noChangeAspect="1"/>
                </p:cNvSpPr>
                <p:nvPr/>
              </p:nvSpPr>
              <p:spPr bwMode="auto">
                <a:xfrm>
                  <a:off x="1084236"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5" name="Freeform 36"/>
                <p:cNvSpPr>
                  <a:spLocks noChangeAspect="1"/>
                </p:cNvSpPr>
                <p:nvPr/>
              </p:nvSpPr>
              <p:spPr bwMode="auto">
                <a:xfrm>
                  <a:off x="1158849"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6" name="Freeform 37"/>
                <p:cNvSpPr>
                  <a:spLocks noChangeAspect="1"/>
                </p:cNvSpPr>
                <p:nvPr/>
              </p:nvSpPr>
              <p:spPr bwMode="auto">
                <a:xfrm>
                  <a:off x="785786"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7" name="Freeform 38"/>
                <p:cNvSpPr>
                  <a:spLocks noChangeAspect="1"/>
                </p:cNvSpPr>
                <p:nvPr/>
              </p:nvSpPr>
              <p:spPr bwMode="auto">
                <a:xfrm>
                  <a:off x="860399" y="1660517"/>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28" name="Freeform 39"/>
                <p:cNvSpPr>
                  <a:spLocks noChangeAspect="1"/>
                </p:cNvSpPr>
                <p:nvPr/>
              </p:nvSpPr>
              <p:spPr bwMode="auto">
                <a:xfrm>
                  <a:off x="936599" y="1660517"/>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29" name="Freeform 40"/>
                <p:cNvSpPr>
                  <a:spLocks noChangeAspect="1"/>
                </p:cNvSpPr>
                <p:nvPr/>
              </p:nvSpPr>
              <p:spPr bwMode="auto">
                <a:xfrm>
                  <a:off x="4221136"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0" name="Freeform 41"/>
                <p:cNvSpPr>
                  <a:spLocks noChangeAspect="1"/>
                </p:cNvSpPr>
                <p:nvPr/>
              </p:nvSpPr>
              <p:spPr bwMode="auto">
                <a:xfrm>
                  <a:off x="4295749" y="1660517"/>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1" name="Freeform 42"/>
                <p:cNvSpPr>
                  <a:spLocks noChangeAspect="1"/>
                </p:cNvSpPr>
                <p:nvPr/>
              </p:nvSpPr>
              <p:spPr bwMode="auto">
                <a:xfrm>
                  <a:off x="4370361" y="1660517"/>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2" name="Freeform 43"/>
                <p:cNvSpPr>
                  <a:spLocks noChangeAspect="1"/>
                </p:cNvSpPr>
                <p:nvPr/>
              </p:nvSpPr>
              <p:spPr bwMode="auto">
                <a:xfrm>
                  <a:off x="3997299" y="1660517"/>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3" name="Freeform 44"/>
                <p:cNvSpPr>
                  <a:spLocks noChangeAspect="1"/>
                </p:cNvSpPr>
                <p:nvPr/>
              </p:nvSpPr>
              <p:spPr bwMode="auto">
                <a:xfrm>
                  <a:off x="4071911" y="1660517"/>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34" name="Freeform 45"/>
                <p:cNvSpPr>
                  <a:spLocks noChangeAspect="1"/>
                </p:cNvSpPr>
                <p:nvPr/>
              </p:nvSpPr>
              <p:spPr bwMode="auto">
                <a:xfrm>
                  <a:off x="4146524" y="1660517"/>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35" name="Freeform 46"/>
                <p:cNvSpPr>
                  <a:spLocks noChangeAspect="1"/>
                </p:cNvSpPr>
                <p:nvPr/>
              </p:nvSpPr>
              <p:spPr bwMode="auto">
                <a:xfrm>
                  <a:off x="3773461"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6" name="Freeform 47"/>
                <p:cNvSpPr>
                  <a:spLocks noChangeAspect="1"/>
                </p:cNvSpPr>
                <p:nvPr/>
              </p:nvSpPr>
              <p:spPr bwMode="auto">
                <a:xfrm>
                  <a:off x="3848074"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7" name="Freeform 48"/>
                <p:cNvSpPr>
                  <a:spLocks noChangeAspect="1"/>
                </p:cNvSpPr>
                <p:nvPr/>
              </p:nvSpPr>
              <p:spPr bwMode="auto">
                <a:xfrm>
                  <a:off x="3921099"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8" name="Freeform 49"/>
                <p:cNvSpPr>
                  <a:spLocks noChangeAspect="1"/>
                </p:cNvSpPr>
                <p:nvPr/>
              </p:nvSpPr>
              <p:spPr bwMode="auto">
                <a:xfrm>
                  <a:off x="3548036" y="1660517"/>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39" name="Freeform 50"/>
                <p:cNvSpPr>
                  <a:spLocks noChangeAspect="1"/>
                </p:cNvSpPr>
                <p:nvPr/>
              </p:nvSpPr>
              <p:spPr bwMode="auto">
                <a:xfrm>
                  <a:off x="3622649" y="1660517"/>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0" name="Freeform 51"/>
                <p:cNvSpPr>
                  <a:spLocks noChangeAspect="1"/>
                </p:cNvSpPr>
                <p:nvPr/>
              </p:nvSpPr>
              <p:spPr bwMode="auto">
                <a:xfrm>
                  <a:off x="3698849" y="1660517"/>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41" name="Freeform 52"/>
                <p:cNvSpPr>
                  <a:spLocks noChangeAspect="1"/>
                </p:cNvSpPr>
                <p:nvPr/>
              </p:nvSpPr>
              <p:spPr bwMode="auto">
                <a:xfrm>
                  <a:off x="3475011" y="1660517"/>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2" name="Freeform 53"/>
                <p:cNvSpPr>
                  <a:spLocks noChangeAspect="1"/>
                </p:cNvSpPr>
                <p:nvPr/>
              </p:nvSpPr>
              <p:spPr bwMode="auto">
                <a:xfrm>
                  <a:off x="6907186" y="1662105"/>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3" name="Freeform 54"/>
                <p:cNvSpPr>
                  <a:spLocks noChangeAspect="1"/>
                </p:cNvSpPr>
                <p:nvPr/>
              </p:nvSpPr>
              <p:spPr bwMode="auto">
                <a:xfrm>
                  <a:off x="6983386" y="1662105"/>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44" name="Freeform 55"/>
                <p:cNvSpPr>
                  <a:spLocks noChangeAspect="1"/>
                </p:cNvSpPr>
                <p:nvPr/>
              </p:nvSpPr>
              <p:spPr bwMode="auto">
                <a:xfrm>
                  <a:off x="7057999"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5" name="Freeform 56"/>
                <p:cNvSpPr>
                  <a:spLocks noChangeAspect="1"/>
                </p:cNvSpPr>
                <p:nvPr/>
              </p:nvSpPr>
              <p:spPr bwMode="auto">
                <a:xfrm>
                  <a:off x="6684936"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6" name="Freeform 57"/>
                <p:cNvSpPr>
                  <a:spLocks noChangeAspect="1"/>
                </p:cNvSpPr>
                <p:nvPr/>
              </p:nvSpPr>
              <p:spPr bwMode="auto">
                <a:xfrm>
                  <a:off x="6757961"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7" name="Freeform 58"/>
                <p:cNvSpPr>
                  <a:spLocks noChangeAspect="1"/>
                </p:cNvSpPr>
                <p:nvPr/>
              </p:nvSpPr>
              <p:spPr bwMode="auto">
                <a:xfrm>
                  <a:off x="6832574"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8" name="Freeform 59"/>
                <p:cNvSpPr>
                  <a:spLocks noChangeAspect="1"/>
                </p:cNvSpPr>
                <p:nvPr/>
              </p:nvSpPr>
              <p:spPr bwMode="auto">
                <a:xfrm>
                  <a:off x="6459511" y="1662105"/>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49" name="Freeform 60"/>
                <p:cNvSpPr>
                  <a:spLocks noChangeAspect="1"/>
                </p:cNvSpPr>
                <p:nvPr/>
              </p:nvSpPr>
              <p:spPr bwMode="auto">
                <a:xfrm>
                  <a:off x="6534124" y="1662105"/>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0" name="Freeform 61"/>
                <p:cNvSpPr>
                  <a:spLocks noChangeAspect="1"/>
                </p:cNvSpPr>
                <p:nvPr/>
              </p:nvSpPr>
              <p:spPr bwMode="auto">
                <a:xfrm>
                  <a:off x="6610324" y="1662105"/>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51" name="Freeform 62"/>
                <p:cNvSpPr>
                  <a:spLocks noChangeAspect="1"/>
                </p:cNvSpPr>
                <p:nvPr/>
              </p:nvSpPr>
              <p:spPr bwMode="auto">
                <a:xfrm>
                  <a:off x="6237261" y="1662105"/>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52" name="Freeform 63"/>
                <p:cNvSpPr>
                  <a:spLocks noChangeAspect="1"/>
                </p:cNvSpPr>
                <p:nvPr/>
              </p:nvSpPr>
              <p:spPr bwMode="auto">
                <a:xfrm>
                  <a:off x="6310286"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3" name="Freeform 64"/>
                <p:cNvSpPr>
                  <a:spLocks noChangeAspect="1"/>
                </p:cNvSpPr>
                <p:nvPr/>
              </p:nvSpPr>
              <p:spPr bwMode="auto">
                <a:xfrm>
                  <a:off x="6384899" y="1662105"/>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4" name="Freeform 65"/>
                <p:cNvSpPr>
                  <a:spLocks noChangeAspect="1"/>
                </p:cNvSpPr>
                <p:nvPr/>
              </p:nvSpPr>
              <p:spPr bwMode="auto">
                <a:xfrm>
                  <a:off x="6011836" y="1662105"/>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5" name="Freeform 66"/>
                <p:cNvSpPr>
                  <a:spLocks noChangeAspect="1"/>
                </p:cNvSpPr>
                <p:nvPr/>
              </p:nvSpPr>
              <p:spPr bwMode="auto">
                <a:xfrm>
                  <a:off x="6086449" y="1662105"/>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6" name="Freeform 67"/>
                <p:cNvSpPr>
                  <a:spLocks noChangeAspect="1"/>
                </p:cNvSpPr>
                <p:nvPr/>
              </p:nvSpPr>
              <p:spPr bwMode="auto">
                <a:xfrm>
                  <a:off x="6161061" y="1662105"/>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57" name="Freeform 68"/>
                <p:cNvSpPr>
                  <a:spLocks noChangeAspect="1"/>
                </p:cNvSpPr>
                <p:nvPr/>
              </p:nvSpPr>
              <p:spPr bwMode="auto">
                <a:xfrm>
                  <a:off x="5787999" y="1662105"/>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58" name="Freeform 69"/>
                <p:cNvSpPr>
                  <a:spLocks noChangeAspect="1"/>
                </p:cNvSpPr>
                <p:nvPr/>
              </p:nvSpPr>
              <p:spPr bwMode="auto">
                <a:xfrm>
                  <a:off x="5862611"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59" name="Freeform 70"/>
                <p:cNvSpPr>
                  <a:spLocks noChangeAspect="1"/>
                </p:cNvSpPr>
                <p:nvPr/>
              </p:nvSpPr>
              <p:spPr bwMode="auto">
                <a:xfrm>
                  <a:off x="5937224"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0" name="Freeform 71"/>
                <p:cNvSpPr>
                  <a:spLocks noChangeAspect="1"/>
                </p:cNvSpPr>
                <p:nvPr/>
              </p:nvSpPr>
              <p:spPr bwMode="auto">
                <a:xfrm>
                  <a:off x="5562574" y="1662105"/>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1" name="Freeform 72"/>
                <p:cNvSpPr>
                  <a:spLocks noChangeAspect="1"/>
                </p:cNvSpPr>
                <p:nvPr/>
              </p:nvSpPr>
              <p:spPr bwMode="auto">
                <a:xfrm>
                  <a:off x="5638774" y="1662105"/>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2" name="Freeform 73"/>
                <p:cNvSpPr>
                  <a:spLocks noChangeAspect="1"/>
                </p:cNvSpPr>
                <p:nvPr/>
              </p:nvSpPr>
              <p:spPr bwMode="auto">
                <a:xfrm>
                  <a:off x="5713386" y="1662105"/>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3" name="Freeform 74"/>
                <p:cNvSpPr>
                  <a:spLocks noChangeAspect="1"/>
                </p:cNvSpPr>
                <p:nvPr/>
              </p:nvSpPr>
              <p:spPr bwMode="auto">
                <a:xfrm>
                  <a:off x="5340324" y="1662105"/>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4" name="Freeform 75"/>
                <p:cNvSpPr>
                  <a:spLocks noChangeAspect="1"/>
                </p:cNvSpPr>
                <p:nvPr/>
              </p:nvSpPr>
              <p:spPr bwMode="auto">
                <a:xfrm>
                  <a:off x="5414936" y="1662105"/>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65" name="Freeform 76"/>
                <p:cNvSpPr>
                  <a:spLocks noChangeAspect="1"/>
                </p:cNvSpPr>
                <p:nvPr/>
              </p:nvSpPr>
              <p:spPr bwMode="auto">
                <a:xfrm>
                  <a:off x="5489549"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6" name="Freeform 77"/>
                <p:cNvSpPr>
                  <a:spLocks noChangeAspect="1"/>
                </p:cNvSpPr>
                <p:nvPr/>
              </p:nvSpPr>
              <p:spPr bwMode="auto">
                <a:xfrm>
                  <a:off x="5116486"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7" name="Freeform 78"/>
                <p:cNvSpPr>
                  <a:spLocks noChangeAspect="1"/>
                </p:cNvSpPr>
                <p:nvPr/>
              </p:nvSpPr>
              <p:spPr bwMode="auto">
                <a:xfrm>
                  <a:off x="5189511" y="1662105"/>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8" name="Freeform 79"/>
                <p:cNvSpPr>
                  <a:spLocks noChangeAspect="1"/>
                </p:cNvSpPr>
                <p:nvPr/>
              </p:nvSpPr>
              <p:spPr bwMode="auto">
                <a:xfrm>
                  <a:off x="5264124"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69" name="Freeform 80"/>
                <p:cNvSpPr>
                  <a:spLocks noChangeAspect="1"/>
                </p:cNvSpPr>
                <p:nvPr/>
              </p:nvSpPr>
              <p:spPr bwMode="auto">
                <a:xfrm>
                  <a:off x="4891061"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0" name="Freeform 81"/>
                <p:cNvSpPr>
                  <a:spLocks noChangeAspect="1"/>
                </p:cNvSpPr>
                <p:nvPr/>
              </p:nvSpPr>
              <p:spPr bwMode="auto">
                <a:xfrm>
                  <a:off x="4965674" y="1662105"/>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1" name="Freeform 82"/>
                <p:cNvSpPr>
                  <a:spLocks noChangeAspect="1"/>
                </p:cNvSpPr>
                <p:nvPr/>
              </p:nvSpPr>
              <p:spPr bwMode="auto">
                <a:xfrm>
                  <a:off x="5041874" y="1662105"/>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72" name="Freeform 83"/>
                <p:cNvSpPr>
                  <a:spLocks noChangeAspect="1"/>
                </p:cNvSpPr>
                <p:nvPr/>
              </p:nvSpPr>
              <p:spPr bwMode="auto">
                <a:xfrm>
                  <a:off x="4668811" y="1662105"/>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73" name="Freeform 84"/>
                <p:cNvSpPr>
                  <a:spLocks noChangeAspect="1"/>
                </p:cNvSpPr>
                <p:nvPr/>
              </p:nvSpPr>
              <p:spPr bwMode="auto">
                <a:xfrm>
                  <a:off x="4741836"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4" name="Freeform 85"/>
                <p:cNvSpPr>
                  <a:spLocks noChangeAspect="1"/>
                </p:cNvSpPr>
                <p:nvPr/>
              </p:nvSpPr>
              <p:spPr bwMode="auto">
                <a:xfrm>
                  <a:off x="4816449"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5" name="Freeform 86"/>
                <p:cNvSpPr>
                  <a:spLocks noChangeAspect="1"/>
                </p:cNvSpPr>
                <p:nvPr/>
              </p:nvSpPr>
              <p:spPr bwMode="auto">
                <a:xfrm>
                  <a:off x="4443386"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6" name="Freeform 87"/>
                <p:cNvSpPr>
                  <a:spLocks noChangeAspect="1"/>
                </p:cNvSpPr>
                <p:nvPr/>
              </p:nvSpPr>
              <p:spPr bwMode="auto">
                <a:xfrm>
                  <a:off x="4517999" y="1662105"/>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7" name="Freeform 88"/>
                <p:cNvSpPr>
                  <a:spLocks noChangeAspect="1"/>
                </p:cNvSpPr>
                <p:nvPr/>
              </p:nvSpPr>
              <p:spPr bwMode="auto">
                <a:xfrm>
                  <a:off x="4594199" y="1662105"/>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78" name="Freeform 89"/>
                <p:cNvSpPr>
                  <a:spLocks noChangeAspect="1"/>
                </p:cNvSpPr>
                <p:nvPr/>
              </p:nvSpPr>
              <p:spPr bwMode="auto">
                <a:xfrm>
                  <a:off x="7878736"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79" name="Freeform 90"/>
                <p:cNvSpPr>
                  <a:spLocks noChangeAspect="1"/>
                </p:cNvSpPr>
                <p:nvPr/>
              </p:nvSpPr>
              <p:spPr bwMode="auto">
                <a:xfrm>
                  <a:off x="7953349" y="1662105"/>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0" name="Freeform 91"/>
                <p:cNvSpPr>
                  <a:spLocks noChangeAspect="1"/>
                </p:cNvSpPr>
                <p:nvPr/>
              </p:nvSpPr>
              <p:spPr bwMode="auto">
                <a:xfrm>
                  <a:off x="8027961" y="1662105"/>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1" name="Freeform 92"/>
                <p:cNvSpPr>
                  <a:spLocks noChangeAspect="1"/>
                </p:cNvSpPr>
                <p:nvPr/>
              </p:nvSpPr>
              <p:spPr bwMode="auto">
                <a:xfrm>
                  <a:off x="7654899" y="1662105"/>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2" name="Freeform 93"/>
                <p:cNvSpPr>
                  <a:spLocks noChangeAspect="1"/>
                </p:cNvSpPr>
                <p:nvPr/>
              </p:nvSpPr>
              <p:spPr bwMode="auto">
                <a:xfrm>
                  <a:off x="7729511" y="1662105"/>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83" name="Freeform 94"/>
                <p:cNvSpPr>
                  <a:spLocks noChangeAspect="1"/>
                </p:cNvSpPr>
                <p:nvPr/>
              </p:nvSpPr>
              <p:spPr bwMode="auto">
                <a:xfrm>
                  <a:off x="7804124" y="1662105"/>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84" name="Freeform 95"/>
                <p:cNvSpPr>
                  <a:spLocks noChangeAspect="1"/>
                </p:cNvSpPr>
                <p:nvPr/>
              </p:nvSpPr>
              <p:spPr bwMode="auto">
                <a:xfrm>
                  <a:off x="7431061"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5" name="Freeform 96"/>
                <p:cNvSpPr>
                  <a:spLocks noChangeAspect="1"/>
                </p:cNvSpPr>
                <p:nvPr/>
              </p:nvSpPr>
              <p:spPr bwMode="auto">
                <a:xfrm>
                  <a:off x="7505674"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6" name="Freeform 97"/>
                <p:cNvSpPr>
                  <a:spLocks noChangeAspect="1"/>
                </p:cNvSpPr>
                <p:nvPr/>
              </p:nvSpPr>
              <p:spPr bwMode="auto">
                <a:xfrm>
                  <a:off x="7578699"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7" name="Freeform 98"/>
                <p:cNvSpPr>
                  <a:spLocks noChangeAspect="1"/>
                </p:cNvSpPr>
                <p:nvPr/>
              </p:nvSpPr>
              <p:spPr bwMode="auto">
                <a:xfrm>
                  <a:off x="7205636" y="1662105"/>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8" name="Freeform 99"/>
                <p:cNvSpPr>
                  <a:spLocks noChangeAspect="1"/>
                </p:cNvSpPr>
                <p:nvPr/>
              </p:nvSpPr>
              <p:spPr bwMode="auto">
                <a:xfrm>
                  <a:off x="7280249" y="1662105"/>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89" name="Freeform 100"/>
                <p:cNvSpPr>
                  <a:spLocks noChangeAspect="1"/>
                </p:cNvSpPr>
                <p:nvPr/>
              </p:nvSpPr>
              <p:spPr bwMode="auto">
                <a:xfrm>
                  <a:off x="7356449" y="1662105"/>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90" name="Freeform 101"/>
                <p:cNvSpPr>
                  <a:spLocks noChangeAspect="1"/>
                </p:cNvSpPr>
                <p:nvPr/>
              </p:nvSpPr>
              <p:spPr bwMode="auto">
                <a:xfrm>
                  <a:off x="7132611" y="1662105"/>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1" name="Freeform 103"/>
                <p:cNvSpPr>
                  <a:spLocks noChangeAspect="1"/>
                </p:cNvSpPr>
                <p:nvPr/>
              </p:nvSpPr>
              <p:spPr bwMode="auto">
                <a:xfrm>
                  <a:off x="3249586" y="173671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2" name="Freeform 104"/>
                <p:cNvSpPr>
                  <a:spLocks noChangeAspect="1"/>
                </p:cNvSpPr>
                <p:nvPr/>
              </p:nvSpPr>
              <p:spPr bwMode="auto">
                <a:xfrm>
                  <a:off x="3325786" y="173671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093" name="Freeform 105"/>
                <p:cNvSpPr>
                  <a:spLocks noChangeAspect="1"/>
                </p:cNvSpPr>
                <p:nvPr/>
              </p:nvSpPr>
              <p:spPr bwMode="auto">
                <a:xfrm>
                  <a:off x="3400399"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4" name="Freeform 106"/>
                <p:cNvSpPr>
                  <a:spLocks noChangeAspect="1"/>
                </p:cNvSpPr>
                <p:nvPr/>
              </p:nvSpPr>
              <p:spPr bwMode="auto">
                <a:xfrm>
                  <a:off x="3027336"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5" name="Freeform 107"/>
                <p:cNvSpPr>
                  <a:spLocks noChangeAspect="1"/>
                </p:cNvSpPr>
                <p:nvPr/>
              </p:nvSpPr>
              <p:spPr bwMode="auto">
                <a:xfrm>
                  <a:off x="3100361"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6" name="Freeform 108"/>
                <p:cNvSpPr>
                  <a:spLocks noChangeAspect="1"/>
                </p:cNvSpPr>
                <p:nvPr/>
              </p:nvSpPr>
              <p:spPr bwMode="auto">
                <a:xfrm>
                  <a:off x="3174974"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7" name="Freeform 109"/>
                <p:cNvSpPr>
                  <a:spLocks noChangeAspect="1"/>
                </p:cNvSpPr>
                <p:nvPr/>
              </p:nvSpPr>
              <p:spPr bwMode="auto">
                <a:xfrm>
                  <a:off x="2801911" y="173671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8" name="Freeform 110"/>
                <p:cNvSpPr>
                  <a:spLocks noChangeAspect="1"/>
                </p:cNvSpPr>
                <p:nvPr/>
              </p:nvSpPr>
              <p:spPr bwMode="auto">
                <a:xfrm>
                  <a:off x="2876524" y="173671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099" name="Freeform 111"/>
                <p:cNvSpPr>
                  <a:spLocks noChangeAspect="1"/>
                </p:cNvSpPr>
                <p:nvPr/>
              </p:nvSpPr>
              <p:spPr bwMode="auto">
                <a:xfrm>
                  <a:off x="2952724" y="173671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00" name="Freeform 112"/>
                <p:cNvSpPr>
                  <a:spLocks noChangeAspect="1"/>
                </p:cNvSpPr>
                <p:nvPr/>
              </p:nvSpPr>
              <p:spPr bwMode="auto">
                <a:xfrm>
                  <a:off x="2579661" y="173671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01" name="Freeform 113"/>
                <p:cNvSpPr>
                  <a:spLocks noChangeAspect="1"/>
                </p:cNvSpPr>
                <p:nvPr/>
              </p:nvSpPr>
              <p:spPr bwMode="auto">
                <a:xfrm>
                  <a:off x="2652686"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2" name="Freeform 114"/>
                <p:cNvSpPr>
                  <a:spLocks noChangeAspect="1"/>
                </p:cNvSpPr>
                <p:nvPr/>
              </p:nvSpPr>
              <p:spPr bwMode="auto">
                <a:xfrm>
                  <a:off x="2727299" y="173671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3" name="Freeform 115"/>
                <p:cNvSpPr>
                  <a:spLocks noChangeAspect="1"/>
                </p:cNvSpPr>
                <p:nvPr/>
              </p:nvSpPr>
              <p:spPr bwMode="auto">
                <a:xfrm>
                  <a:off x="2354236" y="173671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4" name="Freeform 116"/>
                <p:cNvSpPr>
                  <a:spLocks noChangeAspect="1"/>
                </p:cNvSpPr>
                <p:nvPr/>
              </p:nvSpPr>
              <p:spPr bwMode="auto">
                <a:xfrm>
                  <a:off x="2428849" y="173671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5" name="Freeform 117"/>
                <p:cNvSpPr>
                  <a:spLocks noChangeAspect="1"/>
                </p:cNvSpPr>
                <p:nvPr/>
              </p:nvSpPr>
              <p:spPr bwMode="auto">
                <a:xfrm>
                  <a:off x="2503461" y="173671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06" name="Freeform 118"/>
                <p:cNvSpPr>
                  <a:spLocks noChangeAspect="1"/>
                </p:cNvSpPr>
                <p:nvPr/>
              </p:nvSpPr>
              <p:spPr bwMode="auto">
                <a:xfrm>
                  <a:off x="2130399" y="173671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07" name="Freeform 119"/>
                <p:cNvSpPr>
                  <a:spLocks noChangeAspect="1"/>
                </p:cNvSpPr>
                <p:nvPr/>
              </p:nvSpPr>
              <p:spPr bwMode="auto">
                <a:xfrm>
                  <a:off x="2205011"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8" name="Freeform 120"/>
                <p:cNvSpPr>
                  <a:spLocks noChangeAspect="1"/>
                </p:cNvSpPr>
                <p:nvPr/>
              </p:nvSpPr>
              <p:spPr bwMode="auto">
                <a:xfrm>
                  <a:off x="2279624"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09" name="Freeform 121"/>
                <p:cNvSpPr>
                  <a:spLocks noChangeAspect="1"/>
                </p:cNvSpPr>
                <p:nvPr/>
              </p:nvSpPr>
              <p:spPr bwMode="auto">
                <a:xfrm>
                  <a:off x="1904974" y="173671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0" name="Freeform 122"/>
                <p:cNvSpPr>
                  <a:spLocks noChangeAspect="1"/>
                </p:cNvSpPr>
                <p:nvPr/>
              </p:nvSpPr>
              <p:spPr bwMode="auto">
                <a:xfrm>
                  <a:off x="1981174" y="173671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1" name="Freeform 123"/>
                <p:cNvSpPr>
                  <a:spLocks noChangeAspect="1"/>
                </p:cNvSpPr>
                <p:nvPr/>
              </p:nvSpPr>
              <p:spPr bwMode="auto">
                <a:xfrm>
                  <a:off x="2055786" y="173671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2" name="Freeform 124"/>
                <p:cNvSpPr>
                  <a:spLocks noChangeAspect="1"/>
                </p:cNvSpPr>
                <p:nvPr/>
              </p:nvSpPr>
              <p:spPr bwMode="auto">
                <a:xfrm>
                  <a:off x="1682724" y="1736718"/>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3" name="Freeform 125"/>
                <p:cNvSpPr>
                  <a:spLocks noChangeAspect="1"/>
                </p:cNvSpPr>
                <p:nvPr/>
              </p:nvSpPr>
              <p:spPr bwMode="auto">
                <a:xfrm>
                  <a:off x="1757336" y="173671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14" name="Freeform 126"/>
                <p:cNvSpPr>
                  <a:spLocks noChangeAspect="1"/>
                </p:cNvSpPr>
                <p:nvPr/>
              </p:nvSpPr>
              <p:spPr bwMode="auto">
                <a:xfrm>
                  <a:off x="1831949"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5" name="Freeform 127"/>
                <p:cNvSpPr>
                  <a:spLocks noChangeAspect="1"/>
                </p:cNvSpPr>
                <p:nvPr/>
              </p:nvSpPr>
              <p:spPr bwMode="auto">
                <a:xfrm>
                  <a:off x="1458886"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6" name="Freeform 128"/>
                <p:cNvSpPr>
                  <a:spLocks noChangeAspect="1"/>
                </p:cNvSpPr>
                <p:nvPr/>
              </p:nvSpPr>
              <p:spPr bwMode="auto">
                <a:xfrm>
                  <a:off x="1531911" y="173671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7" name="Freeform 129"/>
                <p:cNvSpPr>
                  <a:spLocks noChangeAspect="1"/>
                </p:cNvSpPr>
                <p:nvPr/>
              </p:nvSpPr>
              <p:spPr bwMode="auto">
                <a:xfrm>
                  <a:off x="1606524"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8" name="Freeform 130"/>
                <p:cNvSpPr>
                  <a:spLocks noChangeAspect="1"/>
                </p:cNvSpPr>
                <p:nvPr/>
              </p:nvSpPr>
              <p:spPr bwMode="auto">
                <a:xfrm>
                  <a:off x="1233461"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19" name="Freeform 131"/>
                <p:cNvSpPr>
                  <a:spLocks noChangeAspect="1"/>
                </p:cNvSpPr>
                <p:nvPr/>
              </p:nvSpPr>
              <p:spPr bwMode="auto">
                <a:xfrm>
                  <a:off x="1308074" y="173671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0" name="Freeform 132"/>
                <p:cNvSpPr>
                  <a:spLocks noChangeAspect="1"/>
                </p:cNvSpPr>
                <p:nvPr/>
              </p:nvSpPr>
              <p:spPr bwMode="auto">
                <a:xfrm>
                  <a:off x="1384274" y="173671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21" name="Freeform 133"/>
                <p:cNvSpPr>
                  <a:spLocks noChangeAspect="1"/>
                </p:cNvSpPr>
                <p:nvPr/>
              </p:nvSpPr>
              <p:spPr bwMode="auto">
                <a:xfrm>
                  <a:off x="1011211" y="173671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22" name="Freeform 134"/>
                <p:cNvSpPr>
                  <a:spLocks noChangeAspect="1"/>
                </p:cNvSpPr>
                <p:nvPr/>
              </p:nvSpPr>
              <p:spPr bwMode="auto">
                <a:xfrm>
                  <a:off x="1084236"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3" name="Freeform 135"/>
                <p:cNvSpPr>
                  <a:spLocks noChangeAspect="1"/>
                </p:cNvSpPr>
                <p:nvPr/>
              </p:nvSpPr>
              <p:spPr bwMode="auto">
                <a:xfrm>
                  <a:off x="1158849"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4" name="Freeform 136"/>
                <p:cNvSpPr>
                  <a:spLocks noChangeAspect="1"/>
                </p:cNvSpPr>
                <p:nvPr/>
              </p:nvSpPr>
              <p:spPr bwMode="auto">
                <a:xfrm>
                  <a:off x="785786"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5" name="Freeform 137"/>
                <p:cNvSpPr>
                  <a:spLocks noChangeAspect="1"/>
                </p:cNvSpPr>
                <p:nvPr/>
              </p:nvSpPr>
              <p:spPr bwMode="auto">
                <a:xfrm>
                  <a:off x="860399" y="173671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6" name="Freeform 138"/>
                <p:cNvSpPr>
                  <a:spLocks noChangeAspect="1"/>
                </p:cNvSpPr>
                <p:nvPr/>
              </p:nvSpPr>
              <p:spPr bwMode="auto">
                <a:xfrm>
                  <a:off x="936599" y="173671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27" name="Freeform 139"/>
                <p:cNvSpPr>
                  <a:spLocks noChangeAspect="1"/>
                </p:cNvSpPr>
                <p:nvPr/>
              </p:nvSpPr>
              <p:spPr bwMode="auto">
                <a:xfrm>
                  <a:off x="4221136"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8" name="Freeform 140"/>
                <p:cNvSpPr>
                  <a:spLocks noChangeAspect="1"/>
                </p:cNvSpPr>
                <p:nvPr/>
              </p:nvSpPr>
              <p:spPr bwMode="auto">
                <a:xfrm>
                  <a:off x="4295749" y="173671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29" name="Freeform 141"/>
                <p:cNvSpPr>
                  <a:spLocks noChangeAspect="1"/>
                </p:cNvSpPr>
                <p:nvPr/>
              </p:nvSpPr>
              <p:spPr bwMode="auto">
                <a:xfrm>
                  <a:off x="4370361" y="173671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0" name="Freeform 142"/>
                <p:cNvSpPr>
                  <a:spLocks noChangeAspect="1"/>
                </p:cNvSpPr>
                <p:nvPr/>
              </p:nvSpPr>
              <p:spPr bwMode="auto">
                <a:xfrm>
                  <a:off x="3997299" y="173671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1" name="Freeform 143"/>
                <p:cNvSpPr>
                  <a:spLocks noChangeAspect="1"/>
                </p:cNvSpPr>
                <p:nvPr/>
              </p:nvSpPr>
              <p:spPr bwMode="auto">
                <a:xfrm>
                  <a:off x="4071911" y="173671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32" name="Freeform 144"/>
                <p:cNvSpPr>
                  <a:spLocks noChangeAspect="1"/>
                </p:cNvSpPr>
                <p:nvPr/>
              </p:nvSpPr>
              <p:spPr bwMode="auto">
                <a:xfrm>
                  <a:off x="4146524" y="1736718"/>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33" name="Freeform 145"/>
                <p:cNvSpPr>
                  <a:spLocks noChangeAspect="1"/>
                </p:cNvSpPr>
                <p:nvPr/>
              </p:nvSpPr>
              <p:spPr bwMode="auto">
                <a:xfrm>
                  <a:off x="3773461"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4" name="Freeform 146"/>
                <p:cNvSpPr>
                  <a:spLocks noChangeAspect="1"/>
                </p:cNvSpPr>
                <p:nvPr/>
              </p:nvSpPr>
              <p:spPr bwMode="auto">
                <a:xfrm>
                  <a:off x="3848074"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5" name="Freeform 147"/>
                <p:cNvSpPr>
                  <a:spLocks noChangeAspect="1"/>
                </p:cNvSpPr>
                <p:nvPr/>
              </p:nvSpPr>
              <p:spPr bwMode="auto">
                <a:xfrm>
                  <a:off x="3921099"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6" name="Freeform 148"/>
                <p:cNvSpPr>
                  <a:spLocks noChangeAspect="1"/>
                </p:cNvSpPr>
                <p:nvPr/>
              </p:nvSpPr>
              <p:spPr bwMode="auto">
                <a:xfrm>
                  <a:off x="3548036" y="173671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7" name="Freeform 149"/>
                <p:cNvSpPr>
                  <a:spLocks noChangeAspect="1"/>
                </p:cNvSpPr>
                <p:nvPr/>
              </p:nvSpPr>
              <p:spPr bwMode="auto">
                <a:xfrm>
                  <a:off x="3622649" y="173671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38" name="Freeform 150"/>
                <p:cNvSpPr>
                  <a:spLocks noChangeAspect="1"/>
                </p:cNvSpPr>
                <p:nvPr/>
              </p:nvSpPr>
              <p:spPr bwMode="auto">
                <a:xfrm>
                  <a:off x="3698849" y="173671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39" name="Freeform 151"/>
                <p:cNvSpPr>
                  <a:spLocks noChangeAspect="1"/>
                </p:cNvSpPr>
                <p:nvPr/>
              </p:nvSpPr>
              <p:spPr bwMode="auto">
                <a:xfrm>
                  <a:off x="3475011" y="173671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0" name="Freeform 152"/>
                <p:cNvSpPr>
                  <a:spLocks noChangeAspect="1"/>
                </p:cNvSpPr>
                <p:nvPr/>
              </p:nvSpPr>
              <p:spPr bwMode="auto">
                <a:xfrm>
                  <a:off x="6907186" y="1738306"/>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1" name="Freeform 153"/>
                <p:cNvSpPr>
                  <a:spLocks noChangeAspect="1"/>
                </p:cNvSpPr>
                <p:nvPr/>
              </p:nvSpPr>
              <p:spPr bwMode="auto">
                <a:xfrm>
                  <a:off x="6983386" y="1738306"/>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42" name="Freeform 154"/>
                <p:cNvSpPr>
                  <a:spLocks noChangeAspect="1"/>
                </p:cNvSpPr>
                <p:nvPr/>
              </p:nvSpPr>
              <p:spPr bwMode="auto">
                <a:xfrm>
                  <a:off x="7057999"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3" name="Freeform 155"/>
                <p:cNvSpPr>
                  <a:spLocks noChangeAspect="1"/>
                </p:cNvSpPr>
                <p:nvPr/>
              </p:nvSpPr>
              <p:spPr bwMode="auto">
                <a:xfrm>
                  <a:off x="6684936"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4" name="Freeform 156"/>
                <p:cNvSpPr>
                  <a:spLocks noChangeAspect="1"/>
                </p:cNvSpPr>
                <p:nvPr/>
              </p:nvSpPr>
              <p:spPr bwMode="auto">
                <a:xfrm>
                  <a:off x="6757961"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5" name="Freeform 157"/>
                <p:cNvSpPr>
                  <a:spLocks noChangeAspect="1"/>
                </p:cNvSpPr>
                <p:nvPr/>
              </p:nvSpPr>
              <p:spPr bwMode="auto">
                <a:xfrm>
                  <a:off x="6832574"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6" name="Freeform 158"/>
                <p:cNvSpPr>
                  <a:spLocks noChangeAspect="1"/>
                </p:cNvSpPr>
                <p:nvPr/>
              </p:nvSpPr>
              <p:spPr bwMode="auto">
                <a:xfrm>
                  <a:off x="6459511" y="1738306"/>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7" name="Freeform 159"/>
                <p:cNvSpPr>
                  <a:spLocks noChangeAspect="1"/>
                </p:cNvSpPr>
                <p:nvPr/>
              </p:nvSpPr>
              <p:spPr bwMode="auto">
                <a:xfrm>
                  <a:off x="6534124" y="1738306"/>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48" name="Freeform 160"/>
                <p:cNvSpPr>
                  <a:spLocks noChangeAspect="1"/>
                </p:cNvSpPr>
                <p:nvPr/>
              </p:nvSpPr>
              <p:spPr bwMode="auto">
                <a:xfrm>
                  <a:off x="6610324" y="1738306"/>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49" name="Freeform 161"/>
                <p:cNvSpPr>
                  <a:spLocks noChangeAspect="1"/>
                </p:cNvSpPr>
                <p:nvPr/>
              </p:nvSpPr>
              <p:spPr bwMode="auto">
                <a:xfrm>
                  <a:off x="6237261" y="1738306"/>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50" name="Freeform 162"/>
                <p:cNvSpPr>
                  <a:spLocks noChangeAspect="1"/>
                </p:cNvSpPr>
                <p:nvPr/>
              </p:nvSpPr>
              <p:spPr bwMode="auto">
                <a:xfrm>
                  <a:off x="6310286"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1" name="Freeform 163"/>
                <p:cNvSpPr>
                  <a:spLocks noChangeAspect="1"/>
                </p:cNvSpPr>
                <p:nvPr/>
              </p:nvSpPr>
              <p:spPr bwMode="auto">
                <a:xfrm>
                  <a:off x="6384899" y="1738306"/>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2" name="Freeform 164"/>
                <p:cNvSpPr>
                  <a:spLocks noChangeAspect="1"/>
                </p:cNvSpPr>
                <p:nvPr/>
              </p:nvSpPr>
              <p:spPr bwMode="auto">
                <a:xfrm>
                  <a:off x="6011836" y="1738306"/>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3" name="Freeform 165"/>
                <p:cNvSpPr>
                  <a:spLocks noChangeAspect="1"/>
                </p:cNvSpPr>
                <p:nvPr/>
              </p:nvSpPr>
              <p:spPr bwMode="auto">
                <a:xfrm>
                  <a:off x="6086449" y="1738306"/>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4" name="Freeform 166"/>
                <p:cNvSpPr>
                  <a:spLocks noChangeAspect="1"/>
                </p:cNvSpPr>
                <p:nvPr/>
              </p:nvSpPr>
              <p:spPr bwMode="auto">
                <a:xfrm>
                  <a:off x="6161061" y="1738306"/>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55" name="Freeform 167"/>
                <p:cNvSpPr>
                  <a:spLocks noChangeAspect="1"/>
                </p:cNvSpPr>
                <p:nvPr/>
              </p:nvSpPr>
              <p:spPr bwMode="auto">
                <a:xfrm>
                  <a:off x="5787999" y="1738306"/>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56" name="Freeform 168"/>
                <p:cNvSpPr>
                  <a:spLocks noChangeAspect="1"/>
                </p:cNvSpPr>
                <p:nvPr/>
              </p:nvSpPr>
              <p:spPr bwMode="auto">
                <a:xfrm>
                  <a:off x="5862611"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7" name="Freeform 169"/>
                <p:cNvSpPr>
                  <a:spLocks noChangeAspect="1"/>
                </p:cNvSpPr>
                <p:nvPr/>
              </p:nvSpPr>
              <p:spPr bwMode="auto">
                <a:xfrm>
                  <a:off x="5937224"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8" name="Freeform 170"/>
                <p:cNvSpPr>
                  <a:spLocks noChangeAspect="1"/>
                </p:cNvSpPr>
                <p:nvPr/>
              </p:nvSpPr>
              <p:spPr bwMode="auto">
                <a:xfrm>
                  <a:off x="5562574" y="1738306"/>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59" name="Freeform 171"/>
                <p:cNvSpPr>
                  <a:spLocks noChangeAspect="1"/>
                </p:cNvSpPr>
                <p:nvPr/>
              </p:nvSpPr>
              <p:spPr bwMode="auto">
                <a:xfrm>
                  <a:off x="5638774" y="1738306"/>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0" name="Freeform 172"/>
                <p:cNvSpPr>
                  <a:spLocks noChangeAspect="1"/>
                </p:cNvSpPr>
                <p:nvPr/>
              </p:nvSpPr>
              <p:spPr bwMode="auto">
                <a:xfrm>
                  <a:off x="5713386" y="1738306"/>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1" name="Freeform 173"/>
                <p:cNvSpPr>
                  <a:spLocks noChangeAspect="1"/>
                </p:cNvSpPr>
                <p:nvPr/>
              </p:nvSpPr>
              <p:spPr bwMode="auto">
                <a:xfrm>
                  <a:off x="5340324" y="1738306"/>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2" name="Freeform 174"/>
                <p:cNvSpPr>
                  <a:spLocks noChangeAspect="1"/>
                </p:cNvSpPr>
                <p:nvPr/>
              </p:nvSpPr>
              <p:spPr bwMode="auto">
                <a:xfrm>
                  <a:off x="5414936" y="1738306"/>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63" name="Freeform 175"/>
                <p:cNvSpPr>
                  <a:spLocks noChangeAspect="1"/>
                </p:cNvSpPr>
                <p:nvPr/>
              </p:nvSpPr>
              <p:spPr bwMode="auto">
                <a:xfrm>
                  <a:off x="5489549"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4" name="Freeform 176"/>
                <p:cNvSpPr>
                  <a:spLocks noChangeAspect="1"/>
                </p:cNvSpPr>
                <p:nvPr/>
              </p:nvSpPr>
              <p:spPr bwMode="auto">
                <a:xfrm>
                  <a:off x="5116486"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5" name="Freeform 177"/>
                <p:cNvSpPr>
                  <a:spLocks noChangeAspect="1"/>
                </p:cNvSpPr>
                <p:nvPr/>
              </p:nvSpPr>
              <p:spPr bwMode="auto">
                <a:xfrm>
                  <a:off x="5189511" y="1738306"/>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6" name="Freeform 178"/>
                <p:cNvSpPr>
                  <a:spLocks noChangeAspect="1"/>
                </p:cNvSpPr>
                <p:nvPr/>
              </p:nvSpPr>
              <p:spPr bwMode="auto">
                <a:xfrm>
                  <a:off x="5264124"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7" name="Freeform 179"/>
                <p:cNvSpPr>
                  <a:spLocks noChangeAspect="1"/>
                </p:cNvSpPr>
                <p:nvPr/>
              </p:nvSpPr>
              <p:spPr bwMode="auto">
                <a:xfrm>
                  <a:off x="4891061"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8" name="Freeform 180"/>
                <p:cNvSpPr>
                  <a:spLocks noChangeAspect="1"/>
                </p:cNvSpPr>
                <p:nvPr/>
              </p:nvSpPr>
              <p:spPr bwMode="auto">
                <a:xfrm>
                  <a:off x="4965674" y="1738306"/>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69" name="Freeform 181"/>
                <p:cNvSpPr>
                  <a:spLocks noChangeAspect="1"/>
                </p:cNvSpPr>
                <p:nvPr/>
              </p:nvSpPr>
              <p:spPr bwMode="auto">
                <a:xfrm>
                  <a:off x="5041874" y="1738306"/>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70" name="Freeform 182"/>
                <p:cNvSpPr>
                  <a:spLocks noChangeAspect="1"/>
                </p:cNvSpPr>
                <p:nvPr/>
              </p:nvSpPr>
              <p:spPr bwMode="auto">
                <a:xfrm>
                  <a:off x="4668811" y="1738306"/>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71" name="Freeform 183"/>
                <p:cNvSpPr>
                  <a:spLocks noChangeAspect="1"/>
                </p:cNvSpPr>
                <p:nvPr/>
              </p:nvSpPr>
              <p:spPr bwMode="auto">
                <a:xfrm>
                  <a:off x="4741836"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2" name="Freeform 184"/>
                <p:cNvSpPr>
                  <a:spLocks noChangeAspect="1"/>
                </p:cNvSpPr>
                <p:nvPr/>
              </p:nvSpPr>
              <p:spPr bwMode="auto">
                <a:xfrm>
                  <a:off x="4816449"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3" name="Freeform 185"/>
                <p:cNvSpPr>
                  <a:spLocks noChangeAspect="1"/>
                </p:cNvSpPr>
                <p:nvPr/>
              </p:nvSpPr>
              <p:spPr bwMode="auto">
                <a:xfrm>
                  <a:off x="4443386"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4" name="Freeform 186"/>
                <p:cNvSpPr>
                  <a:spLocks noChangeAspect="1"/>
                </p:cNvSpPr>
                <p:nvPr/>
              </p:nvSpPr>
              <p:spPr bwMode="auto">
                <a:xfrm>
                  <a:off x="4517999" y="1738306"/>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5" name="Freeform 187"/>
                <p:cNvSpPr>
                  <a:spLocks noChangeAspect="1"/>
                </p:cNvSpPr>
                <p:nvPr/>
              </p:nvSpPr>
              <p:spPr bwMode="auto">
                <a:xfrm>
                  <a:off x="4594199" y="1738306"/>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76" name="Freeform 188"/>
                <p:cNvSpPr>
                  <a:spLocks noChangeAspect="1"/>
                </p:cNvSpPr>
                <p:nvPr/>
              </p:nvSpPr>
              <p:spPr bwMode="auto">
                <a:xfrm>
                  <a:off x="7878736"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7" name="Freeform 189"/>
                <p:cNvSpPr>
                  <a:spLocks noChangeAspect="1"/>
                </p:cNvSpPr>
                <p:nvPr/>
              </p:nvSpPr>
              <p:spPr bwMode="auto">
                <a:xfrm>
                  <a:off x="7953349" y="1738306"/>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8" name="Freeform 190"/>
                <p:cNvSpPr>
                  <a:spLocks noChangeAspect="1"/>
                </p:cNvSpPr>
                <p:nvPr/>
              </p:nvSpPr>
              <p:spPr bwMode="auto">
                <a:xfrm>
                  <a:off x="8027961" y="1738306"/>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79" name="Freeform 191"/>
                <p:cNvSpPr>
                  <a:spLocks noChangeAspect="1"/>
                </p:cNvSpPr>
                <p:nvPr/>
              </p:nvSpPr>
              <p:spPr bwMode="auto">
                <a:xfrm>
                  <a:off x="7654899" y="1738306"/>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0" name="Freeform 192"/>
                <p:cNvSpPr>
                  <a:spLocks noChangeAspect="1"/>
                </p:cNvSpPr>
                <p:nvPr/>
              </p:nvSpPr>
              <p:spPr bwMode="auto">
                <a:xfrm>
                  <a:off x="7729511" y="1738306"/>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81" name="Freeform 193"/>
                <p:cNvSpPr>
                  <a:spLocks noChangeAspect="1"/>
                </p:cNvSpPr>
                <p:nvPr/>
              </p:nvSpPr>
              <p:spPr bwMode="auto">
                <a:xfrm>
                  <a:off x="7804124" y="1738306"/>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82" name="Freeform 194"/>
                <p:cNvSpPr>
                  <a:spLocks noChangeAspect="1"/>
                </p:cNvSpPr>
                <p:nvPr/>
              </p:nvSpPr>
              <p:spPr bwMode="auto">
                <a:xfrm>
                  <a:off x="7431061"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3" name="Freeform 195"/>
                <p:cNvSpPr>
                  <a:spLocks noChangeAspect="1"/>
                </p:cNvSpPr>
                <p:nvPr/>
              </p:nvSpPr>
              <p:spPr bwMode="auto">
                <a:xfrm>
                  <a:off x="7505674"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4" name="Freeform 196"/>
                <p:cNvSpPr>
                  <a:spLocks noChangeAspect="1"/>
                </p:cNvSpPr>
                <p:nvPr/>
              </p:nvSpPr>
              <p:spPr bwMode="auto">
                <a:xfrm>
                  <a:off x="7578699"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5" name="Freeform 197"/>
                <p:cNvSpPr>
                  <a:spLocks noChangeAspect="1"/>
                </p:cNvSpPr>
                <p:nvPr/>
              </p:nvSpPr>
              <p:spPr bwMode="auto">
                <a:xfrm>
                  <a:off x="7205636" y="1738306"/>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6" name="Freeform 198"/>
                <p:cNvSpPr>
                  <a:spLocks noChangeAspect="1"/>
                </p:cNvSpPr>
                <p:nvPr/>
              </p:nvSpPr>
              <p:spPr bwMode="auto">
                <a:xfrm>
                  <a:off x="7280249" y="1738306"/>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sp>
              <p:nvSpPr>
                <p:cNvPr id="1187" name="Freeform 199"/>
                <p:cNvSpPr>
                  <a:spLocks noChangeAspect="1"/>
                </p:cNvSpPr>
                <p:nvPr/>
              </p:nvSpPr>
              <p:spPr bwMode="auto">
                <a:xfrm>
                  <a:off x="7356449" y="1738306"/>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chemeClr val="accent6">
                      <a:lumMod val="75000"/>
                    </a:schemeClr>
                  </a:solidFill>
                  <a:round/>
                  <a:headEnd/>
                  <a:tailEnd/>
                </a:ln>
              </p:spPr>
              <p:txBody>
                <a:bodyPr/>
                <a:lstStyle/>
                <a:p>
                  <a:endParaRPr lang="el-GR"/>
                </a:p>
              </p:txBody>
            </p:sp>
            <p:sp>
              <p:nvSpPr>
                <p:cNvPr id="1188" name="Freeform 200"/>
                <p:cNvSpPr>
                  <a:spLocks noChangeAspect="1"/>
                </p:cNvSpPr>
                <p:nvPr/>
              </p:nvSpPr>
              <p:spPr bwMode="auto">
                <a:xfrm>
                  <a:off x="7132611" y="1738306"/>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chemeClr val="accent6">
                      <a:lumMod val="75000"/>
                    </a:schemeClr>
                  </a:solidFill>
                  <a:round/>
                  <a:headEnd/>
                  <a:tailEnd/>
                </a:ln>
              </p:spPr>
              <p:txBody>
                <a:bodyPr/>
                <a:lstStyle/>
                <a:p>
                  <a:endParaRPr lang="el-GR"/>
                </a:p>
              </p:txBody>
            </p:sp>
          </p:grpSp>
          <p:sp>
            <p:nvSpPr>
              <p:cNvPr id="697" name="Freeform 202"/>
              <p:cNvSpPr>
                <a:spLocks noChangeAspect="1"/>
              </p:cNvSpPr>
              <p:nvPr/>
            </p:nvSpPr>
            <p:spPr bwMode="auto">
              <a:xfrm>
                <a:off x="3249586" y="5176851"/>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98" name="Freeform 203"/>
              <p:cNvSpPr>
                <a:spLocks noChangeAspect="1"/>
              </p:cNvSpPr>
              <p:nvPr/>
            </p:nvSpPr>
            <p:spPr bwMode="auto">
              <a:xfrm>
                <a:off x="3325786" y="5176851"/>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699" name="Freeform 204"/>
              <p:cNvSpPr>
                <a:spLocks noChangeAspect="1"/>
              </p:cNvSpPr>
              <p:nvPr/>
            </p:nvSpPr>
            <p:spPr bwMode="auto">
              <a:xfrm>
                <a:off x="3400399"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0" name="Freeform 205"/>
              <p:cNvSpPr>
                <a:spLocks noChangeAspect="1"/>
              </p:cNvSpPr>
              <p:nvPr/>
            </p:nvSpPr>
            <p:spPr bwMode="auto">
              <a:xfrm>
                <a:off x="3027336"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1" name="Freeform 206"/>
              <p:cNvSpPr>
                <a:spLocks noChangeAspect="1"/>
              </p:cNvSpPr>
              <p:nvPr/>
            </p:nvSpPr>
            <p:spPr bwMode="auto">
              <a:xfrm>
                <a:off x="3100361"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2" name="Freeform 207"/>
              <p:cNvSpPr>
                <a:spLocks noChangeAspect="1"/>
              </p:cNvSpPr>
              <p:nvPr/>
            </p:nvSpPr>
            <p:spPr bwMode="auto">
              <a:xfrm>
                <a:off x="3174974"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3" name="Freeform 208"/>
              <p:cNvSpPr>
                <a:spLocks noChangeAspect="1"/>
              </p:cNvSpPr>
              <p:nvPr/>
            </p:nvSpPr>
            <p:spPr bwMode="auto">
              <a:xfrm>
                <a:off x="2801911" y="5176851"/>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4" name="Freeform 209"/>
              <p:cNvSpPr>
                <a:spLocks noChangeAspect="1"/>
              </p:cNvSpPr>
              <p:nvPr/>
            </p:nvSpPr>
            <p:spPr bwMode="auto">
              <a:xfrm>
                <a:off x="2876524" y="5176851"/>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5" name="Freeform 210"/>
              <p:cNvSpPr>
                <a:spLocks noChangeAspect="1"/>
              </p:cNvSpPr>
              <p:nvPr/>
            </p:nvSpPr>
            <p:spPr bwMode="auto">
              <a:xfrm>
                <a:off x="2952724" y="5176851"/>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6" name="Freeform 211"/>
              <p:cNvSpPr>
                <a:spLocks noChangeAspect="1"/>
              </p:cNvSpPr>
              <p:nvPr/>
            </p:nvSpPr>
            <p:spPr bwMode="auto">
              <a:xfrm>
                <a:off x="2579661" y="5176851"/>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7" name="Freeform 212"/>
              <p:cNvSpPr>
                <a:spLocks noChangeAspect="1"/>
              </p:cNvSpPr>
              <p:nvPr/>
            </p:nvSpPr>
            <p:spPr bwMode="auto">
              <a:xfrm>
                <a:off x="2652686"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8" name="Freeform 213"/>
              <p:cNvSpPr>
                <a:spLocks noChangeAspect="1"/>
              </p:cNvSpPr>
              <p:nvPr/>
            </p:nvSpPr>
            <p:spPr bwMode="auto">
              <a:xfrm>
                <a:off x="2727299" y="5176851"/>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09" name="Freeform 214"/>
              <p:cNvSpPr>
                <a:spLocks noChangeAspect="1"/>
              </p:cNvSpPr>
              <p:nvPr/>
            </p:nvSpPr>
            <p:spPr bwMode="auto">
              <a:xfrm>
                <a:off x="2354236" y="5176851"/>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0" name="Freeform 215"/>
              <p:cNvSpPr>
                <a:spLocks noChangeAspect="1"/>
              </p:cNvSpPr>
              <p:nvPr/>
            </p:nvSpPr>
            <p:spPr bwMode="auto">
              <a:xfrm>
                <a:off x="2428849" y="5176851"/>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1" name="Freeform 216"/>
              <p:cNvSpPr>
                <a:spLocks noChangeAspect="1"/>
              </p:cNvSpPr>
              <p:nvPr/>
            </p:nvSpPr>
            <p:spPr bwMode="auto">
              <a:xfrm>
                <a:off x="2503461" y="5176851"/>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2" name="Freeform 217"/>
              <p:cNvSpPr>
                <a:spLocks noChangeAspect="1"/>
              </p:cNvSpPr>
              <p:nvPr/>
            </p:nvSpPr>
            <p:spPr bwMode="auto">
              <a:xfrm>
                <a:off x="2130399" y="5176851"/>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3" name="Freeform 218"/>
              <p:cNvSpPr>
                <a:spLocks noChangeAspect="1"/>
              </p:cNvSpPr>
              <p:nvPr/>
            </p:nvSpPr>
            <p:spPr bwMode="auto">
              <a:xfrm>
                <a:off x="2205011"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4" name="Freeform 219"/>
              <p:cNvSpPr>
                <a:spLocks noChangeAspect="1"/>
              </p:cNvSpPr>
              <p:nvPr/>
            </p:nvSpPr>
            <p:spPr bwMode="auto">
              <a:xfrm>
                <a:off x="2279624"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5" name="Freeform 220"/>
              <p:cNvSpPr>
                <a:spLocks noChangeAspect="1"/>
              </p:cNvSpPr>
              <p:nvPr/>
            </p:nvSpPr>
            <p:spPr bwMode="auto">
              <a:xfrm>
                <a:off x="1904974" y="5176851"/>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6" name="Freeform 221"/>
              <p:cNvSpPr>
                <a:spLocks noChangeAspect="1"/>
              </p:cNvSpPr>
              <p:nvPr/>
            </p:nvSpPr>
            <p:spPr bwMode="auto">
              <a:xfrm>
                <a:off x="1981174" y="5176851"/>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7" name="Freeform 222"/>
              <p:cNvSpPr>
                <a:spLocks noChangeAspect="1"/>
              </p:cNvSpPr>
              <p:nvPr/>
            </p:nvSpPr>
            <p:spPr bwMode="auto">
              <a:xfrm>
                <a:off x="2055786" y="5176851"/>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8" name="Freeform 223"/>
              <p:cNvSpPr>
                <a:spLocks noChangeAspect="1"/>
              </p:cNvSpPr>
              <p:nvPr/>
            </p:nvSpPr>
            <p:spPr bwMode="auto">
              <a:xfrm>
                <a:off x="1682724" y="5176851"/>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19" name="Freeform 224"/>
              <p:cNvSpPr>
                <a:spLocks noChangeAspect="1"/>
              </p:cNvSpPr>
              <p:nvPr/>
            </p:nvSpPr>
            <p:spPr bwMode="auto">
              <a:xfrm>
                <a:off x="1757336" y="5176851"/>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0" name="Freeform 225"/>
              <p:cNvSpPr>
                <a:spLocks noChangeAspect="1"/>
              </p:cNvSpPr>
              <p:nvPr/>
            </p:nvSpPr>
            <p:spPr bwMode="auto">
              <a:xfrm>
                <a:off x="1831949"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1" name="Freeform 226"/>
              <p:cNvSpPr>
                <a:spLocks noChangeAspect="1"/>
              </p:cNvSpPr>
              <p:nvPr/>
            </p:nvSpPr>
            <p:spPr bwMode="auto">
              <a:xfrm>
                <a:off x="1458886"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2" name="Freeform 227"/>
              <p:cNvSpPr>
                <a:spLocks noChangeAspect="1"/>
              </p:cNvSpPr>
              <p:nvPr/>
            </p:nvSpPr>
            <p:spPr bwMode="auto">
              <a:xfrm>
                <a:off x="1531911" y="5176851"/>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3" name="Freeform 228"/>
              <p:cNvSpPr>
                <a:spLocks noChangeAspect="1"/>
              </p:cNvSpPr>
              <p:nvPr/>
            </p:nvSpPr>
            <p:spPr bwMode="auto">
              <a:xfrm>
                <a:off x="1606524"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4" name="Freeform 229"/>
              <p:cNvSpPr>
                <a:spLocks noChangeAspect="1"/>
              </p:cNvSpPr>
              <p:nvPr/>
            </p:nvSpPr>
            <p:spPr bwMode="auto">
              <a:xfrm>
                <a:off x="1233461"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5" name="Freeform 230"/>
              <p:cNvSpPr>
                <a:spLocks noChangeAspect="1"/>
              </p:cNvSpPr>
              <p:nvPr/>
            </p:nvSpPr>
            <p:spPr bwMode="auto">
              <a:xfrm>
                <a:off x="1308074" y="5176851"/>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6" name="Freeform 231"/>
              <p:cNvSpPr>
                <a:spLocks noChangeAspect="1"/>
              </p:cNvSpPr>
              <p:nvPr/>
            </p:nvSpPr>
            <p:spPr bwMode="auto">
              <a:xfrm>
                <a:off x="1384274" y="5176851"/>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7" name="Freeform 232"/>
              <p:cNvSpPr>
                <a:spLocks noChangeAspect="1"/>
              </p:cNvSpPr>
              <p:nvPr/>
            </p:nvSpPr>
            <p:spPr bwMode="auto">
              <a:xfrm>
                <a:off x="1011211" y="5176851"/>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8" name="Freeform 233"/>
              <p:cNvSpPr>
                <a:spLocks noChangeAspect="1"/>
              </p:cNvSpPr>
              <p:nvPr/>
            </p:nvSpPr>
            <p:spPr bwMode="auto">
              <a:xfrm>
                <a:off x="1084236"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29" name="Freeform 234"/>
              <p:cNvSpPr>
                <a:spLocks noChangeAspect="1"/>
              </p:cNvSpPr>
              <p:nvPr/>
            </p:nvSpPr>
            <p:spPr bwMode="auto">
              <a:xfrm>
                <a:off x="1158849"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0" name="Freeform 235"/>
              <p:cNvSpPr>
                <a:spLocks noChangeAspect="1"/>
              </p:cNvSpPr>
              <p:nvPr/>
            </p:nvSpPr>
            <p:spPr bwMode="auto">
              <a:xfrm>
                <a:off x="785786"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1" name="Freeform 236"/>
              <p:cNvSpPr>
                <a:spLocks noChangeAspect="1"/>
              </p:cNvSpPr>
              <p:nvPr/>
            </p:nvSpPr>
            <p:spPr bwMode="auto">
              <a:xfrm>
                <a:off x="860399" y="5176851"/>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2" name="Freeform 237"/>
              <p:cNvSpPr>
                <a:spLocks noChangeAspect="1"/>
              </p:cNvSpPr>
              <p:nvPr/>
            </p:nvSpPr>
            <p:spPr bwMode="auto">
              <a:xfrm>
                <a:off x="936599" y="5176851"/>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3" name="Freeform 238"/>
              <p:cNvSpPr>
                <a:spLocks noChangeAspect="1"/>
              </p:cNvSpPr>
              <p:nvPr/>
            </p:nvSpPr>
            <p:spPr bwMode="auto">
              <a:xfrm>
                <a:off x="4221136"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4" name="Freeform 239"/>
              <p:cNvSpPr>
                <a:spLocks noChangeAspect="1"/>
              </p:cNvSpPr>
              <p:nvPr/>
            </p:nvSpPr>
            <p:spPr bwMode="auto">
              <a:xfrm>
                <a:off x="4295749" y="5176851"/>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5" name="Freeform 240"/>
              <p:cNvSpPr>
                <a:spLocks noChangeAspect="1"/>
              </p:cNvSpPr>
              <p:nvPr/>
            </p:nvSpPr>
            <p:spPr bwMode="auto">
              <a:xfrm>
                <a:off x="4370361" y="5176851"/>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6" name="Freeform 241"/>
              <p:cNvSpPr>
                <a:spLocks noChangeAspect="1"/>
              </p:cNvSpPr>
              <p:nvPr/>
            </p:nvSpPr>
            <p:spPr bwMode="auto">
              <a:xfrm>
                <a:off x="3997299" y="5176851"/>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7" name="Freeform 242"/>
              <p:cNvSpPr>
                <a:spLocks noChangeAspect="1"/>
              </p:cNvSpPr>
              <p:nvPr/>
            </p:nvSpPr>
            <p:spPr bwMode="auto">
              <a:xfrm>
                <a:off x="4071911" y="5176851"/>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8" name="Freeform 243"/>
              <p:cNvSpPr>
                <a:spLocks noChangeAspect="1"/>
              </p:cNvSpPr>
              <p:nvPr/>
            </p:nvSpPr>
            <p:spPr bwMode="auto">
              <a:xfrm>
                <a:off x="4146524" y="5176851"/>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39" name="Freeform 244"/>
              <p:cNvSpPr>
                <a:spLocks noChangeAspect="1"/>
              </p:cNvSpPr>
              <p:nvPr/>
            </p:nvSpPr>
            <p:spPr bwMode="auto">
              <a:xfrm>
                <a:off x="3773461"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0" name="Freeform 245"/>
              <p:cNvSpPr>
                <a:spLocks noChangeAspect="1"/>
              </p:cNvSpPr>
              <p:nvPr/>
            </p:nvSpPr>
            <p:spPr bwMode="auto">
              <a:xfrm>
                <a:off x="3848074"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1" name="Freeform 246"/>
              <p:cNvSpPr>
                <a:spLocks noChangeAspect="1"/>
              </p:cNvSpPr>
              <p:nvPr/>
            </p:nvSpPr>
            <p:spPr bwMode="auto">
              <a:xfrm>
                <a:off x="3921099"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2" name="Freeform 247"/>
              <p:cNvSpPr>
                <a:spLocks noChangeAspect="1"/>
              </p:cNvSpPr>
              <p:nvPr/>
            </p:nvSpPr>
            <p:spPr bwMode="auto">
              <a:xfrm>
                <a:off x="3548036" y="5176851"/>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3" name="Freeform 248"/>
              <p:cNvSpPr>
                <a:spLocks noChangeAspect="1"/>
              </p:cNvSpPr>
              <p:nvPr/>
            </p:nvSpPr>
            <p:spPr bwMode="auto">
              <a:xfrm>
                <a:off x="3622649" y="5176851"/>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4" name="Freeform 249"/>
              <p:cNvSpPr>
                <a:spLocks noChangeAspect="1"/>
              </p:cNvSpPr>
              <p:nvPr/>
            </p:nvSpPr>
            <p:spPr bwMode="auto">
              <a:xfrm>
                <a:off x="3698849" y="5176851"/>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5" name="Freeform 250"/>
              <p:cNvSpPr>
                <a:spLocks noChangeAspect="1"/>
              </p:cNvSpPr>
              <p:nvPr/>
            </p:nvSpPr>
            <p:spPr bwMode="auto">
              <a:xfrm>
                <a:off x="3475011" y="5176851"/>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6" name="Freeform 251"/>
              <p:cNvSpPr>
                <a:spLocks noChangeAspect="1"/>
              </p:cNvSpPr>
              <p:nvPr/>
            </p:nvSpPr>
            <p:spPr bwMode="auto">
              <a:xfrm>
                <a:off x="6907186" y="5178439"/>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7" name="Freeform 252"/>
              <p:cNvSpPr>
                <a:spLocks noChangeAspect="1"/>
              </p:cNvSpPr>
              <p:nvPr/>
            </p:nvSpPr>
            <p:spPr bwMode="auto">
              <a:xfrm>
                <a:off x="6983386" y="5178439"/>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8" name="Freeform 253"/>
              <p:cNvSpPr>
                <a:spLocks noChangeAspect="1"/>
              </p:cNvSpPr>
              <p:nvPr/>
            </p:nvSpPr>
            <p:spPr bwMode="auto">
              <a:xfrm>
                <a:off x="7057999"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49" name="Freeform 254"/>
              <p:cNvSpPr>
                <a:spLocks noChangeAspect="1"/>
              </p:cNvSpPr>
              <p:nvPr/>
            </p:nvSpPr>
            <p:spPr bwMode="auto">
              <a:xfrm>
                <a:off x="6684936"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0" name="Freeform 255"/>
              <p:cNvSpPr>
                <a:spLocks noChangeAspect="1"/>
              </p:cNvSpPr>
              <p:nvPr/>
            </p:nvSpPr>
            <p:spPr bwMode="auto">
              <a:xfrm>
                <a:off x="6757961"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1" name="Freeform 256"/>
              <p:cNvSpPr>
                <a:spLocks noChangeAspect="1"/>
              </p:cNvSpPr>
              <p:nvPr/>
            </p:nvSpPr>
            <p:spPr bwMode="auto">
              <a:xfrm>
                <a:off x="6832574"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2" name="Freeform 257"/>
              <p:cNvSpPr>
                <a:spLocks noChangeAspect="1"/>
              </p:cNvSpPr>
              <p:nvPr/>
            </p:nvSpPr>
            <p:spPr bwMode="auto">
              <a:xfrm>
                <a:off x="6459511" y="5178439"/>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3" name="Freeform 258"/>
              <p:cNvSpPr>
                <a:spLocks noChangeAspect="1"/>
              </p:cNvSpPr>
              <p:nvPr/>
            </p:nvSpPr>
            <p:spPr bwMode="auto">
              <a:xfrm>
                <a:off x="6534124" y="5178439"/>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4" name="Freeform 259"/>
              <p:cNvSpPr>
                <a:spLocks noChangeAspect="1"/>
              </p:cNvSpPr>
              <p:nvPr/>
            </p:nvSpPr>
            <p:spPr bwMode="auto">
              <a:xfrm>
                <a:off x="6610324" y="5178439"/>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5" name="Freeform 260"/>
              <p:cNvSpPr>
                <a:spLocks noChangeAspect="1"/>
              </p:cNvSpPr>
              <p:nvPr/>
            </p:nvSpPr>
            <p:spPr bwMode="auto">
              <a:xfrm>
                <a:off x="6237261" y="5178439"/>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6" name="Freeform 261"/>
              <p:cNvSpPr>
                <a:spLocks noChangeAspect="1"/>
              </p:cNvSpPr>
              <p:nvPr/>
            </p:nvSpPr>
            <p:spPr bwMode="auto">
              <a:xfrm>
                <a:off x="6310286"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7" name="Freeform 262"/>
              <p:cNvSpPr>
                <a:spLocks noChangeAspect="1"/>
              </p:cNvSpPr>
              <p:nvPr/>
            </p:nvSpPr>
            <p:spPr bwMode="auto">
              <a:xfrm>
                <a:off x="6384899" y="5178439"/>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8" name="Freeform 263"/>
              <p:cNvSpPr>
                <a:spLocks noChangeAspect="1"/>
              </p:cNvSpPr>
              <p:nvPr/>
            </p:nvSpPr>
            <p:spPr bwMode="auto">
              <a:xfrm>
                <a:off x="6011836" y="5178439"/>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59" name="Freeform 264"/>
              <p:cNvSpPr>
                <a:spLocks noChangeAspect="1"/>
              </p:cNvSpPr>
              <p:nvPr/>
            </p:nvSpPr>
            <p:spPr bwMode="auto">
              <a:xfrm>
                <a:off x="6086449" y="5178439"/>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0" name="Freeform 265"/>
              <p:cNvSpPr>
                <a:spLocks noChangeAspect="1"/>
              </p:cNvSpPr>
              <p:nvPr/>
            </p:nvSpPr>
            <p:spPr bwMode="auto">
              <a:xfrm>
                <a:off x="6161061" y="5178439"/>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1" name="Freeform 266"/>
              <p:cNvSpPr>
                <a:spLocks noChangeAspect="1"/>
              </p:cNvSpPr>
              <p:nvPr/>
            </p:nvSpPr>
            <p:spPr bwMode="auto">
              <a:xfrm>
                <a:off x="5787999" y="5178439"/>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2" name="Freeform 267"/>
              <p:cNvSpPr>
                <a:spLocks noChangeAspect="1"/>
              </p:cNvSpPr>
              <p:nvPr/>
            </p:nvSpPr>
            <p:spPr bwMode="auto">
              <a:xfrm>
                <a:off x="5862611"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3" name="Freeform 268"/>
              <p:cNvSpPr>
                <a:spLocks noChangeAspect="1"/>
              </p:cNvSpPr>
              <p:nvPr/>
            </p:nvSpPr>
            <p:spPr bwMode="auto">
              <a:xfrm>
                <a:off x="5937224"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4" name="Freeform 269"/>
              <p:cNvSpPr>
                <a:spLocks noChangeAspect="1"/>
              </p:cNvSpPr>
              <p:nvPr/>
            </p:nvSpPr>
            <p:spPr bwMode="auto">
              <a:xfrm>
                <a:off x="5562574" y="5178439"/>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5" name="Freeform 270"/>
              <p:cNvSpPr>
                <a:spLocks noChangeAspect="1"/>
              </p:cNvSpPr>
              <p:nvPr/>
            </p:nvSpPr>
            <p:spPr bwMode="auto">
              <a:xfrm>
                <a:off x="5638774" y="5178439"/>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6" name="Freeform 271"/>
              <p:cNvSpPr>
                <a:spLocks noChangeAspect="1"/>
              </p:cNvSpPr>
              <p:nvPr/>
            </p:nvSpPr>
            <p:spPr bwMode="auto">
              <a:xfrm>
                <a:off x="5713386" y="5178439"/>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7" name="Freeform 272"/>
              <p:cNvSpPr>
                <a:spLocks noChangeAspect="1"/>
              </p:cNvSpPr>
              <p:nvPr/>
            </p:nvSpPr>
            <p:spPr bwMode="auto">
              <a:xfrm>
                <a:off x="5340324" y="5178439"/>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8" name="Freeform 273"/>
              <p:cNvSpPr>
                <a:spLocks noChangeAspect="1"/>
              </p:cNvSpPr>
              <p:nvPr/>
            </p:nvSpPr>
            <p:spPr bwMode="auto">
              <a:xfrm>
                <a:off x="5414936" y="5178439"/>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69" name="Freeform 274"/>
              <p:cNvSpPr>
                <a:spLocks noChangeAspect="1"/>
              </p:cNvSpPr>
              <p:nvPr/>
            </p:nvSpPr>
            <p:spPr bwMode="auto">
              <a:xfrm>
                <a:off x="5489549"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0" name="Freeform 275"/>
              <p:cNvSpPr>
                <a:spLocks noChangeAspect="1"/>
              </p:cNvSpPr>
              <p:nvPr/>
            </p:nvSpPr>
            <p:spPr bwMode="auto">
              <a:xfrm>
                <a:off x="5116486"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1" name="Freeform 276"/>
              <p:cNvSpPr>
                <a:spLocks noChangeAspect="1"/>
              </p:cNvSpPr>
              <p:nvPr/>
            </p:nvSpPr>
            <p:spPr bwMode="auto">
              <a:xfrm>
                <a:off x="5189511" y="5178439"/>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2" name="Freeform 277"/>
              <p:cNvSpPr>
                <a:spLocks noChangeAspect="1"/>
              </p:cNvSpPr>
              <p:nvPr/>
            </p:nvSpPr>
            <p:spPr bwMode="auto">
              <a:xfrm>
                <a:off x="5264124"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3" name="Freeform 278"/>
              <p:cNvSpPr>
                <a:spLocks noChangeAspect="1"/>
              </p:cNvSpPr>
              <p:nvPr/>
            </p:nvSpPr>
            <p:spPr bwMode="auto">
              <a:xfrm>
                <a:off x="4891061"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4" name="Freeform 279"/>
              <p:cNvSpPr>
                <a:spLocks noChangeAspect="1"/>
              </p:cNvSpPr>
              <p:nvPr/>
            </p:nvSpPr>
            <p:spPr bwMode="auto">
              <a:xfrm>
                <a:off x="4965674" y="5178439"/>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5" name="Freeform 280"/>
              <p:cNvSpPr>
                <a:spLocks noChangeAspect="1"/>
              </p:cNvSpPr>
              <p:nvPr/>
            </p:nvSpPr>
            <p:spPr bwMode="auto">
              <a:xfrm>
                <a:off x="5041874" y="5178439"/>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6" name="Freeform 281"/>
              <p:cNvSpPr>
                <a:spLocks noChangeAspect="1"/>
              </p:cNvSpPr>
              <p:nvPr/>
            </p:nvSpPr>
            <p:spPr bwMode="auto">
              <a:xfrm>
                <a:off x="4668811" y="5178439"/>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7" name="Freeform 282"/>
              <p:cNvSpPr>
                <a:spLocks noChangeAspect="1"/>
              </p:cNvSpPr>
              <p:nvPr/>
            </p:nvSpPr>
            <p:spPr bwMode="auto">
              <a:xfrm>
                <a:off x="4741836"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8" name="Freeform 283"/>
              <p:cNvSpPr>
                <a:spLocks noChangeAspect="1"/>
              </p:cNvSpPr>
              <p:nvPr/>
            </p:nvSpPr>
            <p:spPr bwMode="auto">
              <a:xfrm>
                <a:off x="4816449"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79" name="Freeform 284"/>
              <p:cNvSpPr>
                <a:spLocks noChangeAspect="1"/>
              </p:cNvSpPr>
              <p:nvPr/>
            </p:nvSpPr>
            <p:spPr bwMode="auto">
              <a:xfrm>
                <a:off x="4443386"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0" name="Freeform 285"/>
              <p:cNvSpPr>
                <a:spLocks noChangeAspect="1"/>
              </p:cNvSpPr>
              <p:nvPr/>
            </p:nvSpPr>
            <p:spPr bwMode="auto">
              <a:xfrm>
                <a:off x="4517999" y="5178439"/>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1" name="Freeform 286"/>
              <p:cNvSpPr>
                <a:spLocks noChangeAspect="1"/>
              </p:cNvSpPr>
              <p:nvPr/>
            </p:nvSpPr>
            <p:spPr bwMode="auto">
              <a:xfrm>
                <a:off x="4594199" y="5178439"/>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2" name="Freeform 287"/>
              <p:cNvSpPr>
                <a:spLocks noChangeAspect="1"/>
              </p:cNvSpPr>
              <p:nvPr/>
            </p:nvSpPr>
            <p:spPr bwMode="auto">
              <a:xfrm>
                <a:off x="7878736"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3" name="Freeform 288"/>
              <p:cNvSpPr>
                <a:spLocks noChangeAspect="1"/>
              </p:cNvSpPr>
              <p:nvPr/>
            </p:nvSpPr>
            <p:spPr bwMode="auto">
              <a:xfrm>
                <a:off x="7953349" y="5178439"/>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4" name="Freeform 289"/>
              <p:cNvSpPr>
                <a:spLocks noChangeAspect="1"/>
              </p:cNvSpPr>
              <p:nvPr/>
            </p:nvSpPr>
            <p:spPr bwMode="auto">
              <a:xfrm>
                <a:off x="8027961" y="5178439"/>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5" name="Freeform 290"/>
              <p:cNvSpPr>
                <a:spLocks noChangeAspect="1"/>
              </p:cNvSpPr>
              <p:nvPr/>
            </p:nvSpPr>
            <p:spPr bwMode="auto">
              <a:xfrm>
                <a:off x="7654899" y="5178439"/>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6" name="Freeform 291"/>
              <p:cNvSpPr>
                <a:spLocks noChangeAspect="1"/>
              </p:cNvSpPr>
              <p:nvPr/>
            </p:nvSpPr>
            <p:spPr bwMode="auto">
              <a:xfrm>
                <a:off x="7729511" y="5178439"/>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7" name="Freeform 292"/>
              <p:cNvSpPr>
                <a:spLocks noChangeAspect="1"/>
              </p:cNvSpPr>
              <p:nvPr/>
            </p:nvSpPr>
            <p:spPr bwMode="auto">
              <a:xfrm>
                <a:off x="7804124" y="5178439"/>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8" name="Freeform 293"/>
              <p:cNvSpPr>
                <a:spLocks noChangeAspect="1"/>
              </p:cNvSpPr>
              <p:nvPr/>
            </p:nvSpPr>
            <p:spPr bwMode="auto">
              <a:xfrm>
                <a:off x="7431061"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89" name="Freeform 294"/>
              <p:cNvSpPr>
                <a:spLocks noChangeAspect="1"/>
              </p:cNvSpPr>
              <p:nvPr/>
            </p:nvSpPr>
            <p:spPr bwMode="auto">
              <a:xfrm>
                <a:off x="7505674"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0" name="Freeform 295"/>
              <p:cNvSpPr>
                <a:spLocks noChangeAspect="1"/>
              </p:cNvSpPr>
              <p:nvPr/>
            </p:nvSpPr>
            <p:spPr bwMode="auto">
              <a:xfrm>
                <a:off x="7578699"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1" name="Freeform 296"/>
              <p:cNvSpPr>
                <a:spLocks noChangeAspect="1"/>
              </p:cNvSpPr>
              <p:nvPr/>
            </p:nvSpPr>
            <p:spPr bwMode="auto">
              <a:xfrm>
                <a:off x="7205636" y="5178439"/>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2" name="Freeform 297"/>
              <p:cNvSpPr>
                <a:spLocks noChangeAspect="1"/>
              </p:cNvSpPr>
              <p:nvPr/>
            </p:nvSpPr>
            <p:spPr bwMode="auto">
              <a:xfrm>
                <a:off x="7280249" y="5178439"/>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3" name="Freeform 298"/>
              <p:cNvSpPr>
                <a:spLocks noChangeAspect="1"/>
              </p:cNvSpPr>
              <p:nvPr/>
            </p:nvSpPr>
            <p:spPr bwMode="auto">
              <a:xfrm>
                <a:off x="7356449" y="5178439"/>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4" name="Freeform 299"/>
              <p:cNvSpPr>
                <a:spLocks noChangeAspect="1"/>
              </p:cNvSpPr>
              <p:nvPr/>
            </p:nvSpPr>
            <p:spPr bwMode="auto">
              <a:xfrm>
                <a:off x="7132611" y="5178439"/>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5" name="Freeform 301"/>
              <p:cNvSpPr>
                <a:spLocks noChangeAspect="1"/>
              </p:cNvSpPr>
              <p:nvPr/>
            </p:nvSpPr>
            <p:spPr bwMode="auto">
              <a:xfrm>
                <a:off x="3249586" y="525305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6" name="Freeform 302"/>
              <p:cNvSpPr>
                <a:spLocks noChangeAspect="1"/>
              </p:cNvSpPr>
              <p:nvPr/>
            </p:nvSpPr>
            <p:spPr bwMode="auto">
              <a:xfrm>
                <a:off x="3325786" y="525305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7" name="Freeform 303"/>
              <p:cNvSpPr>
                <a:spLocks noChangeAspect="1"/>
              </p:cNvSpPr>
              <p:nvPr/>
            </p:nvSpPr>
            <p:spPr bwMode="auto">
              <a:xfrm>
                <a:off x="3400399"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8" name="Freeform 304"/>
              <p:cNvSpPr>
                <a:spLocks noChangeAspect="1"/>
              </p:cNvSpPr>
              <p:nvPr/>
            </p:nvSpPr>
            <p:spPr bwMode="auto">
              <a:xfrm>
                <a:off x="3027336"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799" name="Freeform 305"/>
              <p:cNvSpPr>
                <a:spLocks noChangeAspect="1"/>
              </p:cNvSpPr>
              <p:nvPr/>
            </p:nvSpPr>
            <p:spPr bwMode="auto">
              <a:xfrm>
                <a:off x="3100361"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0" name="Freeform 306"/>
              <p:cNvSpPr>
                <a:spLocks noChangeAspect="1"/>
              </p:cNvSpPr>
              <p:nvPr/>
            </p:nvSpPr>
            <p:spPr bwMode="auto">
              <a:xfrm>
                <a:off x="3174974"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1" name="Freeform 307"/>
              <p:cNvSpPr>
                <a:spLocks noChangeAspect="1"/>
              </p:cNvSpPr>
              <p:nvPr/>
            </p:nvSpPr>
            <p:spPr bwMode="auto">
              <a:xfrm>
                <a:off x="2801911" y="525305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2" name="Freeform 308"/>
              <p:cNvSpPr>
                <a:spLocks noChangeAspect="1"/>
              </p:cNvSpPr>
              <p:nvPr/>
            </p:nvSpPr>
            <p:spPr bwMode="auto">
              <a:xfrm>
                <a:off x="2876524" y="5253052"/>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3" name="Freeform 309"/>
              <p:cNvSpPr>
                <a:spLocks noChangeAspect="1"/>
              </p:cNvSpPr>
              <p:nvPr/>
            </p:nvSpPr>
            <p:spPr bwMode="auto">
              <a:xfrm>
                <a:off x="2952724" y="525305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4" name="Freeform 310"/>
              <p:cNvSpPr>
                <a:spLocks noChangeAspect="1"/>
              </p:cNvSpPr>
              <p:nvPr/>
            </p:nvSpPr>
            <p:spPr bwMode="auto">
              <a:xfrm>
                <a:off x="2579661" y="525305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5" name="Freeform 311"/>
              <p:cNvSpPr>
                <a:spLocks noChangeAspect="1"/>
              </p:cNvSpPr>
              <p:nvPr/>
            </p:nvSpPr>
            <p:spPr bwMode="auto">
              <a:xfrm>
                <a:off x="2652686"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6" name="Freeform 312"/>
              <p:cNvSpPr>
                <a:spLocks noChangeAspect="1"/>
              </p:cNvSpPr>
              <p:nvPr/>
            </p:nvSpPr>
            <p:spPr bwMode="auto">
              <a:xfrm>
                <a:off x="2727299" y="525305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7" name="Freeform 313"/>
              <p:cNvSpPr>
                <a:spLocks noChangeAspect="1"/>
              </p:cNvSpPr>
              <p:nvPr/>
            </p:nvSpPr>
            <p:spPr bwMode="auto">
              <a:xfrm>
                <a:off x="2354236" y="525305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8" name="Freeform 314"/>
              <p:cNvSpPr>
                <a:spLocks noChangeAspect="1"/>
              </p:cNvSpPr>
              <p:nvPr/>
            </p:nvSpPr>
            <p:spPr bwMode="auto">
              <a:xfrm>
                <a:off x="2428849" y="525305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09" name="Freeform 315"/>
              <p:cNvSpPr>
                <a:spLocks noChangeAspect="1"/>
              </p:cNvSpPr>
              <p:nvPr/>
            </p:nvSpPr>
            <p:spPr bwMode="auto">
              <a:xfrm>
                <a:off x="2503461" y="5253052"/>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0" name="Freeform 316"/>
              <p:cNvSpPr>
                <a:spLocks noChangeAspect="1"/>
              </p:cNvSpPr>
              <p:nvPr/>
            </p:nvSpPr>
            <p:spPr bwMode="auto">
              <a:xfrm>
                <a:off x="2130399" y="525305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1" name="Freeform 317"/>
              <p:cNvSpPr>
                <a:spLocks noChangeAspect="1"/>
              </p:cNvSpPr>
              <p:nvPr/>
            </p:nvSpPr>
            <p:spPr bwMode="auto">
              <a:xfrm>
                <a:off x="2205011"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2" name="Freeform 318"/>
              <p:cNvSpPr>
                <a:spLocks noChangeAspect="1"/>
              </p:cNvSpPr>
              <p:nvPr/>
            </p:nvSpPr>
            <p:spPr bwMode="auto">
              <a:xfrm>
                <a:off x="2279624"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3" name="Freeform 319"/>
              <p:cNvSpPr>
                <a:spLocks noChangeAspect="1"/>
              </p:cNvSpPr>
              <p:nvPr/>
            </p:nvSpPr>
            <p:spPr bwMode="auto">
              <a:xfrm>
                <a:off x="1904974" y="5253052"/>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4" name="Freeform 320"/>
              <p:cNvSpPr>
                <a:spLocks noChangeAspect="1"/>
              </p:cNvSpPr>
              <p:nvPr/>
            </p:nvSpPr>
            <p:spPr bwMode="auto">
              <a:xfrm>
                <a:off x="1981174" y="525305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5" name="Freeform 321"/>
              <p:cNvSpPr>
                <a:spLocks noChangeAspect="1"/>
              </p:cNvSpPr>
              <p:nvPr/>
            </p:nvSpPr>
            <p:spPr bwMode="auto">
              <a:xfrm>
                <a:off x="2055786" y="525305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6" name="Freeform 322"/>
              <p:cNvSpPr>
                <a:spLocks noChangeAspect="1"/>
              </p:cNvSpPr>
              <p:nvPr/>
            </p:nvSpPr>
            <p:spPr bwMode="auto">
              <a:xfrm>
                <a:off x="1682724" y="5253052"/>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7" name="Freeform 323"/>
              <p:cNvSpPr>
                <a:spLocks noChangeAspect="1"/>
              </p:cNvSpPr>
              <p:nvPr/>
            </p:nvSpPr>
            <p:spPr bwMode="auto">
              <a:xfrm>
                <a:off x="1757336" y="525305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8" name="Freeform 324"/>
              <p:cNvSpPr>
                <a:spLocks noChangeAspect="1"/>
              </p:cNvSpPr>
              <p:nvPr/>
            </p:nvSpPr>
            <p:spPr bwMode="auto">
              <a:xfrm>
                <a:off x="1831949"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19" name="Freeform 325"/>
              <p:cNvSpPr>
                <a:spLocks noChangeAspect="1"/>
              </p:cNvSpPr>
              <p:nvPr/>
            </p:nvSpPr>
            <p:spPr bwMode="auto">
              <a:xfrm>
                <a:off x="1458886"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0" name="Freeform 326"/>
              <p:cNvSpPr>
                <a:spLocks noChangeAspect="1"/>
              </p:cNvSpPr>
              <p:nvPr/>
            </p:nvSpPr>
            <p:spPr bwMode="auto">
              <a:xfrm>
                <a:off x="1531911" y="5253052"/>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1" name="Freeform 327"/>
              <p:cNvSpPr>
                <a:spLocks noChangeAspect="1"/>
              </p:cNvSpPr>
              <p:nvPr/>
            </p:nvSpPr>
            <p:spPr bwMode="auto">
              <a:xfrm>
                <a:off x="1606524"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2" name="Freeform 328"/>
              <p:cNvSpPr>
                <a:spLocks noChangeAspect="1"/>
              </p:cNvSpPr>
              <p:nvPr/>
            </p:nvSpPr>
            <p:spPr bwMode="auto">
              <a:xfrm>
                <a:off x="1233461"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3" name="Freeform 329"/>
              <p:cNvSpPr>
                <a:spLocks noChangeAspect="1"/>
              </p:cNvSpPr>
              <p:nvPr/>
            </p:nvSpPr>
            <p:spPr bwMode="auto">
              <a:xfrm>
                <a:off x="1308074" y="5253052"/>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4" name="Freeform 330"/>
              <p:cNvSpPr>
                <a:spLocks noChangeAspect="1"/>
              </p:cNvSpPr>
              <p:nvPr/>
            </p:nvSpPr>
            <p:spPr bwMode="auto">
              <a:xfrm>
                <a:off x="1384274" y="525305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5" name="Freeform 331"/>
              <p:cNvSpPr>
                <a:spLocks noChangeAspect="1"/>
              </p:cNvSpPr>
              <p:nvPr/>
            </p:nvSpPr>
            <p:spPr bwMode="auto">
              <a:xfrm>
                <a:off x="1011211" y="525305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6" name="Freeform 332"/>
              <p:cNvSpPr>
                <a:spLocks noChangeAspect="1"/>
              </p:cNvSpPr>
              <p:nvPr/>
            </p:nvSpPr>
            <p:spPr bwMode="auto">
              <a:xfrm>
                <a:off x="1084236"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7" name="Freeform 333"/>
              <p:cNvSpPr>
                <a:spLocks noChangeAspect="1"/>
              </p:cNvSpPr>
              <p:nvPr/>
            </p:nvSpPr>
            <p:spPr bwMode="auto">
              <a:xfrm>
                <a:off x="1158849"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8" name="Freeform 334"/>
              <p:cNvSpPr>
                <a:spLocks noChangeAspect="1"/>
              </p:cNvSpPr>
              <p:nvPr/>
            </p:nvSpPr>
            <p:spPr bwMode="auto">
              <a:xfrm>
                <a:off x="785786"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29" name="Freeform 335"/>
              <p:cNvSpPr>
                <a:spLocks noChangeAspect="1"/>
              </p:cNvSpPr>
              <p:nvPr/>
            </p:nvSpPr>
            <p:spPr bwMode="auto">
              <a:xfrm>
                <a:off x="860399" y="525305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0" name="Freeform 336"/>
              <p:cNvSpPr>
                <a:spLocks noChangeAspect="1"/>
              </p:cNvSpPr>
              <p:nvPr/>
            </p:nvSpPr>
            <p:spPr bwMode="auto">
              <a:xfrm>
                <a:off x="936599" y="525305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1" name="Freeform 337"/>
              <p:cNvSpPr>
                <a:spLocks noChangeAspect="1"/>
              </p:cNvSpPr>
              <p:nvPr/>
            </p:nvSpPr>
            <p:spPr bwMode="auto">
              <a:xfrm>
                <a:off x="4221136"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2" name="Freeform 338"/>
              <p:cNvSpPr>
                <a:spLocks noChangeAspect="1"/>
              </p:cNvSpPr>
              <p:nvPr/>
            </p:nvSpPr>
            <p:spPr bwMode="auto">
              <a:xfrm>
                <a:off x="4295749" y="525305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3" name="Freeform 339"/>
              <p:cNvSpPr>
                <a:spLocks noChangeAspect="1"/>
              </p:cNvSpPr>
              <p:nvPr/>
            </p:nvSpPr>
            <p:spPr bwMode="auto">
              <a:xfrm>
                <a:off x="4370361" y="525305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4" name="Freeform 340"/>
              <p:cNvSpPr>
                <a:spLocks noChangeAspect="1"/>
              </p:cNvSpPr>
              <p:nvPr/>
            </p:nvSpPr>
            <p:spPr bwMode="auto">
              <a:xfrm>
                <a:off x="3997299" y="525305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5" name="Freeform 341"/>
              <p:cNvSpPr>
                <a:spLocks noChangeAspect="1"/>
              </p:cNvSpPr>
              <p:nvPr/>
            </p:nvSpPr>
            <p:spPr bwMode="auto">
              <a:xfrm>
                <a:off x="4071911" y="5253052"/>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6" name="Freeform 342"/>
              <p:cNvSpPr>
                <a:spLocks noChangeAspect="1"/>
              </p:cNvSpPr>
              <p:nvPr/>
            </p:nvSpPr>
            <p:spPr bwMode="auto">
              <a:xfrm>
                <a:off x="4146524" y="5253052"/>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7" name="Freeform 343"/>
              <p:cNvSpPr>
                <a:spLocks noChangeAspect="1"/>
              </p:cNvSpPr>
              <p:nvPr/>
            </p:nvSpPr>
            <p:spPr bwMode="auto">
              <a:xfrm>
                <a:off x="3773461"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8" name="Freeform 344"/>
              <p:cNvSpPr>
                <a:spLocks noChangeAspect="1"/>
              </p:cNvSpPr>
              <p:nvPr/>
            </p:nvSpPr>
            <p:spPr bwMode="auto">
              <a:xfrm>
                <a:off x="3848074"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39" name="Freeform 345"/>
              <p:cNvSpPr>
                <a:spLocks noChangeAspect="1"/>
              </p:cNvSpPr>
              <p:nvPr/>
            </p:nvSpPr>
            <p:spPr bwMode="auto">
              <a:xfrm>
                <a:off x="3921099"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0" name="Freeform 346"/>
              <p:cNvSpPr>
                <a:spLocks noChangeAspect="1"/>
              </p:cNvSpPr>
              <p:nvPr/>
            </p:nvSpPr>
            <p:spPr bwMode="auto">
              <a:xfrm>
                <a:off x="3548036" y="525305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1" name="Freeform 347"/>
              <p:cNvSpPr>
                <a:spLocks noChangeAspect="1"/>
              </p:cNvSpPr>
              <p:nvPr/>
            </p:nvSpPr>
            <p:spPr bwMode="auto">
              <a:xfrm>
                <a:off x="3622649" y="525305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2" name="Freeform 348"/>
              <p:cNvSpPr>
                <a:spLocks noChangeAspect="1"/>
              </p:cNvSpPr>
              <p:nvPr/>
            </p:nvSpPr>
            <p:spPr bwMode="auto">
              <a:xfrm>
                <a:off x="3698849" y="525305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3" name="Freeform 349"/>
              <p:cNvSpPr>
                <a:spLocks noChangeAspect="1"/>
              </p:cNvSpPr>
              <p:nvPr/>
            </p:nvSpPr>
            <p:spPr bwMode="auto">
              <a:xfrm>
                <a:off x="3475011" y="525305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4" name="Freeform 350"/>
              <p:cNvSpPr>
                <a:spLocks noChangeAspect="1"/>
              </p:cNvSpPr>
              <p:nvPr/>
            </p:nvSpPr>
            <p:spPr bwMode="auto">
              <a:xfrm>
                <a:off x="6907186" y="525464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5" name="Freeform 351"/>
              <p:cNvSpPr>
                <a:spLocks noChangeAspect="1"/>
              </p:cNvSpPr>
              <p:nvPr/>
            </p:nvSpPr>
            <p:spPr bwMode="auto">
              <a:xfrm>
                <a:off x="6983386" y="525464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6" name="Freeform 352"/>
              <p:cNvSpPr>
                <a:spLocks noChangeAspect="1"/>
              </p:cNvSpPr>
              <p:nvPr/>
            </p:nvSpPr>
            <p:spPr bwMode="auto">
              <a:xfrm>
                <a:off x="7057999"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7" name="Freeform 353"/>
              <p:cNvSpPr>
                <a:spLocks noChangeAspect="1"/>
              </p:cNvSpPr>
              <p:nvPr/>
            </p:nvSpPr>
            <p:spPr bwMode="auto">
              <a:xfrm>
                <a:off x="6684936"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8" name="Freeform 354"/>
              <p:cNvSpPr>
                <a:spLocks noChangeAspect="1"/>
              </p:cNvSpPr>
              <p:nvPr/>
            </p:nvSpPr>
            <p:spPr bwMode="auto">
              <a:xfrm>
                <a:off x="6757961"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49" name="Freeform 355"/>
              <p:cNvSpPr>
                <a:spLocks noChangeAspect="1"/>
              </p:cNvSpPr>
              <p:nvPr/>
            </p:nvSpPr>
            <p:spPr bwMode="auto">
              <a:xfrm>
                <a:off x="6832574"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0" name="Freeform 356"/>
              <p:cNvSpPr>
                <a:spLocks noChangeAspect="1"/>
              </p:cNvSpPr>
              <p:nvPr/>
            </p:nvSpPr>
            <p:spPr bwMode="auto">
              <a:xfrm>
                <a:off x="6459511" y="525464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1" name="Freeform 357"/>
              <p:cNvSpPr>
                <a:spLocks noChangeAspect="1"/>
              </p:cNvSpPr>
              <p:nvPr/>
            </p:nvSpPr>
            <p:spPr bwMode="auto">
              <a:xfrm>
                <a:off x="6534124" y="525464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2" name="Freeform 358"/>
              <p:cNvSpPr>
                <a:spLocks noChangeAspect="1"/>
              </p:cNvSpPr>
              <p:nvPr/>
            </p:nvSpPr>
            <p:spPr bwMode="auto">
              <a:xfrm>
                <a:off x="6610324" y="525464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3" name="Freeform 359"/>
              <p:cNvSpPr>
                <a:spLocks noChangeAspect="1"/>
              </p:cNvSpPr>
              <p:nvPr/>
            </p:nvSpPr>
            <p:spPr bwMode="auto">
              <a:xfrm>
                <a:off x="6237261" y="525464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4" name="Freeform 360"/>
              <p:cNvSpPr>
                <a:spLocks noChangeAspect="1"/>
              </p:cNvSpPr>
              <p:nvPr/>
            </p:nvSpPr>
            <p:spPr bwMode="auto">
              <a:xfrm>
                <a:off x="6310286"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5" name="Freeform 361"/>
              <p:cNvSpPr>
                <a:spLocks noChangeAspect="1"/>
              </p:cNvSpPr>
              <p:nvPr/>
            </p:nvSpPr>
            <p:spPr bwMode="auto">
              <a:xfrm>
                <a:off x="6384899" y="525464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6" name="Freeform 362"/>
              <p:cNvSpPr>
                <a:spLocks noChangeAspect="1"/>
              </p:cNvSpPr>
              <p:nvPr/>
            </p:nvSpPr>
            <p:spPr bwMode="auto">
              <a:xfrm>
                <a:off x="6011836" y="525464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7" name="Freeform 363"/>
              <p:cNvSpPr>
                <a:spLocks noChangeAspect="1"/>
              </p:cNvSpPr>
              <p:nvPr/>
            </p:nvSpPr>
            <p:spPr bwMode="auto">
              <a:xfrm>
                <a:off x="6086449" y="525464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8" name="Freeform 364"/>
              <p:cNvSpPr>
                <a:spLocks noChangeAspect="1"/>
              </p:cNvSpPr>
              <p:nvPr/>
            </p:nvSpPr>
            <p:spPr bwMode="auto">
              <a:xfrm>
                <a:off x="6161061" y="525464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59" name="Freeform 365"/>
              <p:cNvSpPr>
                <a:spLocks noChangeAspect="1"/>
              </p:cNvSpPr>
              <p:nvPr/>
            </p:nvSpPr>
            <p:spPr bwMode="auto">
              <a:xfrm>
                <a:off x="5787999" y="525464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0" name="Freeform 366"/>
              <p:cNvSpPr>
                <a:spLocks noChangeAspect="1"/>
              </p:cNvSpPr>
              <p:nvPr/>
            </p:nvSpPr>
            <p:spPr bwMode="auto">
              <a:xfrm>
                <a:off x="5862611"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1" name="Freeform 367"/>
              <p:cNvSpPr>
                <a:spLocks noChangeAspect="1"/>
              </p:cNvSpPr>
              <p:nvPr/>
            </p:nvSpPr>
            <p:spPr bwMode="auto">
              <a:xfrm>
                <a:off x="5937224"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2" name="Freeform 368"/>
              <p:cNvSpPr>
                <a:spLocks noChangeAspect="1"/>
              </p:cNvSpPr>
              <p:nvPr/>
            </p:nvSpPr>
            <p:spPr bwMode="auto">
              <a:xfrm>
                <a:off x="5562574" y="525464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3" name="Freeform 369"/>
              <p:cNvSpPr>
                <a:spLocks noChangeAspect="1"/>
              </p:cNvSpPr>
              <p:nvPr/>
            </p:nvSpPr>
            <p:spPr bwMode="auto">
              <a:xfrm>
                <a:off x="5638774" y="525464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4" name="Freeform 370"/>
              <p:cNvSpPr>
                <a:spLocks noChangeAspect="1"/>
              </p:cNvSpPr>
              <p:nvPr/>
            </p:nvSpPr>
            <p:spPr bwMode="auto">
              <a:xfrm>
                <a:off x="5713386" y="525464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5" name="Freeform 371"/>
              <p:cNvSpPr>
                <a:spLocks noChangeAspect="1"/>
              </p:cNvSpPr>
              <p:nvPr/>
            </p:nvSpPr>
            <p:spPr bwMode="auto">
              <a:xfrm>
                <a:off x="5340324" y="5254640"/>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6" name="Freeform 372"/>
              <p:cNvSpPr>
                <a:spLocks noChangeAspect="1"/>
              </p:cNvSpPr>
              <p:nvPr/>
            </p:nvSpPr>
            <p:spPr bwMode="auto">
              <a:xfrm>
                <a:off x="5414936" y="525464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7" name="Freeform 373"/>
              <p:cNvSpPr>
                <a:spLocks noChangeAspect="1"/>
              </p:cNvSpPr>
              <p:nvPr/>
            </p:nvSpPr>
            <p:spPr bwMode="auto">
              <a:xfrm>
                <a:off x="5489549"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8" name="Freeform 374"/>
              <p:cNvSpPr>
                <a:spLocks noChangeAspect="1"/>
              </p:cNvSpPr>
              <p:nvPr/>
            </p:nvSpPr>
            <p:spPr bwMode="auto">
              <a:xfrm>
                <a:off x="5116486"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69" name="Freeform 375"/>
              <p:cNvSpPr>
                <a:spLocks noChangeAspect="1"/>
              </p:cNvSpPr>
              <p:nvPr/>
            </p:nvSpPr>
            <p:spPr bwMode="auto">
              <a:xfrm>
                <a:off x="5189511" y="525464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0" name="Freeform 376"/>
              <p:cNvSpPr>
                <a:spLocks noChangeAspect="1"/>
              </p:cNvSpPr>
              <p:nvPr/>
            </p:nvSpPr>
            <p:spPr bwMode="auto">
              <a:xfrm>
                <a:off x="5264124"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1" name="Freeform 377"/>
              <p:cNvSpPr>
                <a:spLocks noChangeAspect="1"/>
              </p:cNvSpPr>
              <p:nvPr/>
            </p:nvSpPr>
            <p:spPr bwMode="auto">
              <a:xfrm>
                <a:off x="4891061"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2" name="Freeform 378"/>
              <p:cNvSpPr>
                <a:spLocks noChangeAspect="1"/>
              </p:cNvSpPr>
              <p:nvPr/>
            </p:nvSpPr>
            <p:spPr bwMode="auto">
              <a:xfrm>
                <a:off x="4965674" y="525464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3" name="Freeform 379"/>
              <p:cNvSpPr>
                <a:spLocks noChangeAspect="1"/>
              </p:cNvSpPr>
              <p:nvPr/>
            </p:nvSpPr>
            <p:spPr bwMode="auto">
              <a:xfrm>
                <a:off x="5041874" y="525464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4" name="Freeform 380"/>
              <p:cNvSpPr>
                <a:spLocks noChangeAspect="1"/>
              </p:cNvSpPr>
              <p:nvPr/>
            </p:nvSpPr>
            <p:spPr bwMode="auto">
              <a:xfrm>
                <a:off x="4668811" y="525464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5" name="Freeform 381"/>
              <p:cNvSpPr>
                <a:spLocks noChangeAspect="1"/>
              </p:cNvSpPr>
              <p:nvPr/>
            </p:nvSpPr>
            <p:spPr bwMode="auto">
              <a:xfrm>
                <a:off x="4741836"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6" name="Freeform 382"/>
              <p:cNvSpPr>
                <a:spLocks noChangeAspect="1"/>
              </p:cNvSpPr>
              <p:nvPr/>
            </p:nvSpPr>
            <p:spPr bwMode="auto">
              <a:xfrm>
                <a:off x="4816449"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7" name="Freeform 383"/>
              <p:cNvSpPr>
                <a:spLocks noChangeAspect="1"/>
              </p:cNvSpPr>
              <p:nvPr/>
            </p:nvSpPr>
            <p:spPr bwMode="auto">
              <a:xfrm>
                <a:off x="4443386"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8" name="Freeform 384"/>
              <p:cNvSpPr>
                <a:spLocks noChangeAspect="1"/>
              </p:cNvSpPr>
              <p:nvPr/>
            </p:nvSpPr>
            <p:spPr bwMode="auto">
              <a:xfrm>
                <a:off x="4517999" y="525464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79" name="Freeform 385"/>
              <p:cNvSpPr>
                <a:spLocks noChangeAspect="1"/>
              </p:cNvSpPr>
              <p:nvPr/>
            </p:nvSpPr>
            <p:spPr bwMode="auto">
              <a:xfrm>
                <a:off x="4594199" y="525464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0" name="Freeform 386"/>
              <p:cNvSpPr>
                <a:spLocks noChangeAspect="1"/>
              </p:cNvSpPr>
              <p:nvPr/>
            </p:nvSpPr>
            <p:spPr bwMode="auto">
              <a:xfrm>
                <a:off x="7878736"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1" name="Freeform 387"/>
              <p:cNvSpPr>
                <a:spLocks noChangeAspect="1"/>
              </p:cNvSpPr>
              <p:nvPr/>
            </p:nvSpPr>
            <p:spPr bwMode="auto">
              <a:xfrm>
                <a:off x="7953349" y="525464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2" name="Freeform 388"/>
              <p:cNvSpPr>
                <a:spLocks noChangeAspect="1"/>
              </p:cNvSpPr>
              <p:nvPr/>
            </p:nvSpPr>
            <p:spPr bwMode="auto">
              <a:xfrm>
                <a:off x="8027961" y="525464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3" name="Freeform 389"/>
              <p:cNvSpPr>
                <a:spLocks noChangeAspect="1"/>
              </p:cNvSpPr>
              <p:nvPr/>
            </p:nvSpPr>
            <p:spPr bwMode="auto">
              <a:xfrm>
                <a:off x="7654899" y="525464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4" name="Freeform 390"/>
              <p:cNvSpPr>
                <a:spLocks noChangeAspect="1"/>
              </p:cNvSpPr>
              <p:nvPr/>
            </p:nvSpPr>
            <p:spPr bwMode="auto">
              <a:xfrm>
                <a:off x="7729511" y="525464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5" name="Freeform 391"/>
              <p:cNvSpPr>
                <a:spLocks noChangeAspect="1"/>
              </p:cNvSpPr>
              <p:nvPr/>
            </p:nvSpPr>
            <p:spPr bwMode="auto">
              <a:xfrm>
                <a:off x="7804124" y="5254640"/>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6" name="Freeform 392"/>
              <p:cNvSpPr>
                <a:spLocks noChangeAspect="1"/>
              </p:cNvSpPr>
              <p:nvPr/>
            </p:nvSpPr>
            <p:spPr bwMode="auto">
              <a:xfrm>
                <a:off x="7431061"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7" name="Freeform 393"/>
              <p:cNvSpPr>
                <a:spLocks noChangeAspect="1"/>
              </p:cNvSpPr>
              <p:nvPr/>
            </p:nvSpPr>
            <p:spPr bwMode="auto">
              <a:xfrm>
                <a:off x="7505674"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8" name="Freeform 394"/>
              <p:cNvSpPr>
                <a:spLocks noChangeAspect="1"/>
              </p:cNvSpPr>
              <p:nvPr/>
            </p:nvSpPr>
            <p:spPr bwMode="auto">
              <a:xfrm>
                <a:off x="7578699"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89" name="Freeform 395"/>
              <p:cNvSpPr>
                <a:spLocks noChangeAspect="1"/>
              </p:cNvSpPr>
              <p:nvPr/>
            </p:nvSpPr>
            <p:spPr bwMode="auto">
              <a:xfrm>
                <a:off x="7205636" y="525464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0" name="Freeform 396"/>
              <p:cNvSpPr>
                <a:spLocks noChangeAspect="1"/>
              </p:cNvSpPr>
              <p:nvPr/>
            </p:nvSpPr>
            <p:spPr bwMode="auto">
              <a:xfrm>
                <a:off x="7280249" y="525464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1" name="Freeform 397"/>
              <p:cNvSpPr>
                <a:spLocks noChangeAspect="1"/>
              </p:cNvSpPr>
              <p:nvPr/>
            </p:nvSpPr>
            <p:spPr bwMode="auto">
              <a:xfrm>
                <a:off x="7356449" y="525464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2" name="Freeform 398"/>
              <p:cNvSpPr>
                <a:spLocks noChangeAspect="1"/>
              </p:cNvSpPr>
              <p:nvPr/>
            </p:nvSpPr>
            <p:spPr bwMode="auto">
              <a:xfrm>
                <a:off x="7132611" y="525464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3" name="Freeform 400"/>
              <p:cNvSpPr>
                <a:spLocks noChangeAspect="1"/>
              </p:cNvSpPr>
              <p:nvPr/>
            </p:nvSpPr>
            <p:spPr bwMode="auto">
              <a:xfrm>
                <a:off x="3249586" y="532766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4" name="Freeform 401"/>
              <p:cNvSpPr>
                <a:spLocks noChangeAspect="1"/>
              </p:cNvSpPr>
              <p:nvPr/>
            </p:nvSpPr>
            <p:spPr bwMode="auto">
              <a:xfrm>
                <a:off x="3325786" y="532766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5" name="Freeform 402"/>
              <p:cNvSpPr>
                <a:spLocks noChangeAspect="1"/>
              </p:cNvSpPr>
              <p:nvPr/>
            </p:nvSpPr>
            <p:spPr bwMode="auto">
              <a:xfrm>
                <a:off x="3400399"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6" name="Freeform 403"/>
              <p:cNvSpPr>
                <a:spLocks noChangeAspect="1"/>
              </p:cNvSpPr>
              <p:nvPr/>
            </p:nvSpPr>
            <p:spPr bwMode="auto">
              <a:xfrm>
                <a:off x="3027336"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7" name="Freeform 404"/>
              <p:cNvSpPr>
                <a:spLocks noChangeAspect="1"/>
              </p:cNvSpPr>
              <p:nvPr/>
            </p:nvSpPr>
            <p:spPr bwMode="auto">
              <a:xfrm>
                <a:off x="3100361"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8" name="Freeform 405"/>
              <p:cNvSpPr>
                <a:spLocks noChangeAspect="1"/>
              </p:cNvSpPr>
              <p:nvPr/>
            </p:nvSpPr>
            <p:spPr bwMode="auto">
              <a:xfrm>
                <a:off x="3174974"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899" name="Freeform 406"/>
              <p:cNvSpPr>
                <a:spLocks noChangeAspect="1"/>
              </p:cNvSpPr>
              <p:nvPr/>
            </p:nvSpPr>
            <p:spPr bwMode="auto">
              <a:xfrm>
                <a:off x="2801911" y="532766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0" name="Freeform 407"/>
              <p:cNvSpPr>
                <a:spLocks noChangeAspect="1"/>
              </p:cNvSpPr>
              <p:nvPr/>
            </p:nvSpPr>
            <p:spPr bwMode="auto">
              <a:xfrm>
                <a:off x="2876524" y="5327662"/>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1" name="Freeform 408"/>
              <p:cNvSpPr>
                <a:spLocks noChangeAspect="1"/>
              </p:cNvSpPr>
              <p:nvPr/>
            </p:nvSpPr>
            <p:spPr bwMode="auto">
              <a:xfrm>
                <a:off x="2952724" y="532766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2" name="Freeform 409"/>
              <p:cNvSpPr>
                <a:spLocks noChangeAspect="1"/>
              </p:cNvSpPr>
              <p:nvPr/>
            </p:nvSpPr>
            <p:spPr bwMode="auto">
              <a:xfrm>
                <a:off x="2579661" y="532766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3" name="Freeform 410"/>
              <p:cNvSpPr>
                <a:spLocks noChangeAspect="1"/>
              </p:cNvSpPr>
              <p:nvPr/>
            </p:nvSpPr>
            <p:spPr bwMode="auto">
              <a:xfrm>
                <a:off x="2652686"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4" name="Freeform 411"/>
              <p:cNvSpPr>
                <a:spLocks noChangeAspect="1"/>
              </p:cNvSpPr>
              <p:nvPr/>
            </p:nvSpPr>
            <p:spPr bwMode="auto">
              <a:xfrm>
                <a:off x="2727299" y="532766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5" name="Freeform 412"/>
              <p:cNvSpPr>
                <a:spLocks noChangeAspect="1"/>
              </p:cNvSpPr>
              <p:nvPr/>
            </p:nvSpPr>
            <p:spPr bwMode="auto">
              <a:xfrm>
                <a:off x="2354236" y="532766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6" name="Freeform 413"/>
              <p:cNvSpPr>
                <a:spLocks noChangeAspect="1"/>
              </p:cNvSpPr>
              <p:nvPr/>
            </p:nvSpPr>
            <p:spPr bwMode="auto">
              <a:xfrm>
                <a:off x="2428849" y="532766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7" name="Freeform 414"/>
              <p:cNvSpPr>
                <a:spLocks noChangeAspect="1"/>
              </p:cNvSpPr>
              <p:nvPr/>
            </p:nvSpPr>
            <p:spPr bwMode="auto">
              <a:xfrm>
                <a:off x="2503461" y="5327662"/>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8" name="Freeform 415"/>
              <p:cNvSpPr>
                <a:spLocks noChangeAspect="1"/>
              </p:cNvSpPr>
              <p:nvPr/>
            </p:nvSpPr>
            <p:spPr bwMode="auto">
              <a:xfrm>
                <a:off x="2130399" y="532766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09" name="Freeform 416"/>
              <p:cNvSpPr>
                <a:spLocks noChangeAspect="1"/>
              </p:cNvSpPr>
              <p:nvPr/>
            </p:nvSpPr>
            <p:spPr bwMode="auto">
              <a:xfrm>
                <a:off x="2205011"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0" name="Freeform 417"/>
              <p:cNvSpPr>
                <a:spLocks noChangeAspect="1"/>
              </p:cNvSpPr>
              <p:nvPr/>
            </p:nvSpPr>
            <p:spPr bwMode="auto">
              <a:xfrm>
                <a:off x="2279624"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1" name="Freeform 418"/>
              <p:cNvSpPr>
                <a:spLocks noChangeAspect="1"/>
              </p:cNvSpPr>
              <p:nvPr/>
            </p:nvSpPr>
            <p:spPr bwMode="auto">
              <a:xfrm>
                <a:off x="1904974" y="5327662"/>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2" name="Freeform 419"/>
              <p:cNvSpPr>
                <a:spLocks noChangeAspect="1"/>
              </p:cNvSpPr>
              <p:nvPr/>
            </p:nvSpPr>
            <p:spPr bwMode="auto">
              <a:xfrm>
                <a:off x="1981174" y="532766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3" name="Freeform 420"/>
              <p:cNvSpPr>
                <a:spLocks noChangeAspect="1"/>
              </p:cNvSpPr>
              <p:nvPr/>
            </p:nvSpPr>
            <p:spPr bwMode="auto">
              <a:xfrm>
                <a:off x="2055786" y="532766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4" name="Freeform 421"/>
              <p:cNvSpPr>
                <a:spLocks noChangeAspect="1"/>
              </p:cNvSpPr>
              <p:nvPr/>
            </p:nvSpPr>
            <p:spPr bwMode="auto">
              <a:xfrm>
                <a:off x="1682724" y="5327662"/>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5" name="Freeform 422"/>
              <p:cNvSpPr>
                <a:spLocks noChangeAspect="1"/>
              </p:cNvSpPr>
              <p:nvPr/>
            </p:nvSpPr>
            <p:spPr bwMode="auto">
              <a:xfrm>
                <a:off x="1757336" y="532766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6" name="Freeform 423"/>
              <p:cNvSpPr>
                <a:spLocks noChangeAspect="1"/>
              </p:cNvSpPr>
              <p:nvPr/>
            </p:nvSpPr>
            <p:spPr bwMode="auto">
              <a:xfrm>
                <a:off x="1831949"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7" name="Freeform 424"/>
              <p:cNvSpPr>
                <a:spLocks noChangeAspect="1"/>
              </p:cNvSpPr>
              <p:nvPr/>
            </p:nvSpPr>
            <p:spPr bwMode="auto">
              <a:xfrm>
                <a:off x="1458886"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8" name="Freeform 425"/>
              <p:cNvSpPr>
                <a:spLocks noChangeAspect="1"/>
              </p:cNvSpPr>
              <p:nvPr/>
            </p:nvSpPr>
            <p:spPr bwMode="auto">
              <a:xfrm>
                <a:off x="1531911" y="5327662"/>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19" name="Freeform 426"/>
              <p:cNvSpPr>
                <a:spLocks noChangeAspect="1"/>
              </p:cNvSpPr>
              <p:nvPr/>
            </p:nvSpPr>
            <p:spPr bwMode="auto">
              <a:xfrm>
                <a:off x="1606524"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0" name="Freeform 427"/>
              <p:cNvSpPr>
                <a:spLocks noChangeAspect="1"/>
              </p:cNvSpPr>
              <p:nvPr/>
            </p:nvSpPr>
            <p:spPr bwMode="auto">
              <a:xfrm>
                <a:off x="1233461"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1" name="Freeform 428"/>
              <p:cNvSpPr>
                <a:spLocks noChangeAspect="1"/>
              </p:cNvSpPr>
              <p:nvPr/>
            </p:nvSpPr>
            <p:spPr bwMode="auto">
              <a:xfrm>
                <a:off x="1308074" y="5327662"/>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2" name="Freeform 429"/>
              <p:cNvSpPr>
                <a:spLocks noChangeAspect="1"/>
              </p:cNvSpPr>
              <p:nvPr/>
            </p:nvSpPr>
            <p:spPr bwMode="auto">
              <a:xfrm>
                <a:off x="1384274" y="532766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3" name="Freeform 430"/>
              <p:cNvSpPr>
                <a:spLocks noChangeAspect="1"/>
              </p:cNvSpPr>
              <p:nvPr/>
            </p:nvSpPr>
            <p:spPr bwMode="auto">
              <a:xfrm>
                <a:off x="1011211" y="5327662"/>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4" name="Freeform 431"/>
              <p:cNvSpPr>
                <a:spLocks noChangeAspect="1"/>
              </p:cNvSpPr>
              <p:nvPr/>
            </p:nvSpPr>
            <p:spPr bwMode="auto">
              <a:xfrm>
                <a:off x="1084236"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5" name="Freeform 432"/>
              <p:cNvSpPr>
                <a:spLocks noChangeAspect="1"/>
              </p:cNvSpPr>
              <p:nvPr/>
            </p:nvSpPr>
            <p:spPr bwMode="auto">
              <a:xfrm>
                <a:off x="1158849"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6" name="Freeform 433"/>
              <p:cNvSpPr>
                <a:spLocks noChangeAspect="1"/>
              </p:cNvSpPr>
              <p:nvPr/>
            </p:nvSpPr>
            <p:spPr bwMode="auto">
              <a:xfrm>
                <a:off x="785786"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7" name="Freeform 434"/>
              <p:cNvSpPr>
                <a:spLocks noChangeAspect="1"/>
              </p:cNvSpPr>
              <p:nvPr/>
            </p:nvSpPr>
            <p:spPr bwMode="auto">
              <a:xfrm>
                <a:off x="860399" y="532766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8" name="Freeform 435"/>
              <p:cNvSpPr>
                <a:spLocks noChangeAspect="1"/>
              </p:cNvSpPr>
              <p:nvPr/>
            </p:nvSpPr>
            <p:spPr bwMode="auto">
              <a:xfrm>
                <a:off x="936599" y="532766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29" name="Freeform 436"/>
              <p:cNvSpPr>
                <a:spLocks noChangeAspect="1"/>
              </p:cNvSpPr>
              <p:nvPr/>
            </p:nvSpPr>
            <p:spPr bwMode="auto">
              <a:xfrm>
                <a:off x="4221136"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0" name="Freeform 437"/>
              <p:cNvSpPr>
                <a:spLocks noChangeAspect="1"/>
              </p:cNvSpPr>
              <p:nvPr/>
            </p:nvSpPr>
            <p:spPr bwMode="auto">
              <a:xfrm>
                <a:off x="4295749" y="5327662"/>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1" name="Freeform 438"/>
              <p:cNvSpPr>
                <a:spLocks noChangeAspect="1"/>
              </p:cNvSpPr>
              <p:nvPr/>
            </p:nvSpPr>
            <p:spPr bwMode="auto">
              <a:xfrm>
                <a:off x="4370361" y="532766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2" name="Freeform 439"/>
              <p:cNvSpPr>
                <a:spLocks noChangeAspect="1"/>
              </p:cNvSpPr>
              <p:nvPr/>
            </p:nvSpPr>
            <p:spPr bwMode="auto">
              <a:xfrm>
                <a:off x="3997299" y="5327662"/>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3" name="Freeform 440"/>
              <p:cNvSpPr>
                <a:spLocks noChangeAspect="1"/>
              </p:cNvSpPr>
              <p:nvPr/>
            </p:nvSpPr>
            <p:spPr bwMode="auto">
              <a:xfrm>
                <a:off x="4071911" y="5327662"/>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4" name="Freeform 441"/>
              <p:cNvSpPr>
                <a:spLocks noChangeAspect="1"/>
              </p:cNvSpPr>
              <p:nvPr/>
            </p:nvSpPr>
            <p:spPr bwMode="auto">
              <a:xfrm>
                <a:off x="4146524" y="5327662"/>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5" name="Freeform 442"/>
              <p:cNvSpPr>
                <a:spLocks noChangeAspect="1"/>
              </p:cNvSpPr>
              <p:nvPr/>
            </p:nvSpPr>
            <p:spPr bwMode="auto">
              <a:xfrm>
                <a:off x="3773461"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6" name="Freeform 443"/>
              <p:cNvSpPr>
                <a:spLocks noChangeAspect="1"/>
              </p:cNvSpPr>
              <p:nvPr/>
            </p:nvSpPr>
            <p:spPr bwMode="auto">
              <a:xfrm>
                <a:off x="3848074"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7" name="Freeform 444"/>
              <p:cNvSpPr>
                <a:spLocks noChangeAspect="1"/>
              </p:cNvSpPr>
              <p:nvPr/>
            </p:nvSpPr>
            <p:spPr bwMode="auto">
              <a:xfrm>
                <a:off x="3921099"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8" name="Freeform 445"/>
              <p:cNvSpPr>
                <a:spLocks noChangeAspect="1"/>
              </p:cNvSpPr>
              <p:nvPr/>
            </p:nvSpPr>
            <p:spPr bwMode="auto">
              <a:xfrm>
                <a:off x="3548036" y="5327662"/>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39" name="Freeform 446"/>
              <p:cNvSpPr>
                <a:spLocks noChangeAspect="1"/>
              </p:cNvSpPr>
              <p:nvPr/>
            </p:nvSpPr>
            <p:spPr bwMode="auto">
              <a:xfrm>
                <a:off x="3622649" y="5327662"/>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0" name="Freeform 447"/>
              <p:cNvSpPr>
                <a:spLocks noChangeAspect="1"/>
              </p:cNvSpPr>
              <p:nvPr/>
            </p:nvSpPr>
            <p:spPr bwMode="auto">
              <a:xfrm>
                <a:off x="3698849" y="5327662"/>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1" name="Freeform 448"/>
              <p:cNvSpPr>
                <a:spLocks noChangeAspect="1"/>
              </p:cNvSpPr>
              <p:nvPr/>
            </p:nvSpPr>
            <p:spPr bwMode="auto">
              <a:xfrm>
                <a:off x="3475011" y="5327662"/>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2" name="Freeform 449"/>
              <p:cNvSpPr>
                <a:spLocks noChangeAspect="1"/>
              </p:cNvSpPr>
              <p:nvPr/>
            </p:nvSpPr>
            <p:spPr bwMode="auto">
              <a:xfrm>
                <a:off x="6907186" y="532925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3" name="Freeform 450"/>
              <p:cNvSpPr>
                <a:spLocks noChangeAspect="1"/>
              </p:cNvSpPr>
              <p:nvPr/>
            </p:nvSpPr>
            <p:spPr bwMode="auto">
              <a:xfrm>
                <a:off x="6983386" y="532925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4" name="Freeform 451"/>
              <p:cNvSpPr>
                <a:spLocks noChangeAspect="1"/>
              </p:cNvSpPr>
              <p:nvPr/>
            </p:nvSpPr>
            <p:spPr bwMode="auto">
              <a:xfrm>
                <a:off x="7057999"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5" name="Freeform 452"/>
              <p:cNvSpPr>
                <a:spLocks noChangeAspect="1"/>
              </p:cNvSpPr>
              <p:nvPr/>
            </p:nvSpPr>
            <p:spPr bwMode="auto">
              <a:xfrm>
                <a:off x="6684936"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6" name="Freeform 453"/>
              <p:cNvSpPr>
                <a:spLocks noChangeAspect="1"/>
              </p:cNvSpPr>
              <p:nvPr/>
            </p:nvSpPr>
            <p:spPr bwMode="auto">
              <a:xfrm>
                <a:off x="6757961"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7" name="Freeform 454"/>
              <p:cNvSpPr>
                <a:spLocks noChangeAspect="1"/>
              </p:cNvSpPr>
              <p:nvPr/>
            </p:nvSpPr>
            <p:spPr bwMode="auto">
              <a:xfrm>
                <a:off x="6832574"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8" name="Freeform 455"/>
              <p:cNvSpPr>
                <a:spLocks noChangeAspect="1"/>
              </p:cNvSpPr>
              <p:nvPr/>
            </p:nvSpPr>
            <p:spPr bwMode="auto">
              <a:xfrm>
                <a:off x="6459511" y="532925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49" name="Freeform 456"/>
              <p:cNvSpPr>
                <a:spLocks noChangeAspect="1"/>
              </p:cNvSpPr>
              <p:nvPr/>
            </p:nvSpPr>
            <p:spPr bwMode="auto">
              <a:xfrm>
                <a:off x="6534124" y="532925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0" name="Freeform 457"/>
              <p:cNvSpPr>
                <a:spLocks noChangeAspect="1"/>
              </p:cNvSpPr>
              <p:nvPr/>
            </p:nvSpPr>
            <p:spPr bwMode="auto">
              <a:xfrm>
                <a:off x="6610324" y="532925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1" name="Freeform 458"/>
              <p:cNvSpPr>
                <a:spLocks noChangeAspect="1"/>
              </p:cNvSpPr>
              <p:nvPr/>
            </p:nvSpPr>
            <p:spPr bwMode="auto">
              <a:xfrm>
                <a:off x="6237261" y="532925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2" name="Freeform 459"/>
              <p:cNvSpPr>
                <a:spLocks noChangeAspect="1"/>
              </p:cNvSpPr>
              <p:nvPr/>
            </p:nvSpPr>
            <p:spPr bwMode="auto">
              <a:xfrm>
                <a:off x="6310286"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3" name="Freeform 460"/>
              <p:cNvSpPr>
                <a:spLocks noChangeAspect="1"/>
              </p:cNvSpPr>
              <p:nvPr/>
            </p:nvSpPr>
            <p:spPr bwMode="auto">
              <a:xfrm>
                <a:off x="6384899" y="532925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4" name="Freeform 461"/>
              <p:cNvSpPr>
                <a:spLocks noChangeAspect="1"/>
              </p:cNvSpPr>
              <p:nvPr/>
            </p:nvSpPr>
            <p:spPr bwMode="auto">
              <a:xfrm>
                <a:off x="6011836" y="532925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5" name="Freeform 462"/>
              <p:cNvSpPr>
                <a:spLocks noChangeAspect="1"/>
              </p:cNvSpPr>
              <p:nvPr/>
            </p:nvSpPr>
            <p:spPr bwMode="auto">
              <a:xfrm>
                <a:off x="6086449" y="532925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6" name="Freeform 463"/>
              <p:cNvSpPr>
                <a:spLocks noChangeAspect="1"/>
              </p:cNvSpPr>
              <p:nvPr/>
            </p:nvSpPr>
            <p:spPr bwMode="auto">
              <a:xfrm>
                <a:off x="6161061" y="532925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7" name="Freeform 464"/>
              <p:cNvSpPr>
                <a:spLocks noChangeAspect="1"/>
              </p:cNvSpPr>
              <p:nvPr/>
            </p:nvSpPr>
            <p:spPr bwMode="auto">
              <a:xfrm>
                <a:off x="5787999" y="532925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8" name="Freeform 465"/>
              <p:cNvSpPr>
                <a:spLocks noChangeAspect="1"/>
              </p:cNvSpPr>
              <p:nvPr/>
            </p:nvSpPr>
            <p:spPr bwMode="auto">
              <a:xfrm>
                <a:off x="5862611"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59" name="Freeform 466"/>
              <p:cNvSpPr>
                <a:spLocks noChangeAspect="1"/>
              </p:cNvSpPr>
              <p:nvPr/>
            </p:nvSpPr>
            <p:spPr bwMode="auto">
              <a:xfrm>
                <a:off x="5937224"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0" name="Freeform 467"/>
              <p:cNvSpPr>
                <a:spLocks noChangeAspect="1"/>
              </p:cNvSpPr>
              <p:nvPr/>
            </p:nvSpPr>
            <p:spPr bwMode="auto">
              <a:xfrm>
                <a:off x="5562574" y="532925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1" name="Freeform 468"/>
              <p:cNvSpPr>
                <a:spLocks noChangeAspect="1"/>
              </p:cNvSpPr>
              <p:nvPr/>
            </p:nvSpPr>
            <p:spPr bwMode="auto">
              <a:xfrm>
                <a:off x="5638774" y="532925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2" name="Freeform 469"/>
              <p:cNvSpPr>
                <a:spLocks noChangeAspect="1"/>
              </p:cNvSpPr>
              <p:nvPr/>
            </p:nvSpPr>
            <p:spPr bwMode="auto">
              <a:xfrm>
                <a:off x="5713386" y="532925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3" name="Freeform 470"/>
              <p:cNvSpPr>
                <a:spLocks noChangeAspect="1"/>
              </p:cNvSpPr>
              <p:nvPr/>
            </p:nvSpPr>
            <p:spPr bwMode="auto">
              <a:xfrm>
                <a:off x="5340324" y="5329250"/>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4" name="Freeform 471"/>
              <p:cNvSpPr>
                <a:spLocks noChangeAspect="1"/>
              </p:cNvSpPr>
              <p:nvPr/>
            </p:nvSpPr>
            <p:spPr bwMode="auto">
              <a:xfrm>
                <a:off x="5414936" y="532925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5" name="Freeform 472"/>
              <p:cNvSpPr>
                <a:spLocks noChangeAspect="1"/>
              </p:cNvSpPr>
              <p:nvPr/>
            </p:nvSpPr>
            <p:spPr bwMode="auto">
              <a:xfrm>
                <a:off x="5489549"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6" name="Freeform 473"/>
              <p:cNvSpPr>
                <a:spLocks noChangeAspect="1"/>
              </p:cNvSpPr>
              <p:nvPr/>
            </p:nvSpPr>
            <p:spPr bwMode="auto">
              <a:xfrm>
                <a:off x="5116486"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7" name="Freeform 474"/>
              <p:cNvSpPr>
                <a:spLocks noChangeAspect="1"/>
              </p:cNvSpPr>
              <p:nvPr/>
            </p:nvSpPr>
            <p:spPr bwMode="auto">
              <a:xfrm>
                <a:off x="5189511" y="532925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8" name="Freeform 475"/>
              <p:cNvSpPr>
                <a:spLocks noChangeAspect="1"/>
              </p:cNvSpPr>
              <p:nvPr/>
            </p:nvSpPr>
            <p:spPr bwMode="auto">
              <a:xfrm>
                <a:off x="5264124"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69" name="Freeform 476"/>
              <p:cNvSpPr>
                <a:spLocks noChangeAspect="1"/>
              </p:cNvSpPr>
              <p:nvPr/>
            </p:nvSpPr>
            <p:spPr bwMode="auto">
              <a:xfrm>
                <a:off x="4891061"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0" name="Freeform 477"/>
              <p:cNvSpPr>
                <a:spLocks noChangeAspect="1"/>
              </p:cNvSpPr>
              <p:nvPr/>
            </p:nvSpPr>
            <p:spPr bwMode="auto">
              <a:xfrm>
                <a:off x="4965674" y="532925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1" name="Freeform 478"/>
              <p:cNvSpPr>
                <a:spLocks noChangeAspect="1"/>
              </p:cNvSpPr>
              <p:nvPr/>
            </p:nvSpPr>
            <p:spPr bwMode="auto">
              <a:xfrm>
                <a:off x="5041874" y="532925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2" name="Freeform 479"/>
              <p:cNvSpPr>
                <a:spLocks noChangeAspect="1"/>
              </p:cNvSpPr>
              <p:nvPr/>
            </p:nvSpPr>
            <p:spPr bwMode="auto">
              <a:xfrm>
                <a:off x="4668811" y="532925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3" name="Freeform 480"/>
              <p:cNvSpPr>
                <a:spLocks noChangeAspect="1"/>
              </p:cNvSpPr>
              <p:nvPr/>
            </p:nvSpPr>
            <p:spPr bwMode="auto">
              <a:xfrm>
                <a:off x="4741836"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4" name="Freeform 481"/>
              <p:cNvSpPr>
                <a:spLocks noChangeAspect="1"/>
              </p:cNvSpPr>
              <p:nvPr/>
            </p:nvSpPr>
            <p:spPr bwMode="auto">
              <a:xfrm>
                <a:off x="4816449"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5" name="Freeform 482"/>
              <p:cNvSpPr>
                <a:spLocks noChangeAspect="1"/>
              </p:cNvSpPr>
              <p:nvPr/>
            </p:nvSpPr>
            <p:spPr bwMode="auto">
              <a:xfrm>
                <a:off x="4443386"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6" name="Freeform 483"/>
              <p:cNvSpPr>
                <a:spLocks noChangeAspect="1"/>
              </p:cNvSpPr>
              <p:nvPr/>
            </p:nvSpPr>
            <p:spPr bwMode="auto">
              <a:xfrm>
                <a:off x="4517999" y="532925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7" name="Freeform 484"/>
              <p:cNvSpPr>
                <a:spLocks noChangeAspect="1"/>
              </p:cNvSpPr>
              <p:nvPr/>
            </p:nvSpPr>
            <p:spPr bwMode="auto">
              <a:xfrm>
                <a:off x="4594199" y="532925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8" name="Freeform 485"/>
              <p:cNvSpPr>
                <a:spLocks noChangeAspect="1"/>
              </p:cNvSpPr>
              <p:nvPr/>
            </p:nvSpPr>
            <p:spPr bwMode="auto">
              <a:xfrm>
                <a:off x="7878736"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79" name="Freeform 486"/>
              <p:cNvSpPr>
                <a:spLocks noChangeAspect="1"/>
              </p:cNvSpPr>
              <p:nvPr/>
            </p:nvSpPr>
            <p:spPr bwMode="auto">
              <a:xfrm>
                <a:off x="7953349" y="532925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0" name="Freeform 487"/>
              <p:cNvSpPr>
                <a:spLocks noChangeAspect="1"/>
              </p:cNvSpPr>
              <p:nvPr/>
            </p:nvSpPr>
            <p:spPr bwMode="auto">
              <a:xfrm>
                <a:off x="8027961" y="532925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1" name="Freeform 488"/>
              <p:cNvSpPr>
                <a:spLocks noChangeAspect="1"/>
              </p:cNvSpPr>
              <p:nvPr/>
            </p:nvSpPr>
            <p:spPr bwMode="auto">
              <a:xfrm>
                <a:off x="7654899" y="532925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2" name="Freeform 489"/>
              <p:cNvSpPr>
                <a:spLocks noChangeAspect="1"/>
              </p:cNvSpPr>
              <p:nvPr/>
            </p:nvSpPr>
            <p:spPr bwMode="auto">
              <a:xfrm>
                <a:off x="7729511" y="532925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3" name="Freeform 490"/>
              <p:cNvSpPr>
                <a:spLocks noChangeAspect="1"/>
              </p:cNvSpPr>
              <p:nvPr/>
            </p:nvSpPr>
            <p:spPr bwMode="auto">
              <a:xfrm>
                <a:off x="7804124" y="5329250"/>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4" name="Freeform 491"/>
              <p:cNvSpPr>
                <a:spLocks noChangeAspect="1"/>
              </p:cNvSpPr>
              <p:nvPr/>
            </p:nvSpPr>
            <p:spPr bwMode="auto">
              <a:xfrm>
                <a:off x="7431061"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5" name="Freeform 492"/>
              <p:cNvSpPr>
                <a:spLocks noChangeAspect="1"/>
              </p:cNvSpPr>
              <p:nvPr/>
            </p:nvSpPr>
            <p:spPr bwMode="auto">
              <a:xfrm>
                <a:off x="7505674"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6" name="Freeform 493"/>
              <p:cNvSpPr>
                <a:spLocks noChangeAspect="1"/>
              </p:cNvSpPr>
              <p:nvPr/>
            </p:nvSpPr>
            <p:spPr bwMode="auto">
              <a:xfrm>
                <a:off x="7578699"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7" name="Freeform 494"/>
              <p:cNvSpPr>
                <a:spLocks noChangeAspect="1"/>
              </p:cNvSpPr>
              <p:nvPr/>
            </p:nvSpPr>
            <p:spPr bwMode="auto">
              <a:xfrm>
                <a:off x="7205636" y="532925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8" name="Freeform 495"/>
              <p:cNvSpPr>
                <a:spLocks noChangeAspect="1"/>
              </p:cNvSpPr>
              <p:nvPr/>
            </p:nvSpPr>
            <p:spPr bwMode="auto">
              <a:xfrm>
                <a:off x="7280249" y="532925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89" name="Freeform 496"/>
              <p:cNvSpPr>
                <a:spLocks noChangeAspect="1"/>
              </p:cNvSpPr>
              <p:nvPr/>
            </p:nvSpPr>
            <p:spPr bwMode="auto">
              <a:xfrm>
                <a:off x="7356449" y="532925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90" name="Freeform 497"/>
              <p:cNvSpPr>
                <a:spLocks noChangeAspect="1"/>
              </p:cNvSpPr>
              <p:nvPr/>
            </p:nvSpPr>
            <p:spPr bwMode="auto">
              <a:xfrm>
                <a:off x="7132611" y="532925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991" name="990 - Ισοσκελές τρίγωνο"/>
              <p:cNvSpPr/>
              <p:nvPr/>
            </p:nvSpPr>
            <p:spPr>
              <a:xfrm>
                <a:off x="500034" y="4937134"/>
                <a:ext cx="500066" cy="6429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2" name="991 - Ισοσκελές τρίγωνο"/>
              <p:cNvSpPr/>
              <p:nvPr/>
            </p:nvSpPr>
            <p:spPr>
              <a:xfrm>
                <a:off x="7858148" y="5008572"/>
                <a:ext cx="500066" cy="6429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97" name="729 - Ομάδα"/>
            <p:cNvGrpSpPr/>
            <p:nvPr/>
          </p:nvGrpSpPr>
          <p:grpSpPr>
            <a:xfrm flipV="1">
              <a:off x="1800537" y="4670973"/>
              <a:ext cx="6735536" cy="254686"/>
              <a:chOff x="785786" y="1420800"/>
              <a:chExt cx="7313613" cy="222251"/>
            </a:xfrm>
          </p:grpSpPr>
          <p:sp>
            <p:nvSpPr>
              <p:cNvPr id="499" name="Freeform 500"/>
              <p:cNvSpPr>
                <a:spLocks noChangeAspect="1"/>
              </p:cNvSpPr>
              <p:nvPr/>
            </p:nvSpPr>
            <p:spPr bwMode="auto">
              <a:xfrm>
                <a:off x="3249586" y="1535100"/>
                <a:ext cx="73025" cy="106363"/>
              </a:xfrm>
              <a:custGeom>
                <a:avLst/>
                <a:gdLst>
                  <a:gd name="T0" fmla="*/ 33 w 55"/>
                  <a:gd name="T1" fmla="*/ 25 h 82"/>
                  <a:gd name="T2" fmla="*/ 33 w 55"/>
                  <a:gd name="T3" fmla="*/ 21 h 82"/>
                  <a:gd name="T4" fmla="*/ 31 w 55"/>
                  <a:gd name="T5" fmla="*/ 0 h 82"/>
                  <a:gd name="T6" fmla="*/ 26 w 55"/>
                  <a:gd name="T7" fmla="*/ 0 h 82"/>
                  <a:gd name="T8" fmla="*/ 29 w 55"/>
                  <a:gd name="T9" fmla="*/ 21 h 82"/>
                  <a:gd name="T10" fmla="*/ 28 w 55"/>
                  <a:gd name="T11" fmla="*/ 23 h 82"/>
                  <a:gd name="T12" fmla="*/ 23 w 55"/>
                  <a:gd name="T13" fmla="*/ 23 h 82"/>
                  <a:gd name="T14" fmla="*/ 22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0" name="Freeform 502"/>
              <p:cNvSpPr>
                <a:spLocks noChangeAspect="1"/>
              </p:cNvSpPr>
              <p:nvPr/>
            </p:nvSpPr>
            <p:spPr bwMode="auto">
              <a:xfrm>
                <a:off x="3325786" y="1535100"/>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3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1" name="Freeform 504"/>
              <p:cNvSpPr>
                <a:spLocks noChangeAspect="1"/>
              </p:cNvSpPr>
              <p:nvPr/>
            </p:nvSpPr>
            <p:spPr bwMode="auto">
              <a:xfrm>
                <a:off x="3400399"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2" name="Freeform 506"/>
              <p:cNvSpPr>
                <a:spLocks noChangeAspect="1"/>
              </p:cNvSpPr>
              <p:nvPr/>
            </p:nvSpPr>
            <p:spPr bwMode="auto">
              <a:xfrm>
                <a:off x="3027336"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3" name="Freeform 508"/>
              <p:cNvSpPr>
                <a:spLocks noChangeAspect="1"/>
              </p:cNvSpPr>
              <p:nvPr/>
            </p:nvSpPr>
            <p:spPr bwMode="auto">
              <a:xfrm>
                <a:off x="3100361" y="1535100"/>
                <a:ext cx="71438" cy="106363"/>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4" name="Freeform 510"/>
              <p:cNvSpPr>
                <a:spLocks noChangeAspect="1"/>
              </p:cNvSpPr>
              <p:nvPr/>
            </p:nvSpPr>
            <p:spPr bwMode="auto">
              <a:xfrm>
                <a:off x="3174974"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5" name="Freeform 512"/>
              <p:cNvSpPr>
                <a:spLocks noChangeAspect="1"/>
              </p:cNvSpPr>
              <p:nvPr/>
            </p:nvSpPr>
            <p:spPr bwMode="auto">
              <a:xfrm>
                <a:off x="2801911"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6" name="Freeform 514"/>
              <p:cNvSpPr>
                <a:spLocks noChangeAspect="1"/>
              </p:cNvSpPr>
              <p:nvPr/>
            </p:nvSpPr>
            <p:spPr bwMode="auto">
              <a:xfrm>
                <a:off x="2876524" y="1535100"/>
                <a:ext cx="71438" cy="106363"/>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3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7" name="Freeform 516"/>
              <p:cNvSpPr>
                <a:spLocks noChangeAspect="1"/>
              </p:cNvSpPr>
              <p:nvPr/>
            </p:nvSpPr>
            <p:spPr bwMode="auto">
              <a:xfrm>
                <a:off x="2952724"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8" name="Freeform 518"/>
              <p:cNvSpPr>
                <a:spLocks noChangeAspect="1"/>
              </p:cNvSpPr>
              <p:nvPr/>
            </p:nvSpPr>
            <p:spPr bwMode="auto">
              <a:xfrm>
                <a:off x="2579661"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09" name="Freeform 520"/>
              <p:cNvSpPr>
                <a:spLocks noChangeAspect="1"/>
              </p:cNvSpPr>
              <p:nvPr/>
            </p:nvSpPr>
            <p:spPr bwMode="auto">
              <a:xfrm>
                <a:off x="2652686"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0" name="Freeform 522"/>
              <p:cNvSpPr>
                <a:spLocks noChangeAspect="1"/>
              </p:cNvSpPr>
              <p:nvPr/>
            </p:nvSpPr>
            <p:spPr bwMode="auto">
              <a:xfrm>
                <a:off x="2727299"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1" name="Freeform 524"/>
              <p:cNvSpPr>
                <a:spLocks noChangeAspect="1"/>
              </p:cNvSpPr>
              <p:nvPr/>
            </p:nvSpPr>
            <p:spPr bwMode="auto">
              <a:xfrm>
                <a:off x="2354236"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2" name="Freeform 526"/>
              <p:cNvSpPr>
                <a:spLocks noChangeAspect="1"/>
              </p:cNvSpPr>
              <p:nvPr/>
            </p:nvSpPr>
            <p:spPr bwMode="auto">
              <a:xfrm>
                <a:off x="2428849"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3" name="Freeform 528"/>
              <p:cNvSpPr>
                <a:spLocks noChangeAspect="1"/>
              </p:cNvSpPr>
              <p:nvPr/>
            </p:nvSpPr>
            <p:spPr bwMode="auto">
              <a:xfrm>
                <a:off x="2503461" y="1535100"/>
                <a:ext cx="71438" cy="106363"/>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2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4" name="Freeform 530"/>
              <p:cNvSpPr>
                <a:spLocks noChangeAspect="1"/>
              </p:cNvSpPr>
              <p:nvPr/>
            </p:nvSpPr>
            <p:spPr bwMode="auto">
              <a:xfrm>
                <a:off x="2130399" y="1535100"/>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5" name="Freeform 532"/>
              <p:cNvSpPr>
                <a:spLocks noChangeAspect="1"/>
              </p:cNvSpPr>
              <p:nvPr/>
            </p:nvSpPr>
            <p:spPr bwMode="auto">
              <a:xfrm>
                <a:off x="2205011"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6" name="Freeform 534"/>
              <p:cNvSpPr>
                <a:spLocks noChangeAspect="1"/>
              </p:cNvSpPr>
              <p:nvPr/>
            </p:nvSpPr>
            <p:spPr bwMode="auto">
              <a:xfrm>
                <a:off x="2279624" y="1535100"/>
                <a:ext cx="71438" cy="106363"/>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7" name="Freeform 536"/>
              <p:cNvSpPr>
                <a:spLocks noChangeAspect="1"/>
              </p:cNvSpPr>
              <p:nvPr/>
            </p:nvSpPr>
            <p:spPr bwMode="auto">
              <a:xfrm>
                <a:off x="1904974"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8" name="Freeform 538"/>
              <p:cNvSpPr>
                <a:spLocks noChangeAspect="1"/>
              </p:cNvSpPr>
              <p:nvPr/>
            </p:nvSpPr>
            <p:spPr bwMode="auto">
              <a:xfrm>
                <a:off x="1981174"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19" name="Freeform 540"/>
              <p:cNvSpPr>
                <a:spLocks noChangeAspect="1"/>
              </p:cNvSpPr>
              <p:nvPr/>
            </p:nvSpPr>
            <p:spPr bwMode="auto">
              <a:xfrm>
                <a:off x="2055786"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0" name="Freeform 542"/>
              <p:cNvSpPr>
                <a:spLocks noChangeAspect="1"/>
              </p:cNvSpPr>
              <p:nvPr/>
            </p:nvSpPr>
            <p:spPr bwMode="auto">
              <a:xfrm>
                <a:off x="1682724" y="1535100"/>
                <a:ext cx="69850" cy="106363"/>
              </a:xfrm>
              <a:custGeom>
                <a:avLst/>
                <a:gdLst>
                  <a:gd name="T0" fmla="*/ 32 w 55"/>
                  <a:gd name="T1" fmla="*/ 25 h 82"/>
                  <a:gd name="T2" fmla="*/ 32 w 55"/>
                  <a:gd name="T3" fmla="*/ 21 h 82"/>
                  <a:gd name="T4" fmla="*/ 30 w 55"/>
                  <a:gd name="T5" fmla="*/ 0 h 82"/>
                  <a:gd name="T6" fmla="*/ 25 w 55"/>
                  <a:gd name="T7" fmla="*/ 0 h 82"/>
                  <a:gd name="T8" fmla="*/ 28 w 55"/>
                  <a:gd name="T9" fmla="*/ 21 h 82"/>
                  <a:gd name="T10" fmla="*/ 27 w 55"/>
                  <a:gd name="T11" fmla="*/ 23 h 82"/>
                  <a:gd name="T12" fmla="*/ 22 w 55"/>
                  <a:gd name="T13" fmla="*/ 22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2 w 55"/>
                  <a:gd name="T29" fmla="*/ 67 h 82"/>
                  <a:gd name="T30" fmla="*/ 44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1" name="Freeform 544"/>
              <p:cNvSpPr>
                <a:spLocks noChangeAspect="1"/>
              </p:cNvSpPr>
              <p:nvPr/>
            </p:nvSpPr>
            <p:spPr bwMode="auto">
              <a:xfrm>
                <a:off x="1757336" y="1535100"/>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2" name="Freeform 546"/>
              <p:cNvSpPr>
                <a:spLocks noChangeAspect="1"/>
              </p:cNvSpPr>
              <p:nvPr/>
            </p:nvSpPr>
            <p:spPr bwMode="auto">
              <a:xfrm>
                <a:off x="1831949"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3" name="Freeform 548"/>
              <p:cNvSpPr>
                <a:spLocks noChangeAspect="1"/>
              </p:cNvSpPr>
              <p:nvPr/>
            </p:nvSpPr>
            <p:spPr bwMode="auto">
              <a:xfrm>
                <a:off x="1458886"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4" name="Freeform 550"/>
              <p:cNvSpPr>
                <a:spLocks noChangeAspect="1"/>
              </p:cNvSpPr>
              <p:nvPr/>
            </p:nvSpPr>
            <p:spPr bwMode="auto">
              <a:xfrm>
                <a:off x="1531911"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5" name="Freeform 552"/>
              <p:cNvSpPr>
                <a:spLocks noChangeAspect="1"/>
              </p:cNvSpPr>
              <p:nvPr/>
            </p:nvSpPr>
            <p:spPr bwMode="auto">
              <a:xfrm>
                <a:off x="1606524"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6" name="Freeform 554"/>
              <p:cNvSpPr>
                <a:spLocks noChangeAspect="1"/>
              </p:cNvSpPr>
              <p:nvPr/>
            </p:nvSpPr>
            <p:spPr bwMode="auto">
              <a:xfrm>
                <a:off x="1233461"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7" name="Freeform 556"/>
              <p:cNvSpPr>
                <a:spLocks noChangeAspect="1"/>
              </p:cNvSpPr>
              <p:nvPr/>
            </p:nvSpPr>
            <p:spPr bwMode="auto">
              <a:xfrm>
                <a:off x="1308074" y="1535100"/>
                <a:ext cx="71438" cy="106363"/>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2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8" name="Freeform 558"/>
              <p:cNvSpPr>
                <a:spLocks noChangeAspect="1"/>
              </p:cNvSpPr>
              <p:nvPr/>
            </p:nvSpPr>
            <p:spPr bwMode="auto">
              <a:xfrm>
                <a:off x="1384274"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29" name="Freeform 560"/>
              <p:cNvSpPr>
                <a:spLocks noChangeAspect="1"/>
              </p:cNvSpPr>
              <p:nvPr/>
            </p:nvSpPr>
            <p:spPr bwMode="auto">
              <a:xfrm>
                <a:off x="1011211"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0" name="Freeform 562"/>
              <p:cNvSpPr>
                <a:spLocks noChangeAspect="1"/>
              </p:cNvSpPr>
              <p:nvPr/>
            </p:nvSpPr>
            <p:spPr bwMode="auto">
              <a:xfrm>
                <a:off x="1084236"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1" name="Freeform 564"/>
              <p:cNvSpPr>
                <a:spLocks noChangeAspect="1"/>
              </p:cNvSpPr>
              <p:nvPr/>
            </p:nvSpPr>
            <p:spPr bwMode="auto">
              <a:xfrm>
                <a:off x="1158849"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2" name="Freeform 566"/>
              <p:cNvSpPr>
                <a:spLocks noChangeAspect="1"/>
              </p:cNvSpPr>
              <p:nvPr/>
            </p:nvSpPr>
            <p:spPr bwMode="auto">
              <a:xfrm>
                <a:off x="785786"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3" name="Freeform 568"/>
              <p:cNvSpPr>
                <a:spLocks noChangeAspect="1"/>
              </p:cNvSpPr>
              <p:nvPr/>
            </p:nvSpPr>
            <p:spPr bwMode="auto">
              <a:xfrm>
                <a:off x="860399"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4" name="Freeform 570"/>
              <p:cNvSpPr>
                <a:spLocks noChangeAspect="1"/>
              </p:cNvSpPr>
              <p:nvPr/>
            </p:nvSpPr>
            <p:spPr bwMode="auto">
              <a:xfrm>
                <a:off x="936599" y="1535100"/>
                <a:ext cx="69850" cy="106363"/>
              </a:xfrm>
              <a:custGeom>
                <a:avLst/>
                <a:gdLst>
                  <a:gd name="T0" fmla="*/ 32 w 54"/>
                  <a:gd name="T1" fmla="*/ 25 h 82"/>
                  <a:gd name="T2" fmla="*/ 32 w 54"/>
                  <a:gd name="T3" fmla="*/ 21 h 82"/>
                  <a:gd name="T4" fmla="*/ 29 w 54"/>
                  <a:gd name="T5" fmla="*/ 0 h 82"/>
                  <a:gd name="T6" fmla="*/ 24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5" name="Freeform 572"/>
              <p:cNvSpPr>
                <a:spLocks noChangeAspect="1"/>
              </p:cNvSpPr>
              <p:nvPr/>
            </p:nvSpPr>
            <p:spPr bwMode="auto">
              <a:xfrm>
                <a:off x="4221136"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6" name="Freeform 574"/>
              <p:cNvSpPr>
                <a:spLocks noChangeAspect="1"/>
              </p:cNvSpPr>
              <p:nvPr/>
            </p:nvSpPr>
            <p:spPr bwMode="auto">
              <a:xfrm>
                <a:off x="4295749"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7" name="Freeform 576"/>
              <p:cNvSpPr>
                <a:spLocks noChangeAspect="1"/>
              </p:cNvSpPr>
              <p:nvPr/>
            </p:nvSpPr>
            <p:spPr bwMode="auto">
              <a:xfrm>
                <a:off x="4370361"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8" name="Freeform 578"/>
              <p:cNvSpPr>
                <a:spLocks noChangeAspect="1"/>
              </p:cNvSpPr>
              <p:nvPr/>
            </p:nvSpPr>
            <p:spPr bwMode="auto">
              <a:xfrm>
                <a:off x="3997299" y="1535100"/>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39" name="Freeform 580"/>
              <p:cNvSpPr>
                <a:spLocks noChangeAspect="1"/>
              </p:cNvSpPr>
              <p:nvPr/>
            </p:nvSpPr>
            <p:spPr bwMode="auto">
              <a:xfrm>
                <a:off x="4071911" y="1535100"/>
                <a:ext cx="71438" cy="106363"/>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3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0" name="Freeform 582"/>
              <p:cNvSpPr>
                <a:spLocks noChangeAspect="1"/>
              </p:cNvSpPr>
              <p:nvPr/>
            </p:nvSpPr>
            <p:spPr bwMode="auto">
              <a:xfrm>
                <a:off x="4146524" y="1535100"/>
                <a:ext cx="73025" cy="106363"/>
              </a:xfrm>
              <a:custGeom>
                <a:avLst/>
                <a:gdLst>
                  <a:gd name="T0" fmla="*/ 33 w 55"/>
                  <a:gd name="T1" fmla="*/ 25 h 82"/>
                  <a:gd name="T2" fmla="*/ 33 w 55"/>
                  <a:gd name="T3" fmla="*/ 21 h 82"/>
                  <a:gd name="T4" fmla="*/ 30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1" name="Freeform 584"/>
              <p:cNvSpPr>
                <a:spLocks noChangeAspect="1"/>
              </p:cNvSpPr>
              <p:nvPr/>
            </p:nvSpPr>
            <p:spPr bwMode="auto">
              <a:xfrm>
                <a:off x="3773461" y="1535100"/>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2" name="Freeform 586"/>
              <p:cNvSpPr>
                <a:spLocks noChangeAspect="1"/>
              </p:cNvSpPr>
              <p:nvPr/>
            </p:nvSpPr>
            <p:spPr bwMode="auto">
              <a:xfrm>
                <a:off x="3848074" y="1535100"/>
                <a:ext cx="71438" cy="106363"/>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40"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3" name="Freeform 588"/>
              <p:cNvSpPr>
                <a:spLocks noChangeAspect="1"/>
              </p:cNvSpPr>
              <p:nvPr/>
            </p:nvSpPr>
            <p:spPr bwMode="auto">
              <a:xfrm>
                <a:off x="3921099"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4" name="Freeform 590"/>
              <p:cNvSpPr>
                <a:spLocks noChangeAspect="1"/>
              </p:cNvSpPr>
              <p:nvPr/>
            </p:nvSpPr>
            <p:spPr bwMode="auto">
              <a:xfrm>
                <a:off x="3548036"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5" name="Freeform 592"/>
              <p:cNvSpPr>
                <a:spLocks noChangeAspect="1"/>
              </p:cNvSpPr>
              <p:nvPr/>
            </p:nvSpPr>
            <p:spPr bwMode="auto">
              <a:xfrm>
                <a:off x="3622649" y="1535100"/>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6" name="Freeform 594"/>
              <p:cNvSpPr>
                <a:spLocks noChangeAspect="1"/>
              </p:cNvSpPr>
              <p:nvPr/>
            </p:nvSpPr>
            <p:spPr bwMode="auto">
              <a:xfrm>
                <a:off x="3698849" y="1535100"/>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7" name="Freeform 596"/>
              <p:cNvSpPr>
                <a:spLocks noChangeAspect="1"/>
              </p:cNvSpPr>
              <p:nvPr/>
            </p:nvSpPr>
            <p:spPr bwMode="auto">
              <a:xfrm>
                <a:off x="3475011" y="1535100"/>
                <a:ext cx="71438" cy="106363"/>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8" name="Freeform 598"/>
              <p:cNvSpPr>
                <a:spLocks noChangeAspect="1"/>
              </p:cNvSpPr>
              <p:nvPr/>
            </p:nvSpPr>
            <p:spPr bwMode="auto">
              <a:xfrm>
                <a:off x="6907186" y="1536688"/>
                <a:ext cx="73025" cy="106363"/>
              </a:xfrm>
              <a:custGeom>
                <a:avLst/>
                <a:gdLst>
                  <a:gd name="T0" fmla="*/ 33 w 55"/>
                  <a:gd name="T1" fmla="*/ 25 h 82"/>
                  <a:gd name="T2" fmla="*/ 33 w 55"/>
                  <a:gd name="T3" fmla="*/ 21 h 82"/>
                  <a:gd name="T4" fmla="*/ 31 w 55"/>
                  <a:gd name="T5" fmla="*/ 0 h 82"/>
                  <a:gd name="T6" fmla="*/ 26 w 55"/>
                  <a:gd name="T7" fmla="*/ 0 h 82"/>
                  <a:gd name="T8" fmla="*/ 29 w 55"/>
                  <a:gd name="T9" fmla="*/ 21 h 82"/>
                  <a:gd name="T10" fmla="*/ 28 w 55"/>
                  <a:gd name="T11" fmla="*/ 23 h 82"/>
                  <a:gd name="T12" fmla="*/ 23 w 55"/>
                  <a:gd name="T13" fmla="*/ 23 h 82"/>
                  <a:gd name="T14" fmla="*/ 22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49" name="Freeform 600"/>
              <p:cNvSpPr>
                <a:spLocks noChangeAspect="1"/>
              </p:cNvSpPr>
              <p:nvPr/>
            </p:nvSpPr>
            <p:spPr bwMode="auto">
              <a:xfrm>
                <a:off x="6983386" y="1536688"/>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3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0" name="Freeform 602"/>
              <p:cNvSpPr>
                <a:spLocks noChangeAspect="1"/>
              </p:cNvSpPr>
              <p:nvPr/>
            </p:nvSpPr>
            <p:spPr bwMode="auto">
              <a:xfrm>
                <a:off x="7057999"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1" name="Freeform 604"/>
              <p:cNvSpPr>
                <a:spLocks noChangeAspect="1"/>
              </p:cNvSpPr>
              <p:nvPr/>
            </p:nvSpPr>
            <p:spPr bwMode="auto">
              <a:xfrm>
                <a:off x="6684936"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2" name="Freeform 606"/>
              <p:cNvSpPr>
                <a:spLocks noChangeAspect="1"/>
              </p:cNvSpPr>
              <p:nvPr/>
            </p:nvSpPr>
            <p:spPr bwMode="auto">
              <a:xfrm>
                <a:off x="6757961" y="1536688"/>
                <a:ext cx="71438" cy="106363"/>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3" name="Freeform 608"/>
              <p:cNvSpPr>
                <a:spLocks noChangeAspect="1"/>
              </p:cNvSpPr>
              <p:nvPr/>
            </p:nvSpPr>
            <p:spPr bwMode="auto">
              <a:xfrm>
                <a:off x="6832574"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4" name="Freeform 610"/>
              <p:cNvSpPr>
                <a:spLocks noChangeAspect="1"/>
              </p:cNvSpPr>
              <p:nvPr/>
            </p:nvSpPr>
            <p:spPr bwMode="auto">
              <a:xfrm>
                <a:off x="6459511"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5" name="Freeform 612"/>
              <p:cNvSpPr>
                <a:spLocks noChangeAspect="1"/>
              </p:cNvSpPr>
              <p:nvPr/>
            </p:nvSpPr>
            <p:spPr bwMode="auto">
              <a:xfrm>
                <a:off x="6534124" y="1536688"/>
                <a:ext cx="71438" cy="106363"/>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3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8"/>
                      <a:pt x="28" y="28"/>
                    </a:cubicBezTo>
                    <a:cubicBezTo>
                      <a:pt x="27" y="28"/>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6" name="Freeform 614"/>
              <p:cNvSpPr>
                <a:spLocks noChangeAspect="1"/>
              </p:cNvSpPr>
              <p:nvPr/>
            </p:nvSpPr>
            <p:spPr bwMode="auto">
              <a:xfrm>
                <a:off x="6610324"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7" name="Freeform 616"/>
              <p:cNvSpPr>
                <a:spLocks noChangeAspect="1"/>
              </p:cNvSpPr>
              <p:nvPr/>
            </p:nvSpPr>
            <p:spPr bwMode="auto">
              <a:xfrm>
                <a:off x="6237261"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8" name="Freeform 618"/>
              <p:cNvSpPr>
                <a:spLocks noChangeAspect="1"/>
              </p:cNvSpPr>
              <p:nvPr/>
            </p:nvSpPr>
            <p:spPr bwMode="auto">
              <a:xfrm>
                <a:off x="6310286"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59" name="Freeform 620"/>
              <p:cNvSpPr>
                <a:spLocks noChangeAspect="1"/>
              </p:cNvSpPr>
              <p:nvPr/>
            </p:nvSpPr>
            <p:spPr bwMode="auto">
              <a:xfrm>
                <a:off x="6384899"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0" name="Freeform 622"/>
              <p:cNvSpPr>
                <a:spLocks noChangeAspect="1"/>
              </p:cNvSpPr>
              <p:nvPr/>
            </p:nvSpPr>
            <p:spPr bwMode="auto">
              <a:xfrm>
                <a:off x="6011836"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1" name="Freeform 624"/>
              <p:cNvSpPr>
                <a:spLocks noChangeAspect="1"/>
              </p:cNvSpPr>
              <p:nvPr/>
            </p:nvSpPr>
            <p:spPr bwMode="auto">
              <a:xfrm>
                <a:off x="6086449"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2" name="Freeform 626"/>
              <p:cNvSpPr>
                <a:spLocks noChangeAspect="1"/>
              </p:cNvSpPr>
              <p:nvPr/>
            </p:nvSpPr>
            <p:spPr bwMode="auto">
              <a:xfrm>
                <a:off x="6161061" y="1536688"/>
                <a:ext cx="71438" cy="106363"/>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2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3" name="Freeform 628"/>
              <p:cNvSpPr>
                <a:spLocks noChangeAspect="1"/>
              </p:cNvSpPr>
              <p:nvPr/>
            </p:nvSpPr>
            <p:spPr bwMode="auto">
              <a:xfrm>
                <a:off x="5787999" y="1536688"/>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4" name="Freeform 630"/>
              <p:cNvSpPr>
                <a:spLocks noChangeAspect="1"/>
              </p:cNvSpPr>
              <p:nvPr/>
            </p:nvSpPr>
            <p:spPr bwMode="auto">
              <a:xfrm>
                <a:off x="5862611"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5" name="Freeform 632"/>
              <p:cNvSpPr>
                <a:spLocks noChangeAspect="1"/>
              </p:cNvSpPr>
              <p:nvPr/>
            </p:nvSpPr>
            <p:spPr bwMode="auto">
              <a:xfrm>
                <a:off x="5937224" y="1536688"/>
                <a:ext cx="71438" cy="106363"/>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6" name="Freeform 634"/>
              <p:cNvSpPr>
                <a:spLocks noChangeAspect="1"/>
              </p:cNvSpPr>
              <p:nvPr/>
            </p:nvSpPr>
            <p:spPr bwMode="auto">
              <a:xfrm>
                <a:off x="5562574"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7" name="Freeform 636"/>
              <p:cNvSpPr>
                <a:spLocks noChangeAspect="1"/>
              </p:cNvSpPr>
              <p:nvPr/>
            </p:nvSpPr>
            <p:spPr bwMode="auto">
              <a:xfrm>
                <a:off x="5638774"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8" name="Freeform 638"/>
              <p:cNvSpPr>
                <a:spLocks noChangeAspect="1"/>
              </p:cNvSpPr>
              <p:nvPr/>
            </p:nvSpPr>
            <p:spPr bwMode="auto">
              <a:xfrm>
                <a:off x="5713386"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69" name="Freeform 640"/>
              <p:cNvSpPr>
                <a:spLocks noChangeAspect="1"/>
              </p:cNvSpPr>
              <p:nvPr/>
            </p:nvSpPr>
            <p:spPr bwMode="auto">
              <a:xfrm>
                <a:off x="5340324" y="1536688"/>
                <a:ext cx="69850" cy="106363"/>
              </a:xfrm>
              <a:custGeom>
                <a:avLst/>
                <a:gdLst>
                  <a:gd name="T0" fmla="*/ 32 w 55"/>
                  <a:gd name="T1" fmla="*/ 25 h 82"/>
                  <a:gd name="T2" fmla="*/ 32 w 55"/>
                  <a:gd name="T3" fmla="*/ 21 h 82"/>
                  <a:gd name="T4" fmla="*/ 30 w 55"/>
                  <a:gd name="T5" fmla="*/ 0 h 82"/>
                  <a:gd name="T6" fmla="*/ 25 w 55"/>
                  <a:gd name="T7" fmla="*/ 0 h 82"/>
                  <a:gd name="T8" fmla="*/ 28 w 55"/>
                  <a:gd name="T9" fmla="*/ 21 h 82"/>
                  <a:gd name="T10" fmla="*/ 27 w 55"/>
                  <a:gd name="T11" fmla="*/ 23 h 82"/>
                  <a:gd name="T12" fmla="*/ 22 w 55"/>
                  <a:gd name="T13" fmla="*/ 22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2 w 55"/>
                  <a:gd name="T29" fmla="*/ 67 h 82"/>
                  <a:gd name="T30" fmla="*/ 44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4"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0" name="Freeform 642"/>
              <p:cNvSpPr>
                <a:spLocks noChangeAspect="1"/>
              </p:cNvSpPr>
              <p:nvPr/>
            </p:nvSpPr>
            <p:spPr bwMode="auto">
              <a:xfrm>
                <a:off x="5414936" y="1536688"/>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1" name="Freeform 644"/>
              <p:cNvSpPr>
                <a:spLocks noChangeAspect="1"/>
              </p:cNvSpPr>
              <p:nvPr/>
            </p:nvSpPr>
            <p:spPr bwMode="auto">
              <a:xfrm>
                <a:off x="5489549"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2" name="Freeform 646"/>
              <p:cNvSpPr>
                <a:spLocks noChangeAspect="1"/>
              </p:cNvSpPr>
              <p:nvPr/>
            </p:nvSpPr>
            <p:spPr bwMode="auto">
              <a:xfrm>
                <a:off x="5116486"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6" y="27"/>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3" name="Freeform 648"/>
              <p:cNvSpPr>
                <a:spLocks noChangeAspect="1"/>
              </p:cNvSpPr>
              <p:nvPr/>
            </p:nvSpPr>
            <p:spPr bwMode="auto">
              <a:xfrm>
                <a:off x="5189511"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4" name="Freeform 650"/>
              <p:cNvSpPr>
                <a:spLocks noChangeAspect="1"/>
              </p:cNvSpPr>
              <p:nvPr/>
            </p:nvSpPr>
            <p:spPr bwMode="auto">
              <a:xfrm>
                <a:off x="5264124"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5" name="Freeform 652"/>
              <p:cNvSpPr>
                <a:spLocks noChangeAspect="1"/>
              </p:cNvSpPr>
              <p:nvPr/>
            </p:nvSpPr>
            <p:spPr bwMode="auto">
              <a:xfrm>
                <a:off x="4891061"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6" name="Freeform 654"/>
              <p:cNvSpPr>
                <a:spLocks noChangeAspect="1"/>
              </p:cNvSpPr>
              <p:nvPr/>
            </p:nvSpPr>
            <p:spPr bwMode="auto">
              <a:xfrm>
                <a:off x="4965674" y="1536688"/>
                <a:ext cx="71438" cy="106363"/>
              </a:xfrm>
              <a:custGeom>
                <a:avLst/>
                <a:gdLst>
                  <a:gd name="T0" fmla="*/ 33 w 55"/>
                  <a:gd name="T1" fmla="*/ 25 h 82"/>
                  <a:gd name="T2" fmla="*/ 33 w 55"/>
                  <a:gd name="T3" fmla="*/ 21 h 82"/>
                  <a:gd name="T4" fmla="*/ 30 w 55"/>
                  <a:gd name="T5" fmla="*/ 0 h 82"/>
                  <a:gd name="T6" fmla="*/ 25 w 55"/>
                  <a:gd name="T7" fmla="*/ 0 h 82"/>
                  <a:gd name="T8" fmla="*/ 29 w 55"/>
                  <a:gd name="T9" fmla="*/ 21 h 82"/>
                  <a:gd name="T10" fmla="*/ 28 w 55"/>
                  <a:gd name="T11" fmla="*/ 23 h 82"/>
                  <a:gd name="T12" fmla="*/ 23 w 55"/>
                  <a:gd name="T13" fmla="*/ 22 h 82"/>
                  <a:gd name="T14" fmla="*/ 21 w 55"/>
                  <a:gd name="T15" fmla="*/ 23 h 82"/>
                  <a:gd name="T16" fmla="*/ 21 w 55"/>
                  <a:gd name="T17" fmla="*/ 16 h 82"/>
                  <a:gd name="T18" fmla="*/ 20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5" y="17"/>
                      <a:pt x="35" y="26"/>
                    </a:cubicBezTo>
                    <a:cubicBezTo>
                      <a:pt x="35" y="27"/>
                      <a:pt x="35" y="28"/>
                      <a:pt x="34" y="28"/>
                    </a:cubicBezTo>
                    <a:cubicBezTo>
                      <a:pt x="32" y="28"/>
                      <a:pt x="30" y="27"/>
                      <a:pt x="28" y="27"/>
                    </a:cubicBezTo>
                    <a:cubicBezTo>
                      <a:pt x="27" y="27"/>
                      <a:pt x="26" y="28"/>
                      <a:pt x="26"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7" name="Freeform 656"/>
              <p:cNvSpPr>
                <a:spLocks noChangeAspect="1"/>
              </p:cNvSpPr>
              <p:nvPr/>
            </p:nvSpPr>
            <p:spPr bwMode="auto">
              <a:xfrm>
                <a:off x="5041874"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8" name="Freeform 658"/>
              <p:cNvSpPr>
                <a:spLocks noChangeAspect="1"/>
              </p:cNvSpPr>
              <p:nvPr/>
            </p:nvSpPr>
            <p:spPr bwMode="auto">
              <a:xfrm>
                <a:off x="4668811"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0 w 55"/>
                  <a:gd name="T17" fmla="*/ 16 h 82"/>
                  <a:gd name="T18" fmla="*/ 19 w 55"/>
                  <a:gd name="T19" fmla="*/ 0 h 82"/>
                  <a:gd name="T20" fmla="*/ 14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7"/>
                      <a:pt x="27" y="27"/>
                    </a:cubicBezTo>
                    <a:cubicBezTo>
                      <a:pt x="26" y="27"/>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79" name="Freeform 660"/>
              <p:cNvSpPr>
                <a:spLocks noChangeAspect="1"/>
              </p:cNvSpPr>
              <p:nvPr/>
            </p:nvSpPr>
            <p:spPr bwMode="auto">
              <a:xfrm>
                <a:off x="4741836"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0" name="Freeform 662"/>
              <p:cNvSpPr>
                <a:spLocks noChangeAspect="1"/>
              </p:cNvSpPr>
              <p:nvPr/>
            </p:nvSpPr>
            <p:spPr bwMode="auto">
              <a:xfrm>
                <a:off x="4816449"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1" name="Freeform 664"/>
              <p:cNvSpPr>
                <a:spLocks noChangeAspect="1"/>
              </p:cNvSpPr>
              <p:nvPr/>
            </p:nvSpPr>
            <p:spPr bwMode="auto">
              <a:xfrm>
                <a:off x="4443386"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2" name="Freeform 666"/>
              <p:cNvSpPr>
                <a:spLocks noChangeAspect="1"/>
              </p:cNvSpPr>
              <p:nvPr/>
            </p:nvSpPr>
            <p:spPr bwMode="auto">
              <a:xfrm>
                <a:off x="4517999"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2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3" name="Freeform 668"/>
              <p:cNvSpPr>
                <a:spLocks noChangeAspect="1"/>
              </p:cNvSpPr>
              <p:nvPr/>
            </p:nvSpPr>
            <p:spPr bwMode="auto">
              <a:xfrm>
                <a:off x="4594199" y="1536688"/>
                <a:ext cx="69850" cy="106363"/>
              </a:xfrm>
              <a:custGeom>
                <a:avLst/>
                <a:gdLst>
                  <a:gd name="T0" fmla="*/ 32 w 54"/>
                  <a:gd name="T1" fmla="*/ 25 h 82"/>
                  <a:gd name="T2" fmla="*/ 32 w 54"/>
                  <a:gd name="T3" fmla="*/ 21 h 82"/>
                  <a:gd name="T4" fmla="*/ 29 w 54"/>
                  <a:gd name="T5" fmla="*/ 0 h 82"/>
                  <a:gd name="T6" fmla="*/ 24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8"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4" name="Freeform 670"/>
              <p:cNvSpPr>
                <a:spLocks noChangeAspect="1"/>
              </p:cNvSpPr>
              <p:nvPr/>
            </p:nvSpPr>
            <p:spPr bwMode="auto">
              <a:xfrm>
                <a:off x="7878736"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5" name="Freeform 672"/>
              <p:cNvSpPr>
                <a:spLocks noChangeAspect="1"/>
              </p:cNvSpPr>
              <p:nvPr/>
            </p:nvSpPr>
            <p:spPr bwMode="auto">
              <a:xfrm>
                <a:off x="7953349"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6" name="Freeform 674"/>
              <p:cNvSpPr>
                <a:spLocks noChangeAspect="1"/>
              </p:cNvSpPr>
              <p:nvPr/>
            </p:nvSpPr>
            <p:spPr bwMode="auto">
              <a:xfrm>
                <a:off x="8027961"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7" name="Freeform 676"/>
              <p:cNvSpPr>
                <a:spLocks noChangeAspect="1"/>
              </p:cNvSpPr>
              <p:nvPr/>
            </p:nvSpPr>
            <p:spPr bwMode="auto">
              <a:xfrm>
                <a:off x="7654899" y="1536688"/>
                <a:ext cx="71438" cy="106363"/>
              </a:xfrm>
              <a:custGeom>
                <a:avLst/>
                <a:gdLst>
                  <a:gd name="T0" fmla="*/ 33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3 w 55"/>
                  <a:gd name="T13" fmla="*/ 23 h 82"/>
                  <a:gd name="T14" fmla="*/ 20 w 55"/>
                  <a:gd name="T15" fmla="*/ 23 h 82"/>
                  <a:gd name="T16" fmla="*/ 21 w 55"/>
                  <a:gd name="T17" fmla="*/ 16 h 82"/>
                  <a:gd name="T18" fmla="*/ 20 w 55"/>
                  <a:gd name="T19" fmla="*/ 0 h 82"/>
                  <a:gd name="T20" fmla="*/ 15 w 55"/>
                  <a:gd name="T21" fmla="*/ 0 h 82"/>
                  <a:gd name="T22" fmla="*/ 16 w 55"/>
                  <a:gd name="T23" fmla="*/ 16 h 82"/>
                  <a:gd name="T24" fmla="*/ 16 w 55"/>
                  <a:gd name="T25" fmla="*/ 24 h 82"/>
                  <a:gd name="T26" fmla="*/ 0 w 55"/>
                  <a:gd name="T27" fmla="*/ 45 h 82"/>
                  <a:gd name="T28" fmla="*/ 23 w 55"/>
                  <a:gd name="T29" fmla="*/ 67 h 82"/>
                  <a:gd name="T30" fmla="*/ 45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4" y="0"/>
                    </a:cubicBezTo>
                    <a:cubicBezTo>
                      <a:pt x="18" y="0"/>
                      <a:pt x="18" y="0"/>
                      <a:pt x="18" y="0"/>
                    </a:cubicBezTo>
                    <a:cubicBezTo>
                      <a:pt x="19" y="7"/>
                      <a:pt x="21" y="14"/>
                      <a:pt x="20" y="20"/>
                    </a:cubicBezTo>
                    <a:cubicBezTo>
                      <a:pt x="20" y="23"/>
                      <a:pt x="20" y="26"/>
                      <a:pt x="20" y="29"/>
                    </a:cubicBezTo>
                    <a:cubicBezTo>
                      <a:pt x="8"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8" name="Freeform 678"/>
              <p:cNvSpPr>
                <a:spLocks noChangeAspect="1"/>
              </p:cNvSpPr>
              <p:nvPr/>
            </p:nvSpPr>
            <p:spPr bwMode="auto">
              <a:xfrm>
                <a:off x="7729511" y="1536688"/>
                <a:ext cx="71438" cy="106363"/>
              </a:xfrm>
              <a:custGeom>
                <a:avLst/>
                <a:gdLst>
                  <a:gd name="T0" fmla="*/ 33 w 54"/>
                  <a:gd name="T1" fmla="*/ 25 h 82"/>
                  <a:gd name="T2" fmla="*/ 33 w 54"/>
                  <a:gd name="T3" fmla="*/ 21 h 82"/>
                  <a:gd name="T4" fmla="*/ 30 w 54"/>
                  <a:gd name="T5" fmla="*/ 0 h 82"/>
                  <a:gd name="T6" fmla="*/ 25 w 54"/>
                  <a:gd name="T7" fmla="*/ 0 h 82"/>
                  <a:gd name="T8" fmla="*/ 28 w 54"/>
                  <a:gd name="T9" fmla="*/ 21 h 82"/>
                  <a:gd name="T10" fmla="*/ 28 w 54"/>
                  <a:gd name="T11" fmla="*/ 23 h 82"/>
                  <a:gd name="T12" fmla="*/ 23 w 54"/>
                  <a:gd name="T13" fmla="*/ 23 h 82"/>
                  <a:gd name="T14" fmla="*/ 21 w 54"/>
                  <a:gd name="T15" fmla="*/ 23 h 82"/>
                  <a:gd name="T16" fmla="*/ 21 w 54"/>
                  <a:gd name="T17" fmla="*/ 16 h 82"/>
                  <a:gd name="T18" fmla="*/ 19 w 54"/>
                  <a:gd name="T19" fmla="*/ 0 h 82"/>
                  <a:gd name="T20" fmla="*/ 14 w 54"/>
                  <a:gd name="T21" fmla="*/ 0 h 82"/>
                  <a:gd name="T22" fmla="*/ 17 w 54"/>
                  <a:gd name="T23" fmla="*/ 16 h 82"/>
                  <a:gd name="T24" fmla="*/ 16 w 54"/>
                  <a:gd name="T25" fmla="*/ 24 h 82"/>
                  <a:gd name="T26" fmla="*/ 0 w 54"/>
                  <a:gd name="T27" fmla="*/ 45 h 82"/>
                  <a:gd name="T28" fmla="*/ 23 w 54"/>
                  <a:gd name="T29" fmla="*/ 67 h 82"/>
                  <a:gd name="T30" fmla="*/ 45 w 54"/>
                  <a:gd name="T31" fmla="*/ 45 h 82"/>
                  <a:gd name="T32" fmla="*/ 33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0" y="0"/>
                      <a:pt x="30" y="0"/>
                      <a:pt x="30" y="0"/>
                    </a:cubicBezTo>
                    <a:cubicBezTo>
                      <a:pt x="32" y="9"/>
                      <a:pt x="34" y="17"/>
                      <a:pt x="34" y="26"/>
                    </a:cubicBezTo>
                    <a:cubicBezTo>
                      <a:pt x="34" y="27"/>
                      <a:pt x="34" y="28"/>
                      <a:pt x="34" y="28"/>
                    </a:cubicBezTo>
                    <a:cubicBezTo>
                      <a:pt x="31" y="28"/>
                      <a:pt x="29" y="28"/>
                      <a:pt x="27" y="28"/>
                    </a:cubicBezTo>
                    <a:cubicBezTo>
                      <a:pt x="26" y="28"/>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89" name="Freeform 680"/>
              <p:cNvSpPr>
                <a:spLocks noChangeAspect="1"/>
              </p:cNvSpPr>
              <p:nvPr/>
            </p:nvSpPr>
            <p:spPr bwMode="auto">
              <a:xfrm>
                <a:off x="7804124" y="1536688"/>
                <a:ext cx="73025" cy="106363"/>
              </a:xfrm>
              <a:custGeom>
                <a:avLst/>
                <a:gdLst>
                  <a:gd name="T0" fmla="*/ 33 w 55"/>
                  <a:gd name="T1" fmla="*/ 25 h 82"/>
                  <a:gd name="T2" fmla="*/ 33 w 55"/>
                  <a:gd name="T3" fmla="*/ 21 h 82"/>
                  <a:gd name="T4" fmla="*/ 30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1 w 55"/>
                  <a:gd name="T17" fmla="*/ 16 h 82"/>
                  <a:gd name="T18" fmla="*/ 19 w 55"/>
                  <a:gd name="T19" fmla="*/ 0 h 82"/>
                  <a:gd name="T20" fmla="*/ 14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0" name="Freeform 682"/>
              <p:cNvSpPr>
                <a:spLocks noChangeAspect="1"/>
              </p:cNvSpPr>
              <p:nvPr/>
            </p:nvSpPr>
            <p:spPr bwMode="auto">
              <a:xfrm>
                <a:off x="7431061" y="1536688"/>
                <a:ext cx="71438" cy="106363"/>
              </a:xfrm>
              <a:custGeom>
                <a:avLst/>
                <a:gdLst>
                  <a:gd name="T0" fmla="*/ 32 w 55"/>
                  <a:gd name="T1" fmla="*/ 25 h 82"/>
                  <a:gd name="T2" fmla="*/ 32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0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39" y="27"/>
                      <a:pt x="39" y="26"/>
                    </a:cubicBezTo>
                    <a:cubicBezTo>
                      <a:pt x="39" y="17"/>
                      <a:pt x="38" y="8"/>
                      <a:pt x="36" y="0"/>
                    </a:cubicBezTo>
                    <a:cubicBezTo>
                      <a:pt x="31" y="0"/>
                      <a:pt x="31" y="0"/>
                      <a:pt x="31" y="0"/>
                    </a:cubicBezTo>
                    <a:cubicBezTo>
                      <a:pt x="32" y="9"/>
                      <a:pt x="34" y="17"/>
                      <a:pt x="34" y="26"/>
                    </a:cubicBezTo>
                    <a:cubicBezTo>
                      <a:pt x="34" y="27"/>
                      <a:pt x="34" y="28"/>
                      <a:pt x="34" y="28"/>
                    </a:cubicBezTo>
                    <a:cubicBezTo>
                      <a:pt x="32" y="28"/>
                      <a:pt x="29" y="28"/>
                      <a:pt x="27" y="28"/>
                    </a:cubicBezTo>
                    <a:cubicBezTo>
                      <a:pt x="26" y="28"/>
                      <a:pt x="26" y="28"/>
                      <a:pt x="25" y="28"/>
                    </a:cubicBezTo>
                    <a:cubicBezTo>
                      <a:pt x="25" y="25"/>
                      <a:pt x="25" y="23"/>
                      <a:pt x="25" y="20"/>
                    </a:cubicBezTo>
                    <a:cubicBezTo>
                      <a:pt x="25"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2" y="82"/>
                      <a:pt x="55" y="70"/>
                      <a:pt x="55" y="55"/>
                    </a:cubicBezTo>
                    <a:cubicBezTo>
                      <a:pt x="55"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1" name="Freeform 684"/>
              <p:cNvSpPr>
                <a:spLocks noChangeAspect="1"/>
              </p:cNvSpPr>
              <p:nvPr/>
            </p:nvSpPr>
            <p:spPr bwMode="auto">
              <a:xfrm>
                <a:off x="7505674" y="1536688"/>
                <a:ext cx="71438" cy="106363"/>
              </a:xfrm>
              <a:custGeom>
                <a:avLst/>
                <a:gdLst>
                  <a:gd name="T0" fmla="*/ 32 w 55"/>
                  <a:gd name="T1" fmla="*/ 25 h 82"/>
                  <a:gd name="T2" fmla="*/ 33 w 55"/>
                  <a:gd name="T3" fmla="*/ 21 h 82"/>
                  <a:gd name="T4" fmla="*/ 29 w 55"/>
                  <a:gd name="T5" fmla="*/ 0 h 82"/>
                  <a:gd name="T6" fmla="*/ 25 w 55"/>
                  <a:gd name="T7" fmla="*/ 0 h 82"/>
                  <a:gd name="T8" fmla="*/ 28 w 55"/>
                  <a:gd name="T9" fmla="*/ 21 h 82"/>
                  <a:gd name="T10" fmla="*/ 28 w 55"/>
                  <a:gd name="T11" fmla="*/ 23 h 82"/>
                  <a:gd name="T12" fmla="*/ 22 w 55"/>
                  <a:gd name="T13" fmla="*/ 23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39" y="29"/>
                      <a:pt x="40" y="27"/>
                      <a:pt x="40" y="26"/>
                    </a:cubicBezTo>
                    <a:cubicBezTo>
                      <a:pt x="40" y="17"/>
                      <a:pt x="38" y="8"/>
                      <a:pt x="36" y="0"/>
                    </a:cubicBezTo>
                    <a:cubicBezTo>
                      <a:pt x="31" y="0"/>
                      <a:pt x="31" y="0"/>
                      <a:pt x="31" y="0"/>
                    </a:cubicBezTo>
                    <a:cubicBezTo>
                      <a:pt x="32" y="9"/>
                      <a:pt x="34" y="17"/>
                      <a:pt x="34" y="26"/>
                    </a:cubicBezTo>
                    <a:cubicBezTo>
                      <a:pt x="34" y="27"/>
                      <a:pt x="34" y="28"/>
                      <a:pt x="34" y="28"/>
                    </a:cubicBezTo>
                    <a:cubicBezTo>
                      <a:pt x="32" y="28"/>
                      <a:pt x="30" y="28"/>
                      <a:pt x="27" y="28"/>
                    </a:cubicBezTo>
                    <a:cubicBezTo>
                      <a:pt x="27" y="28"/>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2" name="Freeform 686"/>
              <p:cNvSpPr>
                <a:spLocks noChangeAspect="1"/>
              </p:cNvSpPr>
              <p:nvPr/>
            </p:nvSpPr>
            <p:spPr bwMode="auto">
              <a:xfrm>
                <a:off x="7578699"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3 h 82"/>
                  <a:gd name="T14" fmla="*/ 21 w 55"/>
                  <a:gd name="T15" fmla="*/ 23 h 82"/>
                  <a:gd name="T16" fmla="*/ 22 w 55"/>
                  <a:gd name="T17" fmla="*/ 16 h 82"/>
                  <a:gd name="T18" fmla="*/ 19 w 55"/>
                  <a:gd name="T19" fmla="*/ 0 h 82"/>
                  <a:gd name="T20" fmla="*/ 15 w 55"/>
                  <a:gd name="T21" fmla="*/ 0 h 82"/>
                  <a:gd name="T22" fmla="*/ 17 w 55"/>
                  <a:gd name="T23" fmla="*/ 16 h 82"/>
                  <a:gd name="T24" fmla="*/ 16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8"/>
                      <a:pt x="28" y="28"/>
                    </a:cubicBezTo>
                    <a:cubicBezTo>
                      <a:pt x="27" y="28"/>
                      <a:pt x="26" y="28"/>
                      <a:pt x="25" y="28"/>
                    </a:cubicBezTo>
                    <a:cubicBezTo>
                      <a:pt x="26" y="25"/>
                      <a:pt x="26" y="23"/>
                      <a:pt x="26" y="20"/>
                    </a:cubicBezTo>
                    <a:cubicBezTo>
                      <a:pt x="26" y="14"/>
                      <a:pt x="25"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3" name="Freeform 688"/>
              <p:cNvSpPr>
                <a:spLocks noChangeAspect="1"/>
              </p:cNvSpPr>
              <p:nvPr/>
            </p:nvSpPr>
            <p:spPr bwMode="auto">
              <a:xfrm>
                <a:off x="7205636"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7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0" y="14"/>
                      <a:pt x="20" y="20"/>
                    </a:cubicBezTo>
                    <a:cubicBezTo>
                      <a:pt x="20" y="23"/>
                      <a:pt x="20" y="26"/>
                      <a:pt x="20" y="29"/>
                    </a:cubicBezTo>
                    <a:cubicBezTo>
                      <a:pt x="8" y="32"/>
                      <a:pt x="0" y="43"/>
                      <a:pt x="0" y="55"/>
                    </a:cubicBezTo>
                    <a:cubicBezTo>
                      <a:pt x="0" y="70"/>
                      <a:pt x="12"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4" name="Freeform 690"/>
              <p:cNvSpPr>
                <a:spLocks noChangeAspect="1"/>
              </p:cNvSpPr>
              <p:nvPr/>
            </p:nvSpPr>
            <p:spPr bwMode="auto">
              <a:xfrm>
                <a:off x="7280249" y="1536688"/>
                <a:ext cx="73025" cy="106363"/>
              </a:xfrm>
              <a:custGeom>
                <a:avLst/>
                <a:gdLst>
                  <a:gd name="T0" fmla="*/ 33 w 55"/>
                  <a:gd name="T1" fmla="*/ 25 h 82"/>
                  <a:gd name="T2" fmla="*/ 33 w 55"/>
                  <a:gd name="T3" fmla="*/ 21 h 82"/>
                  <a:gd name="T4" fmla="*/ 31 w 55"/>
                  <a:gd name="T5" fmla="*/ 0 h 82"/>
                  <a:gd name="T6" fmla="*/ 26 w 55"/>
                  <a:gd name="T7" fmla="*/ 0 h 82"/>
                  <a:gd name="T8" fmla="*/ 28 w 55"/>
                  <a:gd name="T9" fmla="*/ 21 h 82"/>
                  <a:gd name="T10" fmla="*/ 28 w 55"/>
                  <a:gd name="T11" fmla="*/ 23 h 82"/>
                  <a:gd name="T12" fmla="*/ 23 w 55"/>
                  <a:gd name="T13" fmla="*/ 22 h 82"/>
                  <a:gd name="T14" fmla="*/ 21 w 55"/>
                  <a:gd name="T15" fmla="*/ 23 h 82"/>
                  <a:gd name="T16" fmla="*/ 22 w 55"/>
                  <a:gd name="T17" fmla="*/ 16 h 82"/>
                  <a:gd name="T18" fmla="*/ 20 w 55"/>
                  <a:gd name="T19" fmla="*/ 0 h 82"/>
                  <a:gd name="T20" fmla="*/ 15 w 55"/>
                  <a:gd name="T21" fmla="*/ 0 h 82"/>
                  <a:gd name="T22" fmla="*/ 18 w 55"/>
                  <a:gd name="T23" fmla="*/ 16 h 82"/>
                  <a:gd name="T24" fmla="*/ 17 w 55"/>
                  <a:gd name="T25" fmla="*/ 24 h 82"/>
                  <a:gd name="T26" fmla="*/ 0 w 55"/>
                  <a:gd name="T27" fmla="*/ 45 h 82"/>
                  <a:gd name="T28" fmla="*/ 23 w 55"/>
                  <a:gd name="T29" fmla="*/ 67 h 82"/>
                  <a:gd name="T30" fmla="*/ 46 w 55"/>
                  <a:gd name="T31" fmla="*/ 45 h 82"/>
                  <a:gd name="T32" fmla="*/ 33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40" y="30"/>
                    </a:moveTo>
                    <a:cubicBezTo>
                      <a:pt x="40" y="29"/>
                      <a:pt x="40" y="27"/>
                      <a:pt x="40" y="26"/>
                    </a:cubicBezTo>
                    <a:cubicBezTo>
                      <a:pt x="40" y="17"/>
                      <a:pt x="38" y="8"/>
                      <a:pt x="37" y="0"/>
                    </a:cubicBezTo>
                    <a:cubicBezTo>
                      <a:pt x="31" y="0"/>
                      <a:pt x="31" y="0"/>
                      <a:pt x="31" y="0"/>
                    </a:cubicBezTo>
                    <a:cubicBezTo>
                      <a:pt x="33" y="9"/>
                      <a:pt x="34" y="17"/>
                      <a:pt x="34" y="26"/>
                    </a:cubicBezTo>
                    <a:cubicBezTo>
                      <a:pt x="34" y="27"/>
                      <a:pt x="34" y="28"/>
                      <a:pt x="34" y="28"/>
                    </a:cubicBezTo>
                    <a:cubicBezTo>
                      <a:pt x="32" y="28"/>
                      <a:pt x="30" y="27"/>
                      <a:pt x="28" y="27"/>
                    </a:cubicBezTo>
                    <a:cubicBezTo>
                      <a:pt x="27" y="27"/>
                      <a:pt x="26" y="28"/>
                      <a:pt x="25" y="28"/>
                    </a:cubicBezTo>
                    <a:cubicBezTo>
                      <a:pt x="26" y="25"/>
                      <a:pt x="26" y="23"/>
                      <a:pt x="26" y="20"/>
                    </a:cubicBezTo>
                    <a:cubicBezTo>
                      <a:pt x="26" y="14"/>
                      <a:pt x="25" y="7"/>
                      <a:pt x="24" y="0"/>
                    </a:cubicBezTo>
                    <a:cubicBezTo>
                      <a:pt x="18" y="0"/>
                      <a:pt x="18" y="0"/>
                      <a:pt x="18" y="0"/>
                    </a:cubicBezTo>
                    <a:cubicBezTo>
                      <a:pt x="19" y="7"/>
                      <a:pt x="21" y="14"/>
                      <a:pt x="21" y="20"/>
                    </a:cubicBezTo>
                    <a:cubicBezTo>
                      <a:pt x="21" y="23"/>
                      <a:pt x="20" y="26"/>
                      <a:pt x="20" y="29"/>
                    </a:cubicBezTo>
                    <a:cubicBezTo>
                      <a:pt x="9" y="32"/>
                      <a:pt x="0" y="43"/>
                      <a:pt x="0" y="55"/>
                    </a:cubicBezTo>
                    <a:cubicBezTo>
                      <a:pt x="0" y="70"/>
                      <a:pt x="13" y="82"/>
                      <a:pt x="28" y="82"/>
                    </a:cubicBezTo>
                    <a:cubicBezTo>
                      <a:pt x="43" y="82"/>
                      <a:pt x="55" y="70"/>
                      <a:pt x="55" y="55"/>
                    </a:cubicBezTo>
                    <a:cubicBezTo>
                      <a:pt x="55" y="44"/>
                      <a:pt x="49" y="35"/>
                      <a:pt x="40"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5" name="Freeform 692"/>
              <p:cNvSpPr>
                <a:spLocks noChangeAspect="1"/>
              </p:cNvSpPr>
              <p:nvPr/>
            </p:nvSpPr>
            <p:spPr bwMode="auto">
              <a:xfrm>
                <a:off x="7356449" y="1536688"/>
                <a:ext cx="69850" cy="106363"/>
              </a:xfrm>
              <a:custGeom>
                <a:avLst/>
                <a:gdLst>
                  <a:gd name="T0" fmla="*/ 32 w 54"/>
                  <a:gd name="T1" fmla="*/ 25 h 82"/>
                  <a:gd name="T2" fmla="*/ 32 w 54"/>
                  <a:gd name="T3" fmla="*/ 21 h 82"/>
                  <a:gd name="T4" fmla="*/ 29 w 54"/>
                  <a:gd name="T5" fmla="*/ 0 h 82"/>
                  <a:gd name="T6" fmla="*/ 25 w 54"/>
                  <a:gd name="T7" fmla="*/ 0 h 82"/>
                  <a:gd name="T8" fmla="*/ 28 w 54"/>
                  <a:gd name="T9" fmla="*/ 21 h 82"/>
                  <a:gd name="T10" fmla="*/ 28 w 54"/>
                  <a:gd name="T11" fmla="*/ 23 h 82"/>
                  <a:gd name="T12" fmla="*/ 22 w 54"/>
                  <a:gd name="T13" fmla="*/ 22 h 82"/>
                  <a:gd name="T14" fmla="*/ 20 w 54"/>
                  <a:gd name="T15" fmla="*/ 23 h 82"/>
                  <a:gd name="T16" fmla="*/ 20 w 54"/>
                  <a:gd name="T17" fmla="*/ 16 h 82"/>
                  <a:gd name="T18" fmla="*/ 19 w 54"/>
                  <a:gd name="T19" fmla="*/ 0 h 82"/>
                  <a:gd name="T20" fmla="*/ 14 w 54"/>
                  <a:gd name="T21" fmla="*/ 0 h 82"/>
                  <a:gd name="T22" fmla="*/ 16 w 54"/>
                  <a:gd name="T23" fmla="*/ 16 h 82"/>
                  <a:gd name="T24" fmla="*/ 15 w 54"/>
                  <a:gd name="T25" fmla="*/ 24 h 82"/>
                  <a:gd name="T26" fmla="*/ 0 w 54"/>
                  <a:gd name="T27" fmla="*/ 45 h 82"/>
                  <a:gd name="T28" fmla="*/ 22 w 54"/>
                  <a:gd name="T29" fmla="*/ 67 h 82"/>
                  <a:gd name="T30" fmla="*/ 44 w 54"/>
                  <a:gd name="T31" fmla="*/ 45 h 82"/>
                  <a:gd name="T32" fmla="*/ 32 w 54"/>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39" y="30"/>
                    </a:moveTo>
                    <a:cubicBezTo>
                      <a:pt x="39" y="29"/>
                      <a:pt x="39" y="27"/>
                      <a:pt x="39" y="26"/>
                    </a:cubicBezTo>
                    <a:cubicBezTo>
                      <a:pt x="39" y="17"/>
                      <a:pt x="37" y="8"/>
                      <a:pt x="36" y="0"/>
                    </a:cubicBezTo>
                    <a:cubicBezTo>
                      <a:pt x="31" y="0"/>
                      <a:pt x="31" y="0"/>
                      <a:pt x="31" y="0"/>
                    </a:cubicBezTo>
                    <a:cubicBezTo>
                      <a:pt x="32" y="9"/>
                      <a:pt x="34" y="17"/>
                      <a:pt x="34" y="26"/>
                    </a:cubicBezTo>
                    <a:cubicBezTo>
                      <a:pt x="34" y="27"/>
                      <a:pt x="34" y="28"/>
                      <a:pt x="34" y="28"/>
                    </a:cubicBezTo>
                    <a:cubicBezTo>
                      <a:pt x="31" y="28"/>
                      <a:pt x="29" y="27"/>
                      <a:pt x="27" y="27"/>
                    </a:cubicBezTo>
                    <a:cubicBezTo>
                      <a:pt x="26" y="27"/>
                      <a:pt x="25" y="28"/>
                      <a:pt x="25" y="28"/>
                    </a:cubicBezTo>
                    <a:cubicBezTo>
                      <a:pt x="25" y="25"/>
                      <a:pt x="25" y="23"/>
                      <a:pt x="25" y="20"/>
                    </a:cubicBezTo>
                    <a:cubicBezTo>
                      <a:pt x="25" y="14"/>
                      <a:pt x="24" y="7"/>
                      <a:pt x="23" y="0"/>
                    </a:cubicBezTo>
                    <a:cubicBezTo>
                      <a:pt x="17" y="0"/>
                      <a:pt x="17" y="0"/>
                      <a:pt x="17" y="0"/>
                    </a:cubicBezTo>
                    <a:cubicBezTo>
                      <a:pt x="19" y="7"/>
                      <a:pt x="20" y="14"/>
                      <a:pt x="20" y="20"/>
                    </a:cubicBezTo>
                    <a:cubicBezTo>
                      <a:pt x="20" y="23"/>
                      <a:pt x="19" y="26"/>
                      <a:pt x="19" y="29"/>
                    </a:cubicBezTo>
                    <a:cubicBezTo>
                      <a:pt x="8" y="32"/>
                      <a:pt x="0" y="43"/>
                      <a:pt x="0" y="55"/>
                    </a:cubicBezTo>
                    <a:cubicBezTo>
                      <a:pt x="0" y="70"/>
                      <a:pt x="12" y="82"/>
                      <a:pt x="27" y="82"/>
                    </a:cubicBezTo>
                    <a:cubicBezTo>
                      <a:pt x="42" y="82"/>
                      <a:pt x="54" y="70"/>
                      <a:pt x="54" y="55"/>
                    </a:cubicBezTo>
                    <a:cubicBezTo>
                      <a:pt x="54" y="44"/>
                      <a:pt x="48"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sp>
            <p:nvSpPr>
              <p:cNvPr id="596" name="Freeform 694"/>
              <p:cNvSpPr>
                <a:spLocks noChangeAspect="1"/>
              </p:cNvSpPr>
              <p:nvPr/>
            </p:nvSpPr>
            <p:spPr bwMode="auto">
              <a:xfrm>
                <a:off x="7132611" y="1536688"/>
                <a:ext cx="71438" cy="106363"/>
              </a:xfrm>
              <a:custGeom>
                <a:avLst/>
                <a:gdLst>
                  <a:gd name="T0" fmla="*/ 32 w 55"/>
                  <a:gd name="T1" fmla="*/ 25 h 82"/>
                  <a:gd name="T2" fmla="*/ 33 w 55"/>
                  <a:gd name="T3" fmla="*/ 21 h 82"/>
                  <a:gd name="T4" fmla="*/ 30 w 55"/>
                  <a:gd name="T5" fmla="*/ 0 h 82"/>
                  <a:gd name="T6" fmla="*/ 25 w 55"/>
                  <a:gd name="T7" fmla="*/ 0 h 82"/>
                  <a:gd name="T8" fmla="*/ 28 w 55"/>
                  <a:gd name="T9" fmla="*/ 21 h 82"/>
                  <a:gd name="T10" fmla="*/ 28 w 55"/>
                  <a:gd name="T11" fmla="*/ 23 h 82"/>
                  <a:gd name="T12" fmla="*/ 22 w 55"/>
                  <a:gd name="T13" fmla="*/ 22 h 82"/>
                  <a:gd name="T14" fmla="*/ 20 w 55"/>
                  <a:gd name="T15" fmla="*/ 23 h 82"/>
                  <a:gd name="T16" fmla="*/ 21 w 55"/>
                  <a:gd name="T17" fmla="*/ 16 h 82"/>
                  <a:gd name="T18" fmla="*/ 19 w 55"/>
                  <a:gd name="T19" fmla="*/ 0 h 82"/>
                  <a:gd name="T20" fmla="*/ 15 w 55"/>
                  <a:gd name="T21" fmla="*/ 0 h 82"/>
                  <a:gd name="T22" fmla="*/ 16 w 55"/>
                  <a:gd name="T23" fmla="*/ 16 h 82"/>
                  <a:gd name="T24" fmla="*/ 16 w 55"/>
                  <a:gd name="T25" fmla="*/ 24 h 82"/>
                  <a:gd name="T26" fmla="*/ 0 w 55"/>
                  <a:gd name="T27" fmla="*/ 45 h 82"/>
                  <a:gd name="T28" fmla="*/ 22 w 55"/>
                  <a:gd name="T29" fmla="*/ 67 h 82"/>
                  <a:gd name="T30" fmla="*/ 45 w 55"/>
                  <a:gd name="T31" fmla="*/ 45 h 82"/>
                  <a:gd name="T32" fmla="*/ 32 w 55"/>
                  <a:gd name="T33" fmla="*/ 25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2">
                    <a:moveTo>
                      <a:pt x="39" y="30"/>
                    </a:moveTo>
                    <a:cubicBezTo>
                      <a:pt x="40" y="29"/>
                      <a:pt x="40" y="27"/>
                      <a:pt x="40" y="26"/>
                    </a:cubicBezTo>
                    <a:cubicBezTo>
                      <a:pt x="40" y="17"/>
                      <a:pt x="38" y="8"/>
                      <a:pt x="37" y="0"/>
                    </a:cubicBezTo>
                    <a:cubicBezTo>
                      <a:pt x="31" y="0"/>
                      <a:pt x="31" y="0"/>
                      <a:pt x="31" y="0"/>
                    </a:cubicBezTo>
                    <a:cubicBezTo>
                      <a:pt x="32" y="9"/>
                      <a:pt x="34" y="17"/>
                      <a:pt x="34" y="26"/>
                    </a:cubicBezTo>
                    <a:cubicBezTo>
                      <a:pt x="34" y="27"/>
                      <a:pt x="34" y="28"/>
                      <a:pt x="34" y="28"/>
                    </a:cubicBezTo>
                    <a:cubicBezTo>
                      <a:pt x="32" y="28"/>
                      <a:pt x="30" y="27"/>
                      <a:pt x="27" y="27"/>
                    </a:cubicBezTo>
                    <a:cubicBezTo>
                      <a:pt x="27" y="27"/>
                      <a:pt x="26" y="28"/>
                      <a:pt x="25" y="28"/>
                    </a:cubicBezTo>
                    <a:cubicBezTo>
                      <a:pt x="25" y="25"/>
                      <a:pt x="26" y="23"/>
                      <a:pt x="26" y="20"/>
                    </a:cubicBezTo>
                    <a:cubicBezTo>
                      <a:pt x="26" y="14"/>
                      <a:pt x="24" y="7"/>
                      <a:pt x="23" y="0"/>
                    </a:cubicBezTo>
                    <a:cubicBezTo>
                      <a:pt x="18" y="0"/>
                      <a:pt x="18" y="0"/>
                      <a:pt x="18" y="0"/>
                    </a:cubicBezTo>
                    <a:cubicBezTo>
                      <a:pt x="19" y="7"/>
                      <a:pt x="20" y="14"/>
                      <a:pt x="20" y="20"/>
                    </a:cubicBezTo>
                    <a:cubicBezTo>
                      <a:pt x="20" y="23"/>
                      <a:pt x="20" y="26"/>
                      <a:pt x="19" y="29"/>
                    </a:cubicBezTo>
                    <a:cubicBezTo>
                      <a:pt x="8" y="32"/>
                      <a:pt x="0" y="43"/>
                      <a:pt x="0" y="55"/>
                    </a:cubicBezTo>
                    <a:cubicBezTo>
                      <a:pt x="0" y="70"/>
                      <a:pt x="12" y="82"/>
                      <a:pt x="27" y="82"/>
                    </a:cubicBezTo>
                    <a:cubicBezTo>
                      <a:pt x="43" y="82"/>
                      <a:pt x="55" y="70"/>
                      <a:pt x="55" y="55"/>
                    </a:cubicBezTo>
                    <a:cubicBezTo>
                      <a:pt x="55" y="44"/>
                      <a:pt x="49" y="35"/>
                      <a:pt x="39" y="30"/>
                    </a:cubicBezTo>
                    <a:close/>
                  </a:path>
                </a:pathLst>
              </a:custGeom>
              <a:solidFill>
                <a:schemeClr val="accent6">
                  <a:lumMod val="40000"/>
                  <a:lumOff val="60000"/>
                </a:schemeClr>
              </a:solidFill>
              <a:ln w="3175">
                <a:solidFill>
                  <a:srgbClr val="FF6600"/>
                </a:solidFill>
                <a:round/>
                <a:headEnd/>
                <a:tailEnd/>
              </a:ln>
            </p:spPr>
            <p:txBody>
              <a:bodyPr/>
              <a:lstStyle/>
              <a:p>
                <a:endParaRPr lang="el-GR"/>
              </a:p>
            </p:txBody>
          </p:sp>
          <p:grpSp>
            <p:nvGrpSpPr>
              <p:cNvPr id="696" name="700 - Ομάδα"/>
              <p:cNvGrpSpPr/>
              <p:nvPr/>
            </p:nvGrpSpPr>
            <p:grpSpPr>
              <a:xfrm>
                <a:off x="785786" y="1420800"/>
                <a:ext cx="7313613" cy="109538"/>
                <a:chOff x="785786" y="1420800"/>
                <a:chExt cx="7313613" cy="109538"/>
              </a:xfrm>
              <a:gradFill flip="none" rotWithShape="1">
                <a:gsLst>
                  <a:gs pos="0">
                    <a:schemeClr val="accent6">
                      <a:lumMod val="40000"/>
                      <a:lumOff val="60000"/>
                      <a:alpha val="72000"/>
                    </a:schemeClr>
                  </a:gs>
                  <a:gs pos="45000">
                    <a:srgbClr val="FF7A00"/>
                  </a:gs>
                  <a:gs pos="70000">
                    <a:srgbClr val="FF0300"/>
                  </a:gs>
                  <a:gs pos="100000">
                    <a:srgbClr val="4D0808"/>
                  </a:gs>
                </a:gsLst>
                <a:lin ang="18900000" scaled="1"/>
                <a:tileRect/>
              </a:gradFill>
            </p:grpSpPr>
            <p:sp>
              <p:nvSpPr>
                <p:cNvPr id="598" name="Freeform 499"/>
                <p:cNvSpPr>
                  <a:spLocks noChangeAspect="1"/>
                </p:cNvSpPr>
                <p:nvPr/>
              </p:nvSpPr>
              <p:spPr bwMode="auto">
                <a:xfrm>
                  <a:off x="3249586"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599" name="Freeform 501"/>
                <p:cNvSpPr>
                  <a:spLocks noChangeAspect="1"/>
                </p:cNvSpPr>
                <p:nvPr/>
              </p:nvSpPr>
              <p:spPr bwMode="auto">
                <a:xfrm>
                  <a:off x="3325786"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00" name="Freeform 503"/>
                <p:cNvSpPr>
                  <a:spLocks noChangeAspect="1"/>
                </p:cNvSpPr>
                <p:nvPr/>
              </p:nvSpPr>
              <p:spPr bwMode="auto">
                <a:xfrm>
                  <a:off x="3400399"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1" name="Freeform 505"/>
                <p:cNvSpPr>
                  <a:spLocks noChangeAspect="1"/>
                </p:cNvSpPr>
                <p:nvPr/>
              </p:nvSpPr>
              <p:spPr bwMode="auto">
                <a:xfrm>
                  <a:off x="30273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2" name="Freeform 507"/>
                <p:cNvSpPr>
                  <a:spLocks noChangeAspect="1"/>
                </p:cNvSpPr>
                <p:nvPr/>
              </p:nvSpPr>
              <p:spPr bwMode="auto">
                <a:xfrm>
                  <a:off x="310036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3" name="Freeform 509"/>
                <p:cNvSpPr>
                  <a:spLocks noChangeAspect="1"/>
                </p:cNvSpPr>
                <p:nvPr/>
              </p:nvSpPr>
              <p:spPr bwMode="auto">
                <a:xfrm>
                  <a:off x="3174974"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4" name="Freeform 511"/>
                <p:cNvSpPr>
                  <a:spLocks noChangeAspect="1"/>
                </p:cNvSpPr>
                <p:nvPr/>
              </p:nvSpPr>
              <p:spPr bwMode="auto">
                <a:xfrm>
                  <a:off x="2801911"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5" name="Freeform 513"/>
                <p:cNvSpPr>
                  <a:spLocks noChangeAspect="1"/>
                </p:cNvSpPr>
                <p:nvPr/>
              </p:nvSpPr>
              <p:spPr bwMode="auto">
                <a:xfrm>
                  <a:off x="2876524" y="142080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606" name="Freeform 515"/>
                <p:cNvSpPr>
                  <a:spLocks noChangeAspect="1"/>
                </p:cNvSpPr>
                <p:nvPr/>
              </p:nvSpPr>
              <p:spPr bwMode="auto">
                <a:xfrm>
                  <a:off x="2952724"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07" name="Freeform 517"/>
                <p:cNvSpPr>
                  <a:spLocks noChangeAspect="1"/>
                </p:cNvSpPr>
                <p:nvPr/>
              </p:nvSpPr>
              <p:spPr bwMode="auto">
                <a:xfrm>
                  <a:off x="2579661"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08" name="Freeform 519"/>
                <p:cNvSpPr>
                  <a:spLocks noChangeAspect="1"/>
                </p:cNvSpPr>
                <p:nvPr/>
              </p:nvSpPr>
              <p:spPr bwMode="auto">
                <a:xfrm>
                  <a:off x="265268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09" name="Freeform 521"/>
                <p:cNvSpPr>
                  <a:spLocks noChangeAspect="1"/>
                </p:cNvSpPr>
                <p:nvPr/>
              </p:nvSpPr>
              <p:spPr bwMode="auto">
                <a:xfrm>
                  <a:off x="2727299"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0" name="Freeform 523"/>
                <p:cNvSpPr>
                  <a:spLocks noChangeAspect="1"/>
                </p:cNvSpPr>
                <p:nvPr/>
              </p:nvSpPr>
              <p:spPr bwMode="auto">
                <a:xfrm>
                  <a:off x="2354236"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1" name="Freeform 525"/>
                <p:cNvSpPr>
                  <a:spLocks noChangeAspect="1"/>
                </p:cNvSpPr>
                <p:nvPr/>
              </p:nvSpPr>
              <p:spPr bwMode="auto">
                <a:xfrm>
                  <a:off x="242884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2" name="Freeform 527"/>
                <p:cNvSpPr>
                  <a:spLocks noChangeAspect="1"/>
                </p:cNvSpPr>
                <p:nvPr/>
              </p:nvSpPr>
              <p:spPr bwMode="auto">
                <a:xfrm>
                  <a:off x="2503461" y="142080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13" name="Freeform 529"/>
                <p:cNvSpPr>
                  <a:spLocks noChangeAspect="1"/>
                </p:cNvSpPr>
                <p:nvPr/>
              </p:nvSpPr>
              <p:spPr bwMode="auto">
                <a:xfrm>
                  <a:off x="213039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14" name="Freeform 531"/>
                <p:cNvSpPr>
                  <a:spLocks noChangeAspect="1"/>
                </p:cNvSpPr>
                <p:nvPr/>
              </p:nvSpPr>
              <p:spPr bwMode="auto">
                <a:xfrm>
                  <a:off x="220501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5" name="Freeform 533"/>
                <p:cNvSpPr>
                  <a:spLocks noChangeAspect="1"/>
                </p:cNvSpPr>
                <p:nvPr/>
              </p:nvSpPr>
              <p:spPr bwMode="auto">
                <a:xfrm>
                  <a:off x="2279624"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6" name="Freeform 535"/>
                <p:cNvSpPr>
                  <a:spLocks noChangeAspect="1"/>
                </p:cNvSpPr>
                <p:nvPr/>
              </p:nvSpPr>
              <p:spPr bwMode="auto">
                <a:xfrm>
                  <a:off x="1904974" y="142080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7" name="Freeform 537"/>
                <p:cNvSpPr>
                  <a:spLocks noChangeAspect="1"/>
                </p:cNvSpPr>
                <p:nvPr/>
              </p:nvSpPr>
              <p:spPr bwMode="auto">
                <a:xfrm>
                  <a:off x="1981174"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8" name="Freeform 539"/>
                <p:cNvSpPr>
                  <a:spLocks noChangeAspect="1"/>
                </p:cNvSpPr>
                <p:nvPr/>
              </p:nvSpPr>
              <p:spPr bwMode="auto">
                <a:xfrm>
                  <a:off x="2055786"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19" name="Freeform 541"/>
                <p:cNvSpPr>
                  <a:spLocks noChangeAspect="1"/>
                </p:cNvSpPr>
                <p:nvPr/>
              </p:nvSpPr>
              <p:spPr bwMode="auto">
                <a:xfrm>
                  <a:off x="1682724" y="1420800"/>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0" name="Freeform 543"/>
                <p:cNvSpPr>
                  <a:spLocks noChangeAspect="1"/>
                </p:cNvSpPr>
                <p:nvPr/>
              </p:nvSpPr>
              <p:spPr bwMode="auto">
                <a:xfrm>
                  <a:off x="1757336"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21" name="Freeform 545"/>
                <p:cNvSpPr>
                  <a:spLocks noChangeAspect="1"/>
                </p:cNvSpPr>
                <p:nvPr/>
              </p:nvSpPr>
              <p:spPr bwMode="auto">
                <a:xfrm>
                  <a:off x="1831949"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2" name="Freeform 547"/>
                <p:cNvSpPr>
                  <a:spLocks noChangeAspect="1"/>
                </p:cNvSpPr>
                <p:nvPr/>
              </p:nvSpPr>
              <p:spPr bwMode="auto">
                <a:xfrm>
                  <a:off x="145888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3" name="Freeform 549"/>
                <p:cNvSpPr>
                  <a:spLocks noChangeAspect="1"/>
                </p:cNvSpPr>
                <p:nvPr/>
              </p:nvSpPr>
              <p:spPr bwMode="auto">
                <a:xfrm>
                  <a:off x="1531911" y="1420800"/>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4" name="Freeform 551"/>
                <p:cNvSpPr>
                  <a:spLocks noChangeAspect="1"/>
                </p:cNvSpPr>
                <p:nvPr/>
              </p:nvSpPr>
              <p:spPr bwMode="auto">
                <a:xfrm>
                  <a:off x="1606524"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5" name="Freeform 553"/>
                <p:cNvSpPr>
                  <a:spLocks noChangeAspect="1"/>
                </p:cNvSpPr>
                <p:nvPr/>
              </p:nvSpPr>
              <p:spPr bwMode="auto">
                <a:xfrm>
                  <a:off x="1233461"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26" name="Freeform 555"/>
                <p:cNvSpPr>
                  <a:spLocks noChangeAspect="1"/>
                </p:cNvSpPr>
                <p:nvPr/>
              </p:nvSpPr>
              <p:spPr bwMode="auto">
                <a:xfrm>
                  <a:off x="1308074" y="1420800"/>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627" name="Freeform 557"/>
                <p:cNvSpPr>
                  <a:spLocks noChangeAspect="1"/>
                </p:cNvSpPr>
                <p:nvPr/>
              </p:nvSpPr>
              <p:spPr bwMode="auto">
                <a:xfrm>
                  <a:off x="1384274"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28" name="Freeform 559"/>
                <p:cNvSpPr>
                  <a:spLocks noChangeAspect="1"/>
                </p:cNvSpPr>
                <p:nvPr/>
              </p:nvSpPr>
              <p:spPr bwMode="auto">
                <a:xfrm>
                  <a:off x="1011211" y="1420800"/>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29" name="Freeform 561"/>
                <p:cNvSpPr>
                  <a:spLocks noChangeAspect="1"/>
                </p:cNvSpPr>
                <p:nvPr/>
              </p:nvSpPr>
              <p:spPr bwMode="auto">
                <a:xfrm>
                  <a:off x="10842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0" name="Freeform 563"/>
                <p:cNvSpPr>
                  <a:spLocks noChangeAspect="1"/>
                </p:cNvSpPr>
                <p:nvPr/>
              </p:nvSpPr>
              <p:spPr bwMode="auto">
                <a:xfrm>
                  <a:off x="1158849"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1" name="Freeform 565"/>
                <p:cNvSpPr>
                  <a:spLocks noChangeAspect="1"/>
                </p:cNvSpPr>
                <p:nvPr/>
              </p:nvSpPr>
              <p:spPr bwMode="auto">
                <a:xfrm>
                  <a:off x="785786"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2" name="Freeform 567"/>
                <p:cNvSpPr>
                  <a:spLocks noChangeAspect="1"/>
                </p:cNvSpPr>
                <p:nvPr/>
              </p:nvSpPr>
              <p:spPr bwMode="auto">
                <a:xfrm>
                  <a:off x="86039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3" name="Freeform 569"/>
                <p:cNvSpPr>
                  <a:spLocks noChangeAspect="1"/>
                </p:cNvSpPr>
                <p:nvPr/>
              </p:nvSpPr>
              <p:spPr bwMode="auto">
                <a:xfrm>
                  <a:off x="93659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34" name="Freeform 571"/>
                <p:cNvSpPr>
                  <a:spLocks noChangeAspect="1"/>
                </p:cNvSpPr>
                <p:nvPr/>
              </p:nvSpPr>
              <p:spPr bwMode="auto">
                <a:xfrm>
                  <a:off x="4221136"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5" name="Freeform 573"/>
                <p:cNvSpPr>
                  <a:spLocks noChangeAspect="1"/>
                </p:cNvSpPr>
                <p:nvPr/>
              </p:nvSpPr>
              <p:spPr bwMode="auto">
                <a:xfrm>
                  <a:off x="4295749" y="1420800"/>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6" name="Freeform 575"/>
                <p:cNvSpPr>
                  <a:spLocks noChangeAspect="1"/>
                </p:cNvSpPr>
                <p:nvPr/>
              </p:nvSpPr>
              <p:spPr bwMode="auto">
                <a:xfrm>
                  <a:off x="4370361"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7" name="Freeform 577"/>
                <p:cNvSpPr>
                  <a:spLocks noChangeAspect="1"/>
                </p:cNvSpPr>
                <p:nvPr/>
              </p:nvSpPr>
              <p:spPr bwMode="auto">
                <a:xfrm>
                  <a:off x="3997299" y="1420800"/>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38" name="Freeform 579"/>
                <p:cNvSpPr>
                  <a:spLocks noChangeAspect="1"/>
                </p:cNvSpPr>
                <p:nvPr/>
              </p:nvSpPr>
              <p:spPr bwMode="auto">
                <a:xfrm>
                  <a:off x="4071911" y="1420800"/>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39" name="Freeform 581"/>
                <p:cNvSpPr>
                  <a:spLocks noChangeAspect="1"/>
                </p:cNvSpPr>
                <p:nvPr/>
              </p:nvSpPr>
              <p:spPr bwMode="auto">
                <a:xfrm>
                  <a:off x="4146524" y="1420800"/>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40" name="Freeform 583"/>
                <p:cNvSpPr>
                  <a:spLocks noChangeAspect="1"/>
                </p:cNvSpPr>
                <p:nvPr/>
              </p:nvSpPr>
              <p:spPr bwMode="auto">
                <a:xfrm>
                  <a:off x="377346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1" name="Freeform 585"/>
                <p:cNvSpPr>
                  <a:spLocks noChangeAspect="1"/>
                </p:cNvSpPr>
                <p:nvPr/>
              </p:nvSpPr>
              <p:spPr bwMode="auto">
                <a:xfrm>
                  <a:off x="3848074"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2" name="Freeform 587"/>
                <p:cNvSpPr>
                  <a:spLocks noChangeAspect="1"/>
                </p:cNvSpPr>
                <p:nvPr/>
              </p:nvSpPr>
              <p:spPr bwMode="auto">
                <a:xfrm>
                  <a:off x="3921099"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3" name="Freeform 589"/>
                <p:cNvSpPr>
                  <a:spLocks noChangeAspect="1"/>
                </p:cNvSpPr>
                <p:nvPr/>
              </p:nvSpPr>
              <p:spPr bwMode="auto">
                <a:xfrm>
                  <a:off x="3548036" y="1420800"/>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4" name="Freeform 591"/>
                <p:cNvSpPr>
                  <a:spLocks noChangeAspect="1"/>
                </p:cNvSpPr>
                <p:nvPr/>
              </p:nvSpPr>
              <p:spPr bwMode="auto">
                <a:xfrm>
                  <a:off x="3622649" y="1420800"/>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5" name="Freeform 593"/>
                <p:cNvSpPr>
                  <a:spLocks noChangeAspect="1"/>
                </p:cNvSpPr>
                <p:nvPr/>
              </p:nvSpPr>
              <p:spPr bwMode="auto">
                <a:xfrm>
                  <a:off x="3698849" y="1420800"/>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46" name="Freeform 595"/>
                <p:cNvSpPr>
                  <a:spLocks noChangeAspect="1"/>
                </p:cNvSpPr>
                <p:nvPr/>
              </p:nvSpPr>
              <p:spPr bwMode="auto">
                <a:xfrm>
                  <a:off x="3475011" y="1420800"/>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7" name="Freeform 597"/>
                <p:cNvSpPr>
                  <a:spLocks noChangeAspect="1"/>
                </p:cNvSpPr>
                <p:nvPr/>
              </p:nvSpPr>
              <p:spPr bwMode="auto">
                <a:xfrm>
                  <a:off x="6907186"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48" name="Freeform 599"/>
                <p:cNvSpPr>
                  <a:spLocks noChangeAspect="1"/>
                </p:cNvSpPr>
                <p:nvPr/>
              </p:nvSpPr>
              <p:spPr bwMode="auto">
                <a:xfrm>
                  <a:off x="6983386"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49" name="Freeform 601"/>
                <p:cNvSpPr>
                  <a:spLocks noChangeAspect="1"/>
                </p:cNvSpPr>
                <p:nvPr/>
              </p:nvSpPr>
              <p:spPr bwMode="auto">
                <a:xfrm>
                  <a:off x="7057999"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0" name="Freeform 603"/>
                <p:cNvSpPr>
                  <a:spLocks noChangeAspect="1"/>
                </p:cNvSpPr>
                <p:nvPr/>
              </p:nvSpPr>
              <p:spPr bwMode="auto">
                <a:xfrm>
                  <a:off x="66849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1" name="Freeform 605"/>
                <p:cNvSpPr>
                  <a:spLocks noChangeAspect="1"/>
                </p:cNvSpPr>
                <p:nvPr/>
              </p:nvSpPr>
              <p:spPr bwMode="auto">
                <a:xfrm>
                  <a:off x="675796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9"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2" name="Freeform 607"/>
                <p:cNvSpPr>
                  <a:spLocks noChangeAspect="1"/>
                </p:cNvSpPr>
                <p:nvPr/>
              </p:nvSpPr>
              <p:spPr bwMode="auto">
                <a:xfrm>
                  <a:off x="6832574"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3" name="Freeform 609"/>
                <p:cNvSpPr>
                  <a:spLocks noChangeAspect="1"/>
                </p:cNvSpPr>
                <p:nvPr/>
              </p:nvSpPr>
              <p:spPr bwMode="auto">
                <a:xfrm>
                  <a:off x="6459511"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4" name="Freeform 611"/>
                <p:cNvSpPr>
                  <a:spLocks noChangeAspect="1"/>
                </p:cNvSpPr>
                <p:nvPr/>
              </p:nvSpPr>
              <p:spPr bwMode="auto">
                <a:xfrm>
                  <a:off x="6534124" y="142238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1"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655" name="Freeform 613"/>
                <p:cNvSpPr>
                  <a:spLocks noChangeAspect="1"/>
                </p:cNvSpPr>
                <p:nvPr/>
              </p:nvSpPr>
              <p:spPr bwMode="auto">
                <a:xfrm>
                  <a:off x="6610324"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56" name="Freeform 615"/>
                <p:cNvSpPr>
                  <a:spLocks noChangeAspect="1"/>
                </p:cNvSpPr>
                <p:nvPr/>
              </p:nvSpPr>
              <p:spPr bwMode="auto">
                <a:xfrm>
                  <a:off x="6237261"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57" name="Freeform 617"/>
                <p:cNvSpPr>
                  <a:spLocks noChangeAspect="1"/>
                </p:cNvSpPr>
                <p:nvPr/>
              </p:nvSpPr>
              <p:spPr bwMode="auto">
                <a:xfrm>
                  <a:off x="631028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8" name="Freeform 619"/>
                <p:cNvSpPr>
                  <a:spLocks noChangeAspect="1"/>
                </p:cNvSpPr>
                <p:nvPr/>
              </p:nvSpPr>
              <p:spPr bwMode="auto">
                <a:xfrm>
                  <a:off x="6384899"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59" name="Freeform 621"/>
                <p:cNvSpPr>
                  <a:spLocks noChangeAspect="1"/>
                </p:cNvSpPr>
                <p:nvPr/>
              </p:nvSpPr>
              <p:spPr bwMode="auto">
                <a:xfrm>
                  <a:off x="6011836"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0" name="Freeform 623"/>
                <p:cNvSpPr>
                  <a:spLocks noChangeAspect="1"/>
                </p:cNvSpPr>
                <p:nvPr/>
              </p:nvSpPr>
              <p:spPr bwMode="auto">
                <a:xfrm>
                  <a:off x="608644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1" name="Freeform 625"/>
                <p:cNvSpPr>
                  <a:spLocks noChangeAspect="1"/>
                </p:cNvSpPr>
                <p:nvPr/>
              </p:nvSpPr>
              <p:spPr bwMode="auto">
                <a:xfrm>
                  <a:off x="6161061" y="142238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62" name="Freeform 627"/>
                <p:cNvSpPr>
                  <a:spLocks noChangeAspect="1"/>
                </p:cNvSpPr>
                <p:nvPr/>
              </p:nvSpPr>
              <p:spPr bwMode="auto">
                <a:xfrm>
                  <a:off x="578799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63" name="Freeform 629"/>
                <p:cNvSpPr>
                  <a:spLocks noChangeAspect="1"/>
                </p:cNvSpPr>
                <p:nvPr/>
              </p:nvSpPr>
              <p:spPr bwMode="auto">
                <a:xfrm>
                  <a:off x="586261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4" name="Freeform 631"/>
                <p:cNvSpPr>
                  <a:spLocks noChangeAspect="1"/>
                </p:cNvSpPr>
                <p:nvPr/>
              </p:nvSpPr>
              <p:spPr bwMode="auto">
                <a:xfrm>
                  <a:off x="5937224"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5" name="Freeform 633"/>
                <p:cNvSpPr>
                  <a:spLocks noChangeAspect="1"/>
                </p:cNvSpPr>
                <p:nvPr/>
              </p:nvSpPr>
              <p:spPr bwMode="auto">
                <a:xfrm>
                  <a:off x="5562574" y="142238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6" name="Freeform 635"/>
                <p:cNvSpPr>
                  <a:spLocks noChangeAspect="1"/>
                </p:cNvSpPr>
                <p:nvPr/>
              </p:nvSpPr>
              <p:spPr bwMode="auto">
                <a:xfrm>
                  <a:off x="5638774"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7" name="Freeform 637"/>
                <p:cNvSpPr>
                  <a:spLocks noChangeAspect="1"/>
                </p:cNvSpPr>
                <p:nvPr/>
              </p:nvSpPr>
              <p:spPr bwMode="auto">
                <a:xfrm>
                  <a:off x="5713386"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8" name="Freeform 639"/>
                <p:cNvSpPr>
                  <a:spLocks noChangeAspect="1"/>
                </p:cNvSpPr>
                <p:nvPr/>
              </p:nvSpPr>
              <p:spPr bwMode="auto">
                <a:xfrm>
                  <a:off x="5340324" y="1422388"/>
                  <a:ext cx="69850" cy="107950"/>
                </a:xfrm>
                <a:custGeom>
                  <a:avLst/>
                  <a:gdLst>
                    <a:gd name="T0" fmla="*/ 17 w 55"/>
                    <a:gd name="T1" fmla="*/ 49 h 83"/>
                    <a:gd name="T2" fmla="*/ 18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8 w 55"/>
                    <a:gd name="T15" fmla="*/ 54 h 83"/>
                    <a:gd name="T16" fmla="*/ 30 w 55"/>
                    <a:gd name="T17" fmla="*/ 44 h 83"/>
                    <a:gd name="T18" fmla="*/ 44 w 55"/>
                    <a:gd name="T19" fmla="*/ 23 h 83"/>
                    <a:gd name="T20" fmla="*/ 22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69" name="Freeform 641"/>
                <p:cNvSpPr>
                  <a:spLocks noChangeAspect="1"/>
                </p:cNvSpPr>
                <p:nvPr/>
              </p:nvSpPr>
              <p:spPr bwMode="auto">
                <a:xfrm>
                  <a:off x="5414936"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70" name="Freeform 643"/>
                <p:cNvSpPr>
                  <a:spLocks noChangeAspect="1"/>
                </p:cNvSpPr>
                <p:nvPr/>
              </p:nvSpPr>
              <p:spPr bwMode="auto">
                <a:xfrm>
                  <a:off x="5489549"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1" name="Freeform 645"/>
                <p:cNvSpPr>
                  <a:spLocks noChangeAspect="1"/>
                </p:cNvSpPr>
                <p:nvPr/>
              </p:nvSpPr>
              <p:spPr bwMode="auto">
                <a:xfrm>
                  <a:off x="511648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2" name="Freeform 647"/>
                <p:cNvSpPr>
                  <a:spLocks noChangeAspect="1"/>
                </p:cNvSpPr>
                <p:nvPr/>
              </p:nvSpPr>
              <p:spPr bwMode="auto">
                <a:xfrm>
                  <a:off x="5189511" y="1422388"/>
                  <a:ext cx="73025" cy="107950"/>
                </a:xfrm>
                <a:custGeom>
                  <a:avLst/>
                  <a:gdLst>
                    <a:gd name="T0" fmla="*/ 18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30"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7"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3" name="Freeform 649"/>
                <p:cNvSpPr>
                  <a:spLocks noChangeAspect="1"/>
                </p:cNvSpPr>
                <p:nvPr/>
              </p:nvSpPr>
              <p:spPr bwMode="auto">
                <a:xfrm>
                  <a:off x="5264124"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4" name="Freeform 651"/>
                <p:cNvSpPr>
                  <a:spLocks noChangeAspect="1"/>
                </p:cNvSpPr>
                <p:nvPr/>
              </p:nvSpPr>
              <p:spPr bwMode="auto">
                <a:xfrm>
                  <a:off x="4891061"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29" y="62"/>
                        <a:pt x="29" y="66"/>
                      </a:cubicBezTo>
                      <a:cubicBezTo>
                        <a:pt x="30"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5" name="Freeform 653"/>
                <p:cNvSpPr>
                  <a:spLocks noChangeAspect="1"/>
                </p:cNvSpPr>
                <p:nvPr/>
              </p:nvSpPr>
              <p:spPr bwMode="auto">
                <a:xfrm>
                  <a:off x="4965674" y="1422388"/>
                  <a:ext cx="71438" cy="107950"/>
                </a:xfrm>
                <a:custGeom>
                  <a:avLst/>
                  <a:gdLst>
                    <a:gd name="T0" fmla="*/ 17 w 55"/>
                    <a:gd name="T1" fmla="*/ 49 h 83"/>
                    <a:gd name="T2" fmla="*/ 18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2"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3" y="75"/>
                        <a:pt x="21" y="68"/>
                        <a:pt x="21" y="60"/>
                      </a:cubicBezTo>
                      <a:close/>
                    </a:path>
                  </a:pathLst>
                </a:custGeom>
                <a:grpFill/>
                <a:ln w="3175">
                  <a:solidFill>
                    <a:srgbClr val="FF6600"/>
                  </a:solidFill>
                  <a:round/>
                  <a:headEnd/>
                  <a:tailEnd/>
                </a:ln>
              </p:spPr>
              <p:txBody>
                <a:bodyPr/>
                <a:lstStyle/>
                <a:p>
                  <a:endParaRPr lang="el-GR"/>
                </a:p>
              </p:txBody>
            </p:sp>
            <p:sp>
              <p:nvSpPr>
                <p:cNvPr id="676" name="Freeform 655"/>
                <p:cNvSpPr>
                  <a:spLocks noChangeAspect="1"/>
                </p:cNvSpPr>
                <p:nvPr/>
              </p:nvSpPr>
              <p:spPr bwMode="auto">
                <a:xfrm>
                  <a:off x="5041874"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77" name="Freeform 657"/>
                <p:cNvSpPr>
                  <a:spLocks noChangeAspect="1"/>
                </p:cNvSpPr>
                <p:nvPr/>
              </p:nvSpPr>
              <p:spPr bwMode="auto">
                <a:xfrm>
                  <a:off x="4668811" y="1422388"/>
                  <a:ext cx="71438" cy="107950"/>
                </a:xfrm>
                <a:custGeom>
                  <a:avLst/>
                  <a:gdLst>
                    <a:gd name="T0" fmla="*/ 16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2 w 55"/>
                    <a:gd name="T25" fmla="*/ 43 h 83"/>
                    <a:gd name="T26" fmla="*/ 12 w 55"/>
                    <a:gd name="T27" fmla="*/ 49 h 83"/>
                    <a:gd name="T28" fmla="*/ 14 w 55"/>
                    <a:gd name="T29" fmla="*/ 68 h 83"/>
                    <a:gd name="T30" fmla="*/ 19 w 55"/>
                    <a:gd name="T31" fmla="*/ 68 h 83"/>
                    <a:gd name="T32" fmla="*/ 16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78" name="Freeform 659"/>
                <p:cNvSpPr>
                  <a:spLocks noChangeAspect="1"/>
                </p:cNvSpPr>
                <p:nvPr/>
              </p:nvSpPr>
              <p:spPr bwMode="auto">
                <a:xfrm>
                  <a:off x="47418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79" name="Freeform 661"/>
                <p:cNvSpPr>
                  <a:spLocks noChangeAspect="1"/>
                </p:cNvSpPr>
                <p:nvPr/>
              </p:nvSpPr>
              <p:spPr bwMode="auto">
                <a:xfrm>
                  <a:off x="4816449"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0" name="Freeform 663"/>
                <p:cNvSpPr>
                  <a:spLocks noChangeAspect="1"/>
                </p:cNvSpPr>
                <p:nvPr/>
              </p:nvSpPr>
              <p:spPr bwMode="auto">
                <a:xfrm>
                  <a:off x="4443386"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1" name="Freeform 665"/>
                <p:cNvSpPr>
                  <a:spLocks noChangeAspect="1"/>
                </p:cNvSpPr>
                <p:nvPr/>
              </p:nvSpPr>
              <p:spPr bwMode="auto">
                <a:xfrm>
                  <a:off x="451799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2" name="Freeform 667"/>
                <p:cNvSpPr>
                  <a:spLocks noChangeAspect="1"/>
                </p:cNvSpPr>
                <p:nvPr/>
              </p:nvSpPr>
              <p:spPr bwMode="auto">
                <a:xfrm>
                  <a:off x="459419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4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83" name="Freeform 669"/>
                <p:cNvSpPr>
                  <a:spLocks noChangeAspect="1"/>
                </p:cNvSpPr>
                <p:nvPr/>
              </p:nvSpPr>
              <p:spPr bwMode="auto">
                <a:xfrm>
                  <a:off x="7878736"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4" name="Freeform 671"/>
                <p:cNvSpPr>
                  <a:spLocks noChangeAspect="1"/>
                </p:cNvSpPr>
                <p:nvPr/>
              </p:nvSpPr>
              <p:spPr bwMode="auto">
                <a:xfrm>
                  <a:off x="7953349" y="1422388"/>
                  <a:ext cx="71438" cy="107950"/>
                </a:xfrm>
                <a:custGeom>
                  <a:avLst/>
                  <a:gdLst>
                    <a:gd name="T0" fmla="*/ 17 w 55"/>
                    <a:gd name="T1" fmla="*/ 49 h 83"/>
                    <a:gd name="T2" fmla="*/ 17 w 55"/>
                    <a:gd name="T3" fmla="*/ 44 h 83"/>
                    <a:gd name="T4" fmla="*/ 23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5" name="Freeform 673"/>
                <p:cNvSpPr>
                  <a:spLocks noChangeAspect="1"/>
                </p:cNvSpPr>
                <p:nvPr/>
              </p:nvSpPr>
              <p:spPr bwMode="auto">
                <a:xfrm>
                  <a:off x="8027961"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7"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6" name="Freeform 675"/>
                <p:cNvSpPr>
                  <a:spLocks noChangeAspect="1"/>
                </p:cNvSpPr>
                <p:nvPr/>
              </p:nvSpPr>
              <p:spPr bwMode="auto">
                <a:xfrm>
                  <a:off x="7654899" y="1422388"/>
                  <a:ext cx="71438" cy="107950"/>
                </a:xfrm>
                <a:custGeom>
                  <a:avLst/>
                  <a:gdLst>
                    <a:gd name="T0" fmla="*/ 17 w 55"/>
                    <a:gd name="T1" fmla="*/ 49 h 83"/>
                    <a:gd name="T2" fmla="*/ 17 w 55"/>
                    <a:gd name="T3" fmla="*/ 44 h 83"/>
                    <a:gd name="T4" fmla="*/ 23 w 55"/>
                    <a:gd name="T5" fmla="*/ 45 h 83"/>
                    <a:gd name="T6" fmla="*/ 25 w 55"/>
                    <a:gd name="T7" fmla="*/ 45 h 83"/>
                    <a:gd name="T8" fmla="*/ 25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87" name="Freeform 677"/>
                <p:cNvSpPr>
                  <a:spLocks noChangeAspect="1"/>
                </p:cNvSpPr>
                <p:nvPr/>
              </p:nvSpPr>
              <p:spPr bwMode="auto">
                <a:xfrm>
                  <a:off x="7729511" y="1422388"/>
                  <a:ext cx="71438" cy="107950"/>
                </a:xfrm>
                <a:custGeom>
                  <a:avLst/>
                  <a:gdLst>
                    <a:gd name="T0" fmla="*/ 17 w 54"/>
                    <a:gd name="T1" fmla="*/ 49 h 83"/>
                    <a:gd name="T2" fmla="*/ 18 w 54"/>
                    <a:gd name="T3" fmla="*/ 44 h 83"/>
                    <a:gd name="T4" fmla="*/ 23 w 54"/>
                    <a:gd name="T5" fmla="*/ 45 h 83"/>
                    <a:gd name="T6" fmla="*/ 25 w 54"/>
                    <a:gd name="T7" fmla="*/ 45 h 83"/>
                    <a:gd name="T8" fmla="*/ 24 w 54"/>
                    <a:gd name="T9" fmla="*/ 54 h 83"/>
                    <a:gd name="T10" fmla="*/ 25 w 54"/>
                    <a:gd name="T11" fmla="*/ 68 h 83"/>
                    <a:gd name="T12" fmla="*/ 30 w 54"/>
                    <a:gd name="T13" fmla="*/ 68 h 83"/>
                    <a:gd name="T14" fmla="*/ 28 w 54"/>
                    <a:gd name="T15" fmla="*/ 54 h 83"/>
                    <a:gd name="T16" fmla="*/ 30 w 54"/>
                    <a:gd name="T17" fmla="*/ 44 h 83"/>
                    <a:gd name="T18" fmla="*/ 45 w 54"/>
                    <a:gd name="T19" fmla="*/ 23 h 83"/>
                    <a:gd name="T20" fmla="*/ 23 w 54"/>
                    <a:gd name="T21" fmla="*/ 0 h 83"/>
                    <a:gd name="T22" fmla="*/ 0 w 54"/>
                    <a:gd name="T23" fmla="*/ 23 h 83"/>
                    <a:gd name="T24" fmla="*/ 13 w 54"/>
                    <a:gd name="T25" fmla="*/ 43 h 83"/>
                    <a:gd name="T26" fmla="*/ 13 w 54"/>
                    <a:gd name="T27" fmla="*/ 49 h 83"/>
                    <a:gd name="T28" fmla="*/ 14 w 54"/>
                    <a:gd name="T29" fmla="*/ 68 h 83"/>
                    <a:gd name="T30" fmla="*/ 19 w 54"/>
                    <a:gd name="T31" fmla="*/ 68 h 83"/>
                    <a:gd name="T32" fmla="*/ 17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0"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88" name="Freeform 679"/>
                <p:cNvSpPr>
                  <a:spLocks noChangeAspect="1"/>
                </p:cNvSpPr>
                <p:nvPr/>
              </p:nvSpPr>
              <p:spPr bwMode="auto">
                <a:xfrm>
                  <a:off x="7804124" y="1422388"/>
                  <a:ext cx="73025" cy="107950"/>
                </a:xfrm>
                <a:custGeom>
                  <a:avLst/>
                  <a:gdLst>
                    <a:gd name="T0" fmla="*/ 17 w 55"/>
                    <a:gd name="T1" fmla="*/ 49 h 83"/>
                    <a:gd name="T2" fmla="*/ 18 w 55"/>
                    <a:gd name="T3" fmla="*/ 44 h 83"/>
                    <a:gd name="T4" fmla="*/ 23 w 55"/>
                    <a:gd name="T5" fmla="*/ 45 h 83"/>
                    <a:gd name="T6" fmla="*/ 25 w 55"/>
                    <a:gd name="T7" fmla="*/ 45 h 83"/>
                    <a:gd name="T8" fmla="*/ 24 w 55"/>
                    <a:gd name="T9" fmla="*/ 54 h 83"/>
                    <a:gd name="T10" fmla="*/ 26 w 55"/>
                    <a:gd name="T11" fmla="*/ 68 h 83"/>
                    <a:gd name="T12" fmla="*/ 30 w 55"/>
                    <a:gd name="T13" fmla="*/ 68 h 83"/>
                    <a:gd name="T14" fmla="*/ 28 w 55"/>
                    <a:gd name="T15" fmla="*/ 54 h 83"/>
                    <a:gd name="T16" fmla="*/ 30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4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0" y="60"/>
                      </a:moveTo>
                      <a:cubicBezTo>
                        <a:pt x="20"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89" name="Freeform 681"/>
                <p:cNvSpPr>
                  <a:spLocks noChangeAspect="1"/>
                </p:cNvSpPr>
                <p:nvPr/>
              </p:nvSpPr>
              <p:spPr bwMode="auto">
                <a:xfrm>
                  <a:off x="743106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8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5" y="40"/>
                        <a:pt x="55" y="28"/>
                      </a:cubicBezTo>
                      <a:cubicBezTo>
                        <a:pt x="55" y="13"/>
                        <a:pt x="42"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90" name="Freeform 683"/>
                <p:cNvSpPr>
                  <a:spLocks noChangeAspect="1"/>
                </p:cNvSpPr>
                <p:nvPr/>
              </p:nvSpPr>
              <p:spPr bwMode="auto">
                <a:xfrm>
                  <a:off x="7505674"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29 w 55"/>
                    <a:gd name="T13" fmla="*/ 68 h 83"/>
                    <a:gd name="T14" fmla="*/ 29 w 55"/>
                    <a:gd name="T15" fmla="*/ 54 h 83"/>
                    <a:gd name="T16" fmla="*/ 29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6" y="83"/>
                        <a:pt x="36" y="83"/>
                        <a:pt x="36" y="83"/>
                      </a:cubicBezTo>
                      <a:cubicBezTo>
                        <a:pt x="35" y="77"/>
                        <a:pt x="35" y="71"/>
                        <a:pt x="35" y="66"/>
                      </a:cubicBezTo>
                      <a:cubicBezTo>
                        <a:pt x="35" y="62"/>
                        <a:pt x="35" y="58"/>
                        <a:pt x="36"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6"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91" name="Freeform 685"/>
                <p:cNvSpPr>
                  <a:spLocks noChangeAspect="1"/>
                </p:cNvSpPr>
                <p:nvPr/>
              </p:nvSpPr>
              <p:spPr bwMode="auto">
                <a:xfrm>
                  <a:off x="7578699"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19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92" name="Freeform 687"/>
                <p:cNvSpPr>
                  <a:spLocks noChangeAspect="1"/>
                </p:cNvSpPr>
                <p:nvPr/>
              </p:nvSpPr>
              <p:spPr bwMode="auto">
                <a:xfrm>
                  <a:off x="7205636" y="1422388"/>
                  <a:ext cx="73025" cy="107950"/>
                </a:xfrm>
                <a:custGeom>
                  <a:avLst/>
                  <a:gdLst>
                    <a:gd name="T0" fmla="*/ 18 w 55"/>
                    <a:gd name="T1" fmla="*/ 49 h 83"/>
                    <a:gd name="T2" fmla="*/ 18 w 55"/>
                    <a:gd name="T3" fmla="*/ 44 h 83"/>
                    <a:gd name="T4" fmla="*/ 23 w 55"/>
                    <a:gd name="T5" fmla="*/ 45 h 83"/>
                    <a:gd name="T6" fmla="*/ 26 w 55"/>
                    <a:gd name="T7" fmla="*/ 45 h 83"/>
                    <a:gd name="T8" fmla="*/ 24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8" y="55"/>
                      </a:cubicBezTo>
                      <a:cubicBezTo>
                        <a:pt x="29" y="55"/>
                        <a:pt x="30" y="55"/>
                        <a:pt x="31"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8" y="0"/>
                      </a:cubicBezTo>
                      <a:cubicBezTo>
                        <a:pt x="12" y="0"/>
                        <a:pt x="0" y="13"/>
                        <a:pt x="0" y="28"/>
                      </a:cubicBezTo>
                      <a:cubicBezTo>
                        <a:pt x="0" y="39"/>
                        <a:pt x="7" y="48"/>
                        <a:pt x="16" y="53"/>
                      </a:cubicBezTo>
                      <a:cubicBezTo>
                        <a:pt x="16" y="55"/>
                        <a:pt x="15" y="58"/>
                        <a:pt x="15"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93" name="Freeform 689"/>
                <p:cNvSpPr>
                  <a:spLocks noChangeAspect="1"/>
                </p:cNvSpPr>
                <p:nvPr/>
              </p:nvSpPr>
              <p:spPr bwMode="auto">
                <a:xfrm>
                  <a:off x="7280249" y="1422388"/>
                  <a:ext cx="73025" cy="107950"/>
                </a:xfrm>
                <a:custGeom>
                  <a:avLst/>
                  <a:gdLst>
                    <a:gd name="T0" fmla="*/ 18 w 55"/>
                    <a:gd name="T1" fmla="*/ 49 h 83"/>
                    <a:gd name="T2" fmla="*/ 18 w 55"/>
                    <a:gd name="T3" fmla="*/ 44 h 83"/>
                    <a:gd name="T4" fmla="*/ 23 w 55"/>
                    <a:gd name="T5" fmla="*/ 45 h 83"/>
                    <a:gd name="T6" fmla="*/ 26 w 55"/>
                    <a:gd name="T7" fmla="*/ 45 h 83"/>
                    <a:gd name="T8" fmla="*/ 25 w 55"/>
                    <a:gd name="T9" fmla="*/ 54 h 83"/>
                    <a:gd name="T10" fmla="*/ 26 w 55"/>
                    <a:gd name="T11" fmla="*/ 68 h 83"/>
                    <a:gd name="T12" fmla="*/ 31 w 55"/>
                    <a:gd name="T13" fmla="*/ 68 h 83"/>
                    <a:gd name="T14" fmla="*/ 29 w 55"/>
                    <a:gd name="T15" fmla="*/ 54 h 83"/>
                    <a:gd name="T16" fmla="*/ 31 w 55"/>
                    <a:gd name="T17" fmla="*/ 44 h 83"/>
                    <a:gd name="T18" fmla="*/ 46 w 55"/>
                    <a:gd name="T19" fmla="*/ 23 h 83"/>
                    <a:gd name="T20" fmla="*/ 23 w 55"/>
                    <a:gd name="T21" fmla="*/ 0 h 83"/>
                    <a:gd name="T22" fmla="*/ 0 w 55"/>
                    <a:gd name="T23" fmla="*/ 23 h 83"/>
                    <a:gd name="T24" fmla="*/ 13 w 55"/>
                    <a:gd name="T25" fmla="*/ 43 h 83"/>
                    <a:gd name="T26" fmla="*/ 13 w 55"/>
                    <a:gd name="T27" fmla="*/ 49 h 83"/>
                    <a:gd name="T28" fmla="*/ 15 w 55"/>
                    <a:gd name="T29" fmla="*/ 68 h 83"/>
                    <a:gd name="T30" fmla="*/ 20 w 55"/>
                    <a:gd name="T31" fmla="*/ 68 h 83"/>
                    <a:gd name="T32" fmla="*/ 18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4" y="55"/>
                        <a:pt x="26" y="55"/>
                        <a:pt x="28" y="55"/>
                      </a:cubicBezTo>
                      <a:cubicBezTo>
                        <a:pt x="29" y="55"/>
                        <a:pt x="30" y="55"/>
                        <a:pt x="31" y="55"/>
                      </a:cubicBezTo>
                      <a:cubicBezTo>
                        <a:pt x="30" y="59"/>
                        <a:pt x="30" y="62"/>
                        <a:pt x="30" y="66"/>
                      </a:cubicBezTo>
                      <a:cubicBezTo>
                        <a:pt x="30" y="71"/>
                        <a:pt x="30" y="77"/>
                        <a:pt x="31" y="83"/>
                      </a:cubicBezTo>
                      <a:cubicBezTo>
                        <a:pt x="37" y="83"/>
                        <a:pt x="37" y="83"/>
                        <a:pt x="37" y="83"/>
                      </a:cubicBezTo>
                      <a:cubicBezTo>
                        <a:pt x="36" y="77"/>
                        <a:pt x="35" y="71"/>
                        <a:pt x="35" y="66"/>
                      </a:cubicBezTo>
                      <a:cubicBezTo>
                        <a:pt x="35" y="62"/>
                        <a:pt x="36" y="58"/>
                        <a:pt x="37" y="54"/>
                      </a:cubicBezTo>
                      <a:cubicBezTo>
                        <a:pt x="48" y="50"/>
                        <a:pt x="55" y="40"/>
                        <a:pt x="55" y="28"/>
                      </a:cubicBezTo>
                      <a:cubicBezTo>
                        <a:pt x="55" y="13"/>
                        <a:pt x="43" y="0"/>
                        <a:pt x="28" y="0"/>
                      </a:cubicBezTo>
                      <a:cubicBezTo>
                        <a:pt x="13" y="0"/>
                        <a:pt x="0" y="13"/>
                        <a:pt x="0" y="28"/>
                      </a:cubicBezTo>
                      <a:cubicBezTo>
                        <a:pt x="0" y="39"/>
                        <a:pt x="7" y="48"/>
                        <a:pt x="16" y="53"/>
                      </a:cubicBezTo>
                      <a:cubicBezTo>
                        <a:pt x="16" y="55"/>
                        <a:pt x="16" y="58"/>
                        <a:pt x="16" y="60"/>
                      </a:cubicBezTo>
                      <a:cubicBezTo>
                        <a:pt x="16" y="68"/>
                        <a:pt x="17" y="76"/>
                        <a:pt x="18" y="83"/>
                      </a:cubicBezTo>
                      <a:cubicBezTo>
                        <a:pt x="24" y="83"/>
                        <a:pt x="24" y="83"/>
                        <a:pt x="24" y="83"/>
                      </a:cubicBezTo>
                      <a:cubicBezTo>
                        <a:pt x="22" y="75"/>
                        <a:pt x="21" y="68"/>
                        <a:pt x="21" y="60"/>
                      </a:cubicBezTo>
                      <a:close/>
                    </a:path>
                  </a:pathLst>
                </a:custGeom>
                <a:grpFill/>
                <a:ln w="3175">
                  <a:solidFill>
                    <a:srgbClr val="FF6600"/>
                  </a:solidFill>
                  <a:round/>
                  <a:headEnd/>
                  <a:tailEnd/>
                </a:ln>
              </p:spPr>
              <p:txBody>
                <a:bodyPr/>
                <a:lstStyle/>
                <a:p>
                  <a:endParaRPr lang="el-GR"/>
                </a:p>
              </p:txBody>
            </p:sp>
            <p:sp>
              <p:nvSpPr>
                <p:cNvPr id="694" name="Freeform 691"/>
                <p:cNvSpPr>
                  <a:spLocks noChangeAspect="1"/>
                </p:cNvSpPr>
                <p:nvPr/>
              </p:nvSpPr>
              <p:spPr bwMode="auto">
                <a:xfrm>
                  <a:off x="7356449" y="1422388"/>
                  <a:ext cx="69850" cy="107950"/>
                </a:xfrm>
                <a:custGeom>
                  <a:avLst/>
                  <a:gdLst>
                    <a:gd name="T0" fmla="*/ 16 w 54"/>
                    <a:gd name="T1" fmla="*/ 49 h 83"/>
                    <a:gd name="T2" fmla="*/ 17 w 54"/>
                    <a:gd name="T3" fmla="*/ 44 h 83"/>
                    <a:gd name="T4" fmla="*/ 22 w 54"/>
                    <a:gd name="T5" fmla="*/ 45 h 83"/>
                    <a:gd name="T6" fmla="*/ 24 w 54"/>
                    <a:gd name="T7" fmla="*/ 45 h 83"/>
                    <a:gd name="T8" fmla="*/ 24 w 54"/>
                    <a:gd name="T9" fmla="*/ 54 h 83"/>
                    <a:gd name="T10" fmla="*/ 25 w 54"/>
                    <a:gd name="T11" fmla="*/ 68 h 83"/>
                    <a:gd name="T12" fmla="*/ 29 w 54"/>
                    <a:gd name="T13" fmla="*/ 68 h 83"/>
                    <a:gd name="T14" fmla="*/ 28 w 54"/>
                    <a:gd name="T15" fmla="*/ 54 h 83"/>
                    <a:gd name="T16" fmla="*/ 29 w 54"/>
                    <a:gd name="T17" fmla="*/ 44 h 83"/>
                    <a:gd name="T18" fmla="*/ 44 w 54"/>
                    <a:gd name="T19" fmla="*/ 23 h 83"/>
                    <a:gd name="T20" fmla="*/ 22 w 54"/>
                    <a:gd name="T21" fmla="*/ 0 h 83"/>
                    <a:gd name="T22" fmla="*/ 0 w 54"/>
                    <a:gd name="T23" fmla="*/ 23 h 83"/>
                    <a:gd name="T24" fmla="*/ 12 w 54"/>
                    <a:gd name="T25" fmla="*/ 43 h 83"/>
                    <a:gd name="T26" fmla="*/ 12 w 54"/>
                    <a:gd name="T27" fmla="*/ 49 h 83"/>
                    <a:gd name="T28" fmla="*/ 14 w 54"/>
                    <a:gd name="T29" fmla="*/ 68 h 83"/>
                    <a:gd name="T30" fmla="*/ 19 w 54"/>
                    <a:gd name="T31" fmla="*/ 68 h 83"/>
                    <a:gd name="T32" fmla="*/ 16 w 54"/>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20" y="60"/>
                      </a:moveTo>
                      <a:cubicBezTo>
                        <a:pt x="20" y="58"/>
                        <a:pt x="20" y="56"/>
                        <a:pt x="21" y="54"/>
                      </a:cubicBezTo>
                      <a:cubicBezTo>
                        <a:pt x="23" y="55"/>
                        <a:pt x="25" y="55"/>
                        <a:pt x="27" y="55"/>
                      </a:cubicBezTo>
                      <a:cubicBezTo>
                        <a:pt x="28" y="55"/>
                        <a:pt x="29" y="55"/>
                        <a:pt x="30" y="55"/>
                      </a:cubicBezTo>
                      <a:cubicBezTo>
                        <a:pt x="29" y="59"/>
                        <a:pt x="29" y="62"/>
                        <a:pt x="29" y="66"/>
                      </a:cubicBezTo>
                      <a:cubicBezTo>
                        <a:pt x="29" y="71"/>
                        <a:pt x="30" y="77"/>
                        <a:pt x="31" y="83"/>
                      </a:cubicBezTo>
                      <a:cubicBezTo>
                        <a:pt x="36" y="83"/>
                        <a:pt x="36" y="83"/>
                        <a:pt x="36" y="83"/>
                      </a:cubicBezTo>
                      <a:cubicBezTo>
                        <a:pt x="35" y="77"/>
                        <a:pt x="34" y="71"/>
                        <a:pt x="34" y="66"/>
                      </a:cubicBezTo>
                      <a:cubicBezTo>
                        <a:pt x="34" y="62"/>
                        <a:pt x="35" y="58"/>
                        <a:pt x="36" y="54"/>
                      </a:cubicBezTo>
                      <a:cubicBezTo>
                        <a:pt x="47" y="50"/>
                        <a:pt x="54" y="40"/>
                        <a:pt x="54" y="28"/>
                      </a:cubicBezTo>
                      <a:cubicBezTo>
                        <a:pt x="54" y="13"/>
                        <a:pt x="42" y="0"/>
                        <a:pt x="27" y="0"/>
                      </a:cubicBezTo>
                      <a:cubicBezTo>
                        <a:pt x="12" y="0"/>
                        <a:pt x="0" y="13"/>
                        <a:pt x="0" y="28"/>
                      </a:cubicBezTo>
                      <a:cubicBezTo>
                        <a:pt x="0" y="39"/>
                        <a:pt x="6" y="48"/>
                        <a:pt x="15" y="53"/>
                      </a:cubicBezTo>
                      <a:cubicBezTo>
                        <a:pt x="15" y="55"/>
                        <a:pt x="15" y="58"/>
                        <a:pt x="15" y="60"/>
                      </a:cubicBezTo>
                      <a:cubicBezTo>
                        <a:pt x="15" y="68"/>
                        <a:pt x="16" y="76"/>
                        <a:pt x="17" y="83"/>
                      </a:cubicBezTo>
                      <a:cubicBezTo>
                        <a:pt x="23" y="83"/>
                        <a:pt x="23" y="83"/>
                        <a:pt x="23" y="83"/>
                      </a:cubicBezTo>
                      <a:cubicBezTo>
                        <a:pt x="22" y="75"/>
                        <a:pt x="20" y="68"/>
                        <a:pt x="20" y="60"/>
                      </a:cubicBezTo>
                      <a:close/>
                    </a:path>
                  </a:pathLst>
                </a:custGeom>
                <a:grpFill/>
                <a:ln w="3175">
                  <a:solidFill>
                    <a:srgbClr val="FF6600"/>
                  </a:solidFill>
                  <a:round/>
                  <a:headEnd/>
                  <a:tailEnd/>
                </a:ln>
              </p:spPr>
              <p:txBody>
                <a:bodyPr/>
                <a:lstStyle/>
                <a:p>
                  <a:endParaRPr lang="el-GR"/>
                </a:p>
              </p:txBody>
            </p:sp>
            <p:sp>
              <p:nvSpPr>
                <p:cNvPr id="695" name="Freeform 693"/>
                <p:cNvSpPr>
                  <a:spLocks noChangeAspect="1"/>
                </p:cNvSpPr>
                <p:nvPr/>
              </p:nvSpPr>
              <p:spPr bwMode="auto">
                <a:xfrm>
                  <a:off x="7132611" y="1422388"/>
                  <a:ext cx="71438" cy="107950"/>
                </a:xfrm>
                <a:custGeom>
                  <a:avLst/>
                  <a:gdLst>
                    <a:gd name="T0" fmla="*/ 17 w 55"/>
                    <a:gd name="T1" fmla="*/ 49 h 83"/>
                    <a:gd name="T2" fmla="*/ 17 w 55"/>
                    <a:gd name="T3" fmla="*/ 44 h 83"/>
                    <a:gd name="T4" fmla="*/ 22 w 55"/>
                    <a:gd name="T5" fmla="*/ 45 h 83"/>
                    <a:gd name="T6" fmla="*/ 25 w 55"/>
                    <a:gd name="T7" fmla="*/ 45 h 83"/>
                    <a:gd name="T8" fmla="*/ 24 w 55"/>
                    <a:gd name="T9" fmla="*/ 54 h 83"/>
                    <a:gd name="T10" fmla="*/ 25 w 55"/>
                    <a:gd name="T11" fmla="*/ 68 h 83"/>
                    <a:gd name="T12" fmla="*/ 30 w 55"/>
                    <a:gd name="T13" fmla="*/ 68 h 83"/>
                    <a:gd name="T14" fmla="*/ 29 w 55"/>
                    <a:gd name="T15" fmla="*/ 54 h 83"/>
                    <a:gd name="T16" fmla="*/ 30 w 55"/>
                    <a:gd name="T17" fmla="*/ 44 h 83"/>
                    <a:gd name="T18" fmla="*/ 45 w 55"/>
                    <a:gd name="T19" fmla="*/ 23 h 83"/>
                    <a:gd name="T20" fmla="*/ 22 w 55"/>
                    <a:gd name="T21" fmla="*/ 0 h 83"/>
                    <a:gd name="T22" fmla="*/ 0 w 55"/>
                    <a:gd name="T23" fmla="*/ 23 h 83"/>
                    <a:gd name="T24" fmla="*/ 13 w 55"/>
                    <a:gd name="T25" fmla="*/ 43 h 83"/>
                    <a:gd name="T26" fmla="*/ 12 w 55"/>
                    <a:gd name="T27" fmla="*/ 49 h 83"/>
                    <a:gd name="T28" fmla="*/ 15 w 55"/>
                    <a:gd name="T29" fmla="*/ 68 h 83"/>
                    <a:gd name="T30" fmla="*/ 19 w 55"/>
                    <a:gd name="T31" fmla="*/ 68 h 83"/>
                    <a:gd name="T32" fmla="*/ 17 w 55"/>
                    <a:gd name="T33" fmla="*/ 49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83">
                      <a:moveTo>
                        <a:pt x="21" y="60"/>
                      </a:moveTo>
                      <a:cubicBezTo>
                        <a:pt x="21" y="58"/>
                        <a:pt x="21" y="56"/>
                        <a:pt x="21" y="54"/>
                      </a:cubicBezTo>
                      <a:cubicBezTo>
                        <a:pt x="23" y="55"/>
                        <a:pt x="25" y="55"/>
                        <a:pt x="27" y="55"/>
                      </a:cubicBezTo>
                      <a:cubicBezTo>
                        <a:pt x="28" y="55"/>
                        <a:pt x="29" y="55"/>
                        <a:pt x="30" y="55"/>
                      </a:cubicBezTo>
                      <a:cubicBezTo>
                        <a:pt x="30" y="59"/>
                        <a:pt x="29" y="62"/>
                        <a:pt x="29" y="66"/>
                      </a:cubicBezTo>
                      <a:cubicBezTo>
                        <a:pt x="29" y="71"/>
                        <a:pt x="30" y="77"/>
                        <a:pt x="31" y="83"/>
                      </a:cubicBezTo>
                      <a:cubicBezTo>
                        <a:pt x="37" y="83"/>
                        <a:pt x="37" y="83"/>
                        <a:pt x="37" y="83"/>
                      </a:cubicBezTo>
                      <a:cubicBezTo>
                        <a:pt x="36" y="77"/>
                        <a:pt x="35" y="71"/>
                        <a:pt x="35" y="66"/>
                      </a:cubicBezTo>
                      <a:cubicBezTo>
                        <a:pt x="35" y="62"/>
                        <a:pt x="35" y="58"/>
                        <a:pt x="37" y="54"/>
                      </a:cubicBezTo>
                      <a:cubicBezTo>
                        <a:pt x="47" y="50"/>
                        <a:pt x="55" y="40"/>
                        <a:pt x="55" y="28"/>
                      </a:cubicBezTo>
                      <a:cubicBezTo>
                        <a:pt x="55" y="13"/>
                        <a:pt x="43" y="0"/>
                        <a:pt x="27" y="0"/>
                      </a:cubicBezTo>
                      <a:cubicBezTo>
                        <a:pt x="12" y="0"/>
                        <a:pt x="0" y="13"/>
                        <a:pt x="0" y="28"/>
                      </a:cubicBezTo>
                      <a:cubicBezTo>
                        <a:pt x="0" y="39"/>
                        <a:pt x="6" y="48"/>
                        <a:pt x="16" y="53"/>
                      </a:cubicBezTo>
                      <a:cubicBezTo>
                        <a:pt x="15" y="55"/>
                        <a:pt x="15" y="58"/>
                        <a:pt x="15" y="60"/>
                      </a:cubicBezTo>
                      <a:cubicBezTo>
                        <a:pt x="15" y="68"/>
                        <a:pt x="17" y="76"/>
                        <a:pt x="18" y="83"/>
                      </a:cubicBezTo>
                      <a:cubicBezTo>
                        <a:pt x="23" y="83"/>
                        <a:pt x="23" y="83"/>
                        <a:pt x="23" y="83"/>
                      </a:cubicBezTo>
                      <a:cubicBezTo>
                        <a:pt x="22" y="75"/>
                        <a:pt x="21" y="68"/>
                        <a:pt x="21" y="60"/>
                      </a:cubicBezTo>
                      <a:close/>
                    </a:path>
                  </a:pathLst>
                </a:custGeom>
                <a:grpFill/>
                <a:ln w="3175">
                  <a:solidFill>
                    <a:srgbClr val="FF6600"/>
                  </a:solidFill>
                  <a:round/>
                  <a:headEnd/>
                  <a:tailEnd/>
                </a:ln>
              </p:spPr>
              <p:txBody>
                <a:bodyPr/>
                <a:lstStyle/>
                <a:p>
                  <a:endParaRPr lang="el-GR"/>
                </a:p>
              </p:txBody>
            </p:sp>
          </p:grpSp>
        </p:grpSp>
      </p:grpSp>
      <p:grpSp>
        <p:nvGrpSpPr>
          <p:cNvPr id="1189" name="1199 - Ομάδα"/>
          <p:cNvGrpSpPr/>
          <p:nvPr/>
        </p:nvGrpSpPr>
        <p:grpSpPr>
          <a:xfrm>
            <a:off x="4214810" y="1571612"/>
            <a:ext cx="1000132" cy="2196080"/>
            <a:chOff x="393736" y="2714620"/>
            <a:chExt cx="1353513" cy="3124774"/>
          </a:xfrm>
        </p:grpSpPr>
        <p:sp>
          <p:nvSpPr>
            <p:cNvPr id="1197" name="Freeform 3"/>
            <p:cNvSpPr>
              <a:spLocks noChangeAspect="1"/>
            </p:cNvSpPr>
            <p:nvPr/>
          </p:nvSpPr>
          <p:spPr bwMode="auto">
            <a:xfrm rot="10800000">
              <a:off x="1071538" y="2714620"/>
              <a:ext cx="675711" cy="1741614"/>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solidFill>
              <a:srgbClr val="00B050"/>
            </a:solid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1198" name="Freeform 4"/>
            <p:cNvSpPr>
              <a:spLocks noChangeAspect="1"/>
            </p:cNvSpPr>
            <p:nvPr/>
          </p:nvSpPr>
          <p:spPr bwMode="auto">
            <a:xfrm rot="10800000">
              <a:off x="393736" y="2714620"/>
              <a:ext cx="677801" cy="1741614"/>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solidFill>
              <a:srgbClr val="00B050"/>
            </a:solidFill>
            <a:ln w="6350">
              <a:solidFill>
                <a:srgbClr val="00B050"/>
              </a:solidFill>
              <a:miter lim="800000"/>
              <a:headEnd/>
              <a:tailEnd/>
            </a:ln>
            <a:scene3d>
              <a:camera prst="orthographicFront"/>
              <a:lightRig rig="threePt" dir="t"/>
            </a:scene3d>
            <a:sp3d>
              <a:bevelT/>
            </a:sp3d>
          </p:spPr>
          <p:txBody>
            <a:bodyPr/>
            <a:lstStyle/>
            <a:p>
              <a:endParaRPr lang="el-GR"/>
            </a:p>
          </p:txBody>
        </p:sp>
        <p:grpSp>
          <p:nvGrpSpPr>
            <p:cNvPr id="1190" name="Group 13"/>
            <p:cNvGrpSpPr>
              <a:grpSpLocks noChangeAspect="1"/>
            </p:cNvGrpSpPr>
            <p:nvPr/>
          </p:nvGrpSpPr>
          <p:grpSpPr bwMode="auto">
            <a:xfrm rot="21433372" flipH="1">
              <a:off x="713834" y="4694842"/>
              <a:ext cx="717002" cy="1144552"/>
              <a:chOff x="2502" y="672"/>
              <a:chExt cx="738" cy="1149"/>
            </a:xfrm>
            <a:solidFill>
              <a:srgbClr val="FF99CC"/>
            </a:solidFill>
          </p:grpSpPr>
          <p:sp>
            <p:nvSpPr>
              <p:cNvPr id="1195"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sp>
            <p:nvSpPr>
              <p:cNvPr id="1196"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a:scene3d>
                <a:camera prst="orthographicFront"/>
                <a:lightRig rig="threePt" dir="t"/>
              </a:scene3d>
              <a:sp3d>
                <a:bevelT/>
              </a:sp3d>
            </p:spPr>
            <p:txBody>
              <a:bodyPr/>
              <a:lstStyle/>
              <a:p>
                <a:endParaRPr lang="el-GR"/>
              </a:p>
            </p:txBody>
          </p:sp>
        </p:grpSp>
        <p:sp>
          <p:nvSpPr>
            <p:cNvPr id="1194" name="Freeform 16"/>
            <p:cNvSpPr>
              <a:spLocks noChangeAspect="1"/>
            </p:cNvSpPr>
            <p:nvPr/>
          </p:nvSpPr>
          <p:spPr bwMode="auto">
            <a:xfrm rot="5400000">
              <a:off x="599521" y="4329648"/>
              <a:ext cx="900808" cy="671154"/>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pic>
        <p:nvPicPr>
          <p:cNvPr id="1192" name="Picture 2" descr="C:\Users\dell\Desktop\σχήματα\CD-4-1.png"/>
          <p:cNvPicPr>
            <a:picLocks noChangeAspect="1" noChangeArrowheads="1"/>
          </p:cNvPicPr>
          <p:nvPr/>
        </p:nvPicPr>
        <p:blipFill>
          <a:blip r:embed="rId2" cstate="print"/>
          <a:srcRect/>
          <a:stretch>
            <a:fillRect/>
          </a:stretch>
        </p:blipFill>
        <p:spPr bwMode="auto">
          <a:xfrm rot="16200000" flipV="1">
            <a:off x="4429123" y="2928932"/>
            <a:ext cx="1571637" cy="285753"/>
          </a:xfrm>
          <a:prstGeom prst="rect">
            <a:avLst/>
          </a:prstGeom>
          <a:noFill/>
          <a:scene3d>
            <a:camera prst="orthographicFront"/>
            <a:lightRig rig="threePt" dir="t"/>
          </a:scene3d>
          <a:sp3d>
            <a:bevelT/>
          </a:sp3d>
        </p:spPr>
      </p:pic>
      <p:grpSp>
        <p:nvGrpSpPr>
          <p:cNvPr id="1191" name="1705 - Ομάδα"/>
          <p:cNvGrpSpPr/>
          <p:nvPr/>
        </p:nvGrpSpPr>
        <p:grpSpPr>
          <a:xfrm>
            <a:off x="6572264" y="1428736"/>
            <a:ext cx="428628" cy="1417268"/>
            <a:chOff x="2010312" y="1454701"/>
            <a:chExt cx="526332" cy="1774458"/>
          </a:xfrm>
        </p:grpSpPr>
        <p:grpSp>
          <p:nvGrpSpPr>
            <p:cNvPr id="1193" name="24 - Ομάδα"/>
            <p:cNvGrpSpPr/>
            <p:nvPr/>
          </p:nvGrpSpPr>
          <p:grpSpPr>
            <a:xfrm>
              <a:off x="2010312" y="1454702"/>
              <a:ext cx="526332" cy="1587631"/>
              <a:chOff x="1397628" y="1993447"/>
              <a:chExt cx="734882" cy="2562740"/>
            </a:xfrm>
            <a:solidFill>
              <a:srgbClr val="33CC33"/>
            </a:solidFill>
          </p:grpSpPr>
          <p:grpSp>
            <p:nvGrpSpPr>
              <p:cNvPr id="1199" name="20 - Ομάδα"/>
              <p:cNvGrpSpPr/>
              <p:nvPr/>
            </p:nvGrpSpPr>
            <p:grpSpPr>
              <a:xfrm>
                <a:off x="1397628" y="1993447"/>
                <a:ext cx="605751" cy="1497901"/>
                <a:chOff x="1397628" y="1993447"/>
                <a:chExt cx="605751" cy="1497901"/>
              </a:xfrm>
              <a:grpFill/>
            </p:grpSpPr>
            <p:sp>
              <p:nvSpPr>
                <p:cNvPr id="1210" name="1209 - Στεφάνη"/>
                <p:cNvSpPr/>
                <p:nvPr/>
              </p:nvSpPr>
              <p:spPr>
                <a:xfrm rot="15550935" flipV="1">
                  <a:off x="1377677" y="2013398"/>
                  <a:ext cx="470620" cy="430718"/>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1200" name="18 - Ομάδα"/>
                <p:cNvGrpSpPr/>
                <p:nvPr/>
              </p:nvGrpSpPr>
              <p:grpSpPr>
                <a:xfrm>
                  <a:off x="1428728" y="2285992"/>
                  <a:ext cx="574651" cy="1205356"/>
                  <a:chOff x="1428728" y="2285992"/>
                  <a:chExt cx="574651" cy="1205356"/>
                </a:xfrm>
                <a:grpFill/>
              </p:grpSpPr>
              <p:sp>
                <p:nvSpPr>
                  <p:cNvPr id="1212" name="1211 - Στεφάνη"/>
                  <p:cNvSpPr/>
                  <p:nvPr/>
                </p:nvSpPr>
                <p:spPr>
                  <a:xfrm rot="16386606">
                    <a:off x="1594156" y="3082125"/>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13" name="11 - Κουλούρα"/>
                  <p:cNvSpPr/>
                  <p:nvPr/>
                </p:nvSpPr>
                <p:spPr>
                  <a:xfrm>
                    <a:off x="1428728" y="2285992"/>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14" name="1213 - Κουλούρα"/>
                  <p:cNvSpPr/>
                  <p:nvPr/>
                </p:nvSpPr>
                <p:spPr>
                  <a:xfrm>
                    <a:off x="1428728" y="2428868"/>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15" name="1214 - Κουλούρα"/>
                  <p:cNvSpPr/>
                  <p:nvPr/>
                </p:nvSpPr>
                <p:spPr>
                  <a:xfrm>
                    <a:off x="1428728" y="2571744"/>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16" name="1215 - Κουλούρα"/>
                  <p:cNvSpPr/>
                  <p:nvPr/>
                </p:nvSpPr>
                <p:spPr>
                  <a:xfrm>
                    <a:off x="1428728" y="2714620"/>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17" name="1216 - Στεφάνη"/>
                  <p:cNvSpPr/>
                  <p:nvPr/>
                </p:nvSpPr>
                <p:spPr>
                  <a:xfrm rot="3410190">
                    <a:off x="1419177" y="2761386"/>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grpSp>
          <p:sp>
            <p:nvSpPr>
              <p:cNvPr id="1207" name="1206 - Στεφάνη"/>
              <p:cNvSpPr/>
              <p:nvPr/>
            </p:nvSpPr>
            <p:spPr>
              <a:xfrm rot="16014927">
                <a:off x="1627976" y="3350287"/>
                <a:ext cx="410000" cy="599069"/>
              </a:xfrm>
              <a:prstGeom prst="blockArc">
                <a:avLst/>
              </a:prstGeom>
              <a:grpFill/>
              <a:ln w="3175"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08" name="1207 - Στεφάνη"/>
              <p:cNvSpPr/>
              <p:nvPr/>
            </p:nvSpPr>
            <p:spPr>
              <a:xfrm rot="16014927">
                <a:off x="1627976" y="4051652"/>
                <a:ext cx="410000" cy="599069"/>
              </a:xfrm>
              <a:prstGeom prst="blockArc">
                <a:avLst/>
              </a:prstGeom>
              <a:grpFill/>
              <a:ln w="3175"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09" name="1208 - Ορθογώνιο"/>
              <p:cNvSpPr/>
              <p:nvPr/>
            </p:nvSpPr>
            <p:spPr>
              <a:xfrm>
                <a:off x="1785918" y="3786190"/>
                <a:ext cx="71438" cy="428628"/>
              </a:xfrm>
              <a:prstGeom prst="rect">
                <a:avLst/>
              </a:prstGeom>
              <a:grpFill/>
              <a:ln w="3175"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03" name="1202 - Ορθογώνιο"/>
            <p:cNvSpPr/>
            <p:nvPr/>
          </p:nvSpPr>
          <p:spPr>
            <a:xfrm>
              <a:off x="2288410" y="2963622"/>
              <a:ext cx="51165" cy="265537"/>
            </a:xfrm>
            <a:prstGeom prst="rect">
              <a:avLst/>
            </a:prstGeom>
            <a:solidFill>
              <a:srgbClr val="33CC33"/>
            </a:solidFill>
            <a:ln w="3175" cmpd="sng"/>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4" name="Freeform 211"/>
            <p:cNvSpPr>
              <a:spLocks noChangeAspect="1" noEditPoints="1"/>
            </p:cNvSpPr>
            <p:nvPr/>
          </p:nvSpPr>
          <p:spPr bwMode="auto">
            <a:xfrm>
              <a:off x="2288410" y="2388290"/>
              <a:ext cx="33646" cy="150470"/>
            </a:xfrm>
            <a:custGeom>
              <a:avLst/>
              <a:gdLst>
                <a:gd name="T0" fmla="*/ 0 w 20"/>
                <a:gd name="T1" fmla="*/ 37792 h 103"/>
                <a:gd name="T2" fmla="*/ 0 w 20"/>
                <a:gd name="T3" fmla="*/ 26393 h 103"/>
                <a:gd name="T4" fmla="*/ 4026 w 20"/>
                <a:gd name="T5" fmla="*/ 22431 h 103"/>
                <a:gd name="T6" fmla="*/ 4026 w 20"/>
                <a:gd name="T7" fmla="*/ 22431 h 103"/>
                <a:gd name="T8" fmla="*/ 7863 w 20"/>
                <a:gd name="T9" fmla="*/ 26393 h 103"/>
                <a:gd name="T10" fmla="*/ 7863 w 20"/>
                <a:gd name="T11" fmla="*/ 26393 h 103"/>
                <a:gd name="T12" fmla="*/ 7863 w 20"/>
                <a:gd name="T13" fmla="*/ 37792 h 103"/>
                <a:gd name="T14" fmla="*/ 4026 w 20"/>
                <a:gd name="T15" fmla="*/ 41890 h 103"/>
                <a:gd name="T16" fmla="*/ 4026 w 20"/>
                <a:gd name="T17" fmla="*/ 41890 h 103"/>
                <a:gd name="T18" fmla="*/ 0 w 20"/>
                <a:gd name="T19" fmla="*/ 37792 h 103"/>
                <a:gd name="T20" fmla="*/ 0 w 20"/>
                <a:gd name="T21" fmla="*/ 15495 h 103"/>
                <a:gd name="T22" fmla="*/ 0 w 20"/>
                <a:gd name="T23" fmla="*/ 4152 h 103"/>
                <a:gd name="T24" fmla="*/ 4026 w 20"/>
                <a:gd name="T25" fmla="*/ 0 h 103"/>
                <a:gd name="T26" fmla="*/ 4026 w 20"/>
                <a:gd name="T27" fmla="*/ 0 h 103"/>
                <a:gd name="T28" fmla="*/ 7863 w 20"/>
                <a:gd name="T29" fmla="*/ 4152 h 103"/>
                <a:gd name="T30" fmla="*/ 7863 w 20"/>
                <a:gd name="T31" fmla="*/ 4152 h 103"/>
                <a:gd name="T32" fmla="*/ 7863 w 20"/>
                <a:gd name="T33" fmla="*/ 15495 h 103"/>
                <a:gd name="T34" fmla="*/ 4026 w 20"/>
                <a:gd name="T35" fmla="*/ 19513 h 103"/>
                <a:gd name="T36" fmla="*/ 4026 w 20"/>
                <a:gd name="T37" fmla="*/ 19513 h 103"/>
                <a:gd name="T38" fmla="*/ 0 w 20"/>
                <a:gd name="T39" fmla="*/ 15495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3"/>
                <a:gd name="T62" fmla="*/ 20 w 20"/>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3">
                  <a:moveTo>
                    <a:pt x="0" y="93"/>
                  </a:moveTo>
                  <a:cubicBezTo>
                    <a:pt x="0" y="65"/>
                    <a:pt x="0" y="65"/>
                    <a:pt x="0" y="65"/>
                  </a:cubicBezTo>
                  <a:cubicBezTo>
                    <a:pt x="0" y="60"/>
                    <a:pt x="4" y="55"/>
                    <a:pt x="10" y="55"/>
                  </a:cubicBezTo>
                  <a:cubicBezTo>
                    <a:pt x="10" y="55"/>
                    <a:pt x="10" y="55"/>
                    <a:pt x="10" y="55"/>
                  </a:cubicBezTo>
                  <a:cubicBezTo>
                    <a:pt x="16" y="55"/>
                    <a:pt x="20" y="60"/>
                    <a:pt x="20" y="65"/>
                  </a:cubicBezTo>
                  <a:cubicBezTo>
                    <a:pt x="20" y="65"/>
                    <a:pt x="20" y="65"/>
                    <a:pt x="20" y="65"/>
                  </a:cubicBezTo>
                  <a:cubicBezTo>
                    <a:pt x="20" y="93"/>
                    <a:pt x="20" y="93"/>
                    <a:pt x="20" y="93"/>
                  </a:cubicBezTo>
                  <a:cubicBezTo>
                    <a:pt x="20" y="99"/>
                    <a:pt x="16" y="103"/>
                    <a:pt x="10" y="103"/>
                  </a:cubicBezTo>
                  <a:cubicBezTo>
                    <a:pt x="10" y="103"/>
                    <a:pt x="10" y="103"/>
                    <a:pt x="10" y="103"/>
                  </a:cubicBezTo>
                  <a:cubicBezTo>
                    <a:pt x="4" y="103"/>
                    <a:pt x="0" y="99"/>
                    <a:pt x="0" y="93"/>
                  </a:cubicBezTo>
                  <a:close/>
                  <a:moveTo>
                    <a:pt x="0" y="38"/>
                  </a:moveTo>
                  <a:cubicBezTo>
                    <a:pt x="0" y="10"/>
                    <a:pt x="0" y="10"/>
                    <a:pt x="0" y="10"/>
                  </a:cubicBezTo>
                  <a:cubicBezTo>
                    <a:pt x="0" y="4"/>
                    <a:pt x="4" y="0"/>
                    <a:pt x="10" y="0"/>
                  </a:cubicBezTo>
                  <a:cubicBezTo>
                    <a:pt x="10" y="0"/>
                    <a:pt x="10" y="0"/>
                    <a:pt x="10" y="0"/>
                  </a:cubicBezTo>
                  <a:cubicBezTo>
                    <a:pt x="16" y="0"/>
                    <a:pt x="20" y="4"/>
                    <a:pt x="20" y="10"/>
                  </a:cubicBezTo>
                  <a:cubicBezTo>
                    <a:pt x="20" y="10"/>
                    <a:pt x="20" y="10"/>
                    <a:pt x="20" y="10"/>
                  </a:cubicBezTo>
                  <a:cubicBezTo>
                    <a:pt x="20" y="38"/>
                    <a:pt x="20" y="38"/>
                    <a:pt x="20" y="38"/>
                  </a:cubicBezTo>
                  <a:cubicBezTo>
                    <a:pt x="20" y="43"/>
                    <a:pt x="16" y="48"/>
                    <a:pt x="10" y="48"/>
                  </a:cubicBezTo>
                  <a:cubicBezTo>
                    <a:pt x="10" y="48"/>
                    <a:pt x="10" y="48"/>
                    <a:pt x="10" y="48"/>
                  </a:cubicBezTo>
                  <a:cubicBezTo>
                    <a:pt x="4" y="48"/>
                    <a:pt x="0" y="43"/>
                    <a:pt x="0" y="38"/>
                  </a:cubicBezTo>
                  <a:close/>
                </a:path>
              </a:pathLst>
            </a:custGeom>
            <a:solidFill>
              <a:srgbClr val="FF99CC"/>
            </a:solidFill>
            <a:ln w="6350">
              <a:solidFill>
                <a:srgbClr val="FF00FF"/>
              </a:solidFill>
              <a:miter lim="800000"/>
              <a:headEnd/>
              <a:tailEnd/>
            </a:ln>
            <a:scene3d>
              <a:camera prst="orthographicFront"/>
              <a:lightRig rig="threePt" dir="t"/>
            </a:scene3d>
            <a:sp3d>
              <a:bevelT/>
            </a:sp3d>
          </p:spPr>
          <p:txBody>
            <a:bodyPr/>
            <a:lstStyle/>
            <a:p>
              <a:endParaRPr lang="el-GR"/>
            </a:p>
          </p:txBody>
        </p:sp>
        <p:sp>
          <p:nvSpPr>
            <p:cNvPr id="1205" name="Freeform 211"/>
            <p:cNvSpPr>
              <a:spLocks noChangeAspect="1" noEditPoints="1"/>
            </p:cNvSpPr>
            <p:nvPr/>
          </p:nvSpPr>
          <p:spPr bwMode="auto">
            <a:xfrm>
              <a:off x="2288410" y="2857408"/>
              <a:ext cx="33646" cy="150470"/>
            </a:xfrm>
            <a:custGeom>
              <a:avLst/>
              <a:gdLst>
                <a:gd name="T0" fmla="*/ 0 w 20"/>
                <a:gd name="T1" fmla="*/ 37792 h 103"/>
                <a:gd name="T2" fmla="*/ 0 w 20"/>
                <a:gd name="T3" fmla="*/ 26393 h 103"/>
                <a:gd name="T4" fmla="*/ 4026 w 20"/>
                <a:gd name="T5" fmla="*/ 22431 h 103"/>
                <a:gd name="T6" fmla="*/ 4026 w 20"/>
                <a:gd name="T7" fmla="*/ 22431 h 103"/>
                <a:gd name="T8" fmla="*/ 7863 w 20"/>
                <a:gd name="T9" fmla="*/ 26393 h 103"/>
                <a:gd name="T10" fmla="*/ 7863 w 20"/>
                <a:gd name="T11" fmla="*/ 26393 h 103"/>
                <a:gd name="T12" fmla="*/ 7863 w 20"/>
                <a:gd name="T13" fmla="*/ 37792 h 103"/>
                <a:gd name="T14" fmla="*/ 4026 w 20"/>
                <a:gd name="T15" fmla="*/ 41890 h 103"/>
                <a:gd name="T16" fmla="*/ 4026 w 20"/>
                <a:gd name="T17" fmla="*/ 41890 h 103"/>
                <a:gd name="T18" fmla="*/ 0 w 20"/>
                <a:gd name="T19" fmla="*/ 37792 h 103"/>
                <a:gd name="T20" fmla="*/ 0 w 20"/>
                <a:gd name="T21" fmla="*/ 15495 h 103"/>
                <a:gd name="T22" fmla="*/ 0 w 20"/>
                <a:gd name="T23" fmla="*/ 4152 h 103"/>
                <a:gd name="T24" fmla="*/ 4026 w 20"/>
                <a:gd name="T25" fmla="*/ 0 h 103"/>
                <a:gd name="T26" fmla="*/ 4026 w 20"/>
                <a:gd name="T27" fmla="*/ 0 h 103"/>
                <a:gd name="T28" fmla="*/ 7863 w 20"/>
                <a:gd name="T29" fmla="*/ 4152 h 103"/>
                <a:gd name="T30" fmla="*/ 7863 w 20"/>
                <a:gd name="T31" fmla="*/ 4152 h 103"/>
                <a:gd name="T32" fmla="*/ 7863 w 20"/>
                <a:gd name="T33" fmla="*/ 15495 h 103"/>
                <a:gd name="T34" fmla="*/ 4026 w 20"/>
                <a:gd name="T35" fmla="*/ 19513 h 103"/>
                <a:gd name="T36" fmla="*/ 4026 w 20"/>
                <a:gd name="T37" fmla="*/ 19513 h 103"/>
                <a:gd name="T38" fmla="*/ 0 w 20"/>
                <a:gd name="T39" fmla="*/ 15495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3"/>
                <a:gd name="T62" fmla="*/ 20 w 20"/>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3">
                  <a:moveTo>
                    <a:pt x="0" y="93"/>
                  </a:moveTo>
                  <a:cubicBezTo>
                    <a:pt x="0" y="65"/>
                    <a:pt x="0" y="65"/>
                    <a:pt x="0" y="65"/>
                  </a:cubicBezTo>
                  <a:cubicBezTo>
                    <a:pt x="0" y="60"/>
                    <a:pt x="4" y="55"/>
                    <a:pt x="10" y="55"/>
                  </a:cubicBezTo>
                  <a:cubicBezTo>
                    <a:pt x="10" y="55"/>
                    <a:pt x="10" y="55"/>
                    <a:pt x="10" y="55"/>
                  </a:cubicBezTo>
                  <a:cubicBezTo>
                    <a:pt x="16" y="55"/>
                    <a:pt x="20" y="60"/>
                    <a:pt x="20" y="65"/>
                  </a:cubicBezTo>
                  <a:cubicBezTo>
                    <a:pt x="20" y="65"/>
                    <a:pt x="20" y="65"/>
                    <a:pt x="20" y="65"/>
                  </a:cubicBezTo>
                  <a:cubicBezTo>
                    <a:pt x="20" y="93"/>
                    <a:pt x="20" y="93"/>
                    <a:pt x="20" y="93"/>
                  </a:cubicBezTo>
                  <a:cubicBezTo>
                    <a:pt x="20" y="99"/>
                    <a:pt x="16" y="103"/>
                    <a:pt x="10" y="103"/>
                  </a:cubicBezTo>
                  <a:cubicBezTo>
                    <a:pt x="10" y="103"/>
                    <a:pt x="10" y="103"/>
                    <a:pt x="10" y="103"/>
                  </a:cubicBezTo>
                  <a:cubicBezTo>
                    <a:pt x="4" y="103"/>
                    <a:pt x="0" y="99"/>
                    <a:pt x="0" y="93"/>
                  </a:cubicBezTo>
                  <a:close/>
                  <a:moveTo>
                    <a:pt x="0" y="38"/>
                  </a:moveTo>
                  <a:cubicBezTo>
                    <a:pt x="0" y="10"/>
                    <a:pt x="0" y="10"/>
                    <a:pt x="0" y="10"/>
                  </a:cubicBezTo>
                  <a:cubicBezTo>
                    <a:pt x="0" y="4"/>
                    <a:pt x="4" y="0"/>
                    <a:pt x="10" y="0"/>
                  </a:cubicBezTo>
                  <a:cubicBezTo>
                    <a:pt x="10" y="0"/>
                    <a:pt x="10" y="0"/>
                    <a:pt x="10" y="0"/>
                  </a:cubicBezTo>
                  <a:cubicBezTo>
                    <a:pt x="16" y="0"/>
                    <a:pt x="20" y="4"/>
                    <a:pt x="20" y="10"/>
                  </a:cubicBezTo>
                  <a:cubicBezTo>
                    <a:pt x="20" y="10"/>
                    <a:pt x="20" y="10"/>
                    <a:pt x="20" y="10"/>
                  </a:cubicBezTo>
                  <a:cubicBezTo>
                    <a:pt x="20" y="38"/>
                    <a:pt x="20" y="38"/>
                    <a:pt x="20" y="38"/>
                  </a:cubicBezTo>
                  <a:cubicBezTo>
                    <a:pt x="20" y="43"/>
                    <a:pt x="16" y="48"/>
                    <a:pt x="10" y="48"/>
                  </a:cubicBezTo>
                  <a:cubicBezTo>
                    <a:pt x="10" y="48"/>
                    <a:pt x="10" y="48"/>
                    <a:pt x="10" y="48"/>
                  </a:cubicBezTo>
                  <a:cubicBezTo>
                    <a:pt x="4" y="48"/>
                    <a:pt x="0" y="43"/>
                    <a:pt x="0" y="38"/>
                  </a:cubicBezTo>
                  <a:close/>
                </a:path>
              </a:pathLst>
            </a:custGeom>
            <a:solidFill>
              <a:srgbClr val="FF99CC"/>
            </a:solidFill>
            <a:ln w="6350">
              <a:solidFill>
                <a:srgbClr val="FF00FF"/>
              </a:solidFill>
              <a:miter lim="800000"/>
              <a:headEnd/>
              <a:tailEnd/>
            </a:ln>
            <a:scene3d>
              <a:camera prst="orthographicFront"/>
              <a:lightRig rig="threePt" dir="t"/>
            </a:scene3d>
            <a:sp3d>
              <a:bevelT/>
            </a:sp3d>
          </p:spPr>
          <p:txBody>
            <a:bodyPr/>
            <a:lstStyle/>
            <a:p>
              <a:endParaRPr lang="el-GR"/>
            </a:p>
          </p:txBody>
        </p:sp>
      </p:grpSp>
      <p:grpSp>
        <p:nvGrpSpPr>
          <p:cNvPr id="1201" name="1217 - Ομάδα"/>
          <p:cNvGrpSpPr/>
          <p:nvPr/>
        </p:nvGrpSpPr>
        <p:grpSpPr>
          <a:xfrm>
            <a:off x="6215074" y="2571744"/>
            <a:ext cx="1153548" cy="1443138"/>
            <a:chOff x="1418188" y="3681361"/>
            <a:chExt cx="1644789" cy="1833719"/>
          </a:xfrm>
        </p:grpSpPr>
        <p:grpSp>
          <p:nvGrpSpPr>
            <p:cNvPr id="1202" name="1687 - Ομάδα"/>
            <p:cNvGrpSpPr/>
            <p:nvPr/>
          </p:nvGrpSpPr>
          <p:grpSpPr>
            <a:xfrm>
              <a:off x="1418188" y="3681361"/>
              <a:ext cx="1052665" cy="1833719"/>
              <a:chOff x="1418188" y="3681361"/>
              <a:chExt cx="1052665" cy="1833719"/>
            </a:xfrm>
          </p:grpSpPr>
          <p:sp>
            <p:nvSpPr>
              <p:cNvPr id="1232" name="1231 - Ορθογώνιο"/>
              <p:cNvSpPr/>
              <p:nvPr/>
            </p:nvSpPr>
            <p:spPr>
              <a:xfrm>
                <a:off x="2339270" y="5122140"/>
                <a:ext cx="65792" cy="392940"/>
              </a:xfrm>
              <a:prstGeom prst="rect">
                <a:avLst/>
              </a:prstGeom>
              <a:solidFill>
                <a:srgbClr val="FF0000"/>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06" name="1635 - Ομάδα"/>
              <p:cNvGrpSpPr/>
              <p:nvPr/>
            </p:nvGrpSpPr>
            <p:grpSpPr>
              <a:xfrm>
                <a:off x="1418188" y="3681361"/>
                <a:ext cx="789499" cy="1833719"/>
                <a:chOff x="1418188" y="3681361"/>
                <a:chExt cx="789499" cy="1833719"/>
              </a:xfrm>
            </p:grpSpPr>
            <p:grpSp>
              <p:nvGrpSpPr>
                <p:cNvPr id="1211" name="1634 - Ομάδα"/>
                <p:cNvGrpSpPr/>
                <p:nvPr/>
              </p:nvGrpSpPr>
              <p:grpSpPr>
                <a:xfrm>
                  <a:off x="1418188" y="3681361"/>
                  <a:ext cx="789499" cy="1506268"/>
                  <a:chOff x="1418188" y="3681361"/>
                  <a:chExt cx="789499" cy="1506268"/>
                </a:xfrm>
              </p:grpSpPr>
              <p:sp>
                <p:nvSpPr>
                  <p:cNvPr id="1238" name="Freeform 211"/>
                  <p:cNvSpPr>
                    <a:spLocks noChangeAspect="1" noEditPoints="1"/>
                  </p:cNvSpPr>
                  <p:nvPr/>
                </p:nvSpPr>
                <p:spPr bwMode="auto">
                  <a:xfrm>
                    <a:off x="2033964" y="3935023"/>
                    <a:ext cx="30519" cy="145606"/>
                  </a:xfrm>
                  <a:custGeom>
                    <a:avLst/>
                    <a:gdLst>
                      <a:gd name="T0" fmla="*/ 0 w 20"/>
                      <a:gd name="T1" fmla="*/ 37792 h 103"/>
                      <a:gd name="T2" fmla="*/ 0 w 20"/>
                      <a:gd name="T3" fmla="*/ 26393 h 103"/>
                      <a:gd name="T4" fmla="*/ 4026 w 20"/>
                      <a:gd name="T5" fmla="*/ 22431 h 103"/>
                      <a:gd name="T6" fmla="*/ 4026 w 20"/>
                      <a:gd name="T7" fmla="*/ 22431 h 103"/>
                      <a:gd name="T8" fmla="*/ 7863 w 20"/>
                      <a:gd name="T9" fmla="*/ 26393 h 103"/>
                      <a:gd name="T10" fmla="*/ 7863 w 20"/>
                      <a:gd name="T11" fmla="*/ 26393 h 103"/>
                      <a:gd name="T12" fmla="*/ 7863 w 20"/>
                      <a:gd name="T13" fmla="*/ 37792 h 103"/>
                      <a:gd name="T14" fmla="*/ 4026 w 20"/>
                      <a:gd name="T15" fmla="*/ 41890 h 103"/>
                      <a:gd name="T16" fmla="*/ 4026 w 20"/>
                      <a:gd name="T17" fmla="*/ 41890 h 103"/>
                      <a:gd name="T18" fmla="*/ 0 w 20"/>
                      <a:gd name="T19" fmla="*/ 37792 h 103"/>
                      <a:gd name="T20" fmla="*/ 0 w 20"/>
                      <a:gd name="T21" fmla="*/ 15495 h 103"/>
                      <a:gd name="T22" fmla="*/ 0 w 20"/>
                      <a:gd name="T23" fmla="*/ 4152 h 103"/>
                      <a:gd name="T24" fmla="*/ 4026 w 20"/>
                      <a:gd name="T25" fmla="*/ 0 h 103"/>
                      <a:gd name="T26" fmla="*/ 4026 w 20"/>
                      <a:gd name="T27" fmla="*/ 0 h 103"/>
                      <a:gd name="T28" fmla="*/ 7863 w 20"/>
                      <a:gd name="T29" fmla="*/ 4152 h 103"/>
                      <a:gd name="T30" fmla="*/ 7863 w 20"/>
                      <a:gd name="T31" fmla="*/ 4152 h 103"/>
                      <a:gd name="T32" fmla="*/ 7863 w 20"/>
                      <a:gd name="T33" fmla="*/ 15495 h 103"/>
                      <a:gd name="T34" fmla="*/ 4026 w 20"/>
                      <a:gd name="T35" fmla="*/ 19513 h 103"/>
                      <a:gd name="T36" fmla="*/ 4026 w 20"/>
                      <a:gd name="T37" fmla="*/ 19513 h 103"/>
                      <a:gd name="T38" fmla="*/ 0 w 20"/>
                      <a:gd name="T39" fmla="*/ 15495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3"/>
                      <a:gd name="T62" fmla="*/ 20 w 20"/>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3">
                        <a:moveTo>
                          <a:pt x="0" y="93"/>
                        </a:moveTo>
                        <a:cubicBezTo>
                          <a:pt x="0" y="65"/>
                          <a:pt x="0" y="65"/>
                          <a:pt x="0" y="65"/>
                        </a:cubicBezTo>
                        <a:cubicBezTo>
                          <a:pt x="0" y="60"/>
                          <a:pt x="4" y="55"/>
                          <a:pt x="10" y="55"/>
                        </a:cubicBezTo>
                        <a:cubicBezTo>
                          <a:pt x="10" y="55"/>
                          <a:pt x="10" y="55"/>
                          <a:pt x="10" y="55"/>
                        </a:cubicBezTo>
                        <a:cubicBezTo>
                          <a:pt x="16" y="55"/>
                          <a:pt x="20" y="60"/>
                          <a:pt x="20" y="65"/>
                        </a:cubicBezTo>
                        <a:cubicBezTo>
                          <a:pt x="20" y="65"/>
                          <a:pt x="20" y="65"/>
                          <a:pt x="20" y="65"/>
                        </a:cubicBezTo>
                        <a:cubicBezTo>
                          <a:pt x="20" y="93"/>
                          <a:pt x="20" y="93"/>
                          <a:pt x="20" y="93"/>
                        </a:cubicBezTo>
                        <a:cubicBezTo>
                          <a:pt x="20" y="99"/>
                          <a:pt x="16" y="103"/>
                          <a:pt x="10" y="103"/>
                        </a:cubicBezTo>
                        <a:cubicBezTo>
                          <a:pt x="10" y="103"/>
                          <a:pt x="10" y="103"/>
                          <a:pt x="10" y="103"/>
                        </a:cubicBezTo>
                        <a:cubicBezTo>
                          <a:pt x="4" y="103"/>
                          <a:pt x="0" y="99"/>
                          <a:pt x="0" y="93"/>
                        </a:cubicBezTo>
                        <a:close/>
                        <a:moveTo>
                          <a:pt x="0" y="38"/>
                        </a:moveTo>
                        <a:cubicBezTo>
                          <a:pt x="0" y="10"/>
                          <a:pt x="0" y="10"/>
                          <a:pt x="0" y="10"/>
                        </a:cubicBezTo>
                        <a:cubicBezTo>
                          <a:pt x="0" y="4"/>
                          <a:pt x="4" y="0"/>
                          <a:pt x="10" y="0"/>
                        </a:cubicBezTo>
                        <a:cubicBezTo>
                          <a:pt x="10" y="0"/>
                          <a:pt x="10" y="0"/>
                          <a:pt x="10" y="0"/>
                        </a:cubicBezTo>
                        <a:cubicBezTo>
                          <a:pt x="16" y="0"/>
                          <a:pt x="20" y="4"/>
                          <a:pt x="20" y="10"/>
                        </a:cubicBezTo>
                        <a:cubicBezTo>
                          <a:pt x="20" y="10"/>
                          <a:pt x="20" y="10"/>
                          <a:pt x="20" y="10"/>
                        </a:cubicBezTo>
                        <a:cubicBezTo>
                          <a:pt x="20" y="38"/>
                          <a:pt x="20" y="38"/>
                          <a:pt x="20" y="38"/>
                        </a:cubicBezTo>
                        <a:cubicBezTo>
                          <a:pt x="20" y="43"/>
                          <a:pt x="16" y="48"/>
                          <a:pt x="10" y="48"/>
                        </a:cubicBezTo>
                        <a:cubicBezTo>
                          <a:pt x="10" y="48"/>
                          <a:pt x="10" y="48"/>
                          <a:pt x="10" y="48"/>
                        </a:cubicBezTo>
                        <a:cubicBezTo>
                          <a:pt x="4" y="48"/>
                          <a:pt x="0" y="43"/>
                          <a:pt x="0" y="38"/>
                        </a:cubicBezTo>
                        <a:close/>
                      </a:path>
                    </a:pathLst>
                  </a:custGeom>
                  <a:solidFill>
                    <a:srgbClr val="FF0000"/>
                  </a:solidFill>
                  <a:ln w="6350">
                    <a:solidFill>
                      <a:schemeClr val="tx1"/>
                    </a:solidFill>
                    <a:miter lim="800000"/>
                    <a:headEnd/>
                    <a:tailEnd/>
                  </a:ln>
                </p:spPr>
                <p:txBody>
                  <a:bodyPr/>
                  <a:lstStyle/>
                  <a:p>
                    <a:endParaRPr lang="el-GR"/>
                  </a:p>
                </p:txBody>
              </p:sp>
              <p:grpSp>
                <p:nvGrpSpPr>
                  <p:cNvPr id="1218" name="46 - Ομάδα"/>
                  <p:cNvGrpSpPr/>
                  <p:nvPr/>
                </p:nvGrpSpPr>
                <p:grpSpPr>
                  <a:xfrm rot="10800000">
                    <a:off x="1887960" y="4458059"/>
                    <a:ext cx="319727" cy="729570"/>
                    <a:chOff x="6643702" y="850440"/>
                    <a:chExt cx="605751" cy="1497901"/>
                  </a:xfrm>
                  <a:solidFill>
                    <a:srgbClr val="FF0000"/>
                  </a:solidFill>
                </p:grpSpPr>
                <p:sp>
                  <p:nvSpPr>
                    <p:cNvPr id="1241" name="1240 - Στεφάνη"/>
                    <p:cNvSpPr/>
                    <p:nvPr/>
                  </p:nvSpPr>
                  <p:spPr>
                    <a:xfrm rot="15550935" flipV="1">
                      <a:off x="6623751" y="870391"/>
                      <a:ext cx="470620" cy="430718"/>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1219" name="18 - Ομάδα"/>
                    <p:cNvGrpSpPr/>
                    <p:nvPr/>
                  </p:nvGrpSpPr>
                  <p:grpSpPr>
                    <a:xfrm>
                      <a:off x="6674802" y="1142985"/>
                      <a:ext cx="574651" cy="1205356"/>
                      <a:chOff x="1428728" y="2285992"/>
                      <a:chExt cx="574651" cy="1205356"/>
                    </a:xfrm>
                    <a:grpFill/>
                  </p:grpSpPr>
                  <p:sp>
                    <p:nvSpPr>
                      <p:cNvPr id="1243" name="1242 - Στεφάνη"/>
                      <p:cNvSpPr/>
                      <p:nvPr/>
                    </p:nvSpPr>
                    <p:spPr>
                      <a:xfrm rot="16386606">
                        <a:off x="1594156" y="3082125"/>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44" name="11 - Κουλούρα"/>
                      <p:cNvSpPr/>
                      <p:nvPr/>
                    </p:nvSpPr>
                    <p:spPr>
                      <a:xfrm>
                        <a:off x="1428728" y="2285992"/>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45" name="1244 - Κουλούρα"/>
                      <p:cNvSpPr/>
                      <p:nvPr/>
                    </p:nvSpPr>
                    <p:spPr>
                      <a:xfrm>
                        <a:off x="1428728" y="2428868"/>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46" name="1245 - Κουλούρα"/>
                      <p:cNvSpPr/>
                      <p:nvPr/>
                    </p:nvSpPr>
                    <p:spPr>
                      <a:xfrm>
                        <a:off x="1428728" y="2571744"/>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47" name="1246 - Κουλούρα"/>
                      <p:cNvSpPr/>
                      <p:nvPr/>
                    </p:nvSpPr>
                    <p:spPr>
                      <a:xfrm>
                        <a:off x="1428728" y="2714620"/>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48" name="1247 - Στεφάνη"/>
                      <p:cNvSpPr/>
                      <p:nvPr/>
                    </p:nvSpPr>
                    <p:spPr>
                      <a:xfrm rot="3410190">
                        <a:off x="1419177" y="2761386"/>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grpSp>
              <p:sp>
                <p:nvSpPr>
                  <p:cNvPr id="1240" name="1239 - Ελεύθερη σχεδίαση"/>
                  <p:cNvSpPr/>
                  <p:nvPr/>
                </p:nvSpPr>
                <p:spPr>
                  <a:xfrm>
                    <a:off x="1418188" y="3681361"/>
                    <a:ext cx="715910" cy="848020"/>
                  </a:xfrm>
                  <a:custGeom>
                    <a:avLst/>
                    <a:gdLst>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3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4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4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60178 w 1356352"/>
                      <a:gd name="connsiteY0" fmla="*/ 1673524 h 1741097"/>
                      <a:gd name="connsiteX1" fmla="*/ 206163 w 1356352"/>
                      <a:gd name="connsiteY1" fmla="*/ 1708029 h 1741097"/>
                      <a:gd name="connsiteX2" fmla="*/ 68140 w 1356352"/>
                      <a:gd name="connsiteY2" fmla="*/ 1475116 h 1741097"/>
                      <a:gd name="connsiteX3" fmla="*/ 76767 w 1356352"/>
                      <a:gd name="connsiteY3" fmla="*/ 1362974 h 1741097"/>
                      <a:gd name="connsiteX4" fmla="*/ 90576 w 1356352"/>
                      <a:gd name="connsiteY4" fmla="*/ 1356075 h 1741097"/>
                      <a:gd name="connsiteX5" fmla="*/ 620231 w 1356352"/>
                      <a:gd name="connsiteY5" fmla="*/ 1328467 h 1741097"/>
                      <a:gd name="connsiteX6" fmla="*/ 1103310 w 1356352"/>
                      <a:gd name="connsiteY6" fmla="*/ 1328467 h 1741097"/>
                      <a:gd name="connsiteX7" fmla="*/ 1180948 w 1356352"/>
                      <a:gd name="connsiteY7" fmla="*/ 966158 h 1741097"/>
                      <a:gd name="connsiteX8" fmla="*/ 887650 w 1356352"/>
                      <a:gd name="connsiteY8" fmla="*/ 974784 h 1741097"/>
                      <a:gd name="connsiteX9" fmla="*/ 680616 w 1356352"/>
                      <a:gd name="connsiteY9" fmla="*/ 948905 h 1741097"/>
                      <a:gd name="connsiteX10" fmla="*/ 568473 w 1356352"/>
                      <a:gd name="connsiteY10" fmla="*/ 767750 h 1741097"/>
                      <a:gd name="connsiteX11" fmla="*/ 551220 w 1356352"/>
                      <a:gd name="connsiteY11" fmla="*/ 534837 h 1741097"/>
                      <a:gd name="connsiteX12" fmla="*/ 741001 w 1356352"/>
                      <a:gd name="connsiteY12" fmla="*/ 439946 h 1741097"/>
                      <a:gd name="connsiteX13" fmla="*/ 1103310 w 1356352"/>
                      <a:gd name="connsiteY13" fmla="*/ 414067 h 1741097"/>
                      <a:gd name="connsiteX14" fmla="*/ 1094684 w 1356352"/>
                      <a:gd name="connsiteY14" fmla="*/ 51758 h 1741097"/>
                      <a:gd name="connsiteX15" fmla="*/ 1215454 w 1356352"/>
                      <a:gd name="connsiteY15" fmla="*/ 103516 h 1741097"/>
                      <a:gd name="connsiteX16" fmla="*/ 1215454 w 1356352"/>
                      <a:gd name="connsiteY16" fmla="*/ 439946 h 1741097"/>
                      <a:gd name="connsiteX17" fmla="*/ 1042925 w 1356352"/>
                      <a:gd name="connsiteY17" fmla="*/ 534837 h 1741097"/>
                      <a:gd name="connsiteX18" fmla="*/ 766880 w 1356352"/>
                      <a:gd name="connsiteY18" fmla="*/ 560716 h 1741097"/>
                      <a:gd name="connsiteX19" fmla="*/ 689242 w 1356352"/>
                      <a:gd name="connsiteY19" fmla="*/ 707365 h 1741097"/>
                      <a:gd name="connsiteX20" fmla="*/ 801386 w 1356352"/>
                      <a:gd name="connsiteY20" fmla="*/ 854014 h 1741097"/>
                      <a:gd name="connsiteX21" fmla="*/ 1198201 w 1356352"/>
                      <a:gd name="connsiteY21" fmla="*/ 845388 h 1741097"/>
                      <a:gd name="connsiteX22" fmla="*/ 1310344 w 1356352"/>
                      <a:gd name="connsiteY22" fmla="*/ 983411 h 1741097"/>
                      <a:gd name="connsiteX23" fmla="*/ 1310344 w 1356352"/>
                      <a:gd name="connsiteY23" fmla="*/ 1345720 h 1741097"/>
                      <a:gd name="connsiteX24" fmla="*/ 1034299 w 1356352"/>
                      <a:gd name="connsiteY24" fmla="*/ 1492369 h 1741097"/>
                      <a:gd name="connsiteX25" fmla="*/ 404571 w 1356352"/>
                      <a:gd name="connsiteY25" fmla="*/ 1431984 h 1741097"/>
                      <a:gd name="connsiteX26" fmla="*/ 257922 w 1356352"/>
                      <a:gd name="connsiteY26" fmla="*/ 1518248 h 1741097"/>
                      <a:gd name="connsiteX27" fmla="*/ 344186 w 1356352"/>
                      <a:gd name="connsiteY27" fmla="*/ 1587260 h 1741097"/>
                      <a:gd name="connsiteX28" fmla="*/ 577099 w 1356352"/>
                      <a:gd name="connsiteY28" fmla="*/ 1604512 h 1741097"/>
                      <a:gd name="connsiteX29" fmla="*/ 965288 w 1356352"/>
                      <a:gd name="connsiteY29" fmla="*/ 1587260 h 1741097"/>
                      <a:gd name="connsiteX30" fmla="*/ 1077431 w 1356352"/>
                      <a:gd name="connsiteY30" fmla="*/ 1595886 h 1741097"/>
                      <a:gd name="connsiteX31" fmla="*/ 1060178 w 1356352"/>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3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6353" h="1741097">
                        <a:moveTo>
                          <a:pt x="1060179" y="1673524"/>
                        </a:moveTo>
                        <a:cubicBezTo>
                          <a:pt x="715841" y="1707310"/>
                          <a:pt x="371504" y="1741097"/>
                          <a:pt x="206164" y="1708029"/>
                        </a:cubicBezTo>
                        <a:cubicBezTo>
                          <a:pt x="40824" y="1674961"/>
                          <a:pt x="89707" y="1532625"/>
                          <a:pt x="68141" y="1475116"/>
                        </a:cubicBezTo>
                        <a:cubicBezTo>
                          <a:pt x="46575" y="1417607"/>
                          <a:pt x="73029" y="1382814"/>
                          <a:pt x="76768" y="1362974"/>
                        </a:cubicBezTo>
                        <a:cubicBezTo>
                          <a:pt x="80507" y="1343134"/>
                          <a:pt x="0" y="1361826"/>
                          <a:pt x="90577" y="1356075"/>
                        </a:cubicBezTo>
                        <a:cubicBezTo>
                          <a:pt x="128924" y="1341402"/>
                          <a:pt x="451443" y="1333068"/>
                          <a:pt x="620232" y="1328467"/>
                        </a:cubicBezTo>
                        <a:cubicBezTo>
                          <a:pt x="789021" y="1323866"/>
                          <a:pt x="1009858" y="1388852"/>
                          <a:pt x="1103311" y="1328467"/>
                        </a:cubicBezTo>
                        <a:cubicBezTo>
                          <a:pt x="1196764" y="1268082"/>
                          <a:pt x="1216892" y="1025105"/>
                          <a:pt x="1180949" y="966158"/>
                        </a:cubicBezTo>
                        <a:cubicBezTo>
                          <a:pt x="1145006" y="907211"/>
                          <a:pt x="971040" y="977659"/>
                          <a:pt x="887651" y="974784"/>
                        </a:cubicBezTo>
                        <a:cubicBezTo>
                          <a:pt x="804262" y="971909"/>
                          <a:pt x="733813" y="983411"/>
                          <a:pt x="680617" y="948905"/>
                        </a:cubicBezTo>
                        <a:cubicBezTo>
                          <a:pt x="627421" y="914399"/>
                          <a:pt x="590040" y="836761"/>
                          <a:pt x="568474" y="767750"/>
                        </a:cubicBezTo>
                        <a:cubicBezTo>
                          <a:pt x="546908" y="698739"/>
                          <a:pt x="522466" y="589471"/>
                          <a:pt x="551221" y="534837"/>
                        </a:cubicBezTo>
                        <a:cubicBezTo>
                          <a:pt x="579976" y="480203"/>
                          <a:pt x="648987" y="460074"/>
                          <a:pt x="741002" y="439946"/>
                        </a:cubicBezTo>
                        <a:cubicBezTo>
                          <a:pt x="833017" y="419818"/>
                          <a:pt x="1044364" y="478765"/>
                          <a:pt x="1103311" y="414067"/>
                        </a:cubicBezTo>
                        <a:cubicBezTo>
                          <a:pt x="1162258" y="349369"/>
                          <a:pt x="1075994" y="103516"/>
                          <a:pt x="1094685" y="51758"/>
                        </a:cubicBezTo>
                        <a:cubicBezTo>
                          <a:pt x="1113376" y="0"/>
                          <a:pt x="1195327" y="38818"/>
                          <a:pt x="1215455" y="103516"/>
                        </a:cubicBezTo>
                        <a:cubicBezTo>
                          <a:pt x="1235583" y="168214"/>
                          <a:pt x="1244210" y="368059"/>
                          <a:pt x="1215455" y="439946"/>
                        </a:cubicBezTo>
                        <a:cubicBezTo>
                          <a:pt x="1186700" y="511833"/>
                          <a:pt x="1117688" y="514709"/>
                          <a:pt x="1042926" y="534837"/>
                        </a:cubicBezTo>
                        <a:cubicBezTo>
                          <a:pt x="968164" y="554965"/>
                          <a:pt x="825828" y="531961"/>
                          <a:pt x="766881" y="560716"/>
                        </a:cubicBezTo>
                        <a:cubicBezTo>
                          <a:pt x="707934" y="589471"/>
                          <a:pt x="683492" y="658482"/>
                          <a:pt x="689243" y="707365"/>
                        </a:cubicBezTo>
                        <a:cubicBezTo>
                          <a:pt x="694994" y="756248"/>
                          <a:pt x="716561" y="831010"/>
                          <a:pt x="801387" y="854014"/>
                        </a:cubicBezTo>
                        <a:cubicBezTo>
                          <a:pt x="886213" y="877018"/>
                          <a:pt x="1113376" y="823822"/>
                          <a:pt x="1198202" y="845388"/>
                        </a:cubicBezTo>
                        <a:cubicBezTo>
                          <a:pt x="1283028" y="866954"/>
                          <a:pt x="1291655" y="900022"/>
                          <a:pt x="1310345" y="983411"/>
                        </a:cubicBezTo>
                        <a:cubicBezTo>
                          <a:pt x="1329036" y="1066800"/>
                          <a:pt x="1356353" y="1260894"/>
                          <a:pt x="1310345" y="1345720"/>
                        </a:cubicBezTo>
                        <a:cubicBezTo>
                          <a:pt x="1264337" y="1430546"/>
                          <a:pt x="1185262" y="1477992"/>
                          <a:pt x="1034300" y="1492369"/>
                        </a:cubicBezTo>
                        <a:cubicBezTo>
                          <a:pt x="883338" y="1506746"/>
                          <a:pt x="533969" y="1427671"/>
                          <a:pt x="404573" y="1431984"/>
                        </a:cubicBezTo>
                        <a:cubicBezTo>
                          <a:pt x="275177" y="1436297"/>
                          <a:pt x="267987" y="1492369"/>
                          <a:pt x="257923" y="1518248"/>
                        </a:cubicBezTo>
                        <a:cubicBezTo>
                          <a:pt x="247859" y="1544127"/>
                          <a:pt x="290991" y="1572883"/>
                          <a:pt x="344187" y="1587260"/>
                        </a:cubicBezTo>
                        <a:cubicBezTo>
                          <a:pt x="397383" y="1601637"/>
                          <a:pt x="473583" y="1604512"/>
                          <a:pt x="577100" y="1604512"/>
                        </a:cubicBezTo>
                        <a:cubicBezTo>
                          <a:pt x="680617" y="1604512"/>
                          <a:pt x="881900" y="1588698"/>
                          <a:pt x="965289" y="1587260"/>
                        </a:cubicBezTo>
                        <a:cubicBezTo>
                          <a:pt x="1048678" y="1585822"/>
                          <a:pt x="1061617" y="1594448"/>
                          <a:pt x="1077432" y="1595886"/>
                        </a:cubicBezTo>
                        <a:cubicBezTo>
                          <a:pt x="1093247" y="1597324"/>
                          <a:pt x="1076713" y="1596605"/>
                          <a:pt x="1060179" y="1595886"/>
                        </a:cubicBezTo>
                      </a:path>
                    </a:pathLst>
                  </a:custGeom>
                  <a:solidFill>
                    <a:srgbClr val="FF0000"/>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1237" name="1236 - Ορθογώνιο"/>
                <p:cNvSpPr/>
                <p:nvPr/>
              </p:nvSpPr>
              <p:spPr>
                <a:xfrm>
                  <a:off x="2076103" y="5122140"/>
                  <a:ext cx="65792" cy="392940"/>
                </a:xfrm>
                <a:prstGeom prst="rect">
                  <a:avLst/>
                </a:prstGeom>
                <a:solidFill>
                  <a:srgbClr val="FF0000"/>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34" name="1233 - Στρογγυλεμένο ορθογώνιο"/>
              <p:cNvSpPr/>
              <p:nvPr/>
            </p:nvSpPr>
            <p:spPr>
              <a:xfrm>
                <a:off x="2010312" y="5253120"/>
                <a:ext cx="197375" cy="196470"/>
              </a:xfrm>
              <a:prstGeom prst="roundRect">
                <a:avLst/>
              </a:prstGeom>
              <a:solidFill>
                <a:schemeClr val="accent6">
                  <a:lumMod val="75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35" name="1234 - Στρογγυλεμένο ορθογώνιο"/>
              <p:cNvSpPr/>
              <p:nvPr/>
            </p:nvSpPr>
            <p:spPr>
              <a:xfrm>
                <a:off x="2273478" y="5253120"/>
                <a:ext cx="197375" cy="196470"/>
              </a:xfrm>
              <a:prstGeom prst="roundRect">
                <a:avLst/>
              </a:prstGeom>
              <a:solidFill>
                <a:schemeClr val="accent6">
                  <a:lumMod val="75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20" name="1686 - Ομάδα"/>
            <p:cNvGrpSpPr/>
            <p:nvPr/>
          </p:nvGrpSpPr>
          <p:grpSpPr>
            <a:xfrm>
              <a:off x="2273478" y="3681361"/>
              <a:ext cx="789499" cy="1506268"/>
              <a:chOff x="2273478" y="3681361"/>
              <a:chExt cx="789499" cy="1506268"/>
            </a:xfrm>
          </p:grpSpPr>
          <p:sp>
            <p:nvSpPr>
              <p:cNvPr id="1221" name="Freeform 211"/>
              <p:cNvSpPr>
                <a:spLocks noChangeAspect="1" noEditPoints="1"/>
              </p:cNvSpPr>
              <p:nvPr/>
            </p:nvSpPr>
            <p:spPr bwMode="auto">
              <a:xfrm flipH="1">
                <a:off x="2416682" y="3935023"/>
                <a:ext cx="30519" cy="145606"/>
              </a:xfrm>
              <a:custGeom>
                <a:avLst/>
                <a:gdLst>
                  <a:gd name="T0" fmla="*/ 0 w 20"/>
                  <a:gd name="T1" fmla="*/ 37792 h 103"/>
                  <a:gd name="T2" fmla="*/ 0 w 20"/>
                  <a:gd name="T3" fmla="*/ 26393 h 103"/>
                  <a:gd name="T4" fmla="*/ 4026 w 20"/>
                  <a:gd name="T5" fmla="*/ 22431 h 103"/>
                  <a:gd name="T6" fmla="*/ 4026 w 20"/>
                  <a:gd name="T7" fmla="*/ 22431 h 103"/>
                  <a:gd name="T8" fmla="*/ 7863 w 20"/>
                  <a:gd name="T9" fmla="*/ 26393 h 103"/>
                  <a:gd name="T10" fmla="*/ 7863 w 20"/>
                  <a:gd name="T11" fmla="*/ 26393 h 103"/>
                  <a:gd name="T12" fmla="*/ 7863 w 20"/>
                  <a:gd name="T13" fmla="*/ 37792 h 103"/>
                  <a:gd name="T14" fmla="*/ 4026 w 20"/>
                  <a:gd name="T15" fmla="*/ 41890 h 103"/>
                  <a:gd name="T16" fmla="*/ 4026 w 20"/>
                  <a:gd name="T17" fmla="*/ 41890 h 103"/>
                  <a:gd name="T18" fmla="*/ 0 w 20"/>
                  <a:gd name="T19" fmla="*/ 37792 h 103"/>
                  <a:gd name="T20" fmla="*/ 0 w 20"/>
                  <a:gd name="T21" fmla="*/ 15495 h 103"/>
                  <a:gd name="T22" fmla="*/ 0 w 20"/>
                  <a:gd name="T23" fmla="*/ 4152 h 103"/>
                  <a:gd name="T24" fmla="*/ 4026 w 20"/>
                  <a:gd name="T25" fmla="*/ 0 h 103"/>
                  <a:gd name="T26" fmla="*/ 4026 w 20"/>
                  <a:gd name="T27" fmla="*/ 0 h 103"/>
                  <a:gd name="T28" fmla="*/ 7863 w 20"/>
                  <a:gd name="T29" fmla="*/ 4152 h 103"/>
                  <a:gd name="T30" fmla="*/ 7863 w 20"/>
                  <a:gd name="T31" fmla="*/ 4152 h 103"/>
                  <a:gd name="T32" fmla="*/ 7863 w 20"/>
                  <a:gd name="T33" fmla="*/ 15495 h 103"/>
                  <a:gd name="T34" fmla="*/ 4026 w 20"/>
                  <a:gd name="T35" fmla="*/ 19513 h 103"/>
                  <a:gd name="T36" fmla="*/ 4026 w 20"/>
                  <a:gd name="T37" fmla="*/ 19513 h 103"/>
                  <a:gd name="T38" fmla="*/ 0 w 20"/>
                  <a:gd name="T39" fmla="*/ 15495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03"/>
                  <a:gd name="T62" fmla="*/ 20 w 20"/>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03">
                    <a:moveTo>
                      <a:pt x="0" y="93"/>
                    </a:moveTo>
                    <a:cubicBezTo>
                      <a:pt x="0" y="65"/>
                      <a:pt x="0" y="65"/>
                      <a:pt x="0" y="65"/>
                    </a:cubicBezTo>
                    <a:cubicBezTo>
                      <a:pt x="0" y="60"/>
                      <a:pt x="4" y="55"/>
                      <a:pt x="10" y="55"/>
                    </a:cubicBezTo>
                    <a:cubicBezTo>
                      <a:pt x="10" y="55"/>
                      <a:pt x="10" y="55"/>
                      <a:pt x="10" y="55"/>
                    </a:cubicBezTo>
                    <a:cubicBezTo>
                      <a:pt x="16" y="55"/>
                      <a:pt x="20" y="60"/>
                      <a:pt x="20" y="65"/>
                    </a:cubicBezTo>
                    <a:cubicBezTo>
                      <a:pt x="20" y="65"/>
                      <a:pt x="20" y="65"/>
                      <a:pt x="20" y="65"/>
                    </a:cubicBezTo>
                    <a:cubicBezTo>
                      <a:pt x="20" y="93"/>
                      <a:pt x="20" y="93"/>
                      <a:pt x="20" y="93"/>
                    </a:cubicBezTo>
                    <a:cubicBezTo>
                      <a:pt x="20" y="99"/>
                      <a:pt x="16" y="103"/>
                      <a:pt x="10" y="103"/>
                    </a:cubicBezTo>
                    <a:cubicBezTo>
                      <a:pt x="10" y="103"/>
                      <a:pt x="10" y="103"/>
                      <a:pt x="10" y="103"/>
                    </a:cubicBezTo>
                    <a:cubicBezTo>
                      <a:pt x="4" y="103"/>
                      <a:pt x="0" y="99"/>
                      <a:pt x="0" y="93"/>
                    </a:cubicBezTo>
                    <a:close/>
                    <a:moveTo>
                      <a:pt x="0" y="38"/>
                    </a:moveTo>
                    <a:cubicBezTo>
                      <a:pt x="0" y="10"/>
                      <a:pt x="0" y="10"/>
                      <a:pt x="0" y="10"/>
                    </a:cubicBezTo>
                    <a:cubicBezTo>
                      <a:pt x="0" y="4"/>
                      <a:pt x="4" y="0"/>
                      <a:pt x="10" y="0"/>
                    </a:cubicBezTo>
                    <a:cubicBezTo>
                      <a:pt x="10" y="0"/>
                      <a:pt x="10" y="0"/>
                      <a:pt x="10" y="0"/>
                    </a:cubicBezTo>
                    <a:cubicBezTo>
                      <a:pt x="16" y="0"/>
                      <a:pt x="20" y="4"/>
                      <a:pt x="20" y="10"/>
                    </a:cubicBezTo>
                    <a:cubicBezTo>
                      <a:pt x="20" y="10"/>
                      <a:pt x="20" y="10"/>
                      <a:pt x="20" y="10"/>
                    </a:cubicBezTo>
                    <a:cubicBezTo>
                      <a:pt x="20" y="38"/>
                      <a:pt x="20" y="38"/>
                      <a:pt x="20" y="38"/>
                    </a:cubicBezTo>
                    <a:cubicBezTo>
                      <a:pt x="20" y="43"/>
                      <a:pt x="16" y="48"/>
                      <a:pt x="10" y="48"/>
                    </a:cubicBezTo>
                    <a:cubicBezTo>
                      <a:pt x="10" y="48"/>
                      <a:pt x="10" y="48"/>
                      <a:pt x="10" y="48"/>
                    </a:cubicBezTo>
                    <a:cubicBezTo>
                      <a:pt x="4" y="48"/>
                      <a:pt x="0" y="43"/>
                      <a:pt x="0" y="38"/>
                    </a:cubicBezTo>
                    <a:close/>
                  </a:path>
                </a:pathLst>
              </a:custGeom>
              <a:solidFill>
                <a:srgbClr val="FF0000"/>
              </a:solidFill>
              <a:ln w="6350">
                <a:solidFill>
                  <a:schemeClr val="tx1"/>
                </a:solidFill>
                <a:miter lim="800000"/>
                <a:headEnd/>
                <a:tailEnd/>
              </a:ln>
            </p:spPr>
            <p:txBody>
              <a:bodyPr/>
              <a:lstStyle/>
              <a:p>
                <a:endParaRPr lang="el-GR"/>
              </a:p>
            </p:txBody>
          </p:sp>
          <p:grpSp>
            <p:nvGrpSpPr>
              <p:cNvPr id="1222" name="46 - Ομάδα"/>
              <p:cNvGrpSpPr/>
              <p:nvPr/>
            </p:nvGrpSpPr>
            <p:grpSpPr>
              <a:xfrm rot="10800000" flipH="1">
                <a:off x="2273478" y="4458059"/>
                <a:ext cx="319727" cy="729570"/>
                <a:chOff x="6643702" y="850440"/>
                <a:chExt cx="605751" cy="1497901"/>
              </a:xfrm>
              <a:solidFill>
                <a:srgbClr val="FF0000"/>
              </a:solidFill>
            </p:grpSpPr>
            <p:sp>
              <p:nvSpPr>
                <p:cNvPr id="1224" name="1223 - Στεφάνη"/>
                <p:cNvSpPr/>
                <p:nvPr/>
              </p:nvSpPr>
              <p:spPr>
                <a:xfrm rot="15550935" flipV="1">
                  <a:off x="6623751" y="870391"/>
                  <a:ext cx="470620" cy="430718"/>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1225" name="18 - Ομάδα"/>
                <p:cNvGrpSpPr/>
                <p:nvPr/>
              </p:nvGrpSpPr>
              <p:grpSpPr>
                <a:xfrm>
                  <a:off x="6674802" y="1142985"/>
                  <a:ext cx="574651" cy="1205356"/>
                  <a:chOff x="1428728" y="2285992"/>
                  <a:chExt cx="574651" cy="1205356"/>
                </a:xfrm>
                <a:grpFill/>
              </p:grpSpPr>
              <p:sp>
                <p:nvSpPr>
                  <p:cNvPr id="1226" name="1225 - Στεφάνη"/>
                  <p:cNvSpPr/>
                  <p:nvPr/>
                </p:nvSpPr>
                <p:spPr>
                  <a:xfrm rot="16386606">
                    <a:off x="1594156" y="3082125"/>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27" name="11 - Κουλούρα"/>
                  <p:cNvSpPr/>
                  <p:nvPr/>
                </p:nvSpPr>
                <p:spPr>
                  <a:xfrm>
                    <a:off x="1428728" y="2285992"/>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28" name="1227 - Κουλούρα"/>
                  <p:cNvSpPr/>
                  <p:nvPr/>
                </p:nvSpPr>
                <p:spPr>
                  <a:xfrm>
                    <a:off x="1428728" y="2428868"/>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29" name="1228 - Κουλούρα"/>
                  <p:cNvSpPr/>
                  <p:nvPr/>
                </p:nvSpPr>
                <p:spPr>
                  <a:xfrm>
                    <a:off x="1428728" y="2571744"/>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30" name="1229 - Κουλούρα"/>
                  <p:cNvSpPr/>
                  <p:nvPr/>
                </p:nvSpPr>
                <p:spPr>
                  <a:xfrm>
                    <a:off x="1428728" y="2714620"/>
                    <a:ext cx="357190" cy="357190"/>
                  </a:xfrm>
                  <a:prstGeom prst="donut">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31" name="1230 - Στεφάνη"/>
                  <p:cNvSpPr/>
                  <p:nvPr/>
                </p:nvSpPr>
                <p:spPr>
                  <a:xfrm rot="3410190">
                    <a:off x="1419177" y="2761386"/>
                    <a:ext cx="470620" cy="347826"/>
                  </a:xfrm>
                  <a:prstGeom prst="blockArc">
                    <a:avLst/>
                  </a:prstGeom>
                  <a:grp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grpSp>
          <p:sp>
            <p:nvSpPr>
              <p:cNvPr id="1223" name="1222 - Ελεύθερη σχεδίαση"/>
              <p:cNvSpPr/>
              <p:nvPr/>
            </p:nvSpPr>
            <p:spPr>
              <a:xfrm flipH="1">
                <a:off x="2347067" y="3681361"/>
                <a:ext cx="715910" cy="848020"/>
              </a:xfrm>
              <a:custGeom>
                <a:avLst/>
                <a:gdLst>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3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4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75426 w 1371600"/>
                  <a:gd name="connsiteY0" fmla="*/ 1673524 h 1741097"/>
                  <a:gd name="connsiteX1" fmla="*/ 221411 w 1371600"/>
                  <a:gd name="connsiteY1" fmla="*/ 1708029 h 1741097"/>
                  <a:gd name="connsiteX2" fmla="*/ 83388 w 1371600"/>
                  <a:gd name="connsiteY2" fmla="*/ 1475116 h 1741097"/>
                  <a:gd name="connsiteX3" fmla="*/ 92015 w 1371600"/>
                  <a:gd name="connsiteY3" fmla="*/ 1362974 h 1741097"/>
                  <a:gd name="connsiteX4" fmla="*/ 635479 w 1371600"/>
                  <a:gd name="connsiteY4" fmla="*/ 1328467 h 1741097"/>
                  <a:gd name="connsiteX5" fmla="*/ 1118558 w 1371600"/>
                  <a:gd name="connsiteY5" fmla="*/ 1328467 h 1741097"/>
                  <a:gd name="connsiteX6" fmla="*/ 1196196 w 1371600"/>
                  <a:gd name="connsiteY6" fmla="*/ 966158 h 1741097"/>
                  <a:gd name="connsiteX7" fmla="*/ 902898 w 1371600"/>
                  <a:gd name="connsiteY7" fmla="*/ 974784 h 1741097"/>
                  <a:gd name="connsiteX8" fmla="*/ 695864 w 1371600"/>
                  <a:gd name="connsiteY8" fmla="*/ 948905 h 1741097"/>
                  <a:gd name="connsiteX9" fmla="*/ 583721 w 1371600"/>
                  <a:gd name="connsiteY9" fmla="*/ 767750 h 1741097"/>
                  <a:gd name="connsiteX10" fmla="*/ 566468 w 1371600"/>
                  <a:gd name="connsiteY10" fmla="*/ 534837 h 1741097"/>
                  <a:gd name="connsiteX11" fmla="*/ 756249 w 1371600"/>
                  <a:gd name="connsiteY11" fmla="*/ 439946 h 1741097"/>
                  <a:gd name="connsiteX12" fmla="*/ 1118558 w 1371600"/>
                  <a:gd name="connsiteY12" fmla="*/ 414067 h 1741097"/>
                  <a:gd name="connsiteX13" fmla="*/ 1109932 w 1371600"/>
                  <a:gd name="connsiteY13" fmla="*/ 51758 h 1741097"/>
                  <a:gd name="connsiteX14" fmla="*/ 1230702 w 1371600"/>
                  <a:gd name="connsiteY14" fmla="*/ 103516 h 1741097"/>
                  <a:gd name="connsiteX15" fmla="*/ 1230702 w 1371600"/>
                  <a:gd name="connsiteY15" fmla="*/ 439946 h 1741097"/>
                  <a:gd name="connsiteX16" fmla="*/ 1058173 w 1371600"/>
                  <a:gd name="connsiteY16" fmla="*/ 534837 h 1741097"/>
                  <a:gd name="connsiteX17" fmla="*/ 782128 w 1371600"/>
                  <a:gd name="connsiteY17" fmla="*/ 560716 h 1741097"/>
                  <a:gd name="connsiteX18" fmla="*/ 704490 w 1371600"/>
                  <a:gd name="connsiteY18" fmla="*/ 707365 h 1741097"/>
                  <a:gd name="connsiteX19" fmla="*/ 816634 w 1371600"/>
                  <a:gd name="connsiteY19" fmla="*/ 854014 h 1741097"/>
                  <a:gd name="connsiteX20" fmla="*/ 1213449 w 1371600"/>
                  <a:gd name="connsiteY20" fmla="*/ 845388 h 1741097"/>
                  <a:gd name="connsiteX21" fmla="*/ 1325592 w 1371600"/>
                  <a:gd name="connsiteY21" fmla="*/ 983411 h 1741097"/>
                  <a:gd name="connsiteX22" fmla="*/ 1325592 w 1371600"/>
                  <a:gd name="connsiteY22" fmla="*/ 1345720 h 1741097"/>
                  <a:gd name="connsiteX23" fmla="*/ 1049547 w 1371600"/>
                  <a:gd name="connsiteY23" fmla="*/ 1492369 h 1741097"/>
                  <a:gd name="connsiteX24" fmla="*/ 419819 w 1371600"/>
                  <a:gd name="connsiteY24" fmla="*/ 1431984 h 1741097"/>
                  <a:gd name="connsiteX25" fmla="*/ 273170 w 1371600"/>
                  <a:gd name="connsiteY25" fmla="*/ 1518248 h 1741097"/>
                  <a:gd name="connsiteX26" fmla="*/ 359434 w 1371600"/>
                  <a:gd name="connsiteY26" fmla="*/ 1587260 h 1741097"/>
                  <a:gd name="connsiteX27" fmla="*/ 592347 w 1371600"/>
                  <a:gd name="connsiteY27" fmla="*/ 1604512 h 1741097"/>
                  <a:gd name="connsiteX28" fmla="*/ 980536 w 1371600"/>
                  <a:gd name="connsiteY28" fmla="*/ 1587260 h 1741097"/>
                  <a:gd name="connsiteX29" fmla="*/ 1092679 w 1371600"/>
                  <a:gd name="connsiteY29" fmla="*/ 1595886 h 1741097"/>
                  <a:gd name="connsiteX30" fmla="*/ 1075426 w 1371600"/>
                  <a:gd name="connsiteY30" fmla="*/ 1595886 h 1741097"/>
                  <a:gd name="connsiteX0" fmla="*/ 1060178 w 1356352"/>
                  <a:gd name="connsiteY0" fmla="*/ 1673524 h 1741097"/>
                  <a:gd name="connsiteX1" fmla="*/ 206163 w 1356352"/>
                  <a:gd name="connsiteY1" fmla="*/ 1708029 h 1741097"/>
                  <a:gd name="connsiteX2" fmla="*/ 68140 w 1356352"/>
                  <a:gd name="connsiteY2" fmla="*/ 1475116 h 1741097"/>
                  <a:gd name="connsiteX3" fmla="*/ 76767 w 1356352"/>
                  <a:gd name="connsiteY3" fmla="*/ 1362974 h 1741097"/>
                  <a:gd name="connsiteX4" fmla="*/ 90576 w 1356352"/>
                  <a:gd name="connsiteY4" fmla="*/ 1356075 h 1741097"/>
                  <a:gd name="connsiteX5" fmla="*/ 620231 w 1356352"/>
                  <a:gd name="connsiteY5" fmla="*/ 1328467 h 1741097"/>
                  <a:gd name="connsiteX6" fmla="*/ 1103310 w 1356352"/>
                  <a:gd name="connsiteY6" fmla="*/ 1328467 h 1741097"/>
                  <a:gd name="connsiteX7" fmla="*/ 1180948 w 1356352"/>
                  <a:gd name="connsiteY7" fmla="*/ 966158 h 1741097"/>
                  <a:gd name="connsiteX8" fmla="*/ 887650 w 1356352"/>
                  <a:gd name="connsiteY8" fmla="*/ 974784 h 1741097"/>
                  <a:gd name="connsiteX9" fmla="*/ 680616 w 1356352"/>
                  <a:gd name="connsiteY9" fmla="*/ 948905 h 1741097"/>
                  <a:gd name="connsiteX10" fmla="*/ 568473 w 1356352"/>
                  <a:gd name="connsiteY10" fmla="*/ 767750 h 1741097"/>
                  <a:gd name="connsiteX11" fmla="*/ 551220 w 1356352"/>
                  <a:gd name="connsiteY11" fmla="*/ 534837 h 1741097"/>
                  <a:gd name="connsiteX12" fmla="*/ 741001 w 1356352"/>
                  <a:gd name="connsiteY12" fmla="*/ 439946 h 1741097"/>
                  <a:gd name="connsiteX13" fmla="*/ 1103310 w 1356352"/>
                  <a:gd name="connsiteY13" fmla="*/ 414067 h 1741097"/>
                  <a:gd name="connsiteX14" fmla="*/ 1094684 w 1356352"/>
                  <a:gd name="connsiteY14" fmla="*/ 51758 h 1741097"/>
                  <a:gd name="connsiteX15" fmla="*/ 1215454 w 1356352"/>
                  <a:gd name="connsiteY15" fmla="*/ 103516 h 1741097"/>
                  <a:gd name="connsiteX16" fmla="*/ 1215454 w 1356352"/>
                  <a:gd name="connsiteY16" fmla="*/ 439946 h 1741097"/>
                  <a:gd name="connsiteX17" fmla="*/ 1042925 w 1356352"/>
                  <a:gd name="connsiteY17" fmla="*/ 534837 h 1741097"/>
                  <a:gd name="connsiteX18" fmla="*/ 766880 w 1356352"/>
                  <a:gd name="connsiteY18" fmla="*/ 560716 h 1741097"/>
                  <a:gd name="connsiteX19" fmla="*/ 689242 w 1356352"/>
                  <a:gd name="connsiteY19" fmla="*/ 707365 h 1741097"/>
                  <a:gd name="connsiteX20" fmla="*/ 801386 w 1356352"/>
                  <a:gd name="connsiteY20" fmla="*/ 854014 h 1741097"/>
                  <a:gd name="connsiteX21" fmla="*/ 1198201 w 1356352"/>
                  <a:gd name="connsiteY21" fmla="*/ 845388 h 1741097"/>
                  <a:gd name="connsiteX22" fmla="*/ 1310344 w 1356352"/>
                  <a:gd name="connsiteY22" fmla="*/ 983411 h 1741097"/>
                  <a:gd name="connsiteX23" fmla="*/ 1310344 w 1356352"/>
                  <a:gd name="connsiteY23" fmla="*/ 1345720 h 1741097"/>
                  <a:gd name="connsiteX24" fmla="*/ 1034299 w 1356352"/>
                  <a:gd name="connsiteY24" fmla="*/ 1492369 h 1741097"/>
                  <a:gd name="connsiteX25" fmla="*/ 404571 w 1356352"/>
                  <a:gd name="connsiteY25" fmla="*/ 1431984 h 1741097"/>
                  <a:gd name="connsiteX26" fmla="*/ 257922 w 1356352"/>
                  <a:gd name="connsiteY26" fmla="*/ 1518248 h 1741097"/>
                  <a:gd name="connsiteX27" fmla="*/ 344186 w 1356352"/>
                  <a:gd name="connsiteY27" fmla="*/ 1587260 h 1741097"/>
                  <a:gd name="connsiteX28" fmla="*/ 577099 w 1356352"/>
                  <a:gd name="connsiteY28" fmla="*/ 1604512 h 1741097"/>
                  <a:gd name="connsiteX29" fmla="*/ 965288 w 1356352"/>
                  <a:gd name="connsiteY29" fmla="*/ 1587260 h 1741097"/>
                  <a:gd name="connsiteX30" fmla="*/ 1077431 w 1356352"/>
                  <a:gd name="connsiteY30" fmla="*/ 1595886 h 1741097"/>
                  <a:gd name="connsiteX31" fmla="*/ 1060178 w 1356352"/>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2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 name="connsiteX0" fmla="*/ 1060179 w 1356353"/>
                  <a:gd name="connsiteY0" fmla="*/ 1673524 h 1741097"/>
                  <a:gd name="connsiteX1" fmla="*/ 206164 w 1356353"/>
                  <a:gd name="connsiteY1" fmla="*/ 1708029 h 1741097"/>
                  <a:gd name="connsiteX2" fmla="*/ 68141 w 1356353"/>
                  <a:gd name="connsiteY2" fmla="*/ 1475116 h 1741097"/>
                  <a:gd name="connsiteX3" fmla="*/ 76768 w 1356353"/>
                  <a:gd name="connsiteY3" fmla="*/ 1362974 h 1741097"/>
                  <a:gd name="connsiteX4" fmla="*/ 90577 w 1356353"/>
                  <a:gd name="connsiteY4" fmla="*/ 1356075 h 1741097"/>
                  <a:gd name="connsiteX5" fmla="*/ 620232 w 1356353"/>
                  <a:gd name="connsiteY5" fmla="*/ 1328467 h 1741097"/>
                  <a:gd name="connsiteX6" fmla="*/ 1103311 w 1356353"/>
                  <a:gd name="connsiteY6" fmla="*/ 1328467 h 1741097"/>
                  <a:gd name="connsiteX7" fmla="*/ 1180949 w 1356353"/>
                  <a:gd name="connsiteY7" fmla="*/ 966158 h 1741097"/>
                  <a:gd name="connsiteX8" fmla="*/ 887651 w 1356353"/>
                  <a:gd name="connsiteY8" fmla="*/ 974784 h 1741097"/>
                  <a:gd name="connsiteX9" fmla="*/ 680617 w 1356353"/>
                  <a:gd name="connsiteY9" fmla="*/ 948905 h 1741097"/>
                  <a:gd name="connsiteX10" fmla="*/ 568474 w 1356353"/>
                  <a:gd name="connsiteY10" fmla="*/ 767750 h 1741097"/>
                  <a:gd name="connsiteX11" fmla="*/ 551221 w 1356353"/>
                  <a:gd name="connsiteY11" fmla="*/ 534837 h 1741097"/>
                  <a:gd name="connsiteX12" fmla="*/ 741002 w 1356353"/>
                  <a:gd name="connsiteY12" fmla="*/ 439946 h 1741097"/>
                  <a:gd name="connsiteX13" fmla="*/ 1103311 w 1356353"/>
                  <a:gd name="connsiteY13" fmla="*/ 414067 h 1741097"/>
                  <a:gd name="connsiteX14" fmla="*/ 1094685 w 1356353"/>
                  <a:gd name="connsiteY14" fmla="*/ 51758 h 1741097"/>
                  <a:gd name="connsiteX15" fmla="*/ 1215455 w 1356353"/>
                  <a:gd name="connsiteY15" fmla="*/ 103516 h 1741097"/>
                  <a:gd name="connsiteX16" fmla="*/ 1215455 w 1356353"/>
                  <a:gd name="connsiteY16" fmla="*/ 439946 h 1741097"/>
                  <a:gd name="connsiteX17" fmla="*/ 1042926 w 1356353"/>
                  <a:gd name="connsiteY17" fmla="*/ 534837 h 1741097"/>
                  <a:gd name="connsiteX18" fmla="*/ 766881 w 1356353"/>
                  <a:gd name="connsiteY18" fmla="*/ 560716 h 1741097"/>
                  <a:gd name="connsiteX19" fmla="*/ 689243 w 1356353"/>
                  <a:gd name="connsiteY19" fmla="*/ 707365 h 1741097"/>
                  <a:gd name="connsiteX20" fmla="*/ 801387 w 1356353"/>
                  <a:gd name="connsiteY20" fmla="*/ 854014 h 1741097"/>
                  <a:gd name="connsiteX21" fmla="*/ 1198202 w 1356353"/>
                  <a:gd name="connsiteY21" fmla="*/ 845388 h 1741097"/>
                  <a:gd name="connsiteX22" fmla="*/ 1310345 w 1356353"/>
                  <a:gd name="connsiteY22" fmla="*/ 983411 h 1741097"/>
                  <a:gd name="connsiteX23" fmla="*/ 1310345 w 1356353"/>
                  <a:gd name="connsiteY23" fmla="*/ 1345720 h 1741097"/>
                  <a:gd name="connsiteX24" fmla="*/ 1034300 w 1356353"/>
                  <a:gd name="connsiteY24" fmla="*/ 1492369 h 1741097"/>
                  <a:gd name="connsiteX25" fmla="*/ 404573 w 1356353"/>
                  <a:gd name="connsiteY25" fmla="*/ 1431984 h 1741097"/>
                  <a:gd name="connsiteX26" fmla="*/ 257923 w 1356353"/>
                  <a:gd name="connsiteY26" fmla="*/ 1518248 h 1741097"/>
                  <a:gd name="connsiteX27" fmla="*/ 344187 w 1356353"/>
                  <a:gd name="connsiteY27" fmla="*/ 1587260 h 1741097"/>
                  <a:gd name="connsiteX28" fmla="*/ 577100 w 1356353"/>
                  <a:gd name="connsiteY28" fmla="*/ 1604512 h 1741097"/>
                  <a:gd name="connsiteX29" fmla="*/ 965289 w 1356353"/>
                  <a:gd name="connsiteY29" fmla="*/ 1587260 h 1741097"/>
                  <a:gd name="connsiteX30" fmla="*/ 1077432 w 1356353"/>
                  <a:gd name="connsiteY30" fmla="*/ 1595886 h 1741097"/>
                  <a:gd name="connsiteX31" fmla="*/ 1060179 w 1356353"/>
                  <a:gd name="connsiteY31" fmla="*/ 1595886 h 17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6353" h="1741097">
                    <a:moveTo>
                      <a:pt x="1060179" y="1673524"/>
                    </a:moveTo>
                    <a:cubicBezTo>
                      <a:pt x="715841" y="1707310"/>
                      <a:pt x="371504" y="1741097"/>
                      <a:pt x="206164" y="1708029"/>
                    </a:cubicBezTo>
                    <a:cubicBezTo>
                      <a:pt x="40824" y="1674961"/>
                      <a:pt x="89707" y="1532625"/>
                      <a:pt x="68141" y="1475116"/>
                    </a:cubicBezTo>
                    <a:cubicBezTo>
                      <a:pt x="46575" y="1417607"/>
                      <a:pt x="73029" y="1382814"/>
                      <a:pt x="76768" y="1362974"/>
                    </a:cubicBezTo>
                    <a:cubicBezTo>
                      <a:pt x="80507" y="1343134"/>
                      <a:pt x="0" y="1361826"/>
                      <a:pt x="90577" y="1356075"/>
                    </a:cubicBezTo>
                    <a:cubicBezTo>
                      <a:pt x="128924" y="1341402"/>
                      <a:pt x="451443" y="1333068"/>
                      <a:pt x="620232" y="1328467"/>
                    </a:cubicBezTo>
                    <a:cubicBezTo>
                      <a:pt x="789021" y="1323866"/>
                      <a:pt x="1009858" y="1388852"/>
                      <a:pt x="1103311" y="1328467"/>
                    </a:cubicBezTo>
                    <a:cubicBezTo>
                      <a:pt x="1196764" y="1268082"/>
                      <a:pt x="1216892" y="1025105"/>
                      <a:pt x="1180949" y="966158"/>
                    </a:cubicBezTo>
                    <a:cubicBezTo>
                      <a:pt x="1145006" y="907211"/>
                      <a:pt x="971040" y="977659"/>
                      <a:pt x="887651" y="974784"/>
                    </a:cubicBezTo>
                    <a:cubicBezTo>
                      <a:pt x="804262" y="971909"/>
                      <a:pt x="733813" y="983411"/>
                      <a:pt x="680617" y="948905"/>
                    </a:cubicBezTo>
                    <a:cubicBezTo>
                      <a:pt x="627421" y="914399"/>
                      <a:pt x="590040" y="836761"/>
                      <a:pt x="568474" y="767750"/>
                    </a:cubicBezTo>
                    <a:cubicBezTo>
                      <a:pt x="546908" y="698739"/>
                      <a:pt x="522466" y="589471"/>
                      <a:pt x="551221" y="534837"/>
                    </a:cubicBezTo>
                    <a:cubicBezTo>
                      <a:pt x="579976" y="480203"/>
                      <a:pt x="648987" y="460074"/>
                      <a:pt x="741002" y="439946"/>
                    </a:cubicBezTo>
                    <a:cubicBezTo>
                      <a:pt x="833017" y="419818"/>
                      <a:pt x="1044364" y="478765"/>
                      <a:pt x="1103311" y="414067"/>
                    </a:cubicBezTo>
                    <a:cubicBezTo>
                      <a:pt x="1162258" y="349369"/>
                      <a:pt x="1075994" y="103516"/>
                      <a:pt x="1094685" y="51758"/>
                    </a:cubicBezTo>
                    <a:cubicBezTo>
                      <a:pt x="1113376" y="0"/>
                      <a:pt x="1195327" y="38818"/>
                      <a:pt x="1215455" y="103516"/>
                    </a:cubicBezTo>
                    <a:cubicBezTo>
                      <a:pt x="1235583" y="168214"/>
                      <a:pt x="1244210" y="368059"/>
                      <a:pt x="1215455" y="439946"/>
                    </a:cubicBezTo>
                    <a:cubicBezTo>
                      <a:pt x="1186700" y="511833"/>
                      <a:pt x="1117688" y="514709"/>
                      <a:pt x="1042926" y="534837"/>
                    </a:cubicBezTo>
                    <a:cubicBezTo>
                      <a:pt x="968164" y="554965"/>
                      <a:pt x="825828" y="531961"/>
                      <a:pt x="766881" y="560716"/>
                    </a:cubicBezTo>
                    <a:cubicBezTo>
                      <a:pt x="707934" y="589471"/>
                      <a:pt x="683492" y="658482"/>
                      <a:pt x="689243" y="707365"/>
                    </a:cubicBezTo>
                    <a:cubicBezTo>
                      <a:pt x="694994" y="756248"/>
                      <a:pt x="716561" y="831010"/>
                      <a:pt x="801387" y="854014"/>
                    </a:cubicBezTo>
                    <a:cubicBezTo>
                      <a:pt x="886213" y="877018"/>
                      <a:pt x="1113376" y="823822"/>
                      <a:pt x="1198202" y="845388"/>
                    </a:cubicBezTo>
                    <a:cubicBezTo>
                      <a:pt x="1283028" y="866954"/>
                      <a:pt x="1291655" y="900022"/>
                      <a:pt x="1310345" y="983411"/>
                    </a:cubicBezTo>
                    <a:cubicBezTo>
                      <a:pt x="1329036" y="1066800"/>
                      <a:pt x="1356353" y="1260894"/>
                      <a:pt x="1310345" y="1345720"/>
                    </a:cubicBezTo>
                    <a:cubicBezTo>
                      <a:pt x="1264337" y="1430546"/>
                      <a:pt x="1185262" y="1477992"/>
                      <a:pt x="1034300" y="1492369"/>
                    </a:cubicBezTo>
                    <a:cubicBezTo>
                      <a:pt x="883338" y="1506746"/>
                      <a:pt x="533969" y="1427671"/>
                      <a:pt x="404573" y="1431984"/>
                    </a:cubicBezTo>
                    <a:cubicBezTo>
                      <a:pt x="275177" y="1436297"/>
                      <a:pt x="267987" y="1492369"/>
                      <a:pt x="257923" y="1518248"/>
                    </a:cubicBezTo>
                    <a:cubicBezTo>
                      <a:pt x="247859" y="1544127"/>
                      <a:pt x="290991" y="1572883"/>
                      <a:pt x="344187" y="1587260"/>
                    </a:cubicBezTo>
                    <a:cubicBezTo>
                      <a:pt x="397383" y="1601637"/>
                      <a:pt x="473583" y="1604512"/>
                      <a:pt x="577100" y="1604512"/>
                    </a:cubicBezTo>
                    <a:cubicBezTo>
                      <a:pt x="680617" y="1604512"/>
                      <a:pt x="881900" y="1588698"/>
                      <a:pt x="965289" y="1587260"/>
                    </a:cubicBezTo>
                    <a:cubicBezTo>
                      <a:pt x="1048678" y="1585822"/>
                      <a:pt x="1061617" y="1594448"/>
                      <a:pt x="1077432" y="1595886"/>
                    </a:cubicBezTo>
                    <a:cubicBezTo>
                      <a:pt x="1093247" y="1597324"/>
                      <a:pt x="1076713" y="1596605"/>
                      <a:pt x="1060179" y="1595886"/>
                    </a:cubicBezTo>
                  </a:path>
                </a:pathLst>
              </a:custGeom>
              <a:solidFill>
                <a:srgbClr val="FF0000"/>
              </a:solidFill>
              <a:ln w="3175" cmpd="sng">
                <a:no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233" name="1254 - Ομάδα"/>
          <p:cNvGrpSpPr/>
          <p:nvPr/>
        </p:nvGrpSpPr>
        <p:grpSpPr>
          <a:xfrm>
            <a:off x="1942636" y="1980485"/>
            <a:ext cx="1415358" cy="2209637"/>
            <a:chOff x="1942636" y="1980485"/>
            <a:chExt cx="1415358" cy="2209637"/>
          </a:xfrm>
        </p:grpSpPr>
        <p:sp>
          <p:nvSpPr>
            <p:cNvPr id="1249" name="1248 - Διαγώνια ρίγα"/>
            <p:cNvSpPr/>
            <p:nvPr/>
          </p:nvSpPr>
          <p:spPr>
            <a:xfrm rot="9822034">
              <a:off x="1942636" y="2689924"/>
              <a:ext cx="500066" cy="1500198"/>
            </a:xfrm>
            <a:prstGeom prst="diagStrip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50" name="1249 - Διαγώνια ρίγα"/>
            <p:cNvSpPr/>
            <p:nvPr/>
          </p:nvSpPr>
          <p:spPr>
            <a:xfrm rot="12677398" flipH="1">
              <a:off x="2361966" y="2916883"/>
              <a:ext cx="688381" cy="1257356"/>
            </a:xfrm>
            <a:prstGeom prst="diagStripe">
              <a:avLst/>
            </a:prstGeom>
            <a:solidFill>
              <a:srgbClr val="00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51" name="1250 - Ορθογώνιο"/>
            <p:cNvSpPr/>
            <p:nvPr/>
          </p:nvSpPr>
          <p:spPr>
            <a:xfrm>
              <a:off x="2014074" y="3118552"/>
              <a:ext cx="214314" cy="928694"/>
            </a:xfrm>
            <a:prstGeom prst="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2" name="1251 - Ρόμβος"/>
            <p:cNvSpPr/>
            <p:nvPr/>
          </p:nvSpPr>
          <p:spPr>
            <a:xfrm rot="389189">
              <a:off x="2299925" y="2590746"/>
              <a:ext cx="376221" cy="702305"/>
            </a:xfrm>
            <a:prstGeom prst="diamond">
              <a:avLst/>
            </a:prstGeom>
            <a:solidFill>
              <a:srgbClr val="F935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4" name="1253 - Ρόμβος"/>
            <p:cNvSpPr/>
            <p:nvPr/>
          </p:nvSpPr>
          <p:spPr>
            <a:xfrm rot="389189">
              <a:off x="2968577" y="1980485"/>
              <a:ext cx="389417" cy="724072"/>
            </a:xfrm>
            <a:prstGeom prst="diamond">
              <a:avLst/>
            </a:prstGeom>
            <a:solidFill>
              <a:srgbClr val="F935CF"/>
            </a:solidFill>
            <a:ln>
              <a:noFill/>
            </a:ln>
            <a:effectLst>
              <a:outerShdw blurRad="50800" dist="38100" dir="2700000" sx="102000" sy="102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56" name="1255 - Βέλος προς τα κάτω"/>
          <p:cNvSpPr/>
          <p:nvPr/>
        </p:nvSpPr>
        <p:spPr>
          <a:xfrm>
            <a:off x="4643438" y="3929066"/>
            <a:ext cx="142876" cy="500066"/>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7" name="1256 - TextBox"/>
          <p:cNvSpPr txBox="1"/>
          <p:nvPr/>
        </p:nvSpPr>
        <p:spPr>
          <a:xfrm>
            <a:off x="3929058" y="4429132"/>
            <a:ext cx="1643074" cy="369332"/>
          </a:xfrm>
          <a:prstGeom prst="rect">
            <a:avLst/>
          </a:prstGeom>
          <a:noFill/>
        </p:spPr>
        <p:txBody>
          <a:bodyPr wrap="square" rtlCol="0">
            <a:spAutoFit/>
          </a:bodyPr>
          <a:lstStyle/>
          <a:p>
            <a:r>
              <a:rPr lang="el-GR" dirty="0" err="1" smtClean="0"/>
              <a:t>Καλσινευρίνη</a:t>
            </a:r>
            <a:endParaRPr lang="el-GR" dirty="0"/>
          </a:p>
        </p:txBody>
      </p:sp>
      <p:sp>
        <p:nvSpPr>
          <p:cNvPr id="1258" name="1257 - Βέλος προς τα κάτω"/>
          <p:cNvSpPr/>
          <p:nvPr/>
        </p:nvSpPr>
        <p:spPr>
          <a:xfrm>
            <a:off x="4643438" y="4786322"/>
            <a:ext cx="142876" cy="500066"/>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9" name="1258 - TextBox"/>
          <p:cNvSpPr txBox="1"/>
          <p:nvPr/>
        </p:nvSpPr>
        <p:spPr>
          <a:xfrm>
            <a:off x="3929058" y="5572140"/>
            <a:ext cx="1785950" cy="369332"/>
          </a:xfrm>
          <a:prstGeom prst="rect">
            <a:avLst/>
          </a:prstGeom>
          <a:solidFill>
            <a:schemeClr val="accent5">
              <a:lumMod val="20000"/>
              <a:lumOff val="80000"/>
            </a:schemeClr>
          </a:solidFill>
          <a:ln>
            <a:solidFill>
              <a:schemeClr val="accent1"/>
            </a:solidFill>
          </a:ln>
          <a:effectLst>
            <a:outerShdw blurRad="50800" dist="38100" dir="2700000" sx="102000" sy="102000" algn="tl" rotWithShape="0">
              <a:prstClr val="black">
                <a:alpha val="40000"/>
              </a:prstClr>
            </a:outerShdw>
          </a:effectLst>
        </p:spPr>
        <p:txBody>
          <a:bodyPr wrap="square" rtlCol="0">
            <a:spAutoFit/>
          </a:bodyPr>
          <a:lstStyle/>
          <a:p>
            <a:r>
              <a:rPr lang="el-GR" dirty="0" smtClean="0"/>
              <a:t>Παραγωγή </a:t>
            </a:r>
            <a:r>
              <a:rPr lang="en-US" dirty="0" smtClean="0"/>
              <a:t>IL-2</a:t>
            </a:r>
            <a:endParaRPr lang="el-GR" dirty="0"/>
          </a:p>
        </p:txBody>
      </p:sp>
      <p:sp>
        <p:nvSpPr>
          <p:cNvPr id="1260" name="1259 - TextBox"/>
          <p:cNvSpPr txBox="1"/>
          <p:nvPr/>
        </p:nvSpPr>
        <p:spPr>
          <a:xfrm>
            <a:off x="6858016" y="2143116"/>
            <a:ext cx="1357322" cy="369332"/>
          </a:xfrm>
          <a:prstGeom prst="rect">
            <a:avLst/>
          </a:prstGeom>
          <a:noFill/>
        </p:spPr>
        <p:txBody>
          <a:bodyPr wrap="square" rtlCol="0">
            <a:spAutoFit/>
          </a:bodyPr>
          <a:lstStyle/>
          <a:p>
            <a:r>
              <a:rPr lang="en-US" dirty="0" smtClean="0"/>
              <a:t>B7 (CD80)</a:t>
            </a:r>
            <a:endParaRPr lang="el-GR" dirty="0"/>
          </a:p>
        </p:txBody>
      </p:sp>
      <p:sp>
        <p:nvSpPr>
          <p:cNvPr id="1261" name="1260 - TextBox"/>
          <p:cNvSpPr txBox="1"/>
          <p:nvPr/>
        </p:nvSpPr>
        <p:spPr>
          <a:xfrm>
            <a:off x="7143768" y="2571744"/>
            <a:ext cx="1000132" cy="369332"/>
          </a:xfrm>
          <a:prstGeom prst="rect">
            <a:avLst/>
          </a:prstGeom>
          <a:noFill/>
        </p:spPr>
        <p:txBody>
          <a:bodyPr wrap="square" rtlCol="0">
            <a:spAutoFit/>
          </a:bodyPr>
          <a:lstStyle/>
          <a:p>
            <a:r>
              <a:rPr lang="en-US" dirty="0" smtClean="0"/>
              <a:t>CD28</a:t>
            </a:r>
            <a:endParaRPr lang="el-GR" dirty="0"/>
          </a:p>
        </p:txBody>
      </p:sp>
      <p:sp>
        <p:nvSpPr>
          <p:cNvPr id="1262" name="1261 - TextBox"/>
          <p:cNvSpPr txBox="1"/>
          <p:nvPr/>
        </p:nvSpPr>
        <p:spPr>
          <a:xfrm>
            <a:off x="5214942" y="3786190"/>
            <a:ext cx="1285884" cy="523220"/>
          </a:xfrm>
          <a:prstGeom prst="rect">
            <a:avLst/>
          </a:prstGeom>
          <a:noFill/>
        </p:spPr>
        <p:txBody>
          <a:bodyPr wrap="square" rtlCol="0">
            <a:spAutoFit/>
          </a:bodyPr>
          <a:lstStyle/>
          <a:p>
            <a:pPr algn="ctr"/>
            <a:r>
              <a:rPr lang="el-GR" sz="1400" dirty="0" err="1" smtClean="0"/>
              <a:t>Κυκλοσπορίνη</a:t>
            </a:r>
            <a:r>
              <a:rPr lang="el-GR" sz="1400" dirty="0" smtClean="0"/>
              <a:t> </a:t>
            </a:r>
            <a:endParaRPr lang="en-US" sz="1400" dirty="0" smtClean="0"/>
          </a:p>
          <a:p>
            <a:pPr algn="ctr"/>
            <a:r>
              <a:rPr lang="en-US" sz="1400" dirty="0" smtClean="0"/>
              <a:t>FK506</a:t>
            </a:r>
            <a:endParaRPr lang="el-GR" sz="1400" dirty="0"/>
          </a:p>
        </p:txBody>
      </p:sp>
      <p:sp>
        <p:nvSpPr>
          <p:cNvPr id="1263" name="1262 - Βέλος προς τα κάτω"/>
          <p:cNvSpPr/>
          <p:nvPr/>
        </p:nvSpPr>
        <p:spPr>
          <a:xfrm rot="2720174">
            <a:off x="5310134" y="4166541"/>
            <a:ext cx="214314" cy="35719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36" name="1265 - Ομάδα"/>
          <p:cNvGrpSpPr/>
          <p:nvPr/>
        </p:nvGrpSpPr>
        <p:grpSpPr>
          <a:xfrm>
            <a:off x="3305810" y="2497898"/>
            <a:ext cx="1085035" cy="3083393"/>
            <a:chOff x="3305810" y="2497898"/>
            <a:chExt cx="1085035" cy="3083393"/>
          </a:xfrm>
        </p:grpSpPr>
        <p:sp>
          <p:nvSpPr>
            <p:cNvPr id="1264" name="1263 - Ελεύθερη σχεδίαση"/>
            <p:cNvSpPr/>
            <p:nvPr/>
          </p:nvSpPr>
          <p:spPr>
            <a:xfrm>
              <a:off x="3424687" y="2510287"/>
              <a:ext cx="966158" cy="3071004"/>
            </a:xfrm>
            <a:custGeom>
              <a:avLst/>
              <a:gdLst>
                <a:gd name="connsiteX0" fmla="*/ 966158 w 966158"/>
                <a:gd name="connsiteY0" fmla="*/ 3071004 h 3071004"/>
                <a:gd name="connsiteX1" fmla="*/ 698739 w 966158"/>
                <a:gd name="connsiteY1" fmla="*/ 2976113 h 3071004"/>
                <a:gd name="connsiteX2" fmla="*/ 526211 w 966158"/>
                <a:gd name="connsiteY2" fmla="*/ 2708694 h 3071004"/>
                <a:gd name="connsiteX3" fmla="*/ 301924 w 966158"/>
                <a:gd name="connsiteY3" fmla="*/ 2018581 h 3071004"/>
                <a:gd name="connsiteX4" fmla="*/ 388188 w 966158"/>
                <a:gd name="connsiteY4" fmla="*/ 1293962 h 3071004"/>
                <a:gd name="connsiteX5" fmla="*/ 517585 w 966158"/>
                <a:gd name="connsiteY5" fmla="*/ 681487 h 3071004"/>
                <a:gd name="connsiteX6" fmla="*/ 396815 w 966158"/>
                <a:gd name="connsiteY6" fmla="*/ 310551 h 3071004"/>
                <a:gd name="connsiteX7" fmla="*/ 0 w 966158"/>
                <a:gd name="connsiteY7" fmla="*/ 0 h 3071004"/>
                <a:gd name="connsiteX8" fmla="*/ 0 w 966158"/>
                <a:gd name="connsiteY8" fmla="*/ 0 h 307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158" h="3071004">
                  <a:moveTo>
                    <a:pt x="966158" y="3071004"/>
                  </a:moveTo>
                  <a:cubicBezTo>
                    <a:pt x="869110" y="3053751"/>
                    <a:pt x="772063" y="3036498"/>
                    <a:pt x="698739" y="2976113"/>
                  </a:cubicBezTo>
                  <a:cubicBezTo>
                    <a:pt x="625415" y="2915728"/>
                    <a:pt x="592347" y="2868283"/>
                    <a:pt x="526211" y="2708694"/>
                  </a:cubicBezTo>
                  <a:cubicBezTo>
                    <a:pt x="460075" y="2549105"/>
                    <a:pt x="324928" y="2254370"/>
                    <a:pt x="301924" y="2018581"/>
                  </a:cubicBezTo>
                  <a:cubicBezTo>
                    <a:pt x="278920" y="1782792"/>
                    <a:pt x="352245" y="1516811"/>
                    <a:pt x="388188" y="1293962"/>
                  </a:cubicBezTo>
                  <a:cubicBezTo>
                    <a:pt x="424132" y="1071113"/>
                    <a:pt x="516147" y="845389"/>
                    <a:pt x="517585" y="681487"/>
                  </a:cubicBezTo>
                  <a:cubicBezTo>
                    <a:pt x="519023" y="517585"/>
                    <a:pt x="483079" y="424132"/>
                    <a:pt x="396815" y="310551"/>
                  </a:cubicBezTo>
                  <a:cubicBezTo>
                    <a:pt x="310551" y="196970"/>
                    <a:pt x="0" y="0"/>
                    <a:pt x="0" y="0"/>
                  </a:cubicBezTo>
                  <a:lnTo>
                    <a:pt x="0" y="0"/>
                  </a:lnTo>
                </a:path>
              </a:pathLst>
            </a:custGeom>
            <a:ln w="31750"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65" name="1264 - Ισοσκελές τρίγωνο"/>
            <p:cNvSpPr/>
            <p:nvPr/>
          </p:nvSpPr>
          <p:spPr>
            <a:xfrm rot="17860144">
              <a:off x="3401296" y="2402412"/>
              <a:ext cx="141082" cy="3320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67" name="1266 - Βέλος προς τα κάτω"/>
          <p:cNvSpPr/>
          <p:nvPr/>
        </p:nvSpPr>
        <p:spPr>
          <a:xfrm>
            <a:off x="2357422" y="4286256"/>
            <a:ext cx="142876" cy="500066"/>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68" name="1267 - TextBox"/>
          <p:cNvSpPr txBox="1"/>
          <p:nvPr/>
        </p:nvSpPr>
        <p:spPr>
          <a:xfrm>
            <a:off x="2000232" y="4786322"/>
            <a:ext cx="857256" cy="369332"/>
          </a:xfrm>
          <a:prstGeom prst="rect">
            <a:avLst/>
          </a:prstGeom>
          <a:noFill/>
        </p:spPr>
        <p:txBody>
          <a:bodyPr wrap="square" rtlCol="0">
            <a:spAutoFit/>
          </a:bodyPr>
          <a:lstStyle/>
          <a:p>
            <a:r>
              <a:rPr lang="en-US" dirty="0" err="1" smtClean="0"/>
              <a:t>mTOR</a:t>
            </a:r>
            <a:endParaRPr lang="el-GR" dirty="0"/>
          </a:p>
        </p:txBody>
      </p:sp>
      <p:sp>
        <p:nvSpPr>
          <p:cNvPr id="1269" name="1268 - Βέλος προς τα κάτω"/>
          <p:cNvSpPr/>
          <p:nvPr/>
        </p:nvSpPr>
        <p:spPr>
          <a:xfrm>
            <a:off x="2357422" y="5143512"/>
            <a:ext cx="142876" cy="357190"/>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0" name="1269 - TextBox"/>
          <p:cNvSpPr txBox="1"/>
          <p:nvPr/>
        </p:nvSpPr>
        <p:spPr>
          <a:xfrm>
            <a:off x="1500166" y="5572140"/>
            <a:ext cx="1928826" cy="369332"/>
          </a:xfrm>
          <a:prstGeom prst="rect">
            <a:avLst/>
          </a:prstGeom>
          <a:solidFill>
            <a:schemeClr val="accent5">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l-GR" dirty="0" smtClean="0"/>
              <a:t>Πολλαπλασιασμός</a:t>
            </a:r>
            <a:endParaRPr lang="el-GR" dirty="0"/>
          </a:p>
        </p:txBody>
      </p:sp>
      <p:sp>
        <p:nvSpPr>
          <p:cNvPr id="1271" name="1270 - TextBox"/>
          <p:cNvSpPr txBox="1"/>
          <p:nvPr/>
        </p:nvSpPr>
        <p:spPr>
          <a:xfrm>
            <a:off x="142844" y="4214818"/>
            <a:ext cx="2071702" cy="369332"/>
          </a:xfrm>
          <a:prstGeom prst="rect">
            <a:avLst/>
          </a:prstGeom>
          <a:noFill/>
        </p:spPr>
        <p:txBody>
          <a:bodyPr wrap="square" rtlCol="0">
            <a:spAutoFit/>
          </a:bodyPr>
          <a:lstStyle/>
          <a:p>
            <a:r>
              <a:rPr lang="el-GR" dirty="0" err="1" smtClean="0"/>
              <a:t>Ραπαμυκίνη</a:t>
            </a:r>
            <a:r>
              <a:rPr lang="el-GR" dirty="0" smtClean="0"/>
              <a:t>-</a:t>
            </a:r>
            <a:r>
              <a:rPr lang="en-US" dirty="0" smtClean="0"/>
              <a:t>FKBP</a:t>
            </a:r>
            <a:endParaRPr lang="el-GR" dirty="0"/>
          </a:p>
        </p:txBody>
      </p:sp>
      <p:sp>
        <p:nvSpPr>
          <p:cNvPr id="1272" name="1271 - Βέλος προς τα κάτω"/>
          <p:cNvSpPr/>
          <p:nvPr/>
        </p:nvSpPr>
        <p:spPr>
          <a:xfrm rot="18359827">
            <a:off x="1728393" y="4556301"/>
            <a:ext cx="214314" cy="49679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3" name="1272 - TextBox"/>
          <p:cNvSpPr txBox="1"/>
          <p:nvPr/>
        </p:nvSpPr>
        <p:spPr>
          <a:xfrm>
            <a:off x="285720" y="6143644"/>
            <a:ext cx="1785950" cy="584775"/>
          </a:xfrm>
          <a:prstGeom prst="rect">
            <a:avLst/>
          </a:prstGeom>
          <a:noFill/>
        </p:spPr>
        <p:txBody>
          <a:bodyPr wrap="square" rtlCol="0">
            <a:spAutoFit/>
          </a:bodyPr>
          <a:lstStyle/>
          <a:p>
            <a:pPr algn="ctr"/>
            <a:r>
              <a:rPr lang="el-GR" sz="1600" dirty="0" err="1" smtClean="0"/>
              <a:t>Αζαθειοπρίνη</a:t>
            </a:r>
            <a:endParaRPr lang="el-GR" sz="1600" dirty="0" smtClean="0"/>
          </a:p>
          <a:p>
            <a:pPr algn="ctr"/>
            <a:r>
              <a:rPr lang="el-GR" sz="1600" dirty="0" err="1" smtClean="0"/>
              <a:t>Μυκοφαινολικό</a:t>
            </a:r>
            <a:endParaRPr lang="el-GR" sz="1600" dirty="0"/>
          </a:p>
        </p:txBody>
      </p:sp>
      <p:sp>
        <p:nvSpPr>
          <p:cNvPr id="1274" name="1273 - Βέλος προς τα κάτω"/>
          <p:cNvSpPr/>
          <p:nvPr/>
        </p:nvSpPr>
        <p:spPr>
          <a:xfrm rot="13108286">
            <a:off x="1988627" y="5942071"/>
            <a:ext cx="214314" cy="49679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5" name="1274 - TextBox"/>
          <p:cNvSpPr txBox="1"/>
          <p:nvPr/>
        </p:nvSpPr>
        <p:spPr>
          <a:xfrm>
            <a:off x="285720" y="1071546"/>
            <a:ext cx="2714644" cy="338554"/>
          </a:xfrm>
          <a:prstGeom prst="rect">
            <a:avLst/>
          </a:prstGeom>
          <a:noFill/>
        </p:spPr>
        <p:txBody>
          <a:bodyPr wrap="square" rtlCol="0">
            <a:spAutoFit/>
          </a:bodyPr>
          <a:lstStyle/>
          <a:p>
            <a:pPr algn="ctr"/>
            <a:r>
              <a:rPr lang="el-GR" sz="1600" dirty="0" err="1" smtClean="0"/>
              <a:t>Αντι</a:t>
            </a:r>
            <a:r>
              <a:rPr lang="el-GR" sz="1600" dirty="0" smtClean="0"/>
              <a:t>-</a:t>
            </a:r>
            <a:r>
              <a:rPr lang="el-GR" sz="1600" dirty="0" err="1" smtClean="0"/>
              <a:t>θυμοκυτταρική</a:t>
            </a:r>
            <a:r>
              <a:rPr lang="el-GR" sz="1600" dirty="0" smtClean="0"/>
              <a:t> σφαιρίνη</a:t>
            </a:r>
            <a:endParaRPr lang="el-GR" sz="1600" dirty="0"/>
          </a:p>
        </p:txBody>
      </p:sp>
      <p:sp>
        <p:nvSpPr>
          <p:cNvPr id="1277" name="1276 - Βέλος προς τα κάτω"/>
          <p:cNvSpPr/>
          <p:nvPr/>
        </p:nvSpPr>
        <p:spPr>
          <a:xfrm>
            <a:off x="6786578" y="4143380"/>
            <a:ext cx="142876" cy="500066"/>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78" name="1277 - TextBox"/>
          <p:cNvSpPr txBox="1"/>
          <p:nvPr/>
        </p:nvSpPr>
        <p:spPr>
          <a:xfrm>
            <a:off x="6072198" y="4643446"/>
            <a:ext cx="1571636" cy="369332"/>
          </a:xfrm>
          <a:prstGeom prst="rect">
            <a:avLst/>
          </a:prstGeom>
          <a:noFill/>
        </p:spPr>
        <p:txBody>
          <a:bodyPr wrap="square" rtlCol="0">
            <a:spAutoFit/>
          </a:bodyPr>
          <a:lstStyle/>
          <a:p>
            <a:r>
              <a:rPr lang="el-GR" dirty="0" err="1" smtClean="0"/>
              <a:t>Συνδιέγερση</a:t>
            </a:r>
            <a:endParaRPr lang="el-GR" dirty="0"/>
          </a:p>
        </p:txBody>
      </p:sp>
      <p:sp>
        <p:nvSpPr>
          <p:cNvPr id="1279" name="1278 - Βέλος προς τα κάτω"/>
          <p:cNvSpPr/>
          <p:nvPr/>
        </p:nvSpPr>
        <p:spPr>
          <a:xfrm rot="2975718">
            <a:off x="5929298" y="4948222"/>
            <a:ext cx="228886" cy="890646"/>
          </a:xfrm>
          <a:prstGeom prst="downArrow">
            <a:avLst/>
          </a:prstGeom>
          <a:solidFill>
            <a:srgbClr val="00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80" name="1279 - TextBox"/>
          <p:cNvSpPr txBox="1"/>
          <p:nvPr/>
        </p:nvSpPr>
        <p:spPr>
          <a:xfrm>
            <a:off x="2714612" y="4000504"/>
            <a:ext cx="857256" cy="369332"/>
          </a:xfrm>
          <a:prstGeom prst="rect">
            <a:avLst/>
          </a:prstGeom>
          <a:noFill/>
        </p:spPr>
        <p:txBody>
          <a:bodyPr wrap="square" rtlCol="0">
            <a:spAutoFit/>
          </a:bodyPr>
          <a:lstStyle/>
          <a:p>
            <a:r>
              <a:rPr lang="en-US" dirty="0" smtClean="0"/>
              <a:t>IL-2R</a:t>
            </a:r>
            <a:endParaRPr lang="el-GR" dirty="0"/>
          </a:p>
        </p:txBody>
      </p:sp>
      <p:sp>
        <p:nvSpPr>
          <p:cNvPr id="1281" name="1280 - TextBox"/>
          <p:cNvSpPr txBox="1"/>
          <p:nvPr/>
        </p:nvSpPr>
        <p:spPr>
          <a:xfrm>
            <a:off x="2285984" y="2285992"/>
            <a:ext cx="714380" cy="369332"/>
          </a:xfrm>
          <a:prstGeom prst="rect">
            <a:avLst/>
          </a:prstGeom>
          <a:noFill/>
        </p:spPr>
        <p:txBody>
          <a:bodyPr wrap="square" rtlCol="0">
            <a:spAutoFit/>
          </a:bodyPr>
          <a:lstStyle/>
          <a:p>
            <a:r>
              <a:rPr lang="en-US" dirty="0" smtClean="0"/>
              <a:t>IL-2</a:t>
            </a:r>
            <a:endParaRPr lang="el-GR" dirty="0"/>
          </a:p>
        </p:txBody>
      </p:sp>
      <p:sp>
        <p:nvSpPr>
          <p:cNvPr id="1282" name="1281 - TextBox"/>
          <p:cNvSpPr txBox="1"/>
          <p:nvPr/>
        </p:nvSpPr>
        <p:spPr>
          <a:xfrm>
            <a:off x="571472" y="2202412"/>
            <a:ext cx="1143008" cy="369332"/>
          </a:xfrm>
          <a:prstGeom prst="rect">
            <a:avLst/>
          </a:prstGeom>
          <a:noFill/>
        </p:spPr>
        <p:txBody>
          <a:bodyPr wrap="square" rtlCol="0">
            <a:spAutoFit/>
          </a:bodyPr>
          <a:lstStyle/>
          <a:p>
            <a:pPr algn="r"/>
            <a:r>
              <a:rPr lang="en-US" dirty="0" smtClean="0"/>
              <a:t>Anti-IL-2R</a:t>
            </a:r>
            <a:endParaRPr lang="el-GR" dirty="0"/>
          </a:p>
        </p:txBody>
      </p:sp>
      <p:sp>
        <p:nvSpPr>
          <p:cNvPr id="1283" name="1282 - Βέλος προς τα κάτω"/>
          <p:cNvSpPr/>
          <p:nvPr/>
        </p:nvSpPr>
        <p:spPr>
          <a:xfrm rot="18359827">
            <a:off x="1864887" y="2352227"/>
            <a:ext cx="166458" cy="6984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84" name="1283 - TextBox"/>
          <p:cNvSpPr txBox="1"/>
          <p:nvPr/>
        </p:nvSpPr>
        <p:spPr>
          <a:xfrm>
            <a:off x="2786050" y="6286520"/>
            <a:ext cx="1643074" cy="369332"/>
          </a:xfrm>
          <a:prstGeom prst="rect">
            <a:avLst/>
          </a:prstGeom>
          <a:noFill/>
        </p:spPr>
        <p:txBody>
          <a:bodyPr wrap="square" rtlCol="0">
            <a:spAutoFit/>
          </a:bodyPr>
          <a:lstStyle/>
          <a:p>
            <a:r>
              <a:rPr lang="el-GR" dirty="0" smtClean="0"/>
              <a:t>Σχήμα 10</a:t>
            </a:r>
            <a:endParaRPr lang="el-GR" dirty="0"/>
          </a:p>
        </p:txBody>
      </p:sp>
      <p:sp>
        <p:nvSpPr>
          <p:cNvPr id="1285" name="1284 - TextBox"/>
          <p:cNvSpPr txBox="1"/>
          <p:nvPr/>
        </p:nvSpPr>
        <p:spPr>
          <a:xfrm>
            <a:off x="7072330" y="6550223"/>
            <a:ext cx="1714512" cy="307777"/>
          </a:xfrm>
          <a:prstGeom prst="rect">
            <a:avLst/>
          </a:prstGeom>
          <a:noFill/>
        </p:spPr>
        <p:txBody>
          <a:bodyPr wrap="square" rtlCol="0">
            <a:spAutoFit/>
          </a:bodyPr>
          <a:lstStyle/>
          <a:p>
            <a:r>
              <a:rPr lang="el-GR" sz="1400" dirty="0" smtClean="0">
                <a:latin typeface="Monotype Corsiva" pitchFamily="66" charset="0"/>
              </a:rPr>
              <a:t> </a:t>
            </a:r>
            <a:r>
              <a:rPr lang="en-US" sz="1400" dirty="0" err="1" smtClean="0">
                <a:latin typeface="Brush Script MT" pitchFamily="66" charset="0"/>
              </a:rPr>
              <a:t>P.G.Vlachoyiannopoulos</a:t>
            </a:r>
            <a:endParaRPr lang="el-GR" sz="1400" dirty="0">
              <a:latin typeface="Monotype Corsiva" pitchFamily="66" charset="0"/>
            </a:endParaRPr>
          </a:p>
        </p:txBody>
      </p:sp>
      <p:sp>
        <p:nvSpPr>
          <p:cNvPr id="1286" name="1285 - TextBox"/>
          <p:cNvSpPr txBox="1"/>
          <p:nvPr/>
        </p:nvSpPr>
        <p:spPr>
          <a:xfrm>
            <a:off x="357158" y="71414"/>
            <a:ext cx="8643998"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2800" dirty="0" smtClean="0"/>
              <a:t>Θεραπευτικά μέτρα για την πρόληψη της απόρριψης αλλά και για </a:t>
            </a:r>
            <a:r>
              <a:rPr lang="el-GR" sz="3200" dirty="0" smtClean="0"/>
              <a:t>την</a:t>
            </a:r>
            <a:r>
              <a:rPr lang="el-GR" sz="2800" dirty="0" smtClean="0"/>
              <a:t> πρόληψη της </a:t>
            </a:r>
            <a:r>
              <a:rPr lang="en-US" sz="2800" dirty="0" smtClean="0"/>
              <a:t>GVHD</a:t>
            </a:r>
            <a:endParaRPr lang="el-GR" sz="2800" dirty="0"/>
          </a:p>
        </p:txBody>
      </p:sp>
      <p:sp>
        <p:nvSpPr>
          <p:cNvPr id="1287" name="1286 - Ορθογώνιο"/>
          <p:cNvSpPr/>
          <p:nvPr/>
        </p:nvSpPr>
        <p:spPr>
          <a:xfrm>
            <a:off x="5143504" y="6000768"/>
            <a:ext cx="4000496" cy="584775"/>
          </a:xfrm>
          <a:prstGeom prst="rect">
            <a:avLst/>
          </a:prstGeom>
        </p:spPr>
        <p:txBody>
          <a:bodyPr wrap="square">
            <a:spAutoFit/>
          </a:bodyPr>
          <a:lstStyle/>
          <a:p>
            <a:pPr algn="ctr"/>
            <a:r>
              <a:rPr lang="en-US" sz="1600" dirty="0" smtClean="0"/>
              <a:t>mammalian target of </a:t>
            </a:r>
            <a:r>
              <a:rPr lang="en-US" sz="1600" dirty="0" err="1" smtClean="0"/>
              <a:t>rapamycin</a:t>
            </a:r>
            <a:r>
              <a:rPr lang="en-US" sz="1600" dirty="0" smtClean="0"/>
              <a:t>,(</a:t>
            </a:r>
            <a:r>
              <a:rPr lang="en-US" sz="1600" dirty="0" err="1" smtClean="0"/>
              <a:t>mTOR</a:t>
            </a:r>
            <a:r>
              <a:rPr lang="en-US" sz="1600" dirty="0" smtClean="0"/>
              <a:t>)</a:t>
            </a:r>
            <a:endParaRPr lang="el-GR" sz="1600" dirty="0" smtClean="0"/>
          </a:p>
          <a:p>
            <a:pPr algn="ctr"/>
            <a:r>
              <a:rPr lang="el-GR" sz="1600" dirty="0" smtClean="0"/>
              <a:t>[</a:t>
            </a:r>
            <a:r>
              <a:rPr lang="el-GR" sz="1600" dirty="0" err="1" smtClean="0"/>
              <a:t>κινάση</a:t>
            </a:r>
            <a:r>
              <a:rPr lang="el-GR" sz="1600" dirty="0" smtClean="0"/>
              <a:t> </a:t>
            </a:r>
            <a:r>
              <a:rPr lang="el-GR" sz="1600" dirty="0" err="1" smtClean="0"/>
              <a:t>σερίνης</a:t>
            </a:r>
            <a:r>
              <a:rPr lang="el-GR" sz="1600" dirty="0" smtClean="0"/>
              <a:t>-</a:t>
            </a:r>
            <a:r>
              <a:rPr lang="el-GR" sz="1600" dirty="0" err="1" smtClean="0"/>
              <a:t>θρεονίνης</a:t>
            </a:r>
            <a:r>
              <a:rPr lang="el-GR" sz="1600" dirty="0" smtClean="0"/>
              <a:t>]</a:t>
            </a:r>
            <a:endParaRPr lang="el-GR" sz="1600" dirty="0"/>
          </a:p>
        </p:txBody>
      </p:sp>
      <p:sp>
        <p:nvSpPr>
          <p:cNvPr id="1288" name="1287 - TextBox"/>
          <p:cNvSpPr txBox="1"/>
          <p:nvPr/>
        </p:nvSpPr>
        <p:spPr>
          <a:xfrm>
            <a:off x="0" y="3244334"/>
            <a:ext cx="1357322" cy="646331"/>
          </a:xfrm>
          <a:prstGeom prst="rect">
            <a:avLst/>
          </a:prstGeom>
          <a:noFill/>
        </p:spPr>
        <p:txBody>
          <a:bodyPr wrap="square" rtlCol="0">
            <a:spAutoFit/>
          </a:bodyPr>
          <a:lstStyle/>
          <a:p>
            <a:r>
              <a:rPr lang="el-GR" dirty="0" err="1" smtClean="0"/>
              <a:t>Ραπαμυκίνη</a:t>
            </a:r>
            <a:r>
              <a:rPr lang="en-US" dirty="0" smtClean="0"/>
              <a:t> + FKBP</a:t>
            </a:r>
            <a:endParaRPr lang="el-GR" dirty="0"/>
          </a:p>
        </p:txBody>
      </p:sp>
      <p:sp>
        <p:nvSpPr>
          <p:cNvPr id="1289" name="1288 - Δεξιό βέλος"/>
          <p:cNvSpPr/>
          <p:nvPr/>
        </p:nvSpPr>
        <p:spPr>
          <a:xfrm rot="2668383">
            <a:off x="742500" y="3921237"/>
            <a:ext cx="515200" cy="291001"/>
          </a:xfrm>
          <a:prstGeom prst="rightArrow">
            <a:avLst/>
          </a:prstGeom>
          <a:solidFill>
            <a:srgbClr val="12DEA9"/>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0" name="1289 - Δεξιό βέλος"/>
          <p:cNvSpPr/>
          <p:nvPr/>
        </p:nvSpPr>
        <p:spPr>
          <a:xfrm rot="2584304">
            <a:off x="2716320" y="1967008"/>
            <a:ext cx="1845142" cy="195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
        <p:nvSpPr>
          <p:cNvPr id="3" name="2 - Θέση περιεχομένου"/>
          <p:cNvSpPr>
            <a:spLocks noGrp="1"/>
          </p:cNvSpPr>
          <p:nvPr>
            <p:ph idx="1"/>
          </p:nvPr>
        </p:nvSpPr>
        <p:spPr>
          <a:xfrm>
            <a:off x="457200" y="1285860"/>
            <a:ext cx="8229600" cy="5143536"/>
          </a:xfrm>
        </p:spPr>
        <p:txBody>
          <a:bodyPr>
            <a:normAutofit fontScale="85000" lnSpcReduction="20000"/>
          </a:bodyPr>
          <a:lstStyle/>
          <a:p>
            <a:r>
              <a:rPr lang="el-GR" dirty="0" smtClean="0"/>
              <a:t>1984: «</a:t>
            </a:r>
            <a:r>
              <a:rPr lang="en-US" dirty="0" smtClean="0"/>
              <a:t>Baby </a:t>
            </a:r>
            <a:r>
              <a:rPr lang="en-US" dirty="0" err="1" smtClean="0"/>
              <a:t>Fae</a:t>
            </a:r>
            <a:r>
              <a:rPr lang="el-GR" dirty="0" smtClean="0"/>
              <a:t>» </a:t>
            </a:r>
            <a:r>
              <a:rPr lang="el-GR" dirty="0" smtClean="0">
                <a:sym typeface="Wingdings" pitchFamily="2" charset="2"/>
              </a:rPr>
              <a:t> Σύνδρομο </a:t>
            </a:r>
            <a:r>
              <a:rPr lang="el-GR" dirty="0" err="1" smtClean="0">
                <a:sym typeface="Wingdings" pitchFamily="2" charset="2"/>
              </a:rPr>
              <a:t>υποπλαστικής</a:t>
            </a:r>
            <a:r>
              <a:rPr lang="el-GR" dirty="0" smtClean="0">
                <a:sym typeface="Wingdings" pitchFamily="2" charset="2"/>
              </a:rPr>
              <a:t>    				       καρδιάς</a:t>
            </a:r>
            <a:endParaRPr lang="en-US" dirty="0" smtClean="0">
              <a:sym typeface="Wingdings" pitchFamily="2" charset="2"/>
            </a:endParaRPr>
          </a:p>
          <a:p>
            <a:pPr lvl="1"/>
            <a:r>
              <a:rPr lang="en-US" dirty="0" smtClean="0">
                <a:sym typeface="Wingdings" pitchFamily="2" charset="2"/>
              </a:rPr>
              <a:t>Bailey LL </a:t>
            </a:r>
            <a:r>
              <a:rPr lang="el-GR" dirty="0" smtClean="0">
                <a:sym typeface="Wingdings" pitchFamily="2" charset="2"/>
              </a:rPr>
              <a:t>και συν. </a:t>
            </a:r>
            <a:r>
              <a:rPr lang="el-GR" dirty="0" err="1" smtClean="0">
                <a:sym typeface="Wingdings" pitchFamily="2" charset="2"/>
              </a:rPr>
              <a:t>Μεταμόσχευση</a:t>
            </a:r>
            <a:r>
              <a:rPr lang="el-GR" dirty="0" smtClean="0">
                <a:sym typeface="Wingdings" pitchFamily="2" charset="2"/>
              </a:rPr>
              <a:t> με καρδιά 				       </a:t>
            </a:r>
            <a:r>
              <a:rPr lang="el-GR" dirty="0" err="1" smtClean="0">
                <a:sym typeface="Wingdings" pitchFamily="2" charset="2"/>
              </a:rPr>
              <a:t>μπαμπουΐνου</a:t>
            </a:r>
            <a:r>
              <a:rPr lang="el-GR" dirty="0" smtClean="0">
                <a:sym typeface="Wingdings" pitchFamily="2" charset="2"/>
              </a:rPr>
              <a:t> (</a:t>
            </a:r>
            <a:r>
              <a:rPr lang="el-GR" dirty="0" err="1" smtClean="0">
                <a:sym typeface="Wingdings" pitchFamily="2" charset="2"/>
              </a:rPr>
              <a:t>ξενομόσχευμα</a:t>
            </a:r>
            <a:r>
              <a:rPr lang="el-GR" dirty="0" smtClean="0">
                <a:sym typeface="Wingdings" pitchFamily="2" charset="2"/>
              </a:rPr>
              <a:t>)</a:t>
            </a:r>
            <a:endParaRPr lang="el-GR" dirty="0">
              <a:sym typeface="Wingdings" pitchFamily="2" charset="2"/>
            </a:endParaRPr>
          </a:p>
          <a:p>
            <a:pPr lvl="1">
              <a:buNone/>
            </a:pPr>
            <a:r>
              <a:rPr lang="el-GR" dirty="0" smtClean="0">
                <a:sym typeface="Wingdings" pitchFamily="2" charset="2"/>
              </a:rPr>
              <a:t>                                     Θάνατος του βρέφους σε 21  				        μέρες </a:t>
            </a:r>
          </a:p>
          <a:p>
            <a:pPr lvl="1">
              <a:buNone/>
            </a:pPr>
            <a:r>
              <a:rPr lang="el-GR" dirty="0" smtClean="0">
                <a:sym typeface="Wingdings" pitchFamily="2" charset="2"/>
              </a:rPr>
              <a:t>                                    </a:t>
            </a:r>
            <a:r>
              <a:rPr lang="en-US" dirty="0" smtClean="0">
                <a:sym typeface="Wingdings" pitchFamily="2" charset="2"/>
              </a:rPr>
              <a:t> </a:t>
            </a:r>
            <a:r>
              <a:rPr lang="el-GR" dirty="0" smtClean="0">
                <a:sym typeface="Wingdings" pitchFamily="2" charset="2"/>
              </a:rPr>
              <a:t>Μελέτη της καρδιάς έδειξε 				        αποφραγμένα όλα τα αγγεία ως 			        αντίδραση </a:t>
            </a:r>
            <a:r>
              <a:rPr lang="el-GR" dirty="0" err="1" smtClean="0">
                <a:sym typeface="Wingdings" pitchFamily="2" charset="2"/>
              </a:rPr>
              <a:t>χυμικής</a:t>
            </a:r>
            <a:r>
              <a:rPr lang="el-GR" dirty="0" smtClean="0">
                <a:sym typeface="Wingdings" pitchFamily="2" charset="2"/>
              </a:rPr>
              <a:t> ανοσίας    				        (αντισώματα στο 	έμβρυο έναντι    			        αντιγόνων των ερυθρών του 				        </a:t>
            </a:r>
            <a:r>
              <a:rPr lang="el-GR" dirty="0" err="1" smtClean="0">
                <a:sym typeface="Wingdings" pitchFamily="2" charset="2"/>
              </a:rPr>
              <a:t>μπαμπουΐνου</a:t>
            </a:r>
            <a:r>
              <a:rPr lang="el-GR" dirty="0" smtClean="0">
                <a:sym typeface="Wingdings" pitchFamily="2" charset="2"/>
              </a:rPr>
              <a:t>), σπάνιοι οι  		                                  </a:t>
            </a:r>
            <a:r>
              <a:rPr lang="el-GR" dirty="0" err="1" smtClean="0">
                <a:sym typeface="Wingdings" pitchFamily="2" charset="2"/>
              </a:rPr>
              <a:t>μπαμπουΐνοι</a:t>
            </a:r>
            <a:r>
              <a:rPr lang="el-GR" dirty="0" smtClean="0">
                <a:sym typeface="Wingdings" pitchFamily="2" charset="2"/>
              </a:rPr>
              <a:t> με ομάδα αίματος Ο</a:t>
            </a:r>
            <a:endParaRPr lang="en-US" dirty="0" smtClean="0">
              <a:sym typeface="Wingdings" pitchFamily="2" charset="2"/>
            </a:endParaRPr>
          </a:p>
          <a:p>
            <a:pPr lvl="1">
              <a:buNone/>
            </a:pPr>
            <a:endParaRPr lang="en-US" sz="1800" i="1" dirty="0" smtClean="0">
              <a:sym typeface="Wingdings" pitchFamily="2" charset="2"/>
            </a:endParaRPr>
          </a:p>
          <a:p>
            <a:pPr lvl="1">
              <a:buNone/>
            </a:pPr>
            <a:endParaRPr lang="en-US" sz="1800" i="1" dirty="0" smtClean="0">
              <a:sym typeface="Wingdings" pitchFamily="2" charset="2"/>
            </a:endParaRPr>
          </a:p>
          <a:p>
            <a:pPr lvl="1">
              <a:buNone/>
            </a:pPr>
            <a:endParaRPr lang="en-US" sz="1800" i="1" dirty="0">
              <a:sym typeface="Wingdings" pitchFamily="2" charset="2"/>
            </a:endParaRPr>
          </a:p>
          <a:p>
            <a:pPr lvl="1">
              <a:buNone/>
            </a:pPr>
            <a:r>
              <a:rPr lang="en-US" sz="1800" i="1" dirty="0" smtClean="0">
                <a:sym typeface="Wingdings" pitchFamily="2" charset="2"/>
              </a:rPr>
              <a:t>					</a:t>
            </a:r>
            <a:r>
              <a:rPr lang="en-US" sz="1900" i="1" dirty="0" smtClean="0">
                <a:sym typeface="Wingdings" pitchFamily="2" charset="2"/>
              </a:rPr>
              <a:t>Bailey LL et al, JAMA</a:t>
            </a:r>
            <a:r>
              <a:rPr lang="el-GR" sz="1900" i="1" dirty="0" smtClean="0">
                <a:sym typeface="Wingdings" pitchFamily="2" charset="2"/>
              </a:rPr>
              <a:t> 1985; </a:t>
            </a:r>
            <a:r>
              <a:rPr lang="en-US" sz="1900" i="1" dirty="0" smtClean="0">
                <a:sym typeface="Wingdings" pitchFamily="2" charset="2"/>
              </a:rPr>
              <a:t>254: 3321-9</a:t>
            </a:r>
            <a:endParaRPr lang="el-GR" sz="3300" i="1" dirty="0"/>
          </a:p>
        </p:txBody>
      </p:sp>
      <p:sp>
        <p:nvSpPr>
          <p:cNvPr id="4" name="3 - TextBox"/>
          <p:cNvSpPr txBox="1"/>
          <p:nvPr/>
        </p:nvSpPr>
        <p:spPr>
          <a:xfrm rot="19005245">
            <a:off x="-27846" y="4214397"/>
            <a:ext cx="3854848" cy="1200329"/>
          </a:xfrm>
          <a:prstGeom prst="rect">
            <a:avLst/>
          </a:prstGeom>
          <a:solidFill>
            <a:schemeClr val="accent6">
              <a:lumMod val="20000"/>
              <a:lumOff val="80000"/>
            </a:schemeClr>
          </a:solidFill>
          <a:ln>
            <a:solidFill>
              <a:schemeClr val="accent1"/>
            </a:solidFill>
          </a:ln>
        </p:spPr>
        <p:txBody>
          <a:bodyPr wrap="square" rtlCol="0">
            <a:spAutoFit/>
          </a:bodyPr>
          <a:lstStyle/>
          <a:p>
            <a:r>
              <a:rPr lang="el-GR" dirty="0" smtClean="0"/>
              <a:t>Αυτά (τα </a:t>
            </a:r>
            <a:r>
              <a:rPr lang="el-GR" dirty="0" err="1" smtClean="0"/>
              <a:t>ξενομοσχεύματα</a:t>
            </a:r>
            <a:r>
              <a:rPr lang="el-GR" dirty="0" smtClean="0"/>
              <a:t>)  λέγονται και </a:t>
            </a:r>
            <a:r>
              <a:rPr lang="el-GR" b="1" dirty="0" smtClean="0"/>
              <a:t>«λευκά μοσχεύματα» </a:t>
            </a:r>
            <a:r>
              <a:rPr lang="el-GR" dirty="0" smtClean="0"/>
              <a:t>επειδή πολύ πρώιμα παύουν να </a:t>
            </a:r>
            <a:r>
              <a:rPr lang="el-GR" dirty="0" err="1" smtClean="0"/>
              <a:t>αιματώνονται</a:t>
            </a:r>
            <a:r>
              <a:rPr lang="el-GR" dirty="0" smtClean="0"/>
              <a:t> λόγω αποφράξεως των αγγείων τους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Τρόποι δράσης των φαρμάκων που χρησιμοποιούμε στην μεταμόσχευση</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47500" lnSpcReduction="20000"/>
          </a:bodyPr>
          <a:lstStyle/>
          <a:p>
            <a:r>
              <a:rPr lang="el-GR" sz="4200" dirty="0" smtClean="0"/>
              <a:t>Οι αναστολείς </a:t>
            </a:r>
            <a:r>
              <a:rPr lang="el-GR" sz="4200" dirty="0" err="1" smtClean="0"/>
              <a:t>καλσινευρίνης</a:t>
            </a:r>
            <a:r>
              <a:rPr lang="el-GR" sz="4200" dirty="0" smtClean="0"/>
              <a:t> </a:t>
            </a:r>
            <a:r>
              <a:rPr lang="el-GR" sz="4200" dirty="0" err="1" smtClean="0"/>
              <a:t>κυκλοσπορίνη</a:t>
            </a:r>
            <a:r>
              <a:rPr lang="el-GR" sz="4200" dirty="0" smtClean="0"/>
              <a:t> και το FK506 (</a:t>
            </a:r>
            <a:r>
              <a:rPr lang="el-GR" sz="4200" dirty="0" err="1" smtClean="0"/>
              <a:t>tacrolimus</a:t>
            </a:r>
            <a:r>
              <a:rPr lang="el-GR" sz="4200" dirty="0" smtClean="0"/>
              <a:t>), αναστέλλουν την μεταγραφή γονιδίων στα T κύτταρα,</a:t>
            </a:r>
          </a:p>
          <a:p>
            <a:endParaRPr lang="el-GR" dirty="0" smtClean="0"/>
          </a:p>
          <a:p>
            <a:r>
              <a:rPr lang="el-GR" sz="3800" dirty="0" smtClean="0"/>
              <a:t>Η </a:t>
            </a:r>
            <a:r>
              <a:rPr lang="el-GR" sz="3800" dirty="0" err="1" smtClean="0"/>
              <a:t>καλσινευρίνη</a:t>
            </a:r>
            <a:r>
              <a:rPr lang="el-GR" sz="3800" dirty="0" smtClean="0"/>
              <a:t> όμως απαιτείται για την ενεργοποίηση του μεταγραφικού παράγοντα </a:t>
            </a:r>
            <a:r>
              <a:rPr lang="el-GR" sz="3800" dirty="0" err="1" smtClean="0"/>
              <a:t>nuclear</a:t>
            </a:r>
            <a:r>
              <a:rPr lang="el-GR" sz="3800" dirty="0" smtClean="0"/>
              <a:t> </a:t>
            </a:r>
            <a:r>
              <a:rPr lang="el-GR" sz="3800" dirty="0" err="1" smtClean="0"/>
              <a:t>factor</a:t>
            </a:r>
            <a:r>
              <a:rPr lang="el-GR" sz="3800" dirty="0" smtClean="0"/>
              <a:t> </a:t>
            </a:r>
            <a:r>
              <a:rPr lang="el-GR" sz="3800" dirty="0" err="1" smtClean="0"/>
              <a:t>of</a:t>
            </a:r>
            <a:r>
              <a:rPr lang="el-GR" sz="3800" dirty="0" smtClean="0"/>
              <a:t> </a:t>
            </a:r>
            <a:r>
              <a:rPr lang="el-GR" sz="3800" dirty="0" err="1" smtClean="0"/>
              <a:t>activated</a:t>
            </a:r>
            <a:r>
              <a:rPr lang="el-GR" sz="3800" dirty="0" smtClean="0"/>
              <a:t> T </a:t>
            </a:r>
            <a:r>
              <a:rPr lang="el-GR" sz="3800" dirty="0" err="1" smtClean="0"/>
              <a:t>cells</a:t>
            </a:r>
            <a:r>
              <a:rPr lang="el-GR" sz="3800" dirty="0" smtClean="0"/>
              <a:t> (NFAT)</a:t>
            </a:r>
          </a:p>
          <a:p>
            <a:endParaRPr lang="el-GR" dirty="0" smtClean="0"/>
          </a:p>
          <a:p>
            <a:r>
              <a:rPr lang="el-GR" sz="3800" dirty="0" smtClean="0"/>
              <a:t>Η </a:t>
            </a:r>
            <a:r>
              <a:rPr lang="el-GR" sz="3800" dirty="0" err="1" smtClean="0"/>
              <a:t>ραπαμυκίνη</a:t>
            </a:r>
            <a:r>
              <a:rPr lang="el-GR" sz="3800" dirty="0" smtClean="0"/>
              <a:t> (</a:t>
            </a:r>
            <a:r>
              <a:rPr lang="el-GR" sz="3800" dirty="0" err="1" smtClean="0"/>
              <a:t>rapamycin</a:t>
            </a:r>
            <a:r>
              <a:rPr lang="el-GR" sz="3800" dirty="0" smtClean="0"/>
              <a:t>, ή </a:t>
            </a:r>
            <a:r>
              <a:rPr lang="el-GR" sz="3800" dirty="0" err="1" smtClean="0"/>
              <a:t>Sirolimus</a:t>
            </a:r>
            <a:r>
              <a:rPr lang="el-GR" sz="3800" dirty="0" smtClean="0"/>
              <a:t>) αναστέλλει τον πολλαπλασιασμό των T κυττάρων ο οποίος οφείλεται σε τροφικούς παράγοντες.</a:t>
            </a:r>
          </a:p>
          <a:p>
            <a:endParaRPr lang="el-GR" dirty="0" smtClean="0"/>
          </a:p>
          <a:p>
            <a:r>
              <a:rPr lang="el-GR" sz="3800" dirty="0" smtClean="0"/>
              <a:t>Η </a:t>
            </a:r>
            <a:r>
              <a:rPr lang="el-GR" sz="3800" dirty="0" err="1" smtClean="0"/>
              <a:t>ραπαμυκίνη</a:t>
            </a:r>
            <a:r>
              <a:rPr lang="el-GR" sz="3800" dirty="0" smtClean="0"/>
              <a:t> όπως ο παράγων FK506 συνδέεται στην FK506 </a:t>
            </a:r>
            <a:r>
              <a:rPr lang="el-GR" sz="3800" dirty="0" err="1" smtClean="0"/>
              <a:t>binding</a:t>
            </a:r>
            <a:r>
              <a:rPr lang="el-GR" sz="3800" dirty="0" smtClean="0"/>
              <a:t> </a:t>
            </a:r>
            <a:r>
              <a:rPr lang="el-GR" sz="3800" dirty="0" err="1" smtClean="0"/>
              <a:t>protein</a:t>
            </a:r>
            <a:r>
              <a:rPr lang="el-GR" sz="3800" dirty="0" smtClean="0"/>
              <a:t> (FKBP)</a:t>
            </a:r>
            <a:endParaRPr lang="el-GR" dirty="0" smtClean="0"/>
          </a:p>
          <a:p>
            <a:endParaRPr lang="el-GR" dirty="0" smtClean="0"/>
          </a:p>
          <a:p>
            <a:r>
              <a:rPr lang="el-GR" sz="3800" dirty="0" smtClean="0"/>
              <a:t>το σύμπλεγμα </a:t>
            </a:r>
            <a:r>
              <a:rPr lang="el-GR" sz="3800" dirty="0" err="1" smtClean="0"/>
              <a:t>ραπαμυκίνη</a:t>
            </a:r>
            <a:r>
              <a:rPr lang="el-GR" sz="3800" dirty="0" smtClean="0"/>
              <a:t>/FKBP δεν αναστέλλει την </a:t>
            </a:r>
            <a:r>
              <a:rPr lang="el-GR" sz="3800" dirty="0" err="1" smtClean="0"/>
              <a:t>καλσινευρίνη</a:t>
            </a:r>
            <a:r>
              <a:rPr lang="el-GR" sz="3800" dirty="0" smtClean="0"/>
              <a:t>, κάνει όμως κάτι εξίσου κατασταλτικό: συνδέεται σε μια πρωτεΐνη, την «ανθρώπινη πρωτεΐνη-στόχος της </a:t>
            </a:r>
            <a:r>
              <a:rPr lang="el-GR" sz="3800" dirty="0" err="1" smtClean="0"/>
              <a:t>ραπαμυκίνης</a:t>
            </a:r>
            <a:r>
              <a:rPr lang="el-GR" sz="3800" dirty="0" smtClean="0"/>
              <a:t>» (</a:t>
            </a:r>
            <a:r>
              <a:rPr lang="el-GR" sz="3800" dirty="0" err="1" smtClean="0"/>
              <a:t>mammalian</a:t>
            </a:r>
            <a:r>
              <a:rPr lang="el-GR" sz="3800" dirty="0" smtClean="0"/>
              <a:t> </a:t>
            </a:r>
            <a:r>
              <a:rPr lang="el-GR" sz="3800" dirty="0" err="1" smtClean="0"/>
              <a:t>target</a:t>
            </a:r>
            <a:r>
              <a:rPr lang="el-GR" sz="3800" dirty="0" smtClean="0"/>
              <a:t> </a:t>
            </a:r>
            <a:r>
              <a:rPr lang="el-GR" sz="3800" dirty="0" err="1" smtClean="0"/>
              <a:t>of</a:t>
            </a:r>
            <a:r>
              <a:rPr lang="el-GR" sz="3800" dirty="0" smtClean="0"/>
              <a:t> </a:t>
            </a:r>
            <a:r>
              <a:rPr lang="el-GR" sz="3800" dirty="0" err="1" smtClean="0"/>
              <a:t>rapamycin</a:t>
            </a:r>
            <a:r>
              <a:rPr lang="el-GR" sz="3800" dirty="0" smtClean="0"/>
              <a:t>, ή σε συντομία, </a:t>
            </a:r>
            <a:r>
              <a:rPr lang="el-GR" sz="3800" dirty="0" err="1" smtClean="0"/>
              <a:t>mTOR</a:t>
            </a:r>
            <a:r>
              <a:rPr lang="el-GR" sz="3800" dirty="0" smtClean="0"/>
              <a:t>)</a:t>
            </a:r>
          </a:p>
          <a:p>
            <a:endParaRPr lang="el-GR" dirty="0" smtClean="0"/>
          </a:p>
          <a:p>
            <a:r>
              <a:rPr lang="el-GR" sz="3800" dirty="0" smtClean="0"/>
              <a:t>Η πρωτεΐνη </a:t>
            </a:r>
            <a:r>
              <a:rPr lang="el-GR" sz="3800" dirty="0" err="1" smtClean="0"/>
              <a:t>mTOR</a:t>
            </a:r>
            <a:r>
              <a:rPr lang="el-GR" sz="3800" dirty="0" smtClean="0"/>
              <a:t> είναι μια </a:t>
            </a:r>
            <a:r>
              <a:rPr lang="el-GR" sz="3800" dirty="0" err="1" smtClean="0"/>
              <a:t>κινάση</a:t>
            </a:r>
            <a:r>
              <a:rPr lang="el-GR" sz="3800" dirty="0" smtClean="0"/>
              <a:t> </a:t>
            </a:r>
            <a:r>
              <a:rPr lang="el-GR" sz="3800" dirty="0" err="1" smtClean="0"/>
              <a:t>σερίνης</a:t>
            </a:r>
            <a:r>
              <a:rPr lang="el-GR" sz="3800" dirty="0" smtClean="0"/>
              <a:t>/ </a:t>
            </a:r>
            <a:r>
              <a:rPr lang="el-GR" sz="3800" dirty="0" err="1" smtClean="0"/>
              <a:t>θρεονίνης</a:t>
            </a:r>
            <a:r>
              <a:rPr lang="el-GR" sz="3800" dirty="0" smtClean="0"/>
              <a:t> και απαιτείται για την μετάφραση πρωτεϊνών που </a:t>
            </a:r>
            <a:r>
              <a:rPr lang="el-GR" sz="3800" dirty="0" err="1" smtClean="0"/>
              <a:t>ευοδώνουν</a:t>
            </a:r>
            <a:r>
              <a:rPr lang="el-GR" sz="3800" dirty="0" smtClean="0"/>
              <a:t> κυτταρική επιβίωση και πολλαπλασιασμό.</a:t>
            </a:r>
            <a:endParaRPr lang="el-GR" sz="3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06" y="274638"/>
            <a:ext cx="3286148" cy="4225932"/>
          </a:xfrm>
        </p:spPr>
        <p:style>
          <a:lnRef idx="0">
            <a:schemeClr val="accent5"/>
          </a:lnRef>
          <a:fillRef idx="3">
            <a:schemeClr val="accent5"/>
          </a:fillRef>
          <a:effectRef idx="3">
            <a:schemeClr val="accent5"/>
          </a:effectRef>
          <a:fontRef idx="minor">
            <a:schemeClr val="lt1"/>
          </a:fontRef>
        </p:style>
        <p:txBody>
          <a:bodyPr>
            <a:noAutofit/>
          </a:bodyPr>
          <a:lstStyle/>
          <a:p>
            <a:pPr algn="r"/>
            <a:r>
              <a:rPr lang="en-US" sz="3200" dirty="0" smtClean="0"/>
              <a:t>CTLA4-Ig </a:t>
            </a:r>
            <a:r>
              <a:rPr lang="el-GR" sz="3200" dirty="0" smtClean="0"/>
              <a:t>εμποδίζει την </a:t>
            </a:r>
            <a:r>
              <a:rPr lang="el-GR" sz="3200" dirty="0" err="1" smtClean="0"/>
              <a:t>συνδιέγερση</a:t>
            </a:r>
            <a:r>
              <a:rPr lang="el-GR" sz="3200" dirty="0" smtClean="0"/>
              <a:t> δραστικών </a:t>
            </a:r>
            <a:r>
              <a:rPr lang="en-US" sz="3200" dirty="0" smtClean="0"/>
              <a:t>T </a:t>
            </a:r>
            <a:r>
              <a:rPr lang="el-GR" sz="3200" dirty="0" smtClean="0"/>
              <a:t>κυττάρων κατά του μοσχεύματος και προλαμβάνει την απόρριψη </a:t>
            </a:r>
            <a:endParaRPr lang="el-GR" sz="3200" dirty="0"/>
          </a:p>
        </p:txBody>
      </p:sp>
      <p:grpSp>
        <p:nvGrpSpPr>
          <p:cNvPr id="4" name="3 - Θέση περιεχομένου"/>
          <p:cNvGrpSpPr>
            <a:grpSpLocks noGrp="1"/>
          </p:cNvGrpSpPr>
          <p:nvPr/>
        </p:nvGrpSpPr>
        <p:grpSpPr>
          <a:xfrm>
            <a:off x="3428992" y="285728"/>
            <a:ext cx="5357850" cy="6286544"/>
            <a:chOff x="-36512" y="928670"/>
            <a:chExt cx="4608512" cy="5286412"/>
          </a:xfrm>
        </p:grpSpPr>
        <p:grpSp>
          <p:nvGrpSpPr>
            <p:cNvPr id="5" name="Ομάδα 388"/>
            <p:cNvGrpSpPr/>
            <p:nvPr/>
          </p:nvGrpSpPr>
          <p:grpSpPr>
            <a:xfrm>
              <a:off x="649799" y="2996953"/>
              <a:ext cx="1113889" cy="957906"/>
              <a:chOff x="391000" y="4810386"/>
              <a:chExt cx="1234493" cy="1109841"/>
            </a:xfrm>
          </p:grpSpPr>
          <p:sp>
            <p:nvSpPr>
              <p:cNvPr id="99" name="Ελεύθερη σχεδίαση 395"/>
              <p:cNvSpPr/>
              <p:nvPr/>
            </p:nvSpPr>
            <p:spPr>
              <a:xfrm>
                <a:off x="391000" y="4810386"/>
                <a:ext cx="1234493" cy="1109841"/>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Oval 11"/>
              <p:cNvSpPr>
                <a:spLocks noChangeAspect="1" noChangeArrowheads="1"/>
              </p:cNvSpPr>
              <p:nvPr/>
            </p:nvSpPr>
            <p:spPr bwMode="auto">
              <a:xfrm rot="1872000">
                <a:off x="621337" y="5293702"/>
                <a:ext cx="643987" cy="49556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sp>
          <p:nvSpPr>
            <p:cNvPr id="6" name="5 - Ορθογώνιο"/>
            <p:cNvSpPr/>
            <p:nvPr/>
          </p:nvSpPr>
          <p:spPr>
            <a:xfrm>
              <a:off x="0" y="928670"/>
              <a:ext cx="4572000" cy="528641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2 - Ελεύθερη σχεδίαση"/>
            <p:cNvSpPr/>
            <p:nvPr/>
          </p:nvSpPr>
          <p:spPr>
            <a:xfrm rot="5400000">
              <a:off x="-230772" y="2092613"/>
              <a:ext cx="1288446" cy="684090"/>
            </a:xfrm>
            <a:custGeom>
              <a:avLst/>
              <a:gdLst>
                <a:gd name="connsiteX0" fmla="*/ 1542690 w 1542690"/>
                <a:gd name="connsiteY0" fmla="*/ 603849 h 868392"/>
                <a:gd name="connsiteX1" fmla="*/ 1283898 w 1542690"/>
                <a:gd name="connsiteY1" fmla="*/ 750498 h 868392"/>
                <a:gd name="connsiteX2" fmla="*/ 947468 w 1542690"/>
                <a:gd name="connsiteY2" fmla="*/ 828136 h 868392"/>
                <a:gd name="connsiteX3" fmla="*/ 542026 w 1542690"/>
                <a:gd name="connsiteY3" fmla="*/ 836762 h 868392"/>
                <a:gd name="connsiteX4" fmla="*/ 214222 w 1542690"/>
                <a:gd name="connsiteY4" fmla="*/ 638355 h 868392"/>
                <a:gd name="connsiteX5" fmla="*/ 33068 w 1542690"/>
                <a:gd name="connsiteY5" fmla="*/ 258792 h 868392"/>
                <a:gd name="connsiteX6" fmla="*/ 15815 w 1542690"/>
                <a:gd name="connsiteY6" fmla="*/ 0 h 868392"/>
                <a:gd name="connsiteX7" fmla="*/ 15815 w 1542690"/>
                <a:gd name="connsiteY7" fmla="*/ 0 h 868392"/>
                <a:gd name="connsiteX8" fmla="*/ 15815 w 1542690"/>
                <a:gd name="connsiteY8" fmla="*/ 0 h 86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690" h="868392">
                  <a:moveTo>
                    <a:pt x="1542690" y="603849"/>
                  </a:moveTo>
                  <a:cubicBezTo>
                    <a:pt x="1462896" y="658483"/>
                    <a:pt x="1383102" y="713117"/>
                    <a:pt x="1283898" y="750498"/>
                  </a:cubicBezTo>
                  <a:cubicBezTo>
                    <a:pt x="1184694" y="787879"/>
                    <a:pt x="1071113" y="813759"/>
                    <a:pt x="947468" y="828136"/>
                  </a:cubicBezTo>
                  <a:cubicBezTo>
                    <a:pt x="823823" y="842513"/>
                    <a:pt x="664234" y="868392"/>
                    <a:pt x="542026" y="836762"/>
                  </a:cubicBezTo>
                  <a:cubicBezTo>
                    <a:pt x="419818" y="805132"/>
                    <a:pt x="299048" y="734683"/>
                    <a:pt x="214222" y="638355"/>
                  </a:cubicBezTo>
                  <a:cubicBezTo>
                    <a:pt x="129396" y="542027"/>
                    <a:pt x="66136" y="365185"/>
                    <a:pt x="33068" y="258792"/>
                  </a:cubicBezTo>
                  <a:cubicBezTo>
                    <a:pt x="0" y="152399"/>
                    <a:pt x="15815" y="0"/>
                    <a:pt x="15815" y="0"/>
                  </a:cubicBezTo>
                  <a:lnTo>
                    <a:pt x="15815" y="0"/>
                  </a:lnTo>
                  <a:lnTo>
                    <a:pt x="15815" y="0"/>
                  </a:lnTo>
                </a:path>
              </a:pathLst>
            </a:custGeom>
            <a:ln w="1905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7 - Ισοσκελές τρίγωνο"/>
            <p:cNvSpPr/>
            <p:nvPr/>
          </p:nvSpPr>
          <p:spPr>
            <a:xfrm rot="5400000">
              <a:off x="1845673" y="3131121"/>
              <a:ext cx="238659" cy="168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4 - Ελεύθερη σχεδίαση"/>
            <p:cNvSpPr/>
            <p:nvPr/>
          </p:nvSpPr>
          <p:spPr>
            <a:xfrm rot="5705730">
              <a:off x="616362" y="897217"/>
              <a:ext cx="1491024" cy="1837701"/>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5 - Έλλειψη"/>
            <p:cNvSpPr/>
            <p:nvPr/>
          </p:nvSpPr>
          <p:spPr>
            <a:xfrm rot="5400000">
              <a:off x="1074553" y="1683546"/>
              <a:ext cx="187287" cy="271984"/>
            </a:xfrm>
            <a:prstGeom prst="ellipse">
              <a:avLst/>
            </a:prstGeom>
            <a:gradFill flip="none" rotWithShape="1">
              <a:gsLst>
                <a:gs pos="0">
                  <a:srgbClr val="03D4A8"/>
                </a:gs>
                <a:gs pos="25000">
                  <a:srgbClr val="21D6E0"/>
                </a:gs>
                <a:gs pos="75000">
                  <a:srgbClr val="0087E6"/>
                </a:gs>
                <a:gs pos="100000">
                  <a:srgbClr val="005CBF"/>
                </a:gs>
              </a:gsLst>
              <a:lin ang="0" scaled="1"/>
              <a:tileRect/>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1" name="Group 6"/>
            <p:cNvGrpSpPr>
              <a:grpSpLocks noChangeAspect="1"/>
            </p:cNvGrpSpPr>
            <p:nvPr/>
          </p:nvGrpSpPr>
          <p:grpSpPr bwMode="auto">
            <a:xfrm rot="10800000">
              <a:off x="1032206" y="2053646"/>
              <a:ext cx="344438" cy="515041"/>
              <a:chOff x="1835" y="720"/>
              <a:chExt cx="1988" cy="2878"/>
            </a:xfrm>
            <a:solidFill>
              <a:srgbClr val="00B050"/>
            </a:solidFill>
          </p:grpSpPr>
          <p:sp>
            <p:nvSpPr>
              <p:cNvPr id="97"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98"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12" name="Freeform 16"/>
            <p:cNvSpPr>
              <a:spLocks noChangeAspect="1"/>
            </p:cNvSpPr>
            <p:nvPr/>
          </p:nvSpPr>
          <p:spPr bwMode="auto">
            <a:xfrm rot="5400000">
              <a:off x="1108382" y="2536351"/>
              <a:ext cx="164962" cy="135991"/>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nvGrpSpPr>
            <p:cNvPr id="13" name="Group 7"/>
            <p:cNvGrpSpPr>
              <a:grpSpLocks noChangeAspect="1"/>
            </p:cNvGrpSpPr>
            <p:nvPr/>
          </p:nvGrpSpPr>
          <p:grpSpPr bwMode="auto">
            <a:xfrm rot="8421991">
              <a:off x="1575493" y="3674934"/>
              <a:ext cx="327906" cy="495235"/>
              <a:chOff x="2502" y="672"/>
              <a:chExt cx="738" cy="1149"/>
            </a:xfrm>
            <a:solidFill>
              <a:schemeClr val="tx2">
                <a:lumMod val="60000"/>
                <a:lumOff val="40000"/>
              </a:schemeClr>
            </a:solidFill>
          </p:grpSpPr>
          <p:sp>
            <p:nvSpPr>
              <p:cNvPr id="95"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96"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14" name="Group 13"/>
            <p:cNvGrpSpPr>
              <a:grpSpLocks noChangeAspect="1"/>
            </p:cNvGrpSpPr>
            <p:nvPr/>
          </p:nvGrpSpPr>
          <p:grpSpPr bwMode="auto">
            <a:xfrm rot="72000" flipH="1">
              <a:off x="1047812" y="2533535"/>
              <a:ext cx="307957" cy="527314"/>
              <a:chOff x="2502" y="672"/>
              <a:chExt cx="738" cy="1149"/>
            </a:xfrm>
            <a:solidFill>
              <a:schemeClr val="tx2">
                <a:lumMod val="60000"/>
                <a:lumOff val="40000"/>
              </a:schemeClr>
            </a:solidFill>
          </p:grpSpPr>
          <p:sp>
            <p:nvSpPr>
              <p:cNvPr id="93"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94"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15" name="48 - Ομάδα"/>
            <p:cNvGrpSpPr/>
            <p:nvPr/>
          </p:nvGrpSpPr>
          <p:grpSpPr>
            <a:xfrm rot="5400000">
              <a:off x="338811" y="2498217"/>
              <a:ext cx="1228998" cy="157791"/>
              <a:chOff x="1285892" y="5506079"/>
              <a:chExt cx="1471508" cy="200302"/>
            </a:xfrm>
          </p:grpSpPr>
          <p:grpSp>
            <p:nvGrpSpPr>
              <p:cNvPr id="87" name="26 - Ομάδα"/>
              <p:cNvGrpSpPr/>
              <p:nvPr/>
            </p:nvGrpSpPr>
            <p:grpSpPr>
              <a:xfrm rot="5094554">
                <a:off x="2244874" y="5177691"/>
                <a:ext cx="184137" cy="840914"/>
                <a:chOff x="1752600" y="2128831"/>
                <a:chExt cx="228600" cy="1071569"/>
              </a:xfrm>
            </p:grpSpPr>
            <p:sp>
              <p:nvSpPr>
                <p:cNvPr id="91" name="42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92" name="91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p:spPr>
            </p:cxnSp>
          </p:grpSp>
          <p:grpSp>
            <p:nvGrpSpPr>
              <p:cNvPr id="88" name="33 - Ομάδα"/>
              <p:cNvGrpSpPr/>
              <p:nvPr/>
            </p:nvGrpSpPr>
            <p:grpSpPr>
              <a:xfrm rot="5167777">
                <a:off x="1571613" y="5301682"/>
                <a:ext cx="118978" cy="690419"/>
                <a:chOff x="1778169" y="2332476"/>
                <a:chExt cx="98471" cy="691966"/>
              </a:xfrm>
            </p:grpSpPr>
            <p:sp>
              <p:nvSpPr>
                <p:cNvPr id="89" name="40 - Έλλειψη"/>
                <p:cNvSpPr/>
                <p:nvPr/>
              </p:nvSpPr>
              <p:spPr>
                <a:xfrm>
                  <a:off x="1778169" y="2332476"/>
                  <a:ext cx="98471" cy="127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0" name="41 - Ευθεία γραμμή σύνδεσης"/>
                <p:cNvCxnSpPr/>
                <p:nvPr/>
              </p:nvCxnSpPr>
              <p:spPr>
                <a:xfrm rot="5632223" flipV="1">
                  <a:off x="1508241" y="2717715"/>
                  <a:ext cx="601983" cy="11472"/>
                </a:xfrm>
                <a:prstGeom prst="line">
                  <a:avLst/>
                </a:prstGeom>
                <a:ln w="539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49 - Ομάδα"/>
            <p:cNvGrpSpPr/>
            <p:nvPr/>
          </p:nvGrpSpPr>
          <p:grpSpPr>
            <a:xfrm rot="5400000" flipV="1">
              <a:off x="995672" y="2611994"/>
              <a:ext cx="1228998" cy="168830"/>
              <a:chOff x="1285892" y="5506079"/>
              <a:chExt cx="1471508" cy="200302"/>
            </a:xfrm>
          </p:grpSpPr>
          <p:grpSp>
            <p:nvGrpSpPr>
              <p:cNvPr id="81" name="26 - Ομάδα"/>
              <p:cNvGrpSpPr/>
              <p:nvPr/>
            </p:nvGrpSpPr>
            <p:grpSpPr>
              <a:xfrm rot="5094554">
                <a:off x="2244874" y="5177691"/>
                <a:ext cx="184137" cy="840914"/>
                <a:chOff x="1752600" y="2128831"/>
                <a:chExt cx="228600" cy="1071569"/>
              </a:xfrm>
            </p:grpSpPr>
            <p:sp>
              <p:nvSpPr>
                <p:cNvPr id="85" name="80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86" name="34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p:spPr>
            </p:cxnSp>
          </p:grpSp>
          <p:grpSp>
            <p:nvGrpSpPr>
              <p:cNvPr id="82" name="33 - Ομάδα"/>
              <p:cNvGrpSpPr/>
              <p:nvPr/>
            </p:nvGrpSpPr>
            <p:grpSpPr>
              <a:xfrm rot="5167777">
                <a:off x="1571613" y="5301682"/>
                <a:ext cx="118978" cy="690419"/>
                <a:chOff x="1778169" y="2332476"/>
                <a:chExt cx="98471" cy="691966"/>
              </a:xfrm>
            </p:grpSpPr>
            <p:sp>
              <p:nvSpPr>
                <p:cNvPr id="83" name="82 - Έλλειψη"/>
                <p:cNvSpPr/>
                <p:nvPr/>
              </p:nvSpPr>
              <p:spPr>
                <a:xfrm>
                  <a:off x="1778169" y="2332476"/>
                  <a:ext cx="98471" cy="1270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4" name="79 - Ευθεία γραμμή σύνδεσης"/>
                <p:cNvCxnSpPr/>
                <p:nvPr/>
              </p:nvCxnSpPr>
              <p:spPr>
                <a:xfrm rot="5632223" flipV="1">
                  <a:off x="1508241" y="2717715"/>
                  <a:ext cx="601983" cy="11472"/>
                </a:xfrm>
                <a:prstGeom prst="line">
                  <a:avLst/>
                </a:prstGeom>
                <a:ln w="539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16 - TextBox"/>
            <p:cNvSpPr txBox="1"/>
            <p:nvPr/>
          </p:nvSpPr>
          <p:spPr>
            <a:xfrm rot="214253">
              <a:off x="1603542" y="2821018"/>
              <a:ext cx="619041" cy="307777"/>
            </a:xfrm>
            <a:prstGeom prst="rect">
              <a:avLst/>
            </a:prstGeom>
            <a:noFill/>
          </p:spPr>
          <p:txBody>
            <a:bodyPr wrap="square" rtlCol="0">
              <a:spAutoFit/>
            </a:bodyPr>
            <a:lstStyle/>
            <a:p>
              <a:r>
                <a:rPr lang="en-US" sz="1400" dirty="0" smtClean="0"/>
                <a:t>CD28</a:t>
              </a:r>
              <a:endParaRPr lang="el-GR" sz="1400" dirty="0"/>
            </a:p>
          </p:txBody>
        </p:sp>
        <p:sp>
          <p:nvSpPr>
            <p:cNvPr id="18" name="18 - TextBox"/>
            <p:cNvSpPr txBox="1"/>
            <p:nvPr/>
          </p:nvSpPr>
          <p:spPr>
            <a:xfrm>
              <a:off x="1871023" y="2260902"/>
              <a:ext cx="450212" cy="338554"/>
            </a:xfrm>
            <a:prstGeom prst="rect">
              <a:avLst/>
            </a:prstGeom>
            <a:noFill/>
          </p:spPr>
          <p:txBody>
            <a:bodyPr wrap="square" rtlCol="0">
              <a:spAutoFit/>
            </a:bodyPr>
            <a:lstStyle/>
            <a:p>
              <a:r>
                <a:rPr lang="en-US" sz="1600" dirty="0" smtClean="0"/>
                <a:t>B 7</a:t>
              </a:r>
              <a:endParaRPr lang="el-GR" sz="1600" dirty="0"/>
            </a:p>
          </p:txBody>
        </p:sp>
        <p:sp>
          <p:nvSpPr>
            <p:cNvPr id="19" name="18 - Παραλληλόγραμμο"/>
            <p:cNvSpPr/>
            <p:nvPr/>
          </p:nvSpPr>
          <p:spPr>
            <a:xfrm rot="5400000">
              <a:off x="271626" y="1757140"/>
              <a:ext cx="178994" cy="112553"/>
            </a:xfrm>
            <a:prstGeom prst="parallelogram">
              <a:avLst/>
            </a:prstGeom>
            <a:solidFill>
              <a:srgbClr val="00FFFF"/>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Παραλληλόγραμμο"/>
            <p:cNvSpPr/>
            <p:nvPr/>
          </p:nvSpPr>
          <p:spPr>
            <a:xfrm rot="5400000">
              <a:off x="102797" y="2055464"/>
              <a:ext cx="178994" cy="112553"/>
            </a:xfrm>
            <a:prstGeom prst="parallelogram">
              <a:avLst/>
            </a:prstGeom>
            <a:solidFill>
              <a:srgbClr val="00FFFF"/>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Παραλληλόγραμμο"/>
            <p:cNvSpPr/>
            <p:nvPr/>
          </p:nvSpPr>
          <p:spPr>
            <a:xfrm rot="5400000">
              <a:off x="215350" y="2353787"/>
              <a:ext cx="178994" cy="112553"/>
            </a:xfrm>
            <a:prstGeom prst="parallelogram">
              <a:avLst/>
            </a:prstGeom>
            <a:solidFill>
              <a:srgbClr val="00FFFF"/>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Παραλληλόγραμμο"/>
            <p:cNvSpPr/>
            <p:nvPr/>
          </p:nvSpPr>
          <p:spPr>
            <a:xfrm rot="5400000">
              <a:off x="102797" y="2532781"/>
              <a:ext cx="178994" cy="112553"/>
            </a:xfrm>
            <a:prstGeom prst="parallelogram">
              <a:avLst/>
            </a:prstGeom>
            <a:solidFill>
              <a:srgbClr val="00FFFF"/>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Παραλληλόγραμμο"/>
            <p:cNvSpPr/>
            <p:nvPr/>
          </p:nvSpPr>
          <p:spPr>
            <a:xfrm rot="5400000">
              <a:off x="327903" y="2831104"/>
              <a:ext cx="178994" cy="112553"/>
            </a:xfrm>
            <a:prstGeom prst="parallelogram">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Ισοσκελές τρίγωνο"/>
            <p:cNvSpPr/>
            <p:nvPr/>
          </p:nvSpPr>
          <p:spPr>
            <a:xfrm rot="8707355">
              <a:off x="281367" y="3066446"/>
              <a:ext cx="185883" cy="29441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Ισοσκελές τρίγωνο"/>
            <p:cNvSpPr/>
            <p:nvPr/>
          </p:nvSpPr>
          <p:spPr>
            <a:xfrm rot="5400000">
              <a:off x="3988845" y="4295975"/>
              <a:ext cx="230415" cy="1593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6" name="Group 7"/>
            <p:cNvGrpSpPr>
              <a:grpSpLocks noChangeAspect="1"/>
            </p:cNvGrpSpPr>
            <p:nvPr/>
          </p:nvGrpSpPr>
          <p:grpSpPr bwMode="auto">
            <a:xfrm rot="8421991">
              <a:off x="3736452" y="4819172"/>
              <a:ext cx="309461" cy="478128"/>
              <a:chOff x="2502" y="672"/>
              <a:chExt cx="738" cy="1149"/>
            </a:xfrm>
            <a:solidFill>
              <a:schemeClr val="tx2">
                <a:lumMod val="60000"/>
                <a:lumOff val="40000"/>
              </a:schemeClr>
            </a:solidFill>
          </p:grpSpPr>
          <p:sp>
            <p:nvSpPr>
              <p:cNvPr id="79" name="Freeform 8"/>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sp>
            <p:nvSpPr>
              <p:cNvPr id="80" name="Freeform 9"/>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tx2">
                    <a:lumMod val="60000"/>
                    <a:lumOff val="40000"/>
                  </a:schemeClr>
                </a:solidFill>
                <a:round/>
                <a:headEnd/>
                <a:tailEnd/>
              </a:ln>
            </p:spPr>
            <p:txBody>
              <a:bodyPr/>
              <a:lstStyle/>
              <a:p>
                <a:endParaRPr lang="el-GR"/>
              </a:p>
            </p:txBody>
          </p:sp>
        </p:grpSp>
        <p:grpSp>
          <p:nvGrpSpPr>
            <p:cNvPr id="27" name="Group 13"/>
            <p:cNvGrpSpPr>
              <a:grpSpLocks noChangeAspect="1"/>
            </p:cNvGrpSpPr>
            <p:nvPr/>
          </p:nvGrpSpPr>
          <p:grpSpPr bwMode="auto">
            <a:xfrm rot="72000" flipH="1">
              <a:off x="3238449" y="3717199"/>
              <a:ext cx="290635" cy="509100"/>
              <a:chOff x="2502" y="672"/>
              <a:chExt cx="738" cy="1149"/>
            </a:xfrm>
            <a:solidFill>
              <a:schemeClr val="tx2">
                <a:lumMod val="60000"/>
                <a:lumOff val="40000"/>
              </a:schemeClr>
            </a:solidFill>
          </p:grpSpPr>
          <p:sp>
            <p:nvSpPr>
              <p:cNvPr id="77" name="Freeform 14"/>
              <p:cNvSpPr>
                <a:spLocks noChangeAspect="1"/>
              </p:cNvSpPr>
              <p:nvPr/>
            </p:nvSpPr>
            <p:spPr bwMode="auto">
              <a:xfrm>
                <a:off x="2502"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sp>
            <p:nvSpPr>
              <p:cNvPr id="78" name="Freeform 15"/>
              <p:cNvSpPr>
                <a:spLocks noChangeAspect="1"/>
              </p:cNvSpPr>
              <p:nvPr/>
            </p:nvSpPr>
            <p:spPr bwMode="auto">
              <a:xfrm flipH="1">
                <a:off x="2900" y="672"/>
                <a:ext cx="340" cy="1149"/>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grpFill/>
              <a:ln w="6350">
                <a:solidFill>
                  <a:schemeClr val="accent5">
                    <a:lumMod val="75000"/>
                  </a:schemeClr>
                </a:solidFill>
                <a:round/>
                <a:headEnd/>
                <a:tailEnd/>
              </a:ln>
            </p:spPr>
            <p:txBody>
              <a:bodyPr/>
              <a:lstStyle/>
              <a:p>
                <a:endParaRPr lang="el-GR"/>
              </a:p>
            </p:txBody>
          </p:sp>
        </p:grpSp>
        <p:grpSp>
          <p:nvGrpSpPr>
            <p:cNvPr id="28" name="26 - Ομάδα"/>
            <p:cNvGrpSpPr/>
            <p:nvPr/>
          </p:nvGrpSpPr>
          <p:grpSpPr>
            <a:xfrm rot="10494554">
              <a:off x="3086828" y="3637570"/>
              <a:ext cx="136897" cy="678065"/>
              <a:chOff x="1752600" y="2128831"/>
              <a:chExt cx="228600" cy="1071569"/>
            </a:xfrm>
          </p:grpSpPr>
          <p:sp>
            <p:nvSpPr>
              <p:cNvPr id="75" name="74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76" name="75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p:spPr>
          </p:cxnSp>
        </p:grpSp>
        <p:sp>
          <p:nvSpPr>
            <p:cNvPr id="29" name="Freeform 11"/>
            <p:cNvSpPr>
              <a:spLocks noChangeAspect="1"/>
            </p:cNvSpPr>
            <p:nvPr/>
          </p:nvSpPr>
          <p:spPr bwMode="auto">
            <a:xfrm rot="14472000">
              <a:off x="2829132" y="4713558"/>
              <a:ext cx="141483" cy="481802"/>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p:spPr>
          <p:txBody>
            <a:bodyPr/>
            <a:lstStyle/>
            <a:p>
              <a:endParaRPr lang="el-GR"/>
            </a:p>
          </p:txBody>
        </p:sp>
        <p:sp>
          <p:nvSpPr>
            <p:cNvPr id="30" name="Freeform 12"/>
            <p:cNvSpPr>
              <a:spLocks noChangeAspect="1"/>
            </p:cNvSpPr>
            <p:nvPr/>
          </p:nvSpPr>
          <p:spPr bwMode="auto">
            <a:xfrm rot="14472000" flipH="1">
              <a:off x="2753622" y="4568426"/>
              <a:ext cx="141483" cy="481802"/>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p:spPr>
          <p:txBody>
            <a:bodyPr/>
            <a:lstStyle/>
            <a:p>
              <a:endParaRPr lang="el-GR"/>
            </a:p>
          </p:txBody>
        </p:sp>
        <p:grpSp>
          <p:nvGrpSpPr>
            <p:cNvPr id="31" name="26 - Ομάδα"/>
            <p:cNvGrpSpPr/>
            <p:nvPr/>
          </p:nvGrpSpPr>
          <p:grpSpPr>
            <a:xfrm rot="305446" flipV="1">
              <a:off x="3811942" y="3789654"/>
              <a:ext cx="146474" cy="678065"/>
              <a:chOff x="1752600" y="2128831"/>
              <a:chExt cx="228600" cy="1071569"/>
            </a:xfrm>
          </p:grpSpPr>
          <p:sp>
            <p:nvSpPr>
              <p:cNvPr id="73" name="63 - Στεφάνη"/>
              <p:cNvSpPr/>
              <p:nvPr/>
            </p:nvSpPr>
            <p:spPr bwMode="auto">
              <a:xfrm>
                <a:off x="1752600" y="2971800"/>
                <a:ext cx="228600" cy="228600"/>
              </a:xfrm>
              <a:prstGeom prst="blockArc">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cxnSp>
            <p:nvCxnSpPr>
              <p:cNvPr id="74" name="64 - Ευθεία γραμμή σύνδεσης"/>
              <p:cNvCxnSpPr/>
              <p:nvPr/>
            </p:nvCxnSpPr>
            <p:spPr bwMode="auto">
              <a:xfrm rot="5400000" flipV="1">
                <a:off x="1404935" y="2547933"/>
                <a:ext cx="881070" cy="42866"/>
              </a:xfrm>
              <a:prstGeom prst="line">
                <a:avLst/>
              </a:prstGeom>
              <a:solidFill>
                <a:schemeClr val="accent1"/>
              </a:solidFill>
              <a:ln w="41275" cap="flat" cmpd="sng" algn="ctr">
                <a:solidFill>
                  <a:srgbClr val="FF0000"/>
                </a:solidFill>
                <a:prstDash val="solid"/>
                <a:round/>
                <a:headEnd type="none" w="med" len="med"/>
                <a:tailEnd type="none" w="med" len="med"/>
              </a:ln>
              <a:effectLst/>
            </p:spPr>
          </p:cxnSp>
        </p:grpSp>
        <p:sp>
          <p:nvSpPr>
            <p:cNvPr id="32" name="31 - TextBox"/>
            <p:cNvSpPr txBox="1"/>
            <p:nvPr/>
          </p:nvSpPr>
          <p:spPr>
            <a:xfrm rot="214253">
              <a:off x="3916340" y="4057867"/>
              <a:ext cx="584220" cy="276999"/>
            </a:xfrm>
            <a:prstGeom prst="rect">
              <a:avLst/>
            </a:prstGeom>
            <a:noFill/>
          </p:spPr>
          <p:txBody>
            <a:bodyPr wrap="square" rtlCol="0">
              <a:spAutoFit/>
            </a:bodyPr>
            <a:lstStyle/>
            <a:p>
              <a:r>
                <a:rPr lang="en-US" sz="1200" dirty="0" smtClean="0"/>
                <a:t>CD28</a:t>
              </a:r>
              <a:endParaRPr lang="el-GR" sz="1200" dirty="0"/>
            </a:p>
          </p:txBody>
        </p:sp>
        <p:grpSp>
          <p:nvGrpSpPr>
            <p:cNvPr id="33" name="387 - Ομάδα"/>
            <p:cNvGrpSpPr/>
            <p:nvPr/>
          </p:nvGrpSpPr>
          <p:grpSpPr>
            <a:xfrm>
              <a:off x="2667685" y="1000108"/>
              <a:ext cx="1734329" cy="1515724"/>
              <a:chOff x="2667685" y="1000108"/>
              <a:chExt cx="1734329" cy="1515724"/>
            </a:xfrm>
          </p:grpSpPr>
          <p:sp>
            <p:nvSpPr>
              <p:cNvPr id="61" name="33 - Ελεύθερη σχεδίαση"/>
              <p:cNvSpPr/>
              <p:nvPr/>
            </p:nvSpPr>
            <p:spPr>
              <a:xfrm rot="5705730">
                <a:off x="2815089" y="852704"/>
                <a:ext cx="1439521" cy="1734329"/>
              </a:xfrm>
              <a:custGeom>
                <a:avLst/>
                <a:gdLst>
                  <a:gd name="connsiteX0" fmla="*/ 642650 w 1976725"/>
                  <a:gd name="connsiteY0" fmla="*/ 412847 h 2293594"/>
                  <a:gd name="connsiteX1" fmla="*/ 590892 w 1976725"/>
                  <a:gd name="connsiteY1" fmla="*/ 369715 h 2293594"/>
                  <a:gd name="connsiteX2" fmla="*/ 565012 w 1976725"/>
                  <a:gd name="connsiteY2" fmla="*/ 361089 h 2293594"/>
                  <a:gd name="connsiteX3" fmla="*/ 513254 w 1976725"/>
                  <a:gd name="connsiteY3" fmla="*/ 309330 h 2293594"/>
                  <a:gd name="connsiteX4" fmla="*/ 478748 w 1976725"/>
                  <a:gd name="connsiteY4" fmla="*/ 257572 h 2293594"/>
                  <a:gd name="connsiteX5" fmla="*/ 470122 w 1976725"/>
                  <a:gd name="connsiteY5" fmla="*/ 214439 h 2293594"/>
                  <a:gd name="connsiteX6" fmla="*/ 478748 w 1976725"/>
                  <a:gd name="connsiteY6" fmla="*/ 188560 h 2293594"/>
                  <a:gd name="connsiteX7" fmla="*/ 573639 w 1976725"/>
                  <a:gd name="connsiteY7" fmla="*/ 162681 h 2293594"/>
                  <a:gd name="connsiteX8" fmla="*/ 590892 w 1976725"/>
                  <a:gd name="connsiteY8" fmla="*/ 136802 h 2293594"/>
                  <a:gd name="connsiteX9" fmla="*/ 582265 w 1976725"/>
                  <a:gd name="connsiteY9" fmla="*/ 85043 h 2293594"/>
                  <a:gd name="connsiteX10" fmla="*/ 634024 w 1976725"/>
                  <a:gd name="connsiteY10" fmla="*/ 67790 h 2293594"/>
                  <a:gd name="connsiteX11" fmla="*/ 651276 w 1976725"/>
                  <a:gd name="connsiteY11" fmla="*/ 93670 h 2293594"/>
                  <a:gd name="connsiteX12" fmla="*/ 634024 w 1976725"/>
                  <a:gd name="connsiteY12" fmla="*/ 223066 h 2293594"/>
                  <a:gd name="connsiteX13" fmla="*/ 616771 w 1976725"/>
                  <a:gd name="connsiteY13" fmla="*/ 248945 h 2293594"/>
                  <a:gd name="connsiteX14" fmla="*/ 625397 w 1976725"/>
                  <a:gd name="connsiteY14" fmla="*/ 335209 h 2293594"/>
                  <a:gd name="connsiteX15" fmla="*/ 651276 w 1976725"/>
                  <a:gd name="connsiteY15" fmla="*/ 343836 h 2293594"/>
                  <a:gd name="connsiteX16" fmla="*/ 720288 w 1976725"/>
                  <a:gd name="connsiteY16" fmla="*/ 335209 h 2293594"/>
                  <a:gd name="connsiteX17" fmla="*/ 728914 w 1976725"/>
                  <a:gd name="connsiteY17" fmla="*/ 292077 h 2293594"/>
                  <a:gd name="connsiteX18" fmla="*/ 823805 w 1976725"/>
                  <a:gd name="connsiteY18" fmla="*/ 266198 h 2293594"/>
                  <a:gd name="connsiteX19" fmla="*/ 841058 w 1976725"/>
                  <a:gd name="connsiteY19" fmla="*/ 240319 h 2293594"/>
                  <a:gd name="connsiteX20" fmla="*/ 815178 w 1976725"/>
                  <a:gd name="connsiteY20" fmla="*/ 145428 h 2293594"/>
                  <a:gd name="connsiteX21" fmla="*/ 806552 w 1976725"/>
                  <a:gd name="connsiteY21" fmla="*/ 119549 h 2293594"/>
                  <a:gd name="connsiteX22" fmla="*/ 780673 w 1976725"/>
                  <a:gd name="connsiteY22" fmla="*/ 102296 h 2293594"/>
                  <a:gd name="connsiteX23" fmla="*/ 763420 w 1976725"/>
                  <a:gd name="connsiteY23" fmla="*/ 50538 h 2293594"/>
                  <a:gd name="connsiteX24" fmla="*/ 772046 w 1976725"/>
                  <a:gd name="connsiteY24" fmla="*/ 7406 h 2293594"/>
                  <a:gd name="connsiteX25" fmla="*/ 806552 w 1976725"/>
                  <a:gd name="connsiteY25" fmla="*/ 16032 h 2293594"/>
                  <a:gd name="connsiteX26" fmla="*/ 832431 w 1976725"/>
                  <a:gd name="connsiteY26" fmla="*/ 41911 h 2293594"/>
                  <a:gd name="connsiteX27" fmla="*/ 866937 w 1976725"/>
                  <a:gd name="connsiteY27" fmla="*/ 110922 h 2293594"/>
                  <a:gd name="connsiteX28" fmla="*/ 892816 w 1976725"/>
                  <a:gd name="connsiteY28" fmla="*/ 231692 h 2293594"/>
                  <a:gd name="connsiteX29" fmla="*/ 901442 w 1976725"/>
                  <a:gd name="connsiteY29" fmla="*/ 257572 h 2293594"/>
                  <a:gd name="connsiteX30" fmla="*/ 927322 w 1976725"/>
                  <a:gd name="connsiteY30" fmla="*/ 309330 h 2293594"/>
                  <a:gd name="connsiteX31" fmla="*/ 918695 w 1976725"/>
                  <a:gd name="connsiteY31" fmla="*/ 395594 h 2293594"/>
                  <a:gd name="connsiteX32" fmla="*/ 901442 w 1976725"/>
                  <a:gd name="connsiteY32" fmla="*/ 447353 h 2293594"/>
                  <a:gd name="connsiteX33" fmla="*/ 892816 w 1976725"/>
                  <a:gd name="connsiteY33" fmla="*/ 473232 h 2293594"/>
                  <a:gd name="connsiteX34" fmla="*/ 901442 w 1976725"/>
                  <a:gd name="connsiteY34" fmla="*/ 542243 h 2293594"/>
                  <a:gd name="connsiteX35" fmla="*/ 918695 w 1976725"/>
                  <a:gd name="connsiteY35" fmla="*/ 568122 h 2293594"/>
                  <a:gd name="connsiteX36" fmla="*/ 1004959 w 1976725"/>
                  <a:gd name="connsiteY36" fmla="*/ 619881 h 2293594"/>
                  <a:gd name="connsiteX37" fmla="*/ 1125729 w 1976725"/>
                  <a:gd name="connsiteY37" fmla="*/ 559496 h 2293594"/>
                  <a:gd name="connsiteX38" fmla="*/ 1099850 w 1976725"/>
                  <a:gd name="connsiteY38" fmla="*/ 542243 h 2293594"/>
                  <a:gd name="connsiteX39" fmla="*/ 1082597 w 1976725"/>
                  <a:gd name="connsiteY39" fmla="*/ 516364 h 2293594"/>
                  <a:gd name="connsiteX40" fmla="*/ 1160235 w 1976725"/>
                  <a:gd name="connsiteY40" fmla="*/ 499111 h 2293594"/>
                  <a:gd name="connsiteX41" fmla="*/ 1229246 w 1976725"/>
                  <a:gd name="connsiteY41" fmla="*/ 516364 h 2293594"/>
                  <a:gd name="connsiteX42" fmla="*/ 1237873 w 1976725"/>
                  <a:gd name="connsiteY42" fmla="*/ 473232 h 2293594"/>
                  <a:gd name="connsiteX43" fmla="*/ 1263752 w 1976725"/>
                  <a:gd name="connsiteY43" fmla="*/ 464606 h 2293594"/>
                  <a:gd name="connsiteX44" fmla="*/ 1375895 w 1976725"/>
                  <a:gd name="connsiteY44" fmla="*/ 455979 h 2293594"/>
                  <a:gd name="connsiteX45" fmla="*/ 1401775 w 1976725"/>
                  <a:gd name="connsiteY45" fmla="*/ 438726 h 2293594"/>
                  <a:gd name="connsiteX46" fmla="*/ 1401775 w 1976725"/>
                  <a:gd name="connsiteY46" fmla="*/ 361089 h 2293594"/>
                  <a:gd name="connsiteX47" fmla="*/ 1393148 w 1976725"/>
                  <a:gd name="connsiteY47" fmla="*/ 335209 h 2293594"/>
                  <a:gd name="connsiteX48" fmla="*/ 1367269 w 1976725"/>
                  <a:gd name="connsiteY48" fmla="*/ 317956 h 2293594"/>
                  <a:gd name="connsiteX49" fmla="*/ 1358642 w 1976725"/>
                  <a:gd name="connsiteY49" fmla="*/ 240319 h 2293594"/>
                  <a:gd name="connsiteX50" fmla="*/ 1401775 w 1976725"/>
                  <a:gd name="connsiteY50" fmla="*/ 231692 h 2293594"/>
                  <a:gd name="connsiteX51" fmla="*/ 1488039 w 1976725"/>
                  <a:gd name="connsiteY51" fmla="*/ 240319 h 2293594"/>
                  <a:gd name="connsiteX52" fmla="*/ 1479412 w 1976725"/>
                  <a:gd name="connsiteY52" fmla="*/ 317956 h 2293594"/>
                  <a:gd name="connsiteX53" fmla="*/ 1488039 w 1976725"/>
                  <a:gd name="connsiteY53" fmla="*/ 386968 h 2293594"/>
                  <a:gd name="connsiteX54" fmla="*/ 1513918 w 1976725"/>
                  <a:gd name="connsiteY54" fmla="*/ 395594 h 2293594"/>
                  <a:gd name="connsiteX55" fmla="*/ 1945239 w 1976725"/>
                  <a:gd name="connsiteY55" fmla="*/ 438726 h 2293594"/>
                  <a:gd name="connsiteX56" fmla="*/ 1936612 w 1976725"/>
                  <a:gd name="connsiteY56" fmla="*/ 464606 h 2293594"/>
                  <a:gd name="connsiteX57" fmla="*/ 1910733 w 1976725"/>
                  <a:gd name="connsiteY57" fmla="*/ 481858 h 2293594"/>
                  <a:gd name="connsiteX58" fmla="*/ 1695073 w 1976725"/>
                  <a:gd name="connsiteY58" fmla="*/ 473232 h 2293594"/>
                  <a:gd name="connsiteX59" fmla="*/ 1548424 w 1976725"/>
                  <a:gd name="connsiteY59" fmla="*/ 473232 h 2293594"/>
                  <a:gd name="connsiteX60" fmla="*/ 1539797 w 1976725"/>
                  <a:gd name="connsiteY60" fmla="*/ 499111 h 2293594"/>
                  <a:gd name="connsiteX61" fmla="*/ 1531171 w 1976725"/>
                  <a:gd name="connsiteY61" fmla="*/ 594002 h 2293594"/>
                  <a:gd name="connsiteX62" fmla="*/ 1505292 w 1976725"/>
                  <a:gd name="connsiteY62" fmla="*/ 619881 h 2293594"/>
                  <a:gd name="connsiteX63" fmla="*/ 1488039 w 1976725"/>
                  <a:gd name="connsiteY63" fmla="*/ 654387 h 2293594"/>
                  <a:gd name="connsiteX64" fmla="*/ 1496665 w 1976725"/>
                  <a:gd name="connsiteY64" fmla="*/ 680266 h 2293594"/>
                  <a:gd name="connsiteX65" fmla="*/ 1522544 w 1976725"/>
                  <a:gd name="connsiteY65" fmla="*/ 688892 h 2293594"/>
                  <a:gd name="connsiteX66" fmla="*/ 1582929 w 1976725"/>
                  <a:gd name="connsiteY66" fmla="*/ 714772 h 2293594"/>
                  <a:gd name="connsiteX67" fmla="*/ 1755458 w 1976725"/>
                  <a:gd name="connsiteY67" fmla="*/ 714772 h 2293594"/>
                  <a:gd name="connsiteX68" fmla="*/ 1764084 w 1976725"/>
                  <a:gd name="connsiteY68" fmla="*/ 757904 h 2293594"/>
                  <a:gd name="connsiteX69" fmla="*/ 1789963 w 1976725"/>
                  <a:gd name="connsiteY69" fmla="*/ 775156 h 2293594"/>
                  <a:gd name="connsiteX70" fmla="*/ 1850348 w 1976725"/>
                  <a:gd name="connsiteY70" fmla="*/ 766530 h 2293594"/>
                  <a:gd name="connsiteX71" fmla="*/ 1876227 w 1976725"/>
                  <a:gd name="connsiteY71" fmla="*/ 757904 h 2293594"/>
                  <a:gd name="connsiteX72" fmla="*/ 1962492 w 1976725"/>
                  <a:gd name="connsiteY72" fmla="*/ 766530 h 2293594"/>
                  <a:gd name="connsiteX73" fmla="*/ 1971118 w 1976725"/>
                  <a:gd name="connsiteY73" fmla="*/ 792409 h 2293594"/>
                  <a:gd name="connsiteX74" fmla="*/ 1962492 w 1976725"/>
                  <a:gd name="connsiteY74" fmla="*/ 844168 h 2293594"/>
                  <a:gd name="connsiteX75" fmla="*/ 1884854 w 1976725"/>
                  <a:gd name="connsiteY75" fmla="*/ 826915 h 2293594"/>
                  <a:gd name="connsiteX76" fmla="*/ 1807216 w 1976725"/>
                  <a:gd name="connsiteY76" fmla="*/ 835541 h 2293594"/>
                  <a:gd name="connsiteX77" fmla="*/ 1781337 w 1976725"/>
                  <a:gd name="connsiteY77" fmla="*/ 852794 h 2293594"/>
                  <a:gd name="connsiteX78" fmla="*/ 1755458 w 1976725"/>
                  <a:gd name="connsiteY78" fmla="*/ 861421 h 2293594"/>
                  <a:gd name="connsiteX79" fmla="*/ 1703699 w 1976725"/>
                  <a:gd name="connsiteY79" fmla="*/ 887300 h 2293594"/>
                  <a:gd name="connsiteX80" fmla="*/ 1686446 w 1976725"/>
                  <a:gd name="connsiteY80" fmla="*/ 913179 h 2293594"/>
                  <a:gd name="connsiteX81" fmla="*/ 1660567 w 1976725"/>
                  <a:gd name="connsiteY81" fmla="*/ 921806 h 2293594"/>
                  <a:gd name="connsiteX82" fmla="*/ 1634688 w 1976725"/>
                  <a:gd name="connsiteY82" fmla="*/ 939058 h 2293594"/>
                  <a:gd name="connsiteX83" fmla="*/ 1591556 w 1976725"/>
                  <a:gd name="connsiteY83" fmla="*/ 930432 h 2293594"/>
                  <a:gd name="connsiteX84" fmla="*/ 1539797 w 1976725"/>
                  <a:gd name="connsiteY84" fmla="*/ 913179 h 2293594"/>
                  <a:gd name="connsiteX85" fmla="*/ 1488039 w 1976725"/>
                  <a:gd name="connsiteY85" fmla="*/ 947685 h 2293594"/>
                  <a:gd name="connsiteX86" fmla="*/ 1462159 w 1976725"/>
                  <a:gd name="connsiteY86" fmla="*/ 964938 h 2293594"/>
                  <a:gd name="connsiteX87" fmla="*/ 1444907 w 1976725"/>
                  <a:gd name="connsiteY87" fmla="*/ 990817 h 2293594"/>
                  <a:gd name="connsiteX88" fmla="*/ 1419027 w 1976725"/>
                  <a:gd name="connsiteY88" fmla="*/ 999443 h 2293594"/>
                  <a:gd name="connsiteX89" fmla="*/ 1384522 w 1976725"/>
                  <a:gd name="connsiteY89" fmla="*/ 1051202 h 2293594"/>
                  <a:gd name="connsiteX90" fmla="*/ 1367269 w 1976725"/>
                  <a:gd name="connsiteY90" fmla="*/ 1077081 h 2293594"/>
                  <a:gd name="connsiteX91" fmla="*/ 1350016 w 1976725"/>
                  <a:gd name="connsiteY91" fmla="*/ 1102960 h 2293594"/>
                  <a:gd name="connsiteX92" fmla="*/ 1341390 w 1976725"/>
                  <a:gd name="connsiteY92" fmla="*/ 1137466 h 2293594"/>
                  <a:gd name="connsiteX93" fmla="*/ 1358642 w 1976725"/>
                  <a:gd name="connsiteY93" fmla="*/ 1240983 h 2293594"/>
                  <a:gd name="connsiteX94" fmla="*/ 1375895 w 1976725"/>
                  <a:gd name="connsiteY94" fmla="*/ 1387632 h 2293594"/>
                  <a:gd name="connsiteX95" fmla="*/ 1393148 w 1976725"/>
                  <a:gd name="connsiteY95" fmla="*/ 1439390 h 2293594"/>
                  <a:gd name="connsiteX96" fmla="*/ 1453533 w 1976725"/>
                  <a:gd name="connsiteY96" fmla="*/ 1517028 h 2293594"/>
                  <a:gd name="connsiteX97" fmla="*/ 1479412 w 1976725"/>
                  <a:gd name="connsiteY97" fmla="*/ 1534281 h 2293594"/>
                  <a:gd name="connsiteX98" fmla="*/ 1539797 w 1976725"/>
                  <a:gd name="connsiteY98" fmla="*/ 1551534 h 2293594"/>
                  <a:gd name="connsiteX99" fmla="*/ 1591556 w 1976725"/>
                  <a:gd name="connsiteY99" fmla="*/ 1568787 h 2293594"/>
                  <a:gd name="connsiteX100" fmla="*/ 1660567 w 1976725"/>
                  <a:gd name="connsiteY100" fmla="*/ 1586039 h 2293594"/>
                  <a:gd name="connsiteX101" fmla="*/ 1695073 w 1976725"/>
                  <a:gd name="connsiteY101" fmla="*/ 1594666 h 2293594"/>
                  <a:gd name="connsiteX102" fmla="*/ 1720952 w 1976725"/>
                  <a:gd name="connsiteY102" fmla="*/ 1603292 h 2293594"/>
                  <a:gd name="connsiteX103" fmla="*/ 1772710 w 1976725"/>
                  <a:gd name="connsiteY103" fmla="*/ 1611919 h 2293594"/>
                  <a:gd name="connsiteX104" fmla="*/ 1833095 w 1976725"/>
                  <a:gd name="connsiteY104" fmla="*/ 1655051 h 2293594"/>
                  <a:gd name="connsiteX105" fmla="*/ 1841722 w 1976725"/>
                  <a:gd name="connsiteY105" fmla="*/ 1680930 h 2293594"/>
                  <a:gd name="connsiteX106" fmla="*/ 1807216 w 1976725"/>
                  <a:gd name="connsiteY106" fmla="*/ 1732689 h 2293594"/>
                  <a:gd name="connsiteX107" fmla="*/ 1772710 w 1976725"/>
                  <a:gd name="connsiteY107" fmla="*/ 1724062 h 2293594"/>
                  <a:gd name="connsiteX108" fmla="*/ 1746831 w 1976725"/>
                  <a:gd name="connsiteY108" fmla="*/ 1698183 h 2293594"/>
                  <a:gd name="connsiteX109" fmla="*/ 1720952 w 1976725"/>
                  <a:gd name="connsiteY109" fmla="*/ 1689556 h 2293594"/>
                  <a:gd name="connsiteX110" fmla="*/ 1634688 w 1976725"/>
                  <a:gd name="connsiteY110" fmla="*/ 1680930 h 2293594"/>
                  <a:gd name="connsiteX111" fmla="*/ 1608809 w 1976725"/>
                  <a:gd name="connsiteY111" fmla="*/ 1689556 h 2293594"/>
                  <a:gd name="connsiteX112" fmla="*/ 1608809 w 1976725"/>
                  <a:gd name="connsiteY112" fmla="*/ 1775821 h 2293594"/>
                  <a:gd name="connsiteX113" fmla="*/ 1634688 w 1976725"/>
                  <a:gd name="connsiteY113" fmla="*/ 1784447 h 2293594"/>
                  <a:gd name="connsiteX114" fmla="*/ 1660567 w 1976725"/>
                  <a:gd name="connsiteY114" fmla="*/ 1801700 h 2293594"/>
                  <a:gd name="connsiteX115" fmla="*/ 1669193 w 1976725"/>
                  <a:gd name="connsiteY115" fmla="*/ 1836206 h 2293594"/>
                  <a:gd name="connsiteX116" fmla="*/ 1677820 w 1976725"/>
                  <a:gd name="connsiteY116" fmla="*/ 1862085 h 2293594"/>
                  <a:gd name="connsiteX117" fmla="*/ 1703699 w 1976725"/>
                  <a:gd name="connsiteY117" fmla="*/ 1965602 h 2293594"/>
                  <a:gd name="connsiteX118" fmla="*/ 1746831 w 1976725"/>
                  <a:gd name="connsiteY118" fmla="*/ 2060492 h 2293594"/>
                  <a:gd name="connsiteX119" fmla="*/ 1712326 w 1976725"/>
                  <a:gd name="connsiteY119" fmla="*/ 2112251 h 2293594"/>
                  <a:gd name="connsiteX120" fmla="*/ 1703699 w 1976725"/>
                  <a:gd name="connsiteY120" fmla="*/ 2086372 h 2293594"/>
                  <a:gd name="connsiteX121" fmla="*/ 1695073 w 1976725"/>
                  <a:gd name="connsiteY121" fmla="*/ 2051866 h 2293594"/>
                  <a:gd name="connsiteX122" fmla="*/ 1634688 w 1976725"/>
                  <a:gd name="connsiteY122" fmla="*/ 1982855 h 2293594"/>
                  <a:gd name="connsiteX123" fmla="*/ 1626061 w 1976725"/>
                  <a:gd name="connsiteY123" fmla="*/ 1905217 h 2293594"/>
                  <a:gd name="connsiteX124" fmla="*/ 1591556 w 1976725"/>
                  <a:gd name="connsiteY124" fmla="*/ 1887964 h 2293594"/>
                  <a:gd name="connsiteX125" fmla="*/ 1539797 w 1976725"/>
                  <a:gd name="connsiteY125" fmla="*/ 1862085 h 2293594"/>
                  <a:gd name="connsiteX126" fmla="*/ 1505292 w 1976725"/>
                  <a:gd name="connsiteY126" fmla="*/ 1784447 h 2293594"/>
                  <a:gd name="connsiteX127" fmla="*/ 1496665 w 1976725"/>
                  <a:gd name="connsiteY127" fmla="*/ 1758568 h 2293594"/>
                  <a:gd name="connsiteX128" fmla="*/ 1462159 w 1976725"/>
                  <a:gd name="connsiteY128" fmla="*/ 1749941 h 2293594"/>
                  <a:gd name="connsiteX129" fmla="*/ 1393148 w 1976725"/>
                  <a:gd name="connsiteY129" fmla="*/ 1758568 h 2293594"/>
                  <a:gd name="connsiteX130" fmla="*/ 1367269 w 1976725"/>
                  <a:gd name="connsiteY130" fmla="*/ 1784447 h 2293594"/>
                  <a:gd name="connsiteX131" fmla="*/ 1332763 w 1976725"/>
                  <a:gd name="connsiteY131" fmla="*/ 1836206 h 2293594"/>
                  <a:gd name="connsiteX132" fmla="*/ 1306884 w 1976725"/>
                  <a:gd name="connsiteY132" fmla="*/ 1844832 h 2293594"/>
                  <a:gd name="connsiteX133" fmla="*/ 1272378 w 1976725"/>
                  <a:gd name="connsiteY133" fmla="*/ 1896590 h 2293594"/>
                  <a:gd name="connsiteX134" fmla="*/ 1263752 w 1976725"/>
                  <a:gd name="connsiteY134" fmla="*/ 1922470 h 2293594"/>
                  <a:gd name="connsiteX135" fmla="*/ 1255126 w 1976725"/>
                  <a:gd name="connsiteY135" fmla="*/ 1982855 h 2293594"/>
                  <a:gd name="connsiteX136" fmla="*/ 1108476 w 1976725"/>
                  <a:gd name="connsiteY136" fmla="*/ 2000107 h 2293594"/>
                  <a:gd name="connsiteX137" fmla="*/ 1168861 w 1976725"/>
                  <a:gd name="connsiteY137" fmla="*/ 1939722 h 2293594"/>
                  <a:gd name="connsiteX138" fmla="*/ 1142982 w 1976725"/>
                  <a:gd name="connsiteY138" fmla="*/ 1931096 h 2293594"/>
                  <a:gd name="connsiteX139" fmla="*/ 1039465 w 1976725"/>
                  <a:gd name="connsiteY139" fmla="*/ 1913843 h 2293594"/>
                  <a:gd name="connsiteX140" fmla="*/ 987707 w 1976725"/>
                  <a:gd name="connsiteY140" fmla="*/ 1922470 h 2293594"/>
                  <a:gd name="connsiteX141" fmla="*/ 979080 w 1976725"/>
                  <a:gd name="connsiteY141" fmla="*/ 1948349 h 2293594"/>
                  <a:gd name="connsiteX142" fmla="*/ 970454 w 1976725"/>
                  <a:gd name="connsiteY142" fmla="*/ 1991481 h 2293594"/>
                  <a:gd name="connsiteX143" fmla="*/ 953201 w 1976725"/>
                  <a:gd name="connsiteY143" fmla="*/ 2043239 h 2293594"/>
                  <a:gd name="connsiteX144" fmla="*/ 944575 w 1976725"/>
                  <a:gd name="connsiteY144" fmla="*/ 2069119 h 2293594"/>
                  <a:gd name="connsiteX145" fmla="*/ 901442 w 1976725"/>
                  <a:gd name="connsiteY145" fmla="*/ 2146756 h 2293594"/>
                  <a:gd name="connsiteX146" fmla="*/ 677156 w 1976725"/>
                  <a:gd name="connsiteY146" fmla="*/ 2164009 h 2293594"/>
                  <a:gd name="connsiteX147" fmla="*/ 651276 w 1976725"/>
                  <a:gd name="connsiteY147" fmla="*/ 2181262 h 2293594"/>
                  <a:gd name="connsiteX148" fmla="*/ 599518 w 1976725"/>
                  <a:gd name="connsiteY148" fmla="*/ 2198515 h 2293594"/>
                  <a:gd name="connsiteX149" fmla="*/ 582265 w 1976725"/>
                  <a:gd name="connsiteY149" fmla="*/ 2224394 h 2293594"/>
                  <a:gd name="connsiteX150" fmla="*/ 496001 w 1976725"/>
                  <a:gd name="connsiteY150" fmla="*/ 2267526 h 2293594"/>
                  <a:gd name="connsiteX151" fmla="*/ 392484 w 1976725"/>
                  <a:gd name="connsiteY151" fmla="*/ 2224394 h 2293594"/>
                  <a:gd name="connsiteX152" fmla="*/ 418363 w 1976725"/>
                  <a:gd name="connsiteY152" fmla="*/ 2198515 h 2293594"/>
                  <a:gd name="connsiteX153" fmla="*/ 504627 w 1976725"/>
                  <a:gd name="connsiteY153" fmla="*/ 2207141 h 2293594"/>
                  <a:gd name="connsiteX154" fmla="*/ 565012 w 1976725"/>
                  <a:gd name="connsiteY154" fmla="*/ 2189889 h 2293594"/>
                  <a:gd name="connsiteX155" fmla="*/ 659903 w 1976725"/>
                  <a:gd name="connsiteY155" fmla="*/ 2181262 h 2293594"/>
                  <a:gd name="connsiteX156" fmla="*/ 668529 w 1976725"/>
                  <a:gd name="connsiteY156" fmla="*/ 2155383 h 2293594"/>
                  <a:gd name="connsiteX157" fmla="*/ 677156 w 1976725"/>
                  <a:gd name="connsiteY157" fmla="*/ 2103624 h 2293594"/>
                  <a:gd name="connsiteX158" fmla="*/ 737541 w 1976725"/>
                  <a:gd name="connsiteY158" fmla="*/ 2094998 h 2293594"/>
                  <a:gd name="connsiteX159" fmla="*/ 746167 w 1976725"/>
                  <a:gd name="connsiteY159" fmla="*/ 2008734 h 2293594"/>
                  <a:gd name="connsiteX160" fmla="*/ 711661 w 1976725"/>
                  <a:gd name="connsiteY160" fmla="*/ 2000107 h 2293594"/>
                  <a:gd name="connsiteX161" fmla="*/ 608144 w 1976725"/>
                  <a:gd name="connsiteY161" fmla="*/ 2008734 h 2293594"/>
                  <a:gd name="connsiteX162" fmla="*/ 582265 w 1976725"/>
                  <a:gd name="connsiteY162" fmla="*/ 2017360 h 2293594"/>
                  <a:gd name="connsiteX163" fmla="*/ 418363 w 1976725"/>
                  <a:gd name="connsiteY163" fmla="*/ 2008734 h 2293594"/>
                  <a:gd name="connsiteX164" fmla="*/ 357978 w 1976725"/>
                  <a:gd name="connsiteY164" fmla="*/ 2000107 h 2293594"/>
                  <a:gd name="connsiteX165" fmla="*/ 254461 w 1976725"/>
                  <a:gd name="connsiteY165" fmla="*/ 2017360 h 2293594"/>
                  <a:gd name="connsiteX166" fmla="*/ 194076 w 1976725"/>
                  <a:gd name="connsiteY166" fmla="*/ 2034613 h 2293594"/>
                  <a:gd name="connsiteX167" fmla="*/ 168197 w 1976725"/>
                  <a:gd name="connsiteY167" fmla="*/ 2025987 h 2293594"/>
                  <a:gd name="connsiteX168" fmla="*/ 159571 w 1976725"/>
                  <a:gd name="connsiteY168" fmla="*/ 2000107 h 2293594"/>
                  <a:gd name="connsiteX169" fmla="*/ 133692 w 1976725"/>
                  <a:gd name="connsiteY169" fmla="*/ 1974228 h 2293594"/>
                  <a:gd name="connsiteX170" fmla="*/ 142318 w 1976725"/>
                  <a:gd name="connsiteY170" fmla="*/ 1905217 h 2293594"/>
                  <a:gd name="connsiteX171" fmla="*/ 185450 w 1976725"/>
                  <a:gd name="connsiteY171" fmla="*/ 1896590 h 2293594"/>
                  <a:gd name="connsiteX172" fmla="*/ 245835 w 1976725"/>
                  <a:gd name="connsiteY172" fmla="*/ 1922470 h 2293594"/>
                  <a:gd name="connsiteX173" fmla="*/ 280341 w 1976725"/>
                  <a:gd name="connsiteY173" fmla="*/ 1974228 h 2293594"/>
                  <a:gd name="connsiteX174" fmla="*/ 332099 w 1976725"/>
                  <a:gd name="connsiteY174" fmla="*/ 2017360 h 2293594"/>
                  <a:gd name="connsiteX175" fmla="*/ 357978 w 1976725"/>
                  <a:gd name="connsiteY175" fmla="*/ 2000107 h 2293594"/>
                  <a:gd name="connsiteX176" fmla="*/ 349352 w 1976725"/>
                  <a:gd name="connsiteY176" fmla="*/ 1948349 h 2293594"/>
                  <a:gd name="connsiteX177" fmla="*/ 323473 w 1976725"/>
                  <a:gd name="connsiteY177" fmla="*/ 1887964 h 2293594"/>
                  <a:gd name="connsiteX178" fmla="*/ 280341 w 1976725"/>
                  <a:gd name="connsiteY178" fmla="*/ 1810326 h 2293594"/>
                  <a:gd name="connsiteX179" fmla="*/ 271714 w 1976725"/>
                  <a:gd name="connsiteY179" fmla="*/ 1784447 h 2293594"/>
                  <a:gd name="connsiteX180" fmla="*/ 263088 w 1976725"/>
                  <a:gd name="connsiteY180" fmla="*/ 1732689 h 2293594"/>
                  <a:gd name="connsiteX181" fmla="*/ 237209 w 1976725"/>
                  <a:gd name="connsiteY181" fmla="*/ 1706809 h 2293594"/>
                  <a:gd name="connsiteX182" fmla="*/ 185450 w 1976725"/>
                  <a:gd name="connsiteY182" fmla="*/ 1680930 h 2293594"/>
                  <a:gd name="connsiteX183" fmla="*/ 159571 w 1976725"/>
                  <a:gd name="connsiteY183" fmla="*/ 1663677 h 2293594"/>
                  <a:gd name="connsiteX184" fmla="*/ 107812 w 1976725"/>
                  <a:gd name="connsiteY184" fmla="*/ 1646424 h 2293594"/>
                  <a:gd name="connsiteX185" fmla="*/ 107812 w 1976725"/>
                  <a:gd name="connsiteY185" fmla="*/ 1586039 h 2293594"/>
                  <a:gd name="connsiteX186" fmla="*/ 133692 w 1976725"/>
                  <a:gd name="connsiteY186" fmla="*/ 1577413 h 2293594"/>
                  <a:gd name="connsiteX187" fmla="*/ 194076 w 1976725"/>
                  <a:gd name="connsiteY187" fmla="*/ 1586039 h 2293594"/>
                  <a:gd name="connsiteX188" fmla="*/ 219956 w 1976725"/>
                  <a:gd name="connsiteY188" fmla="*/ 1611919 h 2293594"/>
                  <a:gd name="connsiteX189" fmla="*/ 263088 w 1976725"/>
                  <a:gd name="connsiteY189" fmla="*/ 1689556 h 2293594"/>
                  <a:gd name="connsiteX190" fmla="*/ 271714 w 1976725"/>
                  <a:gd name="connsiteY190" fmla="*/ 1663677 h 2293594"/>
                  <a:gd name="connsiteX191" fmla="*/ 263088 w 1976725"/>
                  <a:gd name="connsiteY191" fmla="*/ 1525655 h 2293594"/>
                  <a:gd name="connsiteX192" fmla="*/ 194076 w 1976725"/>
                  <a:gd name="connsiteY192" fmla="*/ 1448017 h 2293594"/>
                  <a:gd name="connsiteX193" fmla="*/ 168197 w 1976725"/>
                  <a:gd name="connsiteY193" fmla="*/ 1439390 h 2293594"/>
                  <a:gd name="connsiteX194" fmla="*/ 81933 w 1976725"/>
                  <a:gd name="connsiteY194" fmla="*/ 1430764 h 2293594"/>
                  <a:gd name="connsiteX195" fmla="*/ 47427 w 1976725"/>
                  <a:gd name="connsiteY195" fmla="*/ 1379006 h 2293594"/>
                  <a:gd name="connsiteX196" fmla="*/ 38801 w 1976725"/>
                  <a:gd name="connsiteY196" fmla="*/ 1353126 h 2293594"/>
                  <a:gd name="connsiteX197" fmla="*/ 21548 w 1976725"/>
                  <a:gd name="connsiteY197" fmla="*/ 1327247 h 2293594"/>
                  <a:gd name="connsiteX198" fmla="*/ 21548 w 1976725"/>
                  <a:gd name="connsiteY198" fmla="*/ 1240983 h 2293594"/>
                  <a:gd name="connsiteX199" fmla="*/ 56054 w 1976725"/>
                  <a:gd name="connsiteY199" fmla="*/ 1232356 h 2293594"/>
                  <a:gd name="connsiteX200" fmla="*/ 81933 w 1976725"/>
                  <a:gd name="connsiteY200" fmla="*/ 1258236 h 2293594"/>
                  <a:gd name="connsiteX201" fmla="*/ 99186 w 1976725"/>
                  <a:gd name="connsiteY201" fmla="*/ 1284115 h 2293594"/>
                  <a:gd name="connsiteX202" fmla="*/ 125065 w 1976725"/>
                  <a:gd name="connsiteY202" fmla="*/ 1301368 h 2293594"/>
                  <a:gd name="connsiteX203" fmla="*/ 150944 w 1976725"/>
                  <a:gd name="connsiteY203" fmla="*/ 1327247 h 2293594"/>
                  <a:gd name="connsiteX204" fmla="*/ 245835 w 1976725"/>
                  <a:gd name="connsiteY204" fmla="*/ 1379006 h 2293594"/>
                  <a:gd name="connsiteX205" fmla="*/ 323473 w 1976725"/>
                  <a:gd name="connsiteY205" fmla="*/ 1413511 h 2293594"/>
                  <a:gd name="connsiteX206" fmla="*/ 444242 w 1976725"/>
                  <a:gd name="connsiteY206" fmla="*/ 1422138 h 2293594"/>
                  <a:gd name="connsiteX207" fmla="*/ 513254 w 1976725"/>
                  <a:gd name="connsiteY207" fmla="*/ 1413511 h 2293594"/>
                  <a:gd name="connsiteX208" fmla="*/ 582265 w 1976725"/>
                  <a:gd name="connsiteY208" fmla="*/ 1335873 h 2293594"/>
                  <a:gd name="connsiteX209" fmla="*/ 573639 w 1976725"/>
                  <a:gd name="connsiteY209" fmla="*/ 1275489 h 2293594"/>
                  <a:gd name="connsiteX210" fmla="*/ 530507 w 1976725"/>
                  <a:gd name="connsiteY210" fmla="*/ 1232356 h 2293594"/>
                  <a:gd name="connsiteX211" fmla="*/ 504627 w 1976725"/>
                  <a:gd name="connsiteY211" fmla="*/ 1223730 h 2293594"/>
                  <a:gd name="connsiteX212" fmla="*/ 409737 w 1976725"/>
                  <a:gd name="connsiteY212" fmla="*/ 1189224 h 2293594"/>
                  <a:gd name="connsiteX213" fmla="*/ 375231 w 1976725"/>
                  <a:gd name="connsiteY213" fmla="*/ 1180598 h 2293594"/>
                  <a:gd name="connsiteX214" fmla="*/ 349352 w 1976725"/>
                  <a:gd name="connsiteY214" fmla="*/ 1154719 h 2293594"/>
                  <a:gd name="connsiteX215" fmla="*/ 297593 w 1976725"/>
                  <a:gd name="connsiteY215" fmla="*/ 1068455 h 2293594"/>
                  <a:gd name="connsiteX216" fmla="*/ 271714 w 1976725"/>
                  <a:gd name="connsiteY216" fmla="*/ 1059828 h 2293594"/>
                  <a:gd name="connsiteX217" fmla="*/ 280341 w 1976725"/>
                  <a:gd name="connsiteY217" fmla="*/ 999443 h 2293594"/>
                  <a:gd name="connsiteX218" fmla="*/ 297593 w 1976725"/>
                  <a:gd name="connsiteY218" fmla="*/ 939058 h 2293594"/>
                  <a:gd name="connsiteX219" fmla="*/ 263088 w 1976725"/>
                  <a:gd name="connsiteY219" fmla="*/ 878673 h 2293594"/>
                  <a:gd name="connsiteX220" fmla="*/ 194076 w 1976725"/>
                  <a:gd name="connsiteY220" fmla="*/ 861421 h 2293594"/>
                  <a:gd name="connsiteX221" fmla="*/ 159571 w 1976725"/>
                  <a:gd name="connsiteY221" fmla="*/ 844168 h 2293594"/>
                  <a:gd name="connsiteX222" fmla="*/ 56054 w 1976725"/>
                  <a:gd name="connsiteY222" fmla="*/ 809662 h 2293594"/>
                  <a:gd name="connsiteX223" fmla="*/ 64680 w 1976725"/>
                  <a:gd name="connsiteY223" fmla="*/ 757904 h 2293594"/>
                  <a:gd name="connsiteX224" fmla="*/ 107812 w 1976725"/>
                  <a:gd name="connsiteY224" fmla="*/ 697519 h 2293594"/>
                  <a:gd name="connsiteX225" fmla="*/ 116439 w 1976725"/>
                  <a:gd name="connsiteY225" fmla="*/ 723398 h 2293594"/>
                  <a:gd name="connsiteX226" fmla="*/ 142318 w 1976725"/>
                  <a:gd name="connsiteY226" fmla="*/ 775156 h 2293594"/>
                  <a:gd name="connsiteX227" fmla="*/ 150944 w 1976725"/>
                  <a:gd name="connsiteY227" fmla="*/ 809662 h 2293594"/>
                  <a:gd name="connsiteX228" fmla="*/ 237209 w 1976725"/>
                  <a:gd name="connsiteY228" fmla="*/ 835541 h 2293594"/>
                  <a:gd name="connsiteX229" fmla="*/ 323473 w 1976725"/>
                  <a:gd name="connsiteY229" fmla="*/ 826915 h 2293594"/>
                  <a:gd name="connsiteX230" fmla="*/ 314846 w 1976725"/>
                  <a:gd name="connsiteY230" fmla="*/ 749277 h 2293594"/>
                  <a:gd name="connsiteX231" fmla="*/ 288967 w 1976725"/>
                  <a:gd name="connsiteY231" fmla="*/ 723398 h 2293594"/>
                  <a:gd name="connsiteX232" fmla="*/ 254461 w 1976725"/>
                  <a:gd name="connsiteY232" fmla="*/ 706145 h 2293594"/>
                  <a:gd name="connsiteX233" fmla="*/ 228582 w 1976725"/>
                  <a:gd name="connsiteY233" fmla="*/ 688892 h 2293594"/>
                  <a:gd name="connsiteX234" fmla="*/ 211329 w 1976725"/>
                  <a:gd name="connsiteY234" fmla="*/ 663013 h 2293594"/>
                  <a:gd name="connsiteX235" fmla="*/ 194076 w 1976725"/>
                  <a:gd name="connsiteY235" fmla="*/ 524990 h 2293594"/>
                  <a:gd name="connsiteX236" fmla="*/ 176824 w 1976725"/>
                  <a:gd name="connsiteY236" fmla="*/ 499111 h 2293594"/>
                  <a:gd name="connsiteX237" fmla="*/ 211329 w 1976725"/>
                  <a:gd name="connsiteY237" fmla="*/ 507738 h 2293594"/>
                  <a:gd name="connsiteX238" fmla="*/ 237209 w 1976725"/>
                  <a:gd name="connsiteY238" fmla="*/ 533617 h 2293594"/>
                  <a:gd name="connsiteX239" fmla="*/ 263088 w 1976725"/>
                  <a:gd name="connsiteY239" fmla="*/ 628507 h 2293594"/>
                  <a:gd name="connsiteX240" fmla="*/ 340726 w 1976725"/>
                  <a:gd name="connsiteY240" fmla="*/ 697519 h 2293594"/>
                  <a:gd name="connsiteX241" fmla="*/ 392484 w 1976725"/>
                  <a:gd name="connsiteY241" fmla="*/ 714772 h 2293594"/>
                  <a:gd name="connsiteX242" fmla="*/ 401110 w 1976725"/>
                  <a:gd name="connsiteY242" fmla="*/ 740651 h 2293594"/>
                  <a:gd name="connsiteX243" fmla="*/ 435616 w 1976725"/>
                  <a:gd name="connsiteY243" fmla="*/ 792409 h 2293594"/>
                  <a:gd name="connsiteX244" fmla="*/ 504627 w 1976725"/>
                  <a:gd name="connsiteY244" fmla="*/ 783783 h 2293594"/>
                  <a:gd name="connsiteX245" fmla="*/ 521880 w 1976725"/>
                  <a:gd name="connsiteY245" fmla="*/ 757904 h 2293594"/>
                  <a:gd name="connsiteX246" fmla="*/ 504627 w 1976725"/>
                  <a:gd name="connsiteY246" fmla="*/ 637134 h 2293594"/>
                  <a:gd name="connsiteX247" fmla="*/ 504627 w 1976725"/>
                  <a:gd name="connsiteY247" fmla="*/ 559496 h 2293594"/>
                  <a:gd name="connsiteX248" fmla="*/ 478748 w 1976725"/>
                  <a:gd name="connsiteY248" fmla="*/ 550870 h 2293594"/>
                  <a:gd name="connsiteX249" fmla="*/ 496001 w 1976725"/>
                  <a:gd name="connsiteY249" fmla="*/ 533617 h 2293594"/>
                  <a:gd name="connsiteX250" fmla="*/ 539133 w 1976725"/>
                  <a:gd name="connsiteY250" fmla="*/ 568122 h 2293594"/>
                  <a:gd name="connsiteX251" fmla="*/ 625397 w 1976725"/>
                  <a:gd name="connsiteY251" fmla="*/ 611255 h 2293594"/>
                  <a:gd name="connsiteX252" fmla="*/ 677156 w 1976725"/>
                  <a:gd name="connsiteY252" fmla="*/ 585375 h 2293594"/>
                  <a:gd name="connsiteX253" fmla="*/ 694409 w 1976725"/>
                  <a:gd name="connsiteY253" fmla="*/ 559496 h 2293594"/>
                  <a:gd name="connsiteX254" fmla="*/ 685782 w 1976725"/>
                  <a:gd name="connsiteY254" fmla="*/ 490485 h 2293594"/>
                  <a:gd name="connsiteX255" fmla="*/ 677156 w 1976725"/>
                  <a:gd name="connsiteY255" fmla="*/ 464606 h 2293594"/>
                  <a:gd name="connsiteX256" fmla="*/ 642650 w 1976725"/>
                  <a:gd name="connsiteY256" fmla="*/ 412847 h 229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976725" h="2293594">
                    <a:moveTo>
                      <a:pt x="642650" y="412847"/>
                    </a:moveTo>
                    <a:cubicBezTo>
                      <a:pt x="628273" y="397032"/>
                      <a:pt x="614910" y="381724"/>
                      <a:pt x="590892" y="369715"/>
                    </a:cubicBezTo>
                    <a:cubicBezTo>
                      <a:pt x="582759" y="365648"/>
                      <a:pt x="573639" y="363964"/>
                      <a:pt x="565012" y="361089"/>
                    </a:cubicBezTo>
                    <a:cubicBezTo>
                      <a:pt x="547759" y="343836"/>
                      <a:pt x="520970" y="332477"/>
                      <a:pt x="513254" y="309330"/>
                    </a:cubicBezTo>
                    <a:cubicBezTo>
                      <a:pt x="500769" y="271878"/>
                      <a:pt x="511057" y="289881"/>
                      <a:pt x="478748" y="257572"/>
                    </a:cubicBezTo>
                    <a:cubicBezTo>
                      <a:pt x="475873" y="243194"/>
                      <a:pt x="470122" y="229101"/>
                      <a:pt x="470122" y="214439"/>
                    </a:cubicBezTo>
                    <a:cubicBezTo>
                      <a:pt x="470122" y="205346"/>
                      <a:pt x="473068" y="195660"/>
                      <a:pt x="478748" y="188560"/>
                    </a:cubicBezTo>
                    <a:cubicBezTo>
                      <a:pt x="500496" y="161375"/>
                      <a:pt x="546710" y="166047"/>
                      <a:pt x="573639" y="162681"/>
                    </a:cubicBezTo>
                    <a:cubicBezTo>
                      <a:pt x="579390" y="154055"/>
                      <a:pt x="589747" y="147106"/>
                      <a:pt x="590892" y="136802"/>
                    </a:cubicBezTo>
                    <a:cubicBezTo>
                      <a:pt x="592823" y="119418"/>
                      <a:pt x="587796" y="101636"/>
                      <a:pt x="582265" y="85043"/>
                    </a:cubicBezTo>
                    <a:cubicBezTo>
                      <a:pt x="567863" y="41838"/>
                      <a:pt x="519593" y="53487"/>
                      <a:pt x="634024" y="67790"/>
                    </a:cubicBezTo>
                    <a:cubicBezTo>
                      <a:pt x="639775" y="76417"/>
                      <a:pt x="650586" y="83325"/>
                      <a:pt x="651276" y="93670"/>
                    </a:cubicBezTo>
                    <a:cubicBezTo>
                      <a:pt x="652409" y="110670"/>
                      <a:pt x="650838" y="189438"/>
                      <a:pt x="634024" y="223066"/>
                    </a:cubicBezTo>
                    <a:cubicBezTo>
                      <a:pt x="629387" y="232339"/>
                      <a:pt x="622522" y="240319"/>
                      <a:pt x="616771" y="248945"/>
                    </a:cubicBezTo>
                    <a:cubicBezTo>
                      <a:pt x="619646" y="277700"/>
                      <a:pt x="615521" y="308051"/>
                      <a:pt x="625397" y="335209"/>
                    </a:cubicBezTo>
                    <a:cubicBezTo>
                      <a:pt x="628504" y="343755"/>
                      <a:pt x="642183" y="343836"/>
                      <a:pt x="651276" y="343836"/>
                    </a:cubicBezTo>
                    <a:cubicBezTo>
                      <a:pt x="674459" y="343836"/>
                      <a:pt x="697284" y="338085"/>
                      <a:pt x="720288" y="335209"/>
                    </a:cubicBezTo>
                    <a:cubicBezTo>
                      <a:pt x="723163" y="320832"/>
                      <a:pt x="721640" y="304807"/>
                      <a:pt x="728914" y="292077"/>
                    </a:cubicBezTo>
                    <a:cubicBezTo>
                      <a:pt x="743970" y="265728"/>
                      <a:pt x="811839" y="267694"/>
                      <a:pt x="823805" y="266198"/>
                    </a:cubicBezTo>
                    <a:cubicBezTo>
                      <a:pt x="829556" y="257572"/>
                      <a:pt x="840119" y="250644"/>
                      <a:pt x="841058" y="240319"/>
                    </a:cubicBezTo>
                    <a:cubicBezTo>
                      <a:pt x="846212" y="183620"/>
                      <a:pt x="838553" y="180489"/>
                      <a:pt x="815178" y="145428"/>
                    </a:cubicBezTo>
                    <a:cubicBezTo>
                      <a:pt x="812303" y="136802"/>
                      <a:pt x="812232" y="126649"/>
                      <a:pt x="806552" y="119549"/>
                    </a:cubicBezTo>
                    <a:cubicBezTo>
                      <a:pt x="800075" y="111453"/>
                      <a:pt x="786168" y="111088"/>
                      <a:pt x="780673" y="102296"/>
                    </a:cubicBezTo>
                    <a:cubicBezTo>
                      <a:pt x="771034" y="86874"/>
                      <a:pt x="763420" y="50538"/>
                      <a:pt x="763420" y="50538"/>
                    </a:cubicBezTo>
                    <a:cubicBezTo>
                      <a:pt x="766295" y="36161"/>
                      <a:pt x="760597" y="16565"/>
                      <a:pt x="772046" y="7406"/>
                    </a:cubicBezTo>
                    <a:cubicBezTo>
                      <a:pt x="781304" y="0"/>
                      <a:pt x="796258" y="10150"/>
                      <a:pt x="806552" y="16032"/>
                    </a:cubicBezTo>
                    <a:cubicBezTo>
                      <a:pt x="817144" y="22085"/>
                      <a:pt x="824621" y="32539"/>
                      <a:pt x="832431" y="41911"/>
                    </a:cubicBezTo>
                    <a:cubicBezTo>
                      <a:pt x="852310" y="65766"/>
                      <a:pt x="854740" y="80431"/>
                      <a:pt x="866937" y="110922"/>
                    </a:cubicBezTo>
                    <a:cubicBezTo>
                      <a:pt x="877819" y="197984"/>
                      <a:pt x="868231" y="157937"/>
                      <a:pt x="892816" y="231692"/>
                    </a:cubicBezTo>
                    <a:cubicBezTo>
                      <a:pt x="895692" y="240319"/>
                      <a:pt x="896398" y="250006"/>
                      <a:pt x="901442" y="257572"/>
                    </a:cubicBezTo>
                    <a:cubicBezTo>
                      <a:pt x="923739" y="291017"/>
                      <a:pt x="915416" y="273615"/>
                      <a:pt x="927322" y="309330"/>
                    </a:cubicBezTo>
                    <a:cubicBezTo>
                      <a:pt x="924446" y="338085"/>
                      <a:pt x="924021" y="367191"/>
                      <a:pt x="918695" y="395594"/>
                    </a:cubicBezTo>
                    <a:cubicBezTo>
                      <a:pt x="915343" y="413469"/>
                      <a:pt x="907193" y="430100"/>
                      <a:pt x="901442" y="447353"/>
                    </a:cubicBezTo>
                    <a:lnTo>
                      <a:pt x="892816" y="473232"/>
                    </a:lnTo>
                    <a:cubicBezTo>
                      <a:pt x="895691" y="496236"/>
                      <a:pt x="895342" y="519877"/>
                      <a:pt x="901442" y="542243"/>
                    </a:cubicBezTo>
                    <a:cubicBezTo>
                      <a:pt x="904170" y="552245"/>
                      <a:pt x="910893" y="561295"/>
                      <a:pt x="918695" y="568122"/>
                    </a:cubicBezTo>
                    <a:cubicBezTo>
                      <a:pt x="946454" y="592411"/>
                      <a:pt x="973427" y="604115"/>
                      <a:pt x="1004959" y="619881"/>
                    </a:cubicBezTo>
                    <a:cubicBezTo>
                      <a:pt x="1076552" y="615108"/>
                      <a:pt x="1171913" y="651865"/>
                      <a:pt x="1125729" y="559496"/>
                    </a:cubicBezTo>
                    <a:cubicBezTo>
                      <a:pt x="1121092" y="550223"/>
                      <a:pt x="1108476" y="547994"/>
                      <a:pt x="1099850" y="542243"/>
                    </a:cubicBezTo>
                    <a:cubicBezTo>
                      <a:pt x="1094099" y="533617"/>
                      <a:pt x="1082597" y="526732"/>
                      <a:pt x="1082597" y="516364"/>
                    </a:cubicBezTo>
                    <a:cubicBezTo>
                      <a:pt x="1082597" y="469492"/>
                      <a:pt x="1145542" y="497012"/>
                      <a:pt x="1160235" y="499111"/>
                    </a:cubicBezTo>
                    <a:cubicBezTo>
                      <a:pt x="1178145" y="517021"/>
                      <a:pt x="1196189" y="549420"/>
                      <a:pt x="1229246" y="516364"/>
                    </a:cubicBezTo>
                    <a:cubicBezTo>
                      <a:pt x="1239614" y="505996"/>
                      <a:pt x="1229740" y="485432"/>
                      <a:pt x="1237873" y="473232"/>
                    </a:cubicBezTo>
                    <a:cubicBezTo>
                      <a:pt x="1242917" y="465666"/>
                      <a:pt x="1254729" y="465734"/>
                      <a:pt x="1263752" y="464606"/>
                    </a:cubicBezTo>
                    <a:cubicBezTo>
                      <a:pt x="1300954" y="459956"/>
                      <a:pt x="1338514" y="458855"/>
                      <a:pt x="1375895" y="455979"/>
                    </a:cubicBezTo>
                    <a:cubicBezTo>
                      <a:pt x="1384522" y="450228"/>
                      <a:pt x="1395298" y="446822"/>
                      <a:pt x="1401775" y="438726"/>
                    </a:cubicBezTo>
                    <a:cubicBezTo>
                      <a:pt x="1418868" y="417360"/>
                      <a:pt x="1406248" y="381218"/>
                      <a:pt x="1401775" y="361089"/>
                    </a:cubicBezTo>
                    <a:cubicBezTo>
                      <a:pt x="1399802" y="352212"/>
                      <a:pt x="1398829" y="342310"/>
                      <a:pt x="1393148" y="335209"/>
                    </a:cubicBezTo>
                    <a:cubicBezTo>
                      <a:pt x="1386671" y="327113"/>
                      <a:pt x="1375895" y="323707"/>
                      <a:pt x="1367269" y="317956"/>
                    </a:cubicBezTo>
                    <a:cubicBezTo>
                      <a:pt x="1351413" y="294173"/>
                      <a:pt x="1329587" y="274217"/>
                      <a:pt x="1358642" y="240319"/>
                    </a:cubicBezTo>
                    <a:cubicBezTo>
                      <a:pt x="1368184" y="229186"/>
                      <a:pt x="1387397" y="234568"/>
                      <a:pt x="1401775" y="231692"/>
                    </a:cubicBezTo>
                    <a:cubicBezTo>
                      <a:pt x="1430530" y="234568"/>
                      <a:pt x="1468707" y="218839"/>
                      <a:pt x="1488039" y="240319"/>
                    </a:cubicBezTo>
                    <a:cubicBezTo>
                      <a:pt x="1505458" y="259673"/>
                      <a:pt x="1479412" y="291918"/>
                      <a:pt x="1479412" y="317956"/>
                    </a:cubicBezTo>
                    <a:cubicBezTo>
                      <a:pt x="1479412" y="341139"/>
                      <a:pt x="1478623" y="365783"/>
                      <a:pt x="1488039" y="386968"/>
                    </a:cubicBezTo>
                    <a:cubicBezTo>
                      <a:pt x="1491732" y="395277"/>
                      <a:pt x="1505292" y="392719"/>
                      <a:pt x="1513918" y="395594"/>
                    </a:cubicBezTo>
                    <a:cubicBezTo>
                      <a:pt x="1670974" y="500300"/>
                      <a:pt x="1544946" y="429629"/>
                      <a:pt x="1945239" y="438726"/>
                    </a:cubicBezTo>
                    <a:cubicBezTo>
                      <a:pt x="1942363" y="447353"/>
                      <a:pt x="1942293" y="457505"/>
                      <a:pt x="1936612" y="464606"/>
                    </a:cubicBezTo>
                    <a:cubicBezTo>
                      <a:pt x="1930135" y="472702"/>
                      <a:pt x="1921094" y="481488"/>
                      <a:pt x="1910733" y="481858"/>
                    </a:cubicBezTo>
                    <a:lnTo>
                      <a:pt x="1695073" y="473232"/>
                    </a:lnTo>
                    <a:cubicBezTo>
                      <a:pt x="1640094" y="462237"/>
                      <a:pt x="1614348" y="452948"/>
                      <a:pt x="1548424" y="473232"/>
                    </a:cubicBezTo>
                    <a:cubicBezTo>
                      <a:pt x="1539733" y="475906"/>
                      <a:pt x="1542673" y="490485"/>
                      <a:pt x="1539797" y="499111"/>
                    </a:cubicBezTo>
                    <a:cubicBezTo>
                      <a:pt x="1536922" y="530741"/>
                      <a:pt x="1539896" y="563463"/>
                      <a:pt x="1531171" y="594002"/>
                    </a:cubicBezTo>
                    <a:cubicBezTo>
                      <a:pt x="1527820" y="605732"/>
                      <a:pt x="1512383" y="609954"/>
                      <a:pt x="1505292" y="619881"/>
                    </a:cubicBezTo>
                    <a:cubicBezTo>
                      <a:pt x="1497818" y="630345"/>
                      <a:pt x="1493790" y="642885"/>
                      <a:pt x="1488039" y="654387"/>
                    </a:cubicBezTo>
                    <a:cubicBezTo>
                      <a:pt x="1490914" y="663013"/>
                      <a:pt x="1490235" y="673836"/>
                      <a:pt x="1496665" y="680266"/>
                    </a:cubicBezTo>
                    <a:cubicBezTo>
                      <a:pt x="1503095" y="686696"/>
                      <a:pt x="1514186" y="685310"/>
                      <a:pt x="1522544" y="688892"/>
                    </a:cubicBezTo>
                    <a:cubicBezTo>
                      <a:pt x="1597175" y="720876"/>
                      <a:pt x="1522229" y="694537"/>
                      <a:pt x="1582929" y="714772"/>
                    </a:cubicBezTo>
                    <a:cubicBezTo>
                      <a:pt x="1583349" y="714740"/>
                      <a:pt x="1729543" y="695336"/>
                      <a:pt x="1755458" y="714772"/>
                    </a:cubicBezTo>
                    <a:cubicBezTo>
                      <a:pt x="1767188" y="723569"/>
                      <a:pt x="1756810" y="745174"/>
                      <a:pt x="1764084" y="757904"/>
                    </a:cubicBezTo>
                    <a:cubicBezTo>
                      <a:pt x="1769228" y="766905"/>
                      <a:pt x="1781337" y="769405"/>
                      <a:pt x="1789963" y="775156"/>
                    </a:cubicBezTo>
                    <a:cubicBezTo>
                      <a:pt x="1810091" y="772281"/>
                      <a:pt x="1830410" y="770517"/>
                      <a:pt x="1850348" y="766530"/>
                    </a:cubicBezTo>
                    <a:cubicBezTo>
                      <a:pt x="1859264" y="764747"/>
                      <a:pt x="1867134" y="757904"/>
                      <a:pt x="1876227" y="757904"/>
                    </a:cubicBezTo>
                    <a:cubicBezTo>
                      <a:pt x="1905125" y="757904"/>
                      <a:pt x="1933737" y="763655"/>
                      <a:pt x="1962492" y="766530"/>
                    </a:cubicBezTo>
                    <a:cubicBezTo>
                      <a:pt x="1965367" y="775156"/>
                      <a:pt x="1971118" y="783316"/>
                      <a:pt x="1971118" y="792409"/>
                    </a:cubicBezTo>
                    <a:cubicBezTo>
                      <a:pt x="1971118" y="809900"/>
                      <a:pt x="1976725" y="834002"/>
                      <a:pt x="1962492" y="844168"/>
                    </a:cubicBezTo>
                    <a:cubicBezTo>
                      <a:pt x="1952832" y="851068"/>
                      <a:pt x="1900778" y="832223"/>
                      <a:pt x="1884854" y="826915"/>
                    </a:cubicBezTo>
                    <a:cubicBezTo>
                      <a:pt x="1858975" y="829790"/>
                      <a:pt x="1832477" y="829226"/>
                      <a:pt x="1807216" y="835541"/>
                    </a:cubicBezTo>
                    <a:cubicBezTo>
                      <a:pt x="1797158" y="838055"/>
                      <a:pt x="1790610" y="848157"/>
                      <a:pt x="1781337" y="852794"/>
                    </a:cubicBezTo>
                    <a:cubicBezTo>
                      <a:pt x="1773204" y="856861"/>
                      <a:pt x="1763591" y="857355"/>
                      <a:pt x="1755458" y="861421"/>
                    </a:cubicBezTo>
                    <a:cubicBezTo>
                      <a:pt x="1688567" y="894866"/>
                      <a:pt x="1768746" y="865616"/>
                      <a:pt x="1703699" y="887300"/>
                    </a:cubicBezTo>
                    <a:cubicBezTo>
                      <a:pt x="1697948" y="895926"/>
                      <a:pt x="1694542" y="906702"/>
                      <a:pt x="1686446" y="913179"/>
                    </a:cubicBezTo>
                    <a:cubicBezTo>
                      <a:pt x="1679346" y="918859"/>
                      <a:pt x="1668700" y="917739"/>
                      <a:pt x="1660567" y="921806"/>
                    </a:cubicBezTo>
                    <a:cubicBezTo>
                      <a:pt x="1651294" y="926442"/>
                      <a:pt x="1643314" y="933307"/>
                      <a:pt x="1634688" y="939058"/>
                    </a:cubicBezTo>
                    <a:cubicBezTo>
                      <a:pt x="1620311" y="936183"/>
                      <a:pt x="1604286" y="937706"/>
                      <a:pt x="1591556" y="930432"/>
                    </a:cubicBezTo>
                    <a:cubicBezTo>
                      <a:pt x="1540788" y="901422"/>
                      <a:pt x="1615166" y="894338"/>
                      <a:pt x="1539797" y="913179"/>
                    </a:cubicBezTo>
                    <a:lnTo>
                      <a:pt x="1488039" y="947685"/>
                    </a:lnTo>
                    <a:lnTo>
                      <a:pt x="1462159" y="964938"/>
                    </a:lnTo>
                    <a:cubicBezTo>
                      <a:pt x="1456408" y="973564"/>
                      <a:pt x="1453003" y="984341"/>
                      <a:pt x="1444907" y="990817"/>
                    </a:cubicBezTo>
                    <a:cubicBezTo>
                      <a:pt x="1437806" y="996497"/>
                      <a:pt x="1425457" y="993013"/>
                      <a:pt x="1419027" y="999443"/>
                    </a:cubicBezTo>
                    <a:cubicBezTo>
                      <a:pt x="1404365" y="1014105"/>
                      <a:pt x="1396024" y="1033949"/>
                      <a:pt x="1384522" y="1051202"/>
                    </a:cubicBezTo>
                    <a:lnTo>
                      <a:pt x="1367269" y="1077081"/>
                    </a:lnTo>
                    <a:lnTo>
                      <a:pt x="1350016" y="1102960"/>
                    </a:lnTo>
                    <a:cubicBezTo>
                      <a:pt x="1347141" y="1114462"/>
                      <a:pt x="1341390" y="1125610"/>
                      <a:pt x="1341390" y="1137466"/>
                    </a:cubicBezTo>
                    <a:cubicBezTo>
                      <a:pt x="1341390" y="1177853"/>
                      <a:pt x="1349557" y="1204642"/>
                      <a:pt x="1358642" y="1240983"/>
                    </a:cubicBezTo>
                    <a:cubicBezTo>
                      <a:pt x="1362660" y="1289197"/>
                      <a:pt x="1362946" y="1340152"/>
                      <a:pt x="1375895" y="1387632"/>
                    </a:cubicBezTo>
                    <a:cubicBezTo>
                      <a:pt x="1380680" y="1405177"/>
                      <a:pt x="1383060" y="1424258"/>
                      <a:pt x="1393148" y="1439390"/>
                    </a:cubicBezTo>
                    <a:cubicBezTo>
                      <a:pt x="1417195" y="1475460"/>
                      <a:pt x="1423127" y="1491689"/>
                      <a:pt x="1453533" y="1517028"/>
                    </a:cubicBezTo>
                    <a:cubicBezTo>
                      <a:pt x="1461498" y="1523665"/>
                      <a:pt x="1470139" y="1529645"/>
                      <a:pt x="1479412" y="1534281"/>
                    </a:cubicBezTo>
                    <a:cubicBezTo>
                      <a:pt x="1493901" y="1541525"/>
                      <a:pt x="1525987" y="1547391"/>
                      <a:pt x="1539797" y="1551534"/>
                    </a:cubicBezTo>
                    <a:cubicBezTo>
                      <a:pt x="1557216" y="1556760"/>
                      <a:pt x="1573913" y="1564376"/>
                      <a:pt x="1591556" y="1568787"/>
                    </a:cubicBezTo>
                    <a:lnTo>
                      <a:pt x="1660567" y="1586039"/>
                    </a:lnTo>
                    <a:cubicBezTo>
                      <a:pt x="1672069" y="1588914"/>
                      <a:pt x="1683825" y="1590917"/>
                      <a:pt x="1695073" y="1594666"/>
                    </a:cubicBezTo>
                    <a:cubicBezTo>
                      <a:pt x="1703699" y="1597541"/>
                      <a:pt x="1712076" y="1601319"/>
                      <a:pt x="1720952" y="1603292"/>
                    </a:cubicBezTo>
                    <a:cubicBezTo>
                      <a:pt x="1738026" y="1607086"/>
                      <a:pt x="1755457" y="1609043"/>
                      <a:pt x="1772710" y="1611919"/>
                    </a:cubicBezTo>
                    <a:cubicBezTo>
                      <a:pt x="1799696" y="1625412"/>
                      <a:pt x="1815608" y="1628822"/>
                      <a:pt x="1833095" y="1655051"/>
                    </a:cubicBezTo>
                    <a:cubicBezTo>
                      <a:pt x="1838139" y="1662617"/>
                      <a:pt x="1838846" y="1672304"/>
                      <a:pt x="1841722" y="1680930"/>
                    </a:cubicBezTo>
                    <a:cubicBezTo>
                      <a:pt x="1836132" y="1703289"/>
                      <a:pt x="1838105" y="1728276"/>
                      <a:pt x="1807216" y="1732689"/>
                    </a:cubicBezTo>
                    <a:cubicBezTo>
                      <a:pt x="1795479" y="1734366"/>
                      <a:pt x="1784212" y="1726938"/>
                      <a:pt x="1772710" y="1724062"/>
                    </a:cubicBezTo>
                    <a:cubicBezTo>
                      <a:pt x="1764084" y="1715436"/>
                      <a:pt x="1756982" y="1704950"/>
                      <a:pt x="1746831" y="1698183"/>
                    </a:cubicBezTo>
                    <a:cubicBezTo>
                      <a:pt x="1739265" y="1693139"/>
                      <a:pt x="1729939" y="1690939"/>
                      <a:pt x="1720952" y="1689556"/>
                    </a:cubicBezTo>
                    <a:cubicBezTo>
                      <a:pt x="1692390" y="1685162"/>
                      <a:pt x="1663443" y="1683805"/>
                      <a:pt x="1634688" y="1680930"/>
                    </a:cubicBezTo>
                    <a:cubicBezTo>
                      <a:pt x="1626062" y="1683805"/>
                      <a:pt x="1615239" y="1683126"/>
                      <a:pt x="1608809" y="1689556"/>
                    </a:cubicBezTo>
                    <a:cubicBezTo>
                      <a:pt x="1591103" y="1707262"/>
                      <a:pt x="1604819" y="1767842"/>
                      <a:pt x="1608809" y="1775821"/>
                    </a:cubicBezTo>
                    <a:cubicBezTo>
                      <a:pt x="1612876" y="1783954"/>
                      <a:pt x="1626062" y="1781572"/>
                      <a:pt x="1634688" y="1784447"/>
                    </a:cubicBezTo>
                    <a:cubicBezTo>
                      <a:pt x="1643314" y="1790198"/>
                      <a:pt x="1654816" y="1793074"/>
                      <a:pt x="1660567" y="1801700"/>
                    </a:cubicBezTo>
                    <a:cubicBezTo>
                      <a:pt x="1667143" y="1811565"/>
                      <a:pt x="1665936" y="1824806"/>
                      <a:pt x="1669193" y="1836206"/>
                    </a:cubicBezTo>
                    <a:cubicBezTo>
                      <a:pt x="1671691" y="1844949"/>
                      <a:pt x="1675477" y="1853299"/>
                      <a:pt x="1677820" y="1862085"/>
                    </a:cubicBezTo>
                    <a:cubicBezTo>
                      <a:pt x="1686985" y="1896452"/>
                      <a:pt x="1687792" y="1933789"/>
                      <a:pt x="1703699" y="1965602"/>
                    </a:cubicBezTo>
                    <a:cubicBezTo>
                      <a:pt x="1742272" y="2042746"/>
                      <a:pt x="1730072" y="2010214"/>
                      <a:pt x="1746831" y="2060492"/>
                    </a:cubicBezTo>
                    <a:cubicBezTo>
                      <a:pt x="1744506" y="2069791"/>
                      <a:pt x="1740361" y="2119259"/>
                      <a:pt x="1712326" y="2112251"/>
                    </a:cubicBezTo>
                    <a:cubicBezTo>
                      <a:pt x="1703504" y="2110046"/>
                      <a:pt x="1706197" y="2095115"/>
                      <a:pt x="1703699" y="2086372"/>
                    </a:cubicBezTo>
                    <a:cubicBezTo>
                      <a:pt x="1700442" y="2074972"/>
                      <a:pt x="1700375" y="2062470"/>
                      <a:pt x="1695073" y="2051866"/>
                    </a:cubicBezTo>
                    <a:cubicBezTo>
                      <a:pt x="1669913" y="2001545"/>
                      <a:pt x="1670272" y="2006577"/>
                      <a:pt x="1634688" y="1982855"/>
                    </a:cubicBezTo>
                    <a:cubicBezTo>
                      <a:pt x="1631812" y="1956976"/>
                      <a:pt x="1636836" y="1928922"/>
                      <a:pt x="1626061" y="1905217"/>
                    </a:cubicBezTo>
                    <a:cubicBezTo>
                      <a:pt x="1620740" y="1893510"/>
                      <a:pt x="1602721" y="1894344"/>
                      <a:pt x="1591556" y="1887964"/>
                    </a:cubicBezTo>
                    <a:cubicBezTo>
                      <a:pt x="1544735" y="1861209"/>
                      <a:pt x="1587242" y="1877899"/>
                      <a:pt x="1539797" y="1862085"/>
                    </a:cubicBezTo>
                    <a:cubicBezTo>
                      <a:pt x="1512455" y="1821073"/>
                      <a:pt x="1525824" y="1846044"/>
                      <a:pt x="1505292" y="1784447"/>
                    </a:cubicBezTo>
                    <a:cubicBezTo>
                      <a:pt x="1502417" y="1775821"/>
                      <a:pt x="1505486" y="1760774"/>
                      <a:pt x="1496665" y="1758568"/>
                    </a:cubicBezTo>
                    <a:lnTo>
                      <a:pt x="1462159" y="1749941"/>
                    </a:lnTo>
                    <a:cubicBezTo>
                      <a:pt x="1439155" y="1752817"/>
                      <a:pt x="1414935" y="1750645"/>
                      <a:pt x="1393148" y="1758568"/>
                    </a:cubicBezTo>
                    <a:cubicBezTo>
                      <a:pt x="1381683" y="1762737"/>
                      <a:pt x="1374759" y="1774817"/>
                      <a:pt x="1367269" y="1784447"/>
                    </a:cubicBezTo>
                    <a:cubicBezTo>
                      <a:pt x="1354539" y="1800815"/>
                      <a:pt x="1352435" y="1829649"/>
                      <a:pt x="1332763" y="1836206"/>
                    </a:cubicBezTo>
                    <a:lnTo>
                      <a:pt x="1306884" y="1844832"/>
                    </a:lnTo>
                    <a:cubicBezTo>
                      <a:pt x="1286373" y="1906367"/>
                      <a:pt x="1315458" y="1831970"/>
                      <a:pt x="1272378" y="1896590"/>
                    </a:cubicBezTo>
                    <a:cubicBezTo>
                      <a:pt x="1267334" y="1904156"/>
                      <a:pt x="1266627" y="1913843"/>
                      <a:pt x="1263752" y="1922470"/>
                    </a:cubicBezTo>
                    <a:cubicBezTo>
                      <a:pt x="1260877" y="1942598"/>
                      <a:pt x="1262677" y="1963977"/>
                      <a:pt x="1255126" y="1982855"/>
                    </a:cubicBezTo>
                    <a:cubicBezTo>
                      <a:pt x="1232452" y="2039539"/>
                      <a:pt x="1136396" y="2002101"/>
                      <a:pt x="1108476" y="2000107"/>
                    </a:cubicBezTo>
                    <a:cubicBezTo>
                      <a:pt x="1126449" y="1892277"/>
                      <a:pt x="1093380" y="1990044"/>
                      <a:pt x="1168861" y="1939722"/>
                    </a:cubicBezTo>
                    <a:cubicBezTo>
                      <a:pt x="1176427" y="1934678"/>
                      <a:pt x="1151898" y="1932879"/>
                      <a:pt x="1142982" y="1931096"/>
                    </a:cubicBezTo>
                    <a:cubicBezTo>
                      <a:pt x="1108680" y="1924236"/>
                      <a:pt x="1039465" y="1913843"/>
                      <a:pt x="1039465" y="1913843"/>
                    </a:cubicBezTo>
                    <a:cubicBezTo>
                      <a:pt x="1022212" y="1916719"/>
                      <a:pt x="1002893" y="1913792"/>
                      <a:pt x="987707" y="1922470"/>
                    </a:cubicBezTo>
                    <a:cubicBezTo>
                      <a:pt x="979812" y="1926981"/>
                      <a:pt x="981285" y="1939527"/>
                      <a:pt x="979080" y="1948349"/>
                    </a:cubicBezTo>
                    <a:cubicBezTo>
                      <a:pt x="975524" y="1962573"/>
                      <a:pt x="974312" y="1977336"/>
                      <a:pt x="970454" y="1991481"/>
                    </a:cubicBezTo>
                    <a:cubicBezTo>
                      <a:pt x="965669" y="2009026"/>
                      <a:pt x="958952" y="2025986"/>
                      <a:pt x="953201" y="2043239"/>
                    </a:cubicBezTo>
                    <a:lnTo>
                      <a:pt x="944575" y="2069119"/>
                    </a:lnTo>
                    <a:cubicBezTo>
                      <a:pt x="936979" y="2091906"/>
                      <a:pt x="923686" y="2139341"/>
                      <a:pt x="901442" y="2146756"/>
                    </a:cubicBezTo>
                    <a:cubicBezTo>
                      <a:pt x="812762" y="2176318"/>
                      <a:pt x="884647" y="2154988"/>
                      <a:pt x="677156" y="2164009"/>
                    </a:cubicBezTo>
                    <a:cubicBezTo>
                      <a:pt x="668529" y="2169760"/>
                      <a:pt x="660750" y="2177051"/>
                      <a:pt x="651276" y="2181262"/>
                    </a:cubicBezTo>
                    <a:cubicBezTo>
                      <a:pt x="634657" y="2188648"/>
                      <a:pt x="599518" y="2198515"/>
                      <a:pt x="599518" y="2198515"/>
                    </a:cubicBezTo>
                    <a:cubicBezTo>
                      <a:pt x="593767" y="2207141"/>
                      <a:pt x="590067" y="2217567"/>
                      <a:pt x="582265" y="2224394"/>
                    </a:cubicBezTo>
                    <a:cubicBezTo>
                      <a:pt x="541182" y="2260342"/>
                      <a:pt x="538879" y="2256807"/>
                      <a:pt x="496001" y="2267526"/>
                    </a:cubicBezTo>
                    <a:cubicBezTo>
                      <a:pt x="441047" y="2263299"/>
                      <a:pt x="352942" y="2293594"/>
                      <a:pt x="392484" y="2224394"/>
                    </a:cubicBezTo>
                    <a:cubicBezTo>
                      <a:pt x="398537" y="2213802"/>
                      <a:pt x="409737" y="2207141"/>
                      <a:pt x="418363" y="2198515"/>
                    </a:cubicBezTo>
                    <a:cubicBezTo>
                      <a:pt x="447118" y="2201390"/>
                      <a:pt x="475729" y="2207141"/>
                      <a:pt x="504627" y="2207141"/>
                    </a:cubicBezTo>
                    <a:cubicBezTo>
                      <a:pt x="536675" y="2207141"/>
                      <a:pt x="536536" y="2193957"/>
                      <a:pt x="565012" y="2189889"/>
                    </a:cubicBezTo>
                    <a:cubicBezTo>
                      <a:pt x="596454" y="2185397"/>
                      <a:pt x="628273" y="2184138"/>
                      <a:pt x="659903" y="2181262"/>
                    </a:cubicBezTo>
                    <a:cubicBezTo>
                      <a:pt x="662778" y="2172636"/>
                      <a:pt x="666556" y="2164259"/>
                      <a:pt x="668529" y="2155383"/>
                    </a:cubicBezTo>
                    <a:cubicBezTo>
                      <a:pt x="672323" y="2138309"/>
                      <a:pt x="663993" y="2115142"/>
                      <a:pt x="677156" y="2103624"/>
                    </a:cubicBezTo>
                    <a:cubicBezTo>
                      <a:pt x="692458" y="2090235"/>
                      <a:pt x="717413" y="2097873"/>
                      <a:pt x="737541" y="2094998"/>
                    </a:cubicBezTo>
                    <a:cubicBezTo>
                      <a:pt x="757107" y="2065648"/>
                      <a:pt x="773840" y="2053011"/>
                      <a:pt x="746167" y="2008734"/>
                    </a:cubicBezTo>
                    <a:cubicBezTo>
                      <a:pt x="739883" y="1998680"/>
                      <a:pt x="723163" y="2002983"/>
                      <a:pt x="711661" y="2000107"/>
                    </a:cubicBezTo>
                    <a:cubicBezTo>
                      <a:pt x="677155" y="2002983"/>
                      <a:pt x="642466" y="2004158"/>
                      <a:pt x="608144" y="2008734"/>
                    </a:cubicBezTo>
                    <a:cubicBezTo>
                      <a:pt x="599131" y="2009936"/>
                      <a:pt x="591358" y="2017360"/>
                      <a:pt x="582265" y="2017360"/>
                    </a:cubicBezTo>
                    <a:cubicBezTo>
                      <a:pt x="527555" y="2017360"/>
                      <a:pt x="472997" y="2011609"/>
                      <a:pt x="418363" y="2008734"/>
                    </a:cubicBezTo>
                    <a:cubicBezTo>
                      <a:pt x="398235" y="2005858"/>
                      <a:pt x="378311" y="2000107"/>
                      <a:pt x="357978" y="2000107"/>
                    </a:cubicBezTo>
                    <a:cubicBezTo>
                      <a:pt x="280887" y="2000107"/>
                      <a:pt x="301697" y="2003864"/>
                      <a:pt x="254461" y="2017360"/>
                    </a:cubicBezTo>
                    <a:cubicBezTo>
                      <a:pt x="178638" y="2039024"/>
                      <a:pt x="256128" y="2013931"/>
                      <a:pt x="194076" y="2034613"/>
                    </a:cubicBezTo>
                    <a:cubicBezTo>
                      <a:pt x="185450" y="2031738"/>
                      <a:pt x="174627" y="2032417"/>
                      <a:pt x="168197" y="2025987"/>
                    </a:cubicBezTo>
                    <a:cubicBezTo>
                      <a:pt x="161767" y="2019557"/>
                      <a:pt x="164615" y="2007673"/>
                      <a:pt x="159571" y="2000107"/>
                    </a:cubicBezTo>
                    <a:cubicBezTo>
                      <a:pt x="152804" y="1989956"/>
                      <a:pt x="142318" y="1982854"/>
                      <a:pt x="133692" y="1974228"/>
                    </a:cubicBezTo>
                    <a:cubicBezTo>
                      <a:pt x="119377" y="1931285"/>
                      <a:pt x="97763" y="1921926"/>
                      <a:pt x="142318" y="1905217"/>
                    </a:cubicBezTo>
                    <a:cubicBezTo>
                      <a:pt x="156046" y="1900069"/>
                      <a:pt x="171073" y="1899466"/>
                      <a:pt x="185450" y="1896590"/>
                    </a:cubicBezTo>
                    <a:cubicBezTo>
                      <a:pt x="200915" y="1901746"/>
                      <a:pt x="235176" y="1911811"/>
                      <a:pt x="245835" y="1922470"/>
                    </a:cubicBezTo>
                    <a:cubicBezTo>
                      <a:pt x="260497" y="1937132"/>
                      <a:pt x="263088" y="1962726"/>
                      <a:pt x="280341" y="1974228"/>
                    </a:cubicBezTo>
                    <a:cubicBezTo>
                      <a:pt x="316371" y="1998248"/>
                      <a:pt x="298889" y="1984150"/>
                      <a:pt x="332099" y="2017360"/>
                    </a:cubicBezTo>
                    <a:cubicBezTo>
                      <a:pt x="340725" y="2011609"/>
                      <a:pt x="355463" y="2010165"/>
                      <a:pt x="357978" y="2000107"/>
                    </a:cubicBezTo>
                    <a:cubicBezTo>
                      <a:pt x="362220" y="1983139"/>
                      <a:pt x="352782" y="1965500"/>
                      <a:pt x="349352" y="1948349"/>
                    </a:cubicBezTo>
                    <a:cubicBezTo>
                      <a:pt x="334831" y="1875742"/>
                      <a:pt x="350259" y="1948231"/>
                      <a:pt x="323473" y="1887964"/>
                    </a:cubicBezTo>
                    <a:cubicBezTo>
                      <a:pt x="289695" y="1811965"/>
                      <a:pt x="327577" y="1857564"/>
                      <a:pt x="280341" y="1810326"/>
                    </a:cubicBezTo>
                    <a:cubicBezTo>
                      <a:pt x="277465" y="1801700"/>
                      <a:pt x="273687" y="1793323"/>
                      <a:pt x="271714" y="1784447"/>
                    </a:cubicBezTo>
                    <a:cubicBezTo>
                      <a:pt x="267920" y="1767373"/>
                      <a:pt x="270191" y="1748672"/>
                      <a:pt x="263088" y="1732689"/>
                    </a:cubicBezTo>
                    <a:cubicBezTo>
                      <a:pt x="258133" y="1721541"/>
                      <a:pt x="246581" y="1714619"/>
                      <a:pt x="237209" y="1706809"/>
                    </a:cubicBezTo>
                    <a:cubicBezTo>
                      <a:pt x="214913" y="1688229"/>
                      <a:pt x="211386" y="1689575"/>
                      <a:pt x="185450" y="1680930"/>
                    </a:cubicBezTo>
                    <a:cubicBezTo>
                      <a:pt x="176824" y="1675179"/>
                      <a:pt x="169045" y="1667888"/>
                      <a:pt x="159571" y="1663677"/>
                    </a:cubicBezTo>
                    <a:cubicBezTo>
                      <a:pt x="142952" y="1656291"/>
                      <a:pt x="107812" y="1646424"/>
                      <a:pt x="107812" y="1646424"/>
                    </a:cubicBezTo>
                    <a:cubicBezTo>
                      <a:pt x="103435" y="1628915"/>
                      <a:pt x="90487" y="1603364"/>
                      <a:pt x="107812" y="1586039"/>
                    </a:cubicBezTo>
                    <a:cubicBezTo>
                      <a:pt x="114242" y="1579609"/>
                      <a:pt x="125065" y="1580288"/>
                      <a:pt x="133692" y="1577413"/>
                    </a:cubicBezTo>
                    <a:cubicBezTo>
                      <a:pt x="153820" y="1580288"/>
                      <a:pt x="175198" y="1578488"/>
                      <a:pt x="194076" y="1586039"/>
                    </a:cubicBezTo>
                    <a:cubicBezTo>
                      <a:pt x="205403" y="1590570"/>
                      <a:pt x="212466" y="1602289"/>
                      <a:pt x="219956" y="1611919"/>
                    </a:cubicBezTo>
                    <a:cubicBezTo>
                      <a:pt x="254560" y="1656410"/>
                      <a:pt x="250072" y="1650511"/>
                      <a:pt x="263088" y="1689556"/>
                    </a:cubicBezTo>
                    <a:cubicBezTo>
                      <a:pt x="265963" y="1680930"/>
                      <a:pt x="271714" y="1672770"/>
                      <a:pt x="271714" y="1663677"/>
                    </a:cubicBezTo>
                    <a:cubicBezTo>
                      <a:pt x="271714" y="1617580"/>
                      <a:pt x="273304" y="1570606"/>
                      <a:pt x="263088" y="1525655"/>
                    </a:cubicBezTo>
                    <a:cubicBezTo>
                      <a:pt x="256221" y="1495442"/>
                      <a:pt x="220476" y="1463103"/>
                      <a:pt x="194076" y="1448017"/>
                    </a:cubicBezTo>
                    <a:cubicBezTo>
                      <a:pt x="186181" y="1443506"/>
                      <a:pt x="177184" y="1440773"/>
                      <a:pt x="168197" y="1439390"/>
                    </a:cubicBezTo>
                    <a:cubicBezTo>
                      <a:pt x="139635" y="1434996"/>
                      <a:pt x="110688" y="1433639"/>
                      <a:pt x="81933" y="1430764"/>
                    </a:cubicBezTo>
                    <a:cubicBezTo>
                      <a:pt x="61422" y="1369229"/>
                      <a:pt x="90507" y="1443626"/>
                      <a:pt x="47427" y="1379006"/>
                    </a:cubicBezTo>
                    <a:cubicBezTo>
                      <a:pt x="42383" y="1371440"/>
                      <a:pt x="42868" y="1361259"/>
                      <a:pt x="38801" y="1353126"/>
                    </a:cubicBezTo>
                    <a:cubicBezTo>
                      <a:pt x="34165" y="1343853"/>
                      <a:pt x="27299" y="1335873"/>
                      <a:pt x="21548" y="1327247"/>
                    </a:cubicBezTo>
                    <a:cubicBezTo>
                      <a:pt x="11696" y="1297690"/>
                      <a:pt x="0" y="1275460"/>
                      <a:pt x="21548" y="1240983"/>
                    </a:cubicBezTo>
                    <a:cubicBezTo>
                      <a:pt x="27832" y="1230929"/>
                      <a:pt x="44552" y="1235232"/>
                      <a:pt x="56054" y="1232356"/>
                    </a:cubicBezTo>
                    <a:cubicBezTo>
                      <a:pt x="64680" y="1240983"/>
                      <a:pt x="74123" y="1248864"/>
                      <a:pt x="81933" y="1258236"/>
                    </a:cubicBezTo>
                    <a:cubicBezTo>
                      <a:pt x="88570" y="1266201"/>
                      <a:pt x="91855" y="1276784"/>
                      <a:pt x="99186" y="1284115"/>
                    </a:cubicBezTo>
                    <a:cubicBezTo>
                      <a:pt x="106517" y="1291446"/>
                      <a:pt x="117100" y="1294731"/>
                      <a:pt x="125065" y="1301368"/>
                    </a:cubicBezTo>
                    <a:cubicBezTo>
                      <a:pt x="134437" y="1309178"/>
                      <a:pt x="141572" y="1319437"/>
                      <a:pt x="150944" y="1327247"/>
                    </a:cubicBezTo>
                    <a:cubicBezTo>
                      <a:pt x="182497" y="1353540"/>
                      <a:pt x="206564" y="1352826"/>
                      <a:pt x="245835" y="1379006"/>
                    </a:cubicBezTo>
                    <a:cubicBezTo>
                      <a:pt x="274386" y="1398039"/>
                      <a:pt x="283735" y="1407550"/>
                      <a:pt x="323473" y="1413511"/>
                    </a:cubicBezTo>
                    <a:cubicBezTo>
                      <a:pt x="363385" y="1419498"/>
                      <a:pt x="403986" y="1419262"/>
                      <a:pt x="444242" y="1422138"/>
                    </a:cubicBezTo>
                    <a:cubicBezTo>
                      <a:pt x="467246" y="1419262"/>
                      <a:pt x="492518" y="1423879"/>
                      <a:pt x="513254" y="1413511"/>
                    </a:cubicBezTo>
                    <a:cubicBezTo>
                      <a:pt x="542799" y="1398738"/>
                      <a:pt x="564032" y="1363223"/>
                      <a:pt x="582265" y="1335873"/>
                    </a:cubicBezTo>
                    <a:cubicBezTo>
                      <a:pt x="579390" y="1315745"/>
                      <a:pt x="579481" y="1294964"/>
                      <a:pt x="573639" y="1275489"/>
                    </a:cubicBezTo>
                    <a:cubicBezTo>
                      <a:pt x="567550" y="1255192"/>
                      <a:pt x="548098" y="1241152"/>
                      <a:pt x="530507" y="1232356"/>
                    </a:cubicBezTo>
                    <a:cubicBezTo>
                      <a:pt x="522374" y="1228289"/>
                      <a:pt x="513254" y="1226605"/>
                      <a:pt x="504627" y="1223730"/>
                    </a:cubicBezTo>
                    <a:cubicBezTo>
                      <a:pt x="459019" y="1193324"/>
                      <a:pt x="488805" y="1208991"/>
                      <a:pt x="409737" y="1189224"/>
                    </a:cubicBezTo>
                    <a:lnTo>
                      <a:pt x="375231" y="1180598"/>
                    </a:lnTo>
                    <a:cubicBezTo>
                      <a:pt x="366605" y="1171972"/>
                      <a:pt x="356443" y="1164646"/>
                      <a:pt x="349352" y="1154719"/>
                    </a:cubicBezTo>
                    <a:cubicBezTo>
                      <a:pt x="336149" y="1136235"/>
                      <a:pt x="317750" y="1075174"/>
                      <a:pt x="297593" y="1068455"/>
                    </a:cubicBezTo>
                    <a:lnTo>
                      <a:pt x="271714" y="1059828"/>
                    </a:lnTo>
                    <a:cubicBezTo>
                      <a:pt x="274590" y="1039700"/>
                      <a:pt x="276704" y="1019448"/>
                      <a:pt x="280341" y="999443"/>
                    </a:cubicBezTo>
                    <a:cubicBezTo>
                      <a:pt x="284674" y="975614"/>
                      <a:pt x="290203" y="961231"/>
                      <a:pt x="297593" y="939058"/>
                    </a:cubicBezTo>
                    <a:cubicBezTo>
                      <a:pt x="290454" y="903359"/>
                      <a:pt x="298678" y="891614"/>
                      <a:pt x="263088" y="878673"/>
                    </a:cubicBezTo>
                    <a:cubicBezTo>
                      <a:pt x="240804" y="870570"/>
                      <a:pt x="194076" y="861421"/>
                      <a:pt x="194076" y="861421"/>
                    </a:cubicBezTo>
                    <a:cubicBezTo>
                      <a:pt x="182574" y="855670"/>
                      <a:pt x="172181" y="846690"/>
                      <a:pt x="159571" y="844168"/>
                    </a:cubicBezTo>
                    <a:cubicBezTo>
                      <a:pt x="51575" y="822568"/>
                      <a:pt x="75883" y="869150"/>
                      <a:pt x="56054" y="809662"/>
                    </a:cubicBezTo>
                    <a:cubicBezTo>
                      <a:pt x="58929" y="792409"/>
                      <a:pt x="59149" y="774497"/>
                      <a:pt x="64680" y="757904"/>
                    </a:cubicBezTo>
                    <a:cubicBezTo>
                      <a:pt x="67203" y="750334"/>
                      <a:pt x="107197" y="698340"/>
                      <a:pt x="107812" y="697519"/>
                    </a:cubicBezTo>
                    <a:cubicBezTo>
                      <a:pt x="110688" y="706145"/>
                      <a:pt x="112372" y="715265"/>
                      <a:pt x="116439" y="723398"/>
                    </a:cubicBezTo>
                    <a:cubicBezTo>
                      <a:pt x="141642" y="773802"/>
                      <a:pt x="127865" y="724567"/>
                      <a:pt x="142318" y="775156"/>
                    </a:cubicBezTo>
                    <a:cubicBezTo>
                      <a:pt x="145575" y="786556"/>
                      <a:pt x="141942" y="801946"/>
                      <a:pt x="150944" y="809662"/>
                    </a:cubicBezTo>
                    <a:cubicBezTo>
                      <a:pt x="159593" y="817076"/>
                      <a:pt x="220496" y="831363"/>
                      <a:pt x="237209" y="835541"/>
                    </a:cubicBezTo>
                    <a:cubicBezTo>
                      <a:pt x="265964" y="832666"/>
                      <a:pt x="304141" y="848395"/>
                      <a:pt x="323473" y="826915"/>
                    </a:cubicBezTo>
                    <a:cubicBezTo>
                      <a:pt x="340892" y="807561"/>
                      <a:pt x="323080" y="773979"/>
                      <a:pt x="314846" y="749277"/>
                    </a:cubicBezTo>
                    <a:cubicBezTo>
                      <a:pt x="310988" y="737704"/>
                      <a:pt x="298894" y="730489"/>
                      <a:pt x="288967" y="723398"/>
                    </a:cubicBezTo>
                    <a:cubicBezTo>
                      <a:pt x="278503" y="715924"/>
                      <a:pt x="265626" y="712525"/>
                      <a:pt x="254461" y="706145"/>
                    </a:cubicBezTo>
                    <a:cubicBezTo>
                      <a:pt x="245459" y="701001"/>
                      <a:pt x="237208" y="694643"/>
                      <a:pt x="228582" y="688892"/>
                    </a:cubicBezTo>
                    <a:cubicBezTo>
                      <a:pt x="222831" y="680266"/>
                      <a:pt x="215966" y="672286"/>
                      <a:pt x="211329" y="663013"/>
                    </a:cubicBezTo>
                    <a:cubicBezTo>
                      <a:pt x="191792" y="623939"/>
                      <a:pt x="199507" y="553954"/>
                      <a:pt x="194076" y="524990"/>
                    </a:cubicBezTo>
                    <a:cubicBezTo>
                      <a:pt x="192165" y="514800"/>
                      <a:pt x="169493" y="506442"/>
                      <a:pt x="176824" y="499111"/>
                    </a:cubicBezTo>
                    <a:cubicBezTo>
                      <a:pt x="185207" y="490728"/>
                      <a:pt x="199827" y="504862"/>
                      <a:pt x="211329" y="507738"/>
                    </a:cubicBezTo>
                    <a:cubicBezTo>
                      <a:pt x="219956" y="516364"/>
                      <a:pt x="231753" y="522705"/>
                      <a:pt x="237209" y="533617"/>
                    </a:cubicBezTo>
                    <a:cubicBezTo>
                      <a:pt x="250687" y="560573"/>
                      <a:pt x="239604" y="605022"/>
                      <a:pt x="263088" y="628507"/>
                    </a:cubicBezTo>
                    <a:cubicBezTo>
                      <a:pt x="278709" y="644129"/>
                      <a:pt x="313015" y="685203"/>
                      <a:pt x="340726" y="697519"/>
                    </a:cubicBezTo>
                    <a:cubicBezTo>
                      <a:pt x="357345" y="704905"/>
                      <a:pt x="392484" y="714772"/>
                      <a:pt x="392484" y="714772"/>
                    </a:cubicBezTo>
                    <a:cubicBezTo>
                      <a:pt x="395359" y="723398"/>
                      <a:pt x="396694" y="732702"/>
                      <a:pt x="401110" y="740651"/>
                    </a:cubicBezTo>
                    <a:cubicBezTo>
                      <a:pt x="411180" y="758777"/>
                      <a:pt x="435616" y="792409"/>
                      <a:pt x="435616" y="792409"/>
                    </a:cubicBezTo>
                    <a:cubicBezTo>
                      <a:pt x="458620" y="789534"/>
                      <a:pt x="483102" y="792393"/>
                      <a:pt x="504627" y="783783"/>
                    </a:cubicBezTo>
                    <a:cubicBezTo>
                      <a:pt x="514253" y="779933"/>
                      <a:pt x="521141" y="768245"/>
                      <a:pt x="521880" y="757904"/>
                    </a:cubicBezTo>
                    <a:cubicBezTo>
                      <a:pt x="526327" y="695644"/>
                      <a:pt x="519320" y="681209"/>
                      <a:pt x="504627" y="637134"/>
                    </a:cubicBezTo>
                    <a:cubicBezTo>
                      <a:pt x="511175" y="610945"/>
                      <a:pt x="522549" y="586378"/>
                      <a:pt x="504627" y="559496"/>
                    </a:cubicBezTo>
                    <a:cubicBezTo>
                      <a:pt x="499583" y="551930"/>
                      <a:pt x="487374" y="553745"/>
                      <a:pt x="478748" y="550870"/>
                    </a:cubicBezTo>
                    <a:cubicBezTo>
                      <a:pt x="474403" y="544352"/>
                      <a:pt x="429156" y="489054"/>
                      <a:pt x="496001" y="533617"/>
                    </a:cubicBezTo>
                    <a:cubicBezTo>
                      <a:pt x="574036" y="585640"/>
                      <a:pt x="454533" y="539923"/>
                      <a:pt x="539133" y="568122"/>
                    </a:cubicBezTo>
                    <a:cubicBezTo>
                      <a:pt x="600757" y="609204"/>
                      <a:pt x="570776" y="597598"/>
                      <a:pt x="625397" y="611255"/>
                    </a:cubicBezTo>
                    <a:cubicBezTo>
                      <a:pt x="646445" y="604239"/>
                      <a:pt x="660434" y="602097"/>
                      <a:pt x="677156" y="585375"/>
                    </a:cubicBezTo>
                    <a:cubicBezTo>
                      <a:pt x="684487" y="578044"/>
                      <a:pt x="688658" y="568122"/>
                      <a:pt x="694409" y="559496"/>
                    </a:cubicBezTo>
                    <a:cubicBezTo>
                      <a:pt x="691533" y="536492"/>
                      <a:pt x="689929" y="513294"/>
                      <a:pt x="685782" y="490485"/>
                    </a:cubicBezTo>
                    <a:cubicBezTo>
                      <a:pt x="684155" y="481539"/>
                      <a:pt x="682836" y="471706"/>
                      <a:pt x="677156" y="464606"/>
                    </a:cubicBezTo>
                    <a:cubicBezTo>
                      <a:pt x="621640" y="395212"/>
                      <a:pt x="657027" y="428662"/>
                      <a:pt x="642650" y="412847"/>
                    </a:cubicBezTo>
                    <a:close/>
                  </a:path>
                </a:pathLst>
              </a:custGeom>
              <a:gradFill flip="none" rotWithShape="1">
                <a:gsLst>
                  <a:gs pos="19000">
                    <a:schemeClr val="accent6">
                      <a:lumMod val="60000"/>
                      <a:lumOff val="40000"/>
                      <a:alpha val="44000"/>
                    </a:schemeClr>
                  </a:gs>
                  <a:gs pos="50000">
                    <a:schemeClr val="accent1">
                      <a:tint val="44500"/>
                      <a:satMod val="160000"/>
                    </a:schemeClr>
                  </a:gs>
                  <a:gs pos="100000">
                    <a:schemeClr val="accent1">
                      <a:tint val="23500"/>
                      <a:satMod val="160000"/>
                    </a:schemeClr>
                  </a:gs>
                </a:gsLst>
                <a:lin ang="0" scaled="1"/>
                <a:tileRect/>
              </a:gradFill>
              <a:ln w="3175"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61 - Έλλειψη"/>
              <p:cNvSpPr/>
              <p:nvPr/>
            </p:nvSpPr>
            <p:spPr>
              <a:xfrm rot="5400000">
                <a:off x="3261658" y="1515127"/>
                <a:ext cx="180818" cy="256684"/>
              </a:xfrm>
              <a:prstGeom prst="ellipse">
                <a:avLst/>
              </a:prstGeom>
              <a:gradFill flip="none" rotWithShape="1">
                <a:gsLst>
                  <a:gs pos="0">
                    <a:srgbClr val="03D4A8"/>
                  </a:gs>
                  <a:gs pos="25000">
                    <a:srgbClr val="21D6E0"/>
                  </a:gs>
                  <a:gs pos="75000">
                    <a:srgbClr val="0087E6"/>
                  </a:gs>
                  <a:gs pos="100000">
                    <a:srgbClr val="005CBF"/>
                  </a:gs>
                </a:gsLst>
                <a:lin ang="0" scaled="1"/>
                <a:tileRect/>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3" name="Group 6"/>
              <p:cNvGrpSpPr>
                <a:grpSpLocks noChangeAspect="1"/>
              </p:cNvGrpSpPr>
              <p:nvPr/>
            </p:nvGrpSpPr>
            <p:grpSpPr bwMode="auto">
              <a:xfrm rot="10800000">
                <a:off x="3223725" y="1898683"/>
                <a:ext cx="325063" cy="497250"/>
                <a:chOff x="1835" y="720"/>
                <a:chExt cx="1988" cy="2878"/>
              </a:xfrm>
              <a:solidFill>
                <a:srgbClr val="00B050"/>
              </a:solidFill>
            </p:grpSpPr>
            <p:sp>
              <p:nvSpPr>
                <p:cNvPr id="71" name="Freeform 3"/>
                <p:cNvSpPr>
                  <a:spLocks noChangeAspect="1"/>
                </p:cNvSpPr>
                <p:nvPr/>
              </p:nvSpPr>
              <p:spPr bwMode="auto">
                <a:xfrm>
                  <a:off x="1835" y="720"/>
                  <a:ext cx="970" cy="2878"/>
                </a:xfrm>
                <a:custGeom>
                  <a:avLst/>
                  <a:gdLst>
                    <a:gd name="T0" fmla="*/ 18965202 w 131"/>
                    <a:gd name="T1" fmla="*/ 63297852 h 388"/>
                    <a:gd name="T2" fmla="*/ 18965202 w 131"/>
                    <a:gd name="T3" fmla="*/ 43627366 h 388"/>
                    <a:gd name="T4" fmla="*/ 10061343 w 131"/>
                    <a:gd name="T5" fmla="*/ 43627366 h 388"/>
                    <a:gd name="T6" fmla="*/ 10061343 w 131"/>
                    <a:gd name="T7" fmla="*/ 22319113 h 388"/>
                    <a:gd name="T8" fmla="*/ 0 w 131"/>
                    <a:gd name="T9" fmla="*/ 18816736 h 388"/>
                    <a:gd name="T10" fmla="*/ 7256842 w 131"/>
                    <a:gd name="T11" fmla="*/ 11654379 h 388"/>
                    <a:gd name="T12" fmla="*/ 10061343 w 131"/>
                    <a:gd name="T13" fmla="*/ 0 h 388"/>
                    <a:gd name="T14" fmla="*/ 12688797 w 131"/>
                    <a:gd name="T15" fmla="*/ 0 h 388"/>
                    <a:gd name="T16" fmla="*/ 15336978 w 131"/>
                    <a:gd name="T17" fmla="*/ 11003885 h 388"/>
                    <a:gd name="T18" fmla="*/ 18631907 w 131"/>
                    <a:gd name="T19" fmla="*/ 11003885 h 388"/>
                    <a:gd name="T20" fmla="*/ 18631907 w 131"/>
                    <a:gd name="T21" fmla="*/ 34984823 h 388"/>
                    <a:gd name="T22" fmla="*/ 20278936 w 131"/>
                    <a:gd name="T23" fmla="*/ 34984823 h 388"/>
                    <a:gd name="T24" fmla="*/ 21589872 w 131"/>
                    <a:gd name="T25" fmla="*/ 36307932 h 388"/>
                    <a:gd name="T26" fmla="*/ 21589872 w 131"/>
                    <a:gd name="T27" fmla="*/ 36307932 h 388"/>
                    <a:gd name="T28" fmla="*/ 20278936 w 131"/>
                    <a:gd name="T29" fmla="*/ 37633858 h 388"/>
                    <a:gd name="T30" fmla="*/ 20278936 w 131"/>
                    <a:gd name="T31" fmla="*/ 37633858 h 388"/>
                    <a:gd name="T32" fmla="*/ 15980432 w 131"/>
                    <a:gd name="T33" fmla="*/ 37633858 h 388"/>
                    <a:gd name="T34" fmla="*/ 15980432 w 131"/>
                    <a:gd name="T35" fmla="*/ 13652527 h 388"/>
                    <a:gd name="T36" fmla="*/ 13356216 w 131"/>
                    <a:gd name="T37" fmla="*/ 13652527 h 388"/>
                    <a:gd name="T38" fmla="*/ 11375070 w 131"/>
                    <a:gd name="T39" fmla="*/ 5839239 h 388"/>
                    <a:gd name="T40" fmla="*/ 9550182 w 131"/>
                    <a:gd name="T41" fmla="*/ 13001595 h 388"/>
                    <a:gd name="T42" fmla="*/ 4941957 w 131"/>
                    <a:gd name="T43" fmla="*/ 17829894 h 388"/>
                    <a:gd name="T44" fmla="*/ 12688797 w 131"/>
                    <a:gd name="T45" fmla="*/ 20321411 h 388"/>
                    <a:gd name="T46" fmla="*/ 12688797 w 131"/>
                    <a:gd name="T47" fmla="*/ 40978716 h 388"/>
                    <a:gd name="T48" fmla="*/ 21589872 w 131"/>
                    <a:gd name="T49" fmla="*/ 40978716 h 388"/>
                    <a:gd name="T50" fmla="*/ 21589872 w 131"/>
                    <a:gd name="T51" fmla="*/ 63297852 h 388"/>
                    <a:gd name="T52" fmla="*/ 20278936 w 131"/>
                    <a:gd name="T53" fmla="*/ 64623808 h 388"/>
                    <a:gd name="T54" fmla="*/ 20278936 w 131"/>
                    <a:gd name="T55" fmla="*/ 64623808 h 388"/>
                    <a:gd name="T56" fmla="*/ 18965202 w 131"/>
                    <a:gd name="T57" fmla="*/ 63297852 h 3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388"/>
                    <a:gd name="T89" fmla="*/ 131 w 131"/>
                    <a:gd name="T90" fmla="*/ 388 h 3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388">
                      <a:moveTo>
                        <a:pt x="115" y="380"/>
                      </a:moveTo>
                      <a:cubicBezTo>
                        <a:pt x="115" y="262"/>
                        <a:pt x="115" y="262"/>
                        <a:pt x="115" y="262"/>
                      </a:cubicBezTo>
                      <a:cubicBezTo>
                        <a:pt x="61" y="262"/>
                        <a:pt x="61" y="262"/>
                        <a:pt x="61" y="262"/>
                      </a:cubicBezTo>
                      <a:cubicBezTo>
                        <a:pt x="61" y="134"/>
                        <a:pt x="61" y="134"/>
                        <a:pt x="61" y="134"/>
                      </a:cubicBezTo>
                      <a:cubicBezTo>
                        <a:pt x="0" y="113"/>
                        <a:pt x="0" y="113"/>
                        <a:pt x="0" y="113"/>
                      </a:cubicBezTo>
                      <a:cubicBezTo>
                        <a:pt x="44" y="70"/>
                        <a:pt x="44" y="70"/>
                        <a:pt x="44" y="70"/>
                      </a:cubicBezTo>
                      <a:cubicBezTo>
                        <a:pt x="61" y="0"/>
                        <a:pt x="61" y="0"/>
                        <a:pt x="61" y="0"/>
                      </a:cubicBezTo>
                      <a:cubicBezTo>
                        <a:pt x="77" y="0"/>
                        <a:pt x="77" y="0"/>
                        <a:pt x="77" y="0"/>
                      </a:cubicBezTo>
                      <a:cubicBezTo>
                        <a:pt x="93" y="66"/>
                        <a:pt x="93" y="66"/>
                        <a:pt x="93" y="66"/>
                      </a:cubicBezTo>
                      <a:cubicBezTo>
                        <a:pt x="113" y="66"/>
                        <a:pt x="113" y="66"/>
                        <a:pt x="113" y="66"/>
                      </a:cubicBezTo>
                      <a:cubicBezTo>
                        <a:pt x="113" y="210"/>
                        <a:pt x="113" y="210"/>
                        <a:pt x="113" y="210"/>
                      </a:cubicBezTo>
                      <a:cubicBezTo>
                        <a:pt x="123" y="210"/>
                        <a:pt x="123" y="210"/>
                        <a:pt x="123" y="210"/>
                      </a:cubicBezTo>
                      <a:cubicBezTo>
                        <a:pt x="127" y="210"/>
                        <a:pt x="131" y="214"/>
                        <a:pt x="131" y="218"/>
                      </a:cubicBezTo>
                      <a:cubicBezTo>
                        <a:pt x="131" y="218"/>
                        <a:pt x="131" y="218"/>
                        <a:pt x="131" y="218"/>
                      </a:cubicBezTo>
                      <a:cubicBezTo>
                        <a:pt x="131" y="222"/>
                        <a:pt x="127" y="226"/>
                        <a:pt x="123" y="226"/>
                      </a:cubicBezTo>
                      <a:cubicBezTo>
                        <a:pt x="123" y="226"/>
                        <a:pt x="123" y="226"/>
                        <a:pt x="123" y="226"/>
                      </a:cubicBezTo>
                      <a:cubicBezTo>
                        <a:pt x="97" y="226"/>
                        <a:pt x="97" y="226"/>
                        <a:pt x="97" y="226"/>
                      </a:cubicBezTo>
                      <a:cubicBezTo>
                        <a:pt x="97" y="82"/>
                        <a:pt x="97" y="82"/>
                        <a:pt x="97" y="82"/>
                      </a:cubicBezTo>
                      <a:cubicBezTo>
                        <a:pt x="81" y="82"/>
                        <a:pt x="81" y="82"/>
                        <a:pt x="81" y="82"/>
                      </a:cubicBezTo>
                      <a:cubicBezTo>
                        <a:pt x="69" y="35"/>
                        <a:pt x="69" y="35"/>
                        <a:pt x="69" y="35"/>
                      </a:cubicBezTo>
                      <a:cubicBezTo>
                        <a:pt x="58" y="78"/>
                        <a:pt x="58" y="78"/>
                        <a:pt x="58" y="78"/>
                      </a:cubicBezTo>
                      <a:cubicBezTo>
                        <a:pt x="30" y="107"/>
                        <a:pt x="30" y="107"/>
                        <a:pt x="30" y="107"/>
                      </a:cubicBezTo>
                      <a:cubicBezTo>
                        <a:pt x="77" y="122"/>
                        <a:pt x="77" y="122"/>
                        <a:pt x="77" y="122"/>
                      </a:cubicBezTo>
                      <a:cubicBezTo>
                        <a:pt x="77" y="246"/>
                        <a:pt x="77" y="246"/>
                        <a:pt x="77" y="246"/>
                      </a:cubicBezTo>
                      <a:cubicBezTo>
                        <a:pt x="131" y="246"/>
                        <a:pt x="131" y="246"/>
                        <a:pt x="131" y="246"/>
                      </a:cubicBezTo>
                      <a:cubicBezTo>
                        <a:pt x="131" y="380"/>
                        <a:pt x="131" y="380"/>
                        <a:pt x="131" y="380"/>
                      </a:cubicBezTo>
                      <a:cubicBezTo>
                        <a:pt x="131" y="384"/>
                        <a:pt x="127" y="388"/>
                        <a:pt x="123" y="388"/>
                      </a:cubicBezTo>
                      <a:cubicBezTo>
                        <a:pt x="123" y="388"/>
                        <a:pt x="123" y="388"/>
                        <a:pt x="123" y="388"/>
                      </a:cubicBezTo>
                      <a:cubicBezTo>
                        <a:pt x="119" y="388"/>
                        <a:pt x="115" y="384"/>
                        <a:pt x="115"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sp>
              <p:nvSpPr>
                <p:cNvPr id="72" name="Freeform 4"/>
                <p:cNvSpPr>
                  <a:spLocks noChangeAspect="1"/>
                </p:cNvSpPr>
                <p:nvPr/>
              </p:nvSpPr>
              <p:spPr bwMode="auto">
                <a:xfrm>
                  <a:off x="2850" y="720"/>
                  <a:ext cx="973" cy="2878"/>
                </a:xfrm>
                <a:custGeom>
                  <a:avLst/>
                  <a:gdLst>
                    <a:gd name="T0" fmla="*/ 0 w 131"/>
                    <a:gd name="T1" fmla="*/ 63297852 h 388"/>
                    <a:gd name="T2" fmla="*/ 0 w 131"/>
                    <a:gd name="T3" fmla="*/ 40978716 h 388"/>
                    <a:gd name="T4" fmla="*/ 9063353 w 131"/>
                    <a:gd name="T5" fmla="*/ 40978716 h 388"/>
                    <a:gd name="T6" fmla="*/ 9063353 w 131"/>
                    <a:gd name="T7" fmla="*/ 20321411 h 388"/>
                    <a:gd name="T8" fmla="*/ 16954829 w 131"/>
                    <a:gd name="T9" fmla="*/ 17648284 h 388"/>
                    <a:gd name="T10" fmla="*/ 12252913 w 131"/>
                    <a:gd name="T11" fmla="*/ 13001595 h 388"/>
                    <a:gd name="T12" fmla="*/ 10420911 w 131"/>
                    <a:gd name="T13" fmla="*/ 5839239 h 388"/>
                    <a:gd name="T14" fmla="*/ 8387720 w 131"/>
                    <a:gd name="T15" fmla="*/ 13652527 h 388"/>
                    <a:gd name="T16" fmla="*/ 5718550 w 131"/>
                    <a:gd name="T17" fmla="*/ 13652527 h 388"/>
                    <a:gd name="T18" fmla="*/ 5718550 w 131"/>
                    <a:gd name="T19" fmla="*/ 37633858 h 388"/>
                    <a:gd name="T20" fmla="*/ 1332958 w 131"/>
                    <a:gd name="T21" fmla="*/ 37633858 h 388"/>
                    <a:gd name="T22" fmla="*/ 1332958 w 131"/>
                    <a:gd name="T23" fmla="*/ 37633858 h 388"/>
                    <a:gd name="T24" fmla="*/ 0 w 131"/>
                    <a:gd name="T25" fmla="*/ 36307932 h 388"/>
                    <a:gd name="T26" fmla="*/ 0 w 131"/>
                    <a:gd name="T27" fmla="*/ 36307932 h 388"/>
                    <a:gd name="T28" fmla="*/ 1332958 w 131"/>
                    <a:gd name="T29" fmla="*/ 34984823 h 388"/>
                    <a:gd name="T30" fmla="*/ 1332958 w 131"/>
                    <a:gd name="T31" fmla="*/ 34984823 h 388"/>
                    <a:gd name="T32" fmla="*/ 3028087 w 131"/>
                    <a:gd name="T33" fmla="*/ 34984823 h 388"/>
                    <a:gd name="T34" fmla="*/ 3028087 w 131"/>
                    <a:gd name="T35" fmla="*/ 11003885 h 388"/>
                    <a:gd name="T36" fmla="*/ 6376202 w 131"/>
                    <a:gd name="T37" fmla="*/ 11003885 h 388"/>
                    <a:gd name="T38" fmla="*/ 9063353 w 131"/>
                    <a:gd name="T39" fmla="*/ 0 h 388"/>
                    <a:gd name="T40" fmla="*/ 11753816 w 131"/>
                    <a:gd name="T41" fmla="*/ 0 h 388"/>
                    <a:gd name="T42" fmla="*/ 14602439 w 131"/>
                    <a:gd name="T43" fmla="*/ 11654379 h 388"/>
                    <a:gd name="T44" fmla="*/ 21994818 w 131"/>
                    <a:gd name="T45" fmla="*/ 18816736 h 388"/>
                    <a:gd name="T46" fmla="*/ 11753816 w 131"/>
                    <a:gd name="T47" fmla="*/ 22319113 h 388"/>
                    <a:gd name="T48" fmla="*/ 11753816 w 131"/>
                    <a:gd name="T49" fmla="*/ 43627366 h 388"/>
                    <a:gd name="T50" fmla="*/ 2690464 w 131"/>
                    <a:gd name="T51" fmla="*/ 43627366 h 388"/>
                    <a:gd name="T52" fmla="*/ 2690464 w 131"/>
                    <a:gd name="T53" fmla="*/ 63297852 h 388"/>
                    <a:gd name="T54" fmla="*/ 1332958 w 131"/>
                    <a:gd name="T55" fmla="*/ 64623808 h 388"/>
                    <a:gd name="T56" fmla="*/ 1332958 w 131"/>
                    <a:gd name="T57" fmla="*/ 64623808 h 388"/>
                    <a:gd name="T58" fmla="*/ 0 w 131"/>
                    <a:gd name="T59" fmla="*/ 63297852 h 3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388"/>
                    <a:gd name="T92" fmla="*/ 131 w 131"/>
                    <a:gd name="T93" fmla="*/ 388 h 3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388">
                      <a:moveTo>
                        <a:pt x="0" y="380"/>
                      </a:moveTo>
                      <a:cubicBezTo>
                        <a:pt x="0" y="246"/>
                        <a:pt x="0" y="246"/>
                        <a:pt x="0" y="246"/>
                      </a:cubicBezTo>
                      <a:cubicBezTo>
                        <a:pt x="54" y="246"/>
                        <a:pt x="54" y="246"/>
                        <a:pt x="54" y="246"/>
                      </a:cubicBezTo>
                      <a:cubicBezTo>
                        <a:pt x="54" y="122"/>
                        <a:pt x="54" y="122"/>
                        <a:pt x="54" y="122"/>
                      </a:cubicBezTo>
                      <a:cubicBezTo>
                        <a:pt x="101" y="106"/>
                        <a:pt x="101" y="106"/>
                        <a:pt x="101" y="106"/>
                      </a:cubicBezTo>
                      <a:cubicBezTo>
                        <a:pt x="73" y="78"/>
                        <a:pt x="73" y="78"/>
                        <a:pt x="73" y="78"/>
                      </a:cubicBezTo>
                      <a:cubicBezTo>
                        <a:pt x="62" y="35"/>
                        <a:pt x="62" y="35"/>
                        <a:pt x="62" y="35"/>
                      </a:cubicBezTo>
                      <a:cubicBezTo>
                        <a:pt x="50" y="82"/>
                        <a:pt x="50" y="82"/>
                        <a:pt x="50" y="82"/>
                      </a:cubicBezTo>
                      <a:cubicBezTo>
                        <a:pt x="34" y="82"/>
                        <a:pt x="34" y="82"/>
                        <a:pt x="34" y="82"/>
                      </a:cubicBezTo>
                      <a:cubicBezTo>
                        <a:pt x="34" y="226"/>
                        <a:pt x="34" y="226"/>
                        <a:pt x="34" y="226"/>
                      </a:cubicBezTo>
                      <a:cubicBezTo>
                        <a:pt x="8" y="226"/>
                        <a:pt x="8" y="226"/>
                        <a:pt x="8" y="226"/>
                      </a:cubicBezTo>
                      <a:cubicBezTo>
                        <a:pt x="8" y="226"/>
                        <a:pt x="8" y="226"/>
                        <a:pt x="8" y="226"/>
                      </a:cubicBezTo>
                      <a:cubicBezTo>
                        <a:pt x="4" y="226"/>
                        <a:pt x="0" y="222"/>
                        <a:pt x="0" y="218"/>
                      </a:cubicBezTo>
                      <a:cubicBezTo>
                        <a:pt x="0" y="218"/>
                        <a:pt x="0" y="218"/>
                        <a:pt x="0" y="218"/>
                      </a:cubicBezTo>
                      <a:cubicBezTo>
                        <a:pt x="0" y="214"/>
                        <a:pt x="4" y="210"/>
                        <a:pt x="8" y="210"/>
                      </a:cubicBezTo>
                      <a:cubicBezTo>
                        <a:pt x="8" y="210"/>
                        <a:pt x="8" y="210"/>
                        <a:pt x="8" y="210"/>
                      </a:cubicBezTo>
                      <a:cubicBezTo>
                        <a:pt x="18" y="210"/>
                        <a:pt x="18" y="210"/>
                        <a:pt x="18" y="210"/>
                      </a:cubicBezTo>
                      <a:cubicBezTo>
                        <a:pt x="18" y="66"/>
                        <a:pt x="18" y="66"/>
                        <a:pt x="18" y="66"/>
                      </a:cubicBezTo>
                      <a:cubicBezTo>
                        <a:pt x="38" y="66"/>
                        <a:pt x="38" y="66"/>
                        <a:pt x="38" y="66"/>
                      </a:cubicBezTo>
                      <a:cubicBezTo>
                        <a:pt x="54" y="0"/>
                        <a:pt x="54" y="0"/>
                        <a:pt x="54" y="0"/>
                      </a:cubicBezTo>
                      <a:cubicBezTo>
                        <a:pt x="70" y="0"/>
                        <a:pt x="70" y="0"/>
                        <a:pt x="70" y="0"/>
                      </a:cubicBezTo>
                      <a:cubicBezTo>
                        <a:pt x="87" y="70"/>
                        <a:pt x="87" y="70"/>
                        <a:pt x="87" y="70"/>
                      </a:cubicBezTo>
                      <a:cubicBezTo>
                        <a:pt x="131" y="113"/>
                        <a:pt x="131" y="113"/>
                        <a:pt x="131" y="113"/>
                      </a:cubicBezTo>
                      <a:cubicBezTo>
                        <a:pt x="70" y="134"/>
                        <a:pt x="70" y="134"/>
                        <a:pt x="70" y="134"/>
                      </a:cubicBezTo>
                      <a:cubicBezTo>
                        <a:pt x="70" y="262"/>
                        <a:pt x="70" y="262"/>
                        <a:pt x="70" y="262"/>
                      </a:cubicBezTo>
                      <a:cubicBezTo>
                        <a:pt x="16" y="262"/>
                        <a:pt x="16" y="262"/>
                        <a:pt x="16" y="262"/>
                      </a:cubicBezTo>
                      <a:cubicBezTo>
                        <a:pt x="16" y="380"/>
                        <a:pt x="16" y="380"/>
                        <a:pt x="16" y="380"/>
                      </a:cubicBezTo>
                      <a:cubicBezTo>
                        <a:pt x="16" y="384"/>
                        <a:pt x="12" y="388"/>
                        <a:pt x="8" y="388"/>
                      </a:cubicBezTo>
                      <a:cubicBezTo>
                        <a:pt x="8" y="388"/>
                        <a:pt x="8" y="388"/>
                        <a:pt x="8" y="388"/>
                      </a:cubicBezTo>
                      <a:cubicBezTo>
                        <a:pt x="4" y="388"/>
                        <a:pt x="0" y="384"/>
                        <a:pt x="0" y="380"/>
                      </a:cubicBezTo>
                      <a:close/>
                    </a:path>
                  </a:pathLst>
                </a:custGeom>
                <a:grpFill/>
                <a:ln w="6350">
                  <a:solidFill>
                    <a:srgbClr val="00B050"/>
                  </a:solidFill>
                  <a:miter lim="800000"/>
                  <a:headEnd/>
                  <a:tailEnd/>
                </a:ln>
                <a:scene3d>
                  <a:camera prst="orthographicFront"/>
                  <a:lightRig rig="threePt" dir="t"/>
                </a:scene3d>
                <a:sp3d>
                  <a:bevelT/>
                </a:sp3d>
              </p:spPr>
              <p:txBody>
                <a:bodyPr/>
                <a:lstStyle/>
                <a:p>
                  <a:endParaRPr lang="el-GR"/>
                </a:p>
              </p:txBody>
            </p:sp>
          </p:grpSp>
          <p:sp>
            <p:nvSpPr>
              <p:cNvPr id="64" name="Freeform 16"/>
              <p:cNvSpPr>
                <a:spLocks noChangeAspect="1"/>
              </p:cNvSpPr>
              <p:nvPr/>
            </p:nvSpPr>
            <p:spPr bwMode="auto">
              <a:xfrm rot="5400000">
                <a:off x="3293826" y="2317369"/>
                <a:ext cx="159264" cy="128342"/>
              </a:xfrm>
              <a:custGeom>
                <a:avLst/>
                <a:gdLst>
                  <a:gd name="T0" fmla="*/ 2147483647 w 147"/>
                  <a:gd name="T1" fmla="*/ 2147483647 h 96"/>
                  <a:gd name="T2" fmla="*/ 2147483647 w 147"/>
                  <a:gd name="T3" fmla="*/ 2147483647 h 96"/>
                  <a:gd name="T4" fmla="*/ 2147483647 w 147"/>
                  <a:gd name="T5" fmla="*/ 0 h 96"/>
                  <a:gd name="T6" fmla="*/ 0 w 147"/>
                  <a:gd name="T7" fmla="*/ 2147483647 h 96"/>
                  <a:gd name="T8" fmla="*/ 0 w 147"/>
                  <a:gd name="T9" fmla="*/ 2147483647 h 96"/>
                  <a:gd name="T10" fmla="*/ 2147483647 w 147"/>
                  <a:gd name="T11" fmla="*/ 2147483647 h 96"/>
                  <a:gd name="T12" fmla="*/ 2147483647 w 147"/>
                  <a:gd name="T13" fmla="*/ 2147483647 h 96"/>
                  <a:gd name="T14" fmla="*/ 2147483647 w 147"/>
                  <a:gd name="T15" fmla="*/ 2147483647 h 96"/>
                  <a:gd name="T16" fmla="*/ 2147483647 w 147"/>
                  <a:gd name="T17" fmla="*/ 2147483647 h 96"/>
                  <a:gd name="T18" fmla="*/ 2147483647 w 147"/>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96"/>
                  <a:gd name="T32" fmla="*/ 147 w 14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96">
                    <a:moveTo>
                      <a:pt x="131" y="32"/>
                    </a:moveTo>
                    <a:cubicBezTo>
                      <a:pt x="63" y="32"/>
                      <a:pt x="63" y="32"/>
                      <a:pt x="63" y="32"/>
                    </a:cubicBezTo>
                    <a:cubicBezTo>
                      <a:pt x="63" y="0"/>
                      <a:pt x="63" y="0"/>
                      <a:pt x="63" y="0"/>
                    </a:cubicBezTo>
                    <a:cubicBezTo>
                      <a:pt x="0" y="24"/>
                      <a:pt x="0" y="24"/>
                      <a:pt x="0" y="24"/>
                    </a:cubicBezTo>
                    <a:cubicBezTo>
                      <a:pt x="0" y="72"/>
                      <a:pt x="0" y="72"/>
                      <a:pt x="0" y="72"/>
                    </a:cubicBezTo>
                    <a:cubicBezTo>
                      <a:pt x="63" y="96"/>
                      <a:pt x="63" y="96"/>
                      <a:pt x="63" y="96"/>
                    </a:cubicBezTo>
                    <a:cubicBezTo>
                      <a:pt x="63" y="64"/>
                      <a:pt x="63" y="64"/>
                      <a:pt x="63" y="64"/>
                    </a:cubicBezTo>
                    <a:cubicBezTo>
                      <a:pt x="131" y="64"/>
                      <a:pt x="131" y="64"/>
                      <a:pt x="131" y="64"/>
                    </a:cubicBezTo>
                    <a:cubicBezTo>
                      <a:pt x="140" y="64"/>
                      <a:pt x="147" y="57"/>
                      <a:pt x="147" y="48"/>
                    </a:cubicBezTo>
                    <a:cubicBezTo>
                      <a:pt x="147" y="40"/>
                      <a:pt x="140" y="32"/>
                      <a:pt x="131" y="32"/>
                    </a:cubicBezTo>
                    <a:close/>
                  </a:path>
                </a:pathLst>
              </a:custGeom>
              <a:solidFill>
                <a:srgbClr val="FF0000"/>
              </a:solidFill>
              <a:ln w="14351">
                <a:noFill/>
                <a:miter lim="800000"/>
                <a:headEnd/>
                <a:tailEnd/>
              </a:ln>
              <a:scene3d>
                <a:camera prst="orthographicFront"/>
                <a:lightRig rig="threePt" dir="t"/>
              </a:scene3d>
              <a:sp3d>
                <a:bevelT/>
              </a:sp3d>
            </p:spPr>
            <p:txBody>
              <a:bodyPr/>
              <a:lstStyle/>
              <a:p>
                <a:endParaRPr lang="el-GR"/>
              </a:p>
            </p:txBody>
          </p:sp>
          <p:grpSp>
            <p:nvGrpSpPr>
              <p:cNvPr id="65" name="33 - Ομάδα"/>
              <p:cNvGrpSpPr/>
              <p:nvPr/>
            </p:nvGrpSpPr>
            <p:grpSpPr>
              <a:xfrm rot="10567777">
                <a:off x="3074810" y="1956287"/>
                <a:ext cx="88455" cy="556716"/>
                <a:chOff x="1778169" y="2332476"/>
                <a:chExt cx="98471" cy="691966"/>
              </a:xfrm>
            </p:grpSpPr>
            <p:sp>
              <p:nvSpPr>
                <p:cNvPr id="69" name="68 - Έλλειψη"/>
                <p:cNvSpPr/>
                <p:nvPr/>
              </p:nvSpPr>
              <p:spPr>
                <a:xfrm>
                  <a:off x="1778169" y="2332476"/>
                  <a:ext cx="98471" cy="127025"/>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0" name="69 - Ευθεία γραμμή σύνδεσης"/>
                <p:cNvCxnSpPr/>
                <p:nvPr/>
              </p:nvCxnSpPr>
              <p:spPr>
                <a:xfrm rot="5632223" flipV="1">
                  <a:off x="1508241" y="2717715"/>
                  <a:ext cx="601983" cy="11472"/>
                </a:xfrm>
                <a:prstGeom prst="line">
                  <a:avLst/>
                </a:prstGeom>
                <a:ln w="539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66" name="33 - Ομάδα"/>
              <p:cNvGrpSpPr/>
              <p:nvPr/>
            </p:nvGrpSpPr>
            <p:grpSpPr>
              <a:xfrm rot="232223" flipV="1">
                <a:off x="3876632" y="1959116"/>
                <a:ext cx="94643" cy="556716"/>
                <a:chOff x="1778169" y="2332476"/>
                <a:chExt cx="98471" cy="691966"/>
              </a:xfrm>
            </p:grpSpPr>
            <p:sp>
              <p:nvSpPr>
                <p:cNvPr id="67" name="66 - Έλλειψη"/>
                <p:cNvSpPr/>
                <p:nvPr/>
              </p:nvSpPr>
              <p:spPr>
                <a:xfrm>
                  <a:off x="1778169" y="2332476"/>
                  <a:ext cx="98471" cy="127025"/>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8" name="67 - Ευθεία γραμμή σύνδεσης"/>
                <p:cNvCxnSpPr/>
                <p:nvPr/>
              </p:nvCxnSpPr>
              <p:spPr>
                <a:xfrm rot="5632223" flipV="1">
                  <a:off x="1508241" y="2717715"/>
                  <a:ext cx="601983" cy="11472"/>
                </a:xfrm>
                <a:prstGeom prst="line">
                  <a:avLst/>
                </a:prstGeom>
                <a:ln w="539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grpSp>
          <p:nvGrpSpPr>
            <p:cNvPr id="34" name="103 - Ομάδα"/>
            <p:cNvGrpSpPr/>
            <p:nvPr/>
          </p:nvGrpSpPr>
          <p:grpSpPr>
            <a:xfrm rot="21045798">
              <a:off x="3051490" y="2488776"/>
              <a:ext cx="307049" cy="640092"/>
              <a:chOff x="3305659" y="5150253"/>
              <a:chExt cx="413003" cy="793819"/>
            </a:xfrm>
          </p:grpSpPr>
          <p:sp>
            <p:nvSpPr>
              <p:cNvPr id="59" name="Freeform 52"/>
              <p:cNvSpPr>
                <a:spLocks noChangeAspect="1"/>
              </p:cNvSpPr>
              <p:nvPr/>
            </p:nvSpPr>
            <p:spPr bwMode="auto">
              <a:xfrm rot="7831621" flipV="1">
                <a:off x="3295911" y="5521320"/>
                <a:ext cx="432500" cy="413003"/>
              </a:xfrm>
              <a:custGeom>
                <a:avLst/>
                <a:gdLst>
                  <a:gd name="T0" fmla="*/ 770 w 443"/>
                  <a:gd name="T1" fmla="*/ 791 h 443"/>
                  <a:gd name="T2" fmla="*/ 696 w 443"/>
                  <a:gd name="T3" fmla="*/ 914 h 443"/>
                  <a:gd name="T4" fmla="*/ 696 w 443"/>
                  <a:gd name="T5" fmla="*/ 914 h 443"/>
                  <a:gd name="T6" fmla="*/ 464 w 443"/>
                  <a:gd name="T7" fmla="*/ 1004 h 443"/>
                  <a:gd name="T8" fmla="*/ 464 w 443"/>
                  <a:gd name="T9" fmla="*/ 1004 h 443"/>
                  <a:gd name="T10" fmla="*/ 179 w 443"/>
                  <a:gd name="T11" fmla="*/ 887 h 443"/>
                  <a:gd name="T12" fmla="*/ 179 w 443"/>
                  <a:gd name="T13" fmla="*/ 887 h 443"/>
                  <a:gd name="T14" fmla="*/ 55 w 443"/>
                  <a:gd name="T15" fmla="*/ 601 h 443"/>
                  <a:gd name="T16" fmla="*/ 55 w 443"/>
                  <a:gd name="T17" fmla="*/ 601 h 443"/>
                  <a:gd name="T18" fmla="*/ 146 w 443"/>
                  <a:gd name="T19" fmla="*/ 374 h 443"/>
                  <a:gd name="T20" fmla="*/ 146 w 443"/>
                  <a:gd name="T21" fmla="*/ 374 h 443"/>
                  <a:gd name="T22" fmla="*/ 269 w 443"/>
                  <a:gd name="T23" fmla="*/ 299 h 443"/>
                  <a:gd name="T24" fmla="*/ 269 w 443"/>
                  <a:gd name="T25" fmla="*/ 299 h 443"/>
                  <a:gd name="T26" fmla="*/ 0 w 443"/>
                  <a:gd name="T27" fmla="*/ 35 h 443"/>
                  <a:gd name="T28" fmla="*/ 35 w 443"/>
                  <a:gd name="T29" fmla="*/ 0 h 443"/>
                  <a:gd name="T30" fmla="*/ 369 w 443"/>
                  <a:gd name="T31" fmla="*/ 325 h 443"/>
                  <a:gd name="T32" fmla="*/ 318 w 443"/>
                  <a:gd name="T33" fmla="*/ 335 h 443"/>
                  <a:gd name="T34" fmla="*/ 181 w 443"/>
                  <a:gd name="T35" fmla="*/ 407 h 443"/>
                  <a:gd name="T36" fmla="*/ 181 w 443"/>
                  <a:gd name="T37" fmla="*/ 407 h 443"/>
                  <a:gd name="T38" fmla="*/ 104 w 443"/>
                  <a:gd name="T39" fmla="*/ 601 h 443"/>
                  <a:gd name="T40" fmla="*/ 104 w 443"/>
                  <a:gd name="T41" fmla="*/ 601 h 443"/>
                  <a:gd name="T42" fmla="*/ 211 w 443"/>
                  <a:gd name="T43" fmla="*/ 851 h 443"/>
                  <a:gd name="T44" fmla="*/ 211 w 443"/>
                  <a:gd name="T45" fmla="*/ 851 h 443"/>
                  <a:gd name="T46" fmla="*/ 464 w 443"/>
                  <a:gd name="T47" fmla="*/ 955 h 443"/>
                  <a:gd name="T48" fmla="*/ 464 w 443"/>
                  <a:gd name="T49" fmla="*/ 955 h 443"/>
                  <a:gd name="T50" fmla="*/ 663 w 443"/>
                  <a:gd name="T51" fmla="*/ 881 h 443"/>
                  <a:gd name="T52" fmla="*/ 663 w 443"/>
                  <a:gd name="T53" fmla="*/ 881 h 443"/>
                  <a:gd name="T54" fmla="*/ 733 w 443"/>
                  <a:gd name="T55" fmla="*/ 743 h 443"/>
                  <a:gd name="T56" fmla="*/ 733 w 443"/>
                  <a:gd name="T57" fmla="*/ 743 h 443"/>
                  <a:gd name="T58" fmla="*/ 744 w 443"/>
                  <a:gd name="T59" fmla="*/ 700 h 443"/>
                  <a:gd name="T60" fmla="*/ 1077 w 443"/>
                  <a:gd name="T61" fmla="*/ 1024 h 443"/>
                  <a:gd name="T62" fmla="*/ 1041 w 443"/>
                  <a:gd name="T63" fmla="*/ 1059 h 443"/>
                  <a:gd name="T64" fmla="*/ 770 w 443"/>
                  <a:gd name="T65" fmla="*/ 791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3"/>
                  <a:gd name="T100" fmla="*/ 0 h 443"/>
                  <a:gd name="T101" fmla="*/ 443 w 443"/>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3" h="443">
                    <a:moveTo>
                      <a:pt x="317" y="331"/>
                    </a:moveTo>
                    <a:cubicBezTo>
                      <a:pt x="311" y="350"/>
                      <a:pt x="301" y="368"/>
                      <a:pt x="286" y="382"/>
                    </a:cubicBezTo>
                    <a:cubicBezTo>
                      <a:pt x="286" y="382"/>
                      <a:pt x="286" y="382"/>
                      <a:pt x="286" y="382"/>
                    </a:cubicBezTo>
                    <a:cubicBezTo>
                      <a:pt x="261" y="408"/>
                      <a:pt x="226" y="420"/>
                      <a:pt x="191" y="420"/>
                    </a:cubicBezTo>
                    <a:cubicBezTo>
                      <a:pt x="191" y="420"/>
                      <a:pt x="191" y="420"/>
                      <a:pt x="191" y="420"/>
                    </a:cubicBezTo>
                    <a:cubicBezTo>
                      <a:pt x="150" y="420"/>
                      <a:pt x="106" y="403"/>
                      <a:pt x="73" y="370"/>
                    </a:cubicBezTo>
                    <a:cubicBezTo>
                      <a:pt x="73" y="370"/>
                      <a:pt x="73" y="370"/>
                      <a:pt x="73" y="370"/>
                    </a:cubicBezTo>
                    <a:cubicBezTo>
                      <a:pt x="39" y="336"/>
                      <a:pt x="22" y="293"/>
                      <a:pt x="22" y="251"/>
                    </a:cubicBezTo>
                    <a:cubicBezTo>
                      <a:pt x="22" y="251"/>
                      <a:pt x="22" y="251"/>
                      <a:pt x="22" y="251"/>
                    </a:cubicBezTo>
                    <a:cubicBezTo>
                      <a:pt x="22" y="216"/>
                      <a:pt x="34" y="182"/>
                      <a:pt x="60" y="156"/>
                    </a:cubicBezTo>
                    <a:cubicBezTo>
                      <a:pt x="60" y="156"/>
                      <a:pt x="60" y="156"/>
                      <a:pt x="60" y="156"/>
                    </a:cubicBezTo>
                    <a:cubicBezTo>
                      <a:pt x="75" y="141"/>
                      <a:pt x="92" y="131"/>
                      <a:pt x="111" y="125"/>
                    </a:cubicBezTo>
                    <a:cubicBezTo>
                      <a:pt x="111" y="125"/>
                      <a:pt x="111" y="125"/>
                      <a:pt x="111" y="125"/>
                    </a:cubicBezTo>
                    <a:cubicBezTo>
                      <a:pt x="0" y="14"/>
                      <a:pt x="0" y="14"/>
                      <a:pt x="0" y="14"/>
                    </a:cubicBezTo>
                    <a:cubicBezTo>
                      <a:pt x="14" y="0"/>
                      <a:pt x="14" y="0"/>
                      <a:pt x="14" y="0"/>
                    </a:cubicBezTo>
                    <a:cubicBezTo>
                      <a:pt x="151" y="136"/>
                      <a:pt x="151" y="136"/>
                      <a:pt x="151" y="136"/>
                    </a:cubicBezTo>
                    <a:cubicBezTo>
                      <a:pt x="132" y="140"/>
                      <a:pt x="132" y="140"/>
                      <a:pt x="132" y="140"/>
                    </a:cubicBezTo>
                    <a:cubicBezTo>
                      <a:pt x="110" y="144"/>
                      <a:pt x="90" y="154"/>
                      <a:pt x="74" y="170"/>
                    </a:cubicBezTo>
                    <a:cubicBezTo>
                      <a:pt x="74" y="170"/>
                      <a:pt x="74" y="170"/>
                      <a:pt x="74" y="170"/>
                    </a:cubicBezTo>
                    <a:cubicBezTo>
                      <a:pt x="53" y="192"/>
                      <a:pt x="42" y="221"/>
                      <a:pt x="42" y="251"/>
                    </a:cubicBezTo>
                    <a:cubicBezTo>
                      <a:pt x="42" y="251"/>
                      <a:pt x="42" y="251"/>
                      <a:pt x="42" y="251"/>
                    </a:cubicBezTo>
                    <a:cubicBezTo>
                      <a:pt x="42" y="287"/>
                      <a:pt x="57" y="326"/>
                      <a:pt x="87" y="355"/>
                    </a:cubicBezTo>
                    <a:cubicBezTo>
                      <a:pt x="87" y="355"/>
                      <a:pt x="87" y="355"/>
                      <a:pt x="87" y="355"/>
                    </a:cubicBezTo>
                    <a:cubicBezTo>
                      <a:pt x="117" y="385"/>
                      <a:pt x="155" y="400"/>
                      <a:pt x="191" y="400"/>
                    </a:cubicBezTo>
                    <a:cubicBezTo>
                      <a:pt x="191" y="400"/>
                      <a:pt x="191" y="400"/>
                      <a:pt x="191" y="400"/>
                    </a:cubicBezTo>
                    <a:cubicBezTo>
                      <a:pt x="222" y="400"/>
                      <a:pt x="251" y="390"/>
                      <a:pt x="272" y="368"/>
                    </a:cubicBezTo>
                    <a:cubicBezTo>
                      <a:pt x="272" y="368"/>
                      <a:pt x="272" y="368"/>
                      <a:pt x="272" y="368"/>
                    </a:cubicBezTo>
                    <a:cubicBezTo>
                      <a:pt x="288" y="352"/>
                      <a:pt x="298" y="332"/>
                      <a:pt x="302" y="310"/>
                    </a:cubicBezTo>
                    <a:cubicBezTo>
                      <a:pt x="302" y="310"/>
                      <a:pt x="302" y="310"/>
                      <a:pt x="302" y="310"/>
                    </a:cubicBezTo>
                    <a:cubicBezTo>
                      <a:pt x="306" y="292"/>
                      <a:pt x="306" y="292"/>
                      <a:pt x="306" y="292"/>
                    </a:cubicBezTo>
                    <a:cubicBezTo>
                      <a:pt x="443" y="429"/>
                      <a:pt x="443" y="429"/>
                      <a:pt x="443" y="429"/>
                    </a:cubicBezTo>
                    <a:cubicBezTo>
                      <a:pt x="429" y="443"/>
                      <a:pt x="429" y="443"/>
                      <a:pt x="429" y="443"/>
                    </a:cubicBezTo>
                    <a:cubicBezTo>
                      <a:pt x="317" y="331"/>
                      <a:pt x="317" y="331"/>
                      <a:pt x="317" y="331"/>
                    </a:cubicBezTo>
                    <a:close/>
                  </a:path>
                </a:pathLst>
              </a:custGeom>
              <a:solidFill>
                <a:schemeClr val="tx2">
                  <a:lumMod val="60000"/>
                  <a:lumOff val="40000"/>
                </a:schemeClr>
              </a:solidFill>
              <a:ln w="28575" cmpd="sng">
                <a:solidFill>
                  <a:schemeClr val="tx2">
                    <a:lumMod val="60000"/>
                    <a:lumOff val="40000"/>
                  </a:schemeClr>
                </a:solidFill>
                <a:round/>
                <a:headEnd/>
                <a:tailEnd/>
              </a:ln>
            </p:spPr>
            <p:txBody>
              <a:bodyPr vert="eaVert"/>
              <a:lstStyle/>
              <a:p>
                <a:endParaRPr lang="el-GR" sz="1800"/>
              </a:p>
            </p:txBody>
          </p:sp>
          <p:sp>
            <p:nvSpPr>
              <p:cNvPr id="60" name="59 - Διάγραμμα ροής: Έξοδος σε δίσκο"/>
              <p:cNvSpPr/>
              <p:nvPr/>
            </p:nvSpPr>
            <p:spPr>
              <a:xfrm rot="15897408">
                <a:off x="3360964" y="5213175"/>
                <a:ext cx="292139" cy="166295"/>
              </a:xfrm>
              <a:prstGeom prst="flowChartOnlineStorag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5" name="107 - Ομάδα"/>
            <p:cNvGrpSpPr/>
            <p:nvPr/>
          </p:nvGrpSpPr>
          <p:grpSpPr>
            <a:xfrm rot="410323">
              <a:off x="3737942" y="2488776"/>
              <a:ext cx="307049" cy="640092"/>
              <a:chOff x="3305659" y="5150253"/>
              <a:chExt cx="413003" cy="793819"/>
            </a:xfrm>
          </p:grpSpPr>
          <p:sp>
            <p:nvSpPr>
              <p:cNvPr id="57" name="Freeform 52"/>
              <p:cNvSpPr>
                <a:spLocks noChangeAspect="1"/>
              </p:cNvSpPr>
              <p:nvPr/>
            </p:nvSpPr>
            <p:spPr bwMode="auto">
              <a:xfrm rot="7831621" flipV="1">
                <a:off x="3295911" y="5521320"/>
                <a:ext cx="432500" cy="413003"/>
              </a:xfrm>
              <a:custGeom>
                <a:avLst/>
                <a:gdLst>
                  <a:gd name="T0" fmla="*/ 770 w 443"/>
                  <a:gd name="T1" fmla="*/ 791 h 443"/>
                  <a:gd name="T2" fmla="*/ 696 w 443"/>
                  <a:gd name="T3" fmla="*/ 914 h 443"/>
                  <a:gd name="T4" fmla="*/ 696 w 443"/>
                  <a:gd name="T5" fmla="*/ 914 h 443"/>
                  <a:gd name="T6" fmla="*/ 464 w 443"/>
                  <a:gd name="T7" fmla="*/ 1004 h 443"/>
                  <a:gd name="T8" fmla="*/ 464 w 443"/>
                  <a:gd name="T9" fmla="*/ 1004 h 443"/>
                  <a:gd name="T10" fmla="*/ 179 w 443"/>
                  <a:gd name="T11" fmla="*/ 887 h 443"/>
                  <a:gd name="T12" fmla="*/ 179 w 443"/>
                  <a:gd name="T13" fmla="*/ 887 h 443"/>
                  <a:gd name="T14" fmla="*/ 55 w 443"/>
                  <a:gd name="T15" fmla="*/ 601 h 443"/>
                  <a:gd name="T16" fmla="*/ 55 w 443"/>
                  <a:gd name="T17" fmla="*/ 601 h 443"/>
                  <a:gd name="T18" fmla="*/ 146 w 443"/>
                  <a:gd name="T19" fmla="*/ 374 h 443"/>
                  <a:gd name="T20" fmla="*/ 146 w 443"/>
                  <a:gd name="T21" fmla="*/ 374 h 443"/>
                  <a:gd name="T22" fmla="*/ 269 w 443"/>
                  <a:gd name="T23" fmla="*/ 299 h 443"/>
                  <a:gd name="T24" fmla="*/ 269 w 443"/>
                  <a:gd name="T25" fmla="*/ 299 h 443"/>
                  <a:gd name="T26" fmla="*/ 0 w 443"/>
                  <a:gd name="T27" fmla="*/ 35 h 443"/>
                  <a:gd name="T28" fmla="*/ 35 w 443"/>
                  <a:gd name="T29" fmla="*/ 0 h 443"/>
                  <a:gd name="T30" fmla="*/ 369 w 443"/>
                  <a:gd name="T31" fmla="*/ 325 h 443"/>
                  <a:gd name="T32" fmla="*/ 318 w 443"/>
                  <a:gd name="T33" fmla="*/ 335 h 443"/>
                  <a:gd name="T34" fmla="*/ 181 w 443"/>
                  <a:gd name="T35" fmla="*/ 407 h 443"/>
                  <a:gd name="T36" fmla="*/ 181 w 443"/>
                  <a:gd name="T37" fmla="*/ 407 h 443"/>
                  <a:gd name="T38" fmla="*/ 104 w 443"/>
                  <a:gd name="T39" fmla="*/ 601 h 443"/>
                  <a:gd name="T40" fmla="*/ 104 w 443"/>
                  <a:gd name="T41" fmla="*/ 601 h 443"/>
                  <a:gd name="T42" fmla="*/ 211 w 443"/>
                  <a:gd name="T43" fmla="*/ 851 h 443"/>
                  <a:gd name="T44" fmla="*/ 211 w 443"/>
                  <a:gd name="T45" fmla="*/ 851 h 443"/>
                  <a:gd name="T46" fmla="*/ 464 w 443"/>
                  <a:gd name="T47" fmla="*/ 955 h 443"/>
                  <a:gd name="T48" fmla="*/ 464 w 443"/>
                  <a:gd name="T49" fmla="*/ 955 h 443"/>
                  <a:gd name="T50" fmla="*/ 663 w 443"/>
                  <a:gd name="T51" fmla="*/ 881 h 443"/>
                  <a:gd name="T52" fmla="*/ 663 w 443"/>
                  <a:gd name="T53" fmla="*/ 881 h 443"/>
                  <a:gd name="T54" fmla="*/ 733 w 443"/>
                  <a:gd name="T55" fmla="*/ 743 h 443"/>
                  <a:gd name="T56" fmla="*/ 733 w 443"/>
                  <a:gd name="T57" fmla="*/ 743 h 443"/>
                  <a:gd name="T58" fmla="*/ 744 w 443"/>
                  <a:gd name="T59" fmla="*/ 700 h 443"/>
                  <a:gd name="T60" fmla="*/ 1077 w 443"/>
                  <a:gd name="T61" fmla="*/ 1024 h 443"/>
                  <a:gd name="T62" fmla="*/ 1041 w 443"/>
                  <a:gd name="T63" fmla="*/ 1059 h 443"/>
                  <a:gd name="T64" fmla="*/ 770 w 443"/>
                  <a:gd name="T65" fmla="*/ 791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3"/>
                  <a:gd name="T100" fmla="*/ 0 h 443"/>
                  <a:gd name="T101" fmla="*/ 443 w 443"/>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3" h="443">
                    <a:moveTo>
                      <a:pt x="317" y="331"/>
                    </a:moveTo>
                    <a:cubicBezTo>
                      <a:pt x="311" y="350"/>
                      <a:pt x="301" y="368"/>
                      <a:pt x="286" y="382"/>
                    </a:cubicBezTo>
                    <a:cubicBezTo>
                      <a:pt x="286" y="382"/>
                      <a:pt x="286" y="382"/>
                      <a:pt x="286" y="382"/>
                    </a:cubicBezTo>
                    <a:cubicBezTo>
                      <a:pt x="261" y="408"/>
                      <a:pt x="226" y="420"/>
                      <a:pt x="191" y="420"/>
                    </a:cubicBezTo>
                    <a:cubicBezTo>
                      <a:pt x="191" y="420"/>
                      <a:pt x="191" y="420"/>
                      <a:pt x="191" y="420"/>
                    </a:cubicBezTo>
                    <a:cubicBezTo>
                      <a:pt x="150" y="420"/>
                      <a:pt x="106" y="403"/>
                      <a:pt x="73" y="370"/>
                    </a:cubicBezTo>
                    <a:cubicBezTo>
                      <a:pt x="73" y="370"/>
                      <a:pt x="73" y="370"/>
                      <a:pt x="73" y="370"/>
                    </a:cubicBezTo>
                    <a:cubicBezTo>
                      <a:pt x="39" y="336"/>
                      <a:pt x="22" y="293"/>
                      <a:pt x="22" y="251"/>
                    </a:cubicBezTo>
                    <a:cubicBezTo>
                      <a:pt x="22" y="251"/>
                      <a:pt x="22" y="251"/>
                      <a:pt x="22" y="251"/>
                    </a:cubicBezTo>
                    <a:cubicBezTo>
                      <a:pt x="22" y="216"/>
                      <a:pt x="34" y="182"/>
                      <a:pt x="60" y="156"/>
                    </a:cubicBezTo>
                    <a:cubicBezTo>
                      <a:pt x="60" y="156"/>
                      <a:pt x="60" y="156"/>
                      <a:pt x="60" y="156"/>
                    </a:cubicBezTo>
                    <a:cubicBezTo>
                      <a:pt x="75" y="141"/>
                      <a:pt x="92" y="131"/>
                      <a:pt x="111" y="125"/>
                    </a:cubicBezTo>
                    <a:cubicBezTo>
                      <a:pt x="111" y="125"/>
                      <a:pt x="111" y="125"/>
                      <a:pt x="111" y="125"/>
                    </a:cubicBezTo>
                    <a:cubicBezTo>
                      <a:pt x="0" y="14"/>
                      <a:pt x="0" y="14"/>
                      <a:pt x="0" y="14"/>
                    </a:cubicBezTo>
                    <a:cubicBezTo>
                      <a:pt x="14" y="0"/>
                      <a:pt x="14" y="0"/>
                      <a:pt x="14" y="0"/>
                    </a:cubicBezTo>
                    <a:cubicBezTo>
                      <a:pt x="151" y="136"/>
                      <a:pt x="151" y="136"/>
                      <a:pt x="151" y="136"/>
                    </a:cubicBezTo>
                    <a:cubicBezTo>
                      <a:pt x="132" y="140"/>
                      <a:pt x="132" y="140"/>
                      <a:pt x="132" y="140"/>
                    </a:cubicBezTo>
                    <a:cubicBezTo>
                      <a:pt x="110" y="144"/>
                      <a:pt x="90" y="154"/>
                      <a:pt x="74" y="170"/>
                    </a:cubicBezTo>
                    <a:cubicBezTo>
                      <a:pt x="74" y="170"/>
                      <a:pt x="74" y="170"/>
                      <a:pt x="74" y="170"/>
                    </a:cubicBezTo>
                    <a:cubicBezTo>
                      <a:pt x="53" y="192"/>
                      <a:pt x="42" y="221"/>
                      <a:pt x="42" y="251"/>
                    </a:cubicBezTo>
                    <a:cubicBezTo>
                      <a:pt x="42" y="251"/>
                      <a:pt x="42" y="251"/>
                      <a:pt x="42" y="251"/>
                    </a:cubicBezTo>
                    <a:cubicBezTo>
                      <a:pt x="42" y="287"/>
                      <a:pt x="57" y="326"/>
                      <a:pt x="87" y="355"/>
                    </a:cubicBezTo>
                    <a:cubicBezTo>
                      <a:pt x="87" y="355"/>
                      <a:pt x="87" y="355"/>
                      <a:pt x="87" y="355"/>
                    </a:cubicBezTo>
                    <a:cubicBezTo>
                      <a:pt x="117" y="385"/>
                      <a:pt x="155" y="400"/>
                      <a:pt x="191" y="400"/>
                    </a:cubicBezTo>
                    <a:cubicBezTo>
                      <a:pt x="191" y="400"/>
                      <a:pt x="191" y="400"/>
                      <a:pt x="191" y="400"/>
                    </a:cubicBezTo>
                    <a:cubicBezTo>
                      <a:pt x="222" y="400"/>
                      <a:pt x="251" y="390"/>
                      <a:pt x="272" y="368"/>
                    </a:cubicBezTo>
                    <a:cubicBezTo>
                      <a:pt x="272" y="368"/>
                      <a:pt x="272" y="368"/>
                      <a:pt x="272" y="368"/>
                    </a:cubicBezTo>
                    <a:cubicBezTo>
                      <a:pt x="288" y="352"/>
                      <a:pt x="298" y="332"/>
                      <a:pt x="302" y="310"/>
                    </a:cubicBezTo>
                    <a:cubicBezTo>
                      <a:pt x="302" y="310"/>
                      <a:pt x="302" y="310"/>
                      <a:pt x="302" y="310"/>
                    </a:cubicBezTo>
                    <a:cubicBezTo>
                      <a:pt x="306" y="292"/>
                      <a:pt x="306" y="292"/>
                      <a:pt x="306" y="292"/>
                    </a:cubicBezTo>
                    <a:cubicBezTo>
                      <a:pt x="443" y="429"/>
                      <a:pt x="443" y="429"/>
                      <a:pt x="443" y="429"/>
                    </a:cubicBezTo>
                    <a:cubicBezTo>
                      <a:pt x="429" y="443"/>
                      <a:pt x="429" y="443"/>
                      <a:pt x="429" y="443"/>
                    </a:cubicBezTo>
                    <a:cubicBezTo>
                      <a:pt x="317" y="331"/>
                      <a:pt x="317" y="331"/>
                      <a:pt x="317" y="331"/>
                    </a:cubicBezTo>
                    <a:close/>
                  </a:path>
                </a:pathLst>
              </a:custGeom>
              <a:solidFill>
                <a:schemeClr val="tx2">
                  <a:lumMod val="60000"/>
                  <a:lumOff val="40000"/>
                </a:schemeClr>
              </a:solidFill>
              <a:ln w="28575" cmpd="sng">
                <a:solidFill>
                  <a:schemeClr val="tx2">
                    <a:lumMod val="60000"/>
                    <a:lumOff val="40000"/>
                  </a:schemeClr>
                </a:solidFill>
                <a:round/>
                <a:headEnd/>
                <a:tailEnd/>
              </a:ln>
            </p:spPr>
            <p:txBody>
              <a:bodyPr vert="eaVert"/>
              <a:lstStyle/>
              <a:p>
                <a:endParaRPr lang="el-GR" sz="1800"/>
              </a:p>
            </p:txBody>
          </p:sp>
          <p:sp>
            <p:nvSpPr>
              <p:cNvPr id="58" name="57 - Διάγραμμα ροής: Έξοδος σε δίσκο"/>
              <p:cNvSpPr/>
              <p:nvPr/>
            </p:nvSpPr>
            <p:spPr>
              <a:xfrm rot="15897408">
                <a:off x="3360964" y="5213175"/>
                <a:ext cx="292139" cy="166295"/>
              </a:xfrm>
              <a:prstGeom prst="flowChartOnlineStorag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6" name="31 - TextBox"/>
            <p:cNvSpPr txBox="1"/>
            <p:nvPr/>
          </p:nvSpPr>
          <p:spPr>
            <a:xfrm>
              <a:off x="600260" y="4564996"/>
              <a:ext cx="1520456" cy="364202"/>
            </a:xfrm>
            <a:prstGeom prst="rect">
              <a:avLst/>
            </a:prstGeom>
            <a:solidFill>
              <a:schemeClr val="accent6">
                <a:lumMod val="20000"/>
                <a:lumOff val="80000"/>
              </a:schemeClr>
            </a:solidFill>
            <a:ln>
              <a:solidFill>
                <a:schemeClr val="accent1"/>
              </a:solidFill>
            </a:ln>
            <a:effectLst>
              <a:outerShdw blurRad="50800" dist="190500" dir="2700000" algn="tl" rotWithShape="0">
                <a:prstClr val="black">
                  <a:alpha val="40000"/>
                </a:prstClr>
              </a:outerShdw>
            </a:effectLst>
          </p:spPr>
          <p:txBody>
            <a:bodyPr wrap="square" rtlCol="0">
              <a:spAutoFit/>
            </a:bodyPr>
            <a:lstStyle/>
            <a:p>
              <a:pPr algn="ctr"/>
              <a:r>
                <a:rPr lang="el-GR" dirty="0" smtClean="0"/>
                <a:t>Ενεργοποίηση</a:t>
              </a:r>
              <a:endParaRPr lang="el-GR" dirty="0"/>
            </a:p>
          </p:txBody>
        </p:sp>
        <p:sp>
          <p:nvSpPr>
            <p:cNvPr id="37" name="32 - TextBox"/>
            <p:cNvSpPr txBox="1"/>
            <p:nvPr/>
          </p:nvSpPr>
          <p:spPr>
            <a:xfrm>
              <a:off x="2649571" y="5434852"/>
              <a:ext cx="1718777" cy="637354"/>
            </a:xfrm>
            <a:prstGeom prst="rect">
              <a:avLst/>
            </a:prstGeom>
            <a:solidFill>
              <a:schemeClr val="accent6">
                <a:lumMod val="20000"/>
                <a:lumOff val="80000"/>
              </a:schemeClr>
            </a:solidFill>
            <a:ln>
              <a:solidFill>
                <a:schemeClr val="accent1"/>
              </a:solidFill>
            </a:ln>
            <a:effectLst>
              <a:outerShdw blurRad="50800" dist="177800" dir="2700000" algn="tl" rotWithShape="0">
                <a:prstClr val="black">
                  <a:alpha val="40000"/>
                </a:prstClr>
              </a:outerShdw>
            </a:effectLst>
          </p:spPr>
          <p:txBody>
            <a:bodyPr wrap="square" rtlCol="0">
              <a:spAutoFit/>
            </a:bodyPr>
            <a:lstStyle/>
            <a:p>
              <a:pPr algn="ctr"/>
              <a:r>
                <a:rPr lang="el-GR" dirty="0" smtClean="0"/>
                <a:t>Διακοπή της </a:t>
              </a:r>
              <a:r>
                <a:rPr lang="el-GR" dirty="0" err="1" smtClean="0"/>
                <a:t>συνδιέγερσης</a:t>
              </a:r>
              <a:endParaRPr lang="el-GR" dirty="0"/>
            </a:p>
          </p:txBody>
        </p:sp>
        <p:sp>
          <p:nvSpPr>
            <p:cNvPr id="38" name="37 - TextBox"/>
            <p:cNvSpPr txBox="1"/>
            <p:nvPr/>
          </p:nvSpPr>
          <p:spPr>
            <a:xfrm>
              <a:off x="2120717" y="2620362"/>
              <a:ext cx="991602" cy="307777"/>
            </a:xfrm>
            <a:prstGeom prst="rect">
              <a:avLst/>
            </a:prstGeom>
            <a:noFill/>
          </p:spPr>
          <p:txBody>
            <a:bodyPr wrap="square" rtlCol="0">
              <a:spAutoFit/>
            </a:bodyPr>
            <a:lstStyle/>
            <a:p>
              <a:pPr algn="r"/>
              <a:r>
                <a:rPr lang="en-US" sz="1400" b="1" dirty="0" smtClean="0"/>
                <a:t>CTLA4-Ig</a:t>
              </a:r>
              <a:endParaRPr lang="el-GR" sz="1400" b="1" dirty="0"/>
            </a:p>
          </p:txBody>
        </p:sp>
        <p:sp>
          <p:nvSpPr>
            <p:cNvPr id="39" name="3 - TextBox"/>
            <p:cNvSpPr txBox="1"/>
            <p:nvPr/>
          </p:nvSpPr>
          <p:spPr>
            <a:xfrm>
              <a:off x="137513" y="1199472"/>
              <a:ext cx="462748" cy="364202"/>
            </a:xfrm>
            <a:prstGeom prst="rect">
              <a:avLst/>
            </a:prstGeom>
            <a:noFill/>
            <a:scene3d>
              <a:camera prst="orthographicFront"/>
              <a:lightRig rig="threePt" dir="t"/>
            </a:scene3d>
            <a:sp3d>
              <a:bevelT/>
            </a:sp3d>
          </p:spPr>
          <p:txBody>
            <a:bodyPr wrap="square" rtlCol="0">
              <a:spAutoFit/>
            </a:bodyPr>
            <a:lstStyle/>
            <a:p>
              <a:r>
                <a:rPr lang="el-GR" dirty="0" smtClean="0"/>
                <a:t>ΔΚ</a:t>
              </a:r>
              <a:endParaRPr lang="el-GR" dirty="0"/>
            </a:p>
          </p:txBody>
        </p:sp>
        <p:sp>
          <p:nvSpPr>
            <p:cNvPr id="40" name="39 - TextBox"/>
            <p:cNvSpPr txBox="1"/>
            <p:nvPr/>
          </p:nvSpPr>
          <p:spPr>
            <a:xfrm>
              <a:off x="2000232" y="3714752"/>
              <a:ext cx="928694" cy="307777"/>
            </a:xfrm>
            <a:prstGeom prst="rect">
              <a:avLst/>
            </a:prstGeom>
            <a:noFill/>
          </p:spPr>
          <p:txBody>
            <a:bodyPr wrap="square" rtlCol="0">
              <a:spAutoFit/>
            </a:bodyPr>
            <a:lstStyle/>
            <a:p>
              <a:r>
                <a:rPr lang="el-GR" sz="1400" dirty="0" smtClean="0"/>
                <a:t>Τ κύτταρο</a:t>
              </a:r>
              <a:endParaRPr lang="el-GR" sz="1400" dirty="0"/>
            </a:p>
          </p:txBody>
        </p:sp>
        <p:sp>
          <p:nvSpPr>
            <p:cNvPr id="41" name="40 - TextBox"/>
            <p:cNvSpPr txBox="1"/>
            <p:nvPr/>
          </p:nvSpPr>
          <p:spPr>
            <a:xfrm>
              <a:off x="428596" y="5059932"/>
              <a:ext cx="642942" cy="369332"/>
            </a:xfrm>
            <a:prstGeom prst="rect">
              <a:avLst/>
            </a:prstGeom>
            <a:noFill/>
          </p:spPr>
          <p:txBody>
            <a:bodyPr wrap="square" rtlCol="0">
              <a:spAutoFit/>
            </a:bodyPr>
            <a:lstStyle/>
            <a:p>
              <a:r>
                <a:rPr lang="el-GR" dirty="0" smtClean="0"/>
                <a:t>(α)</a:t>
              </a:r>
              <a:endParaRPr lang="el-GR" dirty="0"/>
            </a:p>
          </p:txBody>
        </p:sp>
        <p:sp>
          <p:nvSpPr>
            <p:cNvPr id="42" name="41 - TextBox"/>
            <p:cNvSpPr txBox="1"/>
            <p:nvPr/>
          </p:nvSpPr>
          <p:spPr>
            <a:xfrm>
              <a:off x="2143108" y="5572140"/>
              <a:ext cx="500066" cy="369332"/>
            </a:xfrm>
            <a:prstGeom prst="rect">
              <a:avLst/>
            </a:prstGeom>
            <a:noFill/>
          </p:spPr>
          <p:txBody>
            <a:bodyPr wrap="square" rtlCol="0">
              <a:spAutoFit/>
            </a:bodyPr>
            <a:lstStyle/>
            <a:p>
              <a:r>
                <a:rPr lang="el-GR" dirty="0" smtClean="0"/>
                <a:t>(β)</a:t>
              </a:r>
              <a:endParaRPr lang="el-GR" dirty="0"/>
            </a:p>
          </p:txBody>
        </p:sp>
        <p:pic>
          <p:nvPicPr>
            <p:cNvPr id="43" name="Picture 2" descr="C:\Users\dell\Desktop\σχήματα\CD-4-1.png"/>
            <p:cNvPicPr>
              <a:picLocks noChangeAspect="1" noChangeArrowheads="1"/>
            </p:cNvPicPr>
            <p:nvPr/>
          </p:nvPicPr>
          <p:blipFill>
            <a:blip r:embed="rId2" cstate="print"/>
            <a:srcRect/>
            <a:stretch>
              <a:fillRect/>
            </a:stretch>
          </p:blipFill>
          <p:spPr bwMode="auto">
            <a:xfrm rot="5400000" flipH="1">
              <a:off x="1049548" y="2621191"/>
              <a:ext cx="642942" cy="115417"/>
            </a:xfrm>
            <a:prstGeom prst="rect">
              <a:avLst/>
            </a:prstGeom>
            <a:noFill/>
          </p:spPr>
        </p:pic>
        <p:pic>
          <p:nvPicPr>
            <p:cNvPr id="44" name="Picture 2" descr="C:\Users\dell\Desktop\σχήματα\CD-4-1.png"/>
            <p:cNvPicPr>
              <a:picLocks noChangeAspect="1" noChangeArrowheads="1"/>
            </p:cNvPicPr>
            <p:nvPr/>
          </p:nvPicPr>
          <p:blipFill>
            <a:blip r:embed="rId2" cstate="print"/>
            <a:srcRect/>
            <a:stretch>
              <a:fillRect/>
            </a:stretch>
          </p:blipFill>
          <p:spPr bwMode="auto">
            <a:xfrm rot="5791507" flipH="1">
              <a:off x="3147401" y="3853467"/>
              <a:ext cx="860536" cy="154479"/>
            </a:xfrm>
            <a:prstGeom prst="rect">
              <a:avLst/>
            </a:prstGeom>
            <a:noFill/>
          </p:spPr>
        </p:pic>
        <p:sp>
          <p:nvSpPr>
            <p:cNvPr id="45" name="Freeform 11"/>
            <p:cNvSpPr>
              <a:spLocks noChangeAspect="1"/>
            </p:cNvSpPr>
            <p:nvPr/>
          </p:nvSpPr>
          <p:spPr bwMode="auto">
            <a:xfrm rot="14472000">
              <a:off x="528396" y="3559803"/>
              <a:ext cx="146545" cy="51051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p:spPr>
          <p:txBody>
            <a:bodyPr/>
            <a:lstStyle/>
            <a:p>
              <a:endParaRPr lang="el-GR"/>
            </a:p>
          </p:txBody>
        </p:sp>
        <p:sp>
          <p:nvSpPr>
            <p:cNvPr id="46" name="Freeform 12"/>
            <p:cNvSpPr>
              <a:spLocks noChangeAspect="1"/>
            </p:cNvSpPr>
            <p:nvPr/>
          </p:nvSpPr>
          <p:spPr bwMode="auto">
            <a:xfrm rot="14472000" flipH="1">
              <a:off x="448385" y="3409477"/>
              <a:ext cx="146545" cy="510518"/>
            </a:xfrm>
            <a:custGeom>
              <a:avLst/>
              <a:gdLst>
                <a:gd name="T0" fmla="*/ 185 w 365"/>
                <a:gd name="T1" fmla="*/ 784 h 1232"/>
                <a:gd name="T2" fmla="*/ 185 w 365"/>
                <a:gd name="T3" fmla="*/ 398 h 1232"/>
                <a:gd name="T4" fmla="*/ 112 w 365"/>
                <a:gd name="T5" fmla="*/ 398 h 1232"/>
                <a:gd name="T6" fmla="*/ 112 w 365"/>
                <a:gd name="T7" fmla="*/ 226 h 1232"/>
                <a:gd name="T8" fmla="*/ 0 w 365"/>
                <a:gd name="T9" fmla="*/ 226 h 1232"/>
                <a:gd name="T10" fmla="*/ 0 w 365"/>
                <a:gd name="T11" fmla="*/ 27 h 1232"/>
                <a:gd name="T12" fmla="*/ 26 w 365"/>
                <a:gd name="T13" fmla="*/ 0 h 1232"/>
                <a:gd name="T14" fmla="*/ 26 w 365"/>
                <a:gd name="T15" fmla="*/ 0 h 1232"/>
                <a:gd name="T16" fmla="*/ 53 w 365"/>
                <a:gd name="T17" fmla="*/ 27 h 1232"/>
                <a:gd name="T18" fmla="*/ 53 w 365"/>
                <a:gd name="T19" fmla="*/ 27 h 1232"/>
                <a:gd name="T20" fmla="*/ 53 w 365"/>
                <a:gd name="T21" fmla="*/ 173 h 1232"/>
                <a:gd name="T22" fmla="*/ 164 w 365"/>
                <a:gd name="T23" fmla="*/ 173 h 1232"/>
                <a:gd name="T24" fmla="*/ 164 w 365"/>
                <a:gd name="T25" fmla="*/ 346 h 1232"/>
                <a:gd name="T26" fmla="*/ 238 w 365"/>
                <a:gd name="T27" fmla="*/ 346 h 1232"/>
                <a:gd name="T28" fmla="*/ 238 w 365"/>
                <a:gd name="T29" fmla="*/ 784 h 1232"/>
                <a:gd name="T30" fmla="*/ 212 w 365"/>
                <a:gd name="T31" fmla="*/ 811 h 1232"/>
                <a:gd name="T32" fmla="*/ 212 w 365"/>
                <a:gd name="T33" fmla="*/ 811 h 1232"/>
                <a:gd name="T34" fmla="*/ 185 w 365"/>
                <a:gd name="T35" fmla="*/ 784 h 1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232"/>
                <a:gd name="T56" fmla="*/ 365 w 365"/>
                <a:gd name="T57" fmla="*/ 1232 h 1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232">
                  <a:moveTo>
                    <a:pt x="285" y="1192"/>
                  </a:moveTo>
                  <a:cubicBezTo>
                    <a:pt x="285" y="606"/>
                    <a:pt x="285" y="606"/>
                    <a:pt x="285" y="606"/>
                  </a:cubicBezTo>
                  <a:cubicBezTo>
                    <a:pt x="171" y="606"/>
                    <a:pt x="171" y="606"/>
                    <a:pt x="171" y="606"/>
                  </a:cubicBezTo>
                  <a:cubicBezTo>
                    <a:pt x="171" y="343"/>
                    <a:pt x="171" y="343"/>
                    <a:pt x="171" y="343"/>
                  </a:cubicBezTo>
                  <a:cubicBezTo>
                    <a:pt x="0" y="343"/>
                    <a:pt x="0" y="343"/>
                    <a:pt x="0" y="343"/>
                  </a:cubicBezTo>
                  <a:cubicBezTo>
                    <a:pt x="0" y="40"/>
                    <a:pt x="0" y="40"/>
                    <a:pt x="0" y="40"/>
                  </a:cubicBezTo>
                  <a:cubicBezTo>
                    <a:pt x="0" y="18"/>
                    <a:pt x="18" y="0"/>
                    <a:pt x="40" y="0"/>
                  </a:cubicBezTo>
                  <a:cubicBezTo>
                    <a:pt x="40" y="0"/>
                    <a:pt x="40" y="0"/>
                    <a:pt x="40" y="0"/>
                  </a:cubicBezTo>
                  <a:cubicBezTo>
                    <a:pt x="62" y="0"/>
                    <a:pt x="80" y="18"/>
                    <a:pt x="80" y="40"/>
                  </a:cubicBezTo>
                  <a:cubicBezTo>
                    <a:pt x="80" y="40"/>
                    <a:pt x="80" y="40"/>
                    <a:pt x="80" y="40"/>
                  </a:cubicBezTo>
                  <a:cubicBezTo>
                    <a:pt x="80" y="263"/>
                    <a:pt x="80" y="263"/>
                    <a:pt x="80" y="263"/>
                  </a:cubicBezTo>
                  <a:cubicBezTo>
                    <a:pt x="251" y="263"/>
                    <a:pt x="251" y="263"/>
                    <a:pt x="251" y="263"/>
                  </a:cubicBezTo>
                  <a:cubicBezTo>
                    <a:pt x="251" y="526"/>
                    <a:pt x="251" y="526"/>
                    <a:pt x="251" y="526"/>
                  </a:cubicBezTo>
                  <a:cubicBezTo>
                    <a:pt x="365" y="526"/>
                    <a:pt x="365" y="526"/>
                    <a:pt x="365" y="526"/>
                  </a:cubicBezTo>
                  <a:cubicBezTo>
                    <a:pt x="365" y="1192"/>
                    <a:pt x="365" y="1192"/>
                    <a:pt x="365" y="1192"/>
                  </a:cubicBezTo>
                  <a:cubicBezTo>
                    <a:pt x="365" y="1214"/>
                    <a:pt x="347" y="1232"/>
                    <a:pt x="325" y="1232"/>
                  </a:cubicBezTo>
                  <a:cubicBezTo>
                    <a:pt x="325" y="1232"/>
                    <a:pt x="325" y="1232"/>
                    <a:pt x="325" y="1232"/>
                  </a:cubicBezTo>
                  <a:cubicBezTo>
                    <a:pt x="303" y="1232"/>
                    <a:pt x="285" y="1214"/>
                    <a:pt x="285" y="1192"/>
                  </a:cubicBezTo>
                  <a:close/>
                </a:path>
              </a:pathLst>
            </a:custGeom>
            <a:solidFill>
              <a:schemeClr val="tx2">
                <a:lumMod val="60000"/>
                <a:lumOff val="40000"/>
              </a:schemeClr>
            </a:solidFill>
            <a:ln w="6350">
              <a:solidFill>
                <a:schemeClr val="accent5">
                  <a:lumMod val="75000"/>
                </a:schemeClr>
              </a:solidFill>
              <a:round/>
              <a:headEnd/>
              <a:tailEnd/>
            </a:ln>
          </p:spPr>
          <p:txBody>
            <a:bodyPr/>
            <a:lstStyle/>
            <a:p>
              <a:endParaRPr lang="el-GR"/>
            </a:p>
          </p:txBody>
        </p:sp>
        <p:sp>
          <p:nvSpPr>
            <p:cNvPr id="47" name="29 - Βέλος προς τα κάτω"/>
            <p:cNvSpPr/>
            <p:nvPr/>
          </p:nvSpPr>
          <p:spPr>
            <a:xfrm>
              <a:off x="983402" y="3183928"/>
              <a:ext cx="132214" cy="1127133"/>
            </a:xfrm>
            <a:prstGeom prst="downArrow">
              <a:avLst/>
            </a:prstGeom>
            <a:solidFill>
              <a:srgbClr val="00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8" name="Picture 2" descr="C:\Users\dell\Desktop\σχήματα\CD-4-1.png"/>
            <p:cNvPicPr>
              <a:picLocks noChangeAspect="1" noChangeArrowheads="1"/>
            </p:cNvPicPr>
            <p:nvPr/>
          </p:nvPicPr>
          <p:blipFill>
            <a:blip r:embed="rId2" cstate="print"/>
            <a:srcRect/>
            <a:stretch>
              <a:fillRect/>
            </a:stretch>
          </p:blipFill>
          <p:spPr bwMode="auto">
            <a:xfrm rot="19765456" flipH="1">
              <a:off x="-36512" y="3494252"/>
              <a:ext cx="860536" cy="154479"/>
            </a:xfrm>
            <a:prstGeom prst="rect">
              <a:avLst/>
            </a:prstGeom>
            <a:noFill/>
          </p:spPr>
        </p:pic>
        <p:pic>
          <p:nvPicPr>
            <p:cNvPr id="49" name="Picture 2" descr="C:\Users\dell\Desktop\σχήματα\CD-4-1.png"/>
            <p:cNvPicPr>
              <a:picLocks noChangeAspect="1" noChangeArrowheads="1"/>
            </p:cNvPicPr>
            <p:nvPr/>
          </p:nvPicPr>
          <p:blipFill>
            <a:blip r:embed="rId2" cstate="print"/>
            <a:srcRect/>
            <a:stretch>
              <a:fillRect/>
            </a:stretch>
          </p:blipFill>
          <p:spPr bwMode="auto">
            <a:xfrm rot="14160320" flipH="1">
              <a:off x="1213212" y="4140476"/>
              <a:ext cx="860536" cy="154479"/>
            </a:xfrm>
            <a:prstGeom prst="rect">
              <a:avLst/>
            </a:prstGeom>
            <a:noFill/>
          </p:spPr>
        </p:pic>
        <p:pic>
          <p:nvPicPr>
            <p:cNvPr id="50" name="Picture 2" descr="C:\Users\dell\Desktop\σχήματα\CD-4-1.png"/>
            <p:cNvPicPr>
              <a:picLocks noChangeAspect="1" noChangeArrowheads="1"/>
            </p:cNvPicPr>
            <p:nvPr/>
          </p:nvPicPr>
          <p:blipFill>
            <a:blip r:embed="rId2" cstate="print"/>
            <a:srcRect/>
            <a:stretch>
              <a:fillRect/>
            </a:stretch>
          </p:blipFill>
          <p:spPr bwMode="auto">
            <a:xfrm rot="19515436" flipH="1" flipV="1">
              <a:off x="2462034" y="5090939"/>
              <a:ext cx="860536" cy="134924"/>
            </a:xfrm>
            <a:prstGeom prst="rect">
              <a:avLst/>
            </a:prstGeom>
            <a:noFill/>
          </p:spPr>
        </p:pic>
        <p:sp>
          <p:nvSpPr>
            <p:cNvPr id="51" name="30 - Βέλος προς τα κάτω"/>
            <p:cNvSpPr/>
            <p:nvPr/>
          </p:nvSpPr>
          <p:spPr>
            <a:xfrm>
              <a:off x="1459649" y="3254374"/>
              <a:ext cx="132214" cy="1056687"/>
            </a:xfrm>
            <a:prstGeom prst="downArrow">
              <a:avLst/>
            </a:prstGeom>
            <a:solidFill>
              <a:srgbClr val="00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2" name="Picture 2" descr="C:\Users\dell\Desktop\σχήματα\CD-4-1.png"/>
            <p:cNvPicPr>
              <a:picLocks noChangeAspect="1" noChangeArrowheads="1"/>
            </p:cNvPicPr>
            <p:nvPr/>
          </p:nvPicPr>
          <p:blipFill>
            <a:blip r:embed="rId2" cstate="print"/>
            <a:srcRect/>
            <a:stretch>
              <a:fillRect/>
            </a:stretch>
          </p:blipFill>
          <p:spPr bwMode="auto">
            <a:xfrm rot="13578932" flipH="1" flipV="1">
              <a:off x="3655501" y="4938724"/>
              <a:ext cx="860536" cy="127701"/>
            </a:xfrm>
            <a:prstGeom prst="rect">
              <a:avLst/>
            </a:prstGeom>
            <a:noFill/>
          </p:spPr>
        </p:pic>
        <p:sp>
          <p:nvSpPr>
            <p:cNvPr id="53" name="52 - TextBox"/>
            <p:cNvSpPr txBox="1"/>
            <p:nvPr/>
          </p:nvSpPr>
          <p:spPr>
            <a:xfrm>
              <a:off x="2143108" y="2857496"/>
              <a:ext cx="1143008" cy="307777"/>
            </a:xfrm>
            <a:prstGeom prst="rect">
              <a:avLst/>
            </a:prstGeom>
            <a:noFill/>
          </p:spPr>
          <p:txBody>
            <a:bodyPr wrap="square" rtlCol="0">
              <a:spAutoFit/>
            </a:bodyPr>
            <a:lstStyle/>
            <a:p>
              <a:r>
                <a:rPr lang="en-US" sz="1400" b="1" dirty="0" smtClean="0"/>
                <a:t>(</a:t>
              </a:r>
              <a:r>
                <a:rPr lang="en-US" sz="1400" b="1" dirty="0" err="1" smtClean="0"/>
                <a:t>Abatacept</a:t>
              </a:r>
              <a:r>
                <a:rPr lang="en-US" sz="1400" b="1" dirty="0" smtClean="0"/>
                <a:t>)</a:t>
              </a:r>
              <a:endParaRPr lang="el-GR" sz="1400" b="1" dirty="0"/>
            </a:p>
          </p:txBody>
        </p:sp>
        <p:grpSp>
          <p:nvGrpSpPr>
            <p:cNvPr id="54" name="Ομάδα 400"/>
            <p:cNvGrpSpPr/>
            <p:nvPr/>
          </p:nvGrpSpPr>
          <p:grpSpPr>
            <a:xfrm>
              <a:off x="2954055" y="4211170"/>
              <a:ext cx="890845" cy="874013"/>
              <a:chOff x="391000" y="4810386"/>
              <a:chExt cx="1234493" cy="1109841"/>
            </a:xfrm>
          </p:grpSpPr>
          <p:sp>
            <p:nvSpPr>
              <p:cNvPr id="55" name="Ελεύθερη σχεδίαση 401"/>
              <p:cNvSpPr/>
              <p:nvPr/>
            </p:nvSpPr>
            <p:spPr>
              <a:xfrm>
                <a:off x="391000" y="4810386"/>
                <a:ext cx="1234493" cy="1109841"/>
              </a:xfrm>
              <a:custGeom>
                <a:avLst/>
                <a:gdLst>
                  <a:gd name="connsiteX0" fmla="*/ 108827 w 1198996"/>
                  <a:gd name="connsiteY0" fmla="*/ 1126610 h 1421644"/>
                  <a:gd name="connsiteX1" fmla="*/ 5310 w 1198996"/>
                  <a:gd name="connsiteY1" fmla="*/ 816059 h 1421644"/>
                  <a:gd name="connsiteX2" fmla="*/ 31189 w 1198996"/>
                  <a:gd name="connsiteY2" fmla="*/ 514135 h 1421644"/>
                  <a:gd name="connsiteX3" fmla="*/ 169212 w 1198996"/>
                  <a:gd name="connsiteY3" fmla="*/ 160451 h 1421644"/>
                  <a:gd name="connsiteX4" fmla="*/ 453884 w 1198996"/>
                  <a:gd name="connsiteY4" fmla="*/ 31055 h 1421644"/>
                  <a:gd name="connsiteX5" fmla="*/ 867952 w 1198996"/>
                  <a:gd name="connsiteY5" fmla="*/ 31055 h 1421644"/>
                  <a:gd name="connsiteX6" fmla="*/ 1161250 w 1198996"/>
                  <a:gd name="connsiteY6" fmla="*/ 376112 h 1421644"/>
                  <a:gd name="connsiteX7" fmla="*/ 1143997 w 1198996"/>
                  <a:gd name="connsiteY7" fmla="*/ 1109357 h 1421644"/>
                  <a:gd name="connsiteX8" fmla="*/ 695423 w 1198996"/>
                  <a:gd name="connsiteY8" fmla="*/ 1394029 h 1421644"/>
                  <a:gd name="connsiteX9" fmla="*/ 419378 w 1198996"/>
                  <a:gd name="connsiteY9" fmla="*/ 1394029 h 1421644"/>
                  <a:gd name="connsiteX10" fmla="*/ 264103 w 1198996"/>
                  <a:gd name="connsiteY10" fmla="*/ 1247380 h 1421644"/>
                  <a:gd name="connsiteX11" fmla="*/ 108827 w 1198996"/>
                  <a:gd name="connsiteY11" fmla="*/ 1126610 h 142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996" h="1421644">
                    <a:moveTo>
                      <a:pt x="108827" y="1126610"/>
                    </a:moveTo>
                    <a:cubicBezTo>
                      <a:pt x="65695" y="1054723"/>
                      <a:pt x="18250" y="918138"/>
                      <a:pt x="5310" y="816059"/>
                    </a:cubicBezTo>
                    <a:cubicBezTo>
                      <a:pt x="-7630" y="713980"/>
                      <a:pt x="3872" y="623403"/>
                      <a:pt x="31189" y="514135"/>
                    </a:cubicBezTo>
                    <a:cubicBezTo>
                      <a:pt x="58506" y="404867"/>
                      <a:pt x="98763" y="240964"/>
                      <a:pt x="169212" y="160451"/>
                    </a:cubicBezTo>
                    <a:cubicBezTo>
                      <a:pt x="239661" y="79938"/>
                      <a:pt x="337427" y="52621"/>
                      <a:pt x="453884" y="31055"/>
                    </a:cubicBezTo>
                    <a:cubicBezTo>
                      <a:pt x="570341" y="9489"/>
                      <a:pt x="750058" y="-26455"/>
                      <a:pt x="867952" y="31055"/>
                    </a:cubicBezTo>
                    <a:cubicBezTo>
                      <a:pt x="985846" y="88564"/>
                      <a:pt x="1115243" y="196395"/>
                      <a:pt x="1161250" y="376112"/>
                    </a:cubicBezTo>
                    <a:cubicBezTo>
                      <a:pt x="1207257" y="555829"/>
                      <a:pt x="1221635" y="939704"/>
                      <a:pt x="1143997" y="1109357"/>
                    </a:cubicBezTo>
                    <a:cubicBezTo>
                      <a:pt x="1066359" y="1279010"/>
                      <a:pt x="816193" y="1346584"/>
                      <a:pt x="695423" y="1394029"/>
                    </a:cubicBezTo>
                    <a:cubicBezTo>
                      <a:pt x="574653" y="1441474"/>
                      <a:pt x="491265" y="1418471"/>
                      <a:pt x="419378" y="1394029"/>
                    </a:cubicBezTo>
                    <a:cubicBezTo>
                      <a:pt x="347491" y="1369588"/>
                      <a:pt x="314424" y="1296263"/>
                      <a:pt x="264103" y="1247380"/>
                    </a:cubicBezTo>
                    <a:cubicBezTo>
                      <a:pt x="213782" y="1198497"/>
                      <a:pt x="151959" y="1198497"/>
                      <a:pt x="108827" y="1126610"/>
                    </a:cubicBezTo>
                    <a:close/>
                  </a:path>
                </a:pathLst>
              </a:custGeom>
              <a:solidFill>
                <a:schemeClr val="accent1">
                  <a:lumMod val="60000"/>
                  <a:lumOff val="40000"/>
                </a:schemeClr>
              </a:solidFill>
              <a:ln w="63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Oval 11"/>
              <p:cNvSpPr>
                <a:spLocks noChangeAspect="1" noChangeArrowheads="1"/>
              </p:cNvSpPr>
              <p:nvPr/>
            </p:nvSpPr>
            <p:spPr bwMode="auto">
              <a:xfrm rot="1872000">
                <a:off x="621337" y="5293702"/>
                <a:ext cx="643987" cy="495562"/>
              </a:xfrm>
              <a:prstGeom prst="ellipse">
                <a:avLst/>
              </a:prstGeom>
              <a:solidFill>
                <a:schemeClr val="tx2">
                  <a:lumMod val="60000"/>
                  <a:lumOff val="40000"/>
                </a:schemeClr>
              </a:solidFill>
              <a:ln w="3175">
                <a:solidFill>
                  <a:schemeClr val="tx1"/>
                </a:solidFill>
                <a:round/>
                <a:headEnd/>
                <a:tailEnd/>
              </a:ln>
              <a:scene3d>
                <a:camera prst="orthographicFront"/>
                <a:lightRig rig="threePt" dir="t"/>
              </a:scene3d>
              <a:sp3d>
                <a:bevelT/>
              </a:sp3d>
            </p:spPr>
            <p:txBody>
              <a:bodyPr/>
              <a:lstStyle/>
              <a:p>
                <a:endParaRPr lang="el-GR" sz="1800"/>
              </a:p>
            </p:txBody>
          </p:sp>
        </p:gr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Μηνύματα για το σπίτι</a:t>
            </a:r>
            <a:endParaRPr lang="el-GR" dirty="0"/>
          </a:p>
        </p:txBody>
      </p:sp>
      <p:sp>
        <p:nvSpPr>
          <p:cNvPr id="4" name="2 - Θέση περιεχομένου"/>
          <p:cNvSpPr>
            <a:spLocks noGrp="1"/>
          </p:cNvSpPr>
          <p:nvPr>
            <p:ph idx="1"/>
          </p:nvPr>
        </p:nvSpPr>
        <p:spPr/>
        <p:txBody>
          <a:bodyPr>
            <a:normAutofit lnSpcReduction="10000"/>
          </a:bodyPr>
          <a:lstStyle/>
          <a:p>
            <a:r>
              <a:rPr lang="el-GR" dirty="0" smtClean="0"/>
              <a:t>Τα μοσχεύματα λειτουργούν πάντοτε έστω και για βραχύ χρονικό διάστημα</a:t>
            </a:r>
          </a:p>
          <a:p>
            <a:r>
              <a:rPr lang="el-GR" dirty="0" smtClean="0"/>
              <a:t>Τα </a:t>
            </a:r>
            <a:r>
              <a:rPr lang="el-GR" dirty="0" err="1" smtClean="0"/>
              <a:t>ξενομοσχεύματα</a:t>
            </a:r>
            <a:r>
              <a:rPr lang="el-GR" dirty="0" smtClean="0"/>
              <a:t> και τα </a:t>
            </a:r>
            <a:r>
              <a:rPr lang="el-GR" dirty="0" err="1" smtClean="0"/>
              <a:t>αλλομοσχεύματα</a:t>
            </a:r>
            <a:r>
              <a:rPr lang="el-GR" dirty="0" smtClean="0"/>
              <a:t> αργά ή γρήγορα απορρίπτονται πάντοτε, από το ανοσολογικό σύστημα του λήπτη</a:t>
            </a:r>
          </a:p>
          <a:p>
            <a:r>
              <a:rPr lang="el-GR" dirty="0" err="1" smtClean="0"/>
              <a:t>Ισομοσχεύματα</a:t>
            </a:r>
            <a:r>
              <a:rPr lang="el-GR" dirty="0" smtClean="0"/>
              <a:t> και </a:t>
            </a:r>
            <a:r>
              <a:rPr lang="el-GR" dirty="0" err="1" smtClean="0"/>
              <a:t>αυτομοσχεύματα</a:t>
            </a:r>
            <a:r>
              <a:rPr lang="el-GR" dirty="0" smtClean="0"/>
              <a:t> δεν απορρίπτονται ποτέ.</a:t>
            </a:r>
          </a:p>
          <a:p>
            <a:r>
              <a:rPr lang="el-GR" dirty="0" smtClean="0"/>
              <a:t>Άλυτο θέμα παραμένει η επίτευξη ανοσολογικής ανοχής στο μόσχευμα</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Μηνύματα για το σπίτι</a:t>
            </a:r>
            <a:endParaRPr lang="el-GR" dirty="0"/>
          </a:p>
        </p:txBody>
      </p:sp>
      <p:sp>
        <p:nvSpPr>
          <p:cNvPr id="3" name="2 - Θέση περιεχομένου"/>
          <p:cNvSpPr>
            <a:spLocks noGrp="1"/>
          </p:cNvSpPr>
          <p:nvPr>
            <p:ph idx="1"/>
          </p:nvPr>
        </p:nvSpPr>
        <p:spPr/>
        <p:txBody>
          <a:bodyPr/>
          <a:lstStyle/>
          <a:p>
            <a:r>
              <a:rPr lang="el-GR" dirty="0" smtClean="0"/>
              <a:t>Άμεση και έμμεση αναγνώριση των αντιγόνων του μοσχεύματος είναι η αιτία της απόρριψης αυτού από τον λήπτη</a:t>
            </a:r>
          </a:p>
          <a:p>
            <a:r>
              <a:rPr lang="el-GR" dirty="0" smtClean="0"/>
              <a:t>Ειδικά προβλήματα στη μεταμόσχευση μυελού είναι κυρίως:</a:t>
            </a:r>
          </a:p>
          <a:p>
            <a:pPr lvl="1"/>
            <a:r>
              <a:rPr lang="el-GR" dirty="0" smtClean="0"/>
              <a:t>Η </a:t>
            </a:r>
            <a:r>
              <a:rPr lang="el-GR" dirty="0" err="1" smtClean="0"/>
              <a:t>ανοσοκαταστολή</a:t>
            </a:r>
            <a:r>
              <a:rPr lang="el-GR" dirty="0" smtClean="0"/>
              <a:t> του λήπτη που μπορεί να οδηγήσει σε θάνατο από λοιμώξεις</a:t>
            </a:r>
          </a:p>
          <a:p>
            <a:pPr lvl="1"/>
            <a:r>
              <a:rPr lang="el-GR" dirty="0" smtClean="0"/>
              <a:t>Η αντίδραση μοσχεύματος </a:t>
            </a:r>
            <a:r>
              <a:rPr lang="el-GR" smtClean="0"/>
              <a:t>κατά ξενιστή</a:t>
            </a:r>
            <a:endParaRPr lang="el-G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40768"/>
            <a:ext cx="8229600" cy="5043510"/>
          </a:xfrm>
        </p:spPr>
        <p:txBody>
          <a:bodyPr>
            <a:noAutofit/>
          </a:bodyPr>
          <a:lstStyle/>
          <a:p>
            <a:r>
              <a:rPr lang="en-US" sz="2400" dirty="0" smtClean="0"/>
              <a:t>3 </a:t>
            </a:r>
            <a:r>
              <a:rPr lang="el-GR" sz="2400" dirty="0" smtClean="0"/>
              <a:t>Δεκεμβρίου 1967 </a:t>
            </a:r>
            <a:r>
              <a:rPr lang="en-US" sz="2400" dirty="0" err="1" smtClean="0"/>
              <a:t>Christiaan</a:t>
            </a:r>
            <a:r>
              <a:rPr lang="en-US" sz="2400" dirty="0" smtClean="0"/>
              <a:t> Barnard</a:t>
            </a:r>
          </a:p>
          <a:p>
            <a:pPr lvl="1">
              <a:buFont typeface="Wingdings"/>
              <a:buChar char="à"/>
            </a:pPr>
            <a:r>
              <a:rPr lang="el-GR" sz="2000" dirty="0" smtClean="0">
                <a:sym typeface="Wingdings" pitchFamily="2" charset="2"/>
              </a:rPr>
              <a:t>Η πρώτη μεταμόσχευση καρδιάς από άνθρωπο σε άνθρωπο</a:t>
            </a:r>
          </a:p>
          <a:p>
            <a:pPr lvl="2">
              <a:buFont typeface="Wingdings"/>
              <a:buChar char="à"/>
            </a:pPr>
            <a:r>
              <a:rPr lang="el-GR" sz="1800" dirty="0" smtClean="0">
                <a:sym typeface="Wingdings" pitchFamily="2" charset="2"/>
              </a:rPr>
              <a:t>Λήπτης: Άνδρας  54 ετών με σακχαρώδη διαβήτη και ολική καρδιακή ανεπάρκεια που πέθαινε</a:t>
            </a:r>
          </a:p>
          <a:p>
            <a:pPr lvl="2">
              <a:buFont typeface="Wingdings"/>
              <a:buChar char="à"/>
            </a:pPr>
            <a:r>
              <a:rPr lang="el-GR" sz="1800" dirty="0" smtClean="0">
                <a:sym typeface="Wingdings" pitchFamily="2" charset="2"/>
              </a:rPr>
              <a:t>Δότης: Εγκεφαλικά νεκρή γυναίκα 29 ετών, από τροχαίο ατύχημα.</a:t>
            </a:r>
          </a:p>
          <a:p>
            <a:pPr lvl="2">
              <a:buFont typeface="Wingdings"/>
              <a:buChar char="à"/>
            </a:pPr>
            <a:r>
              <a:rPr lang="el-GR" sz="1800" dirty="0" smtClean="0">
                <a:sym typeface="Wingdings" pitchFamily="2" charset="2"/>
              </a:rPr>
              <a:t>Ο </a:t>
            </a:r>
            <a:r>
              <a:rPr lang="en-US" sz="1800" dirty="0" smtClean="0"/>
              <a:t>Barnard</a:t>
            </a:r>
            <a:r>
              <a:rPr lang="el-GR" sz="1800" dirty="0" smtClean="0"/>
              <a:t> διακόπτει την λειτουργία της καρδιάς της με έγχυση </a:t>
            </a:r>
            <a:r>
              <a:rPr lang="el-GR" sz="1800" dirty="0" err="1" smtClean="0"/>
              <a:t>καλλίου</a:t>
            </a:r>
            <a:endParaRPr lang="el-GR" sz="1800" dirty="0" smtClean="0"/>
          </a:p>
          <a:p>
            <a:pPr lvl="2">
              <a:buFont typeface="Wingdings"/>
              <a:buChar char="à"/>
            </a:pPr>
            <a:r>
              <a:rPr lang="el-GR" sz="1800" dirty="0" smtClean="0"/>
              <a:t>Διάρκεια επέμβασης: 5 ώρες</a:t>
            </a:r>
          </a:p>
          <a:p>
            <a:pPr lvl="2">
              <a:buFont typeface="Wingdings"/>
              <a:buChar char="à"/>
            </a:pPr>
            <a:r>
              <a:rPr lang="el-GR" sz="1800" dirty="0" smtClean="0"/>
              <a:t>Βοηθητικό προσωπικό: 30 άτομα</a:t>
            </a:r>
          </a:p>
          <a:p>
            <a:pPr lvl="2">
              <a:buFont typeface="Wingdings"/>
              <a:buChar char="à"/>
            </a:pPr>
            <a:r>
              <a:rPr lang="el-GR" sz="1800" dirty="0" smtClean="0"/>
              <a:t>Όταν η καρδιά άρχισε να </a:t>
            </a:r>
            <a:r>
              <a:rPr lang="el-GR" sz="1800" dirty="0" err="1" smtClean="0"/>
              <a:t>αιματώνεται</a:t>
            </a:r>
            <a:r>
              <a:rPr lang="el-GR" sz="1800" dirty="0" smtClean="0"/>
              <a:t> άρχισε να πάλλεται μόνη </a:t>
            </a:r>
            <a:r>
              <a:rPr lang="el-GR" sz="1800" dirty="0" smtClean="0"/>
              <a:t>της </a:t>
            </a:r>
            <a:r>
              <a:rPr lang="el-GR" sz="1800" dirty="0" smtClean="0"/>
              <a:t>«Δουλεύει</a:t>
            </a:r>
            <a:r>
              <a:rPr lang="el-GR" sz="1800" dirty="0" smtClean="0"/>
              <a:t>»!!! Φώναξε ο </a:t>
            </a:r>
            <a:r>
              <a:rPr lang="en-US" sz="1800" dirty="0" smtClean="0"/>
              <a:t>Barnard</a:t>
            </a:r>
          </a:p>
          <a:p>
            <a:pPr lvl="2">
              <a:buFont typeface="Wingdings"/>
              <a:buChar char="à"/>
            </a:pPr>
            <a:r>
              <a:rPr lang="el-GR" sz="1800" dirty="0" smtClean="0"/>
              <a:t>Ο ασθενής δεν είχε πλέον καρδιακή ανεπάρκεια αλλά πέθανε 18 μέρες αργότερα από πνευμονία λόγω </a:t>
            </a:r>
            <a:r>
              <a:rPr lang="el-GR" sz="1800" dirty="0" err="1" smtClean="0"/>
              <a:t>ανοσοκαταστολής</a:t>
            </a:r>
            <a:r>
              <a:rPr lang="el-GR" sz="1800" dirty="0" smtClean="0"/>
              <a:t>. </a:t>
            </a:r>
            <a:endParaRPr lang="en-US" sz="1800" dirty="0" smtClean="0"/>
          </a:p>
        </p:txBody>
      </p:sp>
      <p:sp>
        <p:nvSpPr>
          <p:cNvPr id="4" name="1 - Τίτλος"/>
          <p:cNvSpPr>
            <a:spLocks noGrp="1"/>
          </p:cNvSpPr>
          <p:nvPr>
            <p:ph type="title"/>
          </p:nvPr>
        </p:nvSpPr>
        <p:spPr>
          <a:xfrm>
            <a:off x="457200" y="274638"/>
            <a:ext cx="8229600" cy="101122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
        <p:nvSpPr>
          <p:cNvPr id="5" name="4 - TextBox"/>
          <p:cNvSpPr txBox="1"/>
          <p:nvPr/>
        </p:nvSpPr>
        <p:spPr>
          <a:xfrm>
            <a:off x="305738" y="5374957"/>
            <a:ext cx="4842325" cy="646331"/>
          </a:xfrm>
          <a:prstGeom prst="rect">
            <a:avLst/>
          </a:prstGeom>
          <a:solidFill>
            <a:schemeClr val="accent5">
              <a:lumMod val="20000"/>
              <a:lumOff val="80000"/>
              <a:alpha val="35000"/>
            </a:schemeClr>
          </a:solidFill>
          <a:ln>
            <a:solidFill>
              <a:schemeClr val="accent1"/>
            </a:solidFill>
          </a:ln>
        </p:spPr>
        <p:txBody>
          <a:bodyPr wrap="square" rtlCol="0">
            <a:spAutoFit/>
          </a:bodyPr>
          <a:lstStyle/>
          <a:p>
            <a:r>
              <a:rPr lang="el-GR" dirty="0"/>
              <a:t>Γ</a:t>
            </a:r>
            <a:r>
              <a:rPr lang="el-GR" dirty="0" smtClean="0"/>
              <a:t>ια να μην απορριφθούν τα </a:t>
            </a:r>
            <a:r>
              <a:rPr lang="el-GR" dirty="0" err="1" smtClean="0"/>
              <a:t>αλλομοσχεύματα</a:t>
            </a:r>
            <a:r>
              <a:rPr lang="el-GR" dirty="0" smtClean="0"/>
              <a:t> απαιτείται </a:t>
            </a:r>
            <a:r>
              <a:rPr lang="el-GR" dirty="0" err="1" smtClean="0"/>
              <a:t>ανοσοκαταστολή</a:t>
            </a:r>
            <a:r>
              <a:rPr lang="el-GR" dirty="0" smtClean="0"/>
              <a:t> του λήπτη</a:t>
            </a:r>
            <a:endParaRPr lang="el-GR" dirty="0"/>
          </a:p>
        </p:txBody>
      </p:sp>
      <p:sp>
        <p:nvSpPr>
          <p:cNvPr id="2" name="Ορθογώνιο 1"/>
          <p:cNvSpPr/>
          <p:nvPr/>
        </p:nvSpPr>
        <p:spPr>
          <a:xfrm>
            <a:off x="1619672" y="6177576"/>
            <a:ext cx="7416824" cy="461665"/>
          </a:xfrm>
          <a:prstGeom prst="rect">
            <a:avLst/>
          </a:prstGeom>
        </p:spPr>
        <p:txBody>
          <a:bodyPr wrap="square">
            <a:spAutoFit/>
          </a:bodyPr>
          <a:lstStyle/>
          <a:p>
            <a:r>
              <a:rPr lang="en-US" sz="1200" i="1" dirty="0"/>
              <a:t>Barnard CN et al. A human cardiac transplant: an interim report of a human successful operation performed at Groote </a:t>
            </a:r>
            <a:r>
              <a:rPr lang="en-US" sz="1200" i="1" dirty="0" err="1"/>
              <a:t>Schuur</a:t>
            </a:r>
            <a:r>
              <a:rPr lang="en-US" sz="1200" i="1" dirty="0"/>
              <a:t> Hospital, Cape Town. </a:t>
            </a:r>
            <a:r>
              <a:rPr lang="en-US" sz="1200" b="1" i="1" dirty="0"/>
              <a:t>South African Med J 1967; 41: </a:t>
            </a:r>
            <a:r>
              <a:rPr lang="en-US" sz="1200" b="1" i="1" dirty="0" smtClean="0"/>
              <a:t>1271–1274</a:t>
            </a:r>
            <a:endParaRPr lang="el-GR" sz="12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fill="hold"/>
                                        <p:tgtEl>
                                          <p:spTgt spid="5"/>
                                        </p:tgtEl>
                                        <p:attrNameLst>
                                          <p:attrName>ppt_w</p:attrName>
                                        </p:attrNameLst>
                                      </p:cBhvr>
                                      <p:tavLst>
                                        <p:tav tm="0">
                                          <p:val>
                                            <p:strVal val="#ppt_w*0.70"/>
                                          </p:val>
                                        </p:tav>
                                        <p:tav tm="100000">
                                          <p:val>
                                            <p:strVal val="#ppt_w"/>
                                          </p:val>
                                        </p:tav>
                                      </p:tavLst>
                                    </p:anim>
                                    <p:anim calcmode="lin" valueType="num">
                                      <p:cBhvr>
                                        <p:cTn id="59" dur="1000" fill="hold"/>
                                        <p:tgtEl>
                                          <p:spTgt spid="5"/>
                                        </p:tgtEl>
                                        <p:attrNameLst>
                                          <p:attrName>ppt_h</p:attrName>
                                        </p:attrNameLst>
                                      </p:cBhvr>
                                      <p:tavLst>
                                        <p:tav tm="0">
                                          <p:val>
                                            <p:strVal val="#ppt_h"/>
                                          </p:val>
                                        </p:tav>
                                        <p:tav tm="100000">
                                          <p:val>
                                            <p:strVal val="#ppt_h"/>
                                          </p:val>
                                        </p:tav>
                                      </p:tavLst>
                                    </p:anim>
                                    <p:animEffect transition="in" filter="fade">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00174"/>
            <a:ext cx="8401080" cy="4953162"/>
          </a:xfrm>
        </p:spPr>
        <p:txBody>
          <a:bodyPr>
            <a:normAutofit lnSpcReduction="10000"/>
          </a:bodyPr>
          <a:lstStyle/>
          <a:p>
            <a:r>
              <a:rPr lang="en-US" sz="2400" dirty="0" smtClean="0"/>
              <a:t>Josef Murray, 1954: </a:t>
            </a:r>
            <a:r>
              <a:rPr lang="el-GR" sz="2400" dirty="0" smtClean="0">
                <a:sym typeface="Wingdings" pitchFamily="2" charset="2"/>
              </a:rPr>
              <a:t> </a:t>
            </a:r>
            <a:r>
              <a:rPr lang="el-GR" sz="2400" dirty="0" smtClean="0"/>
              <a:t>Πρώτη επιτυχής  μεταμόσχευση νεφρού 	                                  μεταξύ διδύμων εξ ενός ωαρίου.</a:t>
            </a:r>
          </a:p>
          <a:p>
            <a:r>
              <a:rPr lang="el-GR" sz="2400" dirty="0" smtClean="0"/>
              <a:t>Λήπτης: </a:t>
            </a:r>
            <a:r>
              <a:rPr lang="en-US" sz="2400" dirty="0" smtClean="0"/>
              <a:t>Richard Herrick 23 </a:t>
            </a:r>
            <a:r>
              <a:rPr lang="el-GR" sz="2400" dirty="0" smtClean="0"/>
              <a:t>ετών  </a:t>
            </a:r>
            <a:r>
              <a:rPr lang="el-GR" sz="2400" dirty="0" smtClean="0">
                <a:sym typeface="Wingdings" pitchFamily="2" charset="2"/>
              </a:rPr>
              <a:t> </a:t>
            </a:r>
            <a:r>
              <a:rPr lang="el-GR" sz="2400" dirty="0" smtClean="0"/>
              <a:t>επιταχυνόμενη νεφρική  	                                  ανεπάρκεια (καταδίκη σε θάνατο τότε)</a:t>
            </a:r>
          </a:p>
          <a:p>
            <a:r>
              <a:rPr lang="el-GR" sz="2400" dirty="0" smtClean="0"/>
              <a:t>Δότης: </a:t>
            </a:r>
            <a:r>
              <a:rPr lang="en-US" sz="2400" dirty="0" smtClean="0"/>
              <a:t>Ronald Herrick </a:t>
            </a:r>
            <a:r>
              <a:rPr lang="el-GR" sz="2400" dirty="0" smtClean="0">
                <a:sym typeface="Wingdings" pitchFamily="2" charset="2"/>
              </a:rPr>
              <a:t> </a:t>
            </a:r>
            <a:r>
              <a:rPr lang="en-US" sz="2400" dirty="0" smtClean="0"/>
              <a:t>(</a:t>
            </a:r>
            <a:r>
              <a:rPr lang="el-GR" sz="2400" dirty="0" err="1" smtClean="0"/>
              <a:t>μονο</a:t>
            </a:r>
            <a:r>
              <a:rPr lang="el-GR" sz="2400" dirty="0" smtClean="0"/>
              <a:t>-</a:t>
            </a:r>
            <a:r>
              <a:rPr lang="el-GR" sz="2400" dirty="0" err="1" smtClean="0"/>
              <a:t>ωογενής</a:t>
            </a:r>
            <a:r>
              <a:rPr lang="el-GR" sz="2400" dirty="0" smtClean="0"/>
              <a:t> δίδυμος αδελφός)</a:t>
            </a:r>
          </a:p>
          <a:p>
            <a:r>
              <a:rPr lang="el-GR" sz="2400" dirty="0" smtClean="0"/>
              <a:t>Ο γιατρός του </a:t>
            </a:r>
            <a:r>
              <a:rPr lang="en-US" sz="2400" dirty="0" smtClean="0"/>
              <a:t>Richard </a:t>
            </a:r>
            <a:r>
              <a:rPr lang="el-GR" sz="2400" dirty="0" smtClean="0"/>
              <a:t>θυμήθηκε ότι στο Νοσοκομείο </a:t>
            </a:r>
            <a:r>
              <a:rPr lang="en-US" sz="2400" dirty="0" smtClean="0"/>
              <a:t>Peter </a:t>
            </a:r>
            <a:r>
              <a:rPr lang="el-GR" sz="2400" dirty="0" smtClean="0"/>
              <a:t>	</a:t>
            </a:r>
            <a:r>
              <a:rPr lang="en-US" sz="2400" dirty="0" smtClean="0"/>
              <a:t>Bent Brigham Hospital </a:t>
            </a:r>
            <a:r>
              <a:rPr lang="el-GR" sz="2400" dirty="0" smtClean="0"/>
              <a:t>του</a:t>
            </a:r>
            <a:r>
              <a:rPr lang="en-US" sz="2400" dirty="0" smtClean="0"/>
              <a:t> Harvard </a:t>
            </a:r>
            <a:r>
              <a:rPr lang="el-GR" sz="2400" dirty="0" smtClean="0"/>
              <a:t>χειρουργοί και 	</a:t>
            </a:r>
            <a:r>
              <a:rPr lang="el-GR" sz="2400" dirty="0" err="1" smtClean="0"/>
              <a:t>ανοσολόγοι</a:t>
            </a:r>
            <a:r>
              <a:rPr lang="el-GR" sz="2400" dirty="0" smtClean="0"/>
              <a:t> ψάχνουν διδύμους με τον έναν πάσχοντα και 	τον άλλον υγιή για μεταμόσχευση οργάνων</a:t>
            </a:r>
            <a:endParaRPr lang="en-US" sz="2400" dirty="0" smtClean="0"/>
          </a:p>
          <a:p>
            <a:r>
              <a:rPr lang="el-GR" sz="2400" dirty="0" smtClean="0"/>
              <a:t>Η ομάδα των γιατρών  του </a:t>
            </a:r>
            <a:r>
              <a:rPr lang="en-US" sz="2400" dirty="0" smtClean="0"/>
              <a:t>Harvard </a:t>
            </a:r>
            <a:r>
              <a:rPr lang="el-GR" sz="2400" dirty="0" smtClean="0"/>
              <a:t>έκανε τόσο νεωτεριστικά </a:t>
            </a:r>
            <a:r>
              <a:rPr lang="en-US" sz="2400" dirty="0" smtClean="0"/>
              <a:t>	</a:t>
            </a:r>
            <a:r>
              <a:rPr lang="el-GR" sz="2400" dirty="0" smtClean="0"/>
              <a:t>πράγματα που δεν ήταν αποδεκτά από την «ορθόδοξη»	επιστήμη, για αυτό είχαν λάβει την συλλογική ονομασία 	</a:t>
            </a:r>
            <a:r>
              <a:rPr lang="el-GR" sz="2400" b="1" i="1" dirty="0" smtClean="0"/>
              <a:t>«ένα μάτσο ηλίθιοι»!!!</a:t>
            </a:r>
            <a:endParaRPr lang="el-GR" sz="2400" b="1" i="1" dirty="0"/>
          </a:p>
        </p:txBody>
      </p:sp>
      <p:sp>
        <p:nvSpPr>
          <p:cNvPr id="4" name="1 - Τίτλος"/>
          <p:cNvSpPr>
            <a:spLocks noGrp="1"/>
          </p:cNvSpPr>
          <p:nvPr>
            <p:ph type="title"/>
          </p:nvPr>
        </p:nvSpPr>
        <p:spPr>
          <a:xfrm>
            <a:off x="457200" y="274638"/>
            <a:ext cx="8329642"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28736"/>
            <a:ext cx="8229600" cy="5043510"/>
          </a:xfrm>
        </p:spPr>
        <p:txBody>
          <a:bodyPr>
            <a:normAutofit lnSpcReduction="10000"/>
          </a:bodyPr>
          <a:lstStyle/>
          <a:p>
            <a:r>
              <a:rPr lang="en-US" dirty="0" smtClean="0"/>
              <a:t>Josef Murray</a:t>
            </a:r>
            <a:r>
              <a:rPr lang="el-GR" dirty="0" smtClean="0"/>
              <a:t>, πλαστικός χειρουργός</a:t>
            </a:r>
          </a:p>
          <a:p>
            <a:pPr lvl="1">
              <a:buNone/>
            </a:pPr>
            <a:r>
              <a:rPr lang="el-GR" dirty="0" smtClean="0"/>
              <a:t>                         </a:t>
            </a:r>
            <a:r>
              <a:rPr lang="el-GR" dirty="0" smtClean="0">
                <a:sym typeface="Wingdings" pitchFamily="2" charset="2"/>
              </a:rPr>
              <a:t> επικεφαλής των </a:t>
            </a:r>
            <a:r>
              <a:rPr lang="el-GR" b="1" dirty="0" smtClean="0">
                <a:sym typeface="Wingdings" pitchFamily="2" charset="2"/>
              </a:rPr>
              <a:t>«ηλιθίων»!!!</a:t>
            </a:r>
          </a:p>
          <a:p>
            <a:pPr lvl="1">
              <a:buNone/>
            </a:pPr>
            <a:r>
              <a:rPr lang="el-GR" b="1" dirty="0" smtClean="0">
                <a:sym typeface="Wingdings" pitchFamily="2" charset="2"/>
              </a:rPr>
              <a:t>«</a:t>
            </a:r>
            <a:r>
              <a:rPr lang="el-GR" i="1" dirty="0" smtClean="0">
                <a:sym typeface="Wingdings" pitchFamily="2" charset="2"/>
              </a:rPr>
              <a:t>αν πρόκειται να ανησυχείς για το τι θα πει ο κόσμος δεν πρόκειται να κάνεις καμία πρόοδο»</a:t>
            </a:r>
          </a:p>
          <a:p>
            <a:pPr lvl="1">
              <a:buNone/>
            </a:pPr>
            <a:r>
              <a:rPr lang="el-GR" i="1" dirty="0" smtClean="0">
                <a:sym typeface="Wingdings" pitchFamily="2" charset="2"/>
              </a:rPr>
              <a:t>					</a:t>
            </a:r>
            <a:r>
              <a:rPr lang="en-US" dirty="0" smtClean="0"/>
              <a:t> </a:t>
            </a:r>
            <a:r>
              <a:rPr lang="el-GR" dirty="0" smtClean="0"/>
              <a:t>                            </a:t>
            </a:r>
            <a:r>
              <a:rPr lang="en-US" sz="2400" i="1" dirty="0" smtClean="0"/>
              <a:t>Josef Murray</a:t>
            </a:r>
          </a:p>
          <a:p>
            <a:pPr lvl="1">
              <a:buFont typeface="Wingdings" pitchFamily="2" charset="2"/>
              <a:buChar char="Ø"/>
            </a:pPr>
            <a:r>
              <a:rPr lang="el-GR" sz="2400" dirty="0" smtClean="0"/>
              <a:t>Διάρκεια επέμβασης: Περίπου 5 ώρες</a:t>
            </a:r>
          </a:p>
          <a:p>
            <a:pPr lvl="1">
              <a:buNone/>
            </a:pPr>
            <a:r>
              <a:rPr lang="el-GR" sz="2400" dirty="0" smtClean="0"/>
              <a:t>« Μετά την αφαίρεση των λαβίδων το όργανο έγινε ροδαλό και ούρα άρχισαν να βγαίνουν από τον πλαστικό σωλήνα! Το συναίσθημα που ένοιωσα τότε δεν θα το ξεχάσω ποτέ»</a:t>
            </a:r>
          </a:p>
          <a:p>
            <a:pPr lvl="1">
              <a:buNone/>
            </a:pPr>
            <a:r>
              <a:rPr lang="el-GR" sz="2400" dirty="0" smtClean="0"/>
              <a:t>						                    </a:t>
            </a:r>
            <a:r>
              <a:rPr lang="en-US" sz="2400" i="1" dirty="0" smtClean="0"/>
              <a:t>Josef Murray</a:t>
            </a:r>
          </a:p>
          <a:p>
            <a:pPr lvl="1">
              <a:buNone/>
            </a:pPr>
            <a:r>
              <a:rPr lang="en-US" sz="1600" i="1" dirty="0" smtClean="0"/>
              <a:t>Merrill JP, Murray JE, Harrison JH, Guild WR: Successful </a:t>
            </a:r>
            <a:r>
              <a:rPr lang="en-US" sz="1600" i="1" dirty="0" err="1" smtClean="0"/>
              <a:t>homotransplantation</a:t>
            </a:r>
            <a:r>
              <a:rPr lang="en-US" sz="1600" i="1" dirty="0" smtClean="0"/>
              <a:t> of the human kidney between identical twins. JAMA 160: 277–282, 1956</a:t>
            </a:r>
            <a:endParaRPr lang="el-GR" sz="1600" i="1" dirty="0" smtClean="0"/>
          </a:p>
          <a:p>
            <a:pPr lvl="1">
              <a:buNone/>
            </a:pPr>
            <a:r>
              <a:rPr lang="el-GR" sz="1600" i="1" dirty="0" smtClean="0"/>
              <a:t>	</a:t>
            </a:r>
          </a:p>
          <a:p>
            <a:pPr lvl="1">
              <a:buNone/>
            </a:pPr>
            <a:endParaRPr lang="el-GR" sz="2400" i="1" dirty="0" smtClean="0">
              <a:sym typeface="Wingdings" pitchFamily="2" charset="2"/>
            </a:endParaRPr>
          </a:p>
        </p:txBody>
      </p:sp>
      <p:sp>
        <p:nvSpPr>
          <p:cNvPr id="4" name="1 - Τίτλος"/>
          <p:cNvSpPr>
            <a:spLocks noGrp="1"/>
          </p:cNvSpPr>
          <p:nvPr>
            <p:ph type="title"/>
          </p:nvPr>
        </p:nvSpPr>
        <p:spPr>
          <a:xfrm>
            <a:off x="457200" y="142852"/>
            <a:ext cx="8229600"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amond(in)">
                                      <p:cBhvr>
                                        <p:cTn id="29" dur="2000"/>
                                        <p:tgtEl>
                                          <p:spTgt spid="3">
                                            <p:txEl>
                                              <p:pRg st="4" end="4"/>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2000"/>
                                        <p:tgtEl>
                                          <p:spTgt spid="3">
                                            <p:txEl>
                                              <p:pRg st="6" end="6"/>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amond(in)">
                                      <p:cBhvr>
                                        <p:cTn id="38" dur="2000"/>
                                        <p:tgtEl>
                                          <p:spTgt spid="3">
                                            <p:txEl>
                                              <p:pRg st="7" end="7"/>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amond(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84973" y="1500174"/>
            <a:ext cx="7974054" cy="4643470"/>
          </a:xfrm>
          <a:prstGeom prst="rect">
            <a:avLst/>
          </a:prstGeom>
          <a:noFill/>
          <a:ln w="9525">
            <a:noFill/>
            <a:miter lim="800000"/>
            <a:headEnd/>
            <a:tailEnd/>
          </a:ln>
          <a:effectLst/>
        </p:spPr>
      </p:pic>
      <p:sp>
        <p:nvSpPr>
          <p:cNvPr id="5" name="4 - TextBox"/>
          <p:cNvSpPr txBox="1"/>
          <p:nvPr/>
        </p:nvSpPr>
        <p:spPr>
          <a:xfrm>
            <a:off x="1214414" y="6215082"/>
            <a:ext cx="2786082" cy="369332"/>
          </a:xfrm>
          <a:prstGeom prst="rect">
            <a:avLst/>
          </a:prstGeom>
          <a:noFill/>
        </p:spPr>
        <p:txBody>
          <a:bodyPr wrap="square" rtlCol="0">
            <a:spAutoFit/>
          </a:bodyPr>
          <a:lstStyle/>
          <a:p>
            <a:pPr algn="r"/>
            <a:r>
              <a:rPr lang="en-US" b="1" dirty="0" smtClean="0"/>
              <a:t>Richard Herrick (</a:t>
            </a:r>
            <a:r>
              <a:rPr lang="el-GR" b="1" dirty="0" smtClean="0"/>
              <a:t>λήπτης)</a:t>
            </a:r>
            <a:endParaRPr lang="el-GR" b="1" dirty="0"/>
          </a:p>
        </p:txBody>
      </p:sp>
      <p:sp>
        <p:nvSpPr>
          <p:cNvPr id="6" name="5 - TextBox"/>
          <p:cNvSpPr txBox="1"/>
          <p:nvPr/>
        </p:nvSpPr>
        <p:spPr>
          <a:xfrm>
            <a:off x="5500694" y="6215082"/>
            <a:ext cx="3000396" cy="369332"/>
          </a:xfrm>
          <a:prstGeom prst="rect">
            <a:avLst/>
          </a:prstGeom>
          <a:noFill/>
        </p:spPr>
        <p:txBody>
          <a:bodyPr wrap="square" rtlCol="0">
            <a:spAutoFit/>
          </a:bodyPr>
          <a:lstStyle/>
          <a:p>
            <a:r>
              <a:rPr lang="en-US" b="1" dirty="0" smtClean="0"/>
              <a:t>Ronald Herrick (</a:t>
            </a:r>
            <a:r>
              <a:rPr lang="el-GR" b="1" dirty="0" smtClean="0"/>
              <a:t>δότης)</a:t>
            </a:r>
            <a:endParaRPr lang="el-GR" b="1" dirty="0"/>
          </a:p>
        </p:txBody>
      </p:sp>
      <p:sp>
        <p:nvSpPr>
          <p:cNvPr id="7" name="6 - TextBox"/>
          <p:cNvSpPr txBox="1"/>
          <p:nvPr/>
        </p:nvSpPr>
        <p:spPr>
          <a:xfrm>
            <a:off x="714348" y="1500174"/>
            <a:ext cx="2000264" cy="400110"/>
          </a:xfrm>
          <a:prstGeom prst="rect">
            <a:avLst/>
          </a:prstGeom>
          <a:noFill/>
        </p:spPr>
        <p:txBody>
          <a:bodyPr wrap="square" rtlCol="0">
            <a:spAutoFit/>
          </a:bodyPr>
          <a:lstStyle/>
          <a:p>
            <a:r>
              <a:rPr lang="en-US" sz="2000" b="1" dirty="0" smtClean="0">
                <a:solidFill>
                  <a:srgbClr val="FFFF00"/>
                </a:solidFill>
              </a:rPr>
              <a:t>J.E. Murray</a:t>
            </a:r>
            <a:endParaRPr lang="el-GR" sz="2000" b="1" dirty="0">
              <a:solidFill>
                <a:srgbClr val="FFFF00"/>
              </a:solidFill>
            </a:endParaRPr>
          </a:p>
        </p:txBody>
      </p:sp>
      <p:sp>
        <p:nvSpPr>
          <p:cNvPr id="8" name="7 - TextBox"/>
          <p:cNvSpPr txBox="1"/>
          <p:nvPr/>
        </p:nvSpPr>
        <p:spPr>
          <a:xfrm>
            <a:off x="3643306" y="1500174"/>
            <a:ext cx="1643074" cy="369332"/>
          </a:xfrm>
          <a:prstGeom prst="rect">
            <a:avLst/>
          </a:prstGeom>
          <a:noFill/>
        </p:spPr>
        <p:txBody>
          <a:bodyPr wrap="square" rtlCol="0">
            <a:spAutoFit/>
          </a:bodyPr>
          <a:lstStyle/>
          <a:p>
            <a:r>
              <a:rPr lang="en-US" b="1" dirty="0" smtClean="0"/>
              <a:t>J.P. Merrill</a:t>
            </a:r>
            <a:endParaRPr lang="el-GR" b="1" dirty="0"/>
          </a:p>
        </p:txBody>
      </p:sp>
      <p:sp>
        <p:nvSpPr>
          <p:cNvPr id="9" name="8 - TextBox"/>
          <p:cNvSpPr txBox="1"/>
          <p:nvPr/>
        </p:nvSpPr>
        <p:spPr>
          <a:xfrm>
            <a:off x="6929454" y="2285992"/>
            <a:ext cx="1643074" cy="369332"/>
          </a:xfrm>
          <a:prstGeom prst="rect">
            <a:avLst/>
          </a:prstGeom>
          <a:noFill/>
        </p:spPr>
        <p:txBody>
          <a:bodyPr wrap="square" rtlCol="0">
            <a:spAutoFit/>
          </a:bodyPr>
          <a:lstStyle/>
          <a:p>
            <a:pPr algn="r"/>
            <a:r>
              <a:rPr lang="en-US" b="1" dirty="0" smtClean="0">
                <a:solidFill>
                  <a:srgbClr val="FFFF00"/>
                </a:solidFill>
              </a:rPr>
              <a:t>J.H. Harrison</a:t>
            </a:r>
            <a:endParaRPr lang="el-GR" b="1" dirty="0">
              <a:solidFill>
                <a:srgbClr val="FFFF00"/>
              </a:solidFill>
            </a:endParaRPr>
          </a:p>
        </p:txBody>
      </p:sp>
      <p:sp>
        <p:nvSpPr>
          <p:cNvPr id="10"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smtClean="0"/>
              <a:t>Μεταμόσχευση-κλινικά περιστατικά</a:t>
            </a:r>
            <a:endParaRPr lang="el-GR"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2646</Words>
  <Application>Microsoft Office PowerPoint</Application>
  <PresentationFormat>Προβολή στην οθόνη (4:3)</PresentationFormat>
  <Paragraphs>420</Paragraphs>
  <Slides>53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53</vt:i4>
      </vt:variant>
    </vt:vector>
  </HeadingPairs>
  <TitlesOfParts>
    <vt:vector size="62" baseType="lpstr">
      <vt:lpstr>Algerian</vt:lpstr>
      <vt:lpstr>Arial</vt:lpstr>
      <vt:lpstr>Brush Script MT</vt:lpstr>
      <vt:lpstr>Calibri</vt:lpstr>
      <vt:lpstr>Constantia</vt:lpstr>
      <vt:lpstr>Impact</vt:lpstr>
      <vt:lpstr>Monotype Corsiva</vt:lpstr>
      <vt:lpstr>Wingdings</vt:lpstr>
      <vt:lpstr>Θέμα του Office</vt:lpstr>
      <vt:lpstr>Ανοσολογία Μεταμόσχευσης</vt:lpstr>
      <vt:lpstr>Παρουσίαση του PowerPoint</vt:lpstr>
      <vt:lpstr>Μεταμόσχευση-Ορισμοί</vt:lpstr>
      <vt:lpstr>Μεταμόσχευση-Ορισμοί</vt:lpstr>
      <vt:lpstr>Μεταμόσχευση-κλινικά περιστατικά</vt:lpstr>
      <vt:lpstr>Μεταμόσχευση-κλινικά περιστατικά</vt:lpstr>
      <vt:lpstr>Μεταμόσχευση-κλινικά περιστατικά</vt:lpstr>
      <vt:lpstr>Μεταμόσχευση-κλινικά περιστατικά</vt:lpstr>
      <vt:lpstr>Μεταμόσχευση-κλινικά περιστατικά</vt:lpstr>
      <vt:lpstr>Μεταμόσχευση-κλινικά περιστατικά</vt:lpstr>
      <vt:lpstr>Μεταμόσχευση-κλινικά περιστατικά</vt:lpstr>
      <vt:lpstr> Η μεταμόσχευση είναι πεδίο συνεργασίας πολλών ειδικοτήτων.</vt:lpstr>
      <vt:lpstr>Μαθήματα από τα ιστορικά περιστατικά μεταμοσχεύσεων</vt:lpstr>
      <vt:lpstr>Η απόρριψη του μοσχεύματος είναι μια φλεγμονώδης αντίδραση</vt:lpstr>
      <vt:lpstr>Παρουσίαση του PowerPoint</vt:lpstr>
      <vt:lpstr>Παρουσίαση του PowerPoint</vt:lpstr>
      <vt:lpstr>Παρουσίαση του PowerPoint</vt:lpstr>
      <vt:lpstr>Οι απόγονοι της πρώτης γενιάς δύο ποντικών Α και Β που είναι inbred, δηλαδή οι (Α×Β)F1, δεν απορρίπτουν το μόσχευμα που λαμβάνουν από οποιονδήποτε από τους δύο γονείς.</vt:lpstr>
      <vt:lpstr>Αναγνώριση αλλοαντιγόνων  από τα T κύτταρα του λήπτη</vt:lpstr>
      <vt:lpstr>Παρουσίαση του PowerPoint</vt:lpstr>
      <vt:lpstr>Παρουσίαση του PowerPoint</vt:lpstr>
      <vt:lpstr>Παρουσίαση του PowerPoint</vt:lpstr>
      <vt:lpstr>Ιστική τυποποίηση λήπτη και δότη μοσχεύματος επιβάλλεται για την πρόληψη της απόρριψης</vt:lpstr>
      <vt:lpstr>Τα αντιγόνα του συστήματος ΑΒΟ είναι σάκχαρα συνδεδεμένα πάνω σε πρωτεΐνες της κυτταρικής επιφάνειας</vt:lpstr>
      <vt:lpstr>Άτομα με ομάδα αίματος Α έχουν φυσικά (IgM) αντι-Β αντισώματα και το αντίστροφο</vt:lpstr>
      <vt:lpstr>Άτομα με ομάδα αίματος Ο είναι πανδότες και άτομα με ομάδα αίματος ΑΒ είναι πανδέκτες.</vt:lpstr>
      <vt:lpstr> Οι αντιδράσεις από ασύμβατη μετάγγιση οφείλονται σε προσχηματισμένα αντισώματα του λήπτη αίματος εναντίον των ερυθρών αιμοσφαιρίων του δότη. </vt:lpstr>
      <vt:lpstr>Η άμεση δοκιμασία Coombs ανιχνεύει αντισώματα πάνω στην μεμβράνη των ερυθρών αιμοσφαιρίων του πάσχοντος.</vt:lpstr>
      <vt:lpstr>Η έμμεση δοκιμασία Coombs ανιχνεύει αντισώματα στον ορό του λήπτη τα οποία δυνητικά θα μπορούσαν να συνδεθούν στα ερυθρά του δότη.</vt:lpstr>
      <vt:lpstr>Παρουσίαση του PowerPoint</vt:lpstr>
      <vt:lpstr>Τυποποίηση των HLA</vt:lpstr>
      <vt:lpstr>Παρουσίαση του PowerPoint</vt:lpstr>
      <vt:lpstr>Η ονοματολογία των HLA είναι πιο πολύπλοκη από όσο διδάσκεστε</vt:lpstr>
      <vt:lpstr>Διαφορά σε ένα HLA μπορεί να πυροδοτήσει απόρριψη</vt:lpstr>
      <vt:lpstr>Τυποποίηση των HLA</vt:lpstr>
      <vt:lpstr>Πρότυπα και μηχανισμοί απόρριψης αλλομοσχευμάτων</vt:lpstr>
      <vt:lpstr>Πρότυπα και μηχανισμοί απόρριψης αλλομοσχευμάτων</vt:lpstr>
      <vt:lpstr>Οξεία απόρριψη</vt:lpstr>
      <vt:lpstr>Παρουσίαση του PowerPoint</vt:lpstr>
      <vt:lpstr>Χρόνια απόρριψη</vt:lpstr>
      <vt:lpstr>Παρουσίαση του PowerPoint</vt:lpstr>
      <vt:lpstr>Νοσήματα που θεραπεύονται με μεταμόσχευση μυελού</vt:lpstr>
      <vt:lpstr>Ειδικά προβλήματα στην μεταμόσχευση μυελού</vt:lpstr>
      <vt:lpstr>Ειδικά προβλήματα στην μεταμόσχευση μυελού (2)</vt:lpstr>
      <vt:lpstr>Τα αλλογενή στελεχιαία κύτταρα του αιμοποιητικού ιστού απορρίπτονται ακόμη και από έναν ελάχιστα ανοσοεπαρκή λήπτη</vt:lpstr>
      <vt:lpstr>Η απόρριψη γονικών αιματικών κυττάρων από το υβρίδιο της πρώτης γενιάς αποτρέπεται μετά από θεραπεία του λήπτη με αντι-ΝΚ αντισώματα, τα οποία εξαλείφουν τα ΝΚ</vt:lpstr>
      <vt:lpstr>Η νόσος μοσχεύματος κατά ξενιστή οφείλεται σε αντίδραση των ώριμων T κυττάρων του μοσχεύματος κατά των κυττάρων του ξενιστή</vt:lpstr>
      <vt:lpstr>Νόσος μοσχεύματος κατά ξενιστή</vt:lpstr>
      <vt:lpstr>Παρουσίαση του PowerPoint</vt:lpstr>
      <vt:lpstr>Τρόποι δράσης των φαρμάκων που χρησιμοποιούμε στην μεταμόσχευση</vt:lpstr>
      <vt:lpstr>CTLA4-Ig εμποδίζει την συνδιέγερση δραστικών T κυττάρων κατά του μοσχεύματος και προλαμβάνει την απόρριψη </vt:lpstr>
      <vt:lpstr>Μηνύματα για το σπίτι</vt:lpstr>
      <vt:lpstr>Μηνύματα για το σπίτι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Ανοσολογία Μεταμόσχευσης</dc:title>
  <dc:creator>dell</dc:creator>
  <cp:lastModifiedBy>vlachogiannopoulos</cp:lastModifiedBy>
  <cp:revision>122</cp:revision>
  <dcterms:created xsi:type="dcterms:W3CDTF">2018-10-06T17:26:28Z</dcterms:created>
  <dcterms:modified xsi:type="dcterms:W3CDTF">2018-10-10T09:20:14Z</dcterms:modified>
</cp:coreProperties>
</file>