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9"/>
  </p:notesMasterIdLst>
  <p:handoutMasterIdLst>
    <p:handoutMasterId r:id="rId50"/>
  </p:handoutMasterIdLst>
  <p:sldIdLst>
    <p:sldId id="256" r:id="rId2"/>
    <p:sldId id="652" r:id="rId3"/>
    <p:sldId id="651" r:id="rId4"/>
    <p:sldId id="683" r:id="rId5"/>
    <p:sldId id="675" r:id="rId6"/>
    <p:sldId id="601" r:id="rId7"/>
    <p:sldId id="428" r:id="rId8"/>
    <p:sldId id="625" r:id="rId9"/>
    <p:sldId id="684" r:id="rId10"/>
    <p:sldId id="627" r:id="rId11"/>
    <p:sldId id="611" r:id="rId12"/>
    <p:sldId id="605" r:id="rId13"/>
    <p:sldId id="685" r:id="rId14"/>
    <p:sldId id="607" r:id="rId15"/>
    <p:sldId id="686" r:id="rId16"/>
    <p:sldId id="690" r:id="rId17"/>
    <p:sldId id="692" r:id="rId18"/>
    <p:sldId id="693" r:id="rId19"/>
    <p:sldId id="694" r:id="rId20"/>
    <p:sldId id="606" r:id="rId21"/>
    <p:sldId id="677" r:id="rId22"/>
    <p:sldId id="676" r:id="rId23"/>
    <p:sldId id="695" r:id="rId24"/>
    <p:sldId id="678" r:id="rId25"/>
    <p:sldId id="688" r:id="rId26"/>
    <p:sldId id="691" r:id="rId27"/>
    <p:sldId id="612" r:id="rId28"/>
    <p:sldId id="689" r:id="rId29"/>
    <p:sldId id="696" r:id="rId30"/>
    <p:sldId id="622" r:id="rId31"/>
    <p:sldId id="623" r:id="rId32"/>
    <p:sldId id="616" r:id="rId33"/>
    <p:sldId id="620" r:id="rId34"/>
    <p:sldId id="619" r:id="rId35"/>
    <p:sldId id="618" r:id="rId36"/>
    <p:sldId id="628" r:id="rId37"/>
    <p:sldId id="626" r:id="rId38"/>
    <p:sldId id="617" r:id="rId39"/>
    <p:sldId id="632" r:id="rId40"/>
    <p:sldId id="385" r:id="rId41"/>
    <p:sldId id="697" r:id="rId42"/>
    <p:sldId id="621" r:id="rId43"/>
    <p:sldId id="630" r:id="rId44"/>
    <p:sldId id="647" r:id="rId45"/>
    <p:sldId id="624" r:id="rId46"/>
    <p:sldId id="643" r:id="rId47"/>
    <p:sldId id="642" r:id="rId48"/>
  </p:sldIdLst>
  <p:sldSz cx="9144000" cy="6858000" type="screen4x3"/>
  <p:notesSz cx="9144000" cy="6858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B58"/>
    <a:srgbClr val="333333"/>
    <a:srgbClr val="2A3F21"/>
    <a:srgbClr val="5A20C2"/>
    <a:srgbClr val="464662"/>
    <a:srgbClr val="7C6288"/>
    <a:srgbClr val="532753"/>
    <a:srgbClr val="36532B"/>
    <a:srgbClr val="5E34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0" autoAdjust="0"/>
    <p:restoredTop sz="91556" autoAdjust="0"/>
  </p:normalViewPr>
  <p:slideViewPr>
    <p:cSldViewPr>
      <p:cViewPr varScale="1">
        <p:scale>
          <a:sx n="102" d="100"/>
          <a:sy n="102" d="100"/>
        </p:scale>
        <p:origin x="179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smtClean="0">
                <a:cs typeface="+mn-cs"/>
              </a:defRPr>
            </a:lvl1pPr>
          </a:lstStyle>
          <a:p>
            <a:pPr>
              <a:defRPr/>
            </a:pPr>
            <a:endParaRPr lang="el-GR" altLang="el-GR"/>
          </a:p>
        </p:txBody>
      </p:sp>
      <p:sp>
        <p:nvSpPr>
          <p:cNvPr id="187395" name="Rectangle 3"/>
          <p:cNvSpPr>
            <a:spLocks noGrp="1" noChangeArrowheads="1"/>
          </p:cNvSpPr>
          <p:nvPr>
            <p:ph type="dt" sz="quarter" idx="1"/>
          </p:nvPr>
        </p:nvSpPr>
        <p:spPr bwMode="auto">
          <a:xfrm>
            <a:off x="5180013"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cs typeface="+mn-cs"/>
              </a:defRPr>
            </a:lvl1pPr>
          </a:lstStyle>
          <a:p>
            <a:pPr>
              <a:defRPr/>
            </a:pPr>
            <a:endParaRPr lang="el-GR" altLang="el-GR"/>
          </a:p>
        </p:txBody>
      </p:sp>
      <p:sp>
        <p:nvSpPr>
          <p:cNvPr id="187396" name="Rectangle 4"/>
          <p:cNvSpPr>
            <a:spLocks noGrp="1" noChangeArrowheads="1"/>
          </p:cNvSpPr>
          <p:nvPr>
            <p:ph type="ftr" sz="quarter" idx="2"/>
          </p:nvPr>
        </p:nvSpPr>
        <p:spPr bwMode="auto">
          <a:xfrm>
            <a:off x="0"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cs typeface="+mn-cs"/>
              </a:defRPr>
            </a:lvl1pPr>
          </a:lstStyle>
          <a:p>
            <a:pPr>
              <a:defRPr/>
            </a:pPr>
            <a:endParaRPr lang="el-GR" altLang="el-GR"/>
          </a:p>
        </p:txBody>
      </p:sp>
      <p:sp>
        <p:nvSpPr>
          <p:cNvPr id="187397" name="Rectangle 5"/>
          <p:cNvSpPr>
            <a:spLocks noGrp="1" noChangeArrowheads="1"/>
          </p:cNvSpPr>
          <p:nvPr>
            <p:ph type="sldNum" sz="quarter" idx="3"/>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smtClean="0">
                <a:cs typeface="+mn-cs"/>
              </a:defRPr>
            </a:lvl1pPr>
          </a:lstStyle>
          <a:p>
            <a:pPr>
              <a:defRPr/>
            </a:pPr>
            <a:fld id="{4AADD20D-C943-4251-8270-2D1D2873E7AF}"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smtClean="0">
                <a:cs typeface="+mn-cs"/>
              </a:defRPr>
            </a:lvl1pPr>
          </a:lstStyle>
          <a:p>
            <a:pPr>
              <a:defRPr/>
            </a:pPr>
            <a:endParaRPr lang="en-US" altLang="el-GR"/>
          </a:p>
        </p:txBody>
      </p:sp>
      <p:sp>
        <p:nvSpPr>
          <p:cNvPr id="150531" name="Rectangle 3"/>
          <p:cNvSpPr>
            <a:spLocks noGrp="1" noChangeArrowheads="1"/>
          </p:cNvSpPr>
          <p:nvPr>
            <p:ph type="dt" idx="1"/>
          </p:nvPr>
        </p:nvSpPr>
        <p:spPr bwMode="auto">
          <a:xfrm>
            <a:off x="5180013" y="0"/>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cs typeface="+mn-cs"/>
              </a:defRPr>
            </a:lvl1pPr>
          </a:lstStyle>
          <a:p>
            <a:pPr>
              <a:defRPr/>
            </a:pPr>
            <a:endParaRPr lang="en-US" altLang="el-GR"/>
          </a:p>
        </p:txBody>
      </p:sp>
      <p:sp>
        <p:nvSpPr>
          <p:cNvPr id="4198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ffectLst/>
        </p:spPr>
      </p:sp>
      <p:sp>
        <p:nvSpPr>
          <p:cNvPr id="150533" name="Rectangle 5"/>
          <p:cNvSpPr>
            <a:spLocks noGrp="1" noChangeArrowheads="1"/>
          </p:cNvSpPr>
          <p:nvPr>
            <p:ph type="body" sz="quarter" idx="3"/>
          </p:nvPr>
        </p:nvSpPr>
        <p:spPr bwMode="auto">
          <a:xfrm>
            <a:off x="914400" y="3257550"/>
            <a:ext cx="73152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l-GR" noProof="0"/>
              <a:t>Κάντε κλικ για να επεξεργαστείτε τα στυλ κειμένου του υποδείγματος</a:t>
            </a:r>
          </a:p>
          <a:p>
            <a:pPr lvl="1"/>
            <a:r>
              <a:rPr lang="en-US" altLang="el-GR" noProof="0"/>
              <a:t>Δεύτερου επιπέδου</a:t>
            </a:r>
          </a:p>
          <a:p>
            <a:pPr lvl="2"/>
            <a:r>
              <a:rPr lang="en-US" altLang="el-GR" noProof="0"/>
              <a:t>Τρίτου επιπέδου</a:t>
            </a:r>
          </a:p>
          <a:p>
            <a:pPr lvl="3"/>
            <a:r>
              <a:rPr lang="en-US" altLang="el-GR" noProof="0"/>
              <a:t>Τέταρτου επιπέδου</a:t>
            </a:r>
          </a:p>
          <a:p>
            <a:pPr lvl="4"/>
            <a:r>
              <a:rPr lang="en-US" altLang="el-GR" noProof="0"/>
              <a:t>Πέμπτου επιπέδου</a:t>
            </a:r>
          </a:p>
        </p:txBody>
      </p:sp>
      <p:sp>
        <p:nvSpPr>
          <p:cNvPr id="150534" name="Rectangle 6"/>
          <p:cNvSpPr>
            <a:spLocks noGrp="1" noChangeArrowheads="1"/>
          </p:cNvSpPr>
          <p:nvPr>
            <p:ph type="ftr" sz="quarter" idx="4"/>
          </p:nvPr>
        </p:nvSpPr>
        <p:spPr bwMode="auto">
          <a:xfrm>
            <a:off x="0"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cs typeface="+mn-cs"/>
              </a:defRPr>
            </a:lvl1pPr>
          </a:lstStyle>
          <a:p>
            <a:pPr>
              <a:defRPr/>
            </a:pPr>
            <a:endParaRPr lang="en-US" altLang="el-GR"/>
          </a:p>
        </p:txBody>
      </p:sp>
      <p:sp>
        <p:nvSpPr>
          <p:cNvPr id="150535" name="Rectangle 7"/>
          <p:cNvSpPr>
            <a:spLocks noGrp="1" noChangeArrowheads="1"/>
          </p:cNvSpPr>
          <p:nvPr>
            <p:ph type="sldNum" sz="quarter" idx="5"/>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smtClean="0">
                <a:cs typeface="+mn-cs"/>
              </a:defRPr>
            </a:lvl1pPr>
          </a:lstStyle>
          <a:p>
            <a:pPr>
              <a:defRPr/>
            </a:pPr>
            <a:fld id="{A72E5A3F-51DD-4C13-874E-25D2CE75A755}"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80762702-29A4-4788-BD91-ABDD267C51C4}" type="slidenum">
              <a:rPr lang="en-US" altLang="el-GR">
                <a:cs typeface="Arial" charset="0"/>
              </a:rPr>
              <a:pPr/>
              <a:t>1</a:t>
            </a:fld>
            <a:endParaRPr lang="en-US" altLang="el-GR">
              <a:cs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FFBC510F-BD9C-464D-BE7B-E3F3CF074B0C}" type="slidenum">
              <a:rPr lang="en-US" altLang="el-GR">
                <a:cs typeface="Arial" charset="0"/>
              </a:rPr>
              <a:pPr/>
              <a:t>40</a:t>
            </a:fld>
            <a:endParaRPr lang="en-US" altLang="el-GR">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FFBC510F-BD9C-464D-BE7B-E3F3CF074B0C}" type="slidenum">
              <a:rPr lang="en-US" altLang="el-GR">
                <a:cs typeface="Arial" charset="0"/>
              </a:rPr>
              <a:pPr/>
              <a:t>41</a:t>
            </a:fld>
            <a:endParaRPr lang="en-US" altLang="el-GR">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l-GR" altLang="el-GR"/>
          </a:p>
        </p:txBody>
      </p:sp>
    </p:spTree>
    <p:extLst>
      <p:ext uri="{BB962C8B-B14F-4D97-AF65-F5344CB8AC3E}">
        <p14:creationId xmlns:p14="http://schemas.microsoft.com/office/powerpoint/2010/main" val="80976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9F0B054-FBD6-4D23-A738-8AA56C4CDC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5B2A5D-3CDB-43BC-AB73-69304379367B}" type="slidenum">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7" name="Rectangle 2">
            <a:extLst>
              <a:ext uri="{FF2B5EF4-FFF2-40B4-BE49-F238E27FC236}">
                <a16:creationId xmlns:a16="http://schemas.microsoft.com/office/drawing/2014/main" id="{1C408B2D-4B41-4F2C-BCC5-EA96062F8E9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8A4E830-4FC9-4349-965D-97D3291139F6}"/>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36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9F0B054-FBD6-4D23-A738-8AA56C4CDC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5B2A5D-3CDB-43BC-AB73-69304379367B}" type="slidenum">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7" name="Rectangle 2">
            <a:extLst>
              <a:ext uri="{FF2B5EF4-FFF2-40B4-BE49-F238E27FC236}">
                <a16:creationId xmlns:a16="http://schemas.microsoft.com/office/drawing/2014/main" id="{1C408B2D-4B41-4F2C-BCC5-EA96062F8E9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8A4E830-4FC9-4349-965D-97D3291139F6}"/>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643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9F0B054-FBD6-4D23-A738-8AA56C4CDC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5B2A5D-3CDB-43BC-AB73-69304379367B}" type="slidenum">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507" name="Rectangle 2">
            <a:extLst>
              <a:ext uri="{FF2B5EF4-FFF2-40B4-BE49-F238E27FC236}">
                <a16:creationId xmlns:a16="http://schemas.microsoft.com/office/drawing/2014/main" id="{1C408B2D-4B41-4F2C-BCC5-EA96062F8E9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8A4E830-4FC9-4349-965D-97D3291139F6}"/>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70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3591121-3D5B-472B-BF9A-0CEBD552E71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D68CF7-6064-43D7-9C2C-A753C752A2A5}" type="slidenum">
              <a:rPr lang="el-GR" altLang="en-US" smtClean="0"/>
              <a:pPr/>
              <a:t>21</a:t>
            </a:fld>
            <a:endParaRPr lang="el-GR" altLang="en-US"/>
          </a:p>
        </p:txBody>
      </p:sp>
      <p:sp>
        <p:nvSpPr>
          <p:cNvPr id="19459" name="Rectangle 2">
            <a:extLst>
              <a:ext uri="{FF2B5EF4-FFF2-40B4-BE49-F238E27FC236}">
                <a16:creationId xmlns:a16="http://schemas.microsoft.com/office/drawing/2014/main" id="{DACF3C9F-D81D-4AAC-9094-0A69713FA1D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207B1A66-85AB-4F1F-BB7B-34794AC0EC68}"/>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10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9F0B054-FBD6-4D23-A738-8AA56C4CDC0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5B2A5D-3CDB-43BC-AB73-69304379367B}" type="slidenum">
              <a:rPr lang="el-GR" altLang="en-US" smtClean="0"/>
              <a:pPr/>
              <a:t>22</a:t>
            </a:fld>
            <a:endParaRPr lang="el-GR" altLang="en-US"/>
          </a:p>
        </p:txBody>
      </p:sp>
      <p:sp>
        <p:nvSpPr>
          <p:cNvPr id="21507" name="Rectangle 2">
            <a:extLst>
              <a:ext uri="{FF2B5EF4-FFF2-40B4-BE49-F238E27FC236}">
                <a16:creationId xmlns:a16="http://schemas.microsoft.com/office/drawing/2014/main" id="{1C408B2D-4B41-4F2C-BCC5-EA96062F8E9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8A4E830-4FC9-4349-965D-97D3291139F6}"/>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31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A72E5A3F-51DD-4C13-874E-25D2CE75A755}" type="slidenum">
              <a:rPr lang="en-US" altLang="el-GR" smtClean="0"/>
              <a:pPr>
                <a:defRPr/>
              </a:pPr>
              <a:t>29</a:t>
            </a:fld>
            <a:endParaRPr lang="en-US" altLang="el-GR"/>
          </a:p>
        </p:txBody>
      </p:sp>
    </p:spTree>
    <p:extLst>
      <p:ext uri="{BB962C8B-B14F-4D97-AF65-F5344CB8AC3E}">
        <p14:creationId xmlns:p14="http://schemas.microsoft.com/office/powerpoint/2010/main" val="336714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A72E5A3F-51DD-4C13-874E-25D2CE75A755}" type="slidenum">
              <a:rPr lang="en-US" altLang="el-GR" smtClean="0"/>
              <a:pPr>
                <a:defRPr/>
              </a:pPr>
              <a:t>30</a:t>
            </a:fld>
            <a:endParaRPr lang="en-US" altLang="el-GR"/>
          </a:p>
        </p:txBody>
      </p:sp>
    </p:spTree>
    <p:extLst>
      <p:ext uri="{BB962C8B-B14F-4D97-AF65-F5344CB8AC3E}">
        <p14:creationId xmlns:p14="http://schemas.microsoft.com/office/powerpoint/2010/main" val="369455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pPr>
              <a:defRPr/>
            </a:pPr>
            <a:fld id="{A72E5A3F-51DD-4C13-874E-25D2CE75A755}" type="slidenum">
              <a:rPr lang="en-US" altLang="el-GR" smtClean="0"/>
              <a:pPr>
                <a:defRPr/>
              </a:pPr>
              <a:t>35</a:t>
            </a:fld>
            <a:endParaRPr lang="en-US" altLang="el-GR"/>
          </a:p>
        </p:txBody>
      </p:sp>
    </p:spTree>
    <p:extLst>
      <p:ext uri="{BB962C8B-B14F-4D97-AF65-F5344CB8AC3E}">
        <p14:creationId xmlns:p14="http://schemas.microsoft.com/office/powerpoint/2010/main" val="2143441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15888"/>
            <a:ext cx="2171700" cy="6742112"/>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115888"/>
            <a:ext cx="6362700" cy="6742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15888"/>
            <a:ext cx="8892480" cy="1152525"/>
          </a:xfrm>
        </p:spPr>
        <p:txBody>
          <a:bodyPr/>
          <a:lstStyle/>
          <a:p>
            <a:r>
              <a:rPr lang="en-US"/>
              <a:t>Click to edit Master title style</a:t>
            </a:r>
            <a:endParaRPr lang="el-GR"/>
          </a:p>
        </p:txBody>
      </p:sp>
      <p:sp>
        <p:nvSpPr>
          <p:cNvPr id="3" name="Content Placeholder 2"/>
          <p:cNvSpPr>
            <a:spLocks noGrp="1"/>
          </p:cNvSpPr>
          <p:nvPr>
            <p:ph idx="1"/>
          </p:nvPr>
        </p:nvSpPr>
        <p:spPr/>
        <p:txBody>
          <a:bodyPr/>
          <a:lstStyle>
            <a:lvl2pPr marL="452438" indent="-187325">
              <a:defRPr sz="2000"/>
            </a:lvl2pPr>
            <a:lvl3pPr marL="628650" indent="-176213">
              <a:defRPr sz="1800"/>
            </a:lvl3pPr>
            <a:lvl4pPr marL="804863" indent="-176213">
              <a:defRPr sz="1600"/>
            </a:lvl4pPr>
            <a:lvl5pPr marL="981075" indent="-176213">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2249488"/>
            <a:ext cx="4267200" cy="4608512"/>
          </a:xfrm>
        </p:spPr>
        <p:txBody>
          <a:bodyPr/>
          <a:lstStyle>
            <a:lvl1pPr>
              <a:defRPr sz="2800"/>
            </a:lvl1pPr>
            <a:lvl2pPr marL="452438" indent="-187325">
              <a:defRPr sz="2400"/>
            </a:lvl2pPr>
            <a:lvl3pPr marL="628650" indent="-176213">
              <a:defRPr sz="2000"/>
            </a:lvl3pPr>
            <a:lvl4pPr marL="804863" indent="-176213">
              <a:defRPr sz="1800"/>
            </a:lvl4pPr>
            <a:lvl5pPr marL="981075" indent="-176213">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Content Placeholder 3"/>
          <p:cNvSpPr>
            <a:spLocks noGrp="1"/>
          </p:cNvSpPr>
          <p:nvPr>
            <p:ph sz="half" idx="2"/>
          </p:nvPr>
        </p:nvSpPr>
        <p:spPr>
          <a:xfrm>
            <a:off x="4876800" y="2249488"/>
            <a:ext cx="4267200" cy="4608512"/>
          </a:xfrm>
        </p:spPr>
        <p:txBody>
          <a:bodyPr/>
          <a:lstStyle>
            <a:lvl1pPr>
              <a:defRPr sz="2800"/>
            </a:lvl1pPr>
            <a:lvl2pPr marL="452438" indent="-187325">
              <a:defRPr sz="2400"/>
            </a:lvl2pPr>
            <a:lvl3pPr marL="628650" indent="-176213">
              <a:defRPr sz="2000"/>
            </a:lvl3pPr>
            <a:lvl4pPr marL="804863" indent="-176213">
              <a:defRPr sz="1800"/>
            </a:lvl4pPr>
            <a:lvl5pPr marL="981075" indent="-176213">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115888"/>
            <a:ext cx="8964488"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l-GR"/>
              <a:t>Click to edit Master title style</a:t>
            </a:r>
          </a:p>
        </p:txBody>
      </p:sp>
      <p:sp>
        <p:nvSpPr>
          <p:cNvPr id="1027" name="Rectangle 3"/>
          <p:cNvSpPr>
            <a:spLocks noGrp="1" noChangeArrowheads="1"/>
          </p:cNvSpPr>
          <p:nvPr>
            <p:ph type="body" idx="1"/>
          </p:nvPr>
        </p:nvSpPr>
        <p:spPr bwMode="auto">
          <a:xfrm>
            <a:off x="457200" y="2249488"/>
            <a:ext cx="868680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l-GR" dirty="0" err="1"/>
              <a:t>Click</a:t>
            </a:r>
            <a:r>
              <a:rPr lang="el-GR" altLang="el-GR" dirty="0"/>
              <a:t> </a:t>
            </a:r>
            <a:r>
              <a:rPr lang="el-GR" altLang="el-GR" dirty="0" err="1"/>
              <a:t>to</a:t>
            </a:r>
            <a:r>
              <a:rPr lang="el-GR" altLang="el-GR" dirty="0"/>
              <a:t> </a:t>
            </a:r>
            <a:r>
              <a:rPr lang="el-GR" altLang="el-GR" dirty="0" err="1"/>
              <a:t>edit</a:t>
            </a:r>
            <a:r>
              <a:rPr lang="el-GR" altLang="el-GR" dirty="0"/>
              <a:t> </a:t>
            </a:r>
            <a:r>
              <a:rPr lang="el-GR" altLang="el-GR" dirty="0" err="1"/>
              <a:t>Master</a:t>
            </a:r>
            <a:r>
              <a:rPr lang="el-GR" altLang="el-GR" dirty="0"/>
              <a:t> </a:t>
            </a:r>
            <a:r>
              <a:rPr lang="el-GR" altLang="el-GR" dirty="0" err="1"/>
              <a:t>text</a:t>
            </a:r>
            <a:r>
              <a:rPr lang="el-GR" altLang="el-GR" dirty="0"/>
              <a:t> </a:t>
            </a:r>
            <a:r>
              <a:rPr lang="el-GR" altLang="el-GR" dirty="0" err="1"/>
              <a:t>styles</a:t>
            </a:r>
            <a:endParaRPr lang="el-GR" altLang="el-GR" dirty="0"/>
          </a:p>
          <a:p>
            <a:pPr lvl="1"/>
            <a:r>
              <a:rPr lang="el-GR" altLang="el-GR" dirty="0" err="1"/>
              <a:t>Second</a:t>
            </a:r>
            <a:r>
              <a:rPr lang="el-GR" altLang="el-GR" dirty="0"/>
              <a:t> </a:t>
            </a:r>
            <a:r>
              <a:rPr lang="el-GR" altLang="el-GR" dirty="0" err="1"/>
              <a:t>level</a:t>
            </a:r>
            <a:endParaRPr lang="el-GR" altLang="el-GR" dirty="0"/>
          </a:p>
          <a:p>
            <a:pPr lvl="2"/>
            <a:r>
              <a:rPr lang="el-GR" altLang="el-GR" dirty="0" err="1"/>
              <a:t>Third</a:t>
            </a:r>
            <a:r>
              <a:rPr lang="el-GR" altLang="el-GR" dirty="0"/>
              <a:t> </a:t>
            </a:r>
            <a:r>
              <a:rPr lang="el-GR" altLang="el-GR" dirty="0" err="1"/>
              <a:t>level</a:t>
            </a:r>
            <a:endParaRPr lang="el-GR" altLang="el-GR" dirty="0"/>
          </a:p>
          <a:p>
            <a:pPr lvl="3"/>
            <a:r>
              <a:rPr lang="el-GR" altLang="el-GR" dirty="0" err="1"/>
              <a:t>Fourth</a:t>
            </a:r>
            <a:r>
              <a:rPr lang="el-GR" altLang="el-GR" dirty="0"/>
              <a:t> </a:t>
            </a:r>
            <a:r>
              <a:rPr lang="el-GR" altLang="el-GR" dirty="0" err="1"/>
              <a:t>level</a:t>
            </a:r>
            <a:endParaRPr lang="el-GR" altLang="el-GR" dirty="0"/>
          </a:p>
          <a:p>
            <a:pPr lvl="4"/>
            <a:r>
              <a:rPr lang="el-GR" altLang="el-GR" dirty="0" err="1"/>
              <a:t>Fifth</a:t>
            </a:r>
            <a:r>
              <a:rPr lang="el-GR" altLang="el-GR" dirty="0"/>
              <a:t> </a:t>
            </a:r>
            <a:r>
              <a:rPr lang="el-GR" altLang="el-GR" dirty="0" err="1"/>
              <a:t>level</a:t>
            </a:r>
            <a:endParaRPr lang="el-GR" altLang="el-GR" dirty="0"/>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Lst>
  <p:transition/>
  <p:txStyles>
    <p:titleStyle>
      <a:lvl1pPr algn="l" rtl="0" eaLnBrk="0" fontAlgn="base" hangingPunct="0">
        <a:lnSpc>
          <a:spcPct val="140000"/>
        </a:lnSpc>
        <a:spcBef>
          <a:spcPct val="0"/>
        </a:spcBef>
        <a:spcAft>
          <a:spcPct val="55000"/>
        </a:spcAft>
        <a:defRPr sz="3200">
          <a:solidFill>
            <a:schemeClr val="tx2"/>
          </a:solidFill>
          <a:latin typeface="+mj-lt"/>
          <a:ea typeface="+mj-ea"/>
          <a:cs typeface="+mj-cs"/>
        </a:defRPr>
      </a:lvl1pPr>
      <a:lvl2pPr algn="l" rtl="0" eaLnBrk="0" fontAlgn="base" hangingPunct="0">
        <a:lnSpc>
          <a:spcPct val="140000"/>
        </a:lnSpc>
        <a:spcBef>
          <a:spcPct val="0"/>
        </a:spcBef>
        <a:spcAft>
          <a:spcPct val="55000"/>
        </a:spcAft>
        <a:defRPr sz="3200">
          <a:solidFill>
            <a:schemeClr val="tx2"/>
          </a:solidFill>
          <a:latin typeface="Arial" charset="0"/>
          <a:cs typeface="Arial" charset="0"/>
        </a:defRPr>
      </a:lvl2pPr>
      <a:lvl3pPr algn="l" rtl="0" eaLnBrk="0" fontAlgn="base" hangingPunct="0">
        <a:lnSpc>
          <a:spcPct val="140000"/>
        </a:lnSpc>
        <a:spcBef>
          <a:spcPct val="0"/>
        </a:spcBef>
        <a:spcAft>
          <a:spcPct val="55000"/>
        </a:spcAft>
        <a:defRPr sz="3200">
          <a:solidFill>
            <a:schemeClr val="tx2"/>
          </a:solidFill>
          <a:latin typeface="Arial" charset="0"/>
          <a:cs typeface="Arial" charset="0"/>
        </a:defRPr>
      </a:lvl3pPr>
      <a:lvl4pPr algn="l" rtl="0" eaLnBrk="0" fontAlgn="base" hangingPunct="0">
        <a:lnSpc>
          <a:spcPct val="140000"/>
        </a:lnSpc>
        <a:spcBef>
          <a:spcPct val="0"/>
        </a:spcBef>
        <a:spcAft>
          <a:spcPct val="55000"/>
        </a:spcAft>
        <a:defRPr sz="3200">
          <a:solidFill>
            <a:schemeClr val="tx2"/>
          </a:solidFill>
          <a:latin typeface="Arial" charset="0"/>
          <a:cs typeface="Arial" charset="0"/>
        </a:defRPr>
      </a:lvl4pPr>
      <a:lvl5pPr algn="l" rtl="0" eaLnBrk="0" fontAlgn="base" hangingPunct="0">
        <a:lnSpc>
          <a:spcPct val="140000"/>
        </a:lnSpc>
        <a:spcBef>
          <a:spcPct val="0"/>
        </a:spcBef>
        <a:spcAft>
          <a:spcPct val="55000"/>
        </a:spcAft>
        <a:defRPr sz="3200">
          <a:solidFill>
            <a:schemeClr val="tx2"/>
          </a:solidFill>
          <a:latin typeface="Arial" charset="0"/>
          <a:cs typeface="Arial" charset="0"/>
        </a:defRPr>
      </a:lvl5pPr>
      <a:lvl6pPr marL="457200" algn="l" rtl="0" fontAlgn="base">
        <a:lnSpc>
          <a:spcPct val="140000"/>
        </a:lnSpc>
        <a:spcBef>
          <a:spcPct val="0"/>
        </a:spcBef>
        <a:spcAft>
          <a:spcPct val="55000"/>
        </a:spcAft>
        <a:defRPr sz="3200">
          <a:solidFill>
            <a:schemeClr val="tx2"/>
          </a:solidFill>
          <a:latin typeface="Arial" charset="0"/>
          <a:cs typeface="Arial" charset="0"/>
        </a:defRPr>
      </a:lvl6pPr>
      <a:lvl7pPr marL="914400" algn="l" rtl="0" fontAlgn="base">
        <a:lnSpc>
          <a:spcPct val="140000"/>
        </a:lnSpc>
        <a:spcBef>
          <a:spcPct val="0"/>
        </a:spcBef>
        <a:spcAft>
          <a:spcPct val="55000"/>
        </a:spcAft>
        <a:defRPr sz="3200">
          <a:solidFill>
            <a:schemeClr val="tx2"/>
          </a:solidFill>
          <a:latin typeface="Arial" charset="0"/>
          <a:cs typeface="Arial" charset="0"/>
        </a:defRPr>
      </a:lvl7pPr>
      <a:lvl8pPr marL="1371600" algn="l" rtl="0" fontAlgn="base">
        <a:lnSpc>
          <a:spcPct val="140000"/>
        </a:lnSpc>
        <a:spcBef>
          <a:spcPct val="0"/>
        </a:spcBef>
        <a:spcAft>
          <a:spcPct val="55000"/>
        </a:spcAft>
        <a:defRPr sz="3200">
          <a:solidFill>
            <a:schemeClr val="tx2"/>
          </a:solidFill>
          <a:latin typeface="Arial" charset="0"/>
          <a:cs typeface="Arial" charset="0"/>
        </a:defRPr>
      </a:lvl8pPr>
      <a:lvl9pPr marL="1828800" algn="l" rtl="0" fontAlgn="base">
        <a:lnSpc>
          <a:spcPct val="140000"/>
        </a:lnSpc>
        <a:spcBef>
          <a:spcPct val="0"/>
        </a:spcBef>
        <a:spcAft>
          <a:spcPct val="55000"/>
        </a:spcAft>
        <a:defRPr sz="3200">
          <a:solidFill>
            <a:schemeClr val="tx2"/>
          </a:solidFill>
          <a:latin typeface="Arial" charset="0"/>
          <a:cs typeface="Arial" charset="0"/>
        </a:defRPr>
      </a:lvl9pPr>
    </p:titleStyle>
    <p:bodyStyle>
      <a:lvl1pPr marL="269875" indent="-269875" algn="l" rtl="0" eaLnBrk="0" fontAlgn="base" hangingPunct="0">
        <a:spcBef>
          <a:spcPct val="20000"/>
        </a:spcBef>
        <a:spcAft>
          <a:spcPct val="20000"/>
        </a:spcAft>
        <a:buSzPct val="40000"/>
        <a:buBlip>
          <a:blip r:embed="rId13"/>
        </a:buBlip>
        <a:defRPr sz="2400">
          <a:solidFill>
            <a:schemeClr val="tx1"/>
          </a:solidFill>
          <a:latin typeface="+mn-lt"/>
          <a:ea typeface="+mn-ea"/>
          <a:cs typeface="+mn-cs"/>
        </a:defRPr>
      </a:lvl1pPr>
      <a:lvl2pPr marL="627063" indent="-177800" algn="l" rtl="0" eaLnBrk="0" fontAlgn="base" hangingPunct="0">
        <a:spcBef>
          <a:spcPct val="20000"/>
        </a:spcBef>
        <a:spcAft>
          <a:spcPct val="20000"/>
        </a:spcAft>
        <a:buSzPct val="50000"/>
        <a:buBlip>
          <a:blip r:embed="rId14"/>
        </a:buBlip>
        <a:defRPr sz="2200">
          <a:solidFill>
            <a:srgbClr val="364B58"/>
          </a:solidFill>
          <a:latin typeface="+mn-lt"/>
          <a:cs typeface="+mn-cs"/>
        </a:defRPr>
      </a:lvl2pPr>
      <a:lvl3pPr marL="984250" indent="-177800" algn="l" rtl="0" eaLnBrk="0" fontAlgn="base" hangingPunct="0">
        <a:spcBef>
          <a:spcPct val="20000"/>
        </a:spcBef>
        <a:spcAft>
          <a:spcPct val="20000"/>
        </a:spcAft>
        <a:buSzPct val="55000"/>
        <a:buFont typeface="Wingdings" pitchFamily="2" charset="2"/>
        <a:buChar char="¯"/>
        <a:defRPr sz="2000">
          <a:solidFill>
            <a:srgbClr val="333333"/>
          </a:solidFill>
          <a:latin typeface="+mn-lt"/>
          <a:cs typeface="+mn-cs"/>
        </a:defRPr>
      </a:lvl3pPr>
      <a:lvl4pPr marL="1341438" indent="-177800" algn="l" rtl="0" eaLnBrk="0" fontAlgn="base" hangingPunct="0">
        <a:spcBef>
          <a:spcPct val="20000"/>
        </a:spcBef>
        <a:spcAft>
          <a:spcPct val="20000"/>
        </a:spcAft>
        <a:buSzPct val="60000"/>
        <a:buFont typeface="Wingdings" pitchFamily="2" charset="2"/>
        <a:buChar char="û"/>
        <a:defRPr>
          <a:solidFill>
            <a:srgbClr val="2A3F21"/>
          </a:solidFill>
          <a:latin typeface="+mn-lt"/>
          <a:cs typeface="+mn-cs"/>
        </a:defRPr>
      </a:lvl4pPr>
      <a:lvl5pPr marL="1706563" indent="-185738" algn="l" rtl="0" eaLnBrk="0" fontAlgn="base" hangingPunct="0">
        <a:spcBef>
          <a:spcPct val="20000"/>
        </a:spcBef>
        <a:spcAft>
          <a:spcPct val="20000"/>
        </a:spcAft>
        <a:buFont typeface="Waker" pitchFamily="2" charset="0"/>
        <a:buChar char="~"/>
        <a:defRPr sz="1600">
          <a:solidFill>
            <a:srgbClr val="5E344A"/>
          </a:solidFill>
          <a:latin typeface="+mn-lt"/>
          <a:cs typeface="+mn-cs"/>
        </a:defRPr>
      </a:lvl5pPr>
      <a:lvl6pPr marL="2163763" indent="-185738" algn="l" rtl="0" fontAlgn="base">
        <a:spcBef>
          <a:spcPct val="20000"/>
        </a:spcBef>
        <a:spcAft>
          <a:spcPct val="20000"/>
        </a:spcAft>
        <a:buFont typeface="Waker" pitchFamily="2" charset="0"/>
        <a:buChar char="~"/>
        <a:defRPr sz="1600">
          <a:solidFill>
            <a:srgbClr val="5E344A"/>
          </a:solidFill>
          <a:latin typeface="+mn-lt"/>
          <a:cs typeface="+mn-cs"/>
        </a:defRPr>
      </a:lvl6pPr>
      <a:lvl7pPr marL="2620963" indent="-185738" algn="l" rtl="0" fontAlgn="base">
        <a:spcBef>
          <a:spcPct val="20000"/>
        </a:spcBef>
        <a:spcAft>
          <a:spcPct val="20000"/>
        </a:spcAft>
        <a:buFont typeface="Waker" pitchFamily="2" charset="0"/>
        <a:buChar char="~"/>
        <a:defRPr sz="1600">
          <a:solidFill>
            <a:srgbClr val="5E344A"/>
          </a:solidFill>
          <a:latin typeface="+mn-lt"/>
          <a:cs typeface="+mn-cs"/>
        </a:defRPr>
      </a:lvl7pPr>
      <a:lvl8pPr marL="3078163" indent="-185738" algn="l" rtl="0" fontAlgn="base">
        <a:spcBef>
          <a:spcPct val="20000"/>
        </a:spcBef>
        <a:spcAft>
          <a:spcPct val="20000"/>
        </a:spcAft>
        <a:buFont typeface="Waker" pitchFamily="2" charset="0"/>
        <a:buChar char="~"/>
        <a:defRPr sz="1600">
          <a:solidFill>
            <a:srgbClr val="5E344A"/>
          </a:solidFill>
          <a:latin typeface="+mn-lt"/>
          <a:cs typeface="+mn-cs"/>
        </a:defRPr>
      </a:lvl8pPr>
      <a:lvl9pPr marL="3535363" indent="-185738" algn="l" rtl="0" fontAlgn="base">
        <a:spcBef>
          <a:spcPct val="20000"/>
        </a:spcBef>
        <a:spcAft>
          <a:spcPct val="20000"/>
        </a:spcAft>
        <a:buFont typeface="Waker" pitchFamily="2" charset="0"/>
        <a:buChar char="~"/>
        <a:defRPr sz="1600">
          <a:solidFill>
            <a:srgbClr val="5E344A"/>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19338" y="549275"/>
            <a:ext cx="6696075" cy="3167063"/>
          </a:xfrm>
        </p:spPr>
        <p:txBody>
          <a:bodyPr/>
          <a:lstStyle/>
          <a:p>
            <a:pPr algn="ctr" eaLnBrk="1" hangingPunct="1">
              <a:lnSpc>
                <a:spcPct val="160000"/>
              </a:lnSpc>
            </a:pPr>
            <a:r>
              <a:rPr lang="el-GR" altLang="el-GR" sz="3800" dirty="0">
                <a:solidFill>
                  <a:srgbClr val="364B58"/>
                </a:solidFill>
              </a:rPr>
              <a:t>Ειδική ή Επίκτητη Ανοσία</a:t>
            </a:r>
            <a:endParaRPr lang="en-US" altLang="el-GR" sz="3800" dirty="0">
              <a:solidFill>
                <a:srgbClr val="364B58"/>
              </a:solidFill>
            </a:endParaRPr>
          </a:p>
        </p:txBody>
      </p:sp>
      <p:sp>
        <p:nvSpPr>
          <p:cNvPr id="2051" name="Rectangle 3"/>
          <p:cNvSpPr>
            <a:spLocks noGrp="1" noChangeArrowheads="1"/>
          </p:cNvSpPr>
          <p:nvPr>
            <p:ph type="subTitle" idx="1"/>
          </p:nvPr>
        </p:nvSpPr>
        <p:spPr>
          <a:xfrm>
            <a:off x="2535238" y="4365625"/>
            <a:ext cx="6264275" cy="2232025"/>
          </a:xfrm>
        </p:spPr>
        <p:txBody>
          <a:bodyPr/>
          <a:lstStyle/>
          <a:p>
            <a:pPr eaLnBrk="1" hangingPunct="1"/>
            <a:r>
              <a:rPr lang="el-GR" altLang="el-GR" sz="2200"/>
              <a:t>Ευσταθία Κ. Καψογεώργου</a:t>
            </a:r>
            <a:endParaRPr lang="en-US" altLang="el-GR" sz="2200"/>
          </a:p>
          <a:p>
            <a:pPr eaLnBrk="1" hangingPunct="1"/>
            <a:endParaRPr lang="en-US" altLang="el-GR" sz="2200"/>
          </a:p>
          <a:p>
            <a:pPr eaLnBrk="1" hangingPunct="1"/>
            <a:endParaRPr lang="en-US" altLang="el-GR" sz="2200"/>
          </a:p>
        </p:txBody>
      </p:sp>
      <p:sp>
        <p:nvSpPr>
          <p:cNvPr id="2052" name="Rectangle 12"/>
          <p:cNvSpPr>
            <a:spLocks noChangeArrowheads="1"/>
          </p:cNvSpPr>
          <p:nvPr/>
        </p:nvSpPr>
        <p:spPr bwMode="auto">
          <a:xfrm>
            <a:off x="1692275" y="0"/>
            <a:ext cx="7451725" cy="908050"/>
          </a:xfrm>
          <a:prstGeom prst="rect">
            <a:avLst/>
          </a:prstGeom>
          <a:solidFill>
            <a:schemeClr val="bg1"/>
          </a:solidFill>
          <a:ln w="9525">
            <a:solidFill>
              <a:schemeClr val="bg1"/>
            </a:solidFill>
            <a:miter lim="800000"/>
            <a:headEnd/>
            <a:tailEnd/>
          </a:ln>
          <a:effectLst/>
        </p:spPr>
        <p:txBody>
          <a:bodyPr wrap="none" anchor="ctr"/>
          <a:lstStyle/>
          <a:p>
            <a:pPr algn="ctr"/>
            <a:endParaRPr lang="el-GR" altLang="el-GR" b="0">
              <a:solidFill>
                <a:schemeClr val="bg1"/>
              </a:solidFill>
            </a:endParaRPr>
          </a:p>
        </p:txBody>
      </p:sp>
      <p:grpSp>
        <p:nvGrpSpPr>
          <p:cNvPr id="2053" name="Group 23"/>
          <p:cNvGrpSpPr>
            <a:grpSpLocks/>
          </p:cNvGrpSpPr>
          <p:nvPr/>
        </p:nvGrpSpPr>
        <p:grpSpPr bwMode="auto">
          <a:xfrm>
            <a:off x="0" y="0"/>
            <a:ext cx="2051050" cy="6884988"/>
            <a:chOff x="0" y="-8"/>
            <a:chExt cx="1292" cy="4337"/>
          </a:xfrm>
        </p:grpSpPr>
        <p:sp>
          <p:nvSpPr>
            <p:cNvPr id="2054" name="Rectangle 5"/>
            <p:cNvSpPr>
              <a:spLocks noChangeArrowheads="1"/>
            </p:cNvSpPr>
            <p:nvPr/>
          </p:nvSpPr>
          <p:spPr bwMode="auto">
            <a:xfrm>
              <a:off x="0" y="-8"/>
              <a:ext cx="1292" cy="4337"/>
            </a:xfrm>
            <a:prstGeom prst="rect">
              <a:avLst/>
            </a:prstGeom>
            <a:gradFill rotWithShape="1">
              <a:gsLst>
                <a:gs pos="0">
                  <a:srgbClr val="293943"/>
                </a:gs>
                <a:gs pos="100000">
                  <a:srgbClr val="364B58"/>
                </a:gs>
              </a:gsLst>
              <a:lin ang="0" scaled="1"/>
            </a:gradFill>
            <a:ln w="9525">
              <a:noFill/>
              <a:miter lim="800000"/>
              <a:headEnd/>
              <a:tailEnd/>
            </a:ln>
            <a:effectLst/>
          </p:spPr>
          <p:txBody>
            <a:bodyPr wrap="none" anchor="ctr"/>
            <a:lstStyle/>
            <a:p>
              <a:endParaRPr lang="el-GR"/>
            </a:p>
          </p:txBody>
        </p:sp>
        <p:pic>
          <p:nvPicPr>
            <p:cNvPr id="2055" name="Picture 21" descr="PF%20ta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3641"/>
              <a:ext cx="430" cy="679"/>
            </a:xfrm>
            <a:prstGeom prst="rect">
              <a:avLst/>
            </a:prstGeom>
            <a:noFill/>
            <a:ln w="9525">
              <a:noFill/>
              <a:miter lim="800000"/>
              <a:headEnd/>
              <a:tailEnd/>
            </a:ln>
          </p:spPr>
        </p:pic>
        <p:sp>
          <p:nvSpPr>
            <p:cNvPr id="2056" name="Rectangle 19"/>
            <p:cNvSpPr>
              <a:spLocks noChangeArrowheads="1"/>
            </p:cNvSpPr>
            <p:nvPr/>
          </p:nvSpPr>
          <p:spPr bwMode="auto">
            <a:xfrm>
              <a:off x="302" y="3898"/>
              <a:ext cx="854" cy="394"/>
            </a:xfrm>
            <a:prstGeom prst="rect">
              <a:avLst/>
            </a:prstGeom>
            <a:noFill/>
            <a:ln w="9525">
              <a:noFill/>
              <a:miter lim="800000"/>
              <a:headEnd/>
              <a:tailEnd/>
            </a:ln>
            <a:effectLst/>
          </p:spPr>
          <p:txBody>
            <a:bodyPr rIns="0">
              <a:spAutoFit/>
            </a:bodyPr>
            <a:lstStyle/>
            <a:p>
              <a:pPr algn="ctr"/>
              <a:r>
                <a:rPr lang="el-GR" altLang="el-GR" sz="1000">
                  <a:solidFill>
                    <a:schemeClr val="bg1"/>
                  </a:solidFill>
                </a:rPr>
                <a:t>Παθολογική Φυσιολογία</a:t>
              </a:r>
            </a:p>
            <a:p>
              <a:pPr algn="ctr"/>
              <a:endParaRPr lang="el-GR" altLang="el-GR" sz="500">
                <a:solidFill>
                  <a:schemeClr val="bg1"/>
                </a:solidFill>
              </a:endParaRPr>
            </a:p>
            <a:p>
              <a:pPr algn="ctr"/>
              <a:r>
                <a:rPr lang="el-GR" altLang="el-GR" sz="1000">
                  <a:solidFill>
                    <a:schemeClr val="bg1"/>
                  </a:solidFill>
                </a:rPr>
                <a:t>Ιατρική Σχολή</a:t>
              </a:r>
            </a:p>
          </p:txBody>
        </p:sp>
        <p:grpSp>
          <p:nvGrpSpPr>
            <p:cNvPr id="2057" name="Group 20"/>
            <p:cNvGrpSpPr>
              <a:grpSpLocks/>
            </p:cNvGrpSpPr>
            <p:nvPr/>
          </p:nvGrpSpPr>
          <p:grpSpPr bwMode="auto">
            <a:xfrm>
              <a:off x="14" y="0"/>
              <a:ext cx="1111" cy="1117"/>
              <a:chOff x="70" y="0"/>
              <a:chExt cx="1111" cy="1117"/>
            </a:xfrm>
          </p:grpSpPr>
          <p:pic>
            <p:nvPicPr>
              <p:cNvPr id="2058" name="Picture 12" descr="LOGO-UOA BLUE"/>
              <p:cNvPicPr>
                <a:picLocks noChangeAspect="1" noChangeArrowheads="1"/>
              </p:cNvPicPr>
              <p:nvPr/>
            </p:nvPicPr>
            <p:blipFill>
              <a:blip r:embed="rId4" cstate="email">
                <a:clrChange>
                  <a:clrFrom>
                    <a:srgbClr val="FFFFFF"/>
                  </a:clrFrom>
                  <a:clrTo>
                    <a:srgbClr val="FFFFFF">
                      <a:alpha val="0"/>
                    </a:srgbClr>
                  </a:clrTo>
                </a:clrChange>
                <a:lum bright="66000"/>
                <a:extLst>
                  <a:ext uri="{28A0092B-C50C-407E-A947-70E740481C1C}">
                    <a14:useLocalDpi xmlns:a14="http://schemas.microsoft.com/office/drawing/2010/main"/>
                  </a:ext>
                </a:extLst>
              </a:blip>
              <a:srcRect/>
              <a:stretch>
                <a:fillRect/>
              </a:stretch>
            </p:blipFill>
            <p:spPr bwMode="auto">
              <a:xfrm>
                <a:off x="247" y="0"/>
                <a:ext cx="757" cy="979"/>
              </a:xfrm>
              <a:prstGeom prst="rect">
                <a:avLst/>
              </a:prstGeom>
              <a:noFill/>
              <a:ln w="9525">
                <a:noFill/>
                <a:miter lim="800000"/>
                <a:headEnd/>
                <a:tailEnd/>
              </a:ln>
            </p:spPr>
          </p:pic>
          <p:sp>
            <p:nvSpPr>
              <p:cNvPr id="2059" name="Rectangle 22"/>
              <p:cNvSpPr>
                <a:spLocks noChangeArrowheads="1"/>
              </p:cNvSpPr>
              <p:nvPr/>
            </p:nvSpPr>
            <p:spPr bwMode="auto">
              <a:xfrm>
                <a:off x="70" y="867"/>
                <a:ext cx="1111" cy="250"/>
              </a:xfrm>
              <a:prstGeom prst="rect">
                <a:avLst/>
              </a:prstGeom>
              <a:noFill/>
              <a:ln w="9525">
                <a:noFill/>
                <a:miter lim="800000"/>
                <a:headEnd/>
                <a:tailEnd/>
              </a:ln>
              <a:effectLst/>
            </p:spPr>
            <p:txBody>
              <a:bodyPr lIns="18000" rIns="18000">
                <a:spAutoFit/>
              </a:bodyPr>
              <a:lstStyle/>
              <a:p>
                <a:pPr algn="ctr"/>
                <a:r>
                  <a:rPr lang="el-GR" altLang="el-GR" sz="1000">
                    <a:solidFill>
                      <a:schemeClr val="bg1"/>
                    </a:solidFill>
                    <a:latin typeface="Book Antiqua" pitchFamily="18" charset="0"/>
                  </a:rPr>
                  <a:t>Εθνικό &amp; Καποδιστριακό Πανεπιστήμιο Αθηνών</a:t>
                </a:r>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F6AB-2D5C-42F9-AD83-B56FE44589D2}"/>
              </a:ext>
            </a:extLst>
          </p:cNvPr>
          <p:cNvSpPr>
            <a:spLocks noGrp="1"/>
          </p:cNvSpPr>
          <p:nvPr>
            <p:ph type="title"/>
          </p:nvPr>
        </p:nvSpPr>
        <p:spPr/>
        <p:txBody>
          <a:bodyPr/>
          <a:lstStyle/>
          <a:p>
            <a:r>
              <a:rPr lang="el-GR" dirty="0"/>
              <a:t>Αντιγόνο</a:t>
            </a:r>
          </a:p>
        </p:txBody>
      </p:sp>
      <p:sp>
        <p:nvSpPr>
          <p:cNvPr id="3" name="Content Placeholder 2">
            <a:extLst>
              <a:ext uri="{FF2B5EF4-FFF2-40B4-BE49-F238E27FC236}">
                <a16:creationId xmlns:a16="http://schemas.microsoft.com/office/drawing/2014/main" id="{61144BFB-F586-4907-B5B8-F1AEEA8CA5FF}"/>
              </a:ext>
            </a:extLst>
          </p:cNvPr>
          <p:cNvSpPr>
            <a:spLocks noGrp="1"/>
          </p:cNvSpPr>
          <p:nvPr>
            <p:ph idx="1"/>
          </p:nvPr>
        </p:nvSpPr>
        <p:spPr>
          <a:xfrm>
            <a:off x="457200" y="1628800"/>
            <a:ext cx="5212591" cy="5157192"/>
          </a:xfrm>
        </p:spPr>
        <p:txBody>
          <a:bodyPr/>
          <a:lstStyle/>
          <a:p>
            <a:r>
              <a:rPr lang="el-GR" sz="2000" dirty="0"/>
              <a:t>Μικρό τμήμα ενός μορίου</a:t>
            </a:r>
          </a:p>
          <a:p>
            <a:pPr lvl="1"/>
            <a:r>
              <a:rPr lang="el-GR" sz="1800" dirty="0"/>
              <a:t>10-15 </a:t>
            </a:r>
            <a:r>
              <a:rPr lang="el-GR" sz="1800" dirty="0" err="1"/>
              <a:t>αα</a:t>
            </a:r>
            <a:r>
              <a:rPr lang="el-GR" sz="1800" dirty="0"/>
              <a:t> = </a:t>
            </a:r>
            <a:r>
              <a:rPr lang="el-GR" sz="1800" b="1" dirty="0" err="1"/>
              <a:t>επίτοπος</a:t>
            </a:r>
            <a:endParaRPr lang="el-GR" sz="1800" b="1" dirty="0"/>
          </a:p>
          <a:p>
            <a:pPr marL="265113" lvl="1" indent="0">
              <a:buNone/>
            </a:pPr>
            <a:endParaRPr lang="el-GR" sz="800" dirty="0"/>
          </a:p>
          <a:p>
            <a:r>
              <a:rPr lang="el-GR" sz="2000" dirty="0"/>
              <a:t>Μπορεί να είναι</a:t>
            </a:r>
          </a:p>
          <a:p>
            <a:pPr lvl="1"/>
            <a:r>
              <a:rPr lang="el-GR" sz="1800" dirty="0"/>
              <a:t>Πρωτεΐνη</a:t>
            </a:r>
          </a:p>
          <a:p>
            <a:pPr lvl="1"/>
            <a:r>
              <a:rPr lang="el-GR" sz="1800" dirty="0"/>
              <a:t>Υδατάνθρακες</a:t>
            </a:r>
          </a:p>
          <a:p>
            <a:pPr lvl="1"/>
            <a:r>
              <a:rPr lang="el-GR" sz="1800" dirty="0"/>
              <a:t>Λιπίδια</a:t>
            </a:r>
          </a:p>
          <a:p>
            <a:pPr marL="265113" lvl="1" indent="0">
              <a:buNone/>
            </a:pPr>
            <a:endParaRPr lang="el-GR" sz="800" dirty="0"/>
          </a:p>
          <a:p>
            <a:r>
              <a:rPr lang="el-GR" sz="2000" dirty="0" err="1"/>
              <a:t>Ιικές</a:t>
            </a:r>
            <a:r>
              <a:rPr lang="el-GR" sz="2000" dirty="0"/>
              <a:t> αλληλουχίες μολυσμένων κυττάρων</a:t>
            </a:r>
          </a:p>
          <a:p>
            <a:pPr lvl="1"/>
            <a:r>
              <a:rPr lang="el-GR" sz="1800" dirty="0" err="1"/>
              <a:t>Ενδοπλασματικό</a:t>
            </a:r>
            <a:r>
              <a:rPr lang="el-GR" sz="1800" dirty="0"/>
              <a:t> δίκτυο</a:t>
            </a:r>
          </a:p>
          <a:p>
            <a:pPr lvl="2"/>
            <a:r>
              <a:rPr lang="en-US" sz="1600" dirty="0"/>
              <a:t>MHC-I</a:t>
            </a:r>
            <a:endParaRPr lang="el-GR" sz="1600" dirty="0"/>
          </a:p>
          <a:p>
            <a:pPr marL="452437" lvl="2" indent="0">
              <a:buNone/>
            </a:pPr>
            <a:endParaRPr lang="el-GR" sz="800" dirty="0"/>
          </a:p>
          <a:p>
            <a:r>
              <a:rPr lang="el-GR" sz="2000" dirty="0"/>
              <a:t>Φαγοκυττάρωση &amp; «πέψη» </a:t>
            </a:r>
          </a:p>
          <a:p>
            <a:pPr lvl="1"/>
            <a:r>
              <a:rPr lang="el-GR" sz="1800" dirty="0" err="1"/>
              <a:t>λυσοσώματα</a:t>
            </a:r>
            <a:r>
              <a:rPr lang="el-GR" sz="1800" dirty="0"/>
              <a:t>/</a:t>
            </a:r>
            <a:r>
              <a:rPr lang="el-GR" sz="1800" dirty="0" err="1"/>
              <a:t>ενδόσωμα</a:t>
            </a:r>
            <a:endParaRPr lang="el-GR" sz="1800" dirty="0"/>
          </a:p>
          <a:p>
            <a:pPr lvl="2"/>
            <a:r>
              <a:rPr lang="en-US" sz="1600" dirty="0"/>
              <a:t>MHC-I</a:t>
            </a:r>
            <a:r>
              <a:rPr lang="el-GR" sz="1600" dirty="0"/>
              <a:t>Ι </a:t>
            </a:r>
          </a:p>
        </p:txBody>
      </p:sp>
      <p:pic>
        <p:nvPicPr>
          <p:cNvPr id="7" name="Picture 6">
            <a:extLst>
              <a:ext uri="{FF2B5EF4-FFF2-40B4-BE49-F238E27FC236}">
                <a16:creationId xmlns:a16="http://schemas.microsoft.com/office/drawing/2014/main" id="{0F5796EF-0FAC-4146-BAA4-67EDDD1E50E2}"/>
              </a:ext>
            </a:extLst>
          </p:cNvPr>
          <p:cNvPicPr>
            <a:picLocks noChangeAspect="1"/>
          </p:cNvPicPr>
          <p:nvPr/>
        </p:nvPicPr>
        <p:blipFill>
          <a:blip r:embed="rId2"/>
          <a:stretch>
            <a:fillRect/>
          </a:stretch>
        </p:blipFill>
        <p:spPr>
          <a:xfrm>
            <a:off x="5580112" y="221058"/>
            <a:ext cx="3328704" cy="3273836"/>
          </a:xfrm>
          <a:prstGeom prst="rect">
            <a:avLst/>
          </a:prstGeom>
        </p:spPr>
      </p:pic>
      <p:pic>
        <p:nvPicPr>
          <p:cNvPr id="8" name="Picture 7">
            <a:extLst>
              <a:ext uri="{FF2B5EF4-FFF2-40B4-BE49-F238E27FC236}">
                <a16:creationId xmlns:a16="http://schemas.microsoft.com/office/drawing/2014/main" id="{461D6CC8-BEC1-4350-801C-618A46639B7E}"/>
              </a:ext>
            </a:extLst>
          </p:cNvPr>
          <p:cNvPicPr>
            <a:picLocks noChangeAspect="1"/>
          </p:cNvPicPr>
          <p:nvPr/>
        </p:nvPicPr>
        <p:blipFill>
          <a:blip r:embed="rId3"/>
          <a:stretch>
            <a:fillRect/>
          </a:stretch>
        </p:blipFill>
        <p:spPr>
          <a:xfrm>
            <a:off x="5598054" y="3601656"/>
            <a:ext cx="3438442" cy="3139712"/>
          </a:xfrm>
          <a:prstGeom prst="rect">
            <a:avLst/>
          </a:prstGeom>
        </p:spPr>
      </p:pic>
    </p:spTree>
    <p:extLst>
      <p:ext uri="{BB962C8B-B14F-4D97-AF65-F5344CB8AC3E}">
        <p14:creationId xmlns:p14="http://schemas.microsoft.com/office/powerpoint/2010/main" val="3937314351"/>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Τ κύτταρα</a:t>
            </a:r>
          </a:p>
        </p:txBody>
      </p:sp>
      <p:pic>
        <p:nvPicPr>
          <p:cNvPr id="3" name="Picture 2">
            <a:extLst>
              <a:ext uri="{FF2B5EF4-FFF2-40B4-BE49-F238E27FC236}">
                <a16:creationId xmlns:a16="http://schemas.microsoft.com/office/drawing/2014/main" id="{EF0DA436-86E4-43D0-96E4-0F7AFB9322A6}"/>
              </a:ext>
            </a:extLst>
          </p:cNvPr>
          <p:cNvPicPr>
            <a:picLocks noChangeAspect="1"/>
          </p:cNvPicPr>
          <p:nvPr/>
        </p:nvPicPr>
        <p:blipFill>
          <a:blip r:embed="rId2"/>
          <a:stretch>
            <a:fillRect/>
          </a:stretch>
        </p:blipFill>
        <p:spPr>
          <a:xfrm>
            <a:off x="4597202" y="2374726"/>
            <a:ext cx="4514850" cy="4438650"/>
          </a:xfrm>
          <a:prstGeom prst="rect">
            <a:avLst/>
          </a:prstGeom>
        </p:spPr>
      </p:pic>
      <p:sp>
        <p:nvSpPr>
          <p:cNvPr id="6" name="Content Placeholder 5">
            <a:extLst>
              <a:ext uri="{FF2B5EF4-FFF2-40B4-BE49-F238E27FC236}">
                <a16:creationId xmlns:a16="http://schemas.microsoft.com/office/drawing/2014/main" id="{42D704FC-CA78-4ECC-9CD3-C2324C6008B7}"/>
              </a:ext>
            </a:extLst>
          </p:cNvPr>
          <p:cNvSpPr>
            <a:spLocks noGrp="1"/>
          </p:cNvSpPr>
          <p:nvPr>
            <p:ph idx="1"/>
          </p:nvPr>
        </p:nvSpPr>
        <p:spPr>
          <a:xfrm>
            <a:off x="251520" y="1772816"/>
            <a:ext cx="8892480" cy="5085184"/>
          </a:xfrm>
        </p:spPr>
        <p:txBody>
          <a:bodyPr/>
          <a:lstStyle/>
          <a:p>
            <a:r>
              <a:rPr lang="el-GR" dirty="0"/>
              <a:t>Ειδική αναγνώριση του αντιγόνου</a:t>
            </a:r>
          </a:p>
          <a:p>
            <a:pPr marL="0" indent="0">
              <a:buNone/>
            </a:pPr>
            <a:endParaRPr lang="el-GR" sz="800" dirty="0"/>
          </a:p>
          <a:p>
            <a:pPr lvl="1"/>
            <a:r>
              <a:rPr lang="el-GR" dirty="0"/>
              <a:t>Τ κυτταρικό υποδοχέα</a:t>
            </a:r>
            <a:endParaRPr lang="en-US" dirty="0"/>
          </a:p>
          <a:p>
            <a:pPr marL="265113" lvl="1" indent="0">
              <a:buNone/>
            </a:pPr>
            <a:endParaRPr lang="el-GR" sz="800" dirty="0"/>
          </a:p>
          <a:p>
            <a:pPr lvl="2"/>
            <a:r>
              <a:rPr lang="en-US" dirty="0"/>
              <a:t>CD8+</a:t>
            </a:r>
            <a:r>
              <a:rPr lang="el-GR" dirty="0"/>
              <a:t> </a:t>
            </a:r>
            <a:r>
              <a:rPr lang="el-GR" dirty="0">
                <a:sym typeface="Wingdings" panose="05000000000000000000" pitchFamily="2" charset="2"/>
              </a:rPr>
              <a:t></a:t>
            </a:r>
            <a:r>
              <a:rPr lang="en-US" dirty="0"/>
              <a:t> MHC-I</a:t>
            </a:r>
            <a:r>
              <a:rPr lang="el-GR" dirty="0"/>
              <a:t>/Αντιγόνο</a:t>
            </a:r>
            <a:r>
              <a:rPr lang="en-US" dirty="0"/>
              <a:t> </a:t>
            </a:r>
          </a:p>
          <a:p>
            <a:pPr lvl="3"/>
            <a:r>
              <a:rPr lang="en-US" dirty="0"/>
              <a:t>MHC-I</a:t>
            </a:r>
            <a:r>
              <a:rPr lang="el-GR" dirty="0"/>
              <a:t>: Όλα τα κύτταρα</a:t>
            </a:r>
          </a:p>
          <a:p>
            <a:pPr lvl="4"/>
            <a:r>
              <a:rPr lang="el-GR" dirty="0" err="1"/>
              <a:t>Κυτταροπλασματικά</a:t>
            </a:r>
            <a:r>
              <a:rPr lang="el-GR" dirty="0"/>
              <a:t> αντιγόνα</a:t>
            </a:r>
          </a:p>
          <a:p>
            <a:pPr lvl="4"/>
            <a:r>
              <a:rPr lang="el-GR" dirty="0"/>
              <a:t>Ιούς</a:t>
            </a:r>
          </a:p>
          <a:p>
            <a:pPr lvl="4"/>
            <a:r>
              <a:rPr lang="el-GR" dirty="0" err="1"/>
              <a:t>Ενδοπλασματικό</a:t>
            </a:r>
            <a:r>
              <a:rPr lang="el-GR" dirty="0"/>
              <a:t> δίκτυο</a:t>
            </a:r>
          </a:p>
          <a:p>
            <a:pPr marL="804862" lvl="4" indent="0">
              <a:buNone/>
            </a:pPr>
            <a:endParaRPr lang="el-GR" sz="800" dirty="0"/>
          </a:p>
          <a:p>
            <a:pPr lvl="2"/>
            <a:r>
              <a:rPr lang="en-US" dirty="0"/>
              <a:t>CD4+ </a:t>
            </a:r>
            <a:r>
              <a:rPr lang="el-GR" dirty="0">
                <a:sym typeface="Wingdings" panose="05000000000000000000" pitchFamily="2" charset="2"/>
              </a:rPr>
              <a:t> </a:t>
            </a:r>
            <a:r>
              <a:rPr lang="en-US" dirty="0"/>
              <a:t>MHC-II</a:t>
            </a:r>
            <a:r>
              <a:rPr lang="el-GR" dirty="0"/>
              <a:t>/Αντιγόνο</a:t>
            </a:r>
            <a:endParaRPr lang="en-US" dirty="0"/>
          </a:p>
          <a:p>
            <a:pPr lvl="3"/>
            <a:r>
              <a:rPr lang="en-US" dirty="0"/>
              <a:t>MHC-I</a:t>
            </a:r>
            <a:r>
              <a:rPr lang="el-GR" dirty="0"/>
              <a:t>Ι: </a:t>
            </a:r>
            <a:r>
              <a:rPr lang="el-GR" dirty="0" err="1"/>
              <a:t>Αντιγονοπαρουσιαστικά</a:t>
            </a:r>
            <a:r>
              <a:rPr lang="el-GR" dirty="0"/>
              <a:t> κύτταρα</a:t>
            </a:r>
          </a:p>
          <a:p>
            <a:pPr lvl="4"/>
            <a:r>
              <a:rPr lang="el-GR" dirty="0"/>
              <a:t>Φαγοκυττάρωση</a:t>
            </a:r>
          </a:p>
          <a:p>
            <a:pPr lvl="4"/>
            <a:r>
              <a:rPr lang="el-GR" dirty="0" err="1"/>
              <a:t>ενδοσώματα</a:t>
            </a:r>
            <a:endParaRPr lang="el-GR" dirty="0"/>
          </a:p>
          <a:p>
            <a:pPr lvl="3"/>
            <a:endParaRPr lang="el-GR" dirty="0"/>
          </a:p>
        </p:txBody>
      </p:sp>
      <p:pic>
        <p:nvPicPr>
          <p:cNvPr id="4" name="Picture 3">
            <a:extLst>
              <a:ext uri="{FF2B5EF4-FFF2-40B4-BE49-F238E27FC236}">
                <a16:creationId xmlns:a16="http://schemas.microsoft.com/office/drawing/2014/main" id="{B7AE8218-2D86-4EE4-BFB3-A170B3700E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0072" y="44624"/>
            <a:ext cx="3742001" cy="2333367"/>
          </a:xfrm>
          <a:prstGeom prst="rect">
            <a:avLst/>
          </a:prstGeom>
        </p:spPr>
      </p:pic>
    </p:spTree>
    <p:extLst>
      <p:ext uri="{BB962C8B-B14F-4D97-AF65-F5344CB8AC3E}">
        <p14:creationId xmlns:p14="http://schemas.microsoft.com/office/powerpoint/2010/main" val="34767351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Τ κύτταρα</a:t>
            </a:r>
          </a:p>
        </p:txBody>
      </p:sp>
      <p:pic>
        <p:nvPicPr>
          <p:cNvPr id="4" name="Picture 3">
            <a:extLst>
              <a:ext uri="{FF2B5EF4-FFF2-40B4-BE49-F238E27FC236}">
                <a16:creationId xmlns:a16="http://schemas.microsoft.com/office/drawing/2014/main" id="{BD79FCC5-BA07-4BF1-A9C9-83ED33E01B2F}"/>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31840" y="1250572"/>
            <a:ext cx="6012160" cy="5562804"/>
          </a:xfrm>
          <a:prstGeom prst="rect">
            <a:avLst/>
          </a:prstGeom>
        </p:spPr>
      </p:pic>
      <p:sp>
        <p:nvSpPr>
          <p:cNvPr id="3" name="Content Placeholder 2">
            <a:extLst>
              <a:ext uri="{FF2B5EF4-FFF2-40B4-BE49-F238E27FC236}">
                <a16:creationId xmlns:a16="http://schemas.microsoft.com/office/drawing/2014/main" id="{5D322CC5-EFEF-421E-B6DA-439ACC19168A}"/>
              </a:ext>
            </a:extLst>
          </p:cNvPr>
          <p:cNvSpPr>
            <a:spLocks noGrp="1"/>
          </p:cNvSpPr>
          <p:nvPr>
            <p:ph idx="1"/>
          </p:nvPr>
        </p:nvSpPr>
        <p:spPr>
          <a:xfrm>
            <a:off x="457200" y="2060848"/>
            <a:ext cx="3466728" cy="4797152"/>
          </a:xfrm>
        </p:spPr>
        <p:txBody>
          <a:bodyPr/>
          <a:lstStyle/>
          <a:p>
            <a:r>
              <a:rPr lang="el-GR" sz="2000" dirty="0"/>
              <a:t>Ωρίμανση στον θύμο αδένα</a:t>
            </a:r>
          </a:p>
          <a:p>
            <a:pPr lvl="2"/>
            <a:r>
              <a:rPr lang="en-US" sz="1600" dirty="0"/>
              <a:t>CD4+ </a:t>
            </a:r>
            <a:r>
              <a:rPr lang="el-GR" sz="1600" dirty="0"/>
              <a:t>(</a:t>
            </a:r>
            <a:r>
              <a:rPr lang="en-US" sz="1600" dirty="0"/>
              <a:t>MHC-II)</a:t>
            </a:r>
          </a:p>
          <a:p>
            <a:pPr lvl="2"/>
            <a:r>
              <a:rPr lang="en-US" sz="1600" dirty="0"/>
              <a:t>CD8+ </a:t>
            </a:r>
            <a:r>
              <a:rPr lang="el-GR" sz="1600" dirty="0"/>
              <a:t>(</a:t>
            </a:r>
            <a:r>
              <a:rPr lang="en-US" sz="1600" dirty="0"/>
              <a:t>MHC-I)</a:t>
            </a:r>
            <a:endParaRPr lang="el-GR" sz="1600" dirty="0"/>
          </a:p>
          <a:p>
            <a:pPr lvl="2"/>
            <a:endParaRPr lang="el-GR" sz="1050" dirty="0"/>
          </a:p>
          <a:p>
            <a:r>
              <a:rPr lang="el-GR" sz="2000" dirty="0"/>
              <a:t>2γενή λεμφικά όργανα/ περιφέρεια</a:t>
            </a:r>
            <a:endParaRPr lang="en-US" sz="2000" dirty="0"/>
          </a:p>
          <a:p>
            <a:pPr lvl="1"/>
            <a:r>
              <a:rPr lang="el-GR" sz="1800" dirty="0"/>
              <a:t>Δραστικά Τ κύτταρα</a:t>
            </a:r>
          </a:p>
          <a:p>
            <a:pPr lvl="2"/>
            <a:r>
              <a:rPr lang="el-GR" sz="1600" dirty="0"/>
              <a:t>Βοηθητικά   </a:t>
            </a:r>
          </a:p>
          <a:p>
            <a:pPr lvl="2"/>
            <a:r>
              <a:rPr lang="el-GR" sz="1600" dirty="0"/>
              <a:t>Ρυθμιστικά  </a:t>
            </a:r>
          </a:p>
          <a:p>
            <a:pPr lvl="2"/>
            <a:r>
              <a:rPr lang="el-GR" sz="1600" dirty="0" err="1"/>
              <a:t>Κυτταροτοξικά</a:t>
            </a:r>
            <a:endParaRPr lang="el-GR" sz="1600" dirty="0"/>
          </a:p>
          <a:p>
            <a:pPr lvl="2"/>
            <a:r>
              <a:rPr lang="el-GR" sz="1600" dirty="0"/>
              <a:t>ΝΚ-Τ</a:t>
            </a:r>
          </a:p>
        </p:txBody>
      </p:sp>
    </p:spTree>
    <p:extLst>
      <p:ext uri="{BB962C8B-B14F-4D97-AF65-F5344CB8AC3E}">
        <p14:creationId xmlns:p14="http://schemas.microsoft.com/office/powerpoint/2010/main" val="423978332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13B23-BA78-4937-B799-A6B94D63F3AA}"/>
              </a:ext>
            </a:extLst>
          </p:cNvPr>
          <p:cNvPicPr>
            <a:picLocks noChangeAspect="1"/>
          </p:cNvPicPr>
          <p:nvPr/>
        </p:nvPicPr>
        <p:blipFill>
          <a:blip r:embed="rId2"/>
          <a:stretch>
            <a:fillRect/>
          </a:stretch>
        </p:blipFill>
        <p:spPr>
          <a:xfrm>
            <a:off x="3068042" y="1433937"/>
            <a:ext cx="6151397" cy="5328366"/>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a:xfrm>
            <a:off x="251520" y="115888"/>
            <a:ext cx="4824536" cy="1224880"/>
          </a:xfrm>
        </p:spPr>
        <p:txBody>
          <a:bodyPr/>
          <a:lstStyle/>
          <a:p>
            <a:r>
              <a:rPr lang="el-GR" sz="2400" dirty="0">
                <a:solidFill>
                  <a:srgbClr val="364B58"/>
                </a:solidFill>
              </a:rPr>
              <a:t>Τ κύτταρα</a:t>
            </a:r>
            <a:br>
              <a:rPr lang="el-GR" dirty="0"/>
            </a:br>
            <a:r>
              <a:rPr lang="el-GR" dirty="0"/>
              <a:t>Ωρίμανση στον θύμο </a:t>
            </a:r>
          </a:p>
        </p:txBody>
      </p:sp>
      <p:sp>
        <p:nvSpPr>
          <p:cNvPr id="6" name="Content Placeholder 5">
            <a:extLst>
              <a:ext uri="{FF2B5EF4-FFF2-40B4-BE49-F238E27FC236}">
                <a16:creationId xmlns:a16="http://schemas.microsoft.com/office/drawing/2014/main" id="{2CE9B1C6-485F-4881-A63E-2839BE4B3583}"/>
              </a:ext>
            </a:extLst>
          </p:cNvPr>
          <p:cNvSpPr>
            <a:spLocks noGrp="1"/>
          </p:cNvSpPr>
          <p:nvPr>
            <p:ph idx="1"/>
          </p:nvPr>
        </p:nvSpPr>
        <p:spPr>
          <a:xfrm>
            <a:off x="191275" y="1772816"/>
            <a:ext cx="3228597" cy="5085185"/>
          </a:xfrm>
        </p:spPr>
        <p:txBody>
          <a:bodyPr/>
          <a:lstStyle/>
          <a:p>
            <a:pPr>
              <a:spcBef>
                <a:spcPts val="600"/>
              </a:spcBef>
              <a:spcAft>
                <a:spcPts val="600"/>
              </a:spcAft>
            </a:pPr>
            <a:r>
              <a:rPr lang="el-GR" sz="2000" dirty="0"/>
              <a:t>Τ </a:t>
            </a:r>
            <a:r>
              <a:rPr lang="el-GR" sz="2000" dirty="0" err="1"/>
              <a:t>θυμοκύτταρα</a:t>
            </a:r>
            <a:endParaRPr lang="el-GR" sz="100" dirty="0"/>
          </a:p>
          <a:p>
            <a:pPr lvl="1">
              <a:spcBef>
                <a:spcPts val="600"/>
              </a:spcBef>
              <a:spcAft>
                <a:spcPts val="600"/>
              </a:spcAft>
            </a:pPr>
            <a:r>
              <a:rPr lang="el-GR" sz="1800" dirty="0"/>
              <a:t>Φλοιός θύμου αδένα</a:t>
            </a:r>
          </a:p>
          <a:p>
            <a:pPr lvl="2">
              <a:spcBef>
                <a:spcPts val="600"/>
              </a:spcBef>
              <a:spcAft>
                <a:spcPts val="600"/>
              </a:spcAft>
            </a:pPr>
            <a:r>
              <a:rPr lang="el-GR" sz="1600" dirty="0"/>
              <a:t>Διπλά αρνητικά</a:t>
            </a:r>
          </a:p>
          <a:p>
            <a:pPr lvl="3">
              <a:spcBef>
                <a:spcPts val="600"/>
              </a:spcBef>
              <a:spcAft>
                <a:spcPts val="600"/>
              </a:spcAft>
            </a:pPr>
            <a:r>
              <a:rPr lang="en-US" sz="1400" dirty="0"/>
              <a:t>CD</a:t>
            </a:r>
            <a:r>
              <a:rPr lang="el-GR" sz="1400" dirty="0"/>
              <a:t>3</a:t>
            </a:r>
            <a:r>
              <a:rPr lang="en-US" sz="1400" dirty="0"/>
              <a:t>+</a:t>
            </a:r>
            <a:r>
              <a:rPr lang="el-GR" sz="1400" dirty="0"/>
              <a:t>/</a:t>
            </a:r>
            <a:r>
              <a:rPr lang="en-US" sz="1400" dirty="0"/>
              <a:t>CD4</a:t>
            </a:r>
            <a:r>
              <a:rPr lang="el-GR" sz="1400" dirty="0"/>
              <a:t>-/</a:t>
            </a:r>
            <a:r>
              <a:rPr lang="en-US" sz="1400" dirty="0"/>
              <a:t>CD</a:t>
            </a:r>
            <a:r>
              <a:rPr lang="el-GR" sz="1400" dirty="0"/>
              <a:t>8-</a:t>
            </a:r>
          </a:p>
          <a:p>
            <a:pPr lvl="2">
              <a:spcBef>
                <a:spcPts val="600"/>
              </a:spcBef>
              <a:spcAft>
                <a:spcPts val="600"/>
              </a:spcAft>
            </a:pPr>
            <a:r>
              <a:rPr lang="el-GR" sz="1600" dirty="0"/>
              <a:t>Διπλά θετικά</a:t>
            </a:r>
          </a:p>
          <a:p>
            <a:pPr lvl="3">
              <a:spcBef>
                <a:spcPts val="600"/>
              </a:spcBef>
              <a:spcAft>
                <a:spcPts val="600"/>
              </a:spcAft>
            </a:pPr>
            <a:r>
              <a:rPr lang="en-US" sz="1400" dirty="0"/>
              <a:t>CD</a:t>
            </a:r>
            <a:r>
              <a:rPr lang="el-GR" sz="1400" dirty="0"/>
              <a:t>3</a:t>
            </a:r>
            <a:r>
              <a:rPr lang="en-US" sz="1400" dirty="0"/>
              <a:t>+</a:t>
            </a:r>
            <a:r>
              <a:rPr lang="el-GR" sz="1400" dirty="0"/>
              <a:t>/</a:t>
            </a:r>
            <a:r>
              <a:rPr lang="en-US" sz="1400" dirty="0"/>
              <a:t>CD4</a:t>
            </a:r>
            <a:r>
              <a:rPr lang="el-GR" sz="1400" dirty="0"/>
              <a:t>+/</a:t>
            </a:r>
            <a:r>
              <a:rPr lang="en-US" sz="1400" dirty="0"/>
              <a:t>CD</a:t>
            </a:r>
            <a:r>
              <a:rPr lang="el-GR" sz="1400" dirty="0"/>
              <a:t>8+</a:t>
            </a:r>
          </a:p>
          <a:p>
            <a:pPr lvl="2">
              <a:spcBef>
                <a:spcPts val="600"/>
              </a:spcBef>
              <a:spcAft>
                <a:spcPts val="600"/>
              </a:spcAft>
            </a:pPr>
            <a:r>
              <a:rPr lang="el-GR" sz="1600" dirty="0"/>
              <a:t>Δεσμευμένα μονά θετικά</a:t>
            </a:r>
            <a:endParaRPr lang="en-US" sz="1600" dirty="0"/>
          </a:p>
          <a:p>
            <a:pPr lvl="3">
              <a:spcBef>
                <a:spcPts val="600"/>
              </a:spcBef>
              <a:spcAft>
                <a:spcPts val="600"/>
              </a:spcAft>
            </a:pPr>
            <a:r>
              <a:rPr lang="en-US" sz="1400" dirty="0"/>
              <a:t>CD</a:t>
            </a:r>
            <a:r>
              <a:rPr lang="el-GR" sz="1400" dirty="0"/>
              <a:t>3</a:t>
            </a:r>
            <a:r>
              <a:rPr lang="en-US" sz="1400" dirty="0"/>
              <a:t>+</a:t>
            </a:r>
            <a:r>
              <a:rPr lang="el-GR" sz="1400" dirty="0"/>
              <a:t>/</a:t>
            </a:r>
            <a:r>
              <a:rPr lang="en-US" sz="1400" dirty="0"/>
              <a:t>CD4-</a:t>
            </a:r>
            <a:r>
              <a:rPr lang="el-GR" sz="1400" dirty="0"/>
              <a:t>/</a:t>
            </a:r>
            <a:r>
              <a:rPr lang="en-US" sz="1400" dirty="0"/>
              <a:t>CD</a:t>
            </a:r>
            <a:r>
              <a:rPr lang="el-GR" sz="1400" dirty="0"/>
              <a:t>8+</a:t>
            </a:r>
          </a:p>
          <a:p>
            <a:pPr lvl="3">
              <a:spcBef>
                <a:spcPts val="600"/>
              </a:spcBef>
              <a:spcAft>
                <a:spcPts val="600"/>
              </a:spcAft>
            </a:pPr>
            <a:r>
              <a:rPr lang="en-US" sz="1400" dirty="0"/>
              <a:t>CD</a:t>
            </a:r>
            <a:r>
              <a:rPr lang="el-GR" sz="1400" dirty="0"/>
              <a:t>3</a:t>
            </a:r>
            <a:r>
              <a:rPr lang="en-US" sz="1400" dirty="0"/>
              <a:t>+</a:t>
            </a:r>
            <a:r>
              <a:rPr lang="el-GR" sz="1400" dirty="0"/>
              <a:t>/</a:t>
            </a:r>
            <a:r>
              <a:rPr lang="en-US" sz="1400" dirty="0"/>
              <a:t>CD4</a:t>
            </a:r>
            <a:r>
              <a:rPr lang="el-GR" sz="1400" dirty="0"/>
              <a:t>+/</a:t>
            </a:r>
            <a:r>
              <a:rPr lang="en-US" sz="1400" dirty="0"/>
              <a:t>CD</a:t>
            </a:r>
            <a:r>
              <a:rPr lang="el-GR" sz="1400" dirty="0"/>
              <a:t>8</a:t>
            </a:r>
            <a:r>
              <a:rPr lang="en-US" sz="1400" dirty="0"/>
              <a:t>-</a:t>
            </a:r>
          </a:p>
          <a:p>
            <a:pPr marL="628650" lvl="3" indent="0">
              <a:spcBef>
                <a:spcPts val="600"/>
              </a:spcBef>
              <a:spcAft>
                <a:spcPts val="600"/>
              </a:spcAft>
              <a:buNone/>
            </a:pPr>
            <a:endParaRPr lang="el-GR" sz="1400" dirty="0"/>
          </a:p>
          <a:p>
            <a:pPr lvl="1">
              <a:spcBef>
                <a:spcPts val="600"/>
              </a:spcBef>
              <a:spcAft>
                <a:spcPts val="600"/>
              </a:spcAft>
            </a:pPr>
            <a:r>
              <a:rPr lang="el-GR" sz="1800" dirty="0"/>
              <a:t>Μυελός θύμου αδένα</a:t>
            </a:r>
          </a:p>
          <a:p>
            <a:pPr lvl="2">
              <a:spcBef>
                <a:spcPts val="600"/>
              </a:spcBef>
              <a:spcAft>
                <a:spcPts val="600"/>
              </a:spcAft>
            </a:pPr>
            <a:r>
              <a:rPr lang="el-GR" sz="1600" dirty="0"/>
              <a:t>Θετική και αρνητική </a:t>
            </a:r>
            <a:r>
              <a:rPr lang="el-GR" sz="1600" dirty="0" err="1"/>
              <a:t>κλωνική</a:t>
            </a:r>
            <a:r>
              <a:rPr lang="el-GR" sz="1600" dirty="0"/>
              <a:t> επιλογή</a:t>
            </a:r>
          </a:p>
          <a:p>
            <a:pPr lvl="3">
              <a:spcBef>
                <a:spcPts val="600"/>
              </a:spcBef>
              <a:spcAft>
                <a:spcPts val="600"/>
              </a:spcAft>
            </a:pPr>
            <a:endParaRPr lang="el-GR" sz="1400" dirty="0"/>
          </a:p>
          <a:p>
            <a:pPr lvl="2">
              <a:spcBef>
                <a:spcPts val="600"/>
              </a:spcBef>
              <a:spcAft>
                <a:spcPts val="600"/>
              </a:spcAft>
            </a:pPr>
            <a:endParaRPr lang="el-GR" sz="1600" dirty="0"/>
          </a:p>
          <a:p>
            <a:pPr lvl="1">
              <a:spcBef>
                <a:spcPts val="600"/>
              </a:spcBef>
              <a:spcAft>
                <a:spcPts val="600"/>
              </a:spcAft>
            </a:pPr>
            <a:endParaRPr lang="el-GR" sz="1800" dirty="0"/>
          </a:p>
          <a:p>
            <a:pPr lvl="1">
              <a:spcBef>
                <a:spcPts val="600"/>
              </a:spcBef>
              <a:spcAft>
                <a:spcPts val="600"/>
              </a:spcAft>
            </a:pPr>
            <a:endParaRPr lang="el-GR" sz="1800" dirty="0"/>
          </a:p>
        </p:txBody>
      </p:sp>
    </p:spTree>
    <p:extLst>
      <p:ext uri="{BB962C8B-B14F-4D97-AF65-F5344CB8AC3E}">
        <p14:creationId xmlns:p14="http://schemas.microsoft.com/office/powerpoint/2010/main" val="23375936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0C0D1F-DEBE-430B-9CBC-2A721AD9DB11}"/>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979712" y="1268760"/>
            <a:ext cx="5400600" cy="3294366"/>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a:xfrm>
            <a:off x="251520" y="115888"/>
            <a:ext cx="8568952" cy="1080864"/>
          </a:xfrm>
        </p:spPr>
        <p:txBody>
          <a:bodyPr/>
          <a:lstStyle/>
          <a:p>
            <a:r>
              <a:rPr lang="el-GR" sz="2400" dirty="0">
                <a:solidFill>
                  <a:srgbClr val="364B58"/>
                </a:solidFill>
              </a:rPr>
              <a:t>Τ κύτταρα</a:t>
            </a:r>
            <a:br>
              <a:rPr lang="el-GR" dirty="0"/>
            </a:br>
            <a:r>
              <a:rPr lang="el-GR" dirty="0"/>
              <a:t>Ωρίμανση στον θύμο - </a:t>
            </a:r>
            <a:r>
              <a:rPr lang="el-GR" dirty="0" err="1"/>
              <a:t>Κλωνική</a:t>
            </a:r>
            <a:r>
              <a:rPr lang="el-GR" dirty="0"/>
              <a:t> απαλοιφή</a:t>
            </a:r>
          </a:p>
        </p:txBody>
      </p:sp>
      <p:sp>
        <p:nvSpPr>
          <p:cNvPr id="6" name="Content Placeholder 5">
            <a:extLst>
              <a:ext uri="{FF2B5EF4-FFF2-40B4-BE49-F238E27FC236}">
                <a16:creationId xmlns:a16="http://schemas.microsoft.com/office/drawing/2014/main" id="{2CE9B1C6-485F-4881-A63E-2839BE4B3583}"/>
              </a:ext>
            </a:extLst>
          </p:cNvPr>
          <p:cNvSpPr>
            <a:spLocks noGrp="1"/>
          </p:cNvSpPr>
          <p:nvPr>
            <p:ph idx="1"/>
          </p:nvPr>
        </p:nvSpPr>
        <p:spPr>
          <a:xfrm>
            <a:off x="191274" y="4077072"/>
            <a:ext cx="8748423" cy="2780928"/>
          </a:xfrm>
        </p:spPr>
        <p:txBody>
          <a:bodyPr/>
          <a:lstStyle/>
          <a:p>
            <a:pPr>
              <a:spcBef>
                <a:spcPts val="600"/>
              </a:spcBef>
              <a:spcAft>
                <a:spcPts val="600"/>
              </a:spcAft>
            </a:pPr>
            <a:r>
              <a:rPr lang="el-GR" dirty="0"/>
              <a:t>Δεσμευμένα μονά θετικά</a:t>
            </a:r>
            <a:r>
              <a:rPr lang="en-US" dirty="0"/>
              <a:t> </a:t>
            </a:r>
            <a:r>
              <a:rPr lang="el-GR" dirty="0"/>
              <a:t>Τ </a:t>
            </a:r>
            <a:r>
              <a:rPr lang="el-GR" dirty="0" err="1"/>
              <a:t>θυμοκύτταρα</a:t>
            </a:r>
            <a:endParaRPr lang="el-GR" dirty="0"/>
          </a:p>
          <a:p>
            <a:pPr lvl="1">
              <a:spcBef>
                <a:spcPts val="600"/>
              </a:spcBef>
              <a:spcAft>
                <a:spcPts val="600"/>
              </a:spcAft>
            </a:pPr>
            <a:r>
              <a:rPr lang="el-GR" dirty="0"/>
              <a:t>Απαλοιφή (απόπτωση)</a:t>
            </a:r>
          </a:p>
          <a:p>
            <a:pPr lvl="2">
              <a:spcBef>
                <a:spcPts val="600"/>
              </a:spcBef>
              <a:spcAft>
                <a:spcPts val="600"/>
              </a:spcAft>
            </a:pPr>
            <a:r>
              <a:rPr lang="el-GR" dirty="0"/>
              <a:t>Μηδενική ή χαμηλή συγγένεια για αντιγόνο/</a:t>
            </a:r>
            <a:r>
              <a:rPr lang="en-US" dirty="0"/>
              <a:t>MHC</a:t>
            </a:r>
            <a:endParaRPr lang="el-GR" dirty="0"/>
          </a:p>
          <a:p>
            <a:pPr lvl="2">
              <a:spcBef>
                <a:spcPts val="600"/>
              </a:spcBef>
              <a:spcAft>
                <a:spcPts val="600"/>
              </a:spcAft>
            </a:pPr>
            <a:r>
              <a:rPr lang="el-GR" dirty="0"/>
              <a:t>Υψηλή συγγένεια για αντιγόνο/</a:t>
            </a:r>
            <a:r>
              <a:rPr lang="en-US" dirty="0"/>
              <a:t>MHC</a:t>
            </a:r>
            <a:endParaRPr lang="el-GR" sz="100" dirty="0"/>
          </a:p>
          <a:p>
            <a:pPr lvl="1">
              <a:spcBef>
                <a:spcPts val="600"/>
              </a:spcBef>
              <a:spcAft>
                <a:spcPts val="600"/>
              </a:spcAft>
            </a:pPr>
            <a:r>
              <a:rPr lang="el-GR" dirty="0"/>
              <a:t>Επιβίωση</a:t>
            </a:r>
          </a:p>
          <a:p>
            <a:pPr lvl="2">
              <a:spcBef>
                <a:spcPts val="600"/>
              </a:spcBef>
              <a:spcAft>
                <a:spcPts val="600"/>
              </a:spcAft>
            </a:pPr>
            <a:r>
              <a:rPr lang="el-GR" dirty="0"/>
              <a:t>Ενδιάμεση συγγένεια για αντιγόνο/</a:t>
            </a:r>
            <a:r>
              <a:rPr lang="en-US" dirty="0"/>
              <a:t>MHC</a:t>
            </a:r>
            <a:endParaRPr lang="el-GR" dirty="0"/>
          </a:p>
        </p:txBody>
      </p:sp>
      <p:sp>
        <p:nvSpPr>
          <p:cNvPr id="3" name="Right Brace 2">
            <a:extLst>
              <a:ext uri="{FF2B5EF4-FFF2-40B4-BE49-F238E27FC236}">
                <a16:creationId xmlns:a16="http://schemas.microsoft.com/office/drawing/2014/main" id="{88BB5F44-A269-4B58-8BE5-0B13717DB405}"/>
              </a:ext>
            </a:extLst>
          </p:cNvPr>
          <p:cNvSpPr/>
          <p:nvPr/>
        </p:nvSpPr>
        <p:spPr bwMode="auto">
          <a:xfrm>
            <a:off x="5868144" y="4797152"/>
            <a:ext cx="1152128" cy="1800200"/>
          </a:xfrm>
          <a:prstGeom prst="righ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BA1D51FD-741E-4705-81CC-8D7D73C3E114}"/>
              </a:ext>
            </a:extLst>
          </p:cNvPr>
          <p:cNvSpPr/>
          <p:nvPr/>
        </p:nvSpPr>
        <p:spPr>
          <a:xfrm>
            <a:off x="6948264" y="5262299"/>
            <a:ext cx="2195736" cy="830997"/>
          </a:xfrm>
          <a:prstGeom prst="rect">
            <a:avLst/>
          </a:prstGeom>
        </p:spPr>
        <p:txBody>
          <a:bodyPr wrap="square">
            <a:spAutoFit/>
          </a:bodyPr>
          <a:lstStyle/>
          <a:p>
            <a:pPr lvl="0" eaLnBrk="0" hangingPunct="0">
              <a:spcBef>
                <a:spcPts val="600"/>
              </a:spcBef>
              <a:spcAft>
                <a:spcPts val="600"/>
              </a:spcAft>
              <a:buSzPct val="40000"/>
            </a:pPr>
            <a:r>
              <a:rPr lang="el-GR" sz="2400" b="0" kern="0" dirty="0">
                <a:solidFill>
                  <a:srgbClr val="000000"/>
                </a:solidFill>
                <a:latin typeface="Arial"/>
                <a:cs typeface="Arial"/>
              </a:rPr>
              <a:t>Αθώα Τ λεμφοκύτταρα</a:t>
            </a:r>
          </a:p>
        </p:txBody>
      </p:sp>
    </p:spTree>
    <p:extLst>
      <p:ext uri="{BB962C8B-B14F-4D97-AF65-F5344CB8AC3E}">
        <p14:creationId xmlns:p14="http://schemas.microsoft.com/office/powerpoint/2010/main" val="12508090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 cell trafficking between compartments. NaÃ¯ve T cells circulate between LNs and blood. Upon infection, APCs present antigen to cognate T cells in LNs to initiate their proliferation and differentiation to generate effector and memory cells. After entering the blood, effector cells are recruited to sites to fight ongoing infection, while memory cells recirculate, awaiting secondary infections.">
            <a:extLst>
              <a:ext uri="{FF2B5EF4-FFF2-40B4-BE49-F238E27FC236}">
                <a16:creationId xmlns:a16="http://schemas.microsoft.com/office/drawing/2014/main" id="{6D123772-E8D9-4555-8630-9A7576B44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792" y="564521"/>
            <a:ext cx="6063704" cy="6248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a:xfrm>
            <a:off x="251520" y="115888"/>
            <a:ext cx="8568952" cy="1080864"/>
          </a:xfrm>
        </p:spPr>
        <p:txBody>
          <a:bodyPr/>
          <a:lstStyle/>
          <a:p>
            <a:r>
              <a:rPr lang="el-GR" sz="2400" dirty="0">
                <a:solidFill>
                  <a:srgbClr val="364B58"/>
                </a:solidFill>
              </a:rPr>
              <a:t>Αθώα Τ κύτταρα</a:t>
            </a:r>
            <a:br>
              <a:rPr lang="el-GR" dirty="0"/>
            </a:br>
            <a:r>
              <a:rPr lang="el-GR" dirty="0"/>
              <a:t>Διαφοροποίηση</a:t>
            </a:r>
          </a:p>
        </p:txBody>
      </p:sp>
      <p:sp>
        <p:nvSpPr>
          <p:cNvPr id="11" name="Rectangle 5">
            <a:extLst>
              <a:ext uri="{FF2B5EF4-FFF2-40B4-BE49-F238E27FC236}">
                <a16:creationId xmlns:a16="http://schemas.microsoft.com/office/drawing/2014/main" id="{C60EF9BC-5329-422B-A17D-757FAB169F88}"/>
              </a:ext>
            </a:extLst>
          </p:cNvPr>
          <p:cNvSpPr>
            <a:spLocks noChangeArrowheads="1"/>
          </p:cNvSpPr>
          <p:nvPr/>
        </p:nvSpPr>
        <p:spPr bwMode="auto">
          <a:xfrm>
            <a:off x="107504" y="6520447"/>
            <a:ext cx="36724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600" i="1" dirty="0">
                <a:solidFill>
                  <a:srgbClr val="364B58"/>
                </a:solidFill>
                <a:latin typeface="Book Antiqua" panose="02040602050305030304" pitchFamily="18" charset="0"/>
              </a:rPr>
              <a:t>Gong C</a:t>
            </a:r>
            <a:r>
              <a:rPr lang="el-GR" altLang="en-US" sz="1600" i="1" dirty="0">
                <a:solidFill>
                  <a:srgbClr val="364B58"/>
                </a:solidFill>
                <a:latin typeface="Book Antiqua" panose="02040602050305030304" pitchFamily="18" charset="0"/>
              </a:rPr>
              <a:t> </a:t>
            </a:r>
            <a:r>
              <a:rPr lang="en-US" altLang="en-US" sz="1600" i="1" dirty="0">
                <a:solidFill>
                  <a:srgbClr val="364B58"/>
                </a:solidFill>
                <a:latin typeface="Book Antiqua" panose="02040602050305030304" pitchFamily="18" charset="0"/>
              </a:rPr>
              <a:t>et al.</a:t>
            </a:r>
            <a:r>
              <a:rPr lang="el-GR" altLang="en-US" sz="1600" i="1" dirty="0">
                <a:solidFill>
                  <a:srgbClr val="364B58"/>
                </a:solidFill>
                <a:latin typeface="Book Antiqua" panose="02040602050305030304" pitchFamily="18" charset="0"/>
              </a:rPr>
              <a:t> </a:t>
            </a:r>
            <a:r>
              <a:rPr lang="en-US" altLang="en-US" sz="1600" i="1" dirty="0">
                <a:solidFill>
                  <a:srgbClr val="364B58"/>
                </a:solidFill>
                <a:latin typeface="Book Antiqua" panose="02040602050305030304" pitchFamily="18" charset="0"/>
              </a:rPr>
              <a:t>Front Immunol. 2014</a:t>
            </a:r>
            <a:endParaRPr lang="el-GR" altLang="en-US" sz="1600" i="1" dirty="0">
              <a:solidFill>
                <a:srgbClr val="364B58"/>
              </a:solidFill>
              <a:latin typeface="Book Antiqua" panose="02040602050305030304" pitchFamily="18" charset="0"/>
            </a:endParaRPr>
          </a:p>
        </p:txBody>
      </p:sp>
    </p:spTree>
    <p:extLst>
      <p:ext uri="{BB962C8B-B14F-4D97-AF65-F5344CB8AC3E}">
        <p14:creationId xmlns:p14="http://schemas.microsoft.com/office/powerpoint/2010/main" val="96077020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sz="2400" dirty="0">
                <a:solidFill>
                  <a:srgbClr val="364B58"/>
                </a:solidFill>
              </a:rPr>
              <a:t>Ενεργοποίηση των Τ κυττάρων</a:t>
            </a:r>
            <a:br>
              <a:rPr lang="el-GR" dirty="0"/>
            </a:br>
            <a:r>
              <a:rPr lang="el-GR" dirty="0"/>
              <a:t>Μοντέλο των δύο μηνυμάτων</a:t>
            </a:r>
          </a:p>
        </p:txBody>
      </p:sp>
      <p:grpSp>
        <p:nvGrpSpPr>
          <p:cNvPr id="8" name="Group 201">
            <a:extLst>
              <a:ext uri="{FF2B5EF4-FFF2-40B4-BE49-F238E27FC236}">
                <a16:creationId xmlns:a16="http://schemas.microsoft.com/office/drawing/2014/main" id="{555956C6-0856-453F-8A49-EAAD3C4353A5}"/>
              </a:ext>
            </a:extLst>
          </p:cNvPr>
          <p:cNvGrpSpPr>
            <a:grpSpLocks/>
          </p:cNvGrpSpPr>
          <p:nvPr/>
        </p:nvGrpSpPr>
        <p:grpSpPr bwMode="auto">
          <a:xfrm>
            <a:off x="249238" y="1989138"/>
            <a:ext cx="3530600" cy="4438650"/>
            <a:chOff x="248" y="1162"/>
            <a:chExt cx="2224" cy="2796"/>
          </a:xfrm>
        </p:grpSpPr>
        <p:sp>
          <p:nvSpPr>
            <p:cNvPr id="9" name="Text Box 42">
              <a:extLst>
                <a:ext uri="{FF2B5EF4-FFF2-40B4-BE49-F238E27FC236}">
                  <a16:creationId xmlns:a16="http://schemas.microsoft.com/office/drawing/2014/main" id="{2D56FB6A-522D-47AD-9BEA-43C22AD05825}"/>
                </a:ext>
              </a:extLst>
            </p:cNvPr>
            <p:cNvSpPr txBox="1">
              <a:spLocks noChangeArrowheads="1"/>
            </p:cNvSpPr>
            <p:nvPr/>
          </p:nvSpPr>
          <p:spPr bwMode="auto">
            <a:xfrm>
              <a:off x="686" y="3430"/>
              <a:ext cx="1786" cy="528"/>
            </a:xfrm>
            <a:prstGeom prst="rect">
              <a:avLst/>
            </a:prstGeom>
            <a:noFill/>
            <a:ln>
              <a:noFill/>
            </a:ln>
            <a:extLst>
              <a:ext uri="{909E8E84-426E-40DD-AFC4-6F175D3DCCD1}">
                <a14:hiddenFill xmlns:a14="http://schemas.microsoft.com/office/drawing/2010/main">
                  <a:solidFill>
                    <a:srgbClr val="807BA7"/>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l-GR" altLang="el-GR" sz="2000" b="0">
                  <a:latin typeface="+mj-lt"/>
                </a:rPr>
                <a:t>Ανέργια</a:t>
              </a:r>
              <a:r>
                <a:rPr lang="en-US" altLang="el-GR" sz="2000" b="0">
                  <a:latin typeface="+mj-lt"/>
                </a:rPr>
                <a:t> ή </a:t>
              </a:r>
              <a:r>
                <a:rPr lang="el-GR" altLang="el-GR" sz="2000" b="0">
                  <a:latin typeface="+mj-lt"/>
                </a:rPr>
                <a:t>Απόπτωση</a:t>
              </a:r>
              <a:endParaRPr lang="en-US" altLang="el-GR" sz="2000" b="0">
                <a:latin typeface="+mj-lt"/>
              </a:endParaRPr>
            </a:p>
          </p:txBody>
        </p:sp>
        <p:grpSp>
          <p:nvGrpSpPr>
            <p:cNvPr id="10" name="Group 200">
              <a:extLst>
                <a:ext uri="{FF2B5EF4-FFF2-40B4-BE49-F238E27FC236}">
                  <a16:creationId xmlns:a16="http://schemas.microsoft.com/office/drawing/2014/main" id="{F499B8F0-2758-493E-8F8E-20D8CA06F1D6}"/>
                </a:ext>
              </a:extLst>
            </p:cNvPr>
            <p:cNvGrpSpPr>
              <a:grpSpLocks/>
            </p:cNvGrpSpPr>
            <p:nvPr/>
          </p:nvGrpSpPr>
          <p:grpSpPr bwMode="auto">
            <a:xfrm>
              <a:off x="248" y="1162"/>
              <a:ext cx="2178" cy="2149"/>
              <a:chOff x="248" y="1162"/>
              <a:chExt cx="2178" cy="2149"/>
            </a:xfrm>
          </p:grpSpPr>
          <p:grpSp>
            <p:nvGrpSpPr>
              <p:cNvPr id="11" name="Group 159">
                <a:extLst>
                  <a:ext uri="{FF2B5EF4-FFF2-40B4-BE49-F238E27FC236}">
                    <a16:creationId xmlns:a16="http://schemas.microsoft.com/office/drawing/2014/main" id="{CC8CAFEC-574E-45E6-BE90-67F1DF25E78C}"/>
                  </a:ext>
                </a:extLst>
              </p:cNvPr>
              <p:cNvGrpSpPr>
                <a:grpSpLocks/>
              </p:cNvGrpSpPr>
              <p:nvPr/>
            </p:nvGrpSpPr>
            <p:grpSpPr bwMode="auto">
              <a:xfrm>
                <a:off x="1033" y="1162"/>
                <a:ext cx="1393" cy="2149"/>
                <a:chOff x="761" y="1262"/>
                <a:chExt cx="1393" cy="2149"/>
              </a:xfrm>
            </p:grpSpPr>
            <p:grpSp>
              <p:nvGrpSpPr>
                <p:cNvPr id="13" name="Group 157">
                  <a:extLst>
                    <a:ext uri="{FF2B5EF4-FFF2-40B4-BE49-F238E27FC236}">
                      <a16:creationId xmlns:a16="http://schemas.microsoft.com/office/drawing/2014/main" id="{367D50DD-882C-40A4-BB46-E2623D31F74D}"/>
                    </a:ext>
                  </a:extLst>
                </p:cNvPr>
                <p:cNvGrpSpPr>
                  <a:grpSpLocks/>
                </p:cNvGrpSpPr>
                <p:nvPr/>
              </p:nvGrpSpPr>
              <p:grpSpPr bwMode="auto">
                <a:xfrm>
                  <a:off x="997" y="1957"/>
                  <a:ext cx="343" cy="608"/>
                  <a:chOff x="405" y="1957"/>
                  <a:chExt cx="343" cy="608"/>
                </a:xfrm>
              </p:grpSpPr>
              <p:sp>
                <p:nvSpPr>
                  <p:cNvPr id="24" name="Oval 7">
                    <a:extLst>
                      <a:ext uri="{FF2B5EF4-FFF2-40B4-BE49-F238E27FC236}">
                        <a16:creationId xmlns:a16="http://schemas.microsoft.com/office/drawing/2014/main" id="{89BD6F63-D45E-4536-B53A-047707FE121D}"/>
                      </a:ext>
                    </a:extLst>
                  </p:cNvPr>
                  <p:cNvSpPr>
                    <a:spLocks noChangeAspect="1" noChangeArrowheads="1"/>
                  </p:cNvSpPr>
                  <p:nvPr/>
                </p:nvSpPr>
                <p:spPr bwMode="auto">
                  <a:xfrm rot="21600000">
                    <a:off x="530" y="2247"/>
                    <a:ext cx="94" cy="53"/>
                  </a:xfrm>
                  <a:prstGeom prst="ellipse">
                    <a:avLst/>
                  </a:prstGeom>
                  <a:solidFill>
                    <a:srgbClr val="FF00FF"/>
                  </a:solidFill>
                  <a:ln w="9525">
                    <a:solidFill>
                      <a:srgbClr val="FF00FF"/>
                    </a:solidFill>
                    <a:round/>
                    <a:headEnd/>
                    <a:tailEnd/>
                  </a:ln>
                </p:spPr>
                <p:txBody>
                  <a:bodyPr/>
                  <a:lstStyle/>
                  <a:p>
                    <a:endParaRPr lang="el-GR" b="0">
                      <a:latin typeface="+mj-lt"/>
                    </a:endParaRPr>
                  </a:p>
                </p:txBody>
              </p:sp>
              <p:grpSp>
                <p:nvGrpSpPr>
                  <p:cNvPr id="25" name="Group 8">
                    <a:extLst>
                      <a:ext uri="{FF2B5EF4-FFF2-40B4-BE49-F238E27FC236}">
                        <a16:creationId xmlns:a16="http://schemas.microsoft.com/office/drawing/2014/main" id="{E22DB11A-01DF-4891-8AB9-8EAE3160038C}"/>
                      </a:ext>
                    </a:extLst>
                  </p:cNvPr>
                  <p:cNvGrpSpPr>
                    <a:grpSpLocks noChangeAspect="1"/>
                  </p:cNvGrpSpPr>
                  <p:nvPr/>
                </p:nvGrpSpPr>
                <p:grpSpPr bwMode="auto">
                  <a:xfrm rot="16200000" flipH="1">
                    <a:off x="277" y="2301"/>
                    <a:ext cx="392" cy="136"/>
                    <a:chOff x="1436" y="984"/>
                    <a:chExt cx="341" cy="111"/>
                  </a:xfrm>
                </p:grpSpPr>
                <p:sp>
                  <p:nvSpPr>
                    <p:cNvPr id="37" name="AutoShape 9">
                      <a:extLst>
                        <a:ext uri="{FF2B5EF4-FFF2-40B4-BE49-F238E27FC236}">
                          <a16:creationId xmlns:a16="http://schemas.microsoft.com/office/drawing/2014/main" id="{6EBBD875-35B1-4B43-B690-E61FE492D5B7}"/>
                        </a:ext>
                      </a:extLst>
                    </p:cNvPr>
                    <p:cNvSpPr>
                      <a:spLocks noChangeAspect="1" noChangeArrowheads="1"/>
                    </p:cNvSpPr>
                    <p:nvPr/>
                  </p:nvSpPr>
                  <p:spPr bwMode="auto">
                    <a:xfrm rot="11157991" flipV="1">
                      <a:off x="1620" y="1008"/>
                      <a:ext cx="89" cy="8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CC99"/>
                        </a:gs>
                        <a:gs pos="100000">
                          <a:srgbClr val="FFB76F"/>
                        </a:gs>
                      </a:gsLst>
                      <a:path path="rect">
                        <a:fillToRect l="50000" t="50000" r="50000" b="50000"/>
                      </a:path>
                    </a:gradFill>
                    <a:ln w="9525">
                      <a:solidFill>
                        <a:srgbClr val="FFCC99"/>
                      </a:solidFill>
                      <a:miter lim="800000"/>
                      <a:headEnd/>
                      <a:tailEnd/>
                    </a:ln>
                  </p:spPr>
                  <p:txBody>
                    <a:bodyPr/>
                    <a:lstStyle/>
                    <a:p>
                      <a:endParaRPr lang="el-GR" b="0">
                        <a:latin typeface="+mj-lt"/>
                      </a:endParaRPr>
                    </a:p>
                  </p:txBody>
                </p:sp>
                <p:sp>
                  <p:nvSpPr>
                    <p:cNvPr id="38" name="AutoShape 10">
                      <a:extLst>
                        <a:ext uri="{FF2B5EF4-FFF2-40B4-BE49-F238E27FC236}">
                          <a16:creationId xmlns:a16="http://schemas.microsoft.com/office/drawing/2014/main" id="{0E3AB4AA-8B47-422C-AEFE-6AC5B1F6EC74}"/>
                        </a:ext>
                      </a:extLst>
                    </p:cNvPr>
                    <p:cNvSpPr>
                      <a:spLocks noChangeAspect="1" noChangeArrowheads="1"/>
                    </p:cNvSpPr>
                    <p:nvPr/>
                  </p:nvSpPr>
                  <p:spPr bwMode="auto">
                    <a:xfrm rot="11157991" flipV="1">
                      <a:off x="1498" y="984"/>
                      <a:ext cx="112" cy="102"/>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CC99"/>
                        </a:gs>
                        <a:gs pos="100000">
                          <a:srgbClr val="FFB76F"/>
                        </a:gs>
                      </a:gsLst>
                      <a:path path="rect">
                        <a:fillToRect l="50000" t="50000" r="50000" b="50000"/>
                      </a:path>
                    </a:gradFill>
                    <a:ln w="9525">
                      <a:solidFill>
                        <a:srgbClr val="FFCC99"/>
                      </a:solidFill>
                      <a:miter lim="800000"/>
                      <a:headEnd/>
                      <a:tailEnd/>
                    </a:ln>
                  </p:spPr>
                  <p:txBody>
                    <a:bodyPr/>
                    <a:lstStyle/>
                    <a:p>
                      <a:endParaRPr lang="el-GR" b="0">
                        <a:latin typeface="+mj-lt"/>
                      </a:endParaRPr>
                    </a:p>
                  </p:txBody>
                </p:sp>
                <p:sp>
                  <p:nvSpPr>
                    <p:cNvPr id="39" name="Rectangle 11">
                      <a:extLst>
                        <a:ext uri="{FF2B5EF4-FFF2-40B4-BE49-F238E27FC236}">
                          <a16:creationId xmlns:a16="http://schemas.microsoft.com/office/drawing/2014/main" id="{5F2DFC0A-09C5-4F03-B32D-D544301DA43A}"/>
                        </a:ext>
                      </a:extLst>
                    </p:cNvPr>
                    <p:cNvSpPr>
                      <a:spLocks noChangeAspect="1" noChangeArrowheads="1"/>
                    </p:cNvSpPr>
                    <p:nvPr/>
                  </p:nvSpPr>
                  <p:spPr bwMode="auto">
                    <a:xfrm rot="11803057" flipV="1">
                      <a:off x="1686" y="1043"/>
                      <a:ext cx="91" cy="30"/>
                    </a:xfrm>
                    <a:prstGeom prst="rect">
                      <a:avLst/>
                    </a:prstGeom>
                    <a:gradFill rotWithShape="1">
                      <a:gsLst>
                        <a:gs pos="0">
                          <a:srgbClr val="FFCC99"/>
                        </a:gs>
                        <a:gs pos="100000">
                          <a:srgbClr val="FFB76F"/>
                        </a:gs>
                      </a:gsLst>
                      <a:path path="shape">
                        <a:fillToRect l="50000" t="50000" r="50000" b="50000"/>
                      </a:path>
                    </a:gradFill>
                    <a:ln w="9525">
                      <a:solidFill>
                        <a:srgbClr val="FFCC99"/>
                      </a:solidFill>
                      <a:miter lim="800000"/>
                      <a:headEnd/>
                      <a:tailEnd/>
                    </a:ln>
                  </p:spPr>
                  <p:txBody>
                    <a:bodyPr/>
                    <a:lstStyle/>
                    <a:p>
                      <a:endParaRPr lang="el-GR" b="0">
                        <a:latin typeface="+mj-lt"/>
                      </a:endParaRPr>
                    </a:p>
                  </p:txBody>
                </p:sp>
                <p:sp>
                  <p:nvSpPr>
                    <p:cNvPr id="40" name="Rectangle 12">
                      <a:extLst>
                        <a:ext uri="{FF2B5EF4-FFF2-40B4-BE49-F238E27FC236}">
                          <a16:creationId xmlns:a16="http://schemas.microsoft.com/office/drawing/2014/main" id="{93EE5375-9320-4898-87DF-D5F163518CB3}"/>
                        </a:ext>
                      </a:extLst>
                    </p:cNvPr>
                    <p:cNvSpPr>
                      <a:spLocks noChangeAspect="1" noChangeArrowheads="1"/>
                    </p:cNvSpPr>
                    <p:nvPr/>
                  </p:nvSpPr>
                  <p:spPr bwMode="auto">
                    <a:xfrm rot="11157991" flipV="1">
                      <a:off x="1595" y="1020"/>
                      <a:ext cx="46" cy="24"/>
                    </a:xfrm>
                    <a:prstGeom prst="rect">
                      <a:avLst/>
                    </a:prstGeom>
                    <a:gradFill rotWithShape="1">
                      <a:gsLst>
                        <a:gs pos="0">
                          <a:srgbClr val="FFCC99"/>
                        </a:gs>
                        <a:gs pos="100000">
                          <a:srgbClr val="FFB76F"/>
                        </a:gs>
                      </a:gsLst>
                      <a:path path="shape">
                        <a:fillToRect l="50000" t="50000" r="50000" b="50000"/>
                      </a:path>
                    </a:gradFill>
                    <a:ln w="9525">
                      <a:solidFill>
                        <a:srgbClr val="FFCC99"/>
                      </a:solidFill>
                      <a:miter lim="800000"/>
                      <a:headEnd/>
                      <a:tailEnd/>
                    </a:ln>
                  </p:spPr>
                  <p:txBody>
                    <a:bodyPr/>
                    <a:lstStyle/>
                    <a:p>
                      <a:endParaRPr lang="el-GR" b="0">
                        <a:latin typeface="+mj-lt"/>
                      </a:endParaRPr>
                    </a:p>
                  </p:txBody>
                </p:sp>
                <p:sp>
                  <p:nvSpPr>
                    <p:cNvPr id="41" name="AutoShape 13">
                      <a:extLst>
                        <a:ext uri="{FF2B5EF4-FFF2-40B4-BE49-F238E27FC236}">
                          <a16:creationId xmlns:a16="http://schemas.microsoft.com/office/drawing/2014/main" id="{A4E5FE8E-D4B6-41E6-A14E-B0A5AF532C05}"/>
                        </a:ext>
                      </a:extLst>
                    </p:cNvPr>
                    <p:cNvSpPr>
                      <a:spLocks noChangeAspect="1" noChangeArrowheads="1"/>
                    </p:cNvSpPr>
                    <p:nvPr/>
                  </p:nvSpPr>
                  <p:spPr bwMode="auto">
                    <a:xfrm rot="9533838" flipV="1">
                      <a:off x="1436" y="1010"/>
                      <a:ext cx="102" cy="7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CC99"/>
                        </a:gs>
                        <a:gs pos="100000">
                          <a:srgbClr val="FFB76F"/>
                        </a:gs>
                      </a:gsLst>
                      <a:path path="rect">
                        <a:fillToRect l="50000" t="50000" r="50000" b="50000"/>
                      </a:path>
                    </a:gradFill>
                    <a:ln w="9525">
                      <a:solidFill>
                        <a:srgbClr val="FFCC99"/>
                      </a:solidFill>
                      <a:miter lim="800000"/>
                      <a:headEnd/>
                      <a:tailEnd/>
                    </a:ln>
                  </p:spPr>
                  <p:txBody>
                    <a:bodyPr/>
                    <a:lstStyle/>
                    <a:p>
                      <a:endParaRPr lang="el-GR" b="0">
                        <a:latin typeface="+mj-lt"/>
                      </a:endParaRPr>
                    </a:p>
                  </p:txBody>
                </p:sp>
              </p:grpSp>
              <p:sp>
                <p:nvSpPr>
                  <p:cNvPr id="26" name="Freeform 14">
                    <a:extLst>
                      <a:ext uri="{FF2B5EF4-FFF2-40B4-BE49-F238E27FC236}">
                        <a16:creationId xmlns:a16="http://schemas.microsoft.com/office/drawing/2014/main" id="{E7CBB4E2-57E9-44CD-B605-965C33C81A54}"/>
                      </a:ext>
                    </a:extLst>
                  </p:cNvPr>
                  <p:cNvSpPr>
                    <a:spLocks noChangeAspect="1"/>
                  </p:cNvSpPr>
                  <p:nvPr/>
                </p:nvSpPr>
                <p:spPr bwMode="auto">
                  <a:xfrm rot="10800000">
                    <a:off x="485" y="1957"/>
                    <a:ext cx="180" cy="314"/>
                  </a:xfrm>
                  <a:custGeom>
                    <a:avLst/>
                    <a:gdLst>
                      <a:gd name="T0" fmla="*/ 90 w 1232"/>
                      <a:gd name="T1" fmla="*/ 278 h 1918"/>
                      <a:gd name="T2" fmla="*/ 60 w 1232"/>
                      <a:gd name="T3" fmla="*/ 258 h 1918"/>
                      <a:gd name="T4" fmla="*/ 30 w 1232"/>
                      <a:gd name="T5" fmla="*/ 248 h 1918"/>
                      <a:gd name="T6" fmla="*/ 10 w 1232"/>
                      <a:gd name="T7" fmla="*/ 188 h 1918"/>
                      <a:gd name="T8" fmla="*/ 0 w 1232"/>
                      <a:gd name="T9" fmla="*/ 158 h 1918"/>
                      <a:gd name="T10" fmla="*/ 10 w 1232"/>
                      <a:gd name="T11" fmla="*/ 58 h 1918"/>
                      <a:gd name="T12" fmla="*/ 20 w 1232"/>
                      <a:gd name="T13" fmla="*/ 28 h 1918"/>
                      <a:gd name="T14" fmla="*/ 80 w 1232"/>
                      <a:gd name="T15" fmla="*/ 8 h 1918"/>
                      <a:gd name="T16" fmla="*/ 240 w 1232"/>
                      <a:gd name="T17" fmla="*/ 18 h 1918"/>
                      <a:gd name="T18" fmla="*/ 280 w 1232"/>
                      <a:gd name="T19" fmla="*/ 78 h 1918"/>
                      <a:gd name="T20" fmla="*/ 300 w 1232"/>
                      <a:gd name="T21" fmla="*/ 138 h 1918"/>
                      <a:gd name="T22" fmla="*/ 320 w 1232"/>
                      <a:gd name="T23" fmla="*/ 168 h 1918"/>
                      <a:gd name="T24" fmla="*/ 370 w 1232"/>
                      <a:gd name="T25" fmla="*/ 238 h 1918"/>
                      <a:gd name="T26" fmla="*/ 380 w 1232"/>
                      <a:gd name="T27" fmla="*/ 268 h 1918"/>
                      <a:gd name="T28" fmla="*/ 520 w 1232"/>
                      <a:gd name="T29" fmla="*/ 308 h 1918"/>
                      <a:gd name="T30" fmla="*/ 850 w 1232"/>
                      <a:gd name="T31" fmla="*/ 248 h 1918"/>
                      <a:gd name="T32" fmla="*/ 930 w 1232"/>
                      <a:gd name="T33" fmla="*/ 178 h 1918"/>
                      <a:gd name="T34" fmla="*/ 970 w 1232"/>
                      <a:gd name="T35" fmla="*/ 128 h 1918"/>
                      <a:gd name="T36" fmla="*/ 980 w 1232"/>
                      <a:gd name="T37" fmla="*/ 98 h 1918"/>
                      <a:gd name="T38" fmla="*/ 1010 w 1232"/>
                      <a:gd name="T39" fmla="*/ 88 h 1918"/>
                      <a:gd name="T40" fmla="*/ 1070 w 1232"/>
                      <a:gd name="T41" fmla="*/ 48 h 1918"/>
                      <a:gd name="T42" fmla="*/ 1160 w 1232"/>
                      <a:gd name="T43" fmla="*/ 58 h 1918"/>
                      <a:gd name="T44" fmla="*/ 1180 w 1232"/>
                      <a:gd name="T45" fmla="*/ 118 h 1918"/>
                      <a:gd name="T46" fmla="*/ 1120 w 1232"/>
                      <a:gd name="T47" fmla="*/ 448 h 1918"/>
                      <a:gd name="T48" fmla="*/ 1080 w 1232"/>
                      <a:gd name="T49" fmla="*/ 488 h 1918"/>
                      <a:gd name="T50" fmla="*/ 1070 w 1232"/>
                      <a:gd name="T51" fmla="*/ 518 h 1918"/>
                      <a:gd name="T52" fmla="*/ 1010 w 1232"/>
                      <a:gd name="T53" fmla="*/ 578 h 1918"/>
                      <a:gd name="T54" fmla="*/ 910 w 1232"/>
                      <a:gd name="T55" fmla="*/ 688 h 1918"/>
                      <a:gd name="T56" fmla="*/ 880 w 1232"/>
                      <a:gd name="T57" fmla="*/ 818 h 1918"/>
                      <a:gd name="T58" fmla="*/ 790 w 1232"/>
                      <a:gd name="T59" fmla="*/ 1278 h 1918"/>
                      <a:gd name="T60" fmla="*/ 750 w 1232"/>
                      <a:gd name="T61" fmla="*/ 1318 h 1918"/>
                      <a:gd name="T62" fmla="*/ 710 w 1232"/>
                      <a:gd name="T63" fmla="*/ 1358 h 1918"/>
                      <a:gd name="T64" fmla="*/ 670 w 1232"/>
                      <a:gd name="T65" fmla="*/ 1398 h 1918"/>
                      <a:gd name="T66" fmla="*/ 590 w 1232"/>
                      <a:gd name="T67" fmla="*/ 1478 h 1918"/>
                      <a:gd name="T68" fmla="*/ 550 w 1232"/>
                      <a:gd name="T69" fmla="*/ 1618 h 1918"/>
                      <a:gd name="T70" fmla="*/ 500 w 1232"/>
                      <a:gd name="T71" fmla="*/ 1798 h 1918"/>
                      <a:gd name="T72" fmla="*/ 440 w 1232"/>
                      <a:gd name="T73" fmla="*/ 1818 h 1918"/>
                      <a:gd name="T74" fmla="*/ 400 w 1232"/>
                      <a:gd name="T75" fmla="*/ 1848 h 1918"/>
                      <a:gd name="T76" fmla="*/ 380 w 1232"/>
                      <a:gd name="T77" fmla="*/ 1878 h 1918"/>
                      <a:gd name="T78" fmla="*/ 250 w 1232"/>
                      <a:gd name="T79" fmla="*/ 1918 h 1918"/>
                      <a:gd name="T80" fmla="*/ 90 w 1232"/>
                      <a:gd name="T81" fmla="*/ 1848 h 1918"/>
                      <a:gd name="T82" fmla="*/ 70 w 1232"/>
                      <a:gd name="T83" fmla="*/ 1788 h 1918"/>
                      <a:gd name="T84" fmla="*/ 60 w 1232"/>
                      <a:gd name="T85" fmla="*/ 1758 h 1918"/>
                      <a:gd name="T86" fmla="*/ 80 w 1232"/>
                      <a:gd name="T87" fmla="*/ 1338 h 1918"/>
                      <a:gd name="T88" fmla="*/ 130 w 1232"/>
                      <a:gd name="T89" fmla="*/ 1138 h 1918"/>
                      <a:gd name="T90" fmla="*/ 170 w 1232"/>
                      <a:gd name="T91" fmla="*/ 1098 h 1918"/>
                      <a:gd name="T92" fmla="*/ 180 w 1232"/>
                      <a:gd name="T93" fmla="*/ 1068 h 1918"/>
                      <a:gd name="T94" fmla="*/ 240 w 1232"/>
                      <a:gd name="T95" fmla="*/ 1048 h 1918"/>
                      <a:gd name="T96" fmla="*/ 250 w 1232"/>
                      <a:gd name="T97" fmla="*/ 1018 h 1918"/>
                      <a:gd name="T98" fmla="*/ 280 w 1232"/>
                      <a:gd name="T99" fmla="*/ 1008 h 1918"/>
                      <a:gd name="T100" fmla="*/ 300 w 1232"/>
                      <a:gd name="T101" fmla="*/ 948 h 1918"/>
                      <a:gd name="T102" fmla="*/ 330 w 1232"/>
                      <a:gd name="T103" fmla="*/ 888 h 1918"/>
                      <a:gd name="T104" fmla="*/ 280 w 1232"/>
                      <a:gd name="T105" fmla="*/ 698 h 1918"/>
                      <a:gd name="T106" fmla="*/ 240 w 1232"/>
                      <a:gd name="T107" fmla="*/ 588 h 1918"/>
                      <a:gd name="T108" fmla="*/ 200 w 1232"/>
                      <a:gd name="T109" fmla="*/ 538 h 1918"/>
                      <a:gd name="T110" fmla="*/ 180 w 1232"/>
                      <a:gd name="T111" fmla="*/ 468 h 1918"/>
                      <a:gd name="T112" fmla="*/ 150 w 1232"/>
                      <a:gd name="T113" fmla="*/ 438 h 1918"/>
                      <a:gd name="T114" fmla="*/ 120 w 1232"/>
                      <a:gd name="T115" fmla="*/ 378 h 1918"/>
                      <a:gd name="T116" fmla="*/ 110 w 1232"/>
                      <a:gd name="T117" fmla="*/ 348 h 1918"/>
                      <a:gd name="T118" fmla="*/ 80 w 1232"/>
                      <a:gd name="T119" fmla="*/ 338 h 1918"/>
                      <a:gd name="T120" fmla="*/ 90 w 1232"/>
                      <a:gd name="T121" fmla="*/ 278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2" h="1918">
                        <a:moveTo>
                          <a:pt x="90" y="278"/>
                        </a:moveTo>
                        <a:cubicBezTo>
                          <a:pt x="80" y="271"/>
                          <a:pt x="71" y="263"/>
                          <a:pt x="60" y="258"/>
                        </a:cubicBezTo>
                        <a:cubicBezTo>
                          <a:pt x="51" y="253"/>
                          <a:pt x="36" y="257"/>
                          <a:pt x="30" y="248"/>
                        </a:cubicBezTo>
                        <a:cubicBezTo>
                          <a:pt x="18" y="231"/>
                          <a:pt x="17" y="208"/>
                          <a:pt x="10" y="188"/>
                        </a:cubicBezTo>
                        <a:cubicBezTo>
                          <a:pt x="7" y="178"/>
                          <a:pt x="0" y="158"/>
                          <a:pt x="0" y="158"/>
                        </a:cubicBezTo>
                        <a:cubicBezTo>
                          <a:pt x="3" y="125"/>
                          <a:pt x="5" y="91"/>
                          <a:pt x="10" y="58"/>
                        </a:cubicBezTo>
                        <a:cubicBezTo>
                          <a:pt x="12" y="48"/>
                          <a:pt x="11" y="34"/>
                          <a:pt x="20" y="28"/>
                        </a:cubicBezTo>
                        <a:cubicBezTo>
                          <a:pt x="37" y="16"/>
                          <a:pt x="80" y="8"/>
                          <a:pt x="80" y="8"/>
                        </a:cubicBezTo>
                        <a:cubicBezTo>
                          <a:pt x="133" y="11"/>
                          <a:pt x="190" y="0"/>
                          <a:pt x="240" y="18"/>
                        </a:cubicBezTo>
                        <a:cubicBezTo>
                          <a:pt x="263" y="26"/>
                          <a:pt x="272" y="55"/>
                          <a:pt x="280" y="78"/>
                        </a:cubicBezTo>
                        <a:cubicBezTo>
                          <a:pt x="287" y="98"/>
                          <a:pt x="288" y="120"/>
                          <a:pt x="300" y="138"/>
                        </a:cubicBezTo>
                        <a:cubicBezTo>
                          <a:pt x="307" y="148"/>
                          <a:pt x="315" y="157"/>
                          <a:pt x="320" y="168"/>
                        </a:cubicBezTo>
                        <a:cubicBezTo>
                          <a:pt x="352" y="241"/>
                          <a:pt x="315" y="220"/>
                          <a:pt x="370" y="238"/>
                        </a:cubicBezTo>
                        <a:cubicBezTo>
                          <a:pt x="373" y="248"/>
                          <a:pt x="371" y="262"/>
                          <a:pt x="380" y="268"/>
                        </a:cubicBezTo>
                        <a:cubicBezTo>
                          <a:pt x="415" y="293"/>
                          <a:pt x="480" y="295"/>
                          <a:pt x="520" y="308"/>
                        </a:cubicBezTo>
                        <a:cubicBezTo>
                          <a:pt x="668" y="301"/>
                          <a:pt x="733" y="306"/>
                          <a:pt x="850" y="248"/>
                        </a:cubicBezTo>
                        <a:cubicBezTo>
                          <a:pt x="873" y="213"/>
                          <a:pt x="889" y="192"/>
                          <a:pt x="930" y="178"/>
                        </a:cubicBezTo>
                        <a:cubicBezTo>
                          <a:pt x="955" y="103"/>
                          <a:pt x="918" y="193"/>
                          <a:pt x="970" y="128"/>
                        </a:cubicBezTo>
                        <a:cubicBezTo>
                          <a:pt x="977" y="120"/>
                          <a:pt x="973" y="105"/>
                          <a:pt x="980" y="98"/>
                        </a:cubicBezTo>
                        <a:cubicBezTo>
                          <a:pt x="987" y="91"/>
                          <a:pt x="1001" y="93"/>
                          <a:pt x="1010" y="88"/>
                        </a:cubicBezTo>
                        <a:cubicBezTo>
                          <a:pt x="1031" y="76"/>
                          <a:pt x="1070" y="48"/>
                          <a:pt x="1070" y="48"/>
                        </a:cubicBezTo>
                        <a:cubicBezTo>
                          <a:pt x="1100" y="51"/>
                          <a:pt x="1135" y="42"/>
                          <a:pt x="1160" y="58"/>
                        </a:cubicBezTo>
                        <a:cubicBezTo>
                          <a:pt x="1178" y="69"/>
                          <a:pt x="1180" y="118"/>
                          <a:pt x="1180" y="118"/>
                        </a:cubicBezTo>
                        <a:cubicBezTo>
                          <a:pt x="1174" y="277"/>
                          <a:pt x="1232" y="373"/>
                          <a:pt x="1120" y="448"/>
                        </a:cubicBezTo>
                        <a:cubicBezTo>
                          <a:pt x="1093" y="528"/>
                          <a:pt x="1133" y="435"/>
                          <a:pt x="1080" y="488"/>
                        </a:cubicBezTo>
                        <a:cubicBezTo>
                          <a:pt x="1073" y="495"/>
                          <a:pt x="1076" y="510"/>
                          <a:pt x="1070" y="518"/>
                        </a:cubicBezTo>
                        <a:cubicBezTo>
                          <a:pt x="1053" y="540"/>
                          <a:pt x="1026" y="554"/>
                          <a:pt x="1010" y="578"/>
                        </a:cubicBezTo>
                        <a:cubicBezTo>
                          <a:pt x="983" y="619"/>
                          <a:pt x="950" y="661"/>
                          <a:pt x="910" y="688"/>
                        </a:cubicBezTo>
                        <a:cubicBezTo>
                          <a:pt x="899" y="731"/>
                          <a:pt x="894" y="775"/>
                          <a:pt x="880" y="818"/>
                        </a:cubicBezTo>
                        <a:cubicBezTo>
                          <a:pt x="877" y="905"/>
                          <a:pt x="915" y="1195"/>
                          <a:pt x="790" y="1278"/>
                        </a:cubicBezTo>
                        <a:cubicBezTo>
                          <a:pt x="763" y="1358"/>
                          <a:pt x="803" y="1265"/>
                          <a:pt x="750" y="1318"/>
                        </a:cubicBezTo>
                        <a:cubicBezTo>
                          <a:pt x="697" y="1371"/>
                          <a:pt x="790" y="1331"/>
                          <a:pt x="710" y="1358"/>
                        </a:cubicBezTo>
                        <a:cubicBezTo>
                          <a:pt x="687" y="1426"/>
                          <a:pt x="719" y="1357"/>
                          <a:pt x="670" y="1398"/>
                        </a:cubicBezTo>
                        <a:cubicBezTo>
                          <a:pt x="627" y="1434"/>
                          <a:pt x="647" y="1459"/>
                          <a:pt x="590" y="1478"/>
                        </a:cubicBezTo>
                        <a:cubicBezTo>
                          <a:pt x="578" y="1525"/>
                          <a:pt x="565" y="1572"/>
                          <a:pt x="550" y="1618"/>
                        </a:cubicBezTo>
                        <a:cubicBezTo>
                          <a:pt x="538" y="1726"/>
                          <a:pt x="531" y="1706"/>
                          <a:pt x="500" y="1798"/>
                        </a:cubicBezTo>
                        <a:cubicBezTo>
                          <a:pt x="493" y="1818"/>
                          <a:pt x="440" y="1818"/>
                          <a:pt x="440" y="1818"/>
                        </a:cubicBezTo>
                        <a:cubicBezTo>
                          <a:pt x="427" y="1828"/>
                          <a:pt x="412" y="1836"/>
                          <a:pt x="400" y="1848"/>
                        </a:cubicBezTo>
                        <a:cubicBezTo>
                          <a:pt x="392" y="1856"/>
                          <a:pt x="389" y="1870"/>
                          <a:pt x="380" y="1878"/>
                        </a:cubicBezTo>
                        <a:cubicBezTo>
                          <a:pt x="348" y="1903"/>
                          <a:pt x="289" y="1905"/>
                          <a:pt x="250" y="1918"/>
                        </a:cubicBezTo>
                        <a:cubicBezTo>
                          <a:pt x="169" y="1905"/>
                          <a:pt x="156" y="1892"/>
                          <a:pt x="90" y="1848"/>
                        </a:cubicBezTo>
                        <a:cubicBezTo>
                          <a:pt x="83" y="1828"/>
                          <a:pt x="77" y="1808"/>
                          <a:pt x="70" y="1788"/>
                        </a:cubicBezTo>
                        <a:cubicBezTo>
                          <a:pt x="67" y="1778"/>
                          <a:pt x="60" y="1758"/>
                          <a:pt x="60" y="1758"/>
                        </a:cubicBezTo>
                        <a:cubicBezTo>
                          <a:pt x="67" y="1618"/>
                          <a:pt x="72" y="1478"/>
                          <a:pt x="80" y="1338"/>
                        </a:cubicBezTo>
                        <a:cubicBezTo>
                          <a:pt x="83" y="1288"/>
                          <a:pt x="69" y="1158"/>
                          <a:pt x="130" y="1138"/>
                        </a:cubicBezTo>
                        <a:cubicBezTo>
                          <a:pt x="157" y="1058"/>
                          <a:pt x="117" y="1151"/>
                          <a:pt x="170" y="1098"/>
                        </a:cubicBezTo>
                        <a:cubicBezTo>
                          <a:pt x="177" y="1091"/>
                          <a:pt x="171" y="1074"/>
                          <a:pt x="180" y="1068"/>
                        </a:cubicBezTo>
                        <a:cubicBezTo>
                          <a:pt x="197" y="1056"/>
                          <a:pt x="240" y="1048"/>
                          <a:pt x="240" y="1048"/>
                        </a:cubicBezTo>
                        <a:cubicBezTo>
                          <a:pt x="243" y="1038"/>
                          <a:pt x="243" y="1025"/>
                          <a:pt x="250" y="1018"/>
                        </a:cubicBezTo>
                        <a:cubicBezTo>
                          <a:pt x="257" y="1011"/>
                          <a:pt x="274" y="1017"/>
                          <a:pt x="280" y="1008"/>
                        </a:cubicBezTo>
                        <a:cubicBezTo>
                          <a:pt x="292" y="991"/>
                          <a:pt x="293" y="968"/>
                          <a:pt x="300" y="948"/>
                        </a:cubicBezTo>
                        <a:cubicBezTo>
                          <a:pt x="307" y="927"/>
                          <a:pt x="323" y="909"/>
                          <a:pt x="330" y="888"/>
                        </a:cubicBezTo>
                        <a:cubicBezTo>
                          <a:pt x="320" y="806"/>
                          <a:pt x="305" y="772"/>
                          <a:pt x="280" y="698"/>
                        </a:cubicBezTo>
                        <a:cubicBezTo>
                          <a:pt x="242" y="583"/>
                          <a:pt x="282" y="651"/>
                          <a:pt x="240" y="588"/>
                        </a:cubicBezTo>
                        <a:cubicBezTo>
                          <a:pt x="215" y="488"/>
                          <a:pt x="253" y="591"/>
                          <a:pt x="200" y="538"/>
                        </a:cubicBezTo>
                        <a:cubicBezTo>
                          <a:pt x="195" y="533"/>
                          <a:pt x="180" y="469"/>
                          <a:pt x="180" y="468"/>
                        </a:cubicBezTo>
                        <a:cubicBezTo>
                          <a:pt x="173" y="456"/>
                          <a:pt x="160" y="448"/>
                          <a:pt x="150" y="438"/>
                        </a:cubicBezTo>
                        <a:cubicBezTo>
                          <a:pt x="125" y="363"/>
                          <a:pt x="159" y="456"/>
                          <a:pt x="120" y="378"/>
                        </a:cubicBezTo>
                        <a:cubicBezTo>
                          <a:pt x="115" y="369"/>
                          <a:pt x="117" y="355"/>
                          <a:pt x="110" y="348"/>
                        </a:cubicBezTo>
                        <a:cubicBezTo>
                          <a:pt x="103" y="341"/>
                          <a:pt x="90" y="341"/>
                          <a:pt x="80" y="338"/>
                        </a:cubicBezTo>
                        <a:cubicBezTo>
                          <a:pt x="66" y="297"/>
                          <a:pt x="64" y="317"/>
                          <a:pt x="90" y="278"/>
                        </a:cubicBezTo>
                        <a:close/>
                      </a:path>
                    </a:pathLst>
                  </a:custGeom>
                  <a:solidFill>
                    <a:srgbClr val="993300"/>
                  </a:solidFill>
                  <a:ln w="15875">
                    <a:solidFill>
                      <a:srgbClr val="6E0000"/>
                    </a:solidFill>
                    <a:round/>
                    <a:headEnd/>
                    <a:tailEnd/>
                  </a:ln>
                </p:spPr>
                <p:txBody>
                  <a:bodyPr/>
                  <a:lstStyle/>
                  <a:p>
                    <a:endParaRPr lang="el-GR" b="0">
                      <a:latin typeface="+mj-lt"/>
                    </a:endParaRPr>
                  </a:p>
                </p:txBody>
              </p:sp>
              <p:grpSp>
                <p:nvGrpSpPr>
                  <p:cNvPr id="27" name="Group 156">
                    <a:extLst>
                      <a:ext uri="{FF2B5EF4-FFF2-40B4-BE49-F238E27FC236}">
                        <a16:creationId xmlns:a16="http://schemas.microsoft.com/office/drawing/2014/main" id="{7AA08005-5EA9-4736-927E-2DCFAACBED97}"/>
                      </a:ext>
                    </a:extLst>
                  </p:cNvPr>
                  <p:cNvGrpSpPr>
                    <a:grpSpLocks/>
                  </p:cNvGrpSpPr>
                  <p:nvPr/>
                </p:nvGrpSpPr>
                <p:grpSpPr bwMode="auto">
                  <a:xfrm>
                    <a:off x="488" y="2222"/>
                    <a:ext cx="260" cy="326"/>
                    <a:chOff x="488" y="2222"/>
                    <a:chExt cx="260" cy="326"/>
                  </a:xfrm>
                </p:grpSpPr>
                <p:grpSp>
                  <p:nvGrpSpPr>
                    <p:cNvPr id="28" name="Group 16">
                      <a:extLst>
                        <a:ext uri="{FF2B5EF4-FFF2-40B4-BE49-F238E27FC236}">
                          <a16:creationId xmlns:a16="http://schemas.microsoft.com/office/drawing/2014/main" id="{6B163228-1D3F-4DB6-993A-61698AF8A919}"/>
                        </a:ext>
                      </a:extLst>
                    </p:cNvPr>
                    <p:cNvGrpSpPr>
                      <a:grpSpLocks noChangeAspect="1"/>
                    </p:cNvGrpSpPr>
                    <p:nvPr/>
                  </p:nvGrpSpPr>
                  <p:grpSpPr bwMode="auto">
                    <a:xfrm rot="5400000">
                      <a:off x="407" y="2303"/>
                      <a:ext cx="326" cy="163"/>
                      <a:chOff x="1495" y="1039"/>
                      <a:chExt cx="283" cy="133"/>
                    </a:xfrm>
                  </p:grpSpPr>
                  <p:sp>
                    <p:nvSpPr>
                      <p:cNvPr id="33" name="Rectangle 17">
                        <a:extLst>
                          <a:ext uri="{FF2B5EF4-FFF2-40B4-BE49-F238E27FC236}">
                            <a16:creationId xmlns:a16="http://schemas.microsoft.com/office/drawing/2014/main" id="{4D09A08A-1109-48F6-BBC7-74278D7D4F0B}"/>
                          </a:ext>
                        </a:extLst>
                      </p:cNvPr>
                      <p:cNvSpPr>
                        <a:spLocks noChangeAspect="1" noChangeArrowheads="1"/>
                      </p:cNvSpPr>
                      <p:nvPr/>
                    </p:nvSpPr>
                    <p:spPr bwMode="auto">
                      <a:xfrm rot="-5358315">
                        <a:off x="1666" y="995"/>
                        <a:ext cx="20" cy="196"/>
                      </a:xfrm>
                      <a:prstGeom prst="rect">
                        <a:avLst/>
                      </a:pr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sp>
                    <p:nvSpPr>
                      <p:cNvPr id="34" name="Rectangle 18">
                        <a:extLst>
                          <a:ext uri="{FF2B5EF4-FFF2-40B4-BE49-F238E27FC236}">
                            <a16:creationId xmlns:a16="http://schemas.microsoft.com/office/drawing/2014/main" id="{B0BDA5B5-7ECC-4471-80D4-4E516C02EC91}"/>
                          </a:ext>
                        </a:extLst>
                      </p:cNvPr>
                      <p:cNvSpPr>
                        <a:spLocks noChangeAspect="1" noChangeArrowheads="1"/>
                      </p:cNvSpPr>
                      <p:nvPr/>
                    </p:nvSpPr>
                    <p:spPr bwMode="auto">
                      <a:xfrm rot="16241685" flipH="1">
                        <a:off x="1666" y="1021"/>
                        <a:ext cx="21" cy="202"/>
                      </a:xfrm>
                      <a:prstGeom prst="rect">
                        <a:avLst/>
                      </a:pr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sp>
                    <p:nvSpPr>
                      <p:cNvPr id="35" name="AutoShape 19">
                        <a:extLst>
                          <a:ext uri="{FF2B5EF4-FFF2-40B4-BE49-F238E27FC236}">
                            <a16:creationId xmlns:a16="http://schemas.microsoft.com/office/drawing/2014/main" id="{CDC0531C-192C-4E5C-8E30-71579FBE02DA}"/>
                          </a:ext>
                        </a:extLst>
                      </p:cNvPr>
                      <p:cNvSpPr>
                        <a:spLocks noChangeAspect="1" noChangeArrowheads="1"/>
                      </p:cNvSpPr>
                      <p:nvPr/>
                    </p:nvSpPr>
                    <p:spPr bwMode="auto">
                      <a:xfrm rot="3088185">
                        <a:off x="1531" y="1008"/>
                        <a:ext cx="69" cy="13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sp>
                    <p:nvSpPr>
                      <p:cNvPr id="36" name="AutoShape 20">
                        <a:extLst>
                          <a:ext uri="{FF2B5EF4-FFF2-40B4-BE49-F238E27FC236}">
                            <a16:creationId xmlns:a16="http://schemas.microsoft.com/office/drawing/2014/main" id="{90578585-5CDE-4527-B06D-5AC62745D10D}"/>
                          </a:ext>
                        </a:extLst>
                      </p:cNvPr>
                      <p:cNvSpPr>
                        <a:spLocks noChangeAspect="1" noChangeArrowheads="1"/>
                      </p:cNvSpPr>
                      <p:nvPr/>
                    </p:nvSpPr>
                    <p:spPr bwMode="auto">
                      <a:xfrm rot="7795184" flipH="1">
                        <a:off x="1526" y="1072"/>
                        <a:ext cx="69" cy="13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grpSp>
                <p:grpSp>
                  <p:nvGrpSpPr>
                    <p:cNvPr id="29" name="Group 21">
                      <a:extLst>
                        <a:ext uri="{FF2B5EF4-FFF2-40B4-BE49-F238E27FC236}">
                          <a16:creationId xmlns:a16="http://schemas.microsoft.com/office/drawing/2014/main" id="{7B53D168-B71B-4C4A-ABC5-CE6211805493}"/>
                        </a:ext>
                      </a:extLst>
                    </p:cNvPr>
                    <p:cNvGrpSpPr>
                      <a:grpSpLocks noChangeAspect="1"/>
                    </p:cNvGrpSpPr>
                    <p:nvPr/>
                  </p:nvGrpSpPr>
                  <p:grpSpPr bwMode="auto">
                    <a:xfrm rot="4303689">
                      <a:off x="611" y="2389"/>
                      <a:ext cx="115" cy="158"/>
                      <a:chOff x="8373" y="5971"/>
                      <a:chExt cx="121" cy="172"/>
                    </a:xfrm>
                  </p:grpSpPr>
                  <p:sp>
                    <p:nvSpPr>
                      <p:cNvPr id="30" name="Oval 22">
                        <a:extLst>
                          <a:ext uri="{FF2B5EF4-FFF2-40B4-BE49-F238E27FC236}">
                            <a16:creationId xmlns:a16="http://schemas.microsoft.com/office/drawing/2014/main" id="{EDD2CA03-BBE5-45BE-8F39-44FEB846E843}"/>
                          </a:ext>
                        </a:extLst>
                      </p:cNvPr>
                      <p:cNvSpPr>
                        <a:spLocks noChangeAspect="1" noChangeArrowheads="1"/>
                      </p:cNvSpPr>
                      <p:nvPr/>
                    </p:nvSpPr>
                    <p:spPr bwMode="auto">
                      <a:xfrm rot="4292502" flipV="1">
                        <a:off x="8406" y="5961"/>
                        <a:ext cx="77" cy="98"/>
                      </a:xfrm>
                      <a:prstGeom prst="ellipse">
                        <a:avLst/>
                      </a:prstGeom>
                      <a:gradFill rotWithShape="1">
                        <a:gsLst>
                          <a:gs pos="0">
                            <a:srgbClr val="FF9966"/>
                          </a:gs>
                          <a:gs pos="100000">
                            <a:srgbClr val="FF6600"/>
                          </a:gs>
                        </a:gsLst>
                        <a:path path="shape">
                          <a:fillToRect l="50000" t="50000" r="50000" b="50000"/>
                        </a:path>
                      </a:gradFill>
                      <a:ln w="12700">
                        <a:solidFill>
                          <a:srgbClr val="FF6600"/>
                        </a:solidFill>
                        <a:round/>
                        <a:headEnd/>
                        <a:tailEnd/>
                      </a:ln>
                    </p:spPr>
                    <p:txBody>
                      <a:bodyPr/>
                      <a:lstStyle/>
                      <a:p>
                        <a:endParaRPr lang="el-GR" b="0">
                          <a:latin typeface="+mj-lt"/>
                        </a:endParaRPr>
                      </a:p>
                    </p:txBody>
                  </p:sp>
                  <p:sp>
                    <p:nvSpPr>
                      <p:cNvPr id="31" name="Oval 23">
                        <a:extLst>
                          <a:ext uri="{FF2B5EF4-FFF2-40B4-BE49-F238E27FC236}">
                            <a16:creationId xmlns:a16="http://schemas.microsoft.com/office/drawing/2014/main" id="{F62FE9FC-638D-474F-84DD-F24E6F70EB2D}"/>
                          </a:ext>
                        </a:extLst>
                      </p:cNvPr>
                      <p:cNvSpPr>
                        <a:spLocks noChangeAspect="1" noChangeArrowheads="1"/>
                      </p:cNvSpPr>
                      <p:nvPr/>
                    </p:nvSpPr>
                    <p:spPr bwMode="auto">
                      <a:xfrm rot="4292502" flipV="1">
                        <a:off x="8388" y="6011"/>
                        <a:ext cx="77" cy="98"/>
                      </a:xfrm>
                      <a:prstGeom prst="ellipse">
                        <a:avLst/>
                      </a:prstGeom>
                      <a:gradFill rotWithShape="1">
                        <a:gsLst>
                          <a:gs pos="0">
                            <a:srgbClr val="FF9966"/>
                          </a:gs>
                          <a:gs pos="100000">
                            <a:srgbClr val="FF6600"/>
                          </a:gs>
                        </a:gsLst>
                        <a:path path="shape">
                          <a:fillToRect l="50000" t="50000" r="50000" b="50000"/>
                        </a:path>
                      </a:gradFill>
                      <a:ln w="12700">
                        <a:solidFill>
                          <a:srgbClr val="FF6600"/>
                        </a:solidFill>
                        <a:round/>
                        <a:headEnd/>
                        <a:tailEnd/>
                      </a:ln>
                    </p:spPr>
                    <p:txBody>
                      <a:bodyPr/>
                      <a:lstStyle/>
                      <a:p>
                        <a:endParaRPr lang="el-GR" b="0">
                          <a:latin typeface="+mj-lt"/>
                        </a:endParaRPr>
                      </a:p>
                    </p:txBody>
                  </p:sp>
                  <p:sp>
                    <p:nvSpPr>
                      <p:cNvPr id="32" name="Oval 24">
                        <a:extLst>
                          <a:ext uri="{FF2B5EF4-FFF2-40B4-BE49-F238E27FC236}">
                            <a16:creationId xmlns:a16="http://schemas.microsoft.com/office/drawing/2014/main" id="{40BDBC7E-2FCB-47A1-9D4F-DBF392E6BD3F}"/>
                          </a:ext>
                        </a:extLst>
                      </p:cNvPr>
                      <p:cNvSpPr>
                        <a:spLocks noChangeAspect="1" noChangeArrowheads="1"/>
                      </p:cNvSpPr>
                      <p:nvPr/>
                    </p:nvSpPr>
                    <p:spPr bwMode="auto">
                      <a:xfrm rot="4292502" flipV="1">
                        <a:off x="8383" y="6056"/>
                        <a:ext cx="77" cy="98"/>
                      </a:xfrm>
                      <a:prstGeom prst="ellipse">
                        <a:avLst/>
                      </a:prstGeom>
                      <a:gradFill rotWithShape="1">
                        <a:gsLst>
                          <a:gs pos="0">
                            <a:srgbClr val="FF9966"/>
                          </a:gs>
                          <a:gs pos="100000">
                            <a:srgbClr val="FF6600"/>
                          </a:gs>
                        </a:gsLst>
                        <a:path path="shape">
                          <a:fillToRect l="50000" t="50000" r="50000" b="50000"/>
                        </a:path>
                      </a:gradFill>
                      <a:ln w="12700">
                        <a:solidFill>
                          <a:srgbClr val="FF6600"/>
                        </a:solidFill>
                        <a:round/>
                        <a:headEnd/>
                        <a:tailEnd/>
                      </a:ln>
                    </p:spPr>
                    <p:txBody>
                      <a:bodyPr/>
                      <a:lstStyle/>
                      <a:p>
                        <a:endParaRPr lang="el-GR" b="0">
                          <a:latin typeface="+mj-lt"/>
                        </a:endParaRPr>
                      </a:p>
                    </p:txBody>
                  </p:sp>
                </p:grpSp>
              </p:grpSp>
            </p:grpSp>
            <p:sp>
              <p:nvSpPr>
                <p:cNvPr id="14" name="Oval 26">
                  <a:extLst>
                    <a:ext uri="{FF2B5EF4-FFF2-40B4-BE49-F238E27FC236}">
                      <a16:creationId xmlns:a16="http://schemas.microsoft.com/office/drawing/2014/main" id="{8BB89776-0078-4D1E-8DE1-AD860CD056E7}"/>
                    </a:ext>
                  </a:extLst>
                </p:cNvPr>
                <p:cNvSpPr>
                  <a:spLocks noChangeAspect="1" noChangeArrowheads="1"/>
                </p:cNvSpPr>
                <p:nvPr/>
              </p:nvSpPr>
              <p:spPr bwMode="auto">
                <a:xfrm rot="5400000">
                  <a:off x="997" y="2255"/>
                  <a:ext cx="921" cy="1392"/>
                </a:xfrm>
                <a:prstGeom prst="ellipse">
                  <a:avLst/>
                </a:prstGeom>
                <a:gradFill rotWithShape="0">
                  <a:gsLst>
                    <a:gs pos="0">
                      <a:srgbClr val="DAE6FE"/>
                    </a:gs>
                    <a:gs pos="100000">
                      <a:srgbClr val="8A84B0"/>
                    </a:gs>
                  </a:gsLst>
                  <a:lin ang="0" scaled="1"/>
                </a:gradFill>
                <a:ln w="15875">
                  <a:solidFill>
                    <a:srgbClr val="7D76A8"/>
                  </a:solidFill>
                  <a:round/>
                  <a:headEnd/>
                  <a:tailEnd/>
                </a:ln>
              </p:spPr>
              <p:txBody>
                <a:bodyPr/>
                <a:lstStyle/>
                <a:p>
                  <a:endParaRPr lang="el-GR" b="0">
                    <a:latin typeface="+mj-lt"/>
                  </a:endParaRPr>
                </a:p>
              </p:txBody>
            </p:sp>
            <p:sp>
              <p:nvSpPr>
                <p:cNvPr id="15" name="Oval 27">
                  <a:extLst>
                    <a:ext uri="{FF2B5EF4-FFF2-40B4-BE49-F238E27FC236}">
                      <a16:creationId xmlns:a16="http://schemas.microsoft.com/office/drawing/2014/main" id="{0E3ADDFD-AE90-4928-BD88-BCD5F6AADEB2}"/>
                    </a:ext>
                  </a:extLst>
                </p:cNvPr>
                <p:cNvSpPr>
                  <a:spLocks noChangeAspect="1" noChangeArrowheads="1"/>
                </p:cNvSpPr>
                <p:nvPr/>
              </p:nvSpPr>
              <p:spPr bwMode="auto">
                <a:xfrm rot="5400000">
                  <a:off x="1178" y="2670"/>
                  <a:ext cx="533" cy="773"/>
                </a:xfrm>
                <a:prstGeom prst="ellipse">
                  <a:avLst/>
                </a:prstGeom>
                <a:gradFill rotWithShape="0">
                  <a:gsLst>
                    <a:gs pos="0">
                      <a:srgbClr val="C8C8DA"/>
                    </a:gs>
                    <a:gs pos="100000">
                      <a:srgbClr val="7871A5"/>
                    </a:gs>
                  </a:gsLst>
                  <a:path path="shape">
                    <a:fillToRect l="50000" t="50000" r="50000" b="50000"/>
                  </a:path>
                </a:gradFill>
                <a:ln w="15875">
                  <a:solidFill>
                    <a:srgbClr val="7B74A6"/>
                  </a:solidFill>
                  <a:round/>
                  <a:headEnd/>
                  <a:tailEnd/>
                </a:ln>
              </p:spPr>
              <p:txBody>
                <a:bodyPr/>
                <a:lstStyle/>
                <a:p>
                  <a:endParaRPr lang="el-GR" b="0">
                    <a:latin typeface="+mj-lt"/>
                  </a:endParaRPr>
                </a:p>
              </p:txBody>
            </p:sp>
            <p:sp>
              <p:nvSpPr>
                <p:cNvPr id="16" name="Text Box 28">
                  <a:extLst>
                    <a:ext uri="{FF2B5EF4-FFF2-40B4-BE49-F238E27FC236}">
                      <a16:creationId xmlns:a16="http://schemas.microsoft.com/office/drawing/2014/main" id="{E82C1FE0-418B-4DA6-9EC2-01CA491B26F5}"/>
                    </a:ext>
                  </a:extLst>
                </p:cNvPr>
                <p:cNvSpPr txBox="1">
                  <a:spLocks noChangeAspect="1" noChangeArrowheads="1"/>
                </p:cNvSpPr>
                <p:nvPr/>
              </p:nvSpPr>
              <p:spPr bwMode="auto">
                <a:xfrm>
                  <a:off x="1358" y="2906"/>
                  <a:ext cx="22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lang="en-US" altLang="el-GR" sz="1600" dirty="0">
                      <a:latin typeface="+mj-lt"/>
                    </a:rPr>
                    <a:t>T</a:t>
                  </a:r>
                </a:p>
              </p:txBody>
            </p:sp>
            <p:sp>
              <p:nvSpPr>
                <p:cNvPr id="17" name="Freeform 30">
                  <a:extLst>
                    <a:ext uri="{FF2B5EF4-FFF2-40B4-BE49-F238E27FC236}">
                      <a16:creationId xmlns:a16="http://schemas.microsoft.com/office/drawing/2014/main" id="{178F5D68-BAF0-44FE-BA47-81CBBEFE1A3E}"/>
                    </a:ext>
                  </a:extLst>
                </p:cNvPr>
                <p:cNvSpPr>
                  <a:spLocks noChangeAspect="1"/>
                </p:cNvSpPr>
                <p:nvPr/>
              </p:nvSpPr>
              <p:spPr bwMode="auto">
                <a:xfrm rot="16200000" flipH="1">
                  <a:off x="1094" y="2684"/>
                  <a:ext cx="424" cy="203"/>
                </a:xfrm>
                <a:custGeom>
                  <a:avLst/>
                  <a:gdLst>
                    <a:gd name="T0" fmla="*/ 0 w 1278"/>
                    <a:gd name="T1" fmla="*/ 0 h 568"/>
                    <a:gd name="T2" fmla="*/ 852 w 1278"/>
                    <a:gd name="T3" fmla="*/ 142 h 568"/>
                    <a:gd name="T4" fmla="*/ 1278 w 1278"/>
                    <a:gd name="T5" fmla="*/ 568 h 568"/>
                  </a:gdLst>
                  <a:ahLst/>
                  <a:cxnLst>
                    <a:cxn ang="0">
                      <a:pos x="T0" y="T1"/>
                    </a:cxn>
                    <a:cxn ang="0">
                      <a:pos x="T2" y="T3"/>
                    </a:cxn>
                    <a:cxn ang="0">
                      <a:pos x="T4" y="T5"/>
                    </a:cxn>
                  </a:cxnLst>
                  <a:rect l="0" t="0" r="r" b="b"/>
                  <a:pathLst>
                    <a:path w="1278" h="568">
                      <a:moveTo>
                        <a:pt x="0" y="0"/>
                      </a:moveTo>
                      <a:cubicBezTo>
                        <a:pt x="319" y="23"/>
                        <a:pt x="639" y="47"/>
                        <a:pt x="852" y="142"/>
                      </a:cubicBezTo>
                      <a:cubicBezTo>
                        <a:pt x="1065" y="237"/>
                        <a:pt x="1207" y="497"/>
                        <a:pt x="1278" y="568"/>
                      </a:cubicBezTo>
                    </a:path>
                  </a:pathLst>
                </a:custGeom>
                <a:noFill/>
                <a:ln w="12700" cmpd="sng">
                  <a:solidFill>
                    <a:srgbClr val="000000"/>
                  </a:solidFill>
                  <a:round/>
                  <a:headEnd type="none" w="med" len="med"/>
                  <a:tailEnd type="stealth" w="sm" len="sm"/>
                </a:ln>
                <a:extLst>
                  <a:ext uri="{909E8E84-426E-40DD-AFC4-6F175D3DCCD1}">
                    <a14:hiddenFill xmlns:a14="http://schemas.microsoft.com/office/drawing/2010/main">
                      <a:solidFill>
                        <a:srgbClr val="FFFFFF"/>
                      </a:solidFill>
                    </a14:hiddenFill>
                  </a:ext>
                </a:extLst>
              </p:spPr>
              <p:txBody>
                <a:bodyPr/>
                <a:lstStyle/>
                <a:p>
                  <a:endParaRPr lang="el-GR" b="0">
                    <a:latin typeface="+mj-lt"/>
                  </a:endParaRPr>
                </a:p>
              </p:txBody>
            </p:sp>
            <p:grpSp>
              <p:nvGrpSpPr>
                <p:cNvPr id="18" name="Group 31">
                  <a:extLst>
                    <a:ext uri="{FF2B5EF4-FFF2-40B4-BE49-F238E27FC236}">
                      <a16:creationId xmlns:a16="http://schemas.microsoft.com/office/drawing/2014/main" id="{91BC457B-2A5A-47F7-99E2-7360BFE45C38}"/>
                    </a:ext>
                  </a:extLst>
                </p:cNvPr>
                <p:cNvGrpSpPr>
                  <a:grpSpLocks noChangeAspect="1"/>
                </p:cNvGrpSpPr>
                <p:nvPr/>
              </p:nvGrpSpPr>
              <p:grpSpPr bwMode="auto">
                <a:xfrm rot="5400000">
                  <a:off x="1131" y="2865"/>
                  <a:ext cx="137" cy="177"/>
                  <a:chOff x="1394" y="1492"/>
                  <a:chExt cx="112" cy="145"/>
                </a:xfrm>
              </p:grpSpPr>
              <p:sp>
                <p:nvSpPr>
                  <p:cNvPr id="22" name="Oval 32">
                    <a:extLst>
                      <a:ext uri="{FF2B5EF4-FFF2-40B4-BE49-F238E27FC236}">
                        <a16:creationId xmlns:a16="http://schemas.microsoft.com/office/drawing/2014/main" id="{BF698819-12BA-4F95-BD9D-17B2A2C825E8}"/>
                      </a:ext>
                    </a:extLst>
                  </p:cNvPr>
                  <p:cNvSpPr>
                    <a:spLocks noChangeAspect="1" noChangeArrowheads="1"/>
                  </p:cNvSpPr>
                  <p:nvPr/>
                </p:nvSpPr>
                <p:spPr bwMode="auto">
                  <a:xfrm>
                    <a:off x="1401" y="1509"/>
                    <a:ext cx="97" cy="103"/>
                  </a:xfrm>
                  <a:prstGeom prst="ellipse">
                    <a:avLst/>
                  </a:prstGeom>
                  <a:solidFill>
                    <a:srgbClr val="DFDEC7"/>
                  </a:solidFill>
                  <a:ln w="9525">
                    <a:solidFill>
                      <a:srgbClr val="000000"/>
                    </a:solidFill>
                    <a:round/>
                    <a:headEnd/>
                    <a:tailEnd/>
                  </a:ln>
                </p:spPr>
                <p:txBody>
                  <a:bodyPr/>
                  <a:lstStyle/>
                  <a:p>
                    <a:endParaRPr lang="el-GR" b="0">
                      <a:latin typeface="+mj-lt"/>
                    </a:endParaRPr>
                  </a:p>
                </p:txBody>
              </p:sp>
              <p:sp>
                <p:nvSpPr>
                  <p:cNvPr id="23" name="Text Box 33">
                    <a:extLst>
                      <a:ext uri="{FF2B5EF4-FFF2-40B4-BE49-F238E27FC236}">
                        <a16:creationId xmlns:a16="http://schemas.microsoft.com/office/drawing/2014/main" id="{F6FF0C95-C7AA-477D-9932-AE35645973E5}"/>
                      </a:ext>
                    </a:extLst>
                  </p:cNvPr>
                  <p:cNvSpPr txBox="1">
                    <a:spLocks noChangeAspect="1" noChangeArrowheads="1"/>
                  </p:cNvSpPr>
                  <p:nvPr/>
                </p:nvSpPr>
                <p:spPr bwMode="auto">
                  <a:xfrm>
                    <a:off x="1394" y="1492"/>
                    <a:ext cx="11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lnSpc>
                        <a:spcPct val="90000"/>
                      </a:lnSpc>
                    </a:pPr>
                    <a:r>
                      <a:rPr lang="en-US" altLang="el-GR" sz="1000" b="0">
                        <a:solidFill>
                          <a:srgbClr val="393427"/>
                        </a:solidFill>
                        <a:latin typeface="+mj-lt"/>
                      </a:rPr>
                      <a:t>+</a:t>
                    </a:r>
                  </a:p>
                </p:txBody>
              </p:sp>
            </p:grpSp>
            <p:sp>
              <p:nvSpPr>
                <p:cNvPr id="19" name="AutoShape 36">
                  <a:extLst>
                    <a:ext uri="{FF2B5EF4-FFF2-40B4-BE49-F238E27FC236}">
                      <a16:creationId xmlns:a16="http://schemas.microsoft.com/office/drawing/2014/main" id="{87A2CCAF-59C7-4701-8622-916101D75412}"/>
                    </a:ext>
                  </a:extLst>
                </p:cNvPr>
                <p:cNvSpPr>
                  <a:spLocks noChangeAspect="1" noChangeArrowheads="1"/>
                </p:cNvSpPr>
                <p:nvPr/>
              </p:nvSpPr>
              <p:spPr bwMode="auto">
                <a:xfrm rot="5400000">
                  <a:off x="1052" y="971"/>
                  <a:ext cx="805" cy="1387"/>
                </a:xfrm>
                <a:prstGeom prst="roundRect">
                  <a:avLst>
                    <a:gd name="adj" fmla="val 16667"/>
                  </a:avLst>
                </a:prstGeom>
                <a:gradFill rotWithShape="0">
                  <a:gsLst>
                    <a:gs pos="0">
                      <a:srgbClr val="800000"/>
                    </a:gs>
                    <a:gs pos="100000">
                      <a:srgbClr val="FFBE7D"/>
                    </a:gs>
                  </a:gsLst>
                  <a:lin ang="0" scaled="1"/>
                </a:gradFill>
                <a:ln w="15875">
                  <a:solidFill>
                    <a:srgbClr val="800000"/>
                  </a:solidFill>
                  <a:round/>
                  <a:headEnd/>
                  <a:tailEnd/>
                </a:ln>
              </p:spPr>
              <p:txBody>
                <a:bodyPr/>
                <a:lstStyle/>
                <a:p>
                  <a:endParaRPr lang="el-GR" b="0">
                    <a:latin typeface="+mj-lt"/>
                  </a:endParaRPr>
                </a:p>
              </p:txBody>
            </p:sp>
            <p:sp>
              <p:nvSpPr>
                <p:cNvPr id="20" name="Oval 38">
                  <a:extLst>
                    <a:ext uri="{FF2B5EF4-FFF2-40B4-BE49-F238E27FC236}">
                      <a16:creationId xmlns:a16="http://schemas.microsoft.com/office/drawing/2014/main" id="{C7D3B5D3-F0AC-45C6-876C-9983790EB504}"/>
                    </a:ext>
                  </a:extLst>
                </p:cNvPr>
                <p:cNvSpPr>
                  <a:spLocks noChangeAspect="1" noChangeArrowheads="1"/>
                </p:cNvSpPr>
                <p:nvPr/>
              </p:nvSpPr>
              <p:spPr bwMode="auto">
                <a:xfrm rot="21549848" flipH="1">
                  <a:off x="1024" y="1347"/>
                  <a:ext cx="813" cy="441"/>
                </a:xfrm>
                <a:prstGeom prst="ellipse">
                  <a:avLst/>
                </a:prstGeom>
                <a:gradFill rotWithShape="0">
                  <a:gsLst>
                    <a:gs pos="0">
                      <a:srgbClr val="E6BA6C"/>
                    </a:gs>
                    <a:gs pos="100000">
                      <a:srgbClr val="BF531D"/>
                    </a:gs>
                  </a:gsLst>
                  <a:path path="shape">
                    <a:fillToRect l="50000" t="50000" r="50000" b="50000"/>
                  </a:path>
                </a:gradFill>
                <a:ln w="15875">
                  <a:solidFill>
                    <a:srgbClr val="BF531D"/>
                  </a:solidFill>
                  <a:round/>
                  <a:headEnd/>
                  <a:tailEnd/>
                </a:ln>
              </p:spPr>
              <p:txBody>
                <a:bodyPr/>
                <a:lstStyle/>
                <a:p>
                  <a:endParaRPr lang="el-GR" b="0">
                    <a:latin typeface="+mj-lt"/>
                  </a:endParaRPr>
                </a:p>
              </p:txBody>
            </p:sp>
            <p:sp>
              <p:nvSpPr>
                <p:cNvPr id="21" name="Text Box 39">
                  <a:extLst>
                    <a:ext uri="{FF2B5EF4-FFF2-40B4-BE49-F238E27FC236}">
                      <a16:creationId xmlns:a16="http://schemas.microsoft.com/office/drawing/2014/main" id="{0E0A7AB8-5D19-438A-9F63-5BA805936189}"/>
                    </a:ext>
                  </a:extLst>
                </p:cNvPr>
                <p:cNvSpPr txBox="1">
                  <a:spLocks noChangeAspect="1" noChangeArrowheads="1"/>
                </p:cNvSpPr>
                <p:nvPr/>
              </p:nvSpPr>
              <p:spPr bwMode="auto">
                <a:xfrm>
                  <a:off x="1216" y="1429"/>
                  <a:ext cx="43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eaLnBrk="0" hangingPunct="0"/>
                  <a:r>
                    <a:rPr lang="en-US" altLang="el-GR" sz="1600" dirty="0">
                      <a:latin typeface="+mj-lt"/>
                    </a:rPr>
                    <a:t>APC</a:t>
                  </a:r>
                </a:p>
              </p:txBody>
            </p:sp>
          </p:grpSp>
          <p:sp>
            <p:nvSpPr>
              <p:cNvPr id="12" name="Text Box 195">
                <a:extLst>
                  <a:ext uri="{FF2B5EF4-FFF2-40B4-BE49-F238E27FC236}">
                    <a16:creationId xmlns:a16="http://schemas.microsoft.com/office/drawing/2014/main" id="{60941103-8F66-495F-AF10-801D4AD0FDD1}"/>
                  </a:ext>
                </a:extLst>
              </p:cNvPr>
              <p:cNvSpPr txBox="1">
                <a:spLocks noChangeArrowheads="1"/>
              </p:cNvSpPr>
              <p:nvPr/>
            </p:nvSpPr>
            <p:spPr bwMode="auto">
              <a:xfrm>
                <a:off x="248" y="2104"/>
                <a:ext cx="1134"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900" b="0">
                    <a:latin typeface="+mj-lt"/>
                  </a:rPr>
                  <a:t>Μήνυμα 1</a:t>
                </a:r>
              </a:p>
              <a:p>
                <a:pPr algn="ctr"/>
                <a:r>
                  <a:rPr lang="el-GR" altLang="el-GR" b="0">
                    <a:solidFill>
                      <a:srgbClr val="C254A0"/>
                    </a:solidFill>
                    <a:latin typeface="+mj-lt"/>
                  </a:rPr>
                  <a:t>Αντιγονο-ειδικό</a:t>
                </a:r>
              </a:p>
            </p:txBody>
          </p:sp>
        </p:grpSp>
      </p:grpSp>
      <p:grpSp>
        <p:nvGrpSpPr>
          <p:cNvPr id="42" name="Group 203">
            <a:extLst>
              <a:ext uri="{FF2B5EF4-FFF2-40B4-BE49-F238E27FC236}">
                <a16:creationId xmlns:a16="http://schemas.microsoft.com/office/drawing/2014/main" id="{5C971565-45CC-41DB-8D66-9F0C73935534}"/>
              </a:ext>
            </a:extLst>
          </p:cNvPr>
          <p:cNvGrpSpPr>
            <a:grpSpLocks/>
          </p:cNvGrpSpPr>
          <p:nvPr/>
        </p:nvGrpSpPr>
        <p:grpSpPr bwMode="auto">
          <a:xfrm>
            <a:off x="4027488" y="1989138"/>
            <a:ext cx="4937125" cy="4743450"/>
            <a:chOff x="2628" y="1162"/>
            <a:chExt cx="3110" cy="2988"/>
          </a:xfrm>
        </p:grpSpPr>
        <p:sp>
          <p:nvSpPr>
            <p:cNvPr id="43" name="Text Box 45">
              <a:extLst>
                <a:ext uri="{FF2B5EF4-FFF2-40B4-BE49-F238E27FC236}">
                  <a16:creationId xmlns:a16="http://schemas.microsoft.com/office/drawing/2014/main" id="{5BDDB2CE-A14C-4086-93F1-886432E0F9E3}"/>
                </a:ext>
              </a:extLst>
            </p:cNvPr>
            <p:cNvSpPr txBox="1">
              <a:spLocks noChangeArrowheads="1"/>
            </p:cNvSpPr>
            <p:nvPr/>
          </p:nvSpPr>
          <p:spPr bwMode="auto">
            <a:xfrm>
              <a:off x="3059" y="3430"/>
              <a:ext cx="2248" cy="720"/>
            </a:xfrm>
            <a:prstGeom prst="rect">
              <a:avLst/>
            </a:prstGeom>
            <a:noFill/>
            <a:ln>
              <a:noFill/>
            </a:ln>
            <a:extLst>
              <a:ext uri="{909E8E84-426E-40DD-AFC4-6F175D3DCCD1}">
                <a14:hiddenFill xmlns:a14="http://schemas.microsoft.com/office/drawing/2010/main">
                  <a:solidFill>
                    <a:srgbClr val="807BA7"/>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l-GR" altLang="el-GR" sz="2000" b="0" dirty="0">
                  <a:latin typeface="+mj-lt"/>
                </a:rPr>
                <a:t>Ενεργοποίηση των Τ κυττάρων </a:t>
              </a:r>
            </a:p>
            <a:p>
              <a:pPr algn="ctr" eaLnBrk="0" hangingPunct="0"/>
              <a:r>
                <a:rPr lang="el-GR" altLang="el-GR" sz="2000" b="0" dirty="0">
                  <a:latin typeface="+mj-lt"/>
                </a:rPr>
                <a:t>&amp; </a:t>
              </a:r>
            </a:p>
            <a:p>
              <a:pPr algn="ctr" eaLnBrk="0" hangingPunct="0"/>
              <a:r>
                <a:rPr lang="el-GR" altLang="el-GR" sz="2000" b="0" dirty="0" err="1">
                  <a:latin typeface="+mj-lt"/>
                </a:rPr>
                <a:t>κλωνική</a:t>
              </a:r>
              <a:r>
                <a:rPr lang="el-GR" altLang="el-GR" sz="2000" b="0" dirty="0">
                  <a:latin typeface="+mj-lt"/>
                </a:rPr>
                <a:t> επέκταση</a:t>
              </a:r>
              <a:endParaRPr lang="en-US" altLang="el-GR" sz="2000" b="0" dirty="0">
                <a:latin typeface="+mj-lt"/>
              </a:endParaRPr>
            </a:p>
          </p:txBody>
        </p:sp>
        <p:grpSp>
          <p:nvGrpSpPr>
            <p:cNvPr id="44" name="Group 199">
              <a:extLst>
                <a:ext uri="{FF2B5EF4-FFF2-40B4-BE49-F238E27FC236}">
                  <a16:creationId xmlns:a16="http://schemas.microsoft.com/office/drawing/2014/main" id="{1C097EAD-FB4D-475B-AAB9-5CD6808036F8}"/>
                </a:ext>
              </a:extLst>
            </p:cNvPr>
            <p:cNvGrpSpPr>
              <a:grpSpLocks/>
            </p:cNvGrpSpPr>
            <p:nvPr/>
          </p:nvGrpSpPr>
          <p:grpSpPr bwMode="auto">
            <a:xfrm>
              <a:off x="2628" y="1162"/>
              <a:ext cx="3110" cy="2149"/>
              <a:chOff x="2628" y="1162"/>
              <a:chExt cx="3110" cy="2149"/>
            </a:xfrm>
          </p:grpSpPr>
          <p:grpSp>
            <p:nvGrpSpPr>
              <p:cNvPr id="45" name="Group 194">
                <a:extLst>
                  <a:ext uri="{FF2B5EF4-FFF2-40B4-BE49-F238E27FC236}">
                    <a16:creationId xmlns:a16="http://schemas.microsoft.com/office/drawing/2014/main" id="{55E29A8A-F76A-49A7-9AE4-7FA924DFE7FB}"/>
                  </a:ext>
                </a:extLst>
              </p:cNvPr>
              <p:cNvGrpSpPr>
                <a:grpSpLocks/>
              </p:cNvGrpSpPr>
              <p:nvPr/>
            </p:nvGrpSpPr>
            <p:grpSpPr bwMode="auto">
              <a:xfrm>
                <a:off x="4324" y="1930"/>
                <a:ext cx="159" cy="535"/>
                <a:chOff x="3278" y="1850"/>
                <a:chExt cx="159" cy="535"/>
              </a:xfrm>
            </p:grpSpPr>
            <p:sp>
              <p:nvSpPr>
                <p:cNvPr id="85" name="Rectangle 55">
                  <a:extLst>
                    <a:ext uri="{FF2B5EF4-FFF2-40B4-BE49-F238E27FC236}">
                      <a16:creationId xmlns:a16="http://schemas.microsoft.com/office/drawing/2014/main" id="{CF034A3B-C942-4669-9CB5-170C13E4569C}"/>
                    </a:ext>
                  </a:extLst>
                </p:cNvPr>
                <p:cNvSpPr>
                  <a:spLocks noChangeAspect="1" noChangeArrowheads="1"/>
                </p:cNvSpPr>
                <p:nvPr/>
              </p:nvSpPr>
              <p:spPr bwMode="auto">
                <a:xfrm rot="5400000">
                  <a:off x="3249" y="2294"/>
                  <a:ext cx="140" cy="42"/>
                </a:xfrm>
                <a:prstGeom prst="rect">
                  <a:avLst/>
                </a:prstGeom>
                <a:gradFill rotWithShape="1">
                  <a:gsLst>
                    <a:gs pos="0">
                      <a:schemeClr val="accent1"/>
                    </a:gs>
                    <a:gs pos="100000">
                      <a:schemeClr val="accent1">
                        <a:gamma/>
                        <a:shade val="66275"/>
                        <a:invGamma/>
                      </a:schemeClr>
                    </a:gs>
                  </a:gsLst>
                  <a:path path="shape">
                    <a:fillToRect l="50000" t="50000" r="50000" b="50000"/>
                  </a:path>
                </a:gra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sp>
              <p:nvSpPr>
                <p:cNvPr id="86" name="Rectangle 56">
                  <a:extLst>
                    <a:ext uri="{FF2B5EF4-FFF2-40B4-BE49-F238E27FC236}">
                      <a16:creationId xmlns:a16="http://schemas.microsoft.com/office/drawing/2014/main" id="{BD62857C-764D-496D-8089-0C4A433C0D0B}"/>
                    </a:ext>
                  </a:extLst>
                </p:cNvPr>
                <p:cNvSpPr>
                  <a:spLocks noChangeAspect="1" noChangeArrowheads="1"/>
                </p:cNvSpPr>
                <p:nvPr/>
              </p:nvSpPr>
              <p:spPr bwMode="auto">
                <a:xfrm rot="5400000">
                  <a:off x="3322" y="2294"/>
                  <a:ext cx="140" cy="42"/>
                </a:xfrm>
                <a:prstGeom prst="rect">
                  <a:avLst/>
                </a:prstGeom>
                <a:gradFill rotWithShape="1">
                  <a:gsLst>
                    <a:gs pos="0">
                      <a:schemeClr val="accent1"/>
                    </a:gs>
                    <a:gs pos="100000">
                      <a:schemeClr val="accent1">
                        <a:gamma/>
                        <a:shade val="66275"/>
                        <a:invGamma/>
                      </a:schemeClr>
                    </a:gs>
                  </a:gsLst>
                  <a:path path="shape">
                    <a:fillToRect l="50000" t="50000" r="50000" b="50000"/>
                  </a:path>
                </a:gradFill>
                <a:ln w="9525">
                  <a:solidFill>
                    <a:srgbClr val="00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grpSp>
              <p:nvGrpSpPr>
                <p:cNvPr id="87" name="Group 48">
                  <a:extLst>
                    <a:ext uri="{FF2B5EF4-FFF2-40B4-BE49-F238E27FC236}">
                      <a16:creationId xmlns:a16="http://schemas.microsoft.com/office/drawing/2014/main" id="{6AAC88D9-0990-4691-BFB1-E887EB2ECA0A}"/>
                    </a:ext>
                  </a:extLst>
                </p:cNvPr>
                <p:cNvGrpSpPr>
                  <a:grpSpLocks noChangeAspect="1"/>
                </p:cNvGrpSpPr>
                <p:nvPr/>
              </p:nvGrpSpPr>
              <p:grpSpPr bwMode="auto">
                <a:xfrm rot="5400000">
                  <a:off x="3156" y="1972"/>
                  <a:ext cx="404" cy="159"/>
                  <a:chOff x="1276" y="1464"/>
                  <a:chExt cx="351" cy="130"/>
                </a:xfrm>
              </p:grpSpPr>
              <p:sp>
                <p:nvSpPr>
                  <p:cNvPr id="88" name="Oval 49">
                    <a:extLst>
                      <a:ext uri="{FF2B5EF4-FFF2-40B4-BE49-F238E27FC236}">
                        <a16:creationId xmlns:a16="http://schemas.microsoft.com/office/drawing/2014/main" id="{2B40E117-099C-4F49-B1A1-54BADEE9C3AE}"/>
                      </a:ext>
                    </a:extLst>
                  </p:cNvPr>
                  <p:cNvSpPr>
                    <a:spLocks noChangeAspect="1" noChangeArrowheads="1"/>
                  </p:cNvSpPr>
                  <p:nvPr/>
                </p:nvSpPr>
                <p:spPr bwMode="auto">
                  <a:xfrm>
                    <a:off x="1512" y="1524"/>
                    <a:ext cx="115" cy="70"/>
                  </a:xfrm>
                  <a:prstGeom prst="ellipse">
                    <a:avLst/>
                  </a:prstGeom>
                  <a:gradFill rotWithShape="1">
                    <a:gsLst>
                      <a:gs pos="0">
                        <a:schemeClr val="accent1"/>
                      </a:gs>
                      <a:gs pos="100000">
                        <a:schemeClr val="accent1">
                          <a:gamma/>
                          <a:shade val="66275"/>
                          <a:invGamma/>
                        </a:schemeClr>
                      </a:gs>
                    </a:gsLst>
                    <a:path path="shape">
                      <a:fillToRect l="50000" t="50000" r="50000" b="50000"/>
                    </a:path>
                  </a:gra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grpSp>
                <p:nvGrpSpPr>
                  <p:cNvPr id="89" name="Group 50">
                    <a:extLst>
                      <a:ext uri="{FF2B5EF4-FFF2-40B4-BE49-F238E27FC236}">
                        <a16:creationId xmlns:a16="http://schemas.microsoft.com/office/drawing/2014/main" id="{0D2109B2-61FA-4EF2-AB07-842CA52F411B}"/>
                      </a:ext>
                    </a:extLst>
                  </p:cNvPr>
                  <p:cNvGrpSpPr>
                    <a:grpSpLocks noChangeAspect="1"/>
                  </p:cNvGrpSpPr>
                  <p:nvPr/>
                </p:nvGrpSpPr>
                <p:grpSpPr bwMode="auto">
                  <a:xfrm>
                    <a:off x="1276" y="1488"/>
                    <a:ext cx="257" cy="81"/>
                    <a:chOff x="2784" y="1270"/>
                    <a:chExt cx="336" cy="96"/>
                  </a:xfrm>
                </p:grpSpPr>
                <p:sp>
                  <p:nvSpPr>
                    <p:cNvPr id="91" name="Oval 51">
                      <a:extLst>
                        <a:ext uri="{FF2B5EF4-FFF2-40B4-BE49-F238E27FC236}">
                          <a16:creationId xmlns:a16="http://schemas.microsoft.com/office/drawing/2014/main" id="{BFC28808-97DE-45F9-8A6F-4A393E3D08E8}"/>
                        </a:ext>
                      </a:extLst>
                    </p:cNvPr>
                    <p:cNvSpPr>
                      <a:spLocks noChangeAspect="1" noChangeArrowheads="1"/>
                    </p:cNvSpPr>
                    <p:nvPr/>
                  </p:nvSpPr>
                  <p:spPr bwMode="auto">
                    <a:xfrm rot="10800000">
                      <a:off x="2916" y="1270"/>
                      <a:ext cx="108" cy="96"/>
                    </a:xfrm>
                    <a:prstGeom prst="ellipse">
                      <a:avLst/>
                    </a:prstGeom>
                    <a:gradFill rotWithShape="1">
                      <a:gsLst>
                        <a:gs pos="0">
                          <a:srgbClr val="FF0000"/>
                        </a:gs>
                        <a:gs pos="100000">
                          <a:srgbClr val="FF0000">
                            <a:gamma/>
                            <a:shade val="66275"/>
                            <a:invGamma/>
                          </a:srgbClr>
                        </a:gs>
                      </a:gsLst>
                      <a:path path="shape">
                        <a:fillToRect l="50000" t="50000" r="50000" b="50000"/>
                      </a:path>
                    </a:gradFill>
                    <a:ln w="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sp>
                  <p:nvSpPr>
                    <p:cNvPr id="92" name="Rectangle 52">
                      <a:extLst>
                        <a:ext uri="{FF2B5EF4-FFF2-40B4-BE49-F238E27FC236}">
                          <a16:creationId xmlns:a16="http://schemas.microsoft.com/office/drawing/2014/main" id="{20D129A7-1E9E-4A50-94C3-A81DB85BBF12}"/>
                        </a:ext>
                      </a:extLst>
                    </p:cNvPr>
                    <p:cNvSpPr>
                      <a:spLocks noChangeAspect="1" noChangeArrowheads="1"/>
                    </p:cNvSpPr>
                    <p:nvPr/>
                  </p:nvSpPr>
                  <p:spPr bwMode="auto">
                    <a:xfrm rot="10800000">
                      <a:off x="2784" y="1294"/>
                      <a:ext cx="144" cy="47"/>
                    </a:xfrm>
                    <a:prstGeom prst="rect">
                      <a:avLst/>
                    </a:prstGeom>
                    <a:gradFill rotWithShape="1">
                      <a:gsLst>
                        <a:gs pos="0">
                          <a:srgbClr val="FF0000"/>
                        </a:gs>
                        <a:gs pos="100000">
                          <a:srgbClr val="FF0000">
                            <a:gamma/>
                            <a:shade val="66275"/>
                            <a:invGamma/>
                          </a:srgbClr>
                        </a:gs>
                      </a:gsLst>
                      <a:path path="shape">
                        <a:fillToRect l="50000" t="50000" r="50000" b="50000"/>
                      </a:path>
                    </a:gradFill>
                    <a:ln w="0">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sp>
                  <p:nvSpPr>
                    <p:cNvPr id="93" name="Oval 53">
                      <a:extLst>
                        <a:ext uri="{FF2B5EF4-FFF2-40B4-BE49-F238E27FC236}">
                          <a16:creationId xmlns:a16="http://schemas.microsoft.com/office/drawing/2014/main" id="{81ACB200-166B-4F45-9B5F-43BBBD426868}"/>
                        </a:ext>
                      </a:extLst>
                    </p:cNvPr>
                    <p:cNvSpPr>
                      <a:spLocks noChangeAspect="1" noChangeArrowheads="1"/>
                    </p:cNvSpPr>
                    <p:nvPr/>
                  </p:nvSpPr>
                  <p:spPr bwMode="auto">
                    <a:xfrm rot="10800000">
                      <a:off x="3012" y="1270"/>
                      <a:ext cx="108" cy="96"/>
                    </a:xfrm>
                    <a:prstGeom prst="ellipse">
                      <a:avLst/>
                    </a:prstGeom>
                    <a:gradFill rotWithShape="1">
                      <a:gsLst>
                        <a:gs pos="0">
                          <a:srgbClr val="FF0000"/>
                        </a:gs>
                        <a:gs pos="100000">
                          <a:srgbClr val="FF0000">
                            <a:gamma/>
                            <a:shade val="66275"/>
                            <a:invGamma/>
                          </a:srgbClr>
                        </a:gs>
                      </a:gsLst>
                      <a:path path="shape">
                        <a:fillToRect l="50000" t="50000" r="50000" b="50000"/>
                      </a:path>
                    </a:gradFill>
                    <a:ln w="0">
                      <a:solidFill>
                        <a:srgbClr val="CC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grpSp>
              <p:sp>
                <p:nvSpPr>
                  <p:cNvPr id="90" name="Oval 54">
                    <a:extLst>
                      <a:ext uri="{FF2B5EF4-FFF2-40B4-BE49-F238E27FC236}">
                        <a16:creationId xmlns:a16="http://schemas.microsoft.com/office/drawing/2014/main" id="{87948634-6A03-4A7D-BDCB-9F3FE3F2BC8F}"/>
                      </a:ext>
                    </a:extLst>
                  </p:cNvPr>
                  <p:cNvSpPr>
                    <a:spLocks noChangeAspect="1" noChangeArrowheads="1"/>
                  </p:cNvSpPr>
                  <p:nvPr/>
                </p:nvSpPr>
                <p:spPr bwMode="auto">
                  <a:xfrm>
                    <a:off x="1512" y="1464"/>
                    <a:ext cx="115" cy="70"/>
                  </a:xfrm>
                  <a:prstGeom prst="ellipse">
                    <a:avLst/>
                  </a:prstGeom>
                  <a:gradFill rotWithShape="1">
                    <a:gsLst>
                      <a:gs pos="0">
                        <a:schemeClr val="accent1"/>
                      </a:gs>
                      <a:gs pos="100000">
                        <a:schemeClr val="accent1">
                          <a:gamma/>
                          <a:shade val="66275"/>
                          <a:invGamma/>
                        </a:schemeClr>
                      </a:gs>
                    </a:gsLst>
                    <a:path path="shape">
                      <a:fillToRect l="50000" t="50000" r="50000" b="50000"/>
                    </a:path>
                  </a:gradFill>
                  <a:ln w="9525">
                    <a:solidFill>
                      <a:srgbClr val="0033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b="0">
                      <a:latin typeface="+mj-lt"/>
                    </a:endParaRPr>
                  </a:p>
                </p:txBody>
              </p:sp>
            </p:grpSp>
          </p:grpSp>
          <p:grpSp>
            <p:nvGrpSpPr>
              <p:cNvPr id="46" name="Group 164">
                <a:extLst>
                  <a:ext uri="{FF2B5EF4-FFF2-40B4-BE49-F238E27FC236}">
                    <a16:creationId xmlns:a16="http://schemas.microsoft.com/office/drawing/2014/main" id="{5C4D701B-1060-48C0-8118-4E0E3F59381E}"/>
                  </a:ext>
                </a:extLst>
              </p:cNvPr>
              <p:cNvGrpSpPr>
                <a:grpSpLocks/>
              </p:cNvGrpSpPr>
              <p:nvPr/>
            </p:nvGrpSpPr>
            <p:grpSpPr bwMode="auto">
              <a:xfrm>
                <a:off x="3632" y="1857"/>
                <a:ext cx="343" cy="608"/>
                <a:chOff x="405" y="1957"/>
                <a:chExt cx="343" cy="608"/>
              </a:xfrm>
            </p:grpSpPr>
            <p:sp>
              <p:nvSpPr>
                <p:cNvPr id="67" name="Oval 165">
                  <a:extLst>
                    <a:ext uri="{FF2B5EF4-FFF2-40B4-BE49-F238E27FC236}">
                      <a16:creationId xmlns:a16="http://schemas.microsoft.com/office/drawing/2014/main" id="{E9566338-DF66-4011-99D8-50255FC02FD8}"/>
                    </a:ext>
                  </a:extLst>
                </p:cNvPr>
                <p:cNvSpPr>
                  <a:spLocks noChangeAspect="1" noChangeArrowheads="1"/>
                </p:cNvSpPr>
                <p:nvPr/>
              </p:nvSpPr>
              <p:spPr bwMode="auto">
                <a:xfrm rot="21600000">
                  <a:off x="530" y="2247"/>
                  <a:ext cx="94" cy="53"/>
                </a:xfrm>
                <a:prstGeom prst="ellipse">
                  <a:avLst/>
                </a:prstGeom>
                <a:solidFill>
                  <a:srgbClr val="FF00FF"/>
                </a:solidFill>
                <a:ln w="9525">
                  <a:solidFill>
                    <a:srgbClr val="FF00FF"/>
                  </a:solidFill>
                  <a:round/>
                  <a:headEnd/>
                  <a:tailEnd/>
                </a:ln>
              </p:spPr>
              <p:txBody>
                <a:bodyPr/>
                <a:lstStyle/>
                <a:p>
                  <a:endParaRPr lang="el-GR" b="0">
                    <a:latin typeface="+mj-lt"/>
                  </a:endParaRPr>
                </a:p>
              </p:txBody>
            </p:sp>
            <p:grpSp>
              <p:nvGrpSpPr>
                <p:cNvPr id="68" name="Group 166">
                  <a:extLst>
                    <a:ext uri="{FF2B5EF4-FFF2-40B4-BE49-F238E27FC236}">
                      <a16:creationId xmlns:a16="http://schemas.microsoft.com/office/drawing/2014/main" id="{06B2494C-6351-4304-AF69-DA788F17B540}"/>
                    </a:ext>
                  </a:extLst>
                </p:cNvPr>
                <p:cNvGrpSpPr>
                  <a:grpSpLocks noChangeAspect="1"/>
                </p:cNvGrpSpPr>
                <p:nvPr/>
              </p:nvGrpSpPr>
              <p:grpSpPr bwMode="auto">
                <a:xfrm rot="16200000" flipH="1">
                  <a:off x="277" y="2301"/>
                  <a:ext cx="392" cy="136"/>
                  <a:chOff x="1436" y="984"/>
                  <a:chExt cx="341" cy="111"/>
                </a:xfrm>
              </p:grpSpPr>
              <p:sp>
                <p:nvSpPr>
                  <p:cNvPr id="80" name="AutoShape 167">
                    <a:extLst>
                      <a:ext uri="{FF2B5EF4-FFF2-40B4-BE49-F238E27FC236}">
                        <a16:creationId xmlns:a16="http://schemas.microsoft.com/office/drawing/2014/main" id="{09CFE150-4334-44A0-BCAE-0327E48ACF5D}"/>
                      </a:ext>
                    </a:extLst>
                  </p:cNvPr>
                  <p:cNvSpPr>
                    <a:spLocks noChangeAspect="1" noChangeArrowheads="1"/>
                  </p:cNvSpPr>
                  <p:nvPr/>
                </p:nvSpPr>
                <p:spPr bwMode="auto">
                  <a:xfrm rot="11157991" flipV="1">
                    <a:off x="1620" y="1008"/>
                    <a:ext cx="89" cy="87"/>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CC99"/>
                      </a:gs>
                      <a:gs pos="100000">
                        <a:srgbClr val="FFB76F"/>
                      </a:gs>
                    </a:gsLst>
                    <a:path path="rect">
                      <a:fillToRect l="50000" t="50000" r="50000" b="50000"/>
                    </a:path>
                  </a:gradFill>
                  <a:ln w="9525">
                    <a:solidFill>
                      <a:srgbClr val="FFCC99"/>
                    </a:solidFill>
                    <a:miter lim="800000"/>
                    <a:headEnd/>
                    <a:tailEnd/>
                  </a:ln>
                </p:spPr>
                <p:txBody>
                  <a:bodyPr/>
                  <a:lstStyle/>
                  <a:p>
                    <a:endParaRPr lang="el-GR" b="0">
                      <a:latin typeface="+mj-lt"/>
                    </a:endParaRPr>
                  </a:p>
                </p:txBody>
              </p:sp>
              <p:sp>
                <p:nvSpPr>
                  <p:cNvPr id="81" name="AutoShape 168">
                    <a:extLst>
                      <a:ext uri="{FF2B5EF4-FFF2-40B4-BE49-F238E27FC236}">
                        <a16:creationId xmlns:a16="http://schemas.microsoft.com/office/drawing/2014/main" id="{020F99D9-6FB1-4E44-B3BC-6D3F5BBBEE17}"/>
                      </a:ext>
                    </a:extLst>
                  </p:cNvPr>
                  <p:cNvSpPr>
                    <a:spLocks noChangeAspect="1" noChangeArrowheads="1"/>
                  </p:cNvSpPr>
                  <p:nvPr/>
                </p:nvSpPr>
                <p:spPr bwMode="auto">
                  <a:xfrm rot="11157991" flipV="1">
                    <a:off x="1498" y="984"/>
                    <a:ext cx="112" cy="102"/>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CC99"/>
                      </a:gs>
                      <a:gs pos="100000">
                        <a:srgbClr val="FFB76F"/>
                      </a:gs>
                    </a:gsLst>
                    <a:path path="rect">
                      <a:fillToRect l="50000" t="50000" r="50000" b="50000"/>
                    </a:path>
                  </a:gradFill>
                  <a:ln w="9525">
                    <a:solidFill>
                      <a:srgbClr val="FFCC99"/>
                    </a:solidFill>
                    <a:miter lim="800000"/>
                    <a:headEnd/>
                    <a:tailEnd/>
                  </a:ln>
                </p:spPr>
                <p:txBody>
                  <a:bodyPr/>
                  <a:lstStyle/>
                  <a:p>
                    <a:endParaRPr lang="el-GR" b="0">
                      <a:latin typeface="+mj-lt"/>
                    </a:endParaRPr>
                  </a:p>
                </p:txBody>
              </p:sp>
              <p:sp>
                <p:nvSpPr>
                  <p:cNvPr id="82" name="Rectangle 169">
                    <a:extLst>
                      <a:ext uri="{FF2B5EF4-FFF2-40B4-BE49-F238E27FC236}">
                        <a16:creationId xmlns:a16="http://schemas.microsoft.com/office/drawing/2014/main" id="{EC10D580-3E2E-4E9A-9FF9-DE559F8CE970}"/>
                      </a:ext>
                    </a:extLst>
                  </p:cNvPr>
                  <p:cNvSpPr>
                    <a:spLocks noChangeAspect="1" noChangeArrowheads="1"/>
                  </p:cNvSpPr>
                  <p:nvPr/>
                </p:nvSpPr>
                <p:spPr bwMode="auto">
                  <a:xfrm rot="11803057" flipV="1">
                    <a:off x="1686" y="1043"/>
                    <a:ext cx="91" cy="30"/>
                  </a:xfrm>
                  <a:prstGeom prst="rect">
                    <a:avLst/>
                  </a:prstGeom>
                  <a:gradFill rotWithShape="1">
                    <a:gsLst>
                      <a:gs pos="0">
                        <a:srgbClr val="FFCC99"/>
                      </a:gs>
                      <a:gs pos="100000">
                        <a:srgbClr val="FFB76F"/>
                      </a:gs>
                    </a:gsLst>
                    <a:path path="shape">
                      <a:fillToRect l="50000" t="50000" r="50000" b="50000"/>
                    </a:path>
                  </a:gradFill>
                  <a:ln w="9525">
                    <a:solidFill>
                      <a:srgbClr val="FFCC99"/>
                    </a:solidFill>
                    <a:miter lim="800000"/>
                    <a:headEnd/>
                    <a:tailEnd/>
                  </a:ln>
                </p:spPr>
                <p:txBody>
                  <a:bodyPr/>
                  <a:lstStyle/>
                  <a:p>
                    <a:endParaRPr lang="el-GR" b="0">
                      <a:latin typeface="+mj-lt"/>
                    </a:endParaRPr>
                  </a:p>
                </p:txBody>
              </p:sp>
              <p:sp>
                <p:nvSpPr>
                  <p:cNvPr id="83" name="Rectangle 170">
                    <a:extLst>
                      <a:ext uri="{FF2B5EF4-FFF2-40B4-BE49-F238E27FC236}">
                        <a16:creationId xmlns:a16="http://schemas.microsoft.com/office/drawing/2014/main" id="{A1D99331-E4AC-4020-8A00-0F0403913001}"/>
                      </a:ext>
                    </a:extLst>
                  </p:cNvPr>
                  <p:cNvSpPr>
                    <a:spLocks noChangeAspect="1" noChangeArrowheads="1"/>
                  </p:cNvSpPr>
                  <p:nvPr/>
                </p:nvSpPr>
                <p:spPr bwMode="auto">
                  <a:xfrm rot="11157991" flipV="1">
                    <a:off x="1595" y="1020"/>
                    <a:ext cx="46" cy="24"/>
                  </a:xfrm>
                  <a:prstGeom prst="rect">
                    <a:avLst/>
                  </a:prstGeom>
                  <a:gradFill rotWithShape="1">
                    <a:gsLst>
                      <a:gs pos="0">
                        <a:srgbClr val="FFCC99"/>
                      </a:gs>
                      <a:gs pos="100000">
                        <a:srgbClr val="FFB76F"/>
                      </a:gs>
                    </a:gsLst>
                    <a:path path="shape">
                      <a:fillToRect l="50000" t="50000" r="50000" b="50000"/>
                    </a:path>
                  </a:gradFill>
                  <a:ln w="9525">
                    <a:solidFill>
                      <a:srgbClr val="FFCC99"/>
                    </a:solidFill>
                    <a:miter lim="800000"/>
                    <a:headEnd/>
                    <a:tailEnd/>
                  </a:ln>
                </p:spPr>
                <p:txBody>
                  <a:bodyPr/>
                  <a:lstStyle/>
                  <a:p>
                    <a:endParaRPr lang="el-GR" b="0">
                      <a:latin typeface="+mj-lt"/>
                    </a:endParaRPr>
                  </a:p>
                </p:txBody>
              </p:sp>
              <p:sp>
                <p:nvSpPr>
                  <p:cNvPr id="84" name="AutoShape 171">
                    <a:extLst>
                      <a:ext uri="{FF2B5EF4-FFF2-40B4-BE49-F238E27FC236}">
                        <a16:creationId xmlns:a16="http://schemas.microsoft.com/office/drawing/2014/main" id="{15EF9D6F-A0A2-4B66-A897-0D3997283220}"/>
                      </a:ext>
                    </a:extLst>
                  </p:cNvPr>
                  <p:cNvSpPr>
                    <a:spLocks noChangeAspect="1" noChangeArrowheads="1"/>
                  </p:cNvSpPr>
                  <p:nvPr/>
                </p:nvSpPr>
                <p:spPr bwMode="auto">
                  <a:xfrm rot="9533838" flipV="1">
                    <a:off x="1436" y="1010"/>
                    <a:ext cx="102" cy="7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CC99"/>
                      </a:gs>
                      <a:gs pos="100000">
                        <a:srgbClr val="FFB76F"/>
                      </a:gs>
                    </a:gsLst>
                    <a:path path="rect">
                      <a:fillToRect l="50000" t="50000" r="50000" b="50000"/>
                    </a:path>
                  </a:gradFill>
                  <a:ln w="9525">
                    <a:solidFill>
                      <a:srgbClr val="FFCC99"/>
                    </a:solidFill>
                    <a:miter lim="800000"/>
                    <a:headEnd/>
                    <a:tailEnd/>
                  </a:ln>
                </p:spPr>
                <p:txBody>
                  <a:bodyPr/>
                  <a:lstStyle/>
                  <a:p>
                    <a:endParaRPr lang="el-GR" b="0">
                      <a:latin typeface="+mj-lt"/>
                    </a:endParaRPr>
                  </a:p>
                </p:txBody>
              </p:sp>
            </p:grpSp>
            <p:sp>
              <p:nvSpPr>
                <p:cNvPr id="69" name="Freeform 172">
                  <a:extLst>
                    <a:ext uri="{FF2B5EF4-FFF2-40B4-BE49-F238E27FC236}">
                      <a16:creationId xmlns:a16="http://schemas.microsoft.com/office/drawing/2014/main" id="{DADB15A6-0003-46BD-9191-DE5D1124B5CD}"/>
                    </a:ext>
                  </a:extLst>
                </p:cNvPr>
                <p:cNvSpPr>
                  <a:spLocks noChangeAspect="1"/>
                </p:cNvSpPr>
                <p:nvPr/>
              </p:nvSpPr>
              <p:spPr bwMode="auto">
                <a:xfrm rot="10800000">
                  <a:off x="485" y="1957"/>
                  <a:ext cx="180" cy="314"/>
                </a:xfrm>
                <a:custGeom>
                  <a:avLst/>
                  <a:gdLst>
                    <a:gd name="T0" fmla="*/ 90 w 1232"/>
                    <a:gd name="T1" fmla="*/ 278 h 1918"/>
                    <a:gd name="T2" fmla="*/ 60 w 1232"/>
                    <a:gd name="T3" fmla="*/ 258 h 1918"/>
                    <a:gd name="T4" fmla="*/ 30 w 1232"/>
                    <a:gd name="T5" fmla="*/ 248 h 1918"/>
                    <a:gd name="T6" fmla="*/ 10 w 1232"/>
                    <a:gd name="T7" fmla="*/ 188 h 1918"/>
                    <a:gd name="T8" fmla="*/ 0 w 1232"/>
                    <a:gd name="T9" fmla="*/ 158 h 1918"/>
                    <a:gd name="T10" fmla="*/ 10 w 1232"/>
                    <a:gd name="T11" fmla="*/ 58 h 1918"/>
                    <a:gd name="T12" fmla="*/ 20 w 1232"/>
                    <a:gd name="T13" fmla="*/ 28 h 1918"/>
                    <a:gd name="T14" fmla="*/ 80 w 1232"/>
                    <a:gd name="T15" fmla="*/ 8 h 1918"/>
                    <a:gd name="T16" fmla="*/ 240 w 1232"/>
                    <a:gd name="T17" fmla="*/ 18 h 1918"/>
                    <a:gd name="T18" fmla="*/ 280 w 1232"/>
                    <a:gd name="T19" fmla="*/ 78 h 1918"/>
                    <a:gd name="T20" fmla="*/ 300 w 1232"/>
                    <a:gd name="T21" fmla="*/ 138 h 1918"/>
                    <a:gd name="T22" fmla="*/ 320 w 1232"/>
                    <a:gd name="T23" fmla="*/ 168 h 1918"/>
                    <a:gd name="T24" fmla="*/ 370 w 1232"/>
                    <a:gd name="T25" fmla="*/ 238 h 1918"/>
                    <a:gd name="T26" fmla="*/ 380 w 1232"/>
                    <a:gd name="T27" fmla="*/ 268 h 1918"/>
                    <a:gd name="T28" fmla="*/ 520 w 1232"/>
                    <a:gd name="T29" fmla="*/ 308 h 1918"/>
                    <a:gd name="T30" fmla="*/ 850 w 1232"/>
                    <a:gd name="T31" fmla="*/ 248 h 1918"/>
                    <a:gd name="T32" fmla="*/ 930 w 1232"/>
                    <a:gd name="T33" fmla="*/ 178 h 1918"/>
                    <a:gd name="T34" fmla="*/ 970 w 1232"/>
                    <a:gd name="T35" fmla="*/ 128 h 1918"/>
                    <a:gd name="T36" fmla="*/ 980 w 1232"/>
                    <a:gd name="T37" fmla="*/ 98 h 1918"/>
                    <a:gd name="T38" fmla="*/ 1010 w 1232"/>
                    <a:gd name="T39" fmla="*/ 88 h 1918"/>
                    <a:gd name="T40" fmla="*/ 1070 w 1232"/>
                    <a:gd name="T41" fmla="*/ 48 h 1918"/>
                    <a:gd name="T42" fmla="*/ 1160 w 1232"/>
                    <a:gd name="T43" fmla="*/ 58 h 1918"/>
                    <a:gd name="T44" fmla="*/ 1180 w 1232"/>
                    <a:gd name="T45" fmla="*/ 118 h 1918"/>
                    <a:gd name="T46" fmla="*/ 1120 w 1232"/>
                    <a:gd name="T47" fmla="*/ 448 h 1918"/>
                    <a:gd name="T48" fmla="*/ 1080 w 1232"/>
                    <a:gd name="T49" fmla="*/ 488 h 1918"/>
                    <a:gd name="T50" fmla="*/ 1070 w 1232"/>
                    <a:gd name="T51" fmla="*/ 518 h 1918"/>
                    <a:gd name="T52" fmla="*/ 1010 w 1232"/>
                    <a:gd name="T53" fmla="*/ 578 h 1918"/>
                    <a:gd name="T54" fmla="*/ 910 w 1232"/>
                    <a:gd name="T55" fmla="*/ 688 h 1918"/>
                    <a:gd name="T56" fmla="*/ 880 w 1232"/>
                    <a:gd name="T57" fmla="*/ 818 h 1918"/>
                    <a:gd name="T58" fmla="*/ 790 w 1232"/>
                    <a:gd name="T59" fmla="*/ 1278 h 1918"/>
                    <a:gd name="T60" fmla="*/ 750 w 1232"/>
                    <a:gd name="T61" fmla="*/ 1318 h 1918"/>
                    <a:gd name="T62" fmla="*/ 710 w 1232"/>
                    <a:gd name="T63" fmla="*/ 1358 h 1918"/>
                    <a:gd name="T64" fmla="*/ 670 w 1232"/>
                    <a:gd name="T65" fmla="*/ 1398 h 1918"/>
                    <a:gd name="T66" fmla="*/ 590 w 1232"/>
                    <a:gd name="T67" fmla="*/ 1478 h 1918"/>
                    <a:gd name="T68" fmla="*/ 550 w 1232"/>
                    <a:gd name="T69" fmla="*/ 1618 h 1918"/>
                    <a:gd name="T70" fmla="*/ 500 w 1232"/>
                    <a:gd name="T71" fmla="*/ 1798 h 1918"/>
                    <a:gd name="T72" fmla="*/ 440 w 1232"/>
                    <a:gd name="T73" fmla="*/ 1818 h 1918"/>
                    <a:gd name="T74" fmla="*/ 400 w 1232"/>
                    <a:gd name="T75" fmla="*/ 1848 h 1918"/>
                    <a:gd name="T76" fmla="*/ 380 w 1232"/>
                    <a:gd name="T77" fmla="*/ 1878 h 1918"/>
                    <a:gd name="T78" fmla="*/ 250 w 1232"/>
                    <a:gd name="T79" fmla="*/ 1918 h 1918"/>
                    <a:gd name="T80" fmla="*/ 90 w 1232"/>
                    <a:gd name="T81" fmla="*/ 1848 h 1918"/>
                    <a:gd name="T82" fmla="*/ 70 w 1232"/>
                    <a:gd name="T83" fmla="*/ 1788 h 1918"/>
                    <a:gd name="T84" fmla="*/ 60 w 1232"/>
                    <a:gd name="T85" fmla="*/ 1758 h 1918"/>
                    <a:gd name="T86" fmla="*/ 80 w 1232"/>
                    <a:gd name="T87" fmla="*/ 1338 h 1918"/>
                    <a:gd name="T88" fmla="*/ 130 w 1232"/>
                    <a:gd name="T89" fmla="*/ 1138 h 1918"/>
                    <a:gd name="T90" fmla="*/ 170 w 1232"/>
                    <a:gd name="T91" fmla="*/ 1098 h 1918"/>
                    <a:gd name="T92" fmla="*/ 180 w 1232"/>
                    <a:gd name="T93" fmla="*/ 1068 h 1918"/>
                    <a:gd name="T94" fmla="*/ 240 w 1232"/>
                    <a:gd name="T95" fmla="*/ 1048 h 1918"/>
                    <a:gd name="T96" fmla="*/ 250 w 1232"/>
                    <a:gd name="T97" fmla="*/ 1018 h 1918"/>
                    <a:gd name="T98" fmla="*/ 280 w 1232"/>
                    <a:gd name="T99" fmla="*/ 1008 h 1918"/>
                    <a:gd name="T100" fmla="*/ 300 w 1232"/>
                    <a:gd name="T101" fmla="*/ 948 h 1918"/>
                    <a:gd name="T102" fmla="*/ 330 w 1232"/>
                    <a:gd name="T103" fmla="*/ 888 h 1918"/>
                    <a:gd name="T104" fmla="*/ 280 w 1232"/>
                    <a:gd name="T105" fmla="*/ 698 h 1918"/>
                    <a:gd name="T106" fmla="*/ 240 w 1232"/>
                    <a:gd name="T107" fmla="*/ 588 h 1918"/>
                    <a:gd name="T108" fmla="*/ 200 w 1232"/>
                    <a:gd name="T109" fmla="*/ 538 h 1918"/>
                    <a:gd name="T110" fmla="*/ 180 w 1232"/>
                    <a:gd name="T111" fmla="*/ 468 h 1918"/>
                    <a:gd name="T112" fmla="*/ 150 w 1232"/>
                    <a:gd name="T113" fmla="*/ 438 h 1918"/>
                    <a:gd name="T114" fmla="*/ 120 w 1232"/>
                    <a:gd name="T115" fmla="*/ 378 h 1918"/>
                    <a:gd name="T116" fmla="*/ 110 w 1232"/>
                    <a:gd name="T117" fmla="*/ 348 h 1918"/>
                    <a:gd name="T118" fmla="*/ 80 w 1232"/>
                    <a:gd name="T119" fmla="*/ 338 h 1918"/>
                    <a:gd name="T120" fmla="*/ 90 w 1232"/>
                    <a:gd name="T121" fmla="*/ 278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2" h="1918">
                      <a:moveTo>
                        <a:pt x="90" y="278"/>
                      </a:moveTo>
                      <a:cubicBezTo>
                        <a:pt x="80" y="271"/>
                        <a:pt x="71" y="263"/>
                        <a:pt x="60" y="258"/>
                      </a:cubicBezTo>
                      <a:cubicBezTo>
                        <a:pt x="51" y="253"/>
                        <a:pt x="36" y="257"/>
                        <a:pt x="30" y="248"/>
                      </a:cubicBezTo>
                      <a:cubicBezTo>
                        <a:pt x="18" y="231"/>
                        <a:pt x="17" y="208"/>
                        <a:pt x="10" y="188"/>
                      </a:cubicBezTo>
                      <a:cubicBezTo>
                        <a:pt x="7" y="178"/>
                        <a:pt x="0" y="158"/>
                        <a:pt x="0" y="158"/>
                      </a:cubicBezTo>
                      <a:cubicBezTo>
                        <a:pt x="3" y="125"/>
                        <a:pt x="5" y="91"/>
                        <a:pt x="10" y="58"/>
                      </a:cubicBezTo>
                      <a:cubicBezTo>
                        <a:pt x="12" y="48"/>
                        <a:pt x="11" y="34"/>
                        <a:pt x="20" y="28"/>
                      </a:cubicBezTo>
                      <a:cubicBezTo>
                        <a:pt x="37" y="16"/>
                        <a:pt x="80" y="8"/>
                        <a:pt x="80" y="8"/>
                      </a:cubicBezTo>
                      <a:cubicBezTo>
                        <a:pt x="133" y="11"/>
                        <a:pt x="190" y="0"/>
                        <a:pt x="240" y="18"/>
                      </a:cubicBezTo>
                      <a:cubicBezTo>
                        <a:pt x="263" y="26"/>
                        <a:pt x="272" y="55"/>
                        <a:pt x="280" y="78"/>
                      </a:cubicBezTo>
                      <a:cubicBezTo>
                        <a:pt x="287" y="98"/>
                        <a:pt x="288" y="120"/>
                        <a:pt x="300" y="138"/>
                      </a:cubicBezTo>
                      <a:cubicBezTo>
                        <a:pt x="307" y="148"/>
                        <a:pt x="315" y="157"/>
                        <a:pt x="320" y="168"/>
                      </a:cubicBezTo>
                      <a:cubicBezTo>
                        <a:pt x="352" y="241"/>
                        <a:pt x="315" y="220"/>
                        <a:pt x="370" y="238"/>
                      </a:cubicBezTo>
                      <a:cubicBezTo>
                        <a:pt x="373" y="248"/>
                        <a:pt x="371" y="262"/>
                        <a:pt x="380" y="268"/>
                      </a:cubicBezTo>
                      <a:cubicBezTo>
                        <a:pt x="415" y="293"/>
                        <a:pt x="480" y="295"/>
                        <a:pt x="520" y="308"/>
                      </a:cubicBezTo>
                      <a:cubicBezTo>
                        <a:pt x="668" y="301"/>
                        <a:pt x="733" y="306"/>
                        <a:pt x="850" y="248"/>
                      </a:cubicBezTo>
                      <a:cubicBezTo>
                        <a:pt x="873" y="213"/>
                        <a:pt x="889" y="192"/>
                        <a:pt x="930" y="178"/>
                      </a:cubicBezTo>
                      <a:cubicBezTo>
                        <a:pt x="955" y="103"/>
                        <a:pt x="918" y="193"/>
                        <a:pt x="970" y="128"/>
                      </a:cubicBezTo>
                      <a:cubicBezTo>
                        <a:pt x="977" y="120"/>
                        <a:pt x="973" y="105"/>
                        <a:pt x="980" y="98"/>
                      </a:cubicBezTo>
                      <a:cubicBezTo>
                        <a:pt x="987" y="91"/>
                        <a:pt x="1001" y="93"/>
                        <a:pt x="1010" y="88"/>
                      </a:cubicBezTo>
                      <a:cubicBezTo>
                        <a:pt x="1031" y="76"/>
                        <a:pt x="1070" y="48"/>
                        <a:pt x="1070" y="48"/>
                      </a:cubicBezTo>
                      <a:cubicBezTo>
                        <a:pt x="1100" y="51"/>
                        <a:pt x="1135" y="42"/>
                        <a:pt x="1160" y="58"/>
                      </a:cubicBezTo>
                      <a:cubicBezTo>
                        <a:pt x="1178" y="69"/>
                        <a:pt x="1180" y="118"/>
                        <a:pt x="1180" y="118"/>
                      </a:cubicBezTo>
                      <a:cubicBezTo>
                        <a:pt x="1174" y="277"/>
                        <a:pt x="1232" y="373"/>
                        <a:pt x="1120" y="448"/>
                      </a:cubicBezTo>
                      <a:cubicBezTo>
                        <a:pt x="1093" y="528"/>
                        <a:pt x="1133" y="435"/>
                        <a:pt x="1080" y="488"/>
                      </a:cubicBezTo>
                      <a:cubicBezTo>
                        <a:pt x="1073" y="495"/>
                        <a:pt x="1076" y="510"/>
                        <a:pt x="1070" y="518"/>
                      </a:cubicBezTo>
                      <a:cubicBezTo>
                        <a:pt x="1053" y="540"/>
                        <a:pt x="1026" y="554"/>
                        <a:pt x="1010" y="578"/>
                      </a:cubicBezTo>
                      <a:cubicBezTo>
                        <a:pt x="983" y="619"/>
                        <a:pt x="950" y="661"/>
                        <a:pt x="910" y="688"/>
                      </a:cubicBezTo>
                      <a:cubicBezTo>
                        <a:pt x="899" y="731"/>
                        <a:pt x="894" y="775"/>
                        <a:pt x="880" y="818"/>
                      </a:cubicBezTo>
                      <a:cubicBezTo>
                        <a:pt x="877" y="905"/>
                        <a:pt x="915" y="1195"/>
                        <a:pt x="790" y="1278"/>
                      </a:cubicBezTo>
                      <a:cubicBezTo>
                        <a:pt x="763" y="1358"/>
                        <a:pt x="803" y="1265"/>
                        <a:pt x="750" y="1318"/>
                      </a:cubicBezTo>
                      <a:cubicBezTo>
                        <a:pt x="697" y="1371"/>
                        <a:pt x="790" y="1331"/>
                        <a:pt x="710" y="1358"/>
                      </a:cubicBezTo>
                      <a:cubicBezTo>
                        <a:pt x="687" y="1426"/>
                        <a:pt x="719" y="1357"/>
                        <a:pt x="670" y="1398"/>
                      </a:cubicBezTo>
                      <a:cubicBezTo>
                        <a:pt x="627" y="1434"/>
                        <a:pt x="647" y="1459"/>
                        <a:pt x="590" y="1478"/>
                      </a:cubicBezTo>
                      <a:cubicBezTo>
                        <a:pt x="578" y="1525"/>
                        <a:pt x="565" y="1572"/>
                        <a:pt x="550" y="1618"/>
                      </a:cubicBezTo>
                      <a:cubicBezTo>
                        <a:pt x="538" y="1726"/>
                        <a:pt x="531" y="1706"/>
                        <a:pt x="500" y="1798"/>
                      </a:cubicBezTo>
                      <a:cubicBezTo>
                        <a:pt x="493" y="1818"/>
                        <a:pt x="440" y="1818"/>
                        <a:pt x="440" y="1818"/>
                      </a:cubicBezTo>
                      <a:cubicBezTo>
                        <a:pt x="427" y="1828"/>
                        <a:pt x="412" y="1836"/>
                        <a:pt x="400" y="1848"/>
                      </a:cubicBezTo>
                      <a:cubicBezTo>
                        <a:pt x="392" y="1856"/>
                        <a:pt x="389" y="1870"/>
                        <a:pt x="380" y="1878"/>
                      </a:cubicBezTo>
                      <a:cubicBezTo>
                        <a:pt x="348" y="1903"/>
                        <a:pt x="289" y="1905"/>
                        <a:pt x="250" y="1918"/>
                      </a:cubicBezTo>
                      <a:cubicBezTo>
                        <a:pt x="169" y="1905"/>
                        <a:pt x="156" y="1892"/>
                        <a:pt x="90" y="1848"/>
                      </a:cubicBezTo>
                      <a:cubicBezTo>
                        <a:pt x="83" y="1828"/>
                        <a:pt x="77" y="1808"/>
                        <a:pt x="70" y="1788"/>
                      </a:cubicBezTo>
                      <a:cubicBezTo>
                        <a:pt x="67" y="1778"/>
                        <a:pt x="60" y="1758"/>
                        <a:pt x="60" y="1758"/>
                      </a:cubicBezTo>
                      <a:cubicBezTo>
                        <a:pt x="67" y="1618"/>
                        <a:pt x="72" y="1478"/>
                        <a:pt x="80" y="1338"/>
                      </a:cubicBezTo>
                      <a:cubicBezTo>
                        <a:pt x="83" y="1288"/>
                        <a:pt x="69" y="1158"/>
                        <a:pt x="130" y="1138"/>
                      </a:cubicBezTo>
                      <a:cubicBezTo>
                        <a:pt x="157" y="1058"/>
                        <a:pt x="117" y="1151"/>
                        <a:pt x="170" y="1098"/>
                      </a:cubicBezTo>
                      <a:cubicBezTo>
                        <a:pt x="177" y="1091"/>
                        <a:pt x="171" y="1074"/>
                        <a:pt x="180" y="1068"/>
                      </a:cubicBezTo>
                      <a:cubicBezTo>
                        <a:pt x="197" y="1056"/>
                        <a:pt x="240" y="1048"/>
                        <a:pt x="240" y="1048"/>
                      </a:cubicBezTo>
                      <a:cubicBezTo>
                        <a:pt x="243" y="1038"/>
                        <a:pt x="243" y="1025"/>
                        <a:pt x="250" y="1018"/>
                      </a:cubicBezTo>
                      <a:cubicBezTo>
                        <a:pt x="257" y="1011"/>
                        <a:pt x="274" y="1017"/>
                        <a:pt x="280" y="1008"/>
                      </a:cubicBezTo>
                      <a:cubicBezTo>
                        <a:pt x="292" y="991"/>
                        <a:pt x="293" y="968"/>
                        <a:pt x="300" y="948"/>
                      </a:cubicBezTo>
                      <a:cubicBezTo>
                        <a:pt x="307" y="927"/>
                        <a:pt x="323" y="909"/>
                        <a:pt x="330" y="888"/>
                      </a:cubicBezTo>
                      <a:cubicBezTo>
                        <a:pt x="320" y="806"/>
                        <a:pt x="305" y="772"/>
                        <a:pt x="280" y="698"/>
                      </a:cubicBezTo>
                      <a:cubicBezTo>
                        <a:pt x="242" y="583"/>
                        <a:pt x="282" y="651"/>
                        <a:pt x="240" y="588"/>
                      </a:cubicBezTo>
                      <a:cubicBezTo>
                        <a:pt x="215" y="488"/>
                        <a:pt x="253" y="591"/>
                        <a:pt x="200" y="538"/>
                      </a:cubicBezTo>
                      <a:cubicBezTo>
                        <a:pt x="195" y="533"/>
                        <a:pt x="180" y="469"/>
                        <a:pt x="180" y="468"/>
                      </a:cubicBezTo>
                      <a:cubicBezTo>
                        <a:pt x="173" y="456"/>
                        <a:pt x="160" y="448"/>
                        <a:pt x="150" y="438"/>
                      </a:cubicBezTo>
                      <a:cubicBezTo>
                        <a:pt x="125" y="363"/>
                        <a:pt x="159" y="456"/>
                        <a:pt x="120" y="378"/>
                      </a:cubicBezTo>
                      <a:cubicBezTo>
                        <a:pt x="115" y="369"/>
                        <a:pt x="117" y="355"/>
                        <a:pt x="110" y="348"/>
                      </a:cubicBezTo>
                      <a:cubicBezTo>
                        <a:pt x="103" y="341"/>
                        <a:pt x="90" y="341"/>
                        <a:pt x="80" y="338"/>
                      </a:cubicBezTo>
                      <a:cubicBezTo>
                        <a:pt x="66" y="297"/>
                        <a:pt x="64" y="317"/>
                        <a:pt x="90" y="278"/>
                      </a:cubicBezTo>
                      <a:close/>
                    </a:path>
                  </a:pathLst>
                </a:custGeom>
                <a:solidFill>
                  <a:srgbClr val="993300"/>
                </a:solidFill>
                <a:ln w="15875">
                  <a:solidFill>
                    <a:srgbClr val="6E0000"/>
                  </a:solidFill>
                  <a:round/>
                  <a:headEnd/>
                  <a:tailEnd/>
                </a:ln>
              </p:spPr>
              <p:txBody>
                <a:bodyPr/>
                <a:lstStyle/>
                <a:p>
                  <a:endParaRPr lang="el-GR" b="0">
                    <a:latin typeface="+mj-lt"/>
                  </a:endParaRPr>
                </a:p>
              </p:txBody>
            </p:sp>
            <p:grpSp>
              <p:nvGrpSpPr>
                <p:cNvPr id="70" name="Group 173">
                  <a:extLst>
                    <a:ext uri="{FF2B5EF4-FFF2-40B4-BE49-F238E27FC236}">
                      <a16:creationId xmlns:a16="http://schemas.microsoft.com/office/drawing/2014/main" id="{0A7D2A82-1A3D-4271-AEA0-F108ED274F7D}"/>
                    </a:ext>
                  </a:extLst>
                </p:cNvPr>
                <p:cNvGrpSpPr>
                  <a:grpSpLocks/>
                </p:cNvGrpSpPr>
                <p:nvPr/>
              </p:nvGrpSpPr>
              <p:grpSpPr bwMode="auto">
                <a:xfrm>
                  <a:off x="488" y="2222"/>
                  <a:ext cx="260" cy="326"/>
                  <a:chOff x="488" y="2222"/>
                  <a:chExt cx="260" cy="326"/>
                </a:xfrm>
              </p:grpSpPr>
              <p:grpSp>
                <p:nvGrpSpPr>
                  <p:cNvPr id="71" name="Group 174">
                    <a:extLst>
                      <a:ext uri="{FF2B5EF4-FFF2-40B4-BE49-F238E27FC236}">
                        <a16:creationId xmlns:a16="http://schemas.microsoft.com/office/drawing/2014/main" id="{E5D46549-1FEE-44D5-9255-B4F706ABFC43}"/>
                      </a:ext>
                    </a:extLst>
                  </p:cNvPr>
                  <p:cNvGrpSpPr>
                    <a:grpSpLocks noChangeAspect="1"/>
                  </p:cNvGrpSpPr>
                  <p:nvPr/>
                </p:nvGrpSpPr>
                <p:grpSpPr bwMode="auto">
                  <a:xfrm rot="5400000">
                    <a:off x="407" y="2303"/>
                    <a:ext cx="326" cy="163"/>
                    <a:chOff x="1495" y="1039"/>
                    <a:chExt cx="283" cy="133"/>
                  </a:xfrm>
                </p:grpSpPr>
                <p:sp>
                  <p:nvSpPr>
                    <p:cNvPr id="76" name="Rectangle 175">
                      <a:extLst>
                        <a:ext uri="{FF2B5EF4-FFF2-40B4-BE49-F238E27FC236}">
                          <a16:creationId xmlns:a16="http://schemas.microsoft.com/office/drawing/2014/main" id="{BF52023A-E166-40D1-B86D-621EF8A22254}"/>
                        </a:ext>
                      </a:extLst>
                    </p:cNvPr>
                    <p:cNvSpPr>
                      <a:spLocks noChangeAspect="1" noChangeArrowheads="1"/>
                    </p:cNvSpPr>
                    <p:nvPr/>
                  </p:nvSpPr>
                  <p:spPr bwMode="auto">
                    <a:xfrm rot="-5358315">
                      <a:off x="1666" y="995"/>
                      <a:ext cx="20" cy="196"/>
                    </a:xfrm>
                    <a:prstGeom prst="rect">
                      <a:avLst/>
                    </a:pr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sp>
                  <p:nvSpPr>
                    <p:cNvPr id="77" name="Rectangle 176">
                      <a:extLst>
                        <a:ext uri="{FF2B5EF4-FFF2-40B4-BE49-F238E27FC236}">
                          <a16:creationId xmlns:a16="http://schemas.microsoft.com/office/drawing/2014/main" id="{ED899217-DF71-435D-8253-92FAFC0EE208}"/>
                        </a:ext>
                      </a:extLst>
                    </p:cNvPr>
                    <p:cNvSpPr>
                      <a:spLocks noChangeAspect="1" noChangeArrowheads="1"/>
                    </p:cNvSpPr>
                    <p:nvPr/>
                  </p:nvSpPr>
                  <p:spPr bwMode="auto">
                    <a:xfrm rot="16241685" flipH="1">
                      <a:off x="1666" y="1021"/>
                      <a:ext cx="21" cy="202"/>
                    </a:xfrm>
                    <a:prstGeom prst="rect">
                      <a:avLst/>
                    </a:pr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sp>
                  <p:nvSpPr>
                    <p:cNvPr id="78" name="AutoShape 177">
                      <a:extLst>
                        <a:ext uri="{FF2B5EF4-FFF2-40B4-BE49-F238E27FC236}">
                          <a16:creationId xmlns:a16="http://schemas.microsoft.com/office/drawing/2014/main" id="{8110EAD1-1671-446D-AF8F-5B449437D6B1}"/>
                        </a:ext>
                      </a:extLst>
                    </p:cNvPr>
                    <p:cNvSpPr>
                      <a:spLocks noChangeAspect="1" noChangeArrowheads="1"/>
                    </p:cNvSpPr>
                    <p:nvPr/>
                  </p:nvSpPr>
                  <p:spPr bwMode="auto">
                    <a:xfrm rot="3088185">
                      <a:off x="1531" y="1008"/>
                      <a:ext cx="69" cy="13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sp>
                  <p:nvSpPr>
                    <p:cNvPr id="79" name="AutoShape 178">
                      <a:extLst>
                        <a:ext uri="{FF2B5EF4-FFF2-40B4-BE49-F238E27FC236}">
                          <a16:creationId xmlns:a16="http://schemas.microsoft.com/office/drawing/2014/main" id="{18F09AC6-F440-4003-A5DE-D35865A86299}"/>
                        </a:ext>
                      </a:extLst>
                    </p:cNvPr>
                    <p:cNvSpPr>
                      <a:spLocks noChangeAspect="1" noChangeArrowheads="1"/>
                    </p:cNvSpPr>
                    <p:nvPr/>
                  </p:nvSpPr>
                  <p:spPr bwMode="auto">
                    <a:xfrm rot="7795184" flipH="1">
                      <a:off x="1526" y="1072"/>
                      <a:ext cx="69" cy="131"/>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400"/>
                            <a:pt x="16200" y="7817"/>
                            <a:pt x="16200" y="10799"/>
                          </a:cubicBezTo>
                          <a:lnTo>
                            <a:pt x="21600" y="10800"/>
                          </a:lnTo>
                          <a:cubicBezTo>
                            <a:pt x="21600" y="4835"/>
                            <a:pt x="16764" y="0"/>
                            <a:pt x="10800" y="0"/>
                          </a:cubicBezTo>
                          <a:cubicBezTo>
                            <a:pt x="4835" y="0"/>
                            <a:pt x="0" y="4835"/>
                            <a:pt x="0" y="10799"/>
                          </a:cubicBezTo>
                          <a:close/>
                        </a:path>
                      </a:pathLst>
                    </a:custGeom>
                    <a:gradFill rotWithShape="1">
                      <a:gsLst>
                        <a:gs pos="0">
                          <a:srgbClr val="FF6600">
                            <a:gamma/>
                            <a:shade val="76078"/>
                            <a:invGamma/>
                          </a:srgbClr>
                        </a:gs>
                        <a:gs pos="50000">
                          <a:srgbClr val="FF6600"/>
                        </a:gs>
                        <a:gs pos="100000">
                          <a:srgbClr val="FF6600">
                            <a:gamma/>
                            <a:shade val="76078"/>
                            <a:invGamma/>
                          </a:srgbClr>
                        </a:gs>
                      </a:gsLst>
                      <a:lin ang="5400000" scaled="1"/>
                    </a:gradFill>
                    <a:ln w="0">
                      <a:solidFill>
                        <a:srgbClr val="CA5200"/>
                      </a:solidFill>
                      <a:miter lim="800000"/>
                      <a:headEnd/>
                      <a:tailEnd/>
                    </a:ln>
                  </p:spPr>
                  <p:txBody>
                    <a:bodyPr/>
                    <a:lstStyle/>
                    <a:p>
                      <a:endParaRPr lang="el-GR" b="0">
                        <a:latin typeface="+mj-lt"/>
                      </a:endParaRPr>
                    </a:p>
                  </p:txBody>
                </p:sp>
              </p:grpSp>
              <p:grpSp>
                <p:nvGrpSpPr>
                  <p:cNvPr id="72" name="Group 179">
                    <a:extLst>
                      <a:ext uri="{FF2B5EF4-FFF2-40B4-BE49-F238E27FC236}">
                        <a16:creationId xmlns:a16="http://schemas.microsoft.com/office/drawing/2014/main" id="{D4CB9890-C3EC-4412-9C28-164B097885C0}"/>
                      </a:ext>
                    </a:extLst>
                  </p:cNvPr>
                  <p:cNvGrpSpPr>
                    <a:grpSpLocks noChangeAspect="1"/>
                  </p:cNvGrpSpPr>
                  <p:nvPr/>
                </p:nvGrpSpPr>
                <p:grpSpPr bwMode="auto">
                  <a:xfrm rot="4303689">
                    <a:off x="611" y="2389"/>
                    <a:ext cx="115" cy="158"/>
                    <a:chOff x="8373" y="5971"/>
                    <a:chExt cx="121" cy="172"/>
                  </a:xfrm>
                </p:grpSpPr>
                <p:sp>
                  <p:nvSpPr>
                    <p:cNvPr id="73" name="Oval 180">
                      <a:extLst>
                        <a:ext uri="{FF2B5EF4-FFF2-40B4-BE49-F238E27FC236}">
                          <a16:creationId xmlns:a16="http://schemas.microsoft.com/office/drawing/2014/main" id="{E92DBF0C-AB82-4146-B1AE-9B44ABEC7DEB}"/>
                        </a:ext>
                      </a:extLst>
                    </p:cNvPr>
                    <p:cNvSpPr>
                      <a:spLocks noChangeAspect="1" noChangeArrowheads="1"/>
                    </p:cNvSpPr>
                    <p:nvPr/>
                  </p:nvSpPr>
                  <p:spPr bwMode="auto">
                    <a:xfrm rot="4292502" flipV="1">
                      <a:off x="8406" y="5961"/>
                      <a:ext cx="77" cy="98"/>
                    </a:xfrm>
                    <a:prstGeom prst="ellipse">
                      <a:avLst/>
                    </a:prstGeom>
                    <a:gradFill rotWithShape="1">
                      <a:gsLst>
                        <a:gs pos="0">
                          <a:srgbClr val="FF9966"/>
                        </a:gs>
                        <a:gs pos="100000">
                          <a:srgbClr val="FF6600"/>
                        </a:gs>
                      </a:gsLst>
                      <a:path path="shape">
                        <a:fillToRect l="50000" t="50000" r="50000" b="50000"/>
                      </a:path>
                    </a:gradFill>
                    <a:ln w="12700">
                      <a:solidFill>
                        <a:srgbClr val="FF6600"/>
                      </a:solidFill>
                      <a:round/>
                      <a:headEnd/>
                      <a:tailEnd/>
                    </a:ln>
                  </p:spPr>
                  <p:txBody>
                    <a:bodyPr/>
                    <a:lstStyle/>
                    <a:p>
                      <a:endParaRPr lang="el-GR" b="0">
                        <a:latin typeface="+mj-lt"/>
                      </a:endParaRPr>
                    </a:p>
                  </p:txBody>
                </p:sp>
                <p:sp>
                  <p:nvSpPr>
                    <p:cNvPr id="74" name="Oval 181">
                      <a:extLst>
                        <a:ext uri="{FF2B5EF4-FFF2-40B4-BE49-F238E27FC236}">
                          <a16:creationId xmlns:a16="http://schemas.microsoft.com/office/drawing/2014/main" id="{EBB4FAEA-7C0A-4553-BDD7-5B8E37F52024}"/>
                        </a:ext>
                      </a:extLst>
                    </p:cNvPr>
                    <p:cNvSpPr>
                      <a:spLocks noChangeAspect="1" noChangeArrowheads="1"/>
                    </p:cNvSpPr>
                    <p:nvPr/>
                  </p:nvSpPr>
                  <p:spPr bwMode="auto">
                    <a:xfrm rot="4292502" flipV="1">
                      <a:off x="8388" y="6011"/>
                      <a:ext cx="77" cy="98"/>
                    </a:xfrm>
                    <a:prstGeom prst="ellipse">
                      <a:avLst/>
                    </a:prstGeom>
                    <a:gradFill rotWithShape="1">
                      <a:gsLst>
                        <a:gs pos="0">
                          <a:srgbClr val="FF9966"/>
                        </a:gs>
                        <a:gs pos="100000">
                          <a:srgbClr val="FF6600"/>
                        </a:gs>
                      </a:gsLst>
                      <a:path path="shape">
                        <a:fillToRect l="50000" t="50000" r="50000" b="50000"/>
                      </a:path>
                    </a:gradFill>
                    <a:ln w="12700">
                      <a:solidFill>
                        <a:srgbClr val="FF6600"/>
                      </a:solidFill>
                      <a:round/>
                      <a:headEnd/>
                      <a:tailEnd/>
                    </a:ln>
                  </p:spPr>
                  <p:txBody>
                    <a:bodyPr/>
                    <a:lstStyle/>
                    <a:p>
                      <a:endParaRPr lang="el-GR" b="0">
                        <a:latin typeface="+mj-lt"/>
                      </a:endParaRPr>
                    </a:p>
                  </p:txBody>
                </p:sp>
                <p:sp>
                  <p:nvSpPr>
                    <p:cNvPr id="75" name="Oval 182">
                      <a:extLst>
                        <a:ext uri="{FF2B5EF4-FFF2-40B4-BE49-F238E27FC236}">
                          <a16:creationId xmlns:a16="http://schemas.microsoft.com/office/drawing/2014/main" id="{6E277F14-BD74-446A-8C00-E42AFCBD5898}"/>
                        </a:ext>
                      </a:extLst>
                    </p:cNvPr>
                    <p:cNvSpPr>
                      <a:spLocks noChangeAspect="1" noChangeArrowheads="1"/>
                    </p:cNvSpPr>
                    <p:nvPr/>
                  </p:nvSpPr>
                  <p:spPr bwMode="auto">
                    <a:xfrm rot="4292502" flipV="1">
                      <a:off x="8383" y="6056"/>
                      <a:ext cx="77" cy="98"/>
                    </a:xfrm>
                    <a:prstGeom prst="ellipse">
                      <a:avLst/>
                    </a:prstGeom>
                    <a:gradFill rotWithShape="1">
                      <a:gsLst>
                        <a:gs pos="0">
                          <a:srgbClr val="FF9966"/>
                        </a:gs>
                        <a:gs pos="100000">
                          <a:srgbClr val="FF6600"/>
                        </a:gs>
                      </a:gsLst>
                      <a:path path="shape">
                        <a:fillToRect l="50000" t="50000" r="50000" b="50000"/>
                      </a:path>
                    </a:gradFill>
                    <a:ln w="12700">
                      <a:solidFill>
                        <a:srgbClr val="FF6600"/>
                      </a:solidFill>
                      <a:round/>
                      <a:headEnd/>
                      <a:tailEnd/>
                    </a:ln>
                  </p:spPr>
                  <p:txBody>
                    <a:bodyPr/>
                    <a:lstStyle/>
                    <a:p>
                      <a:endParaRPr lang="el-GR" b="0">
                        <a:latin typeface="+mj-lt"/>
                      </a:endParaRPr>
                    </a:p>
                  </p:txBody>
                </p:sp>
              </p:grpSp>
            </p:grpSp>
          </p:grpSp>
          <p:sp>
            <p:nvSpPr>
              <p:cNvPr id="47" name="Oval 183">
                <a:extLst>
                  <a:ext uri="{FF2B5EF4-FFF2-40B4-BE49-F238E27FC236}">
                    <a16:creationId xmlns:a16="http://schemas.microsoft.com/office/drawing/2014/main" id="{5F51E00C-D729-46B7-BD9F-4337F7D590F1}"/>
                  </a:ext>
                </a:extLst>
              </p:cNvPr>
              <p:cNvSpPr>
                <a:spLocks noChangeAspect="1" noChangeArrowheads="1"/>
              </p:cNvSpPr>
              <p:nvPr/>
            </p:nvSpPr>
            <p:spPr bwMode="auto">
              <a:xfrm rot="5400000">
                <a:off x="3632" y="2155"/>
                <a:ext cx="921" cy="1392"/>
              </a:xfrm>
              <a:prstGeom prst="ellipse">
                <a:avLst/>
              </a:prstGeom>
              <a:gradFill rotWithShape="0">
                <a:gsLst>
                  <a:gs pos="0">
                    <a:srgbClr val="DAE6FE"/>
                  </a:gs>
                  <a:gs pos="100000">
                    <a:srgbClr val="8A84B0"/>
                  </a:gs>
                </a:gsLst>
                <a:lin ang="0" scaled="1"/>
              </a:gradFill>
              <a:ln w="15875">
                <a:solidFill>
                  <a:srgbClr val="7D76A8"/>
                </a:solidFill>
                <a:round/>
                <a:headEnd/>
                <a:tailEnd/>
              </a:ln>
            </p:spPr>
            <p:txBody>
              <a:bodyPr/>
              <a:lstStyle/>
              <a:p>
                <a:endParaRPr lang="el-GR" b="0">
                  <a:latin typeface="+mj-lt"/>
                </a:endParaRPr>
              </a:p>
            </p:txBody>
          </p:sp>
          <p:sp>
            <p:nvSpPr>
              <p:cNvPr id="48" name="Oval 184">
                <a:extLst>
                  <a:ext uri="{FF2B5EF4-FFF2-40B4-BE49-F238E27FC236}">
                    <a16:creationId xmlns:a16="http://schemas.microsoft.com/office/drawing/2014/main" id="{6B991D8D-1E93-4769-A1CE-DA18C421AFC4}"/>
                  </a:ext>
                </a:extLst>
              </p:cNvPr>
              <p:cNvSpPr>
                <a:spLocks noChangeAspect="1" noChangeArrowheads="1"/>
              </p:cNvSpPr>
              <p:nvPr/>
            </p:nvSpPr>
            <p:spPr bwMode="auto">
              <a:xfrm rot="5400000">
                <a:off x="3813" y="2570"/>
                <a:ext cx="533" cy="773"/>
              </a:xfrm>
              <a:prstGeom prst="ellipse">
                <a:avLst/>
              </a:prstGeom>
              <a:gradFill rotWithShape="0">
                <a:gsLst>
                  <a:gs pos="0">
                    <a:srgbClr val="C8C8DA"/>
                  </a:gs>
                  <a:gs pos="100000">
                    <a:srgbClr val="7871A5"/>
                  </a:gs>
                </a:gsLst>
                <a:path path="shape">
                  <a:fillToRect l="50000" t="50000" r="50000" b="50000"/>
                </a:path>
              </a:gradFill>
              <a:ln w="15875">
                <a:solidFill>
                  <a:srgbClr val="7B74A6"/>
                </a:solidFill>
                <a:round/>
                <a:headEnd/>
                <a:tailEnd/>
              </a:ln>
            </p:spPr>
            <p:txBody>
              <a:bodyPr/>
              <a:lstStyle/>
              <a:p>
                <a:endParaRPr lang="el-GR" b="0">
                  <a:latin typeface="+mj-lt"/>
                </a:endParaRPr>
              </a:p>
            </p:txBody>
          </p:sp>
          <p:sp>
            <p:nvSpPr>
              <p:cNvPr id="49" name="Text Box 185">
                <a:extLst>
                  <a:ext uri="{FF2B5EF4-FFF2-40B4-BE49-F238E27FC236}">
                    <a16:creationId xmlns:a16="http://schemas.microsoft.com/office/drawing/2014/main" id="{B5B21D35-9F7E-4D10-80BD-1791495D1D1B}"/>
                  </a:ext>
                </a:extLst>
              </p:cNvPr>
              <p:cNvSpPr txBox="1">
                <a:spLocks noChangeAspect="1" noChangeArrowheads="1"/>
              </p:cNvSpPr>
              <p:nvPr/>
            </p:nvSpPr>
            <p:spPr bwMode="auto">
              <a:xfrm>
                <a:off x="3993" y="2806"/>
                <a:ext cx="227"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lang="en-US" altLang="el-GR" sz="1600" dirty="0">
                    <a:latin typeface="+mj-lt"/>
                  </a:rPr>
                  <a:t>T</a:t>
                </a:r>
              </a:p>
            </p:txBody>
          </p:sp>
          <p:sp>
            <p:nvSpPr>
              <p:cNvPr id="50" name="Freeform 186">
                <a:extLst>
                  <a:ext uri="{FF2B5EF4-FFF2-40B4-BE49-F238E27FC236}">
                    <a16:creationId xmlns:a16="http://schemas.microsoft.com/office/drawing/2014/main" id="{3EA4C8E4-40FA-4FCF-AC4E-88435F9AF1E5}"/>
                  </a:ext>
                </a:extLst>
              </p:cNvPr>
              <p:cNvSpPr>
                <a:spLocks noChangeAspect="1"/>
              </p:cNvSpPr>
              <p:nvPr/>
            </p:nvSpPr>
            <p:spPr bwMode="auto">
              <a:xfrm rot="16200000" flipH="1">
                <a:off x="3729" y="2634"/>
                <a:ext cx="424" cy="203"/>
              </a:xfrm>
              <a:custGeom>
                <a:avLst/>
                <a:gdLst>
                  <a:gd name="T0" fmla="*/ 0 w 1278"/>
                  <a:gd name="T1" fmla="*/ 0 h 568"/>
                  <a:gd name="T2" fmla="*/ 852 w 1278"/>
                  <a:gd name="T3" fmla="*/ 142 h 568"/>
                  <a:gd name="T4" fmla="*/ 1278 w 1278"/>
                  <a:gd name="T5" fmla="*/ 568 h 568"/>
                </a:gdLst>
                <a:ahLst/>
                <a:cxnLst>
                  <a:cxn ang="0">
                    <a:pos x="T0" y="T1"/>
                  </a:cxn>
                  <a:cxn ang="0">
                    <a:pos x="T2" y="T3"/>
                  </a:cxn>
                  <a:cxn ang="0">
                    <a:pos x="T4" y="T5"/>
                  </a:cxn>
                </a:cxnLst>
                <a:rect l="0" t="0" r="r" b="b"/>
                <a:pathLst>
                  <a:path w="1278" h="568">
                    <a:moveTo>
                      <a:pt x="0" y="0"/>
                    </a:moveTo>
                    <a:cubicBezTo>
                      <a:pt x="319" y="23"/>
                      <a:pt x="639" y="47"/>
                      <a:pt x="852" y="142"/>
                    </a:cubicBezTo>
                    <a:cubicBezTo>
                      <a:pt x="1065" y="237"/>
                      <a:pt x="1207" y="497"/>
                      <a:pt x="1278" y="568"/>
                    </a:cubicBezTo>
                  </a:path>
                </a:pathLst>
              </a:custGeom>
              <a:noFill/>
              <a:ln w="12700" cmpd="sng">
                <a:solidFill>
                  <a:srgbClr val="000000"/>
                </a:solidFill>
                <a:round/>
                <a:headEnd type="none" w="med" len="med"/>
                <a:tailEnd type="stealth" w="sm" len="sm"/>
              </a:ln>
              <a:extLst>
                <a:ext uri="{909E8E84-426E-40DD-AFC4-6F175D3DCCD1}">
                  <a14:hiddenFill xmlns:a14="http://schemas.microsoft.com/office/drawing/2010/main">
                    <a:solidFill>
                      <a:srgbClr val="FFFFFF"/>
                    </a:solidFill>
                  </a14:hiddenFill>
                </a:ext>
              </a:extLst>
            </p:spPr>
            <p:txBody>
              <a:bodyPr/>
              <a:lstStyle/>
              <a:p>
                <a:endParaRPr lang="el-GR" b="0">
                  <a:latin typeface="+mj-lt"/>
                </a:endParaRPr>
              </a:p>
            </p:txBody>
          </p:sp>
          <p:grpSp>
            <p:nvGrpSpPr>
              <p:cNvPr id="51" name="Group 187">
                <a:extLst>
                  <a:ext uri="{FF2B5EF4-FFF2-40B4-BE49-F238E27FC236}">
                    <a16:creationId xmlns:a16="http://schemas.microsoft.com/office/drawing/2014/main" id="{F961955D-D222-48E5-B2F0-B82FD1886EE1}"/>
                  </a:ext>
                </a:extLst>
              </p:cNvPr>
              <p:cNvGrpSpPr>
                <a:grpSpLocks noChangeAspect="1"/>
              </p:cNvGrpSpPr>
              <p:nvPr/>
            </p:nvGrpSpPr>
            <p:grpSpPr bwMode="auto">
              <a:xfrm rot="5400000">
                <a:off x="3726" y="2765"/>
                <a:ext cx="137" cy="177"/>
                <a:chOff x="1394" y="1492"/>
                <a:chExt cx="112" cy="145"/>
              </a:xfrm>
            </p:grpSpPr>
            <p:sp>
              <p:nvSpPr>
                <p:cNvPr id="65" name="Oval 188">
                  <a:extLst>
                    <a:ext uri="{FF2B5EF4-FFF2-40B4-BE49-F238E27FC236}">
                      <a16:creationId xmlns:a16="http://schemas.microsoft.com/office/drawing/2014/main" id="{0A4D93D8-F025-41CB-9140-D845A37688CA}"/>
                    </a:ext>
                  </a:extLst>
                </p:cNvPr>
                <p:cNvSpPr>
                  <a:spLocks noChangeAspect="1" noChangeArrowheads="1"/>
                </p:cNvSpPr>
                <p:nvPr/>
              </p:nvSpPr>
              <p:spPr bwMode="auto">
                <a:xfrm>
                  <a:off x="1401" y="1509"/>
                  <a:ext cx="97" cy="103"/>
                </a:xfrm>
                <a:prstGeom prst="ellipse">
                  <a:avLst/>
                </a:prstGeom>
                <a:solidFill>
                  <a:srgbClr val="DFDEC7"/>
                </a:solidFill>
                <a:ln w="9525">
                  <a:solidFill>
                    <a:srgbClr val="000000"/>
                  </a:solidFill>
                  <a:round/>
                  <a:headEnd/>
                  <a:tailEnd/>
                </a:ln>
              </p:spPr>
              <p:txBody>
                <a:bodyPr/>
                <a:lstStyle/>
                <a:p>
                  <a:endParaRPr lang="el-GR" b="0">
                    <a:latin typeface="+mj-lt"/>
                  </a:endParaRPr>
                </a:p>
              </p:txBody>
            </p:sp>
            <p:sp>
              <p:nvSpPr>
                <p:cNvPr id="66" name="Text Box 189">
                  <a:extLst>
                    <a:ext uri="{FF2B5EF4-FFF2-40B4-BE49-F238E27FC236}">
                      <a16:creationId xmlns:a16="http://schemas.microsoft.com/office/drawing/2014/main" id="{035BF149-4BCB-4BEE-9B00-2A9242AB41AD}"/>
                    </a:ext>
                  </a:extLst>
                </p:cNvPr>
                <p:cNvSpPr txBox="1">
                  <a:spLocks noChangeAspect="1" noChangeArrowheads="1"/>
                </p:cNvSpPr>
                <p:nvPr/>
              </p:nvSpPr>
              <p:spPr bwMode="auto">
                <a:xfrm>
                  <a:off x="1394" y="1492"/>
                  <a:ext cx="11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lnSpc>
                      <a:spcPct val="90000"/>
                    </a:lnSpc>
                  </a:pPr>
                  <a:r>
                    <a:rPr lang="en-US" altLang="el-GR" sz="1000" b="0">
                      <a:solidFill>
                        <a:srgbClr val="393427"/>
                      </a:solidFill>
                      <a:latin typeface="+mj-lt"/>
                    </a:rPr>
                    <a:t>+</a:t>
                  </a:r>
                </a:p>
              </p:txBody>
            </p:sp>
          </p:grpSp>
          <p:sp>
            <p:nvSpPr>
              <p:cNvPr id="52" name="AutoShape 190">
                <a:extLst>
                  <a:ext uri="{FF2B5EF4-FFF2-40B4-BE49-F238E27FC236}">
                    <a16:creationId xmlns:a16="http://schemas.microsoft.com/office/drawing/2014/main" id="{20723335-CE97-4ED0-AF46-8B7280C41771}"/>
                  </a:ext>
                </a:extLst>
              </p:cNvPr>
              <p:cNvSpPr>
                <a:spLocks noChangeAspect="1" noChangeArrowheads="1"/>
              </p:cNvSpPr>
              <p:nvPr/>
            </p:nvSpPr>
            <p:spPr bwMode="auto">
              <a:xfrm rot="5400000">
                <a:off x="3687" y="871"/>
                <a:ext cx="805" cy="1387"/>
              </a:xfrm>
              <a:prstGeom prst="roundRect">
                <a:avLst>
                  <a:gd name="adj" fmla="val 16667"/>
                </a:avLst>
              </a:prstGeom>
              <a:gradFill rotWithShape="0">
                <a:gsLst>
                  <a:gs pos="0">
                    <a:srgbClr val="800000"/>
                  </a:gs>
                  <a:gs pos="100000">
                    <a:srgbClr val="FFBE7D"/>
                  </a:gs>
                </a:gsLst>
                <a:lin ang="0" scaled="1"/>
              </a:gradFill>
              <a:ln w="15875">
                <a:solidFill>
                  <a:srgbClr val="800000"/>
                </a:solidFill>
                <a:round/>
                <a:headEnd/>
                <a:tailEnd/>
              </a:ln>
            </p:spPr>
            <p:txBody>
              <a:bodyPr/>
              <a:lstStyle/>
              <a:p>
                <a:endParaRPr lang="el-GR" b="0">
                  <a:latin typeface="+mj-lt"/>
                </a:endParaRPr>
              </a:p>
            </p:txBody>
          </p:sp>
          <p:sp>
            <p:nvSpPr>
              <p:cNvPr id="53" name="Oval 191">
                <a:extLst>
                  <a:ext uri="{FF2B5EF4-FFF2-40B4-BE49-F238E27FC236}">
                    <a16:creationId xmlns:a16="http://schemas.microsoft.com/office/drawing/2014/main" id="{6363CFB2-7729-4F91-8EAC-F57A70B4B9A7}"/>
                  </a:ext>
                </a:extLst>
              </p:cNvPr>
              <p:cNvSpPr>
                <a:spLocks noChangeAspect="1" noChangeArrowheads="1"/>
              </p:cNvSpPr>
              <p:nvPr/>
            </p:nvSpPr>
            <p:spPr bwMode="auto">
              <a:xfrm rot="21549848" flipH="1">
                <a:off x="3659" y="1247"/>
                <a:ext cx="813" cy="441"/>
              </a:xfrm>
              <a:prstGeom prst="ellipse">
                <a:avLst/>
              </a:prstGeom>
              <a:gradFill rotWithShape="0">
                <a:gsLst>
                  <a:gs pos="0">
                    <a:srgbClr val="E6BA6C"/>
                  </a:gs>
                  <a:gs pos="100000">
                    <a:srgbClr val="BF531D"/>
                  </a:gs>
                </a:gsLst>
                <a:path path="shape">
                  <a:fillToRect l="50000" t="50000" r="50000" b="50000"/>
                </a:path>
              </a:gradFill>
              <a:ln w="15875">
                <a:solidFill>
                  <a:srgbClr val="BF531D"/>
                </a:solidFill>
                <a:round/>
                <a:headEnd/>
                <a:tailEnd/>
              </a:ln>
            </p:spPr>
            <p:txBody>
              <a:bodyPr/>
              <a:lstStyle/>
              <a:p>
                <a:endParaRPr lang="el-GR" b="0">
                  <a:latin typeface="+mj-lt"/>
                </a:endParaRPr>
              </a:p>
            </p:txBody>
          </p:sp>
          <p:sp>
            <p:nvSpPr>
              <p:cNvPr id="54" name="Text Box 192">
                <a:extLst>
                  <a:ext uri="{FF2B5EF4-FFF2-40B4-BE49-F238E27FC236}">
                    <a16:creationId xmlns:a16="http://schemas.microsoft.com/office/drawing/2014/main" id="{6F37F4ED-F3C6-4DB8-9FAD-DB929BB53E7F}"/>
                  </a:ext>
                </a:extLst>
              </p:cNvPr>
              <p:cNvSpPr txBox="1">
                <a:spLocks noChangeAspect="1" noChangeArrowheads="1"/>
              </p:cNvSpPr>
              <p:nvPr/>
            </p:nvSpPr>
            <p:spPr bwMode="auto">
              <a:xfrm>
                <a:off x="3851" y="1329"/>
                <a:ext cx="43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eaLnBrk="0" hangingPunct="0"/>
                <a:r>
                  <a:rPr lang="en-US" altLang="el-GR" sz="1600" dirty="0">
                    <a:latin typeface="+mj-lt"/>
                  </a:rPr>
                  <a:t>APC</a:t>
                </a:r>
              </a:p>
            </p:txBody>
          </p:sp>
          <p:sp>
            <p:nvSpPr>
              <p:cNvPr id="55" name="Text Box 193">
                <a:extLst>
                  <a:ext uri="{FF2B5EF4-FFF2-40B4-BE49-F238E27FC236}">
                    <a16:creationId xmlns:a16="http://schemas.microsoft.com/office/drawing/2014/main" id="{3303CF4E-8923-4DF3-B556-430853D2D5B9}"/>
                  </a:ext>
                </a:extLst>
              </p:cNvPr>
              <p:cNvSpPr txBox="1">
                <a:spLocks noChangeArrowheads="1"/>
              </p:cNvSpPr>
              <p:nvPr/>
            </p:nvSpPr>
            <p:spPr bwMode="auto">
              <a:xfrm>
                <a:off x="2628" y="2337"/>
                <a:ext cx="1134"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900" b="0">
                    <a:latin typeface="+mj-lt"/>
                  </a:rPr>
                  <a:t>Μήνυμα 1</a:t>
                </a:r>
              </a:p>
              <a:p>
                <a:pPr algn="ctr"/>
                <a:r>
                  <a:rPr lang="el-GR" altLang="el-GR" b="0">
                    <a:solidFill>
                      <a:srgbClr val="C254A0"/>
                    </a:solidFill>
                    <a:latin typeface="+mj-lt"/>
                  </a:rPr>
                  <a:t>Αντιγονο-ειδικό</a:t>
                </a:r>
              </a:p>
            </p:txBody>
          </p:sp>
          <p:sp>
            <p:nvSpPr>
              <p:cNvPr id="56" name="Text Box 82">
                <a:extLst>
                  <a:ext uri="{FF2B5EF4-FFF2-40B4-BE49-F238E27FC236}">
                    <a16:creationId xmlns:a16="http://schemas.microsoft.com/office/drawing/2014/main" id="{C66A0C77-3510-47D2-8014-7533A94B53EA}"/>
                  </a:ext>
                </a:extLst>
              </p:cNvPr>
              <p:cNvSpPr txBox="1">
                <a:spLocks noChangeAspect="1" noChangeArrowheads="1"/>
              </p:cNvSpPr>
              <p:nvPr/>
            </p:nvSpPr>
            <p:spPr bwMode="auto">
              <a:xfrm>
                <a:off x="3749" y="2437"/>
                <a:ext cx="23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l-GR" sz="1300" b="0" baseline="30000">
                    <a:solidFill>
                      <a:srgbClr val="393427"/>
                    </a:solidFill>
                    <a:latin typeface="+mj-lt"/>
                  </a:rPr>
                  <a:t>TCR</a:t>
                </a:r>
                <a:endParaRPr lang="en-US" altLang="el-GR" sz="1300" b="0">
                  <a:solidFill>
                    <a:srgbClr val="393427"/>
                  </a:solidFill>
                  <a:latin typeface="+mj-lt"/>
                </a:endParaRPr>
              </a:p>
            </p:txBody>
          </p:sp>
          <p:sp>
            <p:nvSpPr>
              <p:cNvPr id="57" name="Text Box 96">
                <a:extLst>
                  <a:ext uri="{FF2B5EF4-FFF2-40B4-BE49-F238E27FC236}">
                    <a16:creationId xmlns:a16="http://schemas.microsoft.com/office/drawing/2014/main" id="{203A0037-B8D2-4755-B4FD-DE1E21E95A22}"/>
                  </a:ext>
                </a:extLst>
              </p:cNvPr>
              <p:cNvSpPr txBox="1">
                <a:spLocks noChangeAspect="1" noChangeArrowheads="1"/>
              </p:cNvSpPr>
              <p:nvPr/>
            </p:nvSpPr>
            <p:spPr bwMode="auto">
              <a:xfrm>
                <a:off x="3545" y="1855"/>
                <a:ext cx="37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hangingPunct="0"/>
                <a:r>
                  <a:rPr lang="en-US" altLang="el-GR" sz="1300" b="0" baseline="30000">
                    <a:solidFill>
                      <a:srgbClr val="800000"/>
                    </a:solidFill>
                    <a:latin typeface="+mj-lt"/>
                  </a:rPr>
                  <a:t>MHC </a:t>
                </a:r>
                <a:r>
                  <a:rPr lang="en-US" altLang="el-GR" sz="1200" b="0" baseline="30000">
                    <a:solidFill>
                      <a:srgbClr val="800000"/>
                    </a:solidFill>
                    <a:latin typeface="+mj-lt"/>
                  </a:rPr>
                  <a:t>  </a:t>
                </a:r>
                <a:endParaRPr lang="en-US" altLang="el-GR" sz="1200" b="0">
                  <a:latin typeface="+mj-lt"/>
                </a:endParaRPr>
              </a:p>
            </p:txBody>
          </p:sp>
          <p:sp>
            <p:nvSpPr>
              <p:cNvPr id="58" name="Text Box 97">
                <a:extLst>
                  <a:ext uri="{FF2B5EF4-FFF2-40B4-BE49-F238E27FC236}">
                    <a16:creationId xmlns:a16="http://schemas.microsoft.com/office/drawing/2014/main" id="{0940973F-2E69-4D69-9EF5-C251843287CF}"/>
                  </a:ext>
                </a:extLst>
              </p:cNvPr>
              <p:cNvSpPr txBox="1">
                <a:spLocks noChangeAspect="1" noChangeArrowheads="1"/>
              </p:cNvSpPr>
              <p:nvPr/>
            </p:nvSpPr>
            <p:spPr bwMode="auto">
              <a:xfrm>
                <a:off x="4298" y="1820"/>
                <a:ext cx="149"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hangingPunct="0"/>
                <a:r>
                  <a:rPr lang="el-GR" altLang="el-GR" sz="1300" b="0" baseline="30000">
                    <a:solidFill>
                      <a:srgbClr val="990000"/>
                    </a:solidFill>
                    <a:latin typeface="+mj-lt"/>
                  </a:rPr>
                  <a:t>Β7</a:t>
                </a:r>
                <a:r>
                  <a:rPr lang="en-US" altLang="el-GR" sz="1200" b="0" baseline="30000">
                    <a:solidFill>
                      <a:srgbClr val="990000"/>
                    </a:solidFill>
                    <a:latin typeface="+mj-lt"/>
                  </a:rPr>
                  <a:t>   </a:t>
                </a:r>
                <a:endParaRPr lang="en-US" altLang="el-GR" sz="1200" b="0">
                  <a:solidFill>
                    <a:srgbClr val="990000"/>
                  </a:solidFill>
                  <a:latin typeface="+mj-lt"/>
                </a:endParaRPr>
              </a:p>
            </p:txBody>
          </p:sp>
          <p:sp>
            <p:nvSpPr>
              <p:cNvPr id="59" name="Text Box 80">
                <a:extLst>
                  <a:ext uri="{FF2B5EF4-FFF2-40B4-BE49-F238E27FC236}">
                    <a16:creationId xmlns:a16="http://schemas.microsoft.com/office/drawing/2014/main" id="{00FAE98C-65A2-4045-85BA-47071477B3A9}"/>
                  </a:ext>
                </a:extLst>
              </p:cNvPr>
              <p:cNvSpPr txBox="1">
                <a:spLocks noChangeAspect="1" noChangeArrowheads="1"/>
              </p:cNvSpPr>
              <p:nvPr/>
            </p:nvSpPr>
            <p:spPr bwMode="auto">
              <a:xfrm>
                <a:off x="4200" y="2464"/>
                <a:ext cx="38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0" hangingPunct="0"/>
                <a:r>
                  <a:rPr lang="en-US" altLang="el-GR" sz="1300" b="0" baseline="30000">
                    <a:solidFill>
                      <a:srgbClr val="52597C"/>
                    </a:solidFill>
                    <a:latin typeface="+mj-lt"/>
                  </a:rPr>
                  <a:t>CD28</a:t>
                </a:r>
                <a:endParaRPr lang="en-US" altLang="el-GR" sz="1300" b="0">
                  <a:solidFill>
                    <a:srgbClr val="52597C"/>
                  </a:solidFill>
                  <a:latin typeface="+mj-lt"/>
                </a:endParaRPr>
              </a:p>
            </p:txBody>
          </p:sp>
          <p:sp>
            <p:nvSpPr>
              <p:cNvPr id="60" name="Freeform 83">
                <a:extLst>
                  <a:ext uri="{FF2B5EF4-FFF2-40B4-BE49-F238E27FC236}">
                    <a16:creationId xmlns:a16="http://schemas.microsoft.com/office/drawing/2014/main" id="{B9BE872D-E79E-45EE-B03D-FE1A26CE9EA7}"/>
                  </a:ext>
                </a:extLst>
              </p:cNvPr>
              <p:cNvSpPr>
                <a:spLocks noChangeAspect="1"/>
              </p:cNvSpPr>
              <p:nvPr/>
            </p:nvSpPr>
            <p:spPr bwMode="auto">
              <a:xfrm rot="5868157">
                <a:off x="4077" y="2659"/>
                <a:ext cx="393" cy="188"/>
              </a:xfrm>
              <a:custGeom>
                <a:avLst/>
                <a:gdLst>
                  <a:gd name="T0" fmla="*/ 0 w 1278"/>
                  <a:gd name="T1" fmla="*/ 0 h 568"/>
                  <a:gd name="T2" fmla="*/ 852 w 1278"/>
                  <a:gd name="T3" fmla="*/ 142 h 568"/>
                  <a:gd name="T4" fmla="*/ 1278 w 1278"/>
                  <a:gd name="T5" fmla="*/ 568 h 568"/>
                </a:gdLst>
                <a:ahLst/>
                <a:cxnLst>
                  <a:cxn ang="0">
                    <a:pos x="T0" y="T1"/>
                  </a:cxn>
                  <a:cxn ang="0">
                    <a:pos x="T2" y="T3"/>
                  </a:cxn>
                  <a:cxn ang="0">
                    <a:pos x="T4" y="T5"/>
                  </a:cxn>
                </a:cxnLst>
                <a:rect l="0" t="0" r="r" b="b"/>
                <a:pathLst>
                  <a:path w="1278" h="568">
                    <a:moveTo>
                      <a:pt x="0" y="0"/>
                    </a:moveTo>
                    <a:cubicBezTo>
                      <a:pt x="319" y="23"/>
                      <a:pt x="639" y="47"/>
                      <a:pt x="852" y="142"/>
                    </a:cubicBezTo>
                    <a:cubicBezTo>
                      <a:pt x="1065" y="237"/>
                      <a:pt x="1207" y="497"/>
                      <a:pt x="1278" y="568"/>
                    </a:cubicBezTo>
                  </a:path>
                </a:pathLst>
              </a:custGeom>
              <a:noFill/>
              <a:ln w="12700" cmpd="sng">
                <a:solidFill>
                  <a:srgbClr val="000000"/>
                </a:solidFill>
                <a:round/>
                <a:headEnd type="none" w="med" len="med"/>
                <a:tailEnd type="stealth" w="sm" len="sm"/>
              </a:ln>
              <a:extLst>
                <a:ext uri="{909E8E84-426E-40DD-AFC4-6F175D3DCCD1}">
                  <a14:hiddenFill xmlns:a14="http://schemas.microsoft.com/office/drawing/2010/main">
                    <a:solidFill>
                      <a:srgbClr val="FFFFFF"/>
                    </a:solidFill>
                  </a14:hiddenFill>
                </a:ext>
              </a:extLst>
            </p:spPr>
            <p:txBody>
              <a:bodyPr/>
              <a:lstStyle/>
              <a:p>
                <a:endParaRPr lang="el-GR" b="0">
                  <a:latin typeface="+mj-lt"/>
                </a:endParaRPr>
              </a:p>
            </p:txBody>
          </p:sp>
          <p:grpSp>
            <p:nvGrpSpPr>
              <p:cNvPr id="61" name="Group 87">
                <a:extLst>
                  <a:ext uri="{FF2B5EF4-FFF2-40B4-BE49-F238E27FC236}">
                    <a16:creationId xmlns:a16="http://schemas.microsoft.com/office/drawing/2014/main" id="{59E39F5E-D022-4E61-90E0-C4A50D2AC2C6}"/>
                  </a:ext>
                </a:extLst>
              </p:cNvPr>
              <p:cNvGrpSpPr>
                <a:grpSpLocks noChangeAspect="1"/>
              </p:cNvGrpSpPr>
              <p:nvPr/>
            </p:nvGrpSpPr>
            <p:grpSpPr bwMode="auto">
              <a:xfrm rot="5871199">
                <a:off x="4338" y="2743"/>
                <a:ext cx="136" cy="177"/>
                <a:chOff x="2149" y="1514"/>
                <a:chExt cx="119" cy="145"/>
              </a:xfrm>
            </p:grpSpPr>
            <p:sp>
              <p:nvSpPr>
                <p:cNvPr id="63" name="Oval 88">
                  <a:extLst>
                    <a:ext uri="{FF2B5EF4-FFF2-40B4-BE49-F238E27FC236}">
                      <a16:creationId xmlns:a16="http://schemas.microsoft.com/office/drawing/2014/main" id="{CDDC9D84-10B4-456A-89F5-5FB3EEF289EC}"/>
                    </a:ext>
                  </a:extLst>
                </p:cNvPr>
                <p:cNvSpPr>
                  <a:spLocks noChangeAspect="1" noChangeArrowheads="1"/>
                </p:cNvSpPr>
                <p:nvPr/>
              </p:nvSpPr>
              <p:spPr bwMode="auto">
                <a:xfrm>
                  <a:off x="2156" y="1531"/>
                  <a:ext cx="103" cy="103"/>
                </a:xfrm>
                <a:prstGeom prst="ellipse">
                  <a:avLst/>
                </a:prstGeom>
                <a:solidFill>
                  <a:srgbClr val="DFDEC7"/>
                </a:solidFill>
                <a:ln w="9525">
                  <a:solidFill>
                    <a:srgbClr val="000000"/>
                  </a:solidFill>
                  <a:round/>
                  <a:headEnd/>
                  <a:tailEnd/>
                </a:ln>
              </p:spPr>
              <p:txBody>
                <a:bodyPr/>
                <a:lstStyle/>
                <a:p>
                  <a:endParaRPr lang="el-GR" b="0">
                    <a:latin typeface="+mj-lt"/>
                  </a:endParaRPr>
                </a:p>
              </p:txBody>
            </p:sp>
            <p:sp>
              <p:nvSpPr>
                <p:cNvPr id="64" name="Text Box 89">
                  <a:extLst>
                    <a:ext uri="{FF2B5EF4-FFF2-40B4-BE49-F238E27FC236}">
                      <a16:creationId xmlns:a16="http://schemas.microsoft.com/office/drawing/2014/main" id="{61D6105C-9585-4997-9C36-0CB7B7EA689F}"/>
                    </a:ext>
                  </a:extLst>
                </p:cNvPr>
                <p:cNvSpPr txBox="1">
                  <a:spLocks noChangeAspect="1" noChangeArrowheads="1"/>
                </p:cNvSpPr>
                <p:nvPr/>
              </p:nvSpPr>
              <p:spPr bwMode="auto">
                <a:xfrm>
                  <a:off x="2149" y="1514"/>
                  <a:ext cx="1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lnSpc>
                      <a:spcPct val="90000"/>
                    </a:lnSpc>
                  </a:pPr>
                  <a:r>
                    <a:rPr lang="en-US" altLang="el-GR" sz="1000" b="0">
                      <a:solidFill>
                        <a:srgbClr val="393427"/>
                      </a:solidFill>
                      <a:latin typeface="+mj-lt"/>
                    </a:rPr>
                    <a:t>+</a:t>
                  </a:r>
                </a:p>
              </p:txBody>
            </p:sp>
          </p:grpSp>
          <p:sp>
            <p:nvSpPr>
              <p:cNvPr id="62" name="Text Box 196">
                <a:extLst>
                  <a:ext uri="{FF2B5EF4-FFF2-40B4-BE49-F238E27FC236}">
                    <a16:creationId xmlns:a16="http://schemas.microsoft.com/office/drawing/2014/main" id="{0B5E90CD-3490-4CF9-A08C-B5A718AEF053}"/>
                  </a:ext>
                </a:extLst>
              </p:cNvPr>
              <p:cNvSpPr txBox="1">
                <a:spLocks noChangeArrowheads="1"/>
              </p:cNvSpPr>
              <p:nvPr/>
            </p:nvSpPr>
            <p:spPr bwMode="auto">
              <a:xfrm>
                <a:off x="4491" y="2049"/>
                <a:ext cx="1247"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1900" b="0">
                    <a:latin typeface="+mj-lt"/>
                  </a:rPr>
                  <a:t>Μήνυμα 2</a:t>
                </a:r>
              </a:p>
              <a:p>
                <a:pPr algn="ctr"/>
                <a:r>
                  <a:rPr lang="el-GR" altLang="el-GR" b="0">
                    <a:solidFill>
                      <a:srgbClr val="C254A0"/>
                    </a:solidFill>
                    <a:latin typeface="+mj-lt"/>
                  </a:rPr>
                  <a:t>Συνενεργοποίηση</a:t>
                </a:r>
              </a:p>
            </p:txBody>
          </p:sp>
        </p:grpSp>
      </p:grpSp>
      <p:sp>
        <p:nvSpPr>
          <p:cNvPr id="94" name="Rectangle 204">
            <a:extLst>
              <a:ext uri="{FF2B5EF4-FFF2-40B4-BE49-F238E27FC236}">
                <a16:creationId xmlns:a16="http://schemas.microsoft.com/office/drawing/2014/main" id="{2F65B11D-EFFC-4443-BA21-959318A352BD}"/>
              </a:ext>
            </a:extLst>
          </p:cNvPr>
          <p:cNvSpPr>
            <a:spLocks noChangeArrowheads="1"/>
          </p:cNvSpPr>
          <p:nvPr/>
        </p:nvSpPr>
        <p:spPr bwMode="auto">
          <a:xfrm>
            <a:off x="250825" y="6338888"/>
            <a:ext cx="313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l-GR" altLang="el-GR" sz="1400" i="1">
                <a:latin typeface="Comic Sans MS" panose="030F0702030302020204" pitchFamily="66" charset="0"/>
              </a:rPr>
              <a:t>Bretscher P, Cohn M</a:t>
            </a:r>
            <a:r>
              <a:rPr lang="en-US" altLang="el-GR" sz="1400" i="1">
                <a:latin typeface="Comic Sans MS" panose="030F0702030302020204" pitchFamily="66" charset="0"/>
              </a:rPr>
              <a:t>. </a:t>
            </a:r>
            <a:r>
              <a:rPr lang="el-GR" altLang="el-GR" sz="1400" i="1">
                <a:latin typeface="Comic Sans MS" panose="030F0702030302020204" pitchFamily="66" charset="0"/>
              </a:rPr>
              <a:t>Science 1970 </a:t>
            </a:r>
          </a:p>
        </p:txBody>
      </p:sp>
    </p:spTree>
    <p:extLst>
      <p:ext uri="{BB962C8B-B14F-4D97-AF65-F5344CB8AC3E}">
        <p14:creationId xmlns:p14="http://schemas.microsoft.com/office/powerpoint/2010/main" val="2055767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86A2F33F-B301-4DE1-AB62-6558F394BB5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3" t="2634" r="3998" b="2893"/>
          <a:stretch>
            <a:fillRect/>
          </a:stretch>
        </p:blipFill>
        <p:spPr bwMode="auto">
          <a:xfrm>
            <a:off x="4715321" y="226369"/>
            <a:ext cx="4393183" cy="6587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Rectangle 2">
            <a:extLst>
              <a:ext uri="{FF2B5EF4-FFF2-40B4-BE49-F238E27FC236}">
                <a16:creationId xmlns:a16="http://schemas.microsoft.com/office/drawing/2014/main" id="{845E5E31-A5A8-4A25-BC8D-576563F50B98}"/>
              </a:ext>
            </a:extLst>
          </p:cNvPr>
          <p:cNvSpPr>
            <a:spLocks noGrp="1" noChangeArrowheads="1"/>
          </p:cNvSpPr>
          <p:nvPr>
            <p:ph type="title"/>
          </p:nvPr>
        </p:nvSpPr>
        <p:spPr>
          <a:xfrm>
            <a:off x="179512" y="-27384"/>
            <a:ext cx="8964488" cy="720824"/>
          </a:xfrm>
        </p:spPr>
        <p:txBody>
          <a:bodyPr/>
          <a:lstStyle/>
          <a:p>
            <a:r>
              <a:rPr lang="el-GR" sz="3000" dirty="0" err="1"/>
              <a:t>Συνδιέγερση</a:t>
            </a:r>
            <a:r>
              <a:rPr lang="en-US" sz="3000" dirty="0"/>
              <a:t> </a:t>
            </a:r>
            <a:r>
              <a:rPr lang="el-GR" sz="3000" dirty="0"/>
              <a:t>των Τ κυττάρων</a:t>
            </a:r>
            <a:endParaRPr lang="el-GR" altLang="en-US" sz="3000" dirty="0">
              <a:solidFill>
                <a:srgbClr val="364B58"/>
              </a:solidFill>
            </a:endParaRPr>
          </a:p>
        </p:txBody>
      </p:sp>
      <p:sp>
        <p:nvSpPr>
          <p:cNvPr id="7" name="Content Placeholder 6">
            <a:extLst>
              <a:ext uri="{FF2B5EF4-FFF2-40B4-BE49-F238E27FC236}">
                <a16:creationId xmlns:a16="http://schemas.microsoft.com/office/drawing/2014/main" id="{51B0CD42-1735-4F0B-93EC-F59A7237E97D}"/>
              </a:ext>
            </a:extLst>
          </p:cNvPr>
          <p:cNvSpPr>
            <a:spLocks noGrp="1"/>
          </p:cNvSpPr>
          <p:nvPr>
            <p:ph sz="half" idx="1"/>
          </p:nvPr>
        </p:nvSpPr>
        <p:spPr/>
        <p:txBody>
          <a:bodyPr/>
          <a:lstStyle/>
          <a:p>
            <a:r>
              <a:rPr lang="el-GR" dirty="0"/>
              <a:t>Β7</a:t>
            </a:r>
            <a:r>
              <a:rPr lang="en-US" dirty="0"/>
              <a:t>: CD28</a:t>
            </a:r>
            <a:endParaRPr lang="el-GR" dirty="0"/>
          </a:p>
          <a:p>
            <a:pPr lvl="1"/>
            <a:r>
              <a:rPr lang="el-GR" dirty="0"/>
              <a:t>Β7</a:t>
            </a:r>
            <a:r>
              <a:rPr lang="en-US" dirty="0"/>
              <a:t>.1, </a:t>
            </a:r>
            <a:r>
              <a:rPr lang="el-GR" dirty="0"/>
              <a:t>Β7</a:t>
            </a:r>
            <a:r>
              <a:rPr lang="en-US" dirty="0"/>
              <a:t>.2</a:t>
            </a:r>
            <a:endParaRPr lang="el-GR" dirty="0"/>
          </a:p>
        </p:txBody>
      </p:sp>
    </p:spTree>
    <p:extLst>
      <p:ext uri="{BB962C8B-B14F-4D97-AF65-F5344CB8AC3E}">
        <p14:creationId xmlns:p14="http://schemas.microsoft.com/office/powerpoint/2010/main" val="42559971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45E5E31-A5A8-4A25-BC8D-576563F50B98}"/>
              </a:ext>
            </a:extLst>
          </p:cNvPr>
          <p:cNvSpPr>
            <a:spLocks noGrp="1" noChangeArrowheads="1"/>
          </p:cNvSpPr>
          <p:nvPr>
            <p:ph type="title"/>
          </p:nvPr>
        </p:nvSpPr>
        <p:spPr>
          <a:xfrm>
            <a:off x="179512" y="44227"/>
            <a:ext cx="8964488" cy="648469"/>
          </a:xfrm>
        </p:spPr>
        <p:txBody>
          <a:bodyPr/>
          <a:lstStyle/>
          <a:p>
            <a:r>
              <a:rPr lang="el-GR" sz="3000" dirty="0" err="1"/>
              <a:t>Συνδιέγερση</a:t>
            </a:r>
            <a:r>
              <a:rPr lang="en-US" sz="3000" dirty="0"/>
              <a:t> </a:t>
            </a:r>
            <a:r>
              <a:rPr lang="el-GR" sz="3000" dirty="0"/>
              <a:t>των Τ κυττάρων</a:t>
            </a:r>
            <a:r>
              <a:rPr lang="en-US" sz="3000" dirty="0"/>
              <a:t>: </a:t>
            </a:r>
            <a:r>
              <a:rPr lang="el-GR" sz="2800" dirty="0"/>
              <a:t>Β7</a:t>
            </a:r>
            <a:r>
              <a:rPr lang="en-US" sz="2800" dirty="0"/>
              <a:t>: CD28/CTLA4</a:t>
            </a:r>
            <a:endParaRPr lang="el-GR" altLang="en-US" sz="3000" dirty="0">
              <a:solidFill>
                <a:srgbClr val="364B58"/>
              </a:solidFill>
            </a:endParaRPr>
          </a:p>
        </p:txBody>
      </p:sp>
      <p:pic>
        <p:nvPicPr>
          <p:cNvPr id="1026" name="Picture 2" descr="Image result for cd28 and ctla-4 b7">
            <a:extLst>
              <a:ext uri="{FF2B5EF4-FFF2-40B4-BE49-F238E27FC236}">
                <a16:creationId xmlns:a16="http://schemas.microsoft.com/office/drawing/2014/main" id="{2830E820-C2F5-46F3-84A2-67068F30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16" y="1556792"/>
            <a:ext cx="8744472"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57472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45E5E31-A5A8-4A25-BC8D-576563F50B98}"/>
              </a:ext>
            </a:extLst>
          </p:cNvPr>
          <p:cNvSpPr>
            <a:spLocks noGrp="1" noChangeArrowheads="1"/>
          </p:cNvSpPr>
          <p:nvPr>
            <p:ph type="title"/>
          </p:nvPr>
        </p:nvSpPr>
        <p:spPr>
          <a:xfrm>
            <a:off x="179512" y="332656"/>
            <a:ext cx="5688632" cy="1584573"/>
          </a:xfrm>
        </p:spPr>
        <p:txBody>
          <a:bodyPr/>
          <a:lstStyle/>
          <a:p>
            <a:r>
              <a:rPr lang="el-GR" sz="2400" dirty="0">
                <a:solidFill>
                  <a:srgbClr val="364B58"/>
                </a:solidFill>
              </a:rPr>
              <a:t>Β7</a:t>
            </a:r>
            <a:r>
              <a:rPr lang="en-US" sz="2400" dirty="0">
                <a:solidFill>
                  <a:srgbClr val="364B58"/>
                </a:solidFill>
              </a:rPr>
              <a:t>: CD28/CTLA4</a:t>
            </a:r>
            <a:br>
              <a:rPr lang="en-US" sz="2800" dirty="0"/>
            </a:br>
            <a:r>
              <a:rPr lang="el-GR" sz="2800" dirty="0"/>
              <a:t>Ρύθμιση των ανοσολογικών αποκρίσεων μέσω της αντίστροφης σηματοδότησης</a:t>
            </a:r>
            <a:endParaRPr lang="el-GR" altLang="en-US" sz="3000" dirty="0">
              <a:solidFill>
                <a:srgbClr val="364B58"/>
              </a:solidFill>
            </a:endParaRPr>
          </a:p>
        </p:txBody>
      </p:sp>
      <p:sp>
        <p:nvSpPr>
          <p:cNvPr id="4" name="Rectangle 3">
            <a:extLst>
              <a:ext uri="{FF2B5EF4-FFF2-40B4-BE49-F238E27FC236}">
                <a16:creationId xmlns:a16="http://schemas.microsoft.com/office/drawing/2014/main" id="{8F27B8A9-5106-41E3-8029-2109C46FD6F6}"/>
              </a:ext>
            </a:extLst>
          </p:cNvPr>
          <p:cNvSpPr txBox="1">
            <a:spLocks noChangeArrowheads="1"/>
          </p:cNvSpPr>
          <p:nvPr/>
        </p:nvSpPr>
        <p:spPr bwMode="auto">
          <a:xfrm>
            <a:off x="323850" y="3212976"/>
            <a:ext cx="5544293" cy="3529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rtl="0" eaLnBrk="0" fontAlgn="base" hangingPunct="0">
              <a:spcBef>
                <a:spcPct val="20000"/>
              </a:spcBef>
              <a:spcAft>
                <a:spcPct val="20000"/>
              </a:spcAft>
              <a:buSzPct val="40000"/>
              <a:buBlip>
                <a:blip r:embed="rId3"/>
              </a:buBlip>
              <a:defRPr sz="2800">
                <a:solidFill>
                  <a:schemeClr val="tx1"/>
                </a:solidFill>
                <a:latin typeface="+mn-lt"/>
                <a:ea typeface="+mn-ea"/>
                <a:cs typeface="+mn-cs"/>
              </a:defRPr>
            </a:lvl1pPr>
            <a:lvl2pPr marL="452438" indent="-187325" algn="l" rtl="0" eaLnBrk="0" fontAlgn="base" hangingPunct="0">
              <a:spcBef>
                <a:spcPct val="20000"/>
              </a:spcBef>
              <a:spcAft>
                <a:spcPct val="20000"/>
              </a:spcAft>
              <a:buSzPct val="50000"/>
              <a:buBlip>
                <a:blip r:embed="rId4"/>
              </a:buBlip>
              <a:defRPr sz="2400">
                <a:solidFill>
                  <a:srgbClr val="364B58"/>
                </a:solidFill>
                <a:latin typeface="+mn-lt"/>
                <a:cs typeface="+mn-cs"/>
              </a:defRPr>
            </a:lvl2pPr>
            <a:lvl3pPr marL="628650" indent="-176213" algn="l" rtl="0" eaLnBrk="0" fontAlgn="base" hangingPunct="0">
              <a:spcBef>
                <a:spcPct val="20000"/>
              </a:spcBef>
              <a:spcAft>
                <a:spcPct val="20000"/>
              </a:spcAft>
              <a:buSzPct val="55000"/>
              <a:buFont typeface="Wingdings" pitchFamily="2" charset="2"/>
              <a:buChar char="¯"/>
              <a:defRPr sz="2000">
                <a:solidFill>
                  <a:srgbClr val="333333"/>
                </a:solidFill>
                <a:latin typeface="+mn-lt"/>
                <a:cs typeface="+mn-cs"/>
              </a:defRPr>
            </a:lvl3pPr>
            <a:lvl4pPr marL="804863" indent="-176213" algn="l" rtl="0" eaLnBrk="0" fontAlgn="base" hangingPunct="0">
              <a:spcBef>
                <a:spcPct val="20000"/>
              </a:spcBef>
              <a:spcAft>
                <a:spcPct val="20000"/>
              </a:spcAft>
              <a:buSzPct val="60000"/>
              <a:buFont typeface="Wingdings" pitchFamily="2" charset="2"/>
              <a:buChar char="û"/>
              <a:defRPr sz="1800">
                <a:solidFill>
                  <a:srgbClr val="2A3F21"/>
                </a:solidFill>
                <a:latin typeface="+mn-lt"/>
                <a:cs typeface="+mn-cs"/>
              </a:defRPr>
            </a:lvl4pPr>
            <a:lvl5pPr marL="981075" indent="-176213" algn="l" rtl="0" eaLnBrk="0" fontAlgn="base" hangingPunct="0">
              <a:spcBef>
                <a:spcPct val="20000"/>
              </a:spcBef>
              <a:spcAft>
                <a:spcPct val="20000"/>
              </a:spcAft>
              <a:buFont typeface="Waker" pitchFamily="2" charset="0"/>
              <a:buChar char="~"/>
              <a:defRPr sz="1800">
                <a:solidFill>
                  <a:srgbClr val="5E344A"/>
                </a:solidFill>
                <a:latin typeface="+mn-lt"/>
                <a:cs typeface="+mn-cs"/>
              </a:defRPr>
            </a:lvl5pPr>
            <a:lvl6pPr marL="2163763" indent="-185738" algn="l" rtl="0" fontAlgn="base">
              <a:spcBef>
                <a:spcPct val="20000"/>
              </a:spcBef>
              <a:spcAft>
                <a:spcPct val="20000"/>
              </a:spcAft>
              <a:buFont typeface="Waker" pitchFamily="2" charset="0"/>
              <a:buChar char="~"/>
              <a:defRPr sz="1800">
                <a:solidFill>
                  <a:srgbClr val="5E344A"/>
                </a:solidFill>
                <a:latin typeface="+mn-lt"/>
                <a:cs typeface="+mn-cs"/>
              </a:defRPr>
            </a:lvl6pPr>
            <a:lvl7pPr marL="2620963" indent="-185738" algn="l" rtl="0" fontAlgn="base">
              <a:spcBef>
                <a:spcPct val="20000"/>
              </a:spcBef>
              <a:spcAft>
                <a:spcPct val="20000"/>
              </a:spcAft>
              <a:buFont typeface="Waker" pitchFamily="2" charset="0"/>
              <a:buChar char="~"/>
              <a:defRPr sz="1800">
                <a:solidFill>
                  <a:srgbClr val="5E344A"/>
                </a:solidFill>
                <a:latin typeface="+mn-lt"/>
                <a:cs typeface="+mn-cs"/>
              </a:defRPr>
            </a:lvl7pPr>
            <a:lvl8pPr marL="3078163" indent="-185738" algn="l" rtl="0" fontAlgn="base">
              <a:spcBef>
                <a:spcPct val="20000"/>
              </a:spcBef>
              <a:spcAft>
                <a:spcPct val="20000"/>
              </a:spcAft>
              <a:buFont typeface="Waker" pitchFamily="2" charset="0"/>
              <a:buChar char="~"/>
              <a:defRPr sz="1800">
                <a:solidFill>
                  <a:srgbClr val="5E344A"/>
                </a:solidFill>
                <a:latin typeface="+mn-lt"/>
                <a:cs typeface="+mn-cs"/>
              </a:defRPr>
            </a:lvl8pPr>
            <a:lvl9pPr marL="3535363" indent="-185738" algn="l" rtl="0" fontAlgn="base">
              <a:spcBef>
                <a:spcPct val="20000"/>
              </a:spcBef>
              <a:spcAft>
                <a:spcPct val="20000"/>
              </a:spcAft>
              <a:buFont typeface="Waker" pitchFamily="2" charset="0"/>
              <a:buChar char="~"/>
              <a:defRPr sz="1800">
                <a:solidFill>
                  <a:srgbClr val="5E344A"/>
                </a:solidFill>
                <a:latin typeface="+mn-lt"/>
                <a:cs typeface="+mn-cs"/>
              </a:defRPr>
            </a:lvl9pPr>
          </a:lstStyle>
          <a:p>
            <a:pPr>
              <a:lnSpc>
                <a:spcPct val="90000"/>
              </a:lnSpc>
            </a:pPr>
            <a:r>
              <a:rPr lang="en-US" altLang="el-GR" sz="2000" b="0" kern="0" dirty="0"/>
              <a:t>CTLA4 </a:t>
            </a:r>
            <a:r>
              <a:rPr lang="el-GR" altLang="el-GR" sz="2000" b="0" kern="0" dirty="0"/>
              <a:t>στα </a:t>
            </a:r>
            <a:r>
              <a:rPr lang="el-GR" altLang="el-GR" sz="2000" b="0" kern="0" dirty="0" err="1"/>
              <a:t>Τρυθ</a:t>
            </a:r>
            <a:r>
              <a:rPr lang="en-US" altLang="el-GR" sz="2000" b="0" kern="0" dirty="0"/>
              <a:t> &amp; B7 </a:t>
            </a:r>
            <a:r>
              <a:rPr lang="el-GR" altLang="el-GR" sz="2000" b="0" kern="0" dirty="0"/>
              <a:t>στα ΔΚ</a:t>
            </a:r>
            <a:endParaRPr lang="en-US" altLang="el-GR" sz="2000" b="0" kern="0" dirty="0"/>
          </a:p>
          <a:p>
            <a:pPr lvl="1">
              <a:lnSpc>
                <a:spcPct val="90000"/>
              </a:lnSpc>
            </a:pPr>
            <a:r>
              <a:rPr lang="el-GR" altLang="el-GR" sz="1800" b="0" kern="0" dirty="0"/>
              <a:t>Παραγωγή </a:t>
            </a:r>
            <a:r>
              <a:rPr lang="en-US" altLang="el-GR" sz="1800" b="0" kern="0" dirty="0"/>
              <a:t>IDO </a:t>
            </a:r>
            <a:r>
              <a:rPr lang="el-GR" altLang="el-GR" sz="1800" b="0" kern="0" dirty="0"/>
              <a:t>(</a:t>
            </a:r>
            <a:r>
              <a:rPr lang="en-US" altLang="el-GR" sz="1800" b="0" kern="0" dirty="0"/>
              <a:t>Indoleamine 2,3-dioxygenase</a:t>
            </a:r>
            <a:r>
              <a:rPr lang="el-GR" altLang="el-GR" sz="1800" b="0" kern="0" dirty="0"/>
              <a:t>) </a:t>
            </a:r>
            <a:r>
              <a:rPr lang="en-US" altLang="el-GR" sz="1800" b="0" kern="0" dirty="0">
                <a:sym typeface="Wingdings" panose="05000000000000000000" pitchFamily="2" charset="2"/>
              </a:rPr>
              <a:t></a:t>
            </a:r>
            <a:r>
              <a:rPr lang="en-US" altLang="el-GR" sz="1800" b="0" kern="0" dirty="0"/>
              <a:t> </a:t>
            </a:r>
            <a:r>
              <a:rPr lang="el-GR" altLang="el-GR" sz="1800" b="0" kern="0" dirty="0"/>
              <a:t>έλλειψη </a:t>
            </a:r>
            <a:r>
              <a:rPr lang="el-GR" altLang="el-GR" sz="1800" b="0" kern="0" dirty="0" err="1"/>
              <a:t>τρυπτοφάνης</a:t>
            </a:r>
            <a:r>
              <a:rPr lang="el-GR" altLang="el-GR" sz="1800" b="0" kern="0" dirty="0"/>
              <a:t> </a:t>
            </a:r>
            <a:r>
              <a:rPr lang="en-US" altLang="el-GR" sz="1800" b="0" kern="0" dirty="0">
                <a:sym typeface="Wingdings" panose="05000000000000000000" pitchFamily="2" charset="2"/>
              </a:rPr>
              <a:t> </a:t>
            </a:r>
            <a:r>
              <a:rPr lang="el-GR" altLang="el-GR" sz="1800" b="0" kern="0" dirty="0"/>
              <a:t>απόπτωση δραστικών Τ κυττάρων</a:t>
            </a:r>
            <a:endParaRPr lang="en-US" altLang="el-GR" sz="1800" b="0" kern="0" dirty="0"/>
          </a:p>
          <a:p>
            <a:pPr lvl="2">
              <a:lnSpc>
                <a:spcPct val="90000"/>
              </a:lnSpc>
            </a:pPr>
            <a:endParaRPr lang="en-US" altLang="el-GR" sz="1800" b="0" kern="0" dirty="0"/>
          </a:p>
          <a:p>
            <a:pPr>
              <a:lnSpc>
                <a:spcPct val="90000"/>
              </a:lnSpc>
            </a:pPr>
            <a:r>
              <a:rPr lang="en-US" altLang="el-GR" sz="2000" b="0" kern="0" dirty="0"/>
              <a:t>CD28 &amp; B7 </a:t>
            </a:r>
            <a:r>
              <a:rPr lang="el-GR" altLang="el-GR" sz="2000" b="0" kern="0" dirty="0"/>
              <a:t>στα ΔΚ</a:t>
            </a:r>
            <a:endParaRPr lang="en-US" altLang="el-GR" sz="2000" b="0" kern="0" dirty="0"/>
          </a:p>
          <a:p>
            <a:pPr lvl="1">
              <a:lnSpc>
                <a:spcPct val="90000"/>
              </a:lnSpc>
            </a:pPr>
            <a:r>
              <a:rPr lang="el-GR" altLang="el-GR" sz="1800" b="0" kern="0" dirty="0"/>
              <a:t>Παραγωγή </a:t>
            </a:r>
            <a:r>
              <a:rPr lang="en-US" altLang="el-GR" sz="1800" b="0" kern="0" dirty="0"/>
              <a:t>IL-6</a:t>
            </a:r>
          </a:p>
        </p:txBody>
      </p:sp>
      <p:grpSp>
        <p:nvGrpSpPr>
          <p:cNvPr id="5" name="Group 4">
            <a:extLst>
              <a:ext uri="{FF2B5EF4-FFF2-40B4-BE49-F238E27FC236}">
                <a16:creationId xmlns:a16="http://schemas.microsoft.com/office/drawing/2014/main" id="{0A77CF53-4B18-4C35-8358-64E7E602B6E5}"/>
              </a:ext>
            </a:extLst>
          </p:cNvPr>
          <p:cNvGrpSpPr>
            <a:grpSpLocks/>
          </p:cNvGrpSpPr>
          <p:nvPr/>
        </p:nvGrpSpPr>
        <p:grpSpPr bwMode="auto">
          <a:xfrm>
            <a:off x="5004048" y="260648"/>
            <a:ext cx="4033591" cy="6525915"/>
            <a:chOff x="4014" y="1117"/>
            <a:chExt cx="1679" cy="3158"/>
          </a:xfrm>
        </p:grpSpPr>
        <p:pic>
          <p:nvPicPr>
            <p:cNvPr id="6" name="Picture 5" descr="Unfortunately we are unable to provide accessible alternative text for this. If you require assistance to access this image, please contact help@nature.com or the author">
              <a:extLst>
                <a:ext uri="{FF2B5EF4-FFF2-40B4-BE49-F238E27FC236}">
                  <a16:creationId xmlns:a16="http://schemas.microsoft.com/office/drawing/2014/main" id="{164821D3-3454-4C6F-ACCB-7194EE417FDF}"/>
                </a:ext>
              </a:extLst>
            </p:cNvPr>
            <p:cNvPicPr>
              <a:picLocks noChangeAspect="1" noChangeArrowheads="1"/>
            </p:cNvPicPr>
            <p:nvPr/>
          </p:nvPicPr>
          <p:blipFill>
            <a:blip r:embed="rId5">
              <a:clrChange>
                <a:clrFrom>
                  <a:srgbClr val="FFFFFF"/>
                </a:clrFrom>
                <a:clrTo>
                  <a:srgbClr val="FFFFFF">
                    <a:alpha val="0"/>
                  </a:srgbClr>
                </a:clrTo>
              </a:clrChange>
              <a:lum bright="-36000" contrast="54000"/>
              <a:extLst>
                <a:ext uri="{28A0092B-C50C-407E-A947-70E740481C1C}">
                  <a14:useLocalDpi xmlns:a14="http://schemas.microsoft.com/office/drawing/2010/main" val="0"/>
                </a:ext>
              </a:extLst>
            </a:blip>
            <a:srcRect/>
            <a:stretch>
              <a:fillRect/>
            </a:stretch>
          </p:blipFill>
          <p:spPr bwMode="auto">
            <a:xfrm>
              <a:off x="4150" y="1117"/>
              <a:ext cx="1430" cy="14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827F467-710D-4B23-8E0A-2C26618A4C2C}"/>
                </a:ext>
              </a:extLst>
            </p:cNvPr>
            <p:cNvGrpSpPr>
              <a:grpSpLocks/>
            </p:cNvGrpSpPr>
            <p:nvPr/>
          </p:nvGrpSpPr>
          <p:grpSpPr bwMode="auto">
            <a:xfrm>
              <a:off x="4014" y="2659"/>
              <a:ext cx="1679" cy="1616"/>
              <a:chOff x="4081" y="2704"/>
              <a:chExt cx="1679" cy="1616"/>
            </a:xfrm>
          </p:grpSpPr>
          <p:pic>
            <p:nvPicPr>
              <p:cNvPr id="8" name="Picture 7" descr="image005">
                <a:extLst>
                  <a:ext uri="{FF2B5EF4-FFF2-40B4-BE49-F238E27FC236}">
                    <a16:creationId xmlns:a16="http://schemas.microsoft.com/office/drawing/2014/main" id="{086134CB-EB8C-49E6-881F-E9458EF6FA7A}"/>
                  </a:ext>
                </a:extLst>
              </p:cNvPr>
              <p:cNvPicPr>
                <a:picLocks noChangeAspect="1" noChangeArrowheads="1"/>
              </p:cNvPicPr>
              <p:nvPr/>
            </p:nvPicPr>
            <p:blipFill>
              <a:blip r:embed="rId6">
                <a:clrChange>
                  <a:clrFrom>
                    <a:srgbClr val="FDFDFD"/>
                  </a:clrFrom>
                  <a:clrTo>
                    <a:srgbClr val="FDFDFD">
                      <a:alpha val="0"/>
                    </a:srgbClr>
                  </a:clrTo>
                </a:clrChange>
                <a:lum bright="-24000" contrast="36000"/>
                <a:extLst>
                  <a:ext uri="{28A0092B-C50C-407E-A947-70E740481C1C}">
                    <a14:useLocalDpi xmlns:a14="http://schemas.microsoft.com/office/drawing/2010/main" val="0"/>
                  </a:ext>
                </a:extLst>
              </a:blip>
              <a:srcRect t="2710" r="24266"/>
              <a:stretch>
                <a:fillRect/>
              </a:stretch>
            </p:blipFill>
            <p:spPr bwMode="auto">
              <a:xfrm>
                <a:off x="4081" y="2704"/>
                <a:ext cx="1679" cy="161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1F18BD8-9EAD-4746-A4FA-AF85F39E1EA8}"/>
                  </a:ext>
                </a:extLst>
              </p:cNvPr>
              <p:cNvSpPr>
                <a:spLocks noChangeArrowheads="1"/>
              </p:cNvSpPr>
              <p:nvPr/>
            </p:nvSpPr>
            <p:spPr bwMode="auto">
              <a:xfrm>
                <a:off x="4105" y="3339"/>
                <a:ext cx="499" cy="499"/>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10" name="Oval 9">
                <a:extLst>
                  <a:ext uri="{FF2B5EF4-FFF2-40B4-BE49-F238E27FC236}">
                    <a16:creationId xmlns:a16="http://schemas.microsoft.com/office/drawing/2014/main" id="{01926C10-C2B7-4B76-9BB2-B714E042F0FB}"/>
                  </a:ext>
                </a:extLst>
              </p:cNvPr>
              <p:cNvSpPr>
                <a:spLocks noChangeArrowheads="1"/>
              </p:cNvSpPr>
              <p:nvPr/>
            </p:nvSpPr>
            <p:spPr bwMode="auto">
              <a:xfrm>
                <a:off x="5057" y="4020"/>
                <a:ext cx="499" cy="3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grpSp>
      <p:sp>
        <p:nvSpPr>
          <p:cNvPr id="11" name="Rectangle 10">
            <a:extLst>
              <a:ext uri="{FF2B5EF4-FFF2-40B4-BE49-F238E27FC236}">
                <a16:creationId xmlns:a16="http://schemas.microsoft.com/office/drawing/2014/main" id="{6C7DC5FF-AAC3-44B2-ABBD-5D766DDC54B1}"/>
              </a:ext>
            </a:extLst>
          </p:cNvPr>
          <p:cNvSpPr>
            <a:spLocks noChangeArrowheads="1"/>
          </p:cNvSpPr>
          <p:nvPr/>
        </p:nvSpPr>
        <p:spPr bwMode="auto">
          <a:xfrm>
            <a:off x="2195736" y="6324600"/>
            <a:ext cx="3816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a:lnSpc>
                <a:spcPct val="90000"/>
              </a:lnSpc>
            </a:pPr>
            <a:r>
              <a:rPr lang="en-US" altLang="el-GR" sz="1600" i="1" dirty="0" err="1">
                <a:solidFill>
                  <a:srgbClr val="6C4987"/>
                </a:solidFill>
                <a:latin typeface="Book Antiqua" panose="02040602050305030304" pitchFamily="18" charset="0"/>
              </a:rPr>
              <a:t>Grohmann</a:t>
            </a:r>
            <a:r>
              <a:rPr lang="en-US" altLang="el-GR" sz="1600" i="1" dirty="0">
                <a:solidFill>
                  <a:srgbClr val="6C4987"/>
                </a:solidFill>
                <a:latin typeface="Book Antiqua" panose="02040602050305030304" pitchFamily="18" charset="0"/>
              </a:rPr>
              <a:t> et al., Nat Immunol, 2002</a:t>
            </a:r>
          </a:p>
          <a:p>
            <a:pPr algn="r">
              <a:lnSpc>
                <a:spcPct val="90000"/>
              </a:lnSpc>
            </a:pPr>
            <a:r>
              <a:rPr lang="en-US" altLang="el-GR" sz="1600" i="1" dirty="0" err="1">
                <a:solidFill>
                  <a:srgbClr val="6C4987"/>
                </a:solidFill>
                <a:latin typeface="Book Antiqua" panose="02040602050305030304" pitchFamily="18" charset="0"/>
              </a:rPr>
              <a:t>Orabona</a:t>
            </a:r>
            <a:r>
              <a:rPr lang="en-US" altLang="el-GR" sz="1600" i="1" dirty="0">
                <a:solidFill>
                  <a:srgbClr val="6C4987"/>
                </a:solidFill>
                <a:latin typeface="Book Antiqua" panose="02040602050305030304" pitchFamily="18" charset="0"/>
              </a:rPr>
              <a:t> et al., Nat Immunol, 2004</a:t>
            </a:r>
            <a:endParaRPr lang="el-GR" altLang="el-GR" sz="1600" i="1" dirty="0">
              <a:solidFill>
                <a:srgbClr val="6C4987"/>
              </a:solidFill>
              <a:latin typeface="Book Antiqua" panose="02040602050305030304" pitchFamily="18" charset="0"/>
            </a:endParaRPr>
          </a:p>
        </p:txBody>
      </p:sp>
    </p:spTree>
    <p:extLst>
      <p:ext uri="{BB962C8B-B14F-4D97-AF65-F5344CB8AC3E}">
        <p14:creationId xmlns:p14="http://schemas.microsoft.com/office/powerpoint/2010/main" val="6379787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a:extLst>
              <a:ext uri="{FF2B5EF4-FFF2-40B4-BE49-F238E27FC236}">
                <a16:creationId xmlns:a16="http://schemas.microsoft.com/office/drawing/2014/main" id="{EB7AB18F-23B5-4CA3-A425-5F2C2FE4191A}"/>
              </a:ext>
            </a:extLst>
          </p:cNvPr>
          <p:cNvSpPr>
            <a:spLocks noGrp="1" noChangeArrowheads="1"/>
          </p:cNvSpPr>
          <p:nvPr>
            <p:ph type="title"/>
          </p:nvPr>
        </p:nvSpPr>
        <p:spPr/>
        <p:txBody>
          <a:bodyPr/>
          <a:lstStyle/>
          <a:p>
            <a:r>
              <a:rPr lang="el-GR" altLang="el-GR" sz="2400" dirty="0"/>
              <a:t>Ειδική ή Επίκτητη Ανοσία</a:t>
            </a:r>
            <a:r>
              <a:rPr lang="el-GR" altLang="el-GR" sz="2800" dirty="0"/>
              <a:t> </a:t>
            </a:r>
            <a:br>
              <a:rPr lang="el-GR" altLang="el-GR" sz="2800" dirty="0"/>
            </a:br>
            <a:r>
              <a:rPr lang="el-GR" altLang="el-GR" dirty="0">
                <a:solidFill>
                  <a:srgbClr val="364B58"/>
                </a:solidFill>
              </a:rPr>
              <a:t>Χαρακτηριστικά</a:t>
            </a:r>
            <a:endParaRPr lang="en-US" altLang="el-GR" dirty="0">
              <a:solidFill>
                <a:srgbClr val="364B58"/>
              </a:solidFill>
            </a:endParaRPr>
          </a:p>
        </p:txBody>
      </p:sp>
      <p:graphicFrame>
        <p:nvGraphicFramePr>
          <p:cNvPr id="772202" name="Group 106">
            <a:extLst>
              <a:ext uri="{FF2B5EF4-FFF2-40B4-BE49-F238E27FC236}">
                <a16:creationId xmlns:a16="http://schemas.microsoft.com/office/drawing/2014/main" id="{7F7FD13E-585C-4ED4-8232-A965F0E79400}"/>
              </a:ext>
            </a:extLst>
          </p:cNvPr>
          <p:cNvGraphicFramePr>
            <a:graphicFrameLocks noGrp="1"/>
          </p:cNvGraphicFramePr>
          <p:nvPr>
            <p:extLst/>
          </p:nvPr>
        </p:nvGraphicFramePr>
        <p:xfrm>
          <a:off x="179512" y="1393936"/>
          <a:ext cx="8785225" cy="5419440"/>
        </p:xfrm>
        <a:graphic>
          <a:graphicData uri="http://schemas.openxmlformats.org/drawingml/2006/table">
            <a:tbl>
              <a:tblPr/>
              <a:tblGrid>
                <a:gridCol w="1944216">
                  <a:extLst>
                    <a:ext uri="{9D8B030D-6E8A-4147-A177-3AD203B41FA5}">
                      <a16:colId xmlns:a16="http://schemas.microsoft.com/office/drawing/2014/main" val="3926044176"/>
                    </a:ext>
                  </a:extLst>
                </a:gridCol>
                <a:gridCol w="1872208">
                  <a:extLst>
                    <a:ext uri="{9D8B030D-6E8A-4147-A177-3AD203B41FA5}">
                      <a16:colId xmlns:a16="http://schemas.microsoft.com/office/drawing/2014/main" val="808881869"/>
                    </a:ext>
                  </a:extLst>
                </a:gridCol>
                <a:gridCol w="4968801">
                  <a:extLst>
                    <a:ext uri="{9D8B030D-6E8A-4147-A177-3AD203B41FA5}">
                      <a16:colId xmlns:a16="http://schemas.microsoft.com/office/drawing/2014/main" val="1645895197"/>
                    </a:ext>
                  </a:extLst>
                </a:gridCol>
              </a:tblGrid>
              <a:tr h="404913">
                <a:tc rowSpan="2">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Pct val="60000"/>
                        <a:buFontTx/>
                        <a:buNone/>
                        <a:tabLst/>
                      </a:pPr>
                      <a:endParaRPr kumimoji="0" lang="el-GR" altLang="el-GR" sz="2000" b="0" i="0" u="none" strike="noStrike" cap="none" normalizeH="0" baseline="0" dirty="0">
                        <a:ln>
                          <a:noFill/>
                        </a:ln>
                        <a:solidFill>
                          <a:schemeClr val="bg1"/>
                        </a:solidFill>
                        <a:effectLst/>
                        <a:latin typeface="Century Schoolbook" panose="02040604050505020304" pitchFamily="18" charset="0"/>
                      </a:endParaRPr>
                    </a:p>
                  </a:txBody>
                  <a:tcPr marL="54000" marR="54000" marT="54000" marB="54000" anchor="ctr" horzOverflow="overflow">
                    <a:lnL cap="flat">
                      <a:noFill/>
                    </a:lnL>
                    <a:lnR>
                      <a:noFill/>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364B58"/>
                    </a:solidFill>
                  </a:tcPr>
                </a:tc>
                <a:tc gridSpan="2">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Pct val="60000"/>
                        <a:buFontTx/>
                        <a:buNone/>
                        <a:tabLst/>
                      </a:pPr>
                      <a:r>
                        <a:rPr kumimoji="0" lang="el-GR" altLang="el-GR" sz="2400" b="0" i="0" u="none" strike="noStrike" cap="none" normalizeH="0" baseline="0" dirty="0">
                          <a:ln>
                            <a:noFill/>
                          </a:ln>
                          <a:solidFill>
                            <a:schemeClr val="bg1"/>
                          </a:solidFill>
                          <a:effectLst/>
                          <a:latin typeface="Century Schoolbook" panose="02040604050505020304" pitchFamily="18" charset="0"/>
                        </a:rPr>
                        <a:t>                       Ανοσία</a:t>
                      </a:r>
                    </a:p>
                  </a:txBody>
                  <a:tcPr anchor="ctr" horzOverflow="overflow">
                    <a:lnL>
                      <a:noFill/>
                    </a:lnL>
                    <a:lnR cap="flat">
                      <a:noFill/>
                    </a:lnR>
                    <a:lnT w="28575" cap="flat" cmpd="sng" algn="ctr">
                      <a:solidFill>
                        <a:schemeClr val="tx1"/>
                      </a:solidFill>
                      <a:prstDash val="solid"/>
                      <a:round/>
                      <a:headEnd type="none" w="med" len="med"/>
                      <a:tailEnd type="none" w="med" len="med"/>
                    </a:lnT>
                    <a:lnB>
                      <a:noFill/>
                    </a:lnB>
                    <a:lnTlToBr>
                      <a:noFill/>
                    </a:lnTlToBr>
                    <a:lnBlToTr>
                      <a:noFill/>
                    </a:lnBlToTr>
                    <a:solidFill>
                      <a:srgbClr val="364B58"/>
                    </a:solidFill>
                  </a:tcPr>
                </a:tc>
                <a:tc hMerge="1">
                  <a:txBody>
                    <a:bodyPr/>
                    <a:lstStyle/>
                    <a:p>
                      <a:endParaRPr lang="el-GR"/>
                    </a:p>
                  </a:txBody>
                  <a:tcPr/>
                </a:tc>
                <a:extLst>
                  <a:ext uri="{0D108BD9-81ED-4DB2-BD59-A6C34878D82A}">
                    <a16:rowId xmlns:a16="http://schemas.microsoft.com/office/drawing/2014/main" val="2965742800"/>
                  </a:ext>
                </a:extLst>
              </a:tr>
              <a:tr h="0">
                <a:tc vMerge="1">
                  <a:txBody>
                    <a:bodyPr/>
                    <a:lstStyle/>
                    <a:p>
                      <a:endParaRPr lang="el-GR"/>
                    </a:p>
                  </a:txBody>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2400" b="0" i="0" u="none" strike="noStrike" cap="none" normalizeH="0" baseline="0" dirty="0">
                          <a:ln>
                            <a:noFill/>
                          </a:ln>
                          <a:solidFill>
                            <a:schemeClr val="bg1"/>
                          </a:solidFill>
                          <a:effectLst/>
                          <a:latin typeface="Century Schoolbook" panose="02040604050505020304" pitchFamily="18" charset="0"/>
                        </a:rPr>
                        <a:t>Φυσική </a:t>
                      </a:r>
                    </a:p>
                  </a:txBody>
                  <a:tcPr anchor="ctr"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solidFill>
                      <a:srgbClr val="364B58"/>
                    </a:solidFill>
                  </a:tcPr>
                </a:tc>
                <a:tc>
                  <a:txBody>
                    <a:bodyPr/>
                    <a:lstStyle>
                      <a:lvl1pPr marL="174625">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174625"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2400" b="0" i="0" u="none" strike="noStrike" cap="none" normalizeH="0" baseline="0" dirty="0">
                          <a:ln>
                            <a:noFill/>
                          </a:ln>
                          <a:solidFill>
                            <a:schemeClr val="bg1"/>
                          </a:solidFill>
                          <a:effectLst/>
                          <a:latin typeface="Century Schoolbook" panose="02040604050505020304" pitchFamily="18" charset="0"/>
                        </a:rPr>
                        <a:t>Επίκτητη</a:t>
                      </a:r>
                    </a:p>
                  </a:txBody>
                  <a:tcPr anchor="ctr" horzOverflow="overflow">
                    <a:lnL>
                      <a:noFill/>
                    </a:lnL>
                    <a:lnR cap="flat">
                      <a:noFill/>
                    </a:lnR>
                    <a:lnT>
                      <a:noFill/>
                    </a:lnT>
                    <a:lnB w="19050" cap="flat" cmpd="sng" algn="ctr">
                      <a:solidFill>
                        <a:schemeClr val="tx1"/>
                      </a:solidFill>
                      <a:prstDash val="solid"/>
                      <a:round/>
                      <a:headEnd type="none" w="med" len="med"/>
                      <a:tailEnd type="none" w="med" len="med"/>
                    </a:lnB>
                    <a:lnTlToBr>
                      <a:noFill/>
                    </a:lnTlToBr>
                    <a:lnBlToTr>
                      <a:noFill/>
                    </a:lnBlToTr>
                    <a:solidFill>
                      <a:srgbClr val="364B58"/>
                    </a:solidFill>
                  </a:tcPr>
                </a:tc>
                <a:extLst>
                  <a:ext uri="{0D108BD9-81ED-4DB2-BD59-A6C34878D82A}">
                    <a16:rowId xmlns:a16="http://schemas.microsoft.com/office/drawing/2014/main" val="2235060057"/>
                  </a:ext>
                </a:extLst>
              </a:tr>
              <a:tr h="365591">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marL="1441450">
                        <a:spcBef>
                          <a:spcPct val="20000"/>
                        </a:spcBef>
                        <a:spcAft>
                          <a:spcPct val="20000"/>
                        </a:spcAft>
                        <a:buSzPct val="50000"/>
                        <a:defRPr sz="2000">
                          <a:solidFill>
                            <a:srgbClr val="532753"/>
                          </a:solidFill>
                          <a:latin typeface="Century Schoolbook" panose="02040604050505020304" pitchFamily="18" charset="0"/>
                        </a:defRPr>
                      </a:lvl2pPr>
                      <a:lvl3pPr marL="1620838">
                        <a:spcBef>
                          <a:spcPct val="20000"/>
                        </a:spcBef>
                        <a:spcAft>
                          <a:spcPct val="20000"/>
                        </a:spcAft>
                        <a:buSzPct val="50000"/>
                        <a:defRPr sz="2000">
                          <a:solidFill>
                            <a:srgbClr val="36532B"/>
                          </a:solidFill>
                          <a:latin typeface="Century Schoolbook" panose="02040604050505020304" pitchFamily="18" charset="0"/>
                        </a:defRPr>
                      </a:lvl3pPr>
                      <a:lvl4pPr marL="1800225">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marL="1979613">
                        <a:spcBef>
                          <a:spcPct val="20000"/>
                        </a:spcBef>
                        <a:spcAft>
                          <a:spcPct val="20000"/>
                        </a:spcAft>
                        <a:defRPr>
                          <a:solidFill>
                            <a:srgbClr val="4D4D4D"/>
                          </a:solidFill>
                          <a:latin typeface="Century Schoolbook" panose="02040604050505020304" pitchFamily="18" charset="0"/>
                        </a:defRPr>
                      </a:lvl5pPr>
                      <a:lvl6pPr marL="2436813" fontAlgn="base">
                        <a:spcBef>
                          <a:spcPct val="20000"/>
                        </a:spcBef>
                        <a:spcAft>
                          <a:spcPct val="20000"/>
                        </a:spcAft>
                        <a:defRPr>
                          <a:solidFill>
                            <a:srgbClr val="4D4D4D"/>
                          </a:solidFill>
                          <a:latin typeface="Century Schoolbook" panose="02040604050505020304" pitchFamily="18" charset="0"/>
                        </a:defRPr>
                      </a:lvl6pPr>
                      <a:lvl7pPr marL="2894013" fontAlgn="base">
                        <a:spcBef>
                          <a:spcPct val="20000"/>
                        </a:spcBef>
                        <a:spcAft>
                          <a:spcPct val="20000"/>
                        </a:spcAft>
                        <a:defRPr>
                          <a:solidFill>
                            <a:srgbClr val="4D4D4D"/>
                          </a:solidFill>
                          <a:latin typeface="Century Schoolbook" panose="02040604050505020304" pitchFamily="18" charset="0"/>
                        </a:defRPr>
                      </a:lvl7pPr>
                      <a:lvl8pPr marL="3351213" fontAlgn="base">
                        <a:spcBef>
                          <a:spcPct val="20000"/>
                        </a:spcBef>
                        <a:spcAft>
                          <a:spcPct val="20000"/>
                        </a:spcAft>
                        <a:defRPr>
                          <a:solidFill>
                            <a:srgbClr val="4D4D4D"/>
                          </a:solidFill>
                          <a:latin typeface="Century Schoolbook" panose="02040604050505020304" pitchFamily="18" charset="0"/>
                        </a:defRPr>
                      </a:lvl8pPr>
                      <a:lvl9pPr marL="3808413" fontAlgn="base">
                        <a:spcBef>
                          <a:spcPct val="20000"/>
                        </a:spcBef>
                        <a:spcAft>
                          <a:spcPct val="20000"/>
                        </a:spcAft>
                        <a:defRPr>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dirty="0">
                          <a:ln>
                            <a:noFill/>
                          </a:ln>
                          <a:solidFill>
                            <a:schemeClr val="tx1"/>
                          </a:solidFill>
                          <a:effectLst/>
                          <a:latin typeface="Century Schoolbook" panose="02040604050505020304" pitchFamily="18" charset="0"/>
                        </a:rPr>
                        <a:t>Γέννηση</a:t>
                      </a:r>
                    </a:p>
                  </a:txBody>
                  <a:tcPr marL="54000" marR="54000" marT="54000" marB="54000" anchor="ctr" horzOverflow="overflow">
                    <a:lnL cap="flat">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a:ln>
                            <a:noFill/>
                          </a:ln>
                          <a:solidFill>
                            <a:schemeClr val="tx1"/>
                          </a:solidFill>
                          <a:effectLst/>
                          <a:latin typeface="Century Schoolbook" panose="02040604050505020304" pitchFamily="18" charset="0"/>
                        </a:rPr>
                        <a:t>Ναι</a:t>
                      </a:r>
                    </a:p>
                  </a:txBody>
                  <a:tcPr marL="54000" marR="54000" marT="54000" marB="54000" anchor="ctr" horzOverflow="overflow">
                    <a:lnL>
                      <a:noFill/>
                    </a:lnL>
                    <a:lnR cap="flat">
                      <a:noFill/>
                    </a:lnR>
                    <a:lnT w="1905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a:ln>
                            <a:noFill/>
                          </a:ln>
                          <a:solidFill>
                            <a:schemeClr val="tx1"/>
                          </a:solidFill>
                          <a:effectLst/>
                          <a:latin typeface="Century Schoolbook" panose="02040604050505020304" pitchFamily="18" charset="0"/>
                        </a:rPr>
                        <a:t>ωριμάζει μετά</a:t>
                      </a:r>
                    </a:p>
                  </a:txBody>
                  <a:tcPr marL="54000" marR="54000" marT="54000" marB="54000" anchor="ctr" horzOverflow="overflow">
                    <a:lnL cap="flat">
                      <a:noFill/>
                    </a:lnL>
                    <a:lnR cap="flat">
                      <a:noFill/>
                    </a:lnR>
                    <a:lnT w="1905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401581180"/>
                  </a:ext>
                </a:extLst>
              </a:tr>
              <a:tr h="365591">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marL="1441450">
                        <a:spcBef>
                          <a:spcPct val="20000"/>
                        </a:spcBef>
                        <a:spcAft>
                          <a:spcPct val="20000"/>
                        </a:spcAft>
                        <a:buSzPct val="50000"/>
                        <a:defRPr sz="2000">
                          <a:solidFill>
                            <a:srgbClr val="532753"/>
                          </a:solidFill>
                          <a:latin typeface="Century Schoolbook" panose="02040604050505020304" pitchFamily="18" charset="0"/>
                        </a:defRPr>
                      </a:lvl2pPr>
                      <a:lvl3pPr marL="1620838">
                        <a:spcBef>
                          <a:spcPct val="20000"/>
                        </a:spcBef>
                        <a:spcAft>
                          <a:spcPct val="20000"/>
                        </a:spcAft>
                        <a:buSzPct val="50000"/>
                        <a:defRPr sz="2000">
                          <a:solidFill>
                            <a:srgbClr val="36532B"/>
                          </a:solidFill>
                          <a:latin typeface="Century Schoolbook" panose="02040604050505020304" pitchFamily="18" charset="0"/>
                        </a:defRPr>
                      </a:lvl3pPr>
                      <a:lvl4pPr marL="1800225">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marL="1979613">
                        <a:spcBef>
                          <a:spcPct val="20000"/>
                        </a:spcBef>
                        <a:spcAft>
                          <a:spcPct val="20000"/>
                        </a:spcAft>
                        <a:defRPr>
                          <a:solidFill>
                            <a:srgbClr val="4D4D4D"/>
                          </a:solidFill>
                          <a:latin typeface="Century Schoolbook" panose="02040604050505020304" pitchFamily="18" charset="0"/>
                        </a:defRPr>
                      </a:lvl5pPr>
                      <a:lvl6pPr marL="2436813" fontAlgn="base">
                        <a:spcBef>
                          <a:spcPct val="20000"/>
                        </a:spcBef>
                        <a:spcAft>
                          <a:spcPct val="20000"/>
                        </a:spcAft>
                        <a:defRPr>
                          <a:solidFill>
                            <a:srgbClr val="4D4D4D"/>
                          </a:solidFill>
                          <a:latin typeface="Century Schoolbook" panose="02040604050505020304" pitchFamily="18" charset="0"/>
                        </a:defRPr>
                      </a:lvl6pPr>
                      <a:lvl7pPr marL="2894013" fontAlgn="base">
                        <a:spcBef>
                          <a:spcPct val="20000"/>
                        </a:spcBef>
                        <a:spcAft>
                          <a:spcPct val="20000"/>
                        </a:spcAft>
                        <a:defRPr>
                          <a:solidFill>
                            <a:srgbClr val="4D4D4D"/>
                          </a:solidFill>
                          <a:latin typeface="Century Schoolbook" panose="02040604050505020304" pitchFamily="18" charset="0"/>
                        </a:defRPr>
                      </a:lvl7pPr>
                      <a:lvl8pPr marL="3351213" fontAlgn="base">
                        <a:spcBef>
                          <a:spcPct val="20000"/>
                        </a:spcBef>
                        <a:spcAft>
                          <a:spcPct val="20000"/>
                        </a:spcAft>
                        <a:defRPr>
                          <a:solidFill>
                            <a:srgbClr val="4D4D4D"/>
                          </a:solidFill>
                          <a:latin typeface="Century Schoolbook" panose="02040604050505020304" pitchFamily="18" charset="0"/>
                        </a:defRPr>
                      </a:lvl8pPr>
                      <a:lvl9pPr marL="3808413" fontAlgn="base">
                        <a:spcBef>
                          <a:spcPct val="20000"/>
                        </a:spcBef>
                        <a:spcAft>
                          <a:spcPct val="20000"/>
                        </a:spcAft>
                        <a:defRPr>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a:ln>
                            <a:noFill/>
                          </a:ln>
                          <a:solidFill>
                            <a:schemeClr val="tx1"/>
                          </a:solidFill>
                          <a:effectLst/>
                          <a:latin typeface="Century Schoolbook" panose="02040604050505020304" pitchFamily="18" charset="0"/>
                        </a:rPr>
                        <a:t>Άμεση</a:t>
                      </a:r>
                    </a:p>
                  </a:txBody>
                  <a:tcPr marL="54000" marR="54000" marT="54000" marB="54000" anchor="ctr" horzOverflow="overflow">
                    <a:lnL cap="flat">
                      <a:noFill/>
                    </a:lnL>
                    <a:lnR>
                      <a:noFill/>
                    </a:lnR>
                    <a:lnT>
                      <a:noFill/>
                    </a:lnT>
                    <a:lnB>
                      <a:noFill/>
                    </a:lnB>
                    <a:lnTlToBr>
                      <a:noFill/>
                    </a:lnTlToBr>
                    <a:lnBlToTr>
                      <a:noFill/>
                    </a:lnBlToTr>
                    <a:solidFill>
                      <a:srgbClr val="DDDDDD"/>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a:t>
                      </a:r>
                    </a:p>
                  </a:txBody>
                  <a:tcPr marL="54000" marR="54000" marT="54000" marB="54000" anchor="ctr" horzOverflow="overflow">
                    <a:lnL>
                      <a:noFill/>
                    </a:lnL>
                    <a:lnR cap="flat">
                      <a:noFill/>
                    </a:lnR>
                    <a:lnT>
                      <a:noFill/>
                    </a:lnT>
                    <a:lnB>
                      <a:noFill/>
                    </a:lnB>
                    <a:lnTlToBr>
                      <a:noFill/>
                    </a:lnTlToBr>
                    <a:lnBlToTr>
                      <a:noFill/>
                    </a:lnBlToTr>
                    <a:solidFill>
                      <a:srgbClr val="DDDDDD"/>
                    </a:solidFill>
                  </a:tcPr>
                </a:tc>
                <a:tc>
                  <a:txBody>
                    <a:bodyPr/>
                    <a:lstStyle>
                      <a:lvl1pPr marL="536575" indent="-274638">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a:ln>
                            <a:noFill/>
                          </a:ln>
                          <a:solidFill>
                            <a:schemeClr val="tx1"/>
                          </a:solidFill>
                          <a:effectLst/>
                          <a:latin typeface="Century Schoolbook" panose="02040604050505020304" pitchFamily="18" charset="0"/>
                        </a:rPr>
                        <a:t>Όχι</a:t>
                      </a:r>
                    </a:p>
                  </a:txBody>
                  <a:tcPr marL="54000" marR="54000" marT="54000" marB="54000" anchor="ctr" horzOverflow="overflow">
                    <a:lnL cap="flat">
                      <a:noFill/>
                    </a:lnL>
                    <a:lnR cap="flat">
                      <a:noFill/>
                    </a:lnR>
                    <a:lnT>
                      <a:noFill/>
                    </a:lnT>
                    <a:lnB>
                      <a:noFill/>
                    </a:lnB>
                    <a:lnTlToBr>
                      <a:noFill/>
                    </a:lnTlToBr>
                    <a:lnBlToTr>
                      <a:noFill/>
                    </a:lnBlToTr>
                    <a:solidFill>
                      <a:srgbClr val="DDDDDD"/>
                    </a:solidFill>
                  </a:tcPr>
                </a:tc>
                <a:extLst>
                  <a:ext uri="{0D108BD9-81ED-4DB2-BD59-A6C34878D82A}">
                    <a16:rowId xmlns:a16="http://schemas.microsoft.com/office/drawing/2014/main" val="3674137682"/>
                  </a:ext>
                </a:extLst>
              </a:tr>
              <a:tr h="365591">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marL="1441450">
                        <a:spcBef>
                          <a:spcPct val="20000"/>
                        </a:spcBef>
                        <a:spcAft>
                          <a:spcPct val="20000"/>
                        </a:spcAft>
                        <a:buSzPct val="50000"/>
                        <a:defRPr sz="2000">
                          <a:solidFill>
                            <a:srgbClr val="532753"/>
                          </a:solidFill>
                          <a:latin typeface="Century Schoolbook" panose="02040604050505020304" pitchFamily="18" charset="0"/>
                        </a:defRPr>
                      </a:lvl2pPr>
                      <a:lvl3pPr marL="1620838">
                        <a:spcBef>
                          <a:spcPct val="20000"/>
                        </a:spcBef>
                        <a:spcAft>
                          <a:spcPct val="20000"/>
                        </a:spcAft>
                        <a:buSzPct val="50000"/>
                        <a:defRPr sz="2000">
                          <a:solidFill>
                            <a:srgbClr val="36532B"/>
                          </a:solidFill>
                          <a:latin typeface="Century Schoolbook" panose="02040604050505020304" pitchFamily="18" charset="0"/>
                        </a:defRPr>
                      </a:lvl3pPr>
                      <a:lvl4pPr marL="1800225">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marL="1979613">
                        <a:spcBef>
                          <a:spcPct val="20000"/>
                        </a:spcBef>
                        <a:spcAft>
                          <a:spcPct val="20000"/>
                        </a:spcAft>
                        <a:defRPr>
                          <a:solidFill>
                            <a:srgbClr val="4D4D4D"/>
                          </a:solidFill>
                          <a:latin typeface="Century Schoolbook" panose="02040604050505020304" pitchFamily="18" charset="0"/>
                        </a:defRPr>
                      </a:lvl5pPr>
                      <a:lvl6pPr marL="2436813" fontAlgn="base">
                        <a:spcBef>
                          <a:spcPct val="20000"/>
                        </a:spcBef>
                        <a:spcAft>
                          <a:spcPct val="20000"/>
                        </a:spcAft>
                        <a:defRPr>
                          <a:solidFill>
                            <a:srgbClr val="4D4D4D"/>
                          </a:solidFill>
                          <a:latin typeface="Century Schoolbook" panose="02040604050505020304" pitchFamily="18" charset="0"/>
                        </a:defRPr>
                      </a:lvl6pPr>
                      <a:lvl7pPr marL="2894013" fontAlgn="base">
                        <a:spcBef>
                          <a:spcPct val="20000"/>
                        </a:spcBef>
                        <a:spcAft>
                          <a:spcPct val="20000"/>
                        </a:spcAft>
                        <a:defRPr>
                          <a:solidFill>
                            <a:srgbClr val="4D4D4D"/>
                          </a:solidFill>
                          <a:latin typeface="Century Schoolbook" panose="02040604050505020304" pitchFamily="18" charset="0"/>
                        </a:defRPr>
                      </a:lvl7pPr>
                      <a:lvl8pPr marL="3351213" fontAlgn="base">
                        <a:spcBef>
                          <a:spcPct val="20000"/>
                        </a:spcBef>
                        <a:spcAft>
                          <a:spcPct val="20000"/>
                        </a:spcAft>
                        <a:defRPr>
                          <a:solidFill>
                            <a:srgbClr val="4D4D4D"/>
                          </a:solidFill>
                          <a:latin typeface="Century Schoolbook" panose="02040604050505020304" pitchFamily="18" charset="0"/>
                        </a:defRPr>
                      </a:lvl8pPr>
                      <a:lvl9pPr marL="3808413" fontAlgn="base">
                        <a:spcBef>
                          <a:spcPct val="20000"/>
                        </a:spcBef>
                        <a:spcAft>
                          <a:spcPct val="20000"/>
                        </a:spcAft>
                        <a:defRPr>
                          <a:solidFill>
                            <a:srgbClr val="4D4D4D"/>
                          </a:solidFill>
                          <a:latin typeface="Century Schoolbook" panose="02040604050505020304" pitchFamily="18" charset="0"/>
                        </a:defRPr>
                      </a:lvl9pPr>
                    </a:lstStyle>
                    <a:p>
                      <a:pPr marL="0" marR="0" lvl="0" indent="0"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a:ln>
                            <a:noFill/>
                          </a:ln>
                          <a:solidFill>
                            <a:schemeClr val="tx1"/>
                          </a:solidFill>
                          <a:effectLst/>
                          <a:latin typeface="Century Schoolbook" panose="02040604050505020304" pitchFamily="18" charset="0"/>
                        </a:rPr>
                        <a:t>Εκπαίδευση</a:t>
                      </a:r>
                    </a:p>
                  </a:txBody>
                  <a:tcPr marL="54000" marR="54000" marT="54000" marB="54000" anchor="ctr" horzOverflow="overflow">
                    <a:lnL cap="flat">
                      <a:noFill/>
                    </a:lnL>
                    <a:lnR>
                      <a:noFill/>
                    </a:lnR>
                    <a:lnT>
                      <a:noFill/>
                    </a:lnT>
                    <a:lnB>
                      <a:noFill/>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Όχι</a:t>
                      </a:r>
                    </a:p>
                  </a:txBody>
                  <a:tcPr marL="54000" marR="54000" marT="54000" marB="54000" anchor="ctr" horzOverflow="overflow">
                    <a:lnL>
                      <a:noFill/>
                    </a:lnL>
                    <a:lnR cap="flat">
                      <a:noFill/>
                    </a:lnR>
                    <a:lnT>
                      <a:noFill/>
                    </a:lnT>
                    <a:lnB>
                      <a:noFill/>
                    </a:lnB>
                    <a:lnTlToBr>
                      <a:noFill/>
                    </a:lnTlToBr>
                    <a:lnBlToTr>
                      <a:noFill/>
                    </a:lnBlToTr>
                    <a:noFill/>
                  </a:tcPr>
                </a:tc>
                <a:tc>
                  <a:txBody>
                    <a:bodyPr/>
                    <a:lstStyle>
                      <a:lvl1pPr marL="536575" indent="-274638">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a:t>
                      </a:r>
                    </a:p>
                  </a:txBody>
                  <a:tcPr marL="54000" marR="54000" marT="54000" marB="5400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2585016845"/>
                  </a:ext>
                </a:extLst>
              </a:tr>
              <a:tr h="770504">
                <a:tc>
                  <a:txBody>
                    <a:bodyPr/>
                    <a:lstStyle>
                      <a:lvl1pPr marL="269875" indent="-269875">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269875" marR="0" lvl="0" indent="-269875"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a:ln>
                            <a:noFill/>
                          </a:ln>
                          <a:solidFill>
                            <a:schemeClr val="tx1"/>
                          </a:solidFill>
                          <a:effectLst/>
                          <a:latin typeface="Century Schoolbook" panose="02040604050505020304" pitchFamily="18" charset="0"/>
                        </a:rPr>
                        <a:t>Μνήμη</a:t>
                      </a:r>
                    </a:p>
                  </a:txBody>
                  <a:tcPr marL="54000" marR="54000" marT="54000" marB="54000" anchor="ctr" horzOverflow="overflow">
                    <a:lnL cap="flat">
                      <a:noFill/>
                    </a:lnL>
                    <a:lnR>
                      <a:noFill/>
                    </a:lnR>
                    <a:lnT>
                      <a:noFill/>
                    </a:lnT>
                    <a:lnB>
                      <a:noFill/>
                    </a:lnB>
                    <a:lnTlToBr>
                      <a:noFill/>
                    </a:lnTlToBr>
                    <a:lnBlToTr>
                      <a:noFill/>
                    </a:lnBlToTr>
                    <a:solidFill>
                      <a:srgbClr val="DDDDDD"/>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Όχι</a:t>
                      </a:r>
                    </a:p>
                  </a:txBody>
                  <a:tcPr marL="54000" marR="54000" marT="54000" marB="54000" anchor="ctr" horzOverflow="overflow">
                    <a:lnL>
                      <a:noFill/>
                    </a:lnL>
                    <a:lnR cap="flat">
                      <a:noFill/>
                    </a:lnR>
                    <a:lnT>
                      <a:noFill/>
                    </a:lnT>
                    <a:lnB>
                      <a:noFill/>
                    </a:lnB>
                    <a:lnTlToBr>
                      <a:noFill/>
                    </a:lnTlToBr>
                    <a:lnBlToTr>
                      <a:noFill/>
                    </a:lnBlToTr>
                    <a:solidFill>
                      <a:srgbClr val="DDDDDD"/>
                    </a:solidFill>
                  </a:tcPr>
                </a:tc>
                <a:tc>
                  <a:txBody>
                    <a:bodyPr/>
                    <a:lstStyle>
                      <a:lvl1pPr marL="536575" indent="-274638">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 </a:t>
                      </a:r>
                    </a:p>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600" b="0" i="1" u="none" strike="noStrike" cap="none" normalizeH="0" baseline="0" dirty="0">
                          <a:ln>
                            <a:noFill/>
                          </a:ln>
                          <a:solidFill>
                            <a:schemeClr val="tx1"/>
                          </a:solidFill>
                          <a:effectLst/>
                          <a:latin typeface="Century Schoolbook" panose="02040604050505020304" pitchFamily="18" charset="0"/>
                        </a:rPr>
                        <a:t>ενισχυμένη αντίδραση εναντίον επαναλαμβανόμενων λοιμώξεων</a:t>
                      </a:r>
                    </a:p>
                  </a:txBody>
                  <a:tcPr marL="54000" marR="54000" marT="54000" marB="54000" anchor="ctr" horzOverflow="overflow">
                    <a:lnL cap="flat">
                      <a:noFill/>
                    </a:lnL>
                    <a:lnR cap="flat">
                      <a:noFill/>
                    </a:lnR>
                    <a:lnT>
                      <a:noFill/>
                    </a:lnT>
                    <a:lnB>
                      <a:noFill/>
                    </a:lnB>
                    <a:lnTlToBr>
                      <a:noFill/>
                    </a:lnTlToBr>
                    <a:lnBlToTr>
                      <a:noFill/>
                    </a:lnBlToTr>
                    <a:solidFill>
                      <a:srgbClr val="DDDDDD"/>
                    </a:solidFill>
                  </a:tcPr>
                </a:tc>
                <a:extLst>
                  <a:ext uri="{0D108BD9-81ED-4DB2-BD59-A6C34878D82A}">
                    <a16:rowId xmlns:a16="http://schemas.microsoft.com/office/drawing/2014/main" val="2882347900"/>
                  </a:ext>
                </a:extLst>
              </a:tr>
              <a:tr h="770504">
                <a:tc>
                  <a:txBody>
                    <a:bodyPr/>
                    <a:lstStyle>
                      <a:lvl1pPr marL="269875" indent="-269875">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269875" marR="0" lvl="0" indent="-269875"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a:ln>
                            <a:noFill/>
                          </a:ln>
                          <a:solidFill>
                            <a:schemeClr val="tx1"/>
                          </a:solidFill>
                          <a:effectLst/>
                          <a:latin typeface="Century Schoolbook" panose="02040604050505020304" pitchFamily="18" charset="0"/>
                        </a:rPr>
                        <a:t>Ειδικότητα</a:t>
                      </a:r>
                    </a:p>
                  </a:txBody>
                  <a:tcPr marL="54000" marR="54000" marT="54000" marB="54000" anchor="ctr" horzOverflow="overflow">
                    <a:lnL cap="flat">
                      <a:noFill/>
                    </a:lnL>
                    <a:lnR>
                      <a:noFill/>
                    </a:lnR>
                    <a:lnT>
                      <a:noFill/>
                    </a:lnT>
                    <a:lnB>
                      <a:noFill/>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  </a:t>
                      </a:r>
                    </a:p>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600" b="0" i="1" u="none" strike="noStrike" cap="none" normalizeH="0" baseline="0" dirty="0">
                          <a:ln>
                            <a:noFill/>
                          </a:ln>
                          <a:solidFill>
                            <a:schemeClr val="tx1"/>
                          </a:solidFill>
                          <a:effectLst/>
                          <a:latin typeface="Century Schoolbook" panose="02040604050505020304" pitchFamily="18" charset="0"/>
                        </a:rPr>
                        <a:t>προϊόντα λοιμωδών παραγόντων</a:t>
                      </a:r>
                      <a:endParaRPr kumimoji="0" lang="el-GR" altLang="el-GR" sz="1600" b="0" i="0" u="none" strike="noStrike" cap="none" normalizeH="0" baseline="0" dirty="0">
                        <a:ln>
                          <a:noFill/>
                        </a:ln>
                        <a:solidFill>
                          <a:schemeClr val="tx1"/>
                        </a:solidFill>
                        <a:effectLst/>
                        <a:latin typeface="Century Schoolbook" panose="02040604050505020304" pitchFamily="18" charset="0"/>
                      </a:endParaRPr>
                    </a:p>
                  </a:txBody>
                  <a:tcPr marL="54000" marR="54000" marT="54000" marB="54000" anchor="ctr" horzOverflow="overflow">
                    <a:lnL>
                      <a:noFill/>
                    </a:lnL>
                    <a:lnR cap="flat">
                      <a:noFill/>
                    </a:lnR>
                    <a:lnT>
                      <a:noFill/>
                    </a:lnT>
                    <a:lnB>
                      <a:noFill/>
                    </a:lnB>
                    <a:lnTlToBr>
                      <a:noFill/>
                    </a:lnTlToBr>
                    <a:lnBlToTr>
                      <a:noFill/>
                    </a:lnBlToTr>
                    <a:noFill/>
                  </a:tcPr>
                </a:tc>
                <a:tc>
                  <a:txBody>
                    <a:bodyPr/>
                    <a:lstStyle>
                      <a:lvl1pPr marL="536575" indent="-274638">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 </a:t>
                      </a:r>
                    </a:p>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600" b="0" i="1" u="none" strike="noStrike" cap="none" normalizeH="0" baseline="0" dirty="0">
                          <a:ln>
                            <a:noFill/>
                          </a:ln>
                          <a:solidFill>
                            <a:schemeClr val="tx1"/>
                          </a:solidFill>
                          <a:effectLst/>
                          <a:latin typeface="Century Schoolbook" panose="02040604050505020304" pitchFamily="18" charset="0"/>
                        </a:rPr>
                        <a:t>αντιγόνο</a:t>
                      </a:r>
                      <a:endParaRPr kumimoji="0" lang="el-GR" altLang="el-GR" sz="1600" b="0" i="0" u="none" strike="noStrike" cap="none" normalizeH="0" baseline="0" dirty="0">
                        <a:ln>
                          <a:noFill/>
                        </a:ln>
                        <a:solidFill>
                          <a:schemeClr val="tx1"/>
                        </a:solidFill>
                        <a:effectLst/>
                        <a:latin typeface="Century Schoolbook" panose="02040604050505020304" pitchFamily="18" charset="0"/>
                      </a:endParaRPr>
                    </a:p>
                  </a:txBody>
                  <a:tcPr marL="54000" marR="54000" marT="54000" marB="54000" anchor="ctr"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3922912100"/>
                  </a:ext>
                </a:extLst>
              </a:tr>
              <a:tr h="1083347">
                <a:tc>
                  <a:txBody>
                    <a:bodyPr/>
                    <a:lstStyle>
                      <a:lvl1pPr marL="269875" indent="-269875">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269875" marR="0" lvl="0" indent="-269875"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a:ln>
                            <a:noFill/>
                          </a:ln>
                          <a:solidFill>
                            <a:schemeClr val="tx1"/>
                          </a:solidFill>
                          <a:effectLst/>
                          <a:latin typeface="Century Schoolbook" panose="02040604050505020304" pitchFamily="18" charset="0"/>
                        </a:rPr>
                        <a:t>Ανοσολογική ανοχή</a:t>
                      </a:r>
                    </a:p>
                  </a:txBody>
                  <a:tcPr marL="54000" marR="54000" marT="54000" marB="54000" anchor="ctr" horzOverflow="overflow">
                    <a:lnL cap="flat">
                      <a:noFill/>
                    </a:lnL>
                    <a:lnR>
                      <a:noFill/>
                    </a:lnR>
                    <a:lnT>
                      <a:noFill/>
                    </a:lnT>
                    <a:lnB>
                      <a:noFill/>
                    </a:lnB>
                    <a:lnTlToBr>
                      <a:noFill/>
                    </a:lnTlToBr>
                    <a:lnBlToTr>
                      <a:noFill/>
                    </a:lnBlToTr>
                    <a:solidFill>
                      <a:srgbClr val="DDDDDD"/>
                    </a:solid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a:ln>
                            <a:noFill/>
                          </a:ln>
                          <a:solidFill>
                            <a:schemeClr val="tx1"/>
                          </a:solidFill>
                          <a:effectLst/>
                          <a:latin typeface="Century Schoolbook" panose="02040604050505020304" pitchFamily="18" charset="0"/>
                        </a:rPr>
                        <a:t>Όχι</a:t>
                      </a:r>
                    </a:p>
                  </a:txBody>
                  <a:tcPr marL="54000" marR="54000" marT="54000" marB="54000" anchor="ctr" horzOverflow="overflow">
                    <a:lnL>
                      <a:noFill/>
                    </a:lnL>
                    <a:lnR cap="flat">
                      <a:noFill/>
                    </a:lnR>
                    <a:lnT>
                      <a:noFill/>
                    </a:lnT>
                    <a:lnB>
                      <a:noFill/>
                    </a:lnB>
                    <a:lnTlToBr>
                      <a:noFill/>
                    </a:lnTlToBr>
                    <a:lnBlToTr>
                      <a:noFill/>
                    </a:lnBlToTr>
                    <a:solidFill>
                      <a:srgbClr val="DDDDDD"/>
                    </a:solidFill>
                  </a:tcPr>
                </a:tc>
                <a:tc>
                  <a:txBody>
                    <a:bodyPr/>
                    <a:lstStyle>
                      <a:lvl1pPr marL="536575" indent="-274638">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a:t>
                      </a:r>
                    </a:p>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600" b="0" i="1" u="none" strike="noStrike" cap="none" normalizeH="0" baseline="0" dirty="0">
                          <a:ln>
                            <a:noFill/>
                          </a:ln>
                          <a:solidFill>
                            <a:schemeClr val="tx1"/>
                          </a:solidFill>
                          <a:effectLst/>
                          <a:latin typeface="Century Schoolbook" panose="02040604050505020304" pitchFamily="18" charset="0"/>
                        </a:rPr>
                        <a:t>Διακρίνει «εαυτόν» και τον αγνοεί: αποφυγή βλαπτικών αποκρίσεων έναντι ιστών/κυττάρων του οργανισμού</a:t>
                      </a:r>
                    </a:p>
                  </a:txBody>
                  <a:tcPr marL="54000" marR="54000" marT="54000" marB="54000" anchor="ctr" horzOverflow="overflow">
                    <a:lnL cap="flat">
                      <a:noFill/>
                    </a:lnL>
                    <a:lnR cap="flat">
                      <a:noFill/>
                    </a:lnR>
                    <a:lnT>
                      <a:noFill/>
                    </a:lnT>
                    <a:lnB>
                      <a:noFill/>
                    </a:lnB>
                    <a:lnTlToBr>
                      <a:noFill/>
                    </a:lnTlToBr>
                    <a:lnBlToTr>
                      <a:noFill/>
                    </a:lnBlToTr>
                    <a:solidFill>
                      <a:srgbClr val="DDDDDD"/>
                    </a:solidFill>
                  </a:tcPr>
                </a:tc>
                <a:extLst>
                  <a:ext uri="{0D108BD9-81ED-4DB2-BD59-A6C34878D82A}">
                    <a16:rowId xmlns:a16="http://schemas.microsoft.com/office/drawing/2014/main" val="2099634362"/>
                  </a:ext>
                </a:extLst>
              </a:tr>
              <a:tr h="365591">
                <a:tc>
                  <a:txBody>
                    <a:bodyPr/>
                    <a:lstStyle>
                      <a:lvl1pPr marL="269875" indent="-269875">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269875" marR="0" lvl="0" indent="-269875" algn="l" defTabSz="914400" rtl="0" eaLnBrk="1" fontAlgn="base" latinLnBrk="0" hangingPunct="1">
                        <a:lnSpc>
                          <a:spcPct val="100000"/>
                        </a:lnSpc>
                        <a:spcBef>
                          <a:spcPct val="0"/>
                        </a:spcBef>
                        <a:spcAft>
                          <a:spcPct val="0"/>
                        </a:spcAft>
                        <a:buClrTx/>
                        <a:buSzPct val="60000"/>
                        <a:buFontTx/>
                        <a:buNone/>
                        <a:tabLst/>
                      </a:pPr>
                      <a:r>
                        <a:rPr kumimoji="0" lang="el-GR" altLang="el-GR" sz="2000" b="0" i="0" u="none" strike="noStrike" cap="none" normalizeH="0" baseline="0">
                          <a:ln>
                            <a:noFill/>
                          </a:ln>
                          <a:solidFill>
                            <a:schemeClr val="tx1"/>
                          </a:solidFill>
                          <a:effectLst/>
                          <a:latin typeface="Century Schoolbook" panose="02040604050505020304" pitchFamily="18" charset="0"/>
                        </a:rPr>
                        <a:t>Συνεργασία</a:t>
                      </a:r>
                    </a:p>
                  </a:txBody>
                  <a:tcPr marL="54000" marR="54000" marT="54000" marB="54000" anchor="ctr"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spcAft>
                          <a:spcPct val="20000"/>
                        </a:spcAft>
                        <a:buSzPct val="60000"/>
                        <a:defRPr sz="2200">
                          <a:solidFill>
                            <a:schemeClr val="tx1"/>
                          </a:solidFill>
                          <a:latin typeface="Century Schoolbook" panose="02040604050505020304" pitchFamily="18" charset="0"/>
                        </a:defRPr>
                      </a:lvl1pPr>
                      <a:lvl2pPr>
                        <a:spcBef>
                          <a:spcPct val="20000"/>
                        </a:spcBef>
                        <a:spcAft>
                          <a:spcPct val="20000"/>
                        </a:spcAft>
                        <a:buSzPct val="50000"/>
                        <a:defRPr sz="2000">
                          <a:solidFill>
                            <a:srgbClr val="532753"/>
                          </a:solidFill>
                          <a:latin typeface="Century Schoolbook" panose="02040604050505020304" pitchFamily="18" charset="0"/>
                        </a:defRPr>
                      </a:lvl2pPr>
                      <a:lvl3pPr>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0" marR="0" lvl="0" indent="0"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a:ln>
                            <a:noFill/>
                          </a:ln>
                          <a:solidFill>
                            <a:schemeClr val="tx1"/>
                          </a:solidFill>
                          <a:effectLst/>
                          <a:latin typeface="Century Schoolbook" panose="02040604050505020304" pitchFamily="18" charset="0"/>
                        </a:rPr>
                        <a:t>Ναι</a:t>
                      </a:r>
                    </a:p>
                  </a:txBody>
                  <a:tcPr marL="54000" marR="54000" marT="54000" marB="54000" anchor="ctr"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536575" indent="-274638">
                        <a:spcBef>
                          <a:spcPct val="20000"/>
                        </a:spcBef>
                        <a:spcAft>
                          <a:spcPct val="20000"/>
                        </a:spcAft>
                        <a:buSzPct val="60000"/>
                        <a:defRPr sz="2200">
                          <a:solidFill>
                            <a:schemeClr val="tx1"/>
                          </a:solidFill>
                          <a:latin typeface="Century Schoolbook" panose="02040604050505020304" pitchFamily="18" charset="0"/>
                        </a:defRPr>
                      </a:lvl1pPr>
                      <a:lvl2pPr marL="803275">
                        <a:spcBef>
                          <a:spcPct val="20000"/>
                        </a:spcBef>
                        <a:spcAft>
                          <a:spcPct val="20000"/>
                        </a:spcAft>
                        <a:buSzPct val="50000"/>
                        <a:defRPr sz="2000">
                          <a:solidFill>
                            <a:srgbClr val="532753"/>
                          </a:solidFill>
                          <a:latin typeface="Century Schoolbook" panose="02040604050505020304" pitchFamily="18" charset="0"/>
                        </a:defRPr>
                      </a:lvl2pPr>
                      <a:lvl3pPr marL="982663">
                        <a:spcBef>
                          <a:spcPct val="20000"/>
                        </a:spcBef>
                        <a:spcAft>
                          <a:spcPct val="20000"/>
                        </a:spcAft>
                        <a:buSzPct val="50000"/>
                        <a:defRPr sz="2000">
                          <a:solidFill>
                            <a:srgbClr val="36532B"/>
                          </a:solidFill>
                          <a:latin typeface="Century Schoolbook" panose="02040604050505020304" pitchFamily="18" charset="0"/>
                        </a:defRPr>
                      </a:lvl3pPr>
                      <a:lvl4pPr>
                        <a:spcBef>
                          <a:spcPct val="20000"/>
                        </a:spcBef>
                        <a:spcAft>
                          <a:spcPct val="20000"/>
                        </a:spcAft>
                        <a:buFont typeface="Arial" panose="020B0604020202020204" pitchFamily="34" charset="0"/>
                        <a:defRPr>
                          <a:solidFill>
                            <a:srgbClr val="4D4D4D"/>
                          </a:solidFill>
                          <a:latin typeface="Century Schoolbook" panose="02040604050505020304" pitchFamily="18" charset="0"/>
                        </a:defRPr>
                      </a:lvl4pPr>
                      <a:lvl5pPr>
                        <a:spcBef>
                          <a:spcPct val="20000"/>
                        </a:spcBef>
                        <a:spcAft>
                          <a:spcPct val="20000"/>
                        </a:spcAft>
                        <a:defRPr>
                          <a:solidFill>
                            <a:srgbClr val="4D4D4D"/>
                          </a:solidFill>
                          <a:latin typeface="Century Schoolbook" panose="02040604050505020304" pitchFamily="18" charset="0"/>
                        </a:defRPr>
                      </a:lvl5pPr>
                      <a:lvl6pPr fontAlgn="base">
                        <a:spcBef>
                          <a:spcPct val="20000"/>
                        </a:spcBef>
                        <a:spcAft>
                          <a:spcPct val="20000"/>
                        </a:spcAft>
                        <a:defRPr>
                          <a:solidFill>
                            <a:srgbClr val="4D4D4D"/>
                          </a:solidFill>
                          <a:latin typeface="Century Schoolbook" panose="02040604050505020304" pitchFamily="18" charset="0"/>
                        </a:defRPr>
                      </a:lvl6pPr>
                      <a:lvl7pPr fontAlgn="base">
                        <a:spcBef>
                          <a:spcPct val="20000"/>
                        </a:spcBef>
                        <a:spcAft>
                          <a:spcPct val="20000"/>
                        </a:spcAft>
                        <a:defRPr>
                          <a:solidFill>
                            <a:srgbClr val="4D4D4D"/>
                          </a:solidFill>
                          <a:latin typeface="Century Schoolbook" panose="02040604050505020304" pitchFamily="18" charset="0"/>
                        </a:defRPr>
                      </a:lvl7pPr>
                      <a:lvl8pPr fontAlgn="base">
                        <a:spcBef>
                          <a:spcPct val="20000"/>
                        </a:spcBef>
                        <a:spcAft>
                          <a:spcPct val="20000"/>
                        </a:spcAft>
                        <a:defRPr>
                          <a:solidFill>
                            <a:srgbClr val="4D4D4D"/>
                          </a:solidFill>
                          <a:latin typeface="Century Schoolbook" panose="02040604050505020304" pitchFamily="18" charset="0"/>
                        </a:defRPr>
                      </a:lvl8pPr>
                      <a:lvl9pPr fontAlgn="base">
                        <a:spcBef>
                          <a:spcPct val="20000"/>
                        </a:spcBef>
                        <a:spcAft>
                          <a:spcPct val="20000"/>
                        </a:spcAft>
                        <a:defRPr>
                          <a:solidFill>
                            <a:srgbClr val="4D4D4D"/>
                          </a:solidFill>
                          <a:latin typeface="Century Schoolbook" panose="02040604050505020304" pitchFamily="18" charset="0"/>
                        </a:defRPr>
                      </a:lvl9pPr>
                    </a:lstStyle>
                    <a:p>
                      <a:pPr marL="536575" marR="0" lvl="0" indent="-274638" algn="ctr" defTabSz="914400" rtl="0" eaLnBrk="1" fontAlgn="base" latinLnBrk="0" hangingPunct="1">
                        <a:lnSpc>
                          <a:spcPct val="100000"/>
                        </a:lnSpc>
                        <a:spcBef>
                          <a:spcPct val="0"/>
                        </a:spcBef>
                        <a:spcAft>
                          <a:spcPct val="0"/>
                        </a:spcAft>
                        <a:buClrTx/>
                        <a:buSzPct val="60000"/>
                        <a:buFontTx/>
                        <a:buNone/>
                        <a:tabLst/>
                      </a:pPr>
                      <a:r>
                        <a:rPr kumimoji="0" lang="el-GR" altLang="el-GR" sz="1800" b="0" i="0" u="none" strike="noStrike" cap="none" normalizeH="0" baseline="0" dirty="0">
                          <a:ln>
                            <a:noFill/>
                          </a:ln>
                          <a:solidFill>
                            <a:schemeClr val="tx1"/>
                          </a:solidFill>
                          <a:effectLst/>
                          <a:latin typeface="Century Schoolbook" panose="02040604050505020304" pitchFamily="18" charset="0"/>
                        </a:rPr>
                        <a:t>Ναι</a:t>
                      </a:r>
                    </a:p>
                  </a:txBody>
                  <a:tcPr marL="54000" marR="54000" marT="54000" marB="54000" anchor="ctr" horzOverflow="overflow">
                    <a:lnL cap="flat">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8914435"/>
                  </a:ext>
                </a:extLst>
              </a:tr>
            </a:tbl>
          </a:graphicData>
        </a:graphic>
      </p:graphicFrame>
    </p:spTree>
    <p:extLst>
      <p:ext uri="{BB962C8B-B14F-4D97-AF65-F5344CB8AC3E}">
        <p14:creationId xmlns:p14="http://schemas.microsoft.com/office/powerpoint/2010/main" val="41198720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a:xfrm>
            <a:off x="251520" y="115889"/>
            <a:ext cx="8892480" cy="716868"/>
          </a:xfrm>
        </p:spPr>
        <p:txBody>
          <a:bodyPr/>
          <a:lstStyle/>
          <a:p>
            <a:r>
              <a:rPr lang="el-GR" dirty="0" err="1"/>
              <a:t>Συνδιέγερση</a:t>
            </a:r>
            <a:r>
              <a:rPr lang="en-US" dirty="0"/>
              <a:t> </a:t>
            </a:r>
            <a:r>
              <a:rPr lang="el-GR" dirty="0"/>
              <a:t>των Τ κυττάρων</a:t>
            </a:r>
          </a:p>
        </p:txBody>
      </p:sp>
      <p:pic>
        <p:nvPicPr>
          <p:cNvPr id="4" name="Picture 4" descr="Image result for t cell activation signals">
            <a:extLst>
              <a:ext uri="{FF2B5EF4-FFF2-40B4-BE49-F238E27FC236}">
                <a16:creationId xmlns:a16="http://schemas.microsoft.com/office/drawing/2014/main" id="{B9B310DC-62CA-4FAF-BF00-92AEF097866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032" y="980728"/>
            <a:ext cx="8532440" cy="5775806"/>
          </a:xfrm>
          <a:prstGeom prst="rect">
            <a:avLst/>
          </a:prstGeom>
          <a:noFill/>
        </p:spPr>
      </p:pic>
    </p:spTree>
    <p:extLst>
      <p:ext uri="{BB962C8B-B14F-4D97-AF65-F5344CB8AC3E}">
        <p14:creationId xmlns:p14="http://schemas.microsoft.com/office/powerpoint/2010/main" val="36049710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8590C56-7707-4506-A3C0-337E128A8F49}"/>
              </a:ext>
            </a:extLst>
          </p:cNvPr>
          <p:cNvSpPr>
            <a:spLocks noGrp="1" noChangeArrowheads="1"/>
          </p:cNvSpPr>
          <p:nvPr>
            <p:ph type="title"/>
          </p:nvPr>
        </p:nvSpPr>
        <p:spPr/>
        <p:txBody>
          <a:bodyPr/>
          <a:lstStyle/>
          <a:p>
            <a:r>
              <a:rPr lang="el-GR" altLang="en-US" sz="2800" dirty="0" err="1">
                <a:solidFill>
                  <a:schemeClr val="tx1"/>
                </a:solidFill>
              </a:rPr>
              <a:t>Συνδιεγερτικά</a:t>
            </a:r>
            <a:r>
              <a:rPr lang="el-GR" altLang="en-US" sz="2800" dirty="0">
                <a:solidFill>
                  <a:schemeClr val="tx1"/>
                </a:solidFill>
              </a:rPr>
              <a:t> μόρια </a:t>
            </a:r>
            <a:br>
              <a:rPr lang="el-GR" altLang="en-US" sz="2800" dirty="0">
                <a:solidFill>
                  <a:schemeClr val="tx1"/>
                </a:solidFill>
              </a:rPr>
            </a:br>
            <a:r>
              <a:rPr lang="el-GR" altLang="en-US" dirty="0">
                <a:solidFill>
                  <a:srgbClr val="364B58"/>
                </a:solidFill>
              </a:rPr>
              <a:t>Δύο οικογένειες πρωτεϊνών</a:t>
            </a:r>
          </a:p>
        </p:txBody>
      </p:sp>
      <p:sp>
        <p:nvSpPr>
          <p:cNvPr id="18435" name="Rectangle 3">
            <a:extLst>
              <a:ext uri="{FF2B5EF4-FFF2-40B4-BE49-F238E27FC236}">
                <a16:creationId xmlns:a16="http://schemas.microsoft.com/office/drawing/2014/main" id="{C2E721FA-69C5-4E39-9168-188FAB54259A}"/>
              </a:ext>
            </a:extLst>
          </p:cNvPr>
          <p:cNvSpPr>
            <a:spLocks noGrp="1" noChangeArrowheads="1"/>
          </p:cNvSpPr>
          <p:nvPr>
            <p:ph type="body" sz="half" idx="1"/>
          </p:nvPr>
        </p:nvSpPr>
        <p:spPr>
          <a:xfrm>
            <a:off x="457200" y="2144713"/>
            <a:ext cx="4330700" cy="4237037"/>
          </a:xfrm>
          <a:noFill/>
        </p:spPr>
        <p:txBody>
          <a:bodyPr/>
          <a:lstStyle/>
          <a:p>
            <a:r>
              <a:rPr lang="el-GR" altLang="en-US" sz="2200" dirty="0"/>
              <a:t>Οικογένεια </a:t>
            </a:r>
            <a:r>
              <a:rPr lang="en-US" altLang="en-US" sz="2200" dirty="0"/>
              <a:t>B7</a:t>
            </a:r>
            <a:r>
              <a:rPr lang="el-GR" altLang="en-US" sz="2200" dirty="0"/>
              <a:t> </a:t>
            </a:r>
            <a:r>
              <a:rPr lang="en-US" altLang="en-US" sz="2200" dirty="0"/>
              <a:t>:</a:t>
            </a:r>
            <a:r>
              <a:rPr lang="el-GR" altLang="en-US" sz="2200" dirty="0"/>
              <a:t> </a:t>
            </a:r>
            <a:r>
              <a:rPr lang="en-US" altLang="en-US" sz="2200" dirty="0"/>
              <a:t>CD28/CTLA4</a:t>
            </a:r>
            <a:endParaRPr lang="el-GR" altLang="en-US" sz="2200" dirty="0"/>
          </a:p>
          <a:p>
            <a:pPr>
              <a:buFontTx/>
              <a:buNone/>
            </a:pPr>
            <a:r>
              <a:rPr lang="en-US" altLang="en-US" sz="2000" i="1" dirty="0">
                <a:solidFill>
                  <a:srgbClr val="6C4987"/>
                </a:solidFill>
              </a:rPr>
              <a:t>	</a:t>
            </a:r>
            <a:r>
              <a:rPr lang="en-US" altLang="en-US" sz="2000" i="1" dirty="0">
                <a:solidFill>
                  <a:srgbClr val="364B58"/>
                </a:solidFill>
              </a:rPr>
              <a:t>Immunoglobulin superfamily</a:t>
            </a:r>
            <a:endParaRPr lang="el-GR" altLang="en-US" sz="2000" i="1" dirty="0">
              <a:solidFill>
                <a:srgbClr val="364B58"/>
              </a:solidFill>
            </a:endParaRPr>
          </a:p>
        </p:txBody>
      </p:sp>
      <p:sp>
        <p:nvSpPr>
          <p:cNvPr id="12292" name="Rectangle 4">
            <a:extLst>
              <a:ext uri="{FF2B5EF4-FFF2-40B4-BE49-F238E27FC236}">
                <a16:creationId xmlns:a16="http://schemas.microsoft.com/office/drawing/2014/main" id="{79C26724-EDFE-4FDD-9B5D-CEFAD3CA278D}"/>
              </a:ext>
            </a:extLst>
          </p:cNvPr>
          <p:cNvSpPr>
            <a:spLocks noGrp="1" noChangeArrowheads="1"/>
          </p:cNvSpPr>
          <p:nvPr>
            <p:ph type="body" sz="half" idx="2"/>
          </p:nvPr>
        </p:nvSpPr>
        <p:spPr>
          <a:xfrm>
            <a:off x="5003800" y="2144713"/>
            <a:ext cx="4029075" cy="4237037"/>
          </a:xfrm>
        </p:spPr>
        <p:txBody>
          <a:bodyPr/>
          <a:lstStyle/>
          <a:p>
            <a:pPr>
              <a:defRPr/>
            </a:pPr>
            <a:r>
              <a:rPr lang="el-GR" altLang="en-US" sz="2200" dirty="0"/>
              <a:t>Οικογένεια </a:t>
            </a:r>
            <a:r>
              <a:rPr lang="en-US" altLang="en-US" sz="2200" dirty="0"/>
              <a:t>TNF:TNFR</a:t>
            </a:r>
            <a:endParaRPr lang="el-GR" altLang="en-US" sz="2200" dirty="0"/>
          </a:p>
          <a:p>
            <a:pPr marL="0" indent="0">
              <a:buFontTx/>
              <a:buNone/>
              <a:defRPr/>
            </a:pPr>
            <a:r>
              <a:rPr lang="en-US" altLang="en-US" sz="2000" i="1" dirty="0">
                <a:solidFill>
                  <a:srgbClr val="364B58"/>
                </a:solidFill>
              </a:rPr>
              <a:t>Tumor necrosis factor superfamily</a:t>
            </a:r>
            <a:endParaRPr lang="el-GR" altLang="en-US" sz="2000" i="1" dirty="0">
              <a:solidFill>
                <a:srgbClr val="364B58"/>
              </a:solidFill>
            </a:endParaRPr>
          </a:p>
        </p:txBody>
      </p:sp>
      <p:sp>
        <p:nvSpPr>
          <p:cNvPr id="18437" name="Rectangle 5">
            <a:extLst>
              <a:ext uri="{FF2B5EF4-FFF2-40B4-BE49-F238E27FC236}">
                <a16:creationId xmlns:a16="http://schemas.microsoft.com/office/drawing/2014/main" id="{D0E56973-9153-451D-9A91-120290A0F9C9}"/>
              </a:ext>
            </a:extLst>
          </p:cNvPr>
          <p:cNvSpPr>
            <a:spLocks noChangeArrowheads="1"/>
          </p:cNvSpPr>
          <p:nvPr/>
        </p:nvSpPr>
        <p:spPr bwMode="auto">
          <a:xfrm>
            <a:off x="4149725" y="6521450"/>
            <a:ext cx="4994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600" i="1" dirty="0">
                <a:solidFill>
                  <a:srgbClr val="364B58"/>
                </a:solidFill>
                <a:latin typeface="Book Antiqua" panose="02040602050305030304" pitchFamily="18" charset="0"/>
              </a:rPr>
              <a:t>Rothstein DM,</a:t>
            </a:r>
            <a:r>
              <a:rPr lang="el-GR" altLang="en-US" sz="1600" i="1" dirty="0">
                <a:solidFill>
                  <a:srgbClr val="364B58"/>
                </a:solidFill>
                <a:latin typeface="Book Antiqua" panose="02040602050305030304" pitchFamily="18" charset="0"/>
              </a:rPr>
              <a:t> </a:t>
            </a:r>
            <a:r>
              <a:rPr lang="en-US" altLang="en-US" sz="1600" i="1" dirty="0">
                <a:solidFill>
                  <a:srgbClr val="364B58"/>
                </a:solidFill>
                <a:latin typeface="Book Antiqua" panose="02040602050305030304" pitchFamily="18" charset="0"/>
              </a:rPr>
              <a:t>Sayegh MH. </a:t>
            </a:r>
            <a:r>
              <a:rPr lang="el-GR" altLang="en-US" sz="1600" i="1" dirty="0" err="1">
                <a:solidFill>
                  <a:srgbClr val="364B58"/>
                </a:solidFill>
                <a:latin typeface="Book Antiqua" panose="02040602050305030304" pitchFamily="18" charset="0"/>
              </a:rPr>
              <a:t>Immunological</a:t>
            </a:r>
            <a:r>
              <a:rPr lang="el-GR" altLang="en-US" sz="1600" i="1" dirty="0">
                <a:solidFill>
                  <a:srgbClr val="364B58"/>
                </a:solidFill>
                <a:latin typeface="Book Antiqua" panose="02040602050305030304" pitchFamily="18" charset="0"/>
              </a:rPr>
              <a:t> </a:t>
            </a:r>
            <a:r>
              <a:rPr lang="el-GR" altLang="en-US" sz="1600" i="1" dirty="0" err="1">
                <a:solidFill>
                  <a:srgbClr val="364B58"/>
                </a:solidFill>
                <a:latin typeface="Book Antiqua" panose="02040602050305030304" pitchFamily="18" charset="0"/>
              </a:rPr>
              <a:t>Reviews</a:t>
            </a:r>
            <a:r>
              <a:rPr lang="el-GR" altLang="en-US" sz="1600" i="1" dirty="0">
                <a:solidFill>
                  <a:srgbClr val="364B58"/>
                </a:solidFill>
                <a:latin typeface="Book Antiqua" panose="02040602050305030304" pitchFamily="18" charset="0"/>
              </a:rPr>
              <a:t> 2003</a:t>
            </a:r>
          </a:p>
        </p:txBody>
      </p:sp>
      <p:pic>
        <p:nvPicPr>
          <p:cNvPr id="18438" name="Picture 7" descr="TNF family members">
            <a:extLst>
              <a:ext uri="{FF2B5EF4-FFF2-40B4-BE49-F238E27FC236}">
                <a16:creationId xmlns:a16="http://schemas.microsoft.com/office/drawing/2014/main" id="{12D81953-E80D-48CF-A5B4-408BA58DBCD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2200" y="3573463"/>
            <a:ext cx="42418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8" descr="Untitled-1">
            <a:extLst>
              <a:ext uri="{FF2B5EF4-FFF2-40B4-BE49-F238E27FC236}">
                <a16:creationId xmlns:a16="http://schemas.microsoft.com/office/drawing/2014/main" id="{0368F854-6CB2-4690-B5CF-FE6E3B15F9E1}"/>
              </a:ext>
            </a:extLst>
          </p:cNvPr>
          <p:cNvPicPr>
            <a:picLocks noChangeAspect="1" noChangeArrowheads="1"/>
          </p:cNvPicPr>
          <p:nvPr/>
        </p:nvPicPr>
        <p:blipFill>
          <a:blip r:embed="rId4">
            <a:clrChange>
              <a:clrFrom>
                <a:srgbClr val="FFFFFF"/>
              </a:clrFrom>
              <a:clrTo>
                <a:srgbClr val="FFFFFF">
                  <a:alpha val="0"/>
                </a:srgbClr>
              </a:clrTo>
            </a:clrChange>
            <a:lum bright="-18000" contrast="-12000"/>
            <a:extLst>
              <a:ext uri="{28A0092B-C50C-407E-A947-70E740481C1C}">
                <a14:useLocalDpi xmlns:a14="http://schemas.microsoft.com/office/drawing/2010/main" val="0"/>
              </a:ext>
            </a:extLst>
          </a:blip>
          <a:srcRect t="12094" b="5202"/>
          <a:stretch>
            <a:fillRect/>
          </a:stretch>
        </p:blipFill>
        <p:spPr bwMode="auto">
          <a:xfrm>
            <a:off x="539750" y="3352800"/>
            <a:ext cx="4248150"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4343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45E5E31-A5A8-4A25-BC8D-576563F50B98}"/>
              </a:ext>
            </a:extLst>
          </p:cNvPr>
          <p:cNvSpPr>
            <a:spLocks noGrp="1" noChangeArrowheads="1"/>
          </p:cNvSpPr>
          <p:nvPr>
            <p:ph type="title"/>
          </p:nvPr>
        </p:nvSpPr>
        <p:spPr/>
        <p:txBody>
          <a:bodyPr/>
          <a:lstStyle/>
          <a:p>
            <a:r>
              <a:rPr lang="el-GR" sz="2400" dirty="0">
                <a:solidFill>
                  <a:srgbClr val="364B58"/>
                </a:solidFill>
              </a:rPr>
              <a:t>Τ κύτταρα - Ενεργοποίηση</a:t>
            </a:r>
            <a:br>
              <a:rPr lang="el-GR" dirty="0">
                <a:solidFill>
                  <a:srgbClr val="000000"/>
                </a:solidFill>
              </a:rPr>
            </a:br>
            <a:r>
              <a:rPr lang="el-GR" sz="3000" dirty="0" err="1"/>
              <a:t>Συνδιέγερση</a:t>
            </a:r>
            <a:r>
              <a:rPr lang="en-US" sz="3000" dirty="0"/>
              <a:t>: </a:t>
            </a:r>
            <a:r>
              <a:rPr lang="el-GR" sz="3000" dirty="0"/>
              <a:t>Διεγερτικά &amp; ανασταλτικά μηνύματα</a:t>
            </a:r>
            <a:endParaRPr lang="el-GR" altLang="en-US" sz="3000" dirty="0">
              <a:solidFill>
                <a:srgbClr val="364B58"/>
              </a:solidFill>
            </a:endParaRPr>
          </a:p>
        </p:txBody>
      </p:sp>
      <p:pic>
        <p:nvPicPr>
          <p:cNvPr id="20483" name="Picture 5">
            <a:extLst>
              <a:ext uri="{FF2B5EF4-FFF2-40B4-BE49-F238E27FC236}">
                <a16:creationId xmlns:a16="http://schemas.microsoft.com/office/drawing/2014/main" id="{DCD7E83B-1E73-4A52-AEC9-83523C6CE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3" y="1876425"/>
            <a:ext cx="8450262"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a:extLst>
              <a:ext uri="{FF2B5EF4-FFF2-40B4-BE49-F238E27FC236}">
                <a16:creationId xmlns:a16="http://schemas.microsoft.com/office/drawing/2014/main" id="{FF665B9C-D1BE-4013-A1F9-4415EDD33406}"/>
              </a:ext>
            </a:extLst>
          </p:cNvPr>
          <p:cNvSpPr>
            <a:spLocks noChangeArrowheads="1"/>
          </p:cNvSpPr>
          <p:nvPr/>
        </p:nvSpPr>
        <p:spPr bwMode="auto">
          <a:xfrm>
            <a:off x="3862388" y="6453188"/>
            <a:ext cx="50688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600" i="1" dirty="0">
                <a:solidFill>
                  <a:srgbClr val="364B58"/>
                </a:solidFill>
                <a:latin typeface="Book Antiqua" panose="02040602050305030304" pitchFamily="18" charset="0"/>
              </a:rPr>
              <a:t>Yao et al. Nature Reviews Drug Discovery, 130–146, 2013</a:t>
            </a:r>
          </a:p>
        </p:txBody>
      </p:sp>
    </p:spTree>
    <p:extLst>
      <p:ext uri="{BB962C8B-B14F-4D97-AF65-F5344CB8AC3E}">
        <p14:creationId xmlns:p14="http://schemas.microsoft.com/office/powerpoint/2010/main" val="3176386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A9E2-299C-484C-B9E8-01BD6D45A219}"/>
              </a:ext>
            </a:extLst>
          </p:cNvPr>
          <p:cNvSpPr>
            <a:spLocks noGrp="1"/>
          </p:cNvSpPr>
          <p:nvPr>
            <p:ph type="title"/>
          </p:nvPr>
        </p:nvSpPr>
        <p:spPr>
          <a:xfrm>
            <a:off x="5292080" y="115889"/>
            <a:ext cx="3672408" cy="792832"/>
          </a:xfrm>
        </p:spPr>
        <p:txBody>
          <a:bodyPr/>
          <a:lstStyle/>
          <a:p>
            <a:r>
              <a:rPr lang="el-GR" altLang="en-US" sz="2800" dirty="0" err="1">
                <a:solidFill>
                  <a:schemeClr val="tx1"/>
                </a:solidFill>
              </a:rPr>
              <a:t>Συνδιεγερτικά</a:t>
            </a:r>
            <a:r>
              <a:rPr lang="el-GR" altLang="en-US" sz="2800" dirty="0">
                <a:solidFill>
                  <a:schemeClr val="tx1"/>
                </a:solidFill>
              </a:rPr>
              <a:t> μόρια</a:t>
            </a:r>
            <a:endParaRPr lang="el-GR" sz="2800" dirty="0"/>
          </a:p>
        </p:txBody>
      </p:sp>
      <p:pic>
        <p:nvPicPr>
          <p:cNvPr id="1026" name="Picture 2" descr="Costimulatory molecule family. Depicted are costimulatory molecules reported to have a positive influence on T-cell activity. ">
            <a:extLst>
              <a:ext uri="{FF2B5EF4-FFF2-40B4-BE49-F238E27FC236}">
                <a16:creationId xmlns:a16="http://schemas.microsoft.com/office/drawing/2014/main" id="{B7BADD79-4F70-4B66-A94F-EF3AF3E6A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0131"/>
            <a:ext cx="5157703" cy="70155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FADC85-A220-4B1C-87C5-73184A3DE391}"/>
              </a:ext>
            </a:extLst>
          </p:cNvPr>
          <p:cNvPicPr>
            <a:picLocks noChangeAspect="1"/>
          </p:cNvPicPr>
          <p:nvPr/>
        </p:nvPicPr>
        <p:blipFill>
          <a:blip r:embed="rId3"/>
          <a:stretch>
            <a:fillRect/>
          </a:stretch>
        </p:blipFill>
        <p:spPr>
          <a:xfrm>
            <a:off x="5049184" y="1772817"/>
            <a:ext cx="4102258" cy="3816424"/>
          </a:xfrm>
          <a:prstGeom prst="rect">
            <a:avLst/>
          </a:prstGeom>
        </p:spPr>
      </p:pic>
    </p:spTree>
    <p:extLst>
      <p:ext uri="{BB962C8B-B14F-4D97-AF65-F5344CB8AC3E}">
        <p14:creationId xmlns:p14="http://schemas.microsoft.com/office/powerpoint/2010/main" val="23706263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A9E2-299C-484C-B9E8-01BD6D45A219}"/>
              </a:ext>
            </a:extLst>
          </p:cNvPr>
          <p:cNvSpPr>
            <a:spLocks noGrp="1"/>
          </p:cNvSpPr>
          <p:nvPr>
            <p:ph type="title"/>
          </p:nvPr>
        </p:nvSpPr>
        <p:spPr>
          <a:xfrm>
            <a:off x="323528" y="15033"/>
            <a:ext cx="8712968" cy="893688"/>
          </a:xfrm>
        </p:spPr>
        <p:txBody>
          <a:bodyPr/>
          <a:lstStyle/>
          <a:p>
            <a:r>
              <a:rPr lang="el-GR" altLang="en-US" sz="2800" dirty="0" err="1">
                <a:solidFill>
                  <a:schemeClr val="tx1"/>
                </a:solidFill>
              </a:rPr>
              <a:t>Συνδιεγερτικά</a:t>
            </a:r>
            <a:r>
              <a:rPr lang="el-GR" altLang="en-US" sz="2800" dirty="0">
                <a:solidFill>
                  <a:schemeClr val="tx1"/>
                </a:solidFill>
              </a:rPr>
              <a:t> μόρια: Ρόλος σε καρκίνο</a:t>
            </a:r>
            <a:endParaRPr lang="el-GR" sz="2800" dirty="0"/>
          </a:p>
        </p:txBody>
      </p:sp>
      <p:pic>
        <p:nvPicPr>
          <p:cNvPr id="4" name="Picture 3">
            <a:extLst>
              <a:ext uri="{FF2B5EF4-FFF2-40B4-BE49-F238E27FC236}">
                <a16:creationId xmlns:a16="http://schemas.microsoft.com/office/drawing/2014/main" id="{756DFED8-067E-4F3F-8F94-A277A022EBFD}"/>
              </a:ext>
            </a:extLst>
          </p:cNvPr>
          <p:cNvPicPr>
            <a:picLocks noChangeAspect="1"/>
          </p:cNvPicPr>
          <p:nvPr/>
        </p:nvPicPr>
        <p:blipFill>
          <a:blip r:embed="rId2"/>
          <a:stretch>
            <a:fillRect/>
          </a:stretch>
        </p:blipFill>
        <p:spPr>
          <a:xfrm>
            <a:off x="683568" y="1286178"/>
            <a:ext cx="5940152" cy="5521641"/>
          </a:xfrm>
          <a:prstGeom prst="rect">
            <a:avLst/>
          </a:prstGeom>
        </p:spPr>
      </p:pic>
      <p:pic>
        <p:nvPicPr>
          <p:cNvPr id="3" name="Picture 2">
            <a:extLst>
              <a:ext uri="{FF2B5EF4-FFF2-40B4-BE49-F238E27FC236}">
                <a16:creationId xmlns:a16="http://schemas.microsoft.com/office/drawing/2014/main" id="{1C0938B0-6B50-4CA4-9EEA-389488A613EE}"/>
              </a:ext>
            </a:extLst>
          </p:cNvPr>
          <p:cNvPicPr>
            <a:picLocks noChangeAspect="1"/>
          </p:cNvPicPr>
          <p:nvPr/>
        </p:nvPicPr>
        <p:blipFill>
          <a:blip r:embed="rId3"/>
          <a:stretch>
            <a:fillRect/>
          </a:stretch>
        </p:blipFill>
        <p:spPr>
          <a:xfrm>
            <a:off x="2843808" y="1744864"/>
            <a:ext cx="6053757" cy="4604267"/>
          </a:xfrm>
          <a:prstGeom prst="rect">
            <a:avLst/>
          </a:prstGeom>
        </p:spPr>
      </p:pic>
    </p:spTree>
    <p:extLst>
      <p:ext uri="{BB962C8B-B14F-4D97-AF65-F5344CB8AC3E}">
        <p14:creationId xmlns:p14="http://schemas.microsoft.com/office/powerpoint/2010/main" val="2014734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2018 nobel prize winners">
            <a:extLst>
              <a:ext uri="{FF2B5EF4-FFF2-40B4-BE49-F238E27FC236}">
                <a16:creationId xmlns:a16="http://schemas.microsoft.com/office/drawing/2014/main" id="{7125A8DA-4844-4535-927E-8DA5E26887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63"/>
            <a:ext cx="91440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48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ithin the immune synapse formed between APCs and T cells, three signals...">
            <a:extLst>
              <a:ext uri="{FF2B5EF4-FFF2-40B4-BE49-F238E27FC236}">
                <a16:creationId xmlns:a16="http://schemas.microsoft.com/office/drawing/2014/main" id="{0C050783-089F-4E35-9474-D6713B1D51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4349" y="1412776"/>
            <a:ext cx="7116083" cy="3456384"/>
          </a:xfrm>
          <a:prstGeom prst="rect">
            <a:avLst/>
          </a:prstGeom>
          <a:noFill/>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a:xfrm>
            <a:off x="251520" y="115889"/>
            <a:ext cx="8892480" cy="936848"/>
          </a:xfrm>
        </p:spPr>
        <p:txBody>
          <a:bodyPr/>
          <a:lstStyle/>
          <a:p>
            <a:r>
              <a:rPr lang="el-GR" dirty="0"/>
              <a:t>Ενεργοποίηση</a:t>
            </a:r>
            <a:r>
              <a:rPr lang="en-US" dirty="0"/>
              <a:t> </a:t>
            </a:r>
            <a:r>
              <a:rPr lang="el-GR" dirty="0"/>
              <a:t>των Τ κυττάρων</a:t>
            </a:r>
          </a:p>
        </p:txBody>
      </p:sp>
      <p:sp>
        <p:nvSpPr>
          <p:cNvPr id="3" name="Content Placeholder 2">
            <a:extLst>
              <a:ext uri="{FF2B5EF4-FFF2-40B4-BE49-F238E27FC236}">
                <a16:creationId xmlns:a16="http://schemas.microsoft.com/office/drawing/2014/main" id="{5D322CC5-EFEF-421E-B6DA-439ACC19168A}"/>
              </a:ext>
            </a:extLst>
          </p:cNvPr>
          <p:cNvSpPr>
            <a:spLocks noGrp="1"/>
          </p:cNvSpPr>
          <p:nvPr>
            <p:ph idx="1"/>
          </p:nvPr>
        </p:nvSpPr>
        <p:spPr>
          <a:xfrm>
            <a:off x="-36512" y="5229200"/>
            <a:ext cx="3528393" cy="1584176"/>
          </a:xfrm>
        </p:spPr>
        <p:txBody>
          <a:bodyPr/>
          <a:lstStyle/>
          <a:p>
            <a:pPr marL="0" indent="0">
              <a:buNone/>
            </a:pPr>
            <a:r>
              <a:rPr lang="el-GR" sz="2000" b="1" dirty="0"/>
              <a:t>Σήμα 1</a:t>
            </a:r>
            <a:r>
              <a:rPr lang="el-GR" sz="2000" dirty="0"/>
              <a:t>: </a:t>
            </a:r>
            <a:r>
              <a:rPr lang="el-GR" sz="2000" dirty="0" err="1"/>
              <a:t>Αντιγονικό</a:t>
            </a:r>
            <a:r>
              <a:rPr lang="el-GR" sz="2000" dirty="0"/>
              <a:t> ερέθισμα</a:t>
            </a:r>
          </a:p>
          <a:p>
            <a:pPr marL="355600" lvl="1" indent="-266700"/>
            <a:r>
              <a:rPr lang="el-GR" sz="1800" dirty="0"/>
              <a:t>Χωρίς δεύτερο σήμα</a:t>
            </a:r>
          </a:p>
          <a:p>
            <a:pPr marL="444500" lvl="2" indent="-177800"/>
            <a:r>
              <a:rPr lang="el-GR" sz="1600" dirty="0" err="1"/>
              <a:t>Ανέργεια</a:t>
            </a:r>
            <a:r>
              <a:rPr lang="el-GR" sz="1600" dirty="0"/>
              <a:t> ή απόπτωση</a:t>
            </a:r>
            <a:endParaRPr lang="en-US" sz="1600" dirty="0"/>
          </a:p>
        </p:txBody>
      </p:sp>
      <p:sp>
        <p:nvSpPr>
          <p:cNvPr id="6" name="Content Placeholder 2">
            <a:extLst>
              <a:ext uri="{FF2B5EF4-FFF2-40B4-BE49-F238E27FC236}">
                <a16:creationId xmlns:a16="http://schemas.microsoft.com/office/drawing/2014/main" id="{540B335D-4EFB-455E-BC59-0B210DAB2569}"/>
              </a:ext>
            </a:extLst>
          </p:cNvPr>
          <p:cNvSpPr txBox="1">
            <a:spLocks/>
          </p:cNvSpPr>
          <p:nvPr/>
        </p:nvSpPr>
        <p:spPr bwMode="auto">
          <a:xfrm>
            <a:off x="3337520" y="5229200"/>
            <a:ext cx="2602632"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rtl="0" eaLnBrk="0" fontAlgn="base" hangingPunct="0">
              <a:spcBef>
                <a:spcPct val="20000"/>
              </a:spcBef>
              <a:spcAft>
                <a:spcPct val="20000"/>
              </a:spcAft>
              <a:buSzPct val="40000"/>
              <a:buBlip>
                <a:blip r:embed="rId3"/>
              </a:buBlip>
              <a:defRPr sz="2400">
                <a:solidFill>
                  <a:schemeClr val="tx1"/>
                </a:solidFill>
                <a:latin typeface="+mn-lt"/>
                <a:ea typeface="+mn-ea"/>
                <a:cs typeface="+mn-cs"/>
              </a:defRPr>
            </a:lvl1pPr>
            <a:lvl2pPr marL="452438" indent="-187325" algn="l" rtl="0" eaLnBrk="0" fontAlgn="base" hangingPunct="0">
              <a:spcBef>
                <a:spcPct val="20000"/>
              </a:spcBef>
              <a:spcAft>
                <a:spcPct val="20000"/>
              </a:spcAft>
              <a:buSzPct val="50000"/>
              <a:buBlip>
                <a:blip r:embed="rId4"/>
              </a:buBlip>
              <a:defRPr sz="2000">
                <a:solidFill>
                  <a:srgbClr val="364B58"/>
                </a:solidFill>
                <a:latin typeface="+mn-lt"/>
                <a:cs typeface="+mn-cs"/>
              </a:defRPr>
            </a:lvl2pPr>
            <a:lvl3pPr marL="628650" indent="-176213" algn="l" rtl="0" eaLnBrk="0" fontAlgn="base" hangingPunct="0">
              <a:spcBef>
                <a:spcPct val="20000"/>
              </a:spcBef>
              <a:spcAft>
                <a:spcPct val="20000"/>
              </a:spcAft>
              <a:buSzPct val="55000"/>
              <a:buFont typeface="Wingdings" pitchFamily="2" charset="2"/>
              <a:buChar char="¯"/>
              <a:defRPr sz="1800">
                <a:solidFill>
                  <a:srgbClr val="333333"/>
                </a:solidFill>
                <a:latin typeface="+mn-lt"/>
                <a:cs typeface="+mn-cs"/>
              </a:defRPr>
            </a:lvl3pPr>
            <a:lvl4pPr marL="804863" indent="-176213" algn="l" rtl="0" eaLnBrk="0" fontAlgn="base" hangingPunct="0">
              <a:spcBef>
                <a:spcPct val="20000"/>
              </a:spcBef>
              <a:spcAft>
                <a:spcPct val="20000"/>
              </a:spcAft>
              <a:buSzPct val="60000"/>
              <a:buFont typeface="Wingdings" pitchFamily="2" charset="2"/>
              <a:buChar char="û"/>
              <a:defRPr sz="1600">
                <a:solidFill>
                  <a:srgbClr val="2A3F21"/>
                </a:solidFill>
                <a:latin typeface="+mn-lt"/>
                <a:cs typeface="+mn-cs"/>
              </a:defRPr>
            </a:lvl4pPr>
            <a:lvl5pPr marL="981075" indent="-176213" algn="l" rtl="0" eaLnBrk="0" fontAlgn="base" hangingPunct="0">
              <a:spcBef>
                <a:spcPct val="20000"/>
              </a:spcBef>
              <a:spcAft>
                <a:spcPct val="20000"/>
              </a:spcAft>
              <a:buFont typeface="Waker" pitchFamily="2" charset="0"/>
              <a:buChar char="~"/>
              <a:defRPr sz="1400">
                <a:solidFill>
                  <a:srgbClr val="5E344A"/>
                </a:solidFill>
                <a:latin typeface="+mn-lt"/>
                <a:cs typeface="+mn-cs"/>
              </a:defRPr>
            </a:lvl5pPr>
            <a:lvl6pPr marL="2163763" indent="-185738" algn="l" rtl="0" fontAlgn="base">
              <a:spcBef>
                <a:spcPct val="20000"/>
              </a:spcBef>
              <a:spcAft>
                <a:spcPct val="20000"/>
              </a:spcAft>
              <a:buFont typeface="Waker" pitchFamily="2" charset="0"/>
              <a:buChar char="~"/>
              <a:defRPr sz="1600">
                <a:solidFill>
                  <a:srgbClr val="5E344A"/>
                </a:solidFill>
                <a:latin typeface="+mn-lt"/>
                <a:cs typeface="+mn-cs"/>
              </a:defRPr>
            </a:lvl6pPr>
            <a:lvl7pPr marL="2620963" indent="-185738" algn="l" rtl="0" fontAlgn="base">
              <a:spcBef>
                <a:spcPct val="20000"/>
              </a:spcBef>
              <a:spcAft>
                <a:spcPct val="20000"/>
              </a:spcAft>
              <a:buFont typeface="Waker" pitchFamily="2" charset="0"/>
              <a:buChar char="~"/>
              <a:defRPr sz="1600">
                <a:solidFill>
                  <a:srgbClr val="5E344A"/>
                </a:solidFill>
                <a:latin typeface="+mn-lt"/>
                <a:cs typeface="+mn-cs"/>
              </a:defRPr>
            </a:lvl7pPr>
            <a:lvl8pPr marL="3078163" indent="-185738" algn="l" rtl="0" fontAlgn="base">
              <a:spcBef>
                <a:spcPct val="20000"/>
              </a:spcBef>
              <a:spcAft>
                <a:spcPct val="20000"/>
              </a:spcAft>
              <a:buFont typeface="Waker" pitchFamily="2" charset="0"/>
              <a:buChar char="~"/>
              <a:defRPr sz="1600">
                <a:solidFill>
                  <a:srgbClr val="5E344A"/>
                </a:solidFill>
                <a:latin typeface="+mn-lt"/>
                <a:cs typeface="+mn-cs"/>
              </a:defRPr>
            </a:lvl8pPr>
            <a:lvl9pPr marL="3535363" indent="-185738" algn="l" rtl="0" fontAlgn="base">
              <a:spcBef>
                <a:spcPct val="20000"/>
              </a:spcBef>
              <a:spcAft>
                <a:spcPct val="20000"/>
              </a:spcAft>
              <a:buFont typeface="Waker" pitchFamily="2" charset="0"/>
              <a:buChar char="~"/>
              <a:defRPr sz="1600">
                <a:solidFill>
                  <a:srgbClr val="5E344A"/>
                </a:solidFill>
                <a:latin typeface="+mn-lt"/>
                <a:cs typeface="+mn-cs"/>
              </a:defRPr>
            </a:lvl9pPr>
          </a:lstStyle>
          <a:p>
            <a:pPr marL="0" indent="0">
              <a:buNone/>
            </a:pPr>
            <a:r>
              <a:rPr lang="el-GR" sz="2000" kern="0" dirty="0"/>
              <a:t>Σήμα 2</a:t>
            </a:r>
            <a:r>
              <a:rPr lang="el-GR" sz="2000" b="0" kern="0" dirty="0"/>
              <a:t>: </a:t>
            </a:r>
            <a:r>
              <a:rPr lang="el-GR" sz="2000" b="0" kern="0" dirty="0" err="1"/>
              <a:t>Συνδιέγερση</a:t>
            </a:r>
            <a:endParaRPr lang="el-GR" sz="2000" b="0" kern="0" dirty="0"/>
          </a:p>
          <a:p>
            <a:pPr marL="266700" lvl="1" indent="-266700"/>
            <a:r>
              <a:rPr lang="en-US" sz="1800" b="0" kern="0" dirty="0"/>
              <a:t>≠</a:t>
            </a:r>
            <a:r>
              <a:rPr lang="el-GR" sz="1800" b="0" kern="0" dirty="0"/>
              <a:t> ανάγκη: 1γενείς &amp; 2γενείς αντιδράσεις </a:t>
            </a:r>
            <a:endParaRPr lang="el-GR" b="0" kern="0" dirty="0"/>
          </a:p>
          <a:p>
            <a:endParaRPr lang="el-GR" sz="2000" b="0" kern="0" dirty="0"/>
          </a:p>
        </p:txBody>
      </p:sp>
      <p:sp>
        <p:nvSpPr>
          <p:cNvPr id="7" name="Content Placeholder 2">
            <a:extLst>
              <a:ext uri="{FF2B5EF4-FFF2-40B4-BE49-F238E27FC236}">
                <a16:creationId xmlns:a16="http://schemas.microsoft.com/office/drawing/2014/main" id="{D4B87B8E-907E-4EE3-8C9D-18F80A152398}"/>
              </a:ext>
            </a:extLst>
          </p:cNvPr>
          <p:cNvSpPr txBox="1">
            <a:spLocks/>
          </p:cNvSpPr>
          <p:nvPr/>
        </p:nvSpPr>
        <p:spPr bwMode="auto">
          <a:xfrm>
            <a:off x="6228184" y="5229200"/>
            <a:ext cx="2736304"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rtl="0" eaLnBrk="0" fontAlgn="base" hangingPunct="0">
              <a:spcBef>
                <a:spcPct val="20000"/>
              </a:spcBef>
              <a:spcAft>
                <a:spcPct val="20000"/>
              </a:spcAft>
              <a:buSzPct val="40000"/>
              <a:buBlip>
                <a:blip r:embed="rId3"/>
              </a:buBlip>
              <a:defRPr sz="2400">
                <a:solidFill>
                  <a:schemeClr val="tx1"/>
                </a:solidFill>
                <a:latin typeface="+mn-lt"/>
                <a:ea typeface="+mn-ea"/>
                <a:cs typeface="+mn-cs"/>
              </a:defRPr>
            </a:lvl1pPr>
            <a:lvl2pPr marL="452438" indent="-187325" algn="l" rtl="0" eaLnBrk="0" fontAlgn="base" hangingPunct="0">
              <a:spcBef>
                <a:spcPct val="20000"/>
              </a:spcBef>
              <a:spcAft>
                <a:spcPct val="20000"/>
              </a:spcAft>
              <a:buSzPct val="50000"/>
              <a:buBlip>
                <a:blip r:embed="rId4"/>
              </a:buBlip>
              <a:defRPr sz="2000">
                <a:solidFill>
                  <a:srgbClr val="364B58"/>
                </a:solidFill>
                <a:latin typeface="+mn-lt"/>
                <a:cs typeface="+mn-cs"/>
              </a:defRPr>
            </a:lvl2pPr>
            <a:lvl3pPr marL="628650" indent="-176213" algn="l" rtl="0" eaLnBrk="0" fontAlgn="base" hangingPunct="0">
              <a:spcBef>
                <a:spcPct val="20000"/>
              </a:spcBef>
              <a:spcAft>
                <a:spcPct val="20000"/>
              </a:spcAft>
              <a:buSzPct val="55000"/>
              <a:buFont typeface="Wingdings" pitchFamily="2" charset="2"/>
              <a:buChar char="¯"/>
              <a:defRPr sz="1800">
                <a:solidFill>
                  <a:srgbClr val="333333"/>
                </a:solidFill>
                <a:latin typeface="+mn-lt"/>
                <a:cs typeface="+mn-cs"/>
              </a:defRPr>
            </a:lvl3pPr>
            <a:lvl4pPr marL="804863" indent="-176213" algn="l" rtl="0" eaLnBrk="0" fontAlgn="base" hangingPunct="0">
              <a:spcBef>
                <a:spcPct val="20000"/>
              </a:spcBef>
              <a:spcAft>
                <a:spcPct val="20000"/>
              </a:spcAft>
              <a:buSzPct val="60000"/>
              <a:buFont typeface="Wingdings" pitchFamily="2" charset="2"/>
              <a:buChar char="û"/>
              <a:defRPr sz="1600">
                <a:solidFill>
                  <a:srgbClr val="2A3F21"/>
                </a:solidFill>
                <a:latin typeface="+mn-lt"/>
                <a:cs typeface="+mn-cs"/>
              </a:defRPr>
            </a:lvl4pPr>
            <a:lvl5pPr marL="981075" indent="-176213" algn="l" rtl="0" eaLnBrk="0" fontAlgn="base" hangingPunct="0">
              <a:spcBef>
                <a:spcPct val="20000"/>
              </a:spcBef>
              <a:spcAft>
                <a:spcPct val="20000"/>
              </a:spcAft>
              <a:buFont typeface="Waker" pitchFamily="2" charset="0"/>
              <a:buChar char="~"/>
              <a:defRPr sz="1400">
                <a:solidFill>
                  <a:srgbClr val="5E344A"/>
                </a:solidFill>
                <a:latin typeface="+mn-lt"/>
                <a:cs typeface="+mn-cs"/>
              </a:defRPr>
            </a:lvl5pPr>
            <a:lvl6pPr marL="2163763" indent="-185738" algn="l" rtl="0" fontAlgn="base">
              <a:spcBef>
                <a:spcPct val="20000"/>
              </a:spcBef>
              <a:spcAft>
                <a:spcPct val="20000"/>
              </a:spcAft>
              <a:buFont typeface="Waker" pitchFamily="2" charset="0"/>
              <a:buChar char="~"/>
              <a:defRPr sz="1600">
                <a:solidFill>
                  <a:srgbClr val="5E344A"/>
                </a:solidFill>
                <a:latin typeface="+mn-lt"/>
                <a:cs typeface="+mn-cs"/>
              </a:defRPr>
            </a:lvl6pPr>
            <a:lvl7pPr marL="2620963" indent="-185738" algn="l" rtl="0" fontAlgn="base">
              <a:spcBef>
                <a:spcPct val="20000"/>
              </a:spcBef>
              <a:spcAft>
                <a:spcPct val="20000"/>
              </a:spcAft>
              <a:buFont typeface="Waker" pitchFamily="2" charset="0"/>
              <a:buChar char="~"/>
              <a:defRPr sz="1600">
                <a:solidFill>
                  <a:srgbClr val="5E344A"/>
                </a:solidFill>
                <a:latin typeface="+mn-lt"/>
                <a:cs typeface="+mn-cs"/>
              </a:defRPr>
            </a:lvl7pPr>
            <a:lvl8pPr marL="3078163" indent="-185738" algn="l" rtl="0" fontAlgn="base">
              <a:spcBef>
                <a:spcPct val="20000"/>
              </a:spcBef>
              <a:spcAft>
                <a:spcPct val="20000"/>
              </a:spcAft>
              <a:buFont typeface="Waker" pitchFamily="2" charset="0"/>
              <a:buChar char="~"/>
              <a:defRPr sz="1600">
                <a:solidFill>
                  <a:srgbClr val="5E344A"/>
                </a:solidFill>
                <a:latin typeface="+mn-lt"/>
                <a:cs typeface="+mn-cs"/>
              </a:defRPr>
            </a:lvl8pPr>
            <a:lvl9pPr marL="3535363" indent="-185738" algn="l" rtl="0" fontAlgn="base">
              <a:spcBef>
                <a:spcPct val="20000"/>
              </a:spcBef>
              <a:spcAft>
                <a:spcPct val="20000"/>
              </a:spcAft>
              <a:buFont typeface="Waker" pitchFamily="2" charset="0"/>
              <a:buChar char="~"/>
              <a:defRPr sz="1600">
                <a:solidFill>
                  <a:srgbClr val="5E344A"/>
                </a:solidFill>
                <a:latin typeface="+mn-lt"/>
                <a:cs typeface="+mn-cs"/>
              </a:defRPr>
            </a:lvl9pPr>
          </a:lstStyle>
          <a:p>
            <a:pPr marL="0" indent="0">
              <a:buNone/>
            </a:pPr>
            <a:r>
              <a:rPr lang="el-GR" sz="2000" kern="0" dirty="0"/>
              <a:t>Σήμα 3</a:t>
            </a:r>
            <a:r>
              <a:rPr lang="el-GR" sz="2000" b="0" kern="0" dirty="0"/>
              <a:t>: Κυτταροκίνες</a:t>
            </a:r>
          </a:p>
          <a:p>
            <a:pPr marL="177800" lvl="1" indent="-177800"/>
            <a:r>
              <a:rPr lang="el-GR" sz="1800" b="0" kern="0" dirty="0"/>
              <a:t>Διαφοροποίηση</a:t>
            </a:r>
            <a:r>
              <a:rPr lang="en-US" sz="1800" b="0" kern="0" dirty="0"/>
              <a:t> </a:t>
            </a:r>
            <a:r>
              <a:rPr lang="en-US" sz="1800" b="0" kern="0" dirty="0">
                <a:sym typeface="Wingdings" panose="05000000000000000000" pitchFamily="2" charset="2"/>
              </a:rPr>
              <a:t> </a:t>
            </a:r>
            <a:r>
              <a:rPr lang="el-GR" sz="1800" b="0" kern="0" dirty="0"/>
              <a:t>Δραστικά Τ κύτταρα</a:t>
            </a:r>
          </a:p>
          <a:p>
            <a:pPr marL="265113" lvl="1" indent="0">
              <a:buFontTx/>
              <a:buNone/>
            </a:pPr>
            <a:endParaRPr lang="el-GR" sz="1800" b="0" kern="0" dirty="0"/>
          </a:p>
          <a:p>
            <a:endParaRPr lang="el-GR" sz="2000" b="0" kern="0" dirty="0"/>
          </a:p>
        </p:txBody>
      </p:sp>
    </p:spTree>
    <p:extLst>
      <p:ext uri="{BB962C8B-B14F-4D97-AF65-F5344CB8AC3E}">
        <p14:creationId xmlns:p14="http://schemas.microsoft.com/office/powerpoint/2010/main" val="124327324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863-76B2-4FE0-9D61-E506515961C9}"/>
              </a:ext>
            </a:extLst>
          </p:cNvPr>
          <p:cNvSpPr>
            <a:spLocks noGrp="1"/>
          </p:cNvSpPr>
          <p:nvPr>
            <p:ph type="title"/>
          </p:nvPr>
        </p:nvSpPr>
        <p:spPr/>
        <p:txBody>
          <a:bodyPr/>
          <a:lstStyle/>
          <a:p>
            <a:r>
              <a:rPr lang="el-GR" dirty="0"/>
              <a:t>Δραστικά Τ κύτταρα - Υπότυποι</a:t>
            </a:r>
          </a:p>
        </p:txBody>
      </p:sp>
      <p:grpSp>
        <p:nvGrpSpPr>
          <p:cNvPr id="94" name="Group 93">
            <a:extLst>
              <a:ext uri="{FF2B5EF4-FFF2-40B4-BE49-F238E27FC236}">
                <a16:creationId xmlns:a16="http://schemas.microsoft.com/office/drawing/2014/main" id="{87052A49-EA6C-4D9A-A2A9-48162EBEBC86}"/>
              </a:ext>
            </a:extLst>
          </p:cNvPr>
          <p:cNvGrpSpPr/>
          <p:nvPr/>
        </p:nvGrpSpPr>
        <p:grpSpPr>
          <a:xfrm>
            <a:off x="0" y="958850"/>
            <a:ext cx="9144000" cy="5936407"/>
            <a:chOff x="0" y="958850"/>
            <a:chExt cx="9144000" cy="5936407"/>
          </a:xfrm>
        </p:grpSpPr>
        <p:grpSp>
          <p:nvGrpSpPr>
            <p:cNvPr id="5" name="Group 3">
              <a:extLst>
                <a:ext uri="{FF2B5EF4-FFF2-40B4-BE49-F238E27FC236}">
                  <a16:creationId xmlns:a16="http://schemas.microsoft.com/office/drawing/2014/main" id="{A3D30568-BCE2-46A9-9269-A61FA2BAADC1}"/>
                </a:ext>
              </a:extLst>
            </p:cNvPr>
            <p:cNvGrpSpPr>
              <a:grpSpLocks/>
            </p:cNvGrpSpPr>
            <p:nvPr/>
          </p:nvGrpSpPr>
          <p:grpSpPr bwMode="auto">
            <a:xfrm>
              <a:off x="6870701" y="5875338"/>
              <a:ext cx="2074863" cy="892175"/>
              <a:chOff x="4147" y="3644"/>
              <a:chExt cx="1307" cy="562"/>
            </a:xfrm>
          </p:grpSpPr>
          <p:sp>
            <p:nvSpPr>
              <p:cNvPr id="6" name="Text Box 4">
                <a:extLst>
                  <a:ext uri="{FF2B5EF4-FFF2-40B4-BE49-F238E27FC236}">
                    <a16:creationId xmlns:a16="http://schemas.microsoft.com/office/drawing/2014/main" id="{41869D4A-CE0C-4A02-9288-183A164D664C}"/>
                  </a:ext>
                </a:extLst>
              </p:cNvPr>
              <p:cNvSpPr txBox="1">
                <a:spLocks noChangeArrowheads="1"/>
              </p:cNvSpPr>
              <p:nvPr/>
            </p:nvSpPr>
            <p:spPr bwMode="auto">
              <a:xfrm>
                <a:off x="4216" y="3644"/>
                <a:ext cx="117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l-GR" b="0">
                    <a:solidFill>
                      <a:srgbClr val="CC0066"/>
                    </a:solidFill>
                    <a:latin typeface="Book Antiqua" panose="02040602050305030304" pitchFamily="18" charset="0"/>
                    <a:cs typeface="+mn-cs"/>
                  </a:rPr>
                  <a:t>Cytotoxic T cells</a:t>
                </a:r>
              </a:p>
            </p:txBody>
          </p:sp>
          <p:sp>
            <p:nvSpPr>
              <p:cNvPr id="7" name="Text Box 5">
                <a:extLst>
                  <a:ext uri="{FF2B5EF4-FFF2-40B4-BE49-F238E27FC236}">
                    <a16:creationId xmlns:a16="http://schemas.microsoft.com/office/drawing/2014/main" id="{83BF0C2A-7D8F-4AB9-B54A-BED7DC69D4AD}"/>
                  </a:ext>
                </a:extLst>
              </p:cNvPr>
              <p:cNvSpPr txBox="1">
                <a:spLocks noChangeArrowheads="1"/>
              </p:cNvSpPr>
              <p:nvPr/>
            </p:nvSpPr>
            <p:spPr bwMode="auto">
              <a:xfrm>
                <a:off x="4147" y="3838"/>
                <a:ext cx="130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l-GR" sz="1600" b="0" dirty="0">
                    <a:solidFill>
                      <a:srgbClr val="473969"/>
                    </a:solidFill>
                    <a:latin typeface="Book Antiqua" panose="02040602050305030304" pitchFamily="18" charset="0"/>
                    <a:cs typeface="+mn-cs"/>
                  </a:rPr>
                  <a:t>Responses to viral infections &amp; tumors </a:t>
                </a:r>
              </a:p>
            </p:txBody>
          </p:sp>
        </p:grpSp>
        <p:sp>
          <p:nvSpPr>
            <p:cNvPr id="9" name="Rectangle 7">
              <a:extLst>
                <a:ext uri="{FF2B5EF4-FFF2-40B4-BE49-F238E27FC236}">
                  <a16:creationId xmlns:a16="http://schemas.microsoft.com/office/drawing/2014/main" id="{B3289117-A5EA-4305-8070-96944EF6FCC7}"/>
                </a:ext>
              </a:extLst>
            </p:cNvPr>
            <p:cNvSpPr>
              <a:spLocks noChangeArrowheads="1"/>
            </p:cNvSpPr>
            <p:nvPr/>
          </p:nvSpPr>
          <p:spPr bwMode="auto">
            <a:xfrm>
              <a:off x="0" y="2144713"/>
              <a:ext cx="9144000" cy="37179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srgbClr val="000000"/>
                </a:solidFill>
                <a:effectLst/>
                <a:uLnTx/>
                <a:uFillTx/>
                <a:latin typeface="Arial" panose="020B0604020202020204" pitchFamily="34" charset="0"/>
                <a:cs typeface="+mn-cs"/>
              </a:endParaRPr>
            </a:p>
          </p:txBody>
        </p:sp>
        <p:sp>
          <p:nvSpPr>
            <p:cNvPr id="81" name="Text Box 9">
              <a:extLst>
                <a:ext uri="{FF2B5EF4-FFF2-40B4-BE49-F238E27FC236}">
                  <a16:creationId xmlns:a16="http://schemas.microsoft.com/office/drawing/2014/main" id="{ED077A9B-E78A-47ED-932B-3899DF4C3116}"/>
                </a:ext>
              </a:extLst>
            </p:cNvPr>
            <p:cNvSpPr txBox="1">
              <a:spLocks noChangeArrowheads="1"/>
            </p:cNvSpPr>
            <p:nvPr/>
          </p:nvSpPr>
          <p:spPr bwMode="auto">
            <a:xfrm>
              <a:off x="50802" y="5848350"/>
              <a:ext cx="4592638"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kumimoji="0" lang="en-US" altLang="el-GR" b="0" i="0" u="none" strike="noStrike" kern="0" cap="none" spc="0" normalizeH="0" baseline="0" noProof="0" dirty="0">
                  <a:ln>
                    <a:noFill/>
                  </a:ln>
                  <a:solidFill>
                    <a:srgbClr val="CC0066"/>
                  </a:solidFill>
                  <a:effectLst/>
                  <a:uLnTx/>
                  <a:uFillTx/>
                  <a:latin typeface="Book Antiqua" panose="02040602050305030304" pitchFamily="18" charset="0"/>
                  <a:cs typeface="+mn-cs"/>
                </a:rPr>
                <a:t>Helper T cells: </a:t>
              </a:r>
              <a:r>
                <a:rPr lang="en-US" altLang="el-GR" sz="1600" b="0" kern="0" dirty="0">
                  <a:solidFill>
                    <a:srgbClr val="473969"/>
                  </a:solidFill>
                  <a:latin typeface="Book Antiqua" panose="02040602050305030304" pitchFamily="18" charset="0"/>
                </a:rPr>
                <a:t>Induction of immune responses</a:t>
              </a:r>
              <a:endParaRPr lang="en-US" altLang="el-GR" sz="1600" b="0" kern="0" baseline="30000" dirty="0">
                <a:solidFill>
                  <a:srgbClr val="473969"/>
                </a:solidFill>
                <a:latin typeface="Book Antiqua" panose="0204060205030503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l-GR" b="0" i="0" u="none" strike="noStrike" kern="0" cap="none" spc="0" normalizeH="0" baseline="30000" noProof="0" dirty="0">
                <a:ln>
                  <a:noFill/>
                </a:ln>
                <a:solidFill>
                  <a:srgbClr val="CC0066"/>
                </a:solidFill>
                <a:effectLst/>
                <a:uLnTx/>
                <a:uFillTx/>
                <a:latin typeface="Book Antiqua" panose="02040602050305030304" pitchFamily="18" charset="0"/>
                <a:cs typeface="+mn-cs"/>
              </a:endParaRPr>
            </a:p>
          </p:txBody>
        </p:sp>
        <p:grpSp>
          <p:nvGrpSpPr>
            <p:cNvPr id="11" name="Group 11">
              <a:extLst>
                <a:ext uri="{FF2B5EF4-FFF2-40B4-BE49-F238E27FC236}">
                  <a16:creationId xmlns:a16="http://schemas.microsoft.com/office/drawing/2014/main" id="{13A58442-CADB-41F0-9CD0-0A02AC0465F7}"/>
                </a:ext>
              </a:extLst>
            </p:cNvPr>
            <p:cNvGrpSpPr>
              <a:grpSpLocks/>
            </p:cNvGrpSpPr>
            <p:nvPr/>
          </p:nvGrpSpPr>
          <p:grpSpPr bwMode="auto">
            <a:xfrm>
              <a:off x="4352701" y="5848350"/>
              <a:ext cx="2595563" cy="892175"/>
              <a:chOff x="3694" y="3644"/>
              <a:chExt cx="1635" cy="562"/>
            </a:xfrm>
          </p:grpSpPr>
          <p:sp>
            <p:nvSpPr>
              <p:cNvPr id="79" name="Text Box 12">
                <a:extLst>
                  <a:ext uri="{FF2B5EF4-FFF2-40B4-BE49-F238E27FC236}">
                    <a16:creationId xmlns:a16="http://schemas.microsoft.com/office/drawing/2014/main" id="{BC61572C-48A6-4F78-9EBE-D2780BB3DE5E}"/>
                  </a:ext>
                </a:extLst>
              </p:cNvPr>
              <p:cNvSpPr txBox="1">
                <a:spLocks noChangeArrowheads="1"/>
              </p:cNvSpPr>
              <p:nvPr/>
            </p:nvSpPr>
            <p:spPr bwMode="auto">
              <a:xfrm>
                <a:off x="3874" y="3644"/>
                <a:ext cx="127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b="0" i="0" u="none" strike="noStrike" kern="0" cap="none" spc="0" normalizeH="0" baseline="0" noProof="0">
                    <a:ln>
                      <a:noFill/>
                    </a:ln>
                    <a:solidFill>
                      <a:srgbClr val="CC0066"/>
                    </a:solidFill>
                    <a:effectLst/>
                    <a:uLnTx/>
                    <a:uFillTx/>
                    <a:latin typeface="Book Antiqua" panose="02040602050305030304" pitchFamily="18" charset="0"/>
                    <a:cs typeface="+mn-cs"/>
                  </a:rPr>
                  <a:t>Regulatory T cells</a:t>
                </a:r>
                <a:endParaRPr kumimoji="0" lang="en-US" altLang="el-GR" b="0" i="0" u="none" strike="noStrike" kern="0" cap="none" spc="0" normalizeH="0" baseline="30000" noProof="0">
                  <a:ln>
                    <a:noFill/>
                  </a:ln>
                  <a:solidFill>
                    <a:srgbClr val="CC0066"/>
                  </a:solidFill>
                  <a:effectLst/>
                  <a:uLnTx/>
                  <a:uFillTx/>
                  <a:latin typeface="Book Antiqua" panose="02040602050305030304" pitchFamily="18" charset="0"/>
                  <a:cs typeface="+mn-cs"/>
                </a:endParaRPr>
              </a:p>
            </p:txBody>
          </p:sp>
          <p:sp>
            <p:nvSpPr>
              <p:cNvPr id="80" name="Text Box 13">
                <a:extLst>
                  <a:ext uri="{FF2B5EF4-FFF2-40B4-BE49-F238E27FC236}">
                    <a16:creationId xmlns:a16="http://schemas.microsoft.com/office/drawing/2014/main" id="{01074F10-8A80-4B29-AF7D-BD84E32A09C1}"/>
                  </a:ext>
                </a:extLst>
              </p:cNvPr>
              <p:cNvSpPr txBox="1">
                <a:spLocks noChangeArrowheads="1"/>
              </p:cNvSpPr>
              <p:nvPr/>
            </p:nvSpPr>
            <p:spPr bwMode="auto">
              <a:xfrm>
                <a:off x="3694" y="3838"/>
                <a:ext cx="163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473969"/>
                    </a:solidFill>
                    <a:effectLst/>
                    <a:uLnTx/>
                    <a:uFillTx/>
                    <a:latin typeface="Book Antiqua" panose="02040602050305030304" pitchFamily="18" charset="0"/>
                    <a:cs typeface="+mn-cs"/>
                  </a:rPr>
                  <a:t>Downregulation of immune responses</a:t>
                </a:r>
                <a:endParaRPr kumimoji="0" lang="en-US" altLang="el-GR" sz="1600" b="0" i="0" u="none" strike="noStrike" kern="0" cap="none" spc="0" normalizeH="0" baseline="30000" noProof="0" dirty="0">
                  <a:ln>
                    <a:noFill/>
                  </a:ln>
                  <a:solidFill>
                    <a:srgbClr val="473969"/>
                  </a:solidFill>
                  <a:effectLst/>
                  <a:uLnTx/>
                  <a:uFillTx/>
                  <a:latin typeface="Book Antiqua" panose="02040602050305030304" pitchFamily="18" charset="0"/>
                  <a:cs typeface="+mn-cs"/>
                </a:endParaRPr>
              </a:p>
            </p:txBody>
          </p:sp>
        </p:grpSp>
        <p:grpSp>
          <p:nvGrpSpPr>
            <p:cNvPr id="12" name="Group 14">
              <a:extLst>
                <a:ext uri="{FF2B5EF4-FFF2-40B4-BE49-F238E27FC236}">
                  <a16:creationId xmlns:a16="http://schemas.microsoft.com/office/drawing/2014/main" id="{778689A5-72E1-4DAC-89B0-67ED6B64B53C}"/>
                </a:ext>
              </a:extLst>
            </p:cNvPr>
            <p:cNvGrpSpPr>
              <a:grpSpLocks/>
            </p:cNvGrpSpPr>
            <p:nvPr/>
          </p:nvGrpSpPr>
          <p:grpSpPr bwMode="auto">
            <a:xfrm>
              <a:off x="4654550" y="958850"/>
              <a:ext cx="576263" cy="503238"/>
              <a:chOff x="476" y="1117"/>
              <a:chExt cx="363" cy="317"/>
            </a:xfrm>
          </p:grpSpPr>
          <p:sp>
            <p:nvSpPr>
              <p:cNvPr id="77" name="Oval 15">
                <a:extLst>
                  <a:ext uri="{FF2B5EF4-FFF2-40B4-BE49-F238E27FC236}">
                    <a16:creationId xmlns:a16="http://schemas.microsoft.com/office/drawing/2014/main" id="{DF70891A-3698-41F7-9336-062B7B0BD5FA}"/>
                  </a:ext>
                </a:extLst>
              </p:cNvPr>
              <p:cNvSpPr>
                <a:spLocks noChangeArrowheads="1"/>
              </p:cNvSpPr>
              <p:nvPr/>
            </p:nvSpPr>
            <p:spPr bwMode="auto">
              <a:xfrm>
                <a:off x="476" y="1117"/>
                <a:ext cx="363" cy="317"/>
              </a:xfrm>
              <a:prstGeom prst="ellipse">
                <a:avLst/>
              </a:prstGeom>
              <a:gradFill rotWithShape="1">
                <a:gsLst>
                  <a:gs pos="0">
                    <a:srgbClr val="FFCC00"/>
                  </a:gs>
                  <a:gs pos="100000">
                    <a:srgbClr val="D7C37B"/>
                  </a:gs>
                </a:gsLst>
                <a:lin ang="5400000" scaled="1"/>
              </a:gradFill>
              <a:ln w="9525">
                <a:solidFill>
                  <a:srgbClr val="D19D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78" name="Oval 16">
                <a:extLst>
                  <a:ext uri="{FF2B5EF4-FFF2-40B4-BE49-F238E27FC236}">
                    <a16:creationId xmlns:a16="http://schemas.microsoft.com/office/drawing/2014/main" id="{AACC315B-0E29-43D5-82D0-D86A4C49AC94}"/>
                  </a:ext>
                </a:extLst>
              </p:cNvPr>
              <p:cNvSpPr>
                <a:spLocks noChangeArrowheads="1"/>
              </p:cNvSpPr>
              <p:nvPr/>
            </p:nvSpPr>
            <p:spPr bwMode="auto">
              <a:xfrm>
                <a:off x="553" y="1178"/>
                <a:ext cx="226" cy="232"/>
              </a:xfrm>
              <a:prstGeom prst="ellipse">
                <a:avLst/>
              </a:prstGeom>
              <a:solidFill>
                <a:srgbClr val="EBE267"/>
              </a:solidFill>
              <a:ln>
                <a:noFill/>
              </a:ln>
              <a:effectLst/>
              <a:extLst>
                <a:ext uri="{91240B29-F687-4F45-9708-019B960494DF}">
                  <a14:hiddenLine xmlns:a14="http://schemas.microsoft.com/office/drawing/2010/main" w="9525">
                    <a:solidFill>
                      <a:srgbClr val="D19D0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Tp</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grpSp>
        <p:sp>
          <p:nvSpPr>
            <p:cNvPr id="13" name="Text Box 17">
              <a:extLst>
                <a:ext uri="{FF2B5EF4-FFF2-40B4-BE49-F238E27FC236}">
                  <a16:creationId xmlns:a16="http://schemas.microsoft.com/office/drawing/2014/main" id="{A79536CA-EC52-4BB9-A94C-950A7351D76C}"/>
                </a:ext>
              </a:extLst>
            </p:cNvPr>
            <p:cNvSpPr txBox="1">
              <a:spLocks noChangeArrowheads="1"/>
            </p:cNvSpPr>
            <p:nvPr/>
          </p:nvSpPr>
          <p:spPr bwMode="auto">
            <a:xfrm>
              <a:off x="5195888" y="1027113"/>
              <a:ext cx="1411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Book Antiqua" panose="02040602050305030304" pitchFamily="18" charset="0"/>
                  <a:cs typeface="+mn-cs"/>
                </a:rPr>
                <a:t>CD4</a:t>
              </a:r>
              <a:r>
                <a:rPr kumimoji="0" lang="en-US" altLang="el-GR" sz="1800" b="0" i="0" u="none" strike="noStrike" kern="0" cap="none" spc="0" normalizeH="0" baseline="30000" noProof="0">
                  <a:ln>
                    <a:noFill/>
                  </a:ln>
                  <a:solidFill>
                    <a:srgbClr val="000000"/>
                  </a:solidFill>
                  <a:effectLst/>
                  <a:uLnTx/>
                  <a:uFillTx/>
                  <a:latin typeface="Book Antiqua" panose="02040602050305030304" pitchFamily="18" charset="0"/>
                  <a:cs typeface="+mn-cs"/>
                </a:rPr>
                <a:t>+</a:t>
              </a:r>
              <a:r>
                <a:rPr kumimoji="0" lang="en-US" altLang="el-GR" sz="1800" b="0" i="0" u="none" strike="noStrike" kern="0" cap="none" spc="0" normalizeH="0" baseline="0" noProof="0">
                  <a:ln>
                    <a:noFill/>
                  </a:ln>
                  <a:solidFill>
                    <a:srgbClr val="000000"/>
                  </a:solidFill>
                  <a:effectLst/>
                  <a:uLnTx/>
                  <a:uFillTx/>
                  <a:latin typeface="Book Antiqua" panose="02040602050305030304" pitchFamily="18" charset="0"/>
                  <a:cs typeface="+mn-cs"/>
                </a:rPr>
                <a:t>/CD8</a:t>
              </a:r>
              <a:r>
                <a:rPr kumimoji="0" lang="en-US" altLang="el-GR" sz="1800" b="0" i="0" u="none" strike="noStrike" kern="0" cap="none" spc="0" normalizeH="0" baseline="30000" noProof="0">
                  <a:ln>
                    <a:noFill/>
                  </a:ln>
                  <a:solidFill>
                    <a:srgbClr val="000000"/>
                  </a:solidFill>
                  <a:effectLst/>
                  <a:uLnTx/>
                  <a:uFillTx/>
                  <a:latin typeface="Book Antiqua" panose="02040602050305030304" pitchFamily="18" charset="0"/>
                  <a:cs typeface="+mn-cs"/>
                </a:rPr>
                <a:t>+</a:t>
              </a:r>
            </a:p>
          </p:txBody>
        </p:sp>
        <p:sp>
          <p:nvSpPr>
            <p:cNvPr id="15" name="Line 19">
              <a:extLst>
                <a:ext uri="{FF2B5EF4-FFF2-40B4-BE49-F238E27FC236}">
                  <a16:creationId xmlns:a16="http://schemas.microsoft.com/office/drawing/2014/main" id="{1B81B3B5-A30C-46D6-AED3-46E6EC79DC3D}"/>
                </a:ext>
              </a:extLst>
            </p:cNvPr>
            <p:cNvSpPr>
              <a:spLocks noChangeShapeType="1"/>
            </p:cNvSpPr>
            <p:nvPr/>
          </p:nvSpPr>
          <p:spPr bwMode="auto">
            <a:xfrm>
              <a:off x="0" y="5876925"/>
              <a:ext cx="91440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16" name="Text Box 20">
              <a:extLst>
                <a:ext uri="{FF2B5EF4-FFF2-40B4-BE49-F238E27FC236}">
                  <a16:creationId xmlns:a16="http://schemas.microsoft.com/office/drawing/2014/main" id="{574062B4-D00F-416F-AF9B-D5839349AC15}"/>
                </a:ext>
              </a:extLst>
            </p:cNvPr>
            <p:cNvSpPr txBox="1">
              <a:spLocks noChangeArrowheads="1"/>
            </p:cNvSpPr>
            <p:nvPr/>
          </p:nvSpPr>
          <p:spPr bwMode="auto">
            <a:xfrm>
              <a:off x="8204200" y="154305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Thymus</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17" name="Text Box 21">
              <a:extLst>
                <a:ext uri="{FF2B5EF4-FFF2-40B4-BE49-F238E27FC236}">
                  <a16:creationId xmlns:a16="http://schemas.microsoft.com/office/drawing/2014/main" id="{70213647-B6F8-4CD9-9D81-DB77EA7191E0}"/>
                </a:ext>
              </a:extLst>
            </p:cNvPr>
            <p:cNvSpPr txBox="1">
              <a:spLocks noChangeArrowheads="1"/>
            </p:cNvSpPr>
            <p:nvPr/>
          </p:nvSpPr>
          <p:spPr bwMode="auto">
            <a:xfrm>
              <a:off x="8039100" y="2624138"/>
              <a:ext cx="1069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Periphery</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18" name="Line 22">
              <a:extLst>
                <a:ext uri="{FF2B5EF4-FFF2-40B4-BE49-F238E27FC236}">
                  <a16:creationId xmlns:a16="http://schemas.microsoft.com/office/drawing/2014/main" id="{D648FCD0-1EF0-4886-B6AC-C3D6EED6E91D}"/>
                </a:ext>
              </a:extLst>
            </p:cNvPr>
            <p:cNvSpPr>
              <a:spLocks noChangeShapeType="1"/>
            </p:cNvSpPr>
            <p:nvPr/>
          </p:nvSpPr>
          <p:spPr bwMode="auto">
            <a:xfrm>
              <a:off x="0" y="2132013"/>
              <a:ext cx="9144000" cy="0"/>
            </a:xfrm>
            <a:prstGeom prst="line">
              <a:avLst/>
            </a:prstGeom>
            <a:noFill/>
            <a:ln w="28575">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19" name="Text Box 23">
              <a:extLst>
                <a:ext uri="{FF2B5EF4-FFF2-40B4-BE49-F238E27FC236}">
                  <a16:creationId xmlns:a16="http://schemas.microsoft.com/office/drawing/2014/main" id="{6EE9EB4D-0F86-45DE-86FC-3858CDBE15B4}"/>
                </a:ext>
              </a:extLst>
            </p:cNvPr>
            <p:cNvSpPr txBox="1">
              <a:spLocks noChangeArrowheads="1"/>
            </p:cNvSpPr>
            <p:nvPr/>
          </p:nvSpPr>
          <p:spPr bwMode="auto">
            <a:xfrm>
              <a:off x="336887" y="4667250"/>
              <a:ext cx="718466" cy="92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rPr>
                <a:t>IL-</a:t>
              </a:r>
              <a:r>
                <a:rPr lang="el-GR" altLang="el-GR" sz="1600" b="0" kern="0" dirty="0">
                  <a:solidFill>
                    <a:srgbClr val="000000"/>
                  </a:solidFill>
                  <a:latin typeface="Book Antiqua" panose="02040602050305030304" pitchFamily="18" charset="0"/>
                </a:rPr>
                <a:t>2</a:t>
              </a:r>
              <a:endParaRPr lang="en-US" altLang="el-GR" sz="1600" b="0" kern="0" dirty="0">
                <a:solidFill>
                  <a:srgbClr val="000000"/>
                </a:solidFill>
                <a:latin typeface="Book Antiqua" panose="02040602050305030304" pitchFamily="18" charset="0"/>
              </a:endParaRPr>
            </a:p>
            <a:p>
              <a:pPr marL="0" marR="0" lvl="0" indent="0" algn="ctr" defTabSz="914400" eaLnBrk="1" fontAlgn="auto" latinLnBrk="0" hangingPunct="1">
                <a:lnSpc>
                  <a:spcPct val="8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rPr>
                <a:t>IL-</a:t>
              </a:r>
              <a:r>
                <a:rPr lang="el-GR" altLang="el-GR" sz="1600" b="0" kern="0" dirty="0">
                  <a:solidFill>
                    <a:srgbClr val="000000"/>
                  </a:solidFill>
                  <a:latin typeface="Book Antiqua" panose="02040602050305030304" pitchFamily="18" charset="0"/>
                </a:rPr>
                <a:t>12</a:t>
              </a:r>
              <a:endParaRPr lang="en-US" altLang="el-GR" sz="1600" b="0" kern="0" dirty="0">
                <a:solidFill>
                  <a:srgbClr val="000000"/>
                </a:solidFill>
                <a:latin typeface="Book Antiqua" panose="02040602050305030304" pitchFamily="18" charset="0"/>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IFN</a:t>
              </a:r>
              <a:r>
                <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γ</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T</a:t>
              </a:r>
              <a:r>
                <a:rPr lang="en-US" altLang="el-GR" sz="1600" b="0" kern="0" dirty="0">
                  <a:solidFill>
                    <a:srgbClr val="000000"/>
                  </a:solidFill>
                  <a:latin typeface="Book Antiqua" panose="02040602050305030304" pitchFamily="18" charset="0"/>
                </a:rPr>
                <a:t>NF</a:t>
              </a:r>
              <a:r>
                <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α</a:t>
              </a:r>
            </a:p>
          </p:txBody>
        </p:sp>
        <p:sp>
          <p:nvSpPr>
            <p:cNvPr id="20" name="Freeform 24">
              <a:extLst>
                <a:ext uri="{FF2B5EF4-FFF2-40B4-BE49-F238E27FC236}">
                  <a16:creationId xmlns:a16="http://schemas.microsoft.com/office/drawing/2014/main" id="{560D11B7-1990-4802-9841-A0C44E858B95}"/>
                </a:ext>
              </a:extLst>
            </p:cNvPr>
            <p:cNvSpPr>
              <a:spLocks/>
            </p:cNvSpPr>
            <p:nvPr/>
          </p:nvSpPr>
          <p:spPr bwMode="auto">
            <a:xfrm>
              <a:off x="684213" y="2470150"/>
              <a:ext cx="863600" cy="1604963"/>
            </a:xfrm>
            <a:custGeom>
              <a:avLst/>
              <a:gdLst>
                <a:gd name="T0" fmla="*/ 294 w 294"/>
                <a:gd name="T1" fmla="*/ 0 h 845"/>
                <a:gd name="T2" fmla="*/ 48 w 294"/>
                <a:gd name="T3" fmla="*/ 301 h 845"/>
                <a:gd name="T4" fmla="*/ 3 w 294"/>
                <a:gd name="T5" fmla="*/ 845 h 845"/>
              </a:gdLst>
              <a:ahLst/>
              <a:cxnLst>
                <a:cxn ang="0">
                  <a:pos x="T0" y="T1"/>
                </a:cxn>
                <a:cxn ang="0">
                  <a:pos x="T2" y="T3"/>
                </a:cxn>
                <a:cxn ang="0">
                  <a:pos x="T4" y="T5"/>
                </a:cxn>
              </a:cxnLst>
              <a:rect l="0" t="0" r="r" b="b"/>
              <a:pathLst>
                <a:path w="294" h="845">
                  <a:moveTo>
                    <a:pt x="294" y="0"/>
                  </a:moveTo>
                  <a:cubicBezTo>
                    <a:pt x="253" y="49"/>
                    <a:pt x="96" y="160"/>
                    <a:pt x="48" y="301"/>
                  </a:cubicBezTo>
                  <a:cubicBezTo>
                    <a:pt x="0" y="442"/>
                    <a:pt x="11" y="754"/>
                    <a:pt x="3" y="845"/>
                  </a:cubicBezTo>
                </a:path>
              </a:pathLst>
            </a:custGeom>
            <a:noFill/>
            <a:ln w="28575" cmpd="sng">
              <a:solidFill>
                <a:srgbClr val="D67F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21" name="Line 25">
              <a:extLst>
                <a:ext uri="{FF2B5EF4-FFF2-40B4-BE49-F238E27FC236}">
                  <a16:creationId xmlns:a16="http://schemas.microsoft.com/office/drawing/2014/main" id="{3DAF94F5-84CA-44C9-B155-2F0E3120C567}"/>
                </a:ext>
              </a:extLst>
            </p:cNvPr>
            <p:cNvSpPr>
              <a:spLocks noChangeShapeType="1"/>
            </p:cNvSpPr>
            <p:nvPr/>
          </p:nvSpPr>
          <p:spPr bwMode="auto">
            <a:xfrm>
              <a:off x="1963738" y="2701925"/>
              <a:ext cx="1588" cy="1339850"/>
            </a:xfrm>
            <a:prstGeom prst="line">
              <a:avLst/>
            </a:prstGeom>
            <a:noFill/>
            <a:ln w="28575">
              <a:solidFill>
                <a:srgbClr val="6C92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22" name="Text Box 26">
              <a:extLst>
                <a:ext uri="{FF2B5EF4-FFF2-40B4-BE49-F238E27FC236}">
                  <a16:creationId xmlns:a16="http://schemas.microsoft.com/office/drawing/2014/main" id="{3FECB421-63C4-4C91-98A3-3EC15E897CE8}"/>
                </a:ext>
              </a:extLst>
            </p:cNvPr>
            <p:cNvSpPr txBox="1">
              <a:spLocks noChangeArrowheads="1"/>
            </p:cNvSpPr>
            <p:nvPr/>
          </p:nvSpPr>
          <p:spPr bwMode="auto">
            <a:xfrm>
              <a:off x="372944" y="3143250"/>
              <a:ext cx="647933" cy="49244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B86E00"/>
                  </a:solidFill>
                  <a:effectLst/>
                  <a:uLnTx/>
                  <a:uFillTx/>
                  <a:latin typeface="Book Antiqua" panose="02040602050305030304" pitchFamily="18" charset="0"/>
                  <a:cs typeface="+mn-cs"/>
                </a:rPr>
                <a:t>IL12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B86E00"/>
                  </a:solidFill>
                  <a:effectLst/>
                  <a:uLnTx/>
                  <a:uFillTx/>
                  <a:latin typeface="Book Antiqua" panose="02040602050305030304" pitchFamily="18" charset="0"/>
                  <a:cs typeface="+mn-cs"/>
                </a:rPr>
                <a:t>IFN</a:t>
              </a:r>
              <a:r>
                <a:rPr kumimoji="0" lang="el-GR" altLang="el-GR" sz="1600" b="0" i="0" u="none" strike="noStrike" kern="0" cap="none" spc="0" normalizeH="0" baseline="0" noProof="0" dirty="0">
                  <a:ln>
                    <a:noFill/>
                  </a:ln>
                  <a:solidFill>
                    <a:srgbClr val="B86E00"/>
                  </a:solidFill>
                  <a:effectLst/>
                  <a:uLnTx/>
                  <a:uFillTx/>
                  <a:latin typeface="Book Antiqua" panose="02040602050305030304" pitchFamily="18" charset="0"/>
                  <a:cs typeface="+mn-cs"/>
                </a:rPr>
                <a:t>γ</a:t>
              </a:r>
            </a:p>
          </p:txBody>
        </p:sp>
        <p:sp>
          <p:nvSpPr>
            <p:cNvPr id="23" name="Text Box 27">
              <a:extLst>
                <a:ext uri="{FF2B5EF4-FFF2-40B4-BE49-F238E27FC236}">
                  <a16:creationId xmlns:a16="http://schemas.microsoft.com/office/drawing/2014/main" id="{33C745E6-C0E0-4F76-A8F5-46A07BE3D983}"/>
                </a:ext>
              </a:extLst>
            </p:cNvPr>
            <p:cNvSpPr txBox="1">
              <a:spLocks noChangeArrowheads="1"/>
            </p:cNvSpPr>
            <p:nvPr/>
          </p:nvSpPr>
          <p:spPr bwMode="auto">
            <a:xfrm>
              <a:off x="1638954" y="3143250"/>
              <a:ext cx="652743" cy="49244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668A00"/>
                  </a:solidFill>
                  <a:effectLst/>
                  <a:uLnTx/>
                  <a:uFillTx/>
                  <a:latin typeface="Book Antiqua" panose="02040602050305030304" pitchFamily="18" charset="0"/>
                  <a:cs typeface="+mn-cs"/>
                </a:rPr>
                <a:t>IL-4</a:t>
              </a:r>
              <a:endParaRPr kumimoji="0" lang="el-GR" altLang="el-GR" sz="1600" b="0" i="0" u="none" strike="noStrike" kern="0" cap="none" spc="0" normalizeH="0" baseline="0" noProof="0" dirty="0">
                <a:ln>
                  <a:noFill/>
                </a:ln>
                <a:solidFill>
                  <a:srgbClr val="668A00"/>
                </a:solidFill>
                <a:effectLst/>
                <a:uLnTx/>
                <a:uFillTx/>
                <a:latin typeface="Book Antiqua" panose="02040602050305030304" pitchFamily="18" charset="0"/>
                <a:cs typeface="+mn-cs"/>
              </a:endParaRPr>
            </a:p>
            <a:p>
              <a:pPr algn="ctr" fontAlgn="auto">
                <a:spcBef>
                  <a:spcPts val="0"/>
                </a:spcBef>
                <a:spcAft>
                  <a:spcPts val="0"/>
                </a:spcAft>
              </a:pPr>
              <a:r>
                <a:rPr lang="en-US" altLang="el-GR" sz="1600" b="0" kern="0" dirty="0">
                  <a:solidFill>
                    <a:srgbClr val="668A00"/>
                  </a:solidFill>
                  <a:latin typeface="Book Antiqua" panose="02040602050305030304" pitchFamily="18" charset="0"/>
                </a:rPr>
                <a:t>IL-</a:t>
              </a:r>
              <a:r>
                <a:rPr lang="el-GR" altLang="el-GR" sz="1600" b="0" kern="0" dirty="0">
                  <a:solidFill>
                    <a:srgbClr val="668A00"/>
                  </a:solidFill>
                  <a:latin typeface="Book Antiqua" panose="02040602050305030304" pitchFamily="18" charset="0"/>
                </a:rPr>
                <a:t>10</a:t>
              </a:r>
            </a:p>
          </p:txBody>
        </p:sp>
        <p:sp>
          <p:nvSpPr>
            <p:cNvPr id="24" name="Freeform 28">
              <a:extLst>
                <a:ext uri="{FF2B5EF4-FFF2-40B4-BE49-F238E27FC236}">
                  <a16:creationId xmlns:a16="http://schemas.microsoft.com/office/drawing/2014/main" id="{36DAFE73-1AA9-4A87-83B9-63C01F0386A4}"/>
                </a:ext>
              </a:extLst>
            </p:cNvPr>
            <p:cNvSpPr>
              <a:spLocks/>
            </p:cNvSpPr>
            <p:nvPr/>
          </p:nvSpPr>
          <p:spPr bwMode="auto">
            <a:xfrm>
              <a:off x="2484438" y="2628900"/>
              <a:ext cx="719138" cy="1446213"/>
            </a:xfrm>
            <a:custGeom>
              <a:avLst/>
              <a:gdLst>
                <a:gd name="T0" fmla="*/ 0 w 308"/>
                <a:gd name="T1" fmla="*/ 0 h 837"/>
                <a:gd name="T2" fmla="*/ 258 w 308"/>
                <a:gd name="T3" fmla="*/ 293 h 837"/>
                <a:gd name="T4" fmla="*/ 303 w 308"/>
                <a:gd name="T5" fmla="*/ 837 h 837"/>
              </a:gdLst>
              <a:ahLst/>
              <a:cxnLst>
                <a:cxn ang="0">
                  <a:pos x="T0" y="T1"/>
                </a:cxn>
                <a:cxn ang="0">
                  <a:pos x="T2" y="T3"/>
                </a:cxn>
                <a:cxn ang="0">
                  <a:pos x="T4" y="T5"/>
                </a:cxn>
              </a:cxnLst>
              <a:rect l="0" t="0" r="r" b="b"/>
              <a:pathLst>
                <a:path w="308" h="837">
                  <a:moveTo>
                    <a:pt x="0" y="0"/>
                  </a:moveTo>
                  <a:cubicBezTo>
                    <a:pt x="44" y="49"/>
                    <a:pt x="208" y="154"/>
                    <a:pt x="258" y="293"/>
                  </a:cubicBezTo>
                  <a:cubicBezTo>
                    <a:pt x="308" y="432"/>
                    <a:pt x="295" y="746"/>
                    <a:pt x="303" y="837"/>
                  </a:cubicBezTo>
                </a:path>
              </a:pathLst>
            </a:custGeom>
            <a:noFill/>
            <a:ln w="28575" cmpd="sng">
              <a:solidFill>
                <a:srgbClr val="0268AE"/>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25" name="Text Box 29">
              <a:extLst>
                <a:ext uri="{FF2B5EF4-FFF2-40B4-BE49-F238E27FC236}">
                  <a16:creationId xmlns:a16="http://schemas.microsoft.com/office/drawing/2014/main" id="{ADDA51F7-F617-4F24-AFD1-BDE183B9EC04}"/>
                </a:ext>
              </a:extLst>
            </p:cNvPr>
            <p:cNvSpPr txBox="1">
              <a:spLocks noChangeArrowheads="1"/>
            </p:cNvSpPr>
            <p:nvPr/>
          </p:nvSpPr>
          <p:spPr bwMode="auto">
            <a:xfrm>
              <a:off x="2745556" y="2924944"/>
              <a:ext cx="652743" cy="73866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66CC"/>
                  </a:solidFill>
                  <a:effectLst/>
                  <a:uLnTx/>
                  <a:uFillTx/>
                  <a:latin typeface="Book Antiqua" panose="02040602050305030304" pitchFamily="18" charset="0"/>
                  <a:cs typeface="+mn-cs"/>
                </a:rPr>
                <a:t>IL-</a:t>
              </a:r>
              <a:r>
                <a:rPr kumimoji="0" lang="el-GR" altLang="el-GR" sz="1600" b="0" i="0" u="none" strike="noStrike" kern="0" cap="none" spc="0" normalizeH="0" baseline="0" noProof="0" dirty="0">
                  <a:ln>
                    <a:noFill/>
                  </a:ln>
                  <a:solidFill>
                    <a:srgbClr val="0066CC"/>
                  </a:solidFill>
                  <a:effectLst/>
                  <a:uLnTx/>
                  <a:uFillTx/>
                  <a:latin typeface="Book Antiqua" panose="02040602050305030304" pitchFamily="18" charset="0"/>
                  <a:cs typeface="+mn-cs"/>
                </a:rPr>
                <a:t>1</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600" b="0" kern="0" dirty="0">
                  <a:solidFill>
                    <a:srgbClr val="0066CC"/>
                  </a:solidFill>
                  <a:latin typeface="Book Antiqua" panose="02040602050305030304" pitchFamily="18" charset="0"/>
                  <a:cs typeface="+mn-cs"/>
                </a:rPr>
                <a:t>IL-</a:t>
              </a:r>
              <a:r>
                <a:rPr lang="el-GR" altLang="el-GR" sz="1600" b="0" kern="0" dirty="0">
                  <a:solidFill>
                    <a:srgbClr val="0066CC"/>
                  </a:solidFill>
                  <a:latin typeface="Book Antiqua" panose="02040602050305030304" pitchFamily="18" charset="0"/>
                  <a:cs typeface="+mn-cs"/>
                </a:rPr>
                <a:t>6</a:t>
              </a:r>
              <a:endParaRPr lang="en-US" altLang="el-GR" sz="1600" b="0" kern="0" dirty="0">
                <a:solidFill>
                  <a:srgbClr val="0066CC"/>
                </a:solidFill>
                <a:latin typeface="Book Antiqua" panose="0204060205030503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600" b="0" kern="0" dirty="0">
                  <a:solidFill>
                    <a:srgbClr val="0066CC"/>
                  </a:solidFill>
                  <a:latin typeface="Book Antiqua" panose="02040602050305030304" pitchFamily="18" charset="0"/>
                  <a:cs typeface="+mn-cs"/>
                </a:rPr>
                <a:t>IL-</a:t>
              </a:r>
              <a:r>
                <a:rPr lang="el-GR" altLang="el-GR" sz="1600" b="0" kern="0" dirty="0">
                  <a:solidFill>
                    <a:srgbClr val="0066CC"/>
                  </a:solidFill>
                  <a:latin typeface="Book Antiqua" panose="02040602050305030304" pitchFamily="18" charset="0"/>
                  <a:cs typeface="+mn-cs"/>
                </a:rPr>
                <a:t>23</a:t>
              </a:r>
              <a:endParaRPr lang="en-US" altLang="el-GR" sz="1600" b="0" kern="0" dirty="0">
                <a:solidFill>
                  <a:srgbClr val="0066CC"/>
                </a:solidFill>
                <a:latin typeface="Book Antiqua" panose="02040602050305030304" pitchFamily="18" charset="0"/>
                <a:cs typeface="+mn-cs"/>
              </a:endParaRPr>
            </a:p>
          </p:txBody>
        </p:sp>
        <p:sp>
          <p:nvSpPr>
            <p:cNvPr id="26" name="Freeform 30">
              <a:extLst>
                <a:ext uri="{FF2B5EF4-FFF2-40B4-BE49-F238E27FC236}">
                  <a16:creationId xmlns:a16="http://schemas.microsoft.com/office/drawing/2014/main" id="{80D8E382-3361-4471-AABD-356D7BBA5D1D}"/>
                </a:ext>
              </a:extLst>
            </p:cNvPr>
            <p:cNvSpPr>
              <a:spLocks/>
            </p:cNvSpPr>
            <p:nvPr/>
          </p:nvSpPr>
          <p:spPr bwMode="auto">
            <a:xfrm>
              <a:off x="2339975" y="2549525"/>
              <a:ext cx="1725206" cy="1525588"/>
            </a:xfrm>
            <a:custGeom>
              <a:avLst/>
              <a:gdLst>
                <a:gd name="T0" fmla="*/ 0 w 308"/>
                <a:gd name="T1" fmla="*/ 0 h 837"/>
                <a:gd name="T2" fmla="*/ 258 w 308"/>
                <a:gd name="T3" fmla="*/ 293 h 837"/>
                <a:gd name="T4" fmla="*/ 303 w 308"/>
                <a:gd name="T5" fmla="*/ 837 h 837"/>
              </a:gdLst>
              <a:ahLst/>
              <a:cxnLst>
                <a:cxn ang="0">
                  <a:pos x="T0" y="T1"/>
                </a:cxn>
                <a:cxn ang="0">
                  <a:pos x="T2" y="T3"/>
                </a:cxn>
                <a:cxn ang="0">
                  <a:pos x="T4" y="T5"/>
                </a:cxn>
              </a:cxnLst>
              <a:rect l="0" t="0" r="r" b="b"/>
              <a:pathLst>
                <a:path w="308" h="837">
                  <a:moveTo>
                    <a:pt x="0" y="0"/>
                  </a:moveTo>
                  <a:cubicBezTo>
                    <a:pt x="44" y="49"/>
                    <a:pt x="208" y="154"/>
                    <a:pt x="258" y="293"/>
                  </a:cubicBezTo>
                  <a:cubicBezTo>
                    <a:pt x="308" y="432"/>
                    <a:pt x="295" y="746"/>
                    <a:pt x="303" y="837"/>
                  </a:cubicBezTo>
                </a:path>
              </a:pathLst>
            </a:custGeom>
            <a:noFill/>
            <a:ln w="28575" cmpd="sng">
              <a:solidFill>
                <a:srgbClr val="5A20C2"/>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27" name="Text Box 31">
              <a:extLst>
                <a:ext uri="{FF2B5EF4-FFF2-40B4-BE49-F238E27FC236}">
                  <a16:creationId xmlns:a16="http://schemas.microsoft.com/office/drawing/2014/main" id="{68A0E081-DB51-4F37-9D1A-F156C9FCAD76}"/>
                </a:ext>
              </a:extLst>
            </p:cNvPr>
            <p:cNvSpPr txBox="1">
              <a:spLocks noChangeArrowheads="1"/>
            </p:cNvSpPr>
            <p:nvPr/>
          </p:nvSpPr>
          <p:spPr bwMode="auto">
            <a:xfrm>
              <a:off x="3419872" y="2978368"/>
              <a:ext cx="963555" cy="73866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5A20C2"/>
                  </a:solidFill>
                  <a:effectLst/>
                  <a:uLnTx/>
                  <a:uFillTx/>
                  <a:latin typeface="Book Antiqua" panose="02040602050305030304" pitchFamily="18" charset="0"/>
                  <a:cs typeface="+mn-cs"/>
                </a:rPr>
                <a:t>IL-6</a:t>
              </a:r>
              <a:endParaRPr kumimoji="0" lang="el-GR" altLang="el-GR" sz="1600" b="0" i="0" u="none" strike="noStrike" kern="0" cap="none" spc="0" normalizeH="0" baseline="0" noProof="0" dirty="0">
                <a:ln>
                  <a:noFill/>
                </a:ln>
                <a:solidFill>
                  <a:srgbClr val="5A20C2"/>
                </a:solidFill>
                <a:effectLst/>
                <a:uLnTx/>
                <a:uFillTx/>
                <a:latin typeface="Book Antiqua" panose="0204060205030503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600" b="0" kern="0" dirty="0">
                  <a:solidFill>
                    <a:srgbClr val="5A20C2"/>
                  </a:solidFill>
                  <a:latin typeface="Book Antiqua" panose="02040602050305030304" pitchFamily="18" charset="0"/>
                  <a:cs typeface="+mn-cs"/>
                </a:rPr>
                <a:t>IL-</a:t>
              </a:r>
              <a:r>
                <a:rPr lang="el-GR" altLang="el-GR" sz="1600" b="0" kern="0" dirty="0">
                  <a:solidFill>
                    <a:srgbClr val="5A20C2"/>
                  </a:solidFill>
                  <a:latin typeface="Book Antiqua" panose="02040602050305030304" pitchFamily="18" charset="0"/>
                  <a:cs typeface="+mn-cs"/>
                </a:rPr>
                <a:t>21</a:t>
              </a:r>
              <a:endParaRPr lang="en-US" altLang="el-GR" sz="1600" b="0" kern="0" dirty="0">
                <a:solidFill>
                  <a:srgbClr val="5A20C2"/>
                </a:solidFill>
                <a:latin typeface="Book Antiqua" panose="02040602050305030304" pitchFamily="18" charset="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600" b="0" kern="0" dirty="0">
                  <a:solidFill>
                    <a:srgbClr val="5A20C2"/>
                  </a:solidFill>
                  <a:latin typeface="Book Antiqua" panose="02040602050305030304" pitchFamily="18" charset="0"/>
                  <a:cs typeface="+mn-cs"/>
                </a:rPr>
                <a:t>CXCL13</a:t>
              </a:r>
            </a:p>
          </p:txBody>
        </p:sp>
        <p:sp>
          <p:nvSpPr>
            <p:cNvPr id="28" name="Freeform 32">
              <a:extLst>
                <a:ext uri="{FF2B5EF4-FFF2-40B4-BE49-F238E27FC236}">
                  <a16:creationId xmlns:a16="http://schemas.microsoft.com/office/drawing/2014/main" id="{C498FE6C-8135-43B9-B19D-32D74FB64CDA}"/>
                </a:ext>
              </a:extLst>
            </p:cNvPr>
            <p:cNvSpPr>
              <a:spLocks/>
            </p:cNvSpPr>
            <p:nvPr/>
          </p:nvSpPr>
          <p:spPr bwMode="auto">
            <a:xfrm>
              <a:off x="2411412" y="2492375"/>
              <a:ext cx="3451225" cy="1582738"/>
            </a:xfrm>
            <a:custGeom>
              <a:avLst/>
              <a:gdLst>
                <a:gd name="T0" fmla="*/ 0 w 1462"/>
                <a:gd name="T1" fmla="*/ 0 h 997"/>
                <a:gd name="T2" fmla="*/ 1222 w 1462"/>
                <a:gd name="T3" fmla="*/ 341 h 997"/>
                <a:gd name="T4" fmla="*/ 1441 w 1462"/>
                <a:gd name="T5" fmla="*/ 997 h 997"/>
              </a:gdLst>
              <a:ahLst/>
              <a:cxnLst>
                <a:cxn ang="0">
                  <a:pos x="T0" y="T1"/>
                </a:cxn>
                <a:cxn ang="0">
                  <a:pos x="T2" y="T3"/>
                </a:cxn>
                <a:cxn ang="0">
                  <a:pos x="T4" y="T5"/>
                </a:cxn>
              </a:cxnLst>
              <a:rect l="0" t="0" r="r" b="b"/>
              <a:pathLst>
                <a:path w="1462" h="997">
                  <a:moveTo>
                    <a:pt x="0" y="0"/>
                  </a:moveTo>
                  <a:cubicBezTo>
                    <a:pt x="203" y="57"/>
                    <a:pt x="982" y="175"/>
                    <a:pt x="1222" y="341"/>
                  </a:cubicBezTo>
                  <a:cubicBezTo>
                    <a:pt x="1462" y="507"/>
                    <a:pt x="1402" y="887"/>
                    <a:pt x="1441" y="997"/>
                  </a:cubicBezTo>
                </a:path>
              </a:pathLst>
            </a:custGeom>
            <a:noFill/>
            <a:ln w="28575" cap="flat" cmpd="sng">
              <a:solidFill>
                <a:srgbClr val="AF3394"/>
              </a:solidFill>
              <a:prstDash val="sysDot"/>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29" name="Text Box 33">
              <a:extLst>
                <a:ext uri="{FF2B5EF4-FFF2-40B4-BE49-F238E27FC236}">
                  <a16:creationId xmlns:a16="http://schemas.microsoft.com/office/drawing/2014/main" id="{36FD0BDB-6C8C-4296-B827-082BC4900412}"/>
                </a:ext>
              </a:extLst>
            </p:cNvPr>
            <p:cNvSpPr txBox="1">
              <a:spLocks noChangeArrowheads="1"/>
            </p:cNvSpPr>
            <p:nvPr/>
          </p:nvSpPr>
          <p:spPr bwMode="auto">
            <a:xfrm>
              <a:off x="5164207" y="3143250"/>
              <a:ext cx="647700" cy="2444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a:ln>
                    <a:noFill/>
                  </a:ln>
                  <a:solidFill>
                    <a:srgbClr val="AF3394"/>
                  </a:solidFill>
                  <a:effectLst/>
                  <a:uLnTx/>
                  <a:uFillTx/>
                  <a:latin typeface="Book Antiqua" panose="02040602050305030304" pitchFamily="18" charset="0"/>
                  <a:cs typeface="+mn-cs"/>
                </a:rPr>
                <a:t>IL-10</a:t>
              </a:r>
              <a:endParaRPr kumimoji="0" lang="el-GR" altLang="el-GR" sz="1600" b="0" i="0" u="none" strike="noStrike" kern="0" cap="none" spc="0" normalizeH="0" baseline="0" noProof="0">
                <a:ln>
                  <a:noFill/>
                </a:ln>
                <a:solidFill>
                  <a:srgbClr val="AF3394"/>
                </a:solidFill>
                <a:effectLst/>
                <a:uLnTx/>
                <a:uFillTx/>
                <a:latin typeface="Book Antiqua" panose="02040602050305030304" pitchFamily="18" charset="0"/>
                <a:cs typeface="+mn-cs"/>
              </a:endParaRPr>
            </a:p>
          </p:txBody>
        </p:sp>
        <p:sp>
          <p:nvSpPr>
            <p:cNvPr id="30" name="Text Box 34">
              <a:extLst>
                <a:ext uri="{FF2B5EF4-FFF2-40B4-BE49-F238E27FC236}">
                  <a16:creationId xmlns:a16="http://schemas.microsoft.com/office/drawing/2014/main" id="{3A596022-55E5-47B0-A850-13784AE23E69}"/>
                </a:ext>
              </a:extLst>
            </p:cNvPr>
            <p:cNvSpPr txBox="1">
              <a:spLocks noChangeArrowheads="1"/>
            </p:cNvSpPr>
            <p:nvPr/>
          </p:nvSpPr>
          <p:spPr bwMode="auto">
            <a:xfrm>
              <a:off x="4639989" y="3527425"/>
              <a:ext cx="1300163" cy="27463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dirty="0">
                  <a:ln>
                    <a:noFill/>
                  </a:ln>
                  <a:solidFill>
                    <a:srgbClr val="8E008E"/>
                  </a:solidFill>
                  <a:effectLst/>
                  <a:uLnTx/>
                  <a:uFillTx/>
                  <a:latin typeface="Book Antiqua" panose="02040602050305030304" pitchFamily="18" charset="0"/>
                  <a:cs typeface="+mn-cs"/>
                </a:rPr>
                <a:t>Adaptive</a:t>
              </a:r>
              <a:endParaRPr kumimoji="0" lang="en-US" altLang="el-GR" sz="1800" b="0" i="0" u="none" strike="noStrike" kern="0" cap="none" spc="0" normalizeH="0" baseline="30000" noProof="0" dirty="0">
                <a:ln>
                  <a:noFill/>
                </a:ln>
                <a:solidFill>
                  <a:srgbClr val="8E008E"/>
                </a:solidFill>
                <a:effectLst/>
                <a:uLnTx/>
                <a:uFillTx/>
                <a:latin typeface="Book Antiqua" panose="02040602050305030304" pitchFamily="18" charset="0"/>
                <a:cs typeface="+mn-cs"/>
              </a:endParaRPr>
            </a:p>
          </p:txBody>
        </p:sp>
        <p:grpSp>
          <p:nvGrpSpPr>
            <p:cNvPr id="31" name="Group 35">
              <a:extLst>
                <a:ext uri="{FF2B5EF4-FFF2-40B4-BE49-F238E27FC236}">
                  <a16:creationId xmlns:a16="http://schemas.microsoft.com/office/drawing/2014/main" id="{8B0511A0-3AC4-49FC-9E27-98B831B5FEF5}"/>
                </a:ext>
              </a:extLst>
            </p:cNvPr>
            <p:cNvGrpSpPr>
              <a:grpSpLocks/>
            </p:cNvGrpSpPr>
            <p:nvPr/>
          </p:nvGrpSpPr>
          <p:grpSpPr bwMode="auto">
            <a:xfrm>
              <a:off x="387350" y="4111625"/>
              <a:ext cx="576263" cy="576263"/>
              <a:chOff x="476" y="1661"/>
              <a:chExt cx="363" cy="363"/>
            </a:xfrm>
          </p:grpSpPr>
          <p:sp>
            <p:nvSpPr>
              <p:cNvPr id="75" name="Oval 36">
                <a:extLst>
                  <a:ext uri="{FF2B5EF4-FFF2-40B4-BE49-F238E27FC236}">
                    <a16:creationId xmlns:a16="http://schemas.microsoft.com/office/drawing/2014/main" id="{4DF85FC1-153D-4D68-8D8A-C40340A4A157}"/>
                  </a:ext>
                </a:extLst>
              </p:cNvPr>
              <p:cNvSpPr>
                <a:spLocks noChangeArrowheads="1"/>
              </p:cNvSpPr>
              <p:nvPr/>
            </p:nvSpPr>
            <p:spPr bwMode="auto">
              <a:xfrm>
                <a:off x="476" y="1661"/>
                <a:ext cx="363" cy="363"/>
              </a:xfrm>
              <a:prstGeom prst="ellipse">
                <a:avLst/>
              </a:prstGeom>
              <a:gradFill rotWithShape="1">
                <a:gsLst>
                  <a:gs pos="0">
                    <a:srgbClr val="FF9900"/>
                  </a:gs>
                  <a:gs pos="100000">
                    <a:srgbClr val="FF9900">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76" name="Oval 37">
                <a:extLst>
                  <a:ext uri="{FF2B5EF4-FFF2-40B4-BE49-F238E27FC236}">
                    <a16:creationId xmlns:a16="http://schemas.microsoft.com/office/drawing/2014/main" id="{95DC5587-979E-4322-9E79-CAEE8F30833E}"/>
                  </a:ext>
                </a:extLst>
              </p:cNvPr>
              <p:cNvSpPr>
                <a:spLocks noChangeArrowheads="1"/>
              </p:cNvSpPr>
              <p:nvPr/>
            </p:nvSpPr>
            <p:spPr bwMode="auto">
              <a:xfrm>
                <a:off x="553" y="1768"/>
                <a:ext cx="226" cy="232"/>
              </a:xfrm>
              <a:prstGeom prst="ellipse">
                <a:avLst/>
              </a:prstGeom>
              <a:solidFill>
                <a:srgbClr val="FFB547"/>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Th1</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grpSp>
        <p:grpSp>
          <p:nvGrpSpPr>
            <p:cNvPr id="32" name="Group 38">
              <a:extLst>
                <a:ext uri="{FF2B5EF4-FFF2-40B4-BE49-F238E27FC236}">
                  <a16:creationId xmlns:a16="http://schemas.microsoft.com/office/drawing/2014/main" id="{E8BBA1A0-D976-45C0-9C8A-5167889E7AD8}"/>
                </a:ext>
              </a:extLst>
            </p:cNvPr>
            <p:cNvGrpSpPr>
              <a:grpSpLocks/>
            </p:cNvGrpSpPr>
            <p:nvPr/>
          </p:nvGrpSpPr>
          <p:grpSpPr bwMode="auto">
            <a:xfrm>
              <a:off x="2901950" y="4111625"/>
              <a:ext cx="576263" cy="576263"/>
              <a:chOff x="1297" y="2160"/>
              <a:chExt cx="363" cy="363"/>
            </a:xfrm>
          </p:grpSpPr>
          <p:sp>
            <p:nvSpPr>
              <p:cNvPr id="73" name="Oval 39">
                <a:extLst>
                  <a:ext uri="{FF2B5EF4-FFF2-40B4-BE49-F238E27FC236}">
                    <a16:creationId xmlns:a16="http://schemas.microsoft.com/office/drawing/2014/main" id="{604BBD10-3633-4BC2-9CFD-7C743A35EA64}"/>
                  </a:ext>
                </a:extLst>
              </p:cNvPr>
              <p:cNvSpPr>
                <a:spLocks noChangeArrowheads="1"/>
              </p:cNvSpPr>
              <p:nvPr/>
            </p:nvSpPr>
            <p:spPr bwMode="auto">
              <a:xfrm>
                <a:off x="1297" y="2160"/>
                <a:ext cx="363" cy="363"/>
              </a:xfrm>
              <a:prstGeom prst="ellipse">
                <a:avLst/>
              </a:prstGeom>
              <a:gradFill rotWithShape="1">
                <a:gsLst>
                  <a:gs pos="0">
                    <a:srgbClr val="0277C6"/>
                  </a:gs>
                  <a:gs pos="100000">
                    <a:srgbClr val="0277C6">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74" name="Oval 40">
                <a:extLst>
                  <a:ext uri="{FF2B5EF4-FFF2-40B4-BE49-F238E27FC236}">
                    <a16:creationId xmlns:a16="http://schemas.microsoft.com/office/drawing/2014/main" id="{81899CCD-9D94-48FD-971B-D493FA41B96F}"/>
                  </a:ext>
                </a:extLst>
              </p:cNvPr>
              <p:cNvSpPr>
                <a:spLocks noChangeArrowheads="1"/>
              </p:cNvSpPr>
              <p:nvPr/>
            </p:nvSpPr>
            <p:spPr bwMode="auto">
              <a:xfrm>
                <a:off x="1374" y="2267"/>
                <a:ext cx="226" cy="232"/>
              </a:xfrm>
              <a:prstGeom prst="ellipse">
                <a:avLst/>
              </a:prstGeom>
              <a:solidFill>
                <a:srgbClr val="41B1F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Th17</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grpSp>
        <p:sp>
          <p:nvSpPr>
            <p:cNvPr id="33" name="Text Box 41">
              <a:extLst>
                <a:ext uri="{FF2B5EF4-FFF2-40B4-BE49-F238E27FC236}">
                  <a16:creationId xmlns:a16="http://schemas.microsoft.com/office/drawing/2014/main" id="{F186CC64-12C5-4B6C-9D81-AED9DAFB9658}"/>
                </a:ext>
              </a:extLst>
            </p:cNvPr>
            <p:cNvSpPr txBox="1">
              <a:spLocks noChangeArrowheads="1"/>
            </p:cNvSpPr>
            <p:nvPr/>
          </p:nvSpPr>
          <p:spPr bwMode="auto">
            <a:xfrm>
              <a:off x="2862919" y="4667250"/>
              <a:ext cx="65274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IL-17</a:t>
              </a:r>
              <a:endPar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IL-21</a:t>
              </a:r>
            </a:p>
            <a:p>
              <a:pPr marL="0" marR="0" lvl="0" indent="0" algn="ctr" defTabSz="914400" eaLnBrk="1" fontAlgn="auto" latinLnBrk="0" hangingPunct="1">
                <a:lnSpc>
                  <a:spcPct val="9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cs typeface="+mn-cs"/>
                </a:rPr>
                <a:t>IL-</a:t>
              </a:r>
              <a:r>
                <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22</a:t>
              </a:r>
              <a:endPar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a:t>
              </a:r>
              <a:r>
                <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24</a:t>
              </a:r>
              <a:endPar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cs typeface="+mn-cs"/>
                </a:rPr>
                <a:t>IL-</a:t>
              </a:r>
              <a:r>
                <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26</a:t>
              </a:r>
              <a:endPar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endParaRPr>
            </a:p>
          </p:txBody>
        </p:sp>
        <p:grpSp>
          <p:nvGrpSpPr>
            <p:cNvPr id="34" name="Group 42">
              <a:extLst>
                <a:ext uri="{FF2B5EF4-FFF2-40B4-BE49-F238E27FC236}">
                  <a16:creationId xmlns:a16="http://schemas.microsoft.com/office/drawing/2014/main" id="{F154AE01-C246-4956-9381-09B6F5FAB4B2}"/>
                </a:ext>
              </a:extLst>
            </p:cNvPr>
            <p:cNvGrpSpPr>
              <a:grpSpLocks/>
            </p:cNvGrpSpPr>
            <p:nvPr/>
          </p:nvGrpSpPr>
          <p:grpSpPr bwMode="auto">
            <a:xfrm>
              <a:off x="3758008" y="4111625"/>
              <a:ext cx="576263" cy="576263"/>
              <a:chOff x="476" y="1661"/>
              <a:chExt cx="363" cy="363"/>
            </a:xfrm>
          </p:grpSpPr>
          <p:sp>
            <p:nvSpPr>
              <p:cNvPr id="71" name="Oval 43">
                <a:extLst>
                  <a:ext uri="{FF2B5EF4-FFF2-40B4-BE49-F238E27FC236}">
                    <a16:creationId xmlns:a16="http://schemas.microsoft.com/office/drawing/2014/main" id="{C3050440-DD02-4A46-AAAA-D649870D5A6C}"/>
                  </a:ext>
                </a:extLst>
              </p:cNvPr>
              <p:cNvSpPr>
                <a:spLocks noChangeArrowheads="1"/>
              </p:cNvSpPr>
              <p:nvPr/>
            </p:nvSpPr>
            <p:spPr bwMode="auto">
              <a:xfrm>
                <a:off x="476" y="1661"/>
                <a:ext cx="363" cy="363"/>
              </a:xfrm>
              <a:prstGeom prst="ellipse">
                <a:avLst/>
              </a:prstGeom>
              <a:solidFill>
                <a:srgbClr val="5A20C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72" name="Oval 44">
                <a:extLst>
                  <a:ext uri="{FF2B5EF4-FFF2-40B4-BE49-F238E27FC236}">
                    <a16:creationId xmlns:a16="http://schemas.microsoft.com/office/drawing/2014/main" id="{2CC3E7EA-9721-433E-8ADD-C7A93871C103}"/>
                  </a:ext>
                </a:extLst>
              </p:cNvPr>
              <p:cNvSpPr>
                <a:spLocks noChangeArrowheads="1"/>
              </p:cNvSpPr>
              <p:nvPr/>
            </p:nvSpPr>
            <p:spPr bwMode="auto">
              <a:xfrm>
                <a:off x="553" y="1768"/>
                <a:ext cx="226" cy="232"/>
              </a:xfrm>
              <a:prstGeom prst="ellipse">
                <a:avLst/>
              </a:prstGeom>
              <a:solidFill>
                <a:schemeClr val="accent2">
                  <a:lumMod val="20000"/>
                  <a:lumOff val="8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dirty="0">
                    <a:ln>
                      <a:noFill/>
                    </a:ln>
                    <a:solidFill>
                      <a:srgbClr val="000000"/>
                    </a:solidFill>
                    <a:effectLst/>
                    <a:uLnTx/>
                    <a:uFillTx/>
                    <a:latin typeface="Arial" panose="020B0604020202020204" pitchFamily="34" charset="0"/>
                    <a:cs typeface="+mn-cs"/>
                  </a:rPr>
                  <a:t>T</a:t>
                </a:r>
                <a:r>
                  <a:rPr kumimoji="0" lang="en-US" altLang="el-GR" sz="1800" b="0" i="0" u="none" strike="noStrike" kern="0" cap="none" spc="0" normalizeH="0" baseline="-25000" noProof="0" dirty="0">
                    <a:ln>
                      <a:noFill/>
                    </a:ln>
                    <a:solidFill>
                      <a:srgbClr val="000000"/>
                    </a:solidFill>
                    <a:effectLst/>
                    <a:uLnTx/>
                    <a:uFillTx/>
                    <a:latin typeface="Arial" panose="020B0604020202020204" pitchFamily="34" charset="0"/>
                    <a:cs typeface="+mn-cs"/>
                  </a:rPr>
                  <a:t>FH</a:t>
                </a:r>
                <a:endParaRPr kumimoji="0" lang="el-GR" altLang="el-GR" sz="1800" b="0" i="0" u="none" strike="noStrike" kern="0" cap="none" spc="0" normalizeH="0" baseline="-25000" noProof="0" dirty="0">
                  <a:ln>
                    <a:noFill/>
                  </a:ln>
                  <a:solidFill>
                    <a:srgbClr val="000000"/>
                  </a:solidFill>
                  <a:effectLst/>
                  <a:uLnTx/>
                  <a:uFillTx/>
                  <a:latin typeface="Arial" panose="020B0604020202020204" pitchFamily="34" charset="0"/>
                  <a:cs typeface="+mn-cs"/>
                </a:endParaRPr>
              </a:p>
            </p:txBody>
          </p:sp>
        </p:grpSp>
        <p:sp>
          <p:nvSpPr>
            <p:cNvPr id="35" name="Text Box 45">
              <a:extLst>
                <a:ext uri="{FF2B5EF4-FFF2-40B4-BE49-F238E27FC236}">
                  <a16:creationId xmlns:a16="http://schemas.microsoft.com/office/drawing/2014/main" id="{032A8B8E-9C5B-4CC4-9966-EA6F27FC291E}"/>
                </a:ext>
              </a:extLst>
            </p:cNvPr>
            <p:cNvSpPr txBox="1">
              <a:spLocks noChangeArrowheads="1"/>
            </p:cNvSpPr>
            <p:nvPr/>
          </p:nvSpPr>
          <p:spPr bwMode="auto">
            <a:xfrm>
              <a:off x="4598342" y="4668838"/>
              <a:ext cx="6937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TGF</a:t>
              </a:r>
              <a:r>
                <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β</a:t>
              </a:r>
              <a:endParaRPr kumimoji="0" lang="en-US" altLang="el-GR" sz="1600" b="0" i="0" u="none" strike="noStrike" kern="0" cap="none" spc="0" normalizeH="0" baseline="30000" noProof="0" dirty="0">
                <a:ln>
                  <a:noFill/>
                </a:ln>
                <a:solidFill>
                  <a:srgbClr val="000000"/>
                </a:solidFill>
                <a:effectLst/>
                <a:uLnTx/>
                <a:uFillTx/>
                <a:latin typeface="Book Antiqua" panose="02040602050305030304" pitchFamily="18" charset="0"/>
                <a:cs typeface="+mn-cs"/>
              </a:endParaRPr>
            </a:p>
          </p:txBody>
        </p:sp>
        <p:grpSp>
          <p:nvGrpSpPr>
            <p:cNvPr id="36" name="Group 46">
              <a:extLst>
                <a:ext uri="{FF2B5EF4-FFF2-40B4-BE49-F238E27FC236}">
                  <a16:creationId xmlns:a16="http://schemas.microsoft.com/office/drawing/2014/main" id="{E4C75437-329E-4462-A7E0-3EAEAFC30689}"/>
                </a:ext>
              </a:extLst>
            </p:cNvPr>
            <p:cNvGrpSpPr>
              <a:grpSpLocks/>
            </p:cNvGrpSpPr>
            <p:nvPr/>
          </p:nvGrpSpPr>
          <p:grpSpPr bwMode="auto">
            <a:xfrm>
              <a:off x="1677988" y="4111625"/>
              <a:ext cx="576263" cy="576263"/>
              <a:chOff x="476" y="1661"/>
              <a:chExt cx="363" cy="363"/>
            </a:xfrm>
          </p:grpSpPr>
          <p:sp>
            <p:nvSpPr>
              <p:cNvPr id="69" name="Oval 47">
                <a:extLst>
                  <a:ext uri="{FF2B5EF4-FFF2-40B4-BE49-F238E27FC236}">
                    <a16:creationId xmlns:a16="http://schemas.microsoft.com/office/drawing/2014/main" id="{CEBF1C84-CB6B-4996-8F43-B0B75639D4AE}"/>
                  </a:ext>
                </a:extLst>
              </p:cNvPr>
              <p:cNvSpPr>
                <a:spLocks noChangeArrowheads="1"/>
              </p:cNvSpPr>
              <p:nvPr/>
            </p:nvSpPr>
            <p:spPr bwMode="auto">
              <a:xfrm>
                <a:off x="476" y="1661"/>
                <a:ext cx="363" cy="363"/>
              </a:xfrm>
              <a:prstGeom prst="ellipse">
                <a:avLst/>
              </a:prstGeom>
              <a:gradFill rotWithShape="1">
                <a:gsLst>
                  <a:gs pos="0">
                    <a:srgbClr val="99CC00"/>
                  </a:gs>
                  <a:gs pos="100000">
                    <a:srgbClr val="99CC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70" name="Oval 48">
                <a:extLst>
                  <a:ext uri="{FF2B5EF4-FFF2-40B4-BE49-F238E27FC236}">
                    <a16:creationId xmlns:a16="http://schemas.microsoft.com/office/drawing/2014/main" id="{16BD23CC-5877-4D3F-ADAA-A66ADE82FC27}"/>
                  </a:ext>
                </a:extLst>
              </p:cNvPr>
              <p:cNvSpPr>
                <a:spLocks noChangeArrowheads="1"/>
              </p:cNvSpPr>
              <p:nvPr/>
            </p:nvSpPr>
            <p:spPr bwMode="auto">
              <a:xfrm>
                <a:off x="553" y="1768"/>
                <a:ext cx="226" cy="232"/>
              </a:xfrm>
              <a:prstGeom prst="ellipse">
                <a:avLst/>
              </a:prstGeom>
              <a:solidFill>
                <a:srgbClr val="CCFF66"/>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Th2</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grpSp>
        <p:sp>
          <p:nvSpPr>
            <p:cNvPr id="37" name="Text Box 49">
              <a:extLst>
                <a:ext uri="{FF2B5EF4-FFF2-40B4-BE49-F238E27FC236}">
                  <a16:creationId xmlns:a16="http://schemas.microsoft.com/office/drawing/2014/main" id="{B84DBEF3-5AA6-4C23-8530-0E8834C41AFD}"/>
                </a:ext>
              </a:extLst>
            </p:cNvPr>
            <p:cNvSpPr txBox="1">
              <a:spLocks noChangeArrowheads="1"/>
            </p:cNvSpPr>
            <p:nvPr/>
          </p:nvSpPr>
          <p:spPr bwMode="auto">
            <a:xfrm>
              <a:off x="1638954" y="4664075"/>
              <a:ext cx="6527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IL-4</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IL-5</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IL-13</a:t>
              </a:r>
              <a:endPar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endParaRPr>
            </a:p>
            <a:p>
              <a:pPr marL="0" marR="0" lvl="0" indent="0" algn="ctr" defTabSz="914400" eaLnBrk="1" fontAlgn="auto" latinLnBrk="0" hangingPunct="1">
                <a:lnSpc>
                  <a:spcPct val="8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cs typeface="+mn-cs"/>
                </a:rPr>
                <a:t>IL-</a:t>
              </a:r>
              <a:r>
                <a:rPr lang="el-GR" altLang="el-GR" sz="1600" b="0" kern="0" dirty="0">
                  <a:solidFill>
                    <a:srgbClr val="000000"/>
                  </a:solidFill>
                  <a:latin typeface="Book Antiqua" panose="02040602050305030304" pitchFamily="18" charset="0"/>
                  <a:cs typeface="+mn-cs"/>
                </a:rPr>
                <a:t>25</a:t>
              </a:r>
              <a:endParaRPr lang="en-US" altLang="el-GR" sz="1600" b="0" kern="0" dirty="0">
                <a:solidFill>
                  <a:srgbClr val="000000"/>
                </a:solidFill>
                <a:latin typeface="Book Antiqua" panose="02040602050305030304" pitchFamily="18" charset="0"/>
                <a:cs typeface="+mn-cs"/>
              </a:endParaRPr>
            </a:p>
            <a:p>
              <a:pPr marL="0" marR="0" lvl="0" indent="0" algn="ctr" defTabSz="914400" eaLnBrk="1" fontAlgn="auto" latinLnBrk="0" hangingPunct="1">
                <a:lnSpc>
                  <a:spcPct val="8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cs typeface="+mn-cs"/>
                </a:rPr>
                <a:t>IL-</a:t>
              </a:r>
              <a:r>
                <a:rPr lang="el-GR" altLang="el-GR" sz="1600" b="0" kern="0" dirty="0">
                  <a:solidFill>
                    <a:srgbClr val="000000"/>
                  </a:solidFill>
                  <a:latin typeface="Book Antiqua" panose="02040602050305030304" pitchFamily="18" charset="0"/>
                  <a:cs typeface="+mn-cs"/>
                </a:rPr>
                <a:t>10</a:t>
              </a:r>
              <a:endParaRPr lang="en-US" altLang="el-GR" sz="1600" b="0" kern="0" dirty="0">
                <a:solidFill>
                  <a:srgbClr val="000000"/>
                </a:solidFill>
                <a:latin typeface="Book Antiqua" panose="02040602050305030304" pitchFamily="18" charset="0"/>
                <a:cs typeface="+mn-cs"/>
              </a:endParaRPr>
            </a:p>
          </p:txBody>
        </p:sp>
        <p:grpSp>
          <p:nvGrpSpPr>
            <p:cNvPr id="38" name="Group 50">
              <a:extLst>
                <a:ext uri="{FF2B5EF4-FFF2-40B4-BE49-F238E27FC236}">
                  <a16:creationId xmlns:a16="http://schemas.microsoft.com/office/drawing/2014/main" id="{9C288D9E-0417-4FD6-B89C-DFFA6E75CBCA}"/>
                </a:ext>
              </a:extLst>
            </p:cNvPr>
            <p:cNvGrpSpPr>
              <a:grpSpLocks/>
            </p:cNvGrpSpPr>
            <p:nvPr/>
          </p:nvGrpSpPr>
          <p:grpSpPr bwMode="auto">
            <a:xfrm>
              <a:off x="5511651" y="4111625"/>
              <a:ext cx="576263" cy="576263"/>
              <a:chOff x="476" y="1661"/>
              <a:chExt cx="363" cy="363"/>
            </a:xfrm>
          </p:grpSpPr>
          <p:sp>
            <p:nvSpPr>
              <p:cNvPr id="67" name="Oval 51">
                <a:extLst>
                  <a:ext uri="{FF2B5EF4-FFF2-40B4-BE49-F238E27FC236}">
                    <a16:creationId xmlns:a16="http://schemas.microsoft.com/office/drawing/2014/main" id="{D023FF08-9CCF-46CA-98AF-D12C77AE01B9}"/>
                  </a:ext>
                </a:extLst>
              </p:cNvPr>
              <p:cNvSpPr>
                <a:spLocks noChangeArrowheads="1"/>
              </p:cNvSpPr>
              <p:nvPr/>
            </p:nvSpPr>
            <p:spPr bwMode="auto">
              <a:xfrm>
                <a:off x="476" y="1661"/>
                <a:ext cx="363" cy="363"/>
              </a:xfrm>
              <a:prstGeom prst="ellipse">
                <a:avLst/>
              </a:prstGeom>
              <a:gradFill rotWithShape="1">
                <a:gsLst>
                  <a:gs pos="0">
                    <a:srgbClr val="D55D90"/>
                  </a:gs>
                  <a:gs pos="100000">
                    <a:srgbClr val="D55D90">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68" name="Oval 52">
                <a:extLst>
                  <a:ext uri="{FF2B5EF4-FFF2-40B4-BE49-F238E27FC236}">
                    <a16:creationId xmlns:a16="http://schemas.microsoft.com/office/drawing/2014/main" id="{EDB6C376-DAF6-41C4-8674-BA06F74963ED}"/>
                  </a:ext>
                </a:extLst>
              </p:cNvPr>
              <p:cNvSpPr>
                <a:spLocks noChangeArrowheads="1"/>
              </p:cNvSpPr>
              <p:nvPr/>
            </p:nvSpPr>
            <p:spPr bwMode="auto">
              <a:xfrm>
                <a:off x="553" y="1768"/>
                <a:ext cx="226" cy="232"/>
              </a:xfrm>
              <a:prstGeom prst="ellipse">
                <a:avLst/>
              </a:prstGeom>
              <a:solidFill>
                <a:srgbClr val="FF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dirty="0">
                    <a:ln>
                      <a:noFill/>
                    </a:ln>
                    <a:solidFill>
                      <a:srgbClr val="000000"/>
                    </a:solidFill>
                    <a:effectLst/>
                    <a:uLnTx/>
                    <a:uFillTx/>
                    <a:latin typeface="Arial" panose="020B0604020202020204" pitchFamily="34" charset="0"/>
                    <a:cs typeface="+mn-cs"/>
                  </a:rPr>
                  <a:t>Tr1</a:t>
                </a:r>
                <a:endParaRPr kumimoji="0" lang="el-GR" altLang="el-GR" sz="1800" b="0" i="0" u="none" strike="noStrike" kern="0" cap="none" spc="0" normalizeH="0" baseline="0" noProof="0" dirty="0">
                  <a:ln>
                    <a:noFill/>
                  </a:ln>
                  <a:solidFill>
                    <a:srgbClr val="000000"/>
                  </a:solidFill>
                  <a:effectLst/>
                  <a:uLnTx/>
                  <a:uFillTx/>
                  <a:latin typeface="Arial" panose="020B0604020202020204" pitchFamily="34" charset="0"/>
                  <a:cs typeface="+mn-cs"/>
                </a:endParaRPr>
              </a:p>
            </p:txBody>
          </p:sp>
        </p:grpSp>
        <p:sp>
          <p:nvSpPr>
            <p:cNvPr id="39" name="Text Box 53">
              <a:extLst>
                <a:ext uri="{FF2B5EF4-FFF2-40B4-BE49-F238E27FC236}">
                  <a16:creationId xmlns:a16="http://schemas.microsoft.com/office/drawing/2014/main" id="{5B02D2D1-62F4-45FB-9053-AD0B11373B91}"/>
                </a:ext>
              </a:extLst>
            </p:cNvPr>
            <p:cNvSpPr txBox="1">
              <a:spLocks noChangeArrowheads="1"/>
            </p:cNvSpPr>
            <p:nvPr/>
          </p:nvSpPr>
          <p:spPr bwMode="auto">
            <a:xfrm>
              <a:off x="5508476" y="4668838"/>
              <a:ext cx="6477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a:ln>
                    <a:noFill/>
                  </a:ln>
                  <a:solidFill>
                    <a:srgbClr val="000000"/>
                  </a:solidFill>
                  <a:effectLst/>
                  <a:uLnTx/>
                  <a:uFillTx/>
                  <a:latin typeface="Book Antiqua" panose="02040602050305030304" pitchFamily="18" charset="0"/>
                  <a:cs typeface="+mn-cs"/>
                </a:rPr>
                <a:t>IL-10</a:t>
              </a:r>
              <a:endParaRPr kumimoji="0" lang="en-US" altLang="el-GR" sz="1600" b="0" i="0" u="none" strike="noStrike" kern="0" cap="none" spc="0" normalizeH="0" baseline="30000" noProof="0">
                <a:ln>
                  <a:noFill/>
                </a:ln>
                <a:solidFill>
                  <a:srgbClr val="000000"/>
                </a:solidFill>
                <a:effectLst/>
                <a:uLnTx/>
                <a:uFillTx/>
                <a:latin typeface="Book Antiqua" panose="02040602050305030304" pitchFamily="18" charset="0"/>
                <a:cs typeface="+mn-cs"/>
              </a:endParaRPr>
            </a:p>
          </p:txBody>
        </p:sp>
        <p:grpSp>
          <p:nvGrpSpPr>
            <p:cNvPr id="40" name="Group 54">
              <a:extLst>
                <a:ext uri="{FF2B5EF4-FFF2-40B4-BE49-F238E27FC236}">
                  <a16:creationId xmlns:a16="http://schemas.microsoft.com/office/drawing/2014/main" id="{FE94B4AC-0633-4F56-83D6-BED619448986}"/>
                </a:ext>
              </a:extLst>
            </p:cNvPr>
            <p:cNvGrpSpPr>
              <a:grpSpLocks/>
            </p:cNvGrpSpPr>
            <p:nvPr/>
          </p:nvGrpSpPr>
          <p:grpSpPr bwMode="auto">
            <a:xfrm>
              <a:off x="6294337" y="1900238"/>
              <a:ext cx="576263" cy="503238"/>
              <a:chOff x="3424" y="1117"/>
              <a:chExt cx="363" cy="317"/>
            </a:xfrm>
          </p:grpSpPr>
          <p:sp>
            <p:nvSpPr>
              <p:cNvPr id="65" name="Oval 55">
                <a:extLst>
                  <a:ext uri="{FF2B5EF4-FFF2-40B4-BE49-F238E27FC236}">
                    <a16:creationId xmlns:a16="http://schemas.microsoft.com/office/drawing/2014/main" id="{6ADF2652-31BE-4DBF-B909-C9C8C2FA9FA8}"/>
                  </a:ext>
                </a:extLst>
              </p:cNvPr>
              <p:cNvSpPr>
                <a:spLocks noChangeArrowheads="1"/>
              </p:cNvSpPr>
              <p:nvPr/>
            </p:nvSpPr>
            <p:spPr bwMode="auto">
              <a:xfrm>
                <a:off x="3424" y="1117"/>
                <a:ext cx="363" cy="317"/>
              </a:xfrm>
              <a:prstGeom prst="ellipse">
                <a:avLst/>
              </a:prstGeom>
              <a:gradFill rotWithShape="1">
                <a:gsLst>
                  <a:gs pos="0">
                    <a:srgbClr val="E2D63E"/>
                  </a:gs>
                  <a:gs pos="100000">
                    <a:srgbClr val="E2D63E">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66" name="Oval 56">
                <a:extLst>
                  <a:ext uri="{FF2B5EF4-FFF2-40B4-BE49-F238E27FC236}">
                    <a16:creationId xmlns:a16="http://schemas.microsoft.com/office/drawing/2014/main" id="{865E878A-E3F3-4EA8-AB49-36FC68AAA94D}"/>
                  </a:ext>
                </a:extLst>
              </p:cNvPr>
              <p:cNvSpPr>
                <a:spLocks noChangeArrowheads="1"/>
              </p:cNvSpPr>
              <p:nvPr/>
            </p:nvSpPr>
            <p:spPr bwMode="auto">
              <a:xfrm>
                <a:off x="3501" y="1178"/>
                <a:ext cx="226" cy="232"/>
              </a:xfrm>
              <a:prstGeom prst="ellipse">
                <a:avLst/>
              </a:prstGeom>
              <a:solidFill>
                <a:srgbClr val="E3DE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CD4</a:t>
                </a:r>
                <a:r>
                  <a:rPr kumimoji="0" lang="en-US" altLang="el-GR" sz="1800" b="0" i="0" u="none" strike="noStrike" kern="0" cap="none" spc="0" normalizeH="0" baseline="30000" noProof="0">
                    <a:ln>
                      <a:noFill/>
                    </a:ln>
                    <a:solidFill>
                      <a:srgbClr val="000000"/>
                    </a:solidFill>
                    <a:effectLst/>
                    <a:uLnTx/>
                    <a:uFillTx/>
                    <a:latin typeface="Arial" panose="020B0604020202020204" pitchFamily="34" charset="0"/>
                    <a:cs typeface="+mn-cs"/>
                  </a:rPr>
                  <a:t>+</a:t>
                </a:r>
                <a:endParaRPr kumimoji="0" lang="el-GR" altLang="el-GR" sz="1800" b="0" i="0" u="none" strike="noStrike" kern="0" cap="none" spc="0" normalizeH="0" baseline="30000" noProof="0">
                  <a:ln>
                    <a:noFill/>
                  </a:ln>
                  <a:solidFill>
                    <a:srgbClr val="000000"/>
                  </a:solidFill>
                  <a:effectLst/>
                  <a:uLnTx/>
                  <a:uFillTx/>
                  <a:latin typeface="Arial" panose="020B0604020202020204" pitchFamily="34" charset="0"/>
                  <a:cs typeface="+mn-cs"/>
                </a:endParaRPr>
              </a:p>
            </p:txBody>
          </p:sp>
        </p:grpSp>
        <p:sp>
          <p:nvSpPr>
            <p:cNvPr id="41" name="Text Box 57">
              <a:extLst>
                <a:ext uri="{FF2B5EF4-FFF2-40B4-BE49-F238E27FC236}">
                  <a16:creationId xmlns:a16="http://schemas.microsoft.com/office/drawing/2014/main" id="{D153C9A5-4BF3-4A5B-ACFF-6DDE9AD2125B}"/>
                </a:ext>
              </a:extLst>
            </p:cNvPr>
            <p:cNvSpPr txBox="1">
              <a:spLocks noChangeArrowheads="1"/>
            </p:cNvSpPr>
            <p:nvPr/>
          </p:nvSpPr>
          <p:spPr bwMode="auto">
            <a:xfrm>
              <a:off x="6199087" y="4668838"/>
              <a:ext cx="884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a:ln>
                    <a:noFill/>
                  </a:ln>
                  <a:solidFill>
                    <a:srgbClr val="000000"/>
                  </a:solidFill>
                  <a:effectLst/>
                  <a:uLnTx/>
                  <a:uFillTx/>
                  <a:latin typeface="Book Antiqua" panose="02040602050305030304" pitchFamily="18" charset="0"/>
                  <a:cs typeface="+mn-cs"/>
                </a:rPr>
                <a:t>Contact</a:t>
              </a:r>
              <a:endParaRPr kumimoji="0" lang="en-US" altLang="el-GR" sz="1600" b="0" i="0" u="none" strike="noStrike" kern="0" cap="none" spc="0" normalizeH="0" baseline="30000" noProof="0">
                <a:ln>
                  <a:noFill/>
                </a:ln>
                <a:solidFill>
                  <a:srgbClr val="000000"/>
                </a:solidFill>
                <a:effectLst/>
                <a:uLnTx/>
                <a:uFillTx/>
                <a:latin typeface="Book Antiqua" panose="02040602050305030304" pitchFamily="18" charset="0"/>
                <a:cs typeface="+mn-cs"/>
              </a:endParaRPr>
            </a:p>
          </p:txBody>
        </p:sp>
        <p:sp>
          <p:nvSpPr>
            <p:cNvPr id="63" name="Oval 59">
              <a:extLst>
                <a:ext uri="{FF2B5EF4-FFF2-40B4-BE49-F238E27FC236}">
                  <a16:creationId xmlns:a16="http://schemas.microsoft.com/office/drawing/2014/main" id="{933BCDA2-9269-4832-9FA0-0F95B5F9DD37}"/>
                </a:ext>
              </a:extLst>
            </p:cNvPr>
            <p:cNvSpPr>
              <a:spLocks noChangeArrowheads="1"/>
            </p:cNvSpPr>
            <p:nvPr/>
          </p:nvSpPr>
          <p:spPr bwMode="auto">
            <a:xfrm>
              <a:off x="6319737" y="4113213"/>
              <a:ext cx="576263" cy="576263"/>
            </a:xfrm>
            <a:prstGeom prst="ellipse">
              <a:avLst/>
            </a:prstGeom>
            <a:gradFill rotWithShape="1">
              <a:gsLst>
                <a:gs pos="0">
                  <a:srgbClr val="D55DCC"/>
                </a:gs>
                <a:gs pos="100000">
                  <a:srgbClr val="D55DCC">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srgbClr val="000000"/>
                </a:solidFill>
                <a:effectLst/>
                <a:uLnTx/>
                <a:uFillTx/>
                <a:latin typeface="Arial" panose="020B0604020202020204" pitchFamily="34" charset="0"/>
                <a:cs typeface="+mn-cs"/>
              </a:endParaRPr>
            </a:p>
          </p:txBody>
        </p:sp>
        <p:sp>
          <p:nvSpPr>
            <p:cNvPr id="43" name="Line 61">
              <a:extLst>
                <a:ext uri="{FF2B5EF4-FFF2-40B4-BE49-F238E27FC236}">
                  <a16:creationId xmlns:a16="http://schemas.microsoft.com/office/drawing/2014/main" id="{D384D33F-FAB1-4B68-9C5D-2CE22CDB6A7A}"/>
                </a:ext>
              </a:extLst>
            </p:cNvPr>
            <p:cNvSpPr>
              <a:spLocks noChangeShapeType="1"/>
            </p:cNvSpPr>
            <p:nvPr/>
          </p:nvSpPr>
          <p:spPr bwMode="auto">
            <a:xfrm>
              <a:off x="6588025" y="2619375"/>
              <a:ext cx="0" cy="1439863"/>
            </a:xfrm>
            <a:prstGeom prst="line">
              <a:avLst/>
            </a:prstGeom>
            <a:noFill/>
            <a:ln w="28575">
              <a:solidFill>
                <a:srgbClr val="C032B6"/>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44" name="Text Box 62">
              <a:extLst>
                <a:ext uri="{FF2B5EF4-FFF2-40B4-BE49-F238E27FC236}">
                  <a16:creationId xmlns:a16="http://schemas.microsoft.com/office/drawing/2014/main" id="{987B4D0E-A570-48D4-87C4-9564E1CF04F7}"/>
                </a:ext>
              </a:extLst>
            </p:cNvPr>
            <p:cNvSpPr txBox="1">
              <a:spLocks noChangeArrowheads="1"/>
            </p:cNvSpPr>
            <p:nvPr/>
          </p:nvSpPr>
          <p:spPr bwMode="auto">
            <a:xfrm>
              <a:off x="6094312" y="3552825"/>
              <a:ext cx="973138" cy="27463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8E008E"/>
                  </a:solidFill>
                  <a:effectLst/>
                  <a:uLnTx/>
                  <a:uFillTx/>
                  <a:latin typeface="Book Antiqua" panose="02040602050305030304" pitchFamily="18" charset="0"/>
                  <a:cs typeface="+mn-cs"/>
                </a:rPr>
                <a:t>Natural</a:t>
              </a:r>
              <a:endParaRPr kumimoji="0" lang="en-US" altLang="el-GR" sz="1800" b="0" i="0" u="none" strike="noStrike" kern="0" cap="none" spc="0" normalizeH="0" baseline="30000" noProof="0">
                <a:ln>
                  <a:noFill/>
                </a:ln>
                <a:solidFill>
                  <a:srgbClr val="8E008E"/>
                </a:solidFill>
                <a:effectLst/>
                <a:uLnTx/>
                <a:uFillTx/>
                <a:latin typeface="Book Antiqua" panose="02040602050305030304" pitchFamily="18" charset="0"/>
                <a:cs typeface="+mn-cs"/>
              </a:endParaRPr>
            </a:p>
          </p:txBody>
        </p:sp>
        <p:grpSp>
          <p:nvGrpSpPr>
            <p:cNvPr id="45" name="Group 63">
              <a:extLst>
                <a:ext uri="{FF2B5EF4-FFF2-40B4-BE49-F238E27FC236}">
                  <a16:creationId xmlns:a16="http://schemas.microsoft.com/office/drawing/2014/main" id="{33F3D8CC-E9A6-4B76-BB7D-648ADE0910D9}"/>
                </a:ext>
              </a:extLst>
            </p:cNvPr>
            <p:cNvGrpSpPr>
              <a:grpSpLocks/>
            </p:cNvGrpSpPr>
            <p:nvPr/>
          </p:nvGrpSpPr>
          <p:grpSpPr bwMode="auto">
            <a:xfrm>
              <a:off x="7613650" y="1906588"/>
              <a:ext cx="576263" cy="503238"/>
              <a:chOff x="476" y="1117"/>
              <a:chExt cx="363" cy="317"/>
            </a:xfrm>
          </p:grpSpPr>
          <p:sp>
            <p:nvSpPr>
              <p:cNvPr id="61" name="Oval 64">
                <a:extLst>
                  <a:ext uri="{FF2B5EF4-FFF2-40B4-BE49-F238E27FC236}">
                    <a16:creationId xmlns:a16="http://schemas.microsoft.com/office/drawing/2014/main" id="{D22A6FCE-B268-4AD5-B7DD-692B5C21F4AC}"/>
                  </a:ext>
                </a:extLst>
              </p:cNvPr>
              <p:cNvSpPr>
                <a:spLocks noChangeArrowheads="1"/>
              </p:cNvSpPr>
              <p:nvPr/>
            </p:nvSpPr>
            <p:spPr bwMode="auto">
              <a:xfrm>
                <a:off x="476" y="1117"/>
                <a:ext cx="363" cy="317"/>
              </a:xfrm>
              <a:prstGeom prst="ellipse">
                <a:avLst/>
              </a:prstGeom>
              <a:gradFill rotWithShape="1">
                <a:gsLst>
                  <a:gs pos="0">
                    <a:srgbClr val="D7C37B"/>
                  </a:gs>
                  <a:gs pos="100000">
                    <a:srgbClr val="D7C37B">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62" name="Oval 65">
                <a:extLst>
                  <a:ext uri="{FF2B5EF4-FFF2-40B4-BE49-F238E27FC236}">
                    <a16:creationId xmlns:a16="http://schemas.microsoft.com/office/drawing/2014/main" id="{18EA9371-4C69-4735-8B94-F1A18B625985}"/>
                  </a:ext>
                </a:extLst>
              </p:cNvPr>
              <p:cNvSpPr>
                <a:spLocks noChangeArrowheads="1"/>
              </p:cNvSpPr>
              <p:nvPr/>
            </p:nvSpPr>
            <p:spPr bwMode="auto">
              <a:xfrm>
                <a:off x="553" y="1178"/>
                <a:ext cx="226" cy="232"/>
              </a:xfrm>
              <a:prstGeom prst="ellipse">
                <a:avLst/>
              </a:prstGeom>
              <a:solidFill>
                <a:srgbClr val="E3DE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CD8</a:t>
                </a:r>
                <a:r>
                  <a:rPr kumimoji="0" lang="en-US" altLang="el-GR" sz="1800" b="0" i="0" u="none" strike="noStrike" kern="0" cap="none" spc="0" normalizeH="0" baseline="30000" noProof="0">
                    <a:ln>
                      <a:noFill/>
                    </a:ln>
                    <a:solidFill>
                      <a:srgbClr val="000000"/>
                    </a:solidFill>
                    <a:effectLst/>
                    <a:uLnTx/>
                    <a:uFillTx/>
                    <a:latin typeface="Arial" panose="020B0604020202020204" pitchFamily="34" charset="0"/>
                    <a:cs typeface="+mn-cs"/>
                  </a:rPr>
                  <a:t>+</a:t>
                </a:r>
                <a:endParaRPr kumimoji="0" lang="el-GR" altLang="el-GR" sz="1800" b="0" i="0" u="none" strike="noStrike" kern="0" cap="none" spc="0" normalizeH="0" baseline="30000" noProof="0">
                  <a:ln>
                    <a:noFill/>
                  </a:ln>
                  <a:solidFill>
                    <a:srgbClr val="000000"/>
                  </a:solidFill>
                  <a:effectLst/>
                  <a:uLnTx/>
                  <a:uFillTx/>
                  <a:latin typeface="Arial" panose="020B0604020202020204" pitchFamily="34" charset="0"/>
                  <a:cs typeface="+mn-cs"/>
                </a:endParaRPr>
              </a:p>
            </p:txBody>
          </p:sp>
        </p:grpSp>
        <p:sp>
          <p:nvSpPr>
            <p:cNvPr id="46" name="Text Box 66">
              <a:extLst>
                <a:ext uri="{FF2B5EF4-FFF2-40B4-BE49-F238E27FC236}">
                  <a16:creationId xmlns:a16="http://schemas.microsoft.com/office/drawing/2014/main" id="{9D8F90E8-7840-423E-A191-AE1E6CAE9520}"/>
                </a:ext>
              </a:extLst>
            </p:cNvPr>
            <p:cNvSpPr txBox="1">
              <a:spLocks noChangeArrowheads="1"/>
            </p:cNvSpPr>
            <p:nvPr/>
          </p:nvSpPr>
          <p:spPr bwMode="auto">
            <a:xfrm>
              <a:off x="827088" y="2343150"/>
              <a:ext cx="2232025" cy="274638"/>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activation</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47" name="Text Box 67">
              <a:extLst>
                <a:ext uri="{FF2B5EF4-FFF2-40B4-BE49-F238E27FC236}">
                  <a16:creationId xmlns:a16="http://schemas.microsoft.com/office/drawing/2014/main" id="{07A87889-6C2F-4F4B-A122-149D0CBA2B49}"/>
                </a:ext>
              </a:extLst>
            </p:cNvPr>
            <p:cNvSpPr txBox="1">
              <a:spLocks noChangeArrowheads="1"/>
            </p:cNvSpPr>
            <p:nvPr/>
          </p:nvSpPr>
          <p:spPr bwMode="auto">
            <a:xfrm>
              <a:off x="6019700" y="1649413"/>
              <a:ext cx="1144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progenitor</a:t>
              </a:r>
              <a:endParaRPr kumimoji="0" lang="en-US" altLang="el-GR" sz="1600" b="0" i="0" u="none" strike="noStrike" kern="0" cap="none" spc="0" normalizeH="0" baseline="30000" noProof="0" dirty="0">
                <a:ln>
                  <a:noFill/>
                </a:ln>
                <a:solidFill>
                  <a:srgbClr val="000000"/>
                </a:solidFill>
                <a:effectLst/>
                <a:uLnTx/>
                <a:uFillTx/>
                <a:latin typeface="Book Antiqua" panose="02040602050305030304" pitchFamily="18" charset="0"/>
                <a:cs typeface="+mn-cs"/>
              </a:endParaRPr>
            </a:p>
          </p:txBody>
        </p:sp>
        <p:grpSp>
          <p:nvGrpSpPr>
            <p:cNvPr id="50" name="Group 71">
              <a:extLst>
                <a:ext uri="{FF2B5EF4-FFF2-40B4-BE49-F238E27FC236}">
                  <a16:creationId xmlns:a16="http://schemas.microsoft.com/office/drawing/2014/main" id="{6BB640C5-6236-4F3B-8EC6-153D7A97E13D}"/>
                </a:ext>
              </a:extLst>
            </p:cNvPr>
            <p:cNvGrpSpPr>
              <a:grpSpLocks/>
            </p:cNvGrpSpPr>
            <p:nvPr/>
          </p:nvGrpSpPr>
          <p:grpSpPr bwMode="auto">
            <a:xfrm>
              <a:off x="1674813" y="1909763"/>
              <a:ext cx="576263" cy="503238"/>
              <a:chOff x="476" y="1117"/>
              <a:chExt cx="363" cy="317"/>
            </a:xfrm>
          </p:grpSpPr>
          <p:sp>
            <p:nvSpPr>
              <p:cNvPr id="59" name="Oval 72">
                <a:extLst>
                  <a:ext uri="{FF2B5EF4-FFF2-40B4-BE49-F238E27FC236}">
                    <a16:creationId xmlns:a16="http://schemas.microsoft.com/office/drawing/2014/main" id="{06E16B8C-254D-4C21-A9F8-01AEF49AB6A7}"/>
                  </a:ext>
                </a:extLst>
              </p:cNvPr>
              <p:cNvSpPr>
                <a:spLocks noChangeArrowheads="1"/>
              </p:cNvSpPr>
              <p:nvPr/>
            </p:nvSpPr>
            <p:spPr bwMode="auto">
              <a:xfrm>
                <a:off x="476" y="1117"/>
                <a:ext cx="363" cy="317"/>
              </a:xfrm>
              <a:prstGeom prst="ellipse">
                <a:avLst/>
              </a:prstGeom>
              <a:gradFill rotWithShape="1">
                <a:gsLst>
                  <a:gs pos="0">
                    <a:srgbClr val="E2D63E"/>
                  </a:gs>
                  <a:gs pos="100000">
                    <a:srgbClr val="E2D63E">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60" name="Oval 73">
                <a:extLst>
                  <a:ext uri="{FF2B5EF4-FFF2-40B4-BE49-F238E27FC236}">
                    <a16:creationId xmlns:a16="http://schemas.microsoft.com/office/drawing/2014/main" id="{6B8C9596-ABD1-4585-A29E-373FF6DD317B}"/>
                  </a:ext>
                </a:extLst>
              </p:cNvPr>
              <p:cNvSpPr>
                <a:spLocks noChangeArrowheads="1"/>
              </p:cNvSpPr>
              <p:nvPr/>
            </p:nvSpPr>
            <p:spPr bwMode="auto">
              <a:xfrm>
                <a:off x="553" y="1178"/>
                <a:ext cx="226" cy="232"/>
              </a:xfrm>
              <a:prstGeom prst="ellipse">
                <a:avLst/>
              </a:prstGeom>
              <a:solidFill>
                <a:srgbClr val="E3DE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CD4</a:t>
                </a:r>
                <a:r>
                  <a:rPr kumimoji="0" lang="en-US" altLang="el-GR" sz="1800" b="0" i="0" u="none" strike="noStrike" kern="0" cap="none" spc="0" normalizeH="0" baseline="30000" noProof="0">
                    <a:ln>
                      <a:noFill/>
                    </a:ln>
                    <a:solidFill>
                      <a:srgbClr val="000000"/>
                    </a:solidFill>
                    <a:effectLst/>
                    <a:uLnTx/>
                    <a:uFillTx/>
                    <a:latin typeface="Arial" panose="020B0604020202020204" pitchFamily="34" charset="0"/>
                    <a:cs typeface="+mn-cs"/>
                  </a:rPr>
                  <a:t>+</a:t>
                </a:r>
                <a:endParaRPr kumimoji="0" lang="el-GR" altLang="el-GR" sz="1800" b="0" i="0" u="none" strike="noStrike" kern="0" cap="none" spc="0" normalizeH="0" baseline="30000" noProof="0">
                  <a:ln>
                    <a:noFill/>
                  </a:ln>
                  <a:solidFill>
                    <a:srgbClr val="000000"/>
                  </a:solidFill>
                  <a:effectLst/>
                  <a:uLnTx/>
                  <a:uFillTx/>
                  <a:latin typeface="Arial" panose="020B0604020202020204" pitchFamily="34" charset="0"/>
                  <a:cs typeface="+mn-cs"/>
                </a:endParaRPr>
              </a:p>
            </p:txBody>
          </p:sp>
        </p:grpSp>
        <p:sp>
          <p:nvSpPr>
            <p:cNvPr id="51" name="Text Box 74">
              <a:extLst>
                <a:ext uri="{FF2B5EF4-FFF2-40B4-BE49-F238E27FC236}">
                  <a16:creationId xmlns:a16="http://schemas.microsoft.com/office/drawing/2014/main" id="{6C4B0B99-2EFA-403D-AD22-B6A322E0EDA1}"/>
                </a:ext>
              </a:extLst>
            </p:cNvPr>
            <p:cNvSpPr txBox="1">
              <a:spLocks noChangeArrowheads="1"/>
            </p:cNvSpPr>
            <p:nvPr/>
          </p:nvSpPr>
          <p:spPr bwMode="auto">
            <a:xfrm>
              <a:off x="1603375" y="1649413"/>
              <a:ext cx="73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Book Antiqua" panose="02040602050305030304" pitchFamily="18" charset="0"/>
                  <a:cs typeface="+mn-cs"/>
                </a:rPr>
                <a:t>naive</a:t>
              </a:r>
              <a:endParaRPr kumimoji="0" lang="en-US" altLang="el-GR" sz="1800" b="0" i="0" u="none" strike="noStrike" kern="0" cap="none" spc="0" normalizeH="0" baseline="30000" noProof="0">
                <a:ln>
                  <a:noFill/>
                </a:ln>
                <a:solidFill>
                  <a:srgbClr val="000000"/>
                </a:solidFill>
                <a:effectLst/>
                <a:uLnTx/>
                <a:uFillTx/>
                <a:latin typeface="Book Antiqua" panose="02040602050305030304" pitchFamily="18" charset="0"/>
                <a:cs typeface="+mn-cs"/>
              </a:endParaRPr>
            </a:p>
          </p:txBody>
        </p:sp>
        <p:sp>
          <p:nvSpPr>
            <p:cNvPr id="54" name="Line 76">
              <a:extLst>
                <a:ext uri="{FF2B5EF4-FFF2-40B4-BE49-F238E27FC236}">
                  <a16:creationId xmlns:a16="http://schemas.microsoft.com/office/drawing/2014/main" id="{1CF2D32E-A527-4933-A7EB-A10DBBD68D87}"/>
                </a:ext>
              </a:extLst>
            </p:cNvPr>
            <p:cNvSpPr>
              <a:spLocks noChangeShapeType="1"/>
            </p:cNvSpPr>
            <p:nvPr/>
          </p:nvSpPr>
          <p:spPr bwMode="auto">
            <a:xfrm>
              <a:off x="1971675" y="1635125"/>
              <a:ext cx="5949950" cy="0"/>
            </a:xfrm>
            <a:prstGeom prst="line">
              <a:avLst/>
            </a:prstGeom>
            <a:noFill/>
            <a:ln w="28575">
              <a:solidFill>
                <a:srgbClr val="D19D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55" name="Line 77">
              <a:extLst>
                <a:ext uri="{FF2B5EF4-FFF2-40B4-BE49-F238E27FC236}">
                  <a16:creationId xmlns:a16="http://schemas.microsoft.com/office/drawing/2014/main" id="{77579706-B854-4119-925E-D0884E266532}"/>
                </a:ext>
              </a:extLst>
            </p:cNvPr>
            <p:cNvSpPr>
              <a:spLocks noChangeShapeType="1"/>
            </p:cNvSpPr>
            <p:nvPr/>
          </p:nvSpPr>
          <p:spPr bwMode="auto">
            <a:xfrm>
              <a:off x="7912100" y="1622425"/>
              <a:ext cx="0" cy="149225"/>
            </a:xfrm>
            <a:prstGeom prst="line">
              <a:avLst/>
            </a:prstGeom>
            <a:noFill/>
            <a:ln w="28575">
              <a:solidFill>
                <a:srgbClr val="D19D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56" name="Line 78">
              <a:extLst>
                <a:ext uri="{FF2B5EF4-FFF2-40B4-BE49-F238E27FC236}">
                  <a16:creationId xmlns:a16="http://schemas.microsoft.com/office/drawing/2014/main" id="{29457589-2DF6-4FA5-B8FD-D808FBB7192D}"/>
                </a:ext>
              </a:extLst>
            </p:cNvPr>
            <p:cNvSpPr>
              <a:spLocks noChangeShapeType="1"/>
            </p:cNvSpPr>
            <p:nvPr/>
          </p:nvSpPr>
          <p:spPr bwMode="auto">
            <a:xfrm>
              <a:off x="4946650" y="1495425"/>
              <a:ext cx="0" cy="149225"/>
            </a:xfrm>
            <a:prstGeom prst="line">
              <a:avLst/>
            </a:prstGeom>
            <a:noFill/>
            <a:ln w="28575">
              <a:solidFill>
                <a:srgbClr val="D19D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57" name="Line 79">
              <a:extLst>
                <a:ext uri="{FF2B5EF4-FFF2-40B4-BE49-F238E27FC236}">
                  <a16:creationId xmlns:a16="http://schemas.microsoft.com/office/drawing/2014/main" id="{15C29370-CAE6-4703-86BE-95637D5DA996}"/>
                </a:ext>
              </a:extLst>
            </p:cNvPr>
            <p:cNvSpPr>
              <a:spLocks noChangeShapeType="1"/>
            </p:cNvSpPr>
            <p:nvPr/>
          </p:nvSpPr>
          <p:spPr bwMode="auto">
            <a:xfrm>
              <a:off x="1981200" y="1635125"/>
              <a:ext cx="0" cy="149225"/>
            </a:xfrm>
            <a:prstGeom prst="line">
              <a:avLst/>
            </a:prstGeom>
            <a:noFill/>
            <a:ln w="28575">
              <a:solidFill>
                <a:srgbClr val="D19D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58" name="Line 80">
              <a:extLst>
                <a:ext uri="{FF2B5EF4-FFF2-40B4-BE49-F238E27FC236}">
                  <a16:creationId xmlns:a16="http://schemas.microsoft.com/office/drawing/2014/main" id="{7408480A-B04C-474F-B389-AEF6406B7A6B}"/>
                </a:ext>
              </a:extLst>
            </p:cNvPr>
            <p:cNvSpPr>
              <a:spLocks noChangeShapeType="1"/>
            </p:cNvSpPr>
            <p:nvPr/>
          </p:nvSpPr>
          <p:spPr bwMode="auto">
            <a:xfrm>
              <a:off x="6588224" y="1622425"/>
              <a:ext cx="0" cy="149225"/>
            </a:xfrm>
            <a:prstGeom prst="line">
              <a:avLst/>
            </a:prstGeom>
            <a:noFill/>
            <a:ln w="28575">
              <a:solidFill>
                <a:srgbClr val="D19D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srgbClr val="000000"/>
                </a:solidFill>
                <a:effectLst/>
                <a:uLnTx/>
                <a:uFillTx/>
                <a:latin typeface="Arial" panose="020B0604020202020204" pitchFamily="34" charset="0"/>
                <a:cs typeface="+mn-cs"/>
              </a:endParaRPr>
            </a:p>
          </p:txBody>
        </p:sp>
        <p:sp>
          <p:nvSpPr>
            <p:cNvPr id="53" name="Text Box 81">
              <a:extLst>
                <a:ext uri="{FF2B5EF4-FFF2-40B4-BE49-F238E27FC236}">
                  <a16:creationId xmlns:a16="http://schemas.microsoft.com/office/drawing/2014/main" id="{E0188E2B-638D-4E91-88E3-2D029AF75852}"/>
                </a:ext>
              </a:extLst>
            </p:cNvPr>
            <p:cNvSpPr txBox="1">
              <a:spLocks noChangeArrowheads="1"/>
            </p:cNvSpPr>
            <p:nvPr/>
          </p:nvSpPr>
          <p:spPr bwMode="auto">
            <a:xfrm>
              <a:off x="4306957" y="2805112"/>
              <a:ext cx="719138" cy="2444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altLang="el-GR" sz="1600" b="0" i="0" u="none" strike="noStrike" kern="0" cap="none" spc="0" normalizeH="0" baseline="0" noProof="0" dirty="0" err="1">
                  <a:ln>
                    <a:noFill/>
                  </a:ln>
                  <a:solidFill>
                    <a:srgbClr val="49038F"/>
                  </a:solidFill>
                  <a:effectLst/>
                  <a:uLnTx/>
                  <a:uFillTx/>
                  <a:latin typeface="Book Antiqua" panose="02040602050305030304" pitchFamily="18" charset="0"/>
                  <a:cs typeface="+mn-cs"/>
                </a:rPr>
                <a:t>TGFβ</a:t>
              </a:r>
              <a:endParaRPr kumimoji="0" lang="el-GR" altLang="el-GR" sz="1600" b="0" i="0" u="none" strike="noStrike" kern="0" cap="none" spc="0" normalizeH="0" baseline="0" noProof="0" dirty="0">
                <a:ln>
                  <a:noFill/>
                </a:ln>
                <a:solidFill>
                  <a:srgbClr val="49038F"/>
                </a:solidFill>
                <a:effectLst/>
                <a:uLnTx/>
                <a:uFillTx/>
                <a:latin typeface="Book Antiqua" panose="02040602050305030304" pitchFamily="18" charset="0"/>
                <a:cs typeface="+mn-cs"/>
              </a:endParaRPr>
            </a:p>
          </p:txBody>
        </p:sp>
        <p:sp>
          <p:nvSpPr>
            <p:cNvPr id="83" name="Oval 52">
              <a:extLst>
                <a:ext uri="{FF2B5EF4-FFF2-40B4-BE49-F238E27FC236}">
                  <a16:creationId xmlns:a16="http://schemas.microsoft.com/office/drawing/2014/main" id="{3426D5FF-1DCC-4057-BD62-7D8654D506E5}"/>
                </a:ext>
              </a:extLst>
            </p:cNvPr>
            <p:cNvSpPr>
              <a:spLocks noChangeArrowheads="1"/>
            </p:cNvSpPr>
            <p:nvPr/>
          </p:nvSpPr>
          <p:spPr bwMode="auto">
            <a:xfrm>
              <a:off x="6445695" y="4234732"/>
              <a:ext cx="358775" cy="368300"/>
            </a:xfrm>
            <a:prstGeom prst="ellipse">
              <a:avLst/>
            </a:prstGeom>
            <a:solidFill>
              <a:srgbClr val="FF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dirty="0" err="1">
                  <a:ln>
                    <a:noFill/>
                  </a:ln>
                  <a:solidFill>
                    <a:srgbClr val="000000"/>
                  </a:solidFill>
                  <a:effectLst/>
                  <a:uLnTx/>
                  <a:uFillTx/>
                  <a:latin typeface="Arial" panose="020B0604020202020204" pitchFamily="34" charset="0"/>
                  <a:cs typeface="+mn-cs"/>
                </a:rPr>
                <a:t>Treg</a:t>
              </a:r>
              <a:endParaRPr kumimoji="0" lang="el-GR" altLang="el-GR" sz="1800" b="0" i="0" u="none" strike="noStrike" kern="0" cap="none" spc="0" normalizeH="0" baseline="0" noProof="0" dirty="0">
                <a:ln>
                  <a:noFill/>
                </a:ln>
                <a:solidFill>
                  <a:srgbClr val="000000"/>
                </a:solidFill>
                <a:effectLst/>
                <a:uLnTx/>
                <a:uFillTx/>
                <a:latin typeface="Arial" panose="020B0604020202020204" pitchFamily="34" charset="0"/>
                <a:cs typeface="+mn-cs"/>
              </a:endParaRPr>
            </a:p>
          </p:txBody>
        </p:sp>
        <p:sp>
          <p:nvSpPr>
            <p:cNvPr id="84" name="Freeform 30">
              <a:extLst>
                <a:ext uri="{FF2B5EF4-FFF2-40B4-BE49-F238E27FC236}">
                  <a16:creationId xmlns:a16="http://schemas.microsoft.com/office/drawing/2014/main" id="{3C808393-5DF5-4D2E-86CE-9DD7D42BC760}"/>
                </a:ext>
              </a:extLst>
            </p:cNvPr>
            <p:cNvSpPr>
              <a:spLocks/>
            </p:cNvSpPr>
            <p:nvPr/>
          </p:nvSpPr>
          <p:spPr bwMode="auto">
            <a:xfrm>
              <a:off x="2492375" y="2564904"/>
              <a:ext cx="2360206" cy="1525588"/>
            </a:xfrm>
            <a:custGeom>
              <a:avLst/>
              <a:gdLst>
                <a:gd name="T0" fmla="*/ 0 w 308"/>
                <a:gd name="T1" fmla="*/ 0 h 837"/>
                <a:gd name="T2" fmla="*/ 258 w 308"/>
                <a:gd name="T3" fmla="*/ 293 h 837"/>
                <a:gd name="T4" fmla="*/ 303 w 308"/>
                <a:gd name="T5" fmla="*/ 837 h 837"/>
              </a:gdLst>
              <a:ahLst/>
              <a:cxnLst>
                <a:cxn ang="0">
                  <a:pos x="T0" y="T1"/>
                </a:cxn>
                <a:cxn ang="0">
                  <a:pos x="T2" y="T3"/>
                </a:cxn>
                <a:cxn ang="0">
                  <a:pos x="T4" y="T5"/>
                </a:cxn>
              </a:cxnLst>
              <a:rect l="0" t="0" r="r" b="b"/>
              <a:pathLst>
                <a:path w="308" h="837">
                  <a:moveTo>
                    <a:pt x="0" y="0"/>
                  </a:moveTo>
                  <a:cubicBezTo>
                    <a:pt x="44" y="49"/>
                    <a:pt x="208" y="154"/>
                    <a:pt x="258" y="293"/>
                  </a:cubicBezTo>
                  <a:cubicBezTo>
                    <a:pt x="308" y="432"/>
                    <a:pt x="295" y="746"/>
                    <a:pt x="303" y="837"/>
                  </a:cubicBezTo>
                </a:path>
              </a:pathLst>
            </a:custGeom>
            <a:noFill/>
            <a:ln w="28575" cmpd="sng">
              <a:solidFill>
                <a:srgbClr val="AF3394"/>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85" name="Text Box 31">
              <a:extLst>
                <a:ext uri="{FF2B5EF4-FFF2-40B4-BE49-F238E27FC236}">
                  <a16:creationId xmlns:a16="http://schemas.microsoft.com/office/drawing/2014/main" id="{4AAA4ECF-C598-4BD9-BA4A-1E9B5852301C}"/>
                </a:ext>
              </a:extLst>
            </p:cNvPr>
            <p:cNvSpPr txBox="1">
              <a:spLocks noChangeArrowheads="1"/>
            </p:cNvSpPr>
            <p:nvPr/>
          </p:nvSpPr>
          <p:spPr bwMode="auto">
            <a:xfrm>
              <a:off x="4376807" y="3158629"/>
              <a:ext cx="614363" cy="2444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AF3394"/>
                  </a:solidFill>
                  <a:effectLst/>
                  <a:uLnTx/>
                  <a:uFillTx/>
                  <a:latin typeface="Book Antiqua" panose="02040602050305030304" pitchFamily="18" charset="0"/>
                  <a:cs typeface="+mn-cs"/>
                </a:rPr>
                <a:t>-IL-6</a:t>
              </a:r>
              <a:endParaRPr kumimoji="0" lang="el-GR" altLang="el-GR" sz="1600" b="0" i="0" u="none" strike="noStrike" kern="0" cap="none" spc="0" normalizeH="0" baseline="0" noProof="0" dirty="0">
                <a:ln>
                  <a:noFill/>
                </a:ln>
                <a:solidFill>
                  <a:srgbClr val="AF3394"/>
                </a:solidFill>
                <a:effectLst/>
                <a:uLnTx/>
                <a:uFillTx/>
                <a:latin typeface="Book Antiqua" panose="02040602050305030304" pitchFamily="18" charset="0"/>
                <a:cs typeface="+mn-cs"/>
              </a:endParaRPr>
            </a:p>
          </p:txBody>
        </p:sp>
        <p:grpSp>
          <p:nvGrpSpPr>
            <p:cNvPr id="86" name="Group 42">
              <a:extLst>
                <a:ext uri="{FF2B5EF4-FFF2-40B4-BE49-F238E27FC236}">
                  <a16:creationId xmlns:a16="http://schemas.microsoft.com/office/drawing/2014/main" id="{3E197B45-35D6-41AF-9927-9BCFA44FB302}"/>
                </a:ext>
              </a:extLst>
            </p:cNvPr>
            <p:cNvGrpSpPr>
              <a:grpSpLocks/>
            </p:cNvGrpSpPr>
            <p:nvPr/>
          </p:nvGrpSpPr>
          <p:grpSpPr bwMode="auto">
            <a:xfrm>
              <a:off x="4602232" y="4127004"/>
              <a:ext cx="576263" cy="576263"/>
              <a:chOff x="476" y="1661"/>
              <a:chExt cx="363" cy="363"/>
            </a:xfrm>
          </p:grpSpPr>
          <p:sp>
            <p:nvSpPr>
              <p:cNvPr id="87" name="Oval 43">
                <a:extLst>
                  <a:ext uri="{FF2B5EF4-FFF2-40B4-BE49-F238E27FC236}">
                    <a16:creationId xmlns:a16="http://schemas.microsoft.com/office/drawing/2014/main" id="{2DD04725-76F7-47C1-8E75-61B8BF559575}"/>
                  </a:ext>
                </a:extLst>
              </p:cNvPr>
              <p:cNvSpPr>
                <a:spLocks noChangeArrowheads="1"/>
              </p:cNvSpPr>
              <p:nvPr/>
            </p:nvSpPr>
            <p:spPr bwMode="auto">
              <a:xfrm>
                <a:off x="476" y="1661"/>
                <a:ext cx="363" cy="363"/>
              </a:xfrm>
              <a:prstGeom prst="ellipse">
                <a:avLst/>
              </a:prstGeom>
              <a:gradFill rotWithShape="1">
                <a:gsLst>
                  <a:gs pos="0">
                    <a:srgbClr val="D161B9"/>
                  </a:gs>
                  <a:gs pos="100000">
                    <a:srgbClr val="D161B9">
                      <a:gamma/>
                      <a:shade val="6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sp>
            <p:nvSpPr>
              <p:cNvPr id="88" name="Oval 44">
                <a:extLst>
                  <a:ext uri="{FF2B5EF4-FFF2-40B4-BE49-F238E27FC236}">
                    <a16:creationId xmlns:a16="http://schemas.microsoft.com/office/drawing/2014/main" id="{C971B1E1-A509-4C76-8508-D70144CDF317}"/>
                  </a:ext>
                </a:extLst>
              </p:cNvPr>
              <p:cNvSpPr>
                <a:spLocks noChangeArrowheads="1"/>
              </p:cNvSpPr>
              <p:nvPr/>
            </p:nvSpPr>
            <p:spPr bwMode="auto">
              <a:xfrm>
                <a:off x="553" y="1768"/>
                <a:ext cx="226" cy="232"/>
              </a:xfrm>
              <a:prstGeom prst="ellipse">
                <a:avLst/>
              </a:prstGeom>
              <a:solidFill>
                <a:srgbClr val="FF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800" b="0" i="0" u="none" strike="noStrike" kern="0" cap="none" spc="0" normalizeH="0" baseline="0" noProof="0">
                    <a:ln>
                      <a:noFill/>
                    </a:ln>
                    <a:solidFill>
                      <a:srgbClr val="000000"/>
                    </a:solidFill>
                    <a:effectLst/>
                    <a:uLnTx/>
                    <a:uFillTx/>
                    <a:latin typeface="Arial" panose="020B0604020202020204" pitchFamily="34" charset="0"/>
                    <a:cs typeface="+mn-cs"/>
                  </a:rPr>
                  <a:t>Th3</a:t>
                </a:r>
                <a:endParaRPr kumimoji="0" lang="el-GR" altLang="el-GR" sz="1800" b="0" i="0" u="none" strike="noStrike" kern="0" cap="none" spc="0" normalizeH="0" baseline="0" noProof="0">
                  <a:ln>
                    <a:noFill/>
                  </a:ln>
                  <a:solidFill>
                    <a:srgbClr val="000000"/>
                  </a:solidFill>
                  <a:effectLst/>
                  <a:uLnTx/>
                  <a:uFillTx/>
                  <a:latin typeface="Arial" panose="020B0604020202020204" pitchFamily="34" charset="0"/>
                  <a:cs typeface="+mn-cs"/>
                </a:endParaRPr>
              </a:p>
            </p:txBody>
          </p:sp>
        </p:grpSp>
        <p:sp>
          <p:nvSpPr>
            <p:cNvPr id="89" name="Text Box 41">
              <a:extLst>
                <a:ext uri="{FF2B5EF4-FFF2-40B4-BE49-F238E27FC236}">
                  <a16:creationId xmlns:a16="http://schemas.microsoft.com/office/drawing/2014/main" id="{A2141EF8-7FE4-444C-9DB1-B9CB06707942}"/>
                </a:ext>
              </a:extLst>
            </p:cNvPr>
            <p:cNvSpPr txBox="1">
              <a:spLocks noChangeArrowheads="1"/>
            </p:cNvSpPr>
            <p:nvPr/>
          </p:nvSpPr>
          <p:spPr bwMode="auto">
            <a:xfrm>
              <a:off x="3817632" y="4665662"/>
              <a:ext cx="652743"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cs typeface="+mn-cs"/>
                </a:rPr>
                <a:t>IL-21</a:t>
              </a:r>
            </a:p>
            <a:p>
              <a:pPr marL="0" marR="0" lvl="0" indent="0" algn="ctr" defTabSz="914400" eaLnBrk="1" fontAlgn="auto" latinLnBrk="0" hangingPunct="1">
                <a:lnSpc>
                  <a:spcPct val="90000"/>
                </a:lnSpc>
                <a:spcBef>
                  <a:spcPts val="0"/>
                </a:spcBef>
                <a:spcAft>
                  <a:spcPts val="0"/>
                </a:spcAft>
                <a:buClrTx/>
                <a:buSzTx/>
                <a:buFontTx/>
                <a:buNone/>
                <a:tabLst/>
                <a:defRPr/>
              </a:pPr>
              <a:r>
                <a:rPr lang="en-US" altLang="el-GR" sz="1600" b="0" kern="0" dirty="0">
                  <a:solidFill>
                    <a:srgbClr val="000000"/>
                  </a:solidFill>
                  <a:latin typeface="Book Antiqua" panose="02040602050305030304" pitchFamily="18" charset="0"/>
                  <a:cs typeface="+mn-cs"/>
                </a:rPr>
                <a:t>IL-6</a:t>
              </a:r>
              <a:endParaRPr kumimoji="0" lang="el-GR"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endParaRP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altLang="el-GR" sz="1600" b="0" i="0" u="none" strike="noStrike" kern="0" cap="none" spc="0" normalizeH="0" baseline="0" noProof="0" dirty="0">
                  <a:ln>
                    <a:noFill/>
                  </a:ln>
                  <a:solidFill>
                    <a:srgbClr val="000000"/>
                  </a:solidFill>
                  <a:effectLst/>
                  <a:uLnTx/>
                  <a:uFillTx/>
                  <a:latin typeface="Book Antiqua" panose="02040602050305030304" pitchFamily="18" charset="0"/>
                  <a:cs typeface="+mn-cs"/>
                </a:rPr>
                <a:t>IL-10</a:t>
              </a:r>
            </a:p>
          </p:txBody>
        </p:sp>
        <p:sp>
          <p:nvSpPr>
            <p:cNvPr id="90" name="Text Box 13">
              <a:extLst>
                <a:ext uri="{FF2B5EF4-FFF2-40B4-BE49-F238E27FC236}">
                  <a16:creationId xmlns:a16="http://schemas.microsoft.com/office/drawing/2014/main" id="{DD2CB49F-202B-4886-AAC7-77E8C0185AC2}"/>
                </a:ext>
              </a:extLst>
            </p:cNvPr>
            <p:cNvSpPr txBox="1">
              <a:spLocks noChangeArrowheads="1"/>
            </p:cNvSpPr>
            <p:nvPr/>
          </p:nvSpPr>
          <p:spPr bwMode="auto">
            <a:xfrm>
              <a:off x="35497" y="6156593"/>
              <a:ext cx="12241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400" b="0" i="0" u="none" strike="noStrike" kern="0" cap="none" spc="0" normalizeH="0" baseline="0" noProof="0" dirty="0">
                  <a:ln>
                    <a:noFill/>
                  </a:ln>
                  <a:solidFill>
                    <a:schemeClr val="bg2">
                      <a:lumMod val="50000"/>
                    </a:schemeClr>
                  </a:solidFill>
                  <a:effectLst/>
                  <a:uLnTx/>
                  <a:uFillTx/>
                  <a:latin typeface="Book Antiqua" panose="02040602050305030304" pitchFamily="18" charset="0"/>
                  <a:cs typeface="+mn-cs"/>
                </a:rPr>
                <a:t>Antiviral</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400" b="0" kern="0" dirty="0">
                  <a:solidFill>
                    <a:schemeClr val="bg2">
                      <a:lumMod val="50000"/>
                    </a:schemeClr>
                  </a:solidFill>
                  <a:latin typeface="Book Antiqua" panose="02040602050305030304" pitchFamily="18" charset="0"/>
                  <a:cs typeface="+mn-cs"/>
                </a:rPr>
                <a:t>Bacterial</a:t>
              </a:r>
              <a:endParaRPr kumimoji="0" lang="en-US" altLang="el-GR" sz="1400" b="0" i="0" u="none" strike="noStrike" kern="0" cap="none" spc="0" normalizeH="0" baseline="30000" noProof="0" dirty="0">
                <a:ln>
                  <a:noFill/>
                </a:ln>
                <a:solidFill>
                  <a:schemeClr val="bg2">
                    <a:lumMod val="50000"/>
                  </a:schemeClr>
                </a:solidFill>
                <a:effectLst/>
                <a:uLnTx/>
                <a:uFillTx/>
                <a:latin typeface="Book Antiqua" panose="02040602050305030304" pitchFamily="18" charset="0"/>
                <a:cs typeface="+mn-cs"/>
              </a:endParaRPr>
            </a:p>
          </p:txBody>
        </p:sp>
        <p:sp>
          <p:nvSpPr>
            <p:cNvPr id="91" name="Text Box 13">
              <a:extLst>
                <a:ext uri="{FF2B5EF4-FFF2-40B4-BE49-F238E27FC236}">
                  <a16:creationId xmlns:a16="http://schemas.microsoft.com/office/drawing/2014/main" id="{937AA7B3-10E5-4C05-B26C-571C0EA2F419}"/>
                </a:ext>
              </a:extLst>
            </p:cNvPr>
            <p:cNvSpPr txBox="1">
              <a:spLocks noChangeArrowheads="1"/>
            </p:cNvSpPr>
            <p:nvPr/>
          </p:nvSpPr>
          <p:spPr bwMode="auto">
            <a:xfrm>
              <a:off x="1259631" y="6156593"/>
              <a:ext cx="135974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400" b="0" i="0" u="none" strike="noStrike" kern="0" cap="none" spc="0" normalizeH="0" baseline="0" noProof="0" dirty="0">
                  <a:ln>
                    <a:noFill/>
                  </a:ln>
                  <a:solidFill>
                    <a:schemeClr val="bg2">
                      <a:lumMod val="50000"/>
                    </a:schemeClr>
                  </a:solidFill>
                  <a:effectLst/>
                  <a:uLnTx/>
                  <a:uFillTx/>
                  <a:latin typeface="Book Antiqua" panose="02040602050305030304" pitchFamily="18" charset="0"/>
                  <a:cs typeface="+mn-cs"/>
                </a:rPr>
                <a:t>Extracellular parasites</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400" b="0" kern="0" dirty="0">
                  <a:solidFill>
                    <a:schemeClr val="bg2">
                      <a:lumMod val="50000"/>
                    </a:schemeClr>
                  </a:solidFill>
                  <a:latin typeface="Book Antiqua" panose="02040602050305030304" pitchFamily="18" charset="0"/>
                  <a:cs typeface="+mn-cs"/>
                </a:rPr>
                <a:t>Allergy</a:t>
              </a:r>
              <a:endParaRPr kumimoji="0" lang="en-US" altLang="el-GR" sz="1400" b="0" i="0" u="none" strike="noStrike" kern="0" cap="none" spc="0" normalizeH="0" baseline="30000" noProof="0" dirty="0">
                <a:ln>
                  <a:noFill/>
                </a:ln>
                <a:solidFill>
                  <a:schemeClr val="bg2">
                    <a:lumMod val="50000"/>
                  </a:schemeClr>
                </a:solidFill>
                <a:effectLst/>
                <a:uLnTx/>
                <a:uFillTx/>
                <a:latin typeface="Book Antiqua" panose="02040602050305030304" pitchFamily="18" charset="0"/>
                <a:cs typeface="+mn-cs"/>
              </a:endParaRPr>
            </a:p>
          </p:txBody>
        </p:sp>
        <p:sp>
          <p:nvSpPr>
            <p:cNvPr id="92" name="Text Box 13">
              <a:extLst>
                <a:ext uri="{FF2B5EF4-FFF2-40B4-BE49-F238E27FC236}">
                  <a16:creationId xmlns:a16="http://schemas.microsoft.com/office/drawing/2014/main" id="{3DAB9065-7A9A-410D-82B3-149879EEE2E7}"/>
                </a:ext>
              </a:extLst>
            </p:cNvPr>
            <p:cNvSpPr txBox="1">
              <a:spLocks noChangeArrowheads="1"/>
            </p:cNvSpPr>
            <p:nvPr/>
          </p:nvSpPr>
          <p:spPr bwMode="auto">
            <a:xfrm>
              <a:off x="2447722" y="6160769"/>
              <a:ext cx="16077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400" b="0" i="0" u="none" strike="noStrike" kern="0" cap="none" spc="0" normalizeH="0" baseline="0" noProof="0" dirty="0">
                  <a:ln>
                    <a:noFill/>
                  </a:ln>
                  <a:solidFill>
                    <a:schemeClr val="bg2">
                      <a:lumMod val="50000"/>
                    </a:schemeClr>
                  </a:solidFill>
                  <a:effectLst/>
                  <a:uLnTx/>
                  <a:uFillTx/>
                  <a:latin typeface="Book Antiqua" panose="02040602050305030304" pitchFamily="18" charset="0"/>
                  <a:cs typeface="+mn-cs"/>
                </a:rPr>
                <a:t>Inflammation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el-GR" sz="1400" b="0" kern="0" dirty="0">
                  <a:solidFill>
                    <a:schemeClr val="bg2">
                      <a:lumMod val="50000"/>
                    </a:schemeClr>
                  </a:solidFill>
                  <a:latin typeface="Book Antiqua" panose="02040602050305030304" pitchFamily="18" charset="0"/>
                  <a:cs typeface="+mn-cs"/>
                </a:rPr>
                <a:t>Autoimmunity</a:t>
              </a:r>
              <a:endParaRPr kumimoji="0" lang="en-US" altLang="el-GR" sz="1400" b="0" i="0" u="none" strike="noStrike" kern="0" cap="none" spc="0" normalizeH="0" baseline="30000" noProof="0" dirty="0">
                <a:ln>
                  <a:noFill/>
                </a:ln>
                <a:solidFill>
                  <a:schemeClr val="bg2">
                    <a:lumMod val="50000"/>
                  </a:schemeClr>
                </a:solidFill>
                <a:effectLst/>
                <a:uLnTx/>
                <a:uFillTx/>
                <a:latin typeface="Book Antiqua" panose="02040602050305030304" pitchFamily="18" charset="0"/>
                <a:cs typeface="+mn-cs"/>
              </a:endParaRPr>
            </a:p>
          </p:txBody>
        </p:sp>
        <p:sp>
          <p:nvSpPr>
            <p:cNvPr id="93" name="Text Box 13">
              <a:extLst>
                <a:ext uri="{FF2B5EF4-FFF2-40B4-BE49-F238E27FC236}">
                  <a16:creationId xmlns:a16="http://schemas.microsoft.com/office/drawing/2014/main" id="{EF5144C2-CF78-4494-A531-1BE075DBA947}"/>
                </a:ext>
              </a:extLst>
            </p:cNvPr>
            <p:cNvSpPr txBox="1">
              <a:spLocks noChangeArrowheads="1"/>
            </p:cNvSpPr>
            <p:nvPr/>
          </p:nvSpPr>
          <p:spPr bwMode="auto">
            <a:xfrm>
              <a:off x="3851920" y="6160769"/>
              <a:ext cx="918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l-GR" sz="1400" b="0" i="0" u="none" strike="noStrike" kern="0" cap="none" spc="0" normalizeH="0" baseline="0" noProof="0" dirty="0">
                  <a:ln>
                    <a:noFill/>
                  </a:ln>
                  <a:solidFill>
                    <a:schemeClr val="bg2">
                      <a:lumMod val="50000"/>
                    </a:schemeClr>
                  </a:solidFill>
                  <a:effectLst/>
                  <a:uLnTx/>
                  <a:uFillTx/>
                  <a:latin typeface="Book Antiqua" panose="02040602050305030304" pitchFamily="18" charset="0"/>
                  <a:cs typeface="+mn-cs"/>
                </a:rPr>
                <a:t>Help to B cells</a:t>
              </a:r>
              <a:endParaRPr kumimoji="0" lang="en-US" altLang="el-GR" sz="1400" b="0" i="0" u="none" strike="noStrike" kern="0" cap="none" spc="0" normalizeH="0" baseline="30000" noProof="0" dirty="0">
                <a:ln>
                  <a:noFill/>
                </a:ln>
                <a:solidFill>
                  <a:schemeClr val="bg2">
                    <a:lumMod val="50000"/>
                  </a:schemeClr>
                </a:solidFill>
                <a:effectLst/>
                <a:uLnTx/>
                <a:uFillTx/>
                <a:latin typeface="Book Antiqua" panose="02040602050305030304" pitchFamily="18" charset="0"/>
                <a:cs typeface="+mn-cs"/>
              </a:endParaRPr>
            </a:p>
          </p:txBody>
        </p:sp>
      </p:grpSp>
    </p:spTree>
    <p:extLst>
      <p:ext uri="{BB962C8B-B14F-4D97-AF65-F5344CB8AC3E}">
        <p14:creationId xmlns:p14="http://schemas.microsoft.com/office/powerpoint/2010/main" val="134347541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10D5-96D5-4DC9-841C-FE269E8D847F}"/>
              </a:ext>
            </a:extLst>
          </p:cNvPr>
          <p:cNvSpPr>
            <a:spLocks noGrp="1"/>
          </p:cNvSpPr>
          <p:nvPr>
            <p:ph type="title"/>
          </p:nvPr>
        </p:nvSpPr>
        <p:spPr>
          <a:xfrm>
            <a:off x="251520" y="115888"/>
            <a:ext cx="8892480" cy="809949"/>
          </a:xfrm>
        </p:spPr>
        <p:txBody>
          <a:bodyPr/>
          <a:lstStyle/>
          <a:p>
            <a:r>
              <a:rPr lang="el-GR" dirty="0"/>
              <a:t>Κυτταροτοξικά Τ κύτταρα</a:t>
            </a:r>
            <a:endParaRPr lang="en-US" dirty="0"/>
          </a:p>
        </p:txBody>
      </p:sp>
      <p:pic>
        <p:nvPicPr>
          <p:cNvPr id="4" name="Picture 3">
            <a:extLst>
              <a:ext uri="{FF2B5EF4-FFF2-40B4-BE49-F238E27FC236}">
                <a16:creationId xmlns:a16="http://schemas.microsoft.com/office/drawing/2014/main" id="{3A18893C-B4AC-411C-A212-E92543F48762}"/>
              </a:ext>
            </a:extLst>
          </p:cNvPr>
          <p:cNvPicPr>
            <a:picLocks noChangeAspect="1"/>
          </p:cNvPicPr>
          <p:nvPr/>
        </p:nvPicPr>
        <p:blipFill>
          <a:blip r:embed="rId2"/>
          <a:stretch>
            <a:fillRect/>
          </a:stretch>
        </p:blipFill>
        <p:spPr>
          <a:xfrm>
            <a:off x="1043608" y="908720"/>
            <a:ext cx="7186832" cy="5957398"/>
          </a:xfrm>
          <a:prstGeom prst="rect">
            <a:avLst/>
          </a:prstGeom>
        </p:spPr>
      </p:pic>
    </p:spTree>
    <p:extLst>
      <p:ext uri="{BB962C8B-B14F-4D97-AF65-F5344CB8AC3E}">
        <p14:creationId xmlns:p14="http://schemas.microsoft.com/office/powerpoint/2010/main" val="31912662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10D5-96D5-4DC9-841C-FE269E8D847F}"/>
              </a:ext>
            </a:extLst>
          </p:cNvPr>
          <p:cNvSpPr>
            <a:spLocks noGrp="1"/>
          </p:cNvSpPr>
          <p:nvPr>
            <p:ph type="title"/>
          </p:nvPr>
        </p:nvSpPr>
        <p:spPr>
          <a:xfrm>
            <a:off x="251520" y="115888"/>
            <a:ext cx="8892480" cy="809949"/>
          </a:xfrm>
        </p:spPr>
        <p:txBody>
          <a:bodyPr/>
          <a:lstStyle/>
          <a:p>
            <a:r>
              <a:rPr lang="el-GR" dirty="0"/>
              <a:t>Εξάντληση των Τ κυττάρων</a:t>
            </a:r>
            <a:endParaRPr lang="en-US" dirty="0"/>
          </a:p>
        </p:txBody>
      </p:sp>
      <p:pic>
        <p:nvPicPr>
          <p:cNvPr id="3" name="Picture 2">
            <a:extLst>
              <a:ext uri="{FF2B5EF4-FFF2-40B4-BE49-F238E27FC236}">
                <a16:creationId xmlns:a16="http://schemas.microsoft.com/office/drawing/2014/main" id="{D2177FB3-950F-4DBF-B878-9B5C21E5DB0A}"/>
              </a:ext>
            </a:extLst>
          </p:cNvPr>
          <p:cNvPicPr>
            <a:picLocks noChangeAspect="1"/>
          </p:cNvPicPr>
          <p:nvPr/>
        </p:nvPicPr>
        <p:blipFill>
          <a:blip r:embed="rId3"/>
          <a:stretch>
            <a:fillRect/>
          </a:stretch>
        </p:blipFill>
        <p:spPr>
          <a:xfrm>
            <a:off x="993749" y="1302576"/>
            <a:ext cx="7156501" cy="5510800"/>
          </a:xfrm>
          <a:prstGeom prst="rect">
            <a:avLst/>
          </a:prstGeom>
        </p:spPr>
      </p:pic>
    </p:spTree>
    <p:extLst>
      <p:ext uri="{BB962C8B-B14F-4D97-AF65-F5344CB8AC3E}">
        <p14:creationId xmlns:p14="http://schemas.microsoft.com/office/powerpoint/2010/main" val="3145119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50" name="Line 18">
            <a:extLst>
              <a:ext uri="{FF2B5EF4-FFF2-40B4-BE49-F238E27FC236}">
                <a16:creationId xmlns:a16="http://schemas.microsoft.com/office/drawing/2014/main" id="{35551787-7541-4C1D-A9B7-761450ADFB57}"/>
              </a:ext>
            </a:extLst>
          </p:cNvPr>
          <p:cNvSpPr>
            <a:spLocks noChangeShapeType="1"/>
          </p:cNvSpPr>
          <p:nvPr/>
        </p:nvSpPr>
        <p:spPr bwMode="auto">
          <a:xfrm flipV="1">
            <a:off x="168275" y="3606800"/>
            <a:ext cx="2532063" cy="0"/>
          </a:xfrm>
          <a:prstGeom prst="line">
            <a:avLst/>
          </a:prstGeom>
          <a:noFill/>
          <a:ln w="9525">
            <a:solidFill>
              <a:schemeClr val="folHlink"/>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760836" name="Rectangle 4">
            <a:extLst>
              <a:ext uri="{FF2B5EF4-FFF2-40B4-BE49-F238E27FC236}">
                <a16:creationId xmlns:a16="http://schemas.microsoft.com/office/drawing/2014/main" id="{F2F09D98-1438-4471-B266-D02238B8E1E2}"/>
              </a:ext>
            </a:extLst>
          </p:cNvPr>
          <p:cNvSpPr>
            <a:spLocks noGrp="1" noChangeArrowheads="1"/>
          </p:cNvSpPr>
          <p:nvPr>
            <p:ph type="title"/>
          </p:nvPr>
        </p:nvSpPr>
        <p:spPr/>
        <p:txBody>
          <a:bodyPr/>
          <a:lstStyle/>
          <a:p>
            <a:r>
              <a:rPr lang="el-GR" altLang="el-GR" dirty="0"/>
              <a:t>Ανοσία</a:t>
            </a:r>
            <a:endParaRPr lang="en-US" altLang="el-GR" dirty="0"/>
          </a:p>
        </p:txBody>
      </p:sp>
      <p:grpSp>
        <p:nvGrpSpPr>
          <p:cNvPr id="760837" name="Group 5">
            <a:extLst>
              <a:ext uri="{FF2B5EF4-FFF2-40B4-BE49-F238E27FC236}">
                <a16:creationId xmlns:a16="http://schemas.microsoft.com/office/drawing/2014/main" id="{3E635896-C19D-44A8-95EF-6B2BF01F6168}"/>
              </a:ext>
            </a:extLst>
          </p:cNvPr>
          <p:cNvGrpSpPr>
            <a:grpSpLocks/>
          </p:cNvGrpSpPr>
          <p:nvPr/>
        </p:nvGrpSpPr>
        <p:grpSpPr bwMode="auto">
          <a:xfrm>
            <a:off x="107951" y="1341438"/>
            <a:ext cx="9036051" cy="5297487"/>
            <a:chOff x="46" y="1071"/>
            <a:chExt cx="5692" cy="3201"/>
          </a:xfrm>
        </p:grpSpPr>
        <p:sp>
          <p:nvSpPr>
            <p:cNvPr id="760838" name="Rectangle 6">
              <a:extLst>
                <a:ext uri="{FF2B5EF4-FFF2-40B4-BE49-F238E27FC236}">
                  <a16:creationId xmlns:a16="http://schemas.microsoft.com/office/drawing/2014/main" id="{888FCFBC-A288-4269-83D0-151E65796600}"/>
                </a:ext>
              </a:extLst>
            </p:cNvPr>
            <p:cNvSpPr>
              <a:spLocks noChangeArrowheads="1"/>
            </p:cNvSpPr>
            <p:nvPr/>
          </p:nvSpPr>
          <p:spPr bwMode="auto">
            <a:xfrm>
              <a:off x="4298" y="3551"/>
              <a:ext cx="144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2000" b="0" dirty="0">
                  <a:solidFill>
                    <a:srgbClr val="364B58"/>
                  </a:solidFill>
                  <a:latin typeface="Book Antiqua" panose="02040602050305030304" pitchFamily="18" charset="0"/>
                </a:rPr>
                <a:t>1</a:t>
              </a:r>
              <a:r>
                <a:rPr lang="el-GR" altLang="el-GR" sz="2000" b="0" baseline="30000" dirty="0">
                  <a:solidFill>
                    <a:srgbClr val="364B58"/>
                  </a:solidFill>
                  <a:latin typeface="Book Antiqua" panose="02040602050305030304" pitchFamily="18" charset="0"/>
                </a:rPr>
                <a:t>η</a:t>
              </a:r>
              <a:r>
                <a:rPr lang="el-GR" altLang="el-GR" sz="2000" b="0" dirty="0">
                  <a:solidFill>
                    <a:srgbClr val="364B58"/>
                  </a:solidFill>
                  <a:latin typeface="Book Antiqua" panose="02040602050305030304" pitchFamily="18" charset="0"/>
                </a:rPr>
                <a:t> γραμμή άμυνας </a:t>
              </a:r>
            </a:p>
          </p:txBody>
        </p:sp>
        <p:sp>
          <p:nvSpPr>
            <p:cNvPr id="760839" name="Rectangle 7">
              <a:extLst>
                <a:ext uri="{FF2B5EF4-FFF2-40B4-BE49-F238E27FC236}">
                  <a16:creationId xmlns:a16="http://schemas.microsoft.com/office/drawing/2014/main" id="{5B1A6AA5-5799-46B5-9CC3-05587090909F}"/>
                </a:ext>
              </a:extLst>
            </p:cNvPr>
            <p:cNvSpPr>
              <a:spLocks noChangeArrowheads="1"/>
            </p:cNvSpPr>
            <p:nvPr/>
          </p:nvSpPr>
          <p:spPr bwMode="auto">
            <a:xfrm>
              <a:off x="3742" y="2655"/>
              <a:ext cx="1465"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2000" b="0">
                  <a:solidFill>
                    <a:srgbClr val="666633"/>
                  </a:solidFill>
                  <a:latin typeface="Book Antiqua" panose="02040602050305030304" pitchFamily="18" charset="0"/>
                </a:rPr>
                <a:t>2</a:t>
              </a:r>
              <a:r>
                <a:rPr lang="el-GR" altLang="el-GR" sz="2000" b="0" baseline="30000">
                  <a:solidFill>
                    <a:srgbClr val="666633"/>
                  </a:solidFill>
                  <a:latin typeface="Book Antiqua" panose="02040602050305030304" pitchFamily="18" charset="0"/>
                </a:rPr>
                <a:t>η</a:t>
              </a:r>
              <a:r>
                <a:rPr lang="el-GR" altLang="el-GR" sz="2000" b="0">
                  <a:solidFill>
                    <a:srgbClr val="666633"/>
                  </a:solidFill>
                  <a:latin typeface="Book Antiqua" panose="02040602050305030304" pitchFamily="18" charset="0"/>
                </a:rPr>
                <a:t> γραμμή άμυνας </a:t>
              </a:r>
            </a:p>
          </p:txBody>
        </p:sp>
        <p:sp>
          <p:nvSpPr>
            <p:cNvPr id="760840" name="Rectangle 8">
              <a:extLst>
                <a:ext uri="{FF2B5EF4-FFF2-40B4-BE49-F238E27FC236}">
                  <a16:creationId xmlns:a16="http://schemas.microsoft.com/office/drawing/2014/main" id="{9A386877-D445-4EBA-954A-3E6786E000F5}"/>
                </a:ext>
              </a:extLst>
            </p:cNvPr>
            <p:cNvSpPr>
              <a:spLocks noChangeArrowheads="1"/>
            </p:cNvSpPr>
            <p:nvPr/>
          </p:nvSpPr>
          <p:spPr bwMode="auto">
            <a:xfrm>
              <a:off x="3152" y="1728"/>
              <a:ext cx="156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l-GR" altLang="el-GR" sz="2000" b="0">
                  <a:solidFill>
                    <a:srgbClr val="464662"/>
                  </a:solidFill>
                  <a:latin typeface="Book Antiqua" panose="02040602050305030304" pitchFamily="18" charset="0"/>
                </a:rPr>
                <a:t>3</a:t>
              </a:r>
              <a:r>
                <a:rPr lang="el-GR" altLang="el-GR" sz="2000" b="0" baseline="30000">
                  <a:solidFill>
                    <a:srgbClr val="464662"/>
                  </a:solidFill>
                  <a:latin typeface="Book Antiqua" panose="02040602050305030304" pitchFamily="18" charset="0"/>
                </a:rPr>
                <a:t>η</a:t>
              </a:r>
              <a:r>
                <a:rPr lang="el-GR" altLang="el-GR" sz="2000" b="0">
                  <a:solidFill>
                    <a:srgbClr val="464662"/>
                  </a:solidFill>
                  <a:latin typeface="Book Antiqua" panose="02040602050305030304" pitchFamily="18" charset="0"/>
                </a:rPr>
                <a:t> γραμμή άμυνας </a:t>
              </a:r>
            </a:p>
          </p:txBody>
        </p:sp>
        <p:sp>
          <p:nvSpPr>
            <p:cNvPr id="760841" name="Rectangle 9">
              <a:extLst>
                <a:ext uri="{FF2B5EF4-FFF2-40B4-BE49-F238E27FC236}">
                  <a16:creationId xmlns:a16="http://schemas.microsoft.com/office/drawing/2014/main" id="{A79E7C95-6799-4BCE-92EE-EBABB7E19D16}"/>
                </a:ext>
              </a:extLst>
            </p:cNvPr>
            <p:cNvSpPr>
              <a:spLocks noChangeArrowheads="1"/>
            </p:cNvSpPr>
            <p:nvPr/>
          </p:nvSpPr>
          <p:spPr bwMode="auto">
            <a:xfrm>
              <a:off x="158" y="1507"/>
              <a:ext cx="1814" cy="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l-GR" sz="2200" dirty="0">
                  <a:solidFill>
                    <a:srgbClr val="464662"/>
                  </a:solidFill>
                  <a:latin typeface="Book Antiqua" panose="02040602050305030304" pitchFamily="18" charset="0"/>
                </a:rPr>
                <a:t>Επίκτητη Ανοσία</a:t>
              </a:r>
            </a:p>
            <a:p>
              <a:pPr>
                <a:buSzPct val="80000"/>
                <a:buFont typeface="Wingdings" panose="05000000000000000000" pitchFamily="2" charset="2"/>
                <a:buChar char="ü"/>
              </a:pPr>
              <a:r>
                <a:rPr lang="el-GR" altLang="el-GR" sz="2000" b="0" dirty="0">
                  <a:solidFill>
                    <a:srgbClr val="464662"/>
                  </a:solidFill>
                  <a:latin typeface="Book Antiqua" panose="02040602050305030304" pitchFamily="18" charset="0"/>
                </a:rPr>
                <a:t> ειδική</a:t>
              </a:r>
            </a:p>
            <a:p>
              <a:pPr>
                <a:buSzPct val="80000"/>
                <a:buFont typeface="Wingdings" panose="05000000000000000000" pitchFamily="2" charset="2"/>
                <a:buChar char="ü"/>
              </a:pPr>
              <a:r>
                <a:rPr lang="el-GR" altLang="el-GR" sz="2000" b="0" dirty="0">
                  <a:solidFill>
                    <a:srgbClr val="464662"/>
                  </a:solidFill>
                  <a:latin typeface="Book Antiqua" panose="02040602050305030304" pitchFamily="18" charset="0"/>
                </a:rPr>
                <a:t> εκπαιδεύεται</a:t>
              </a:r>
            </a:p>
          </p:txBody>
        </p:sp>
        <p:sp>
          <p:nvSpPr>
            <p:cNvPr id="760842" name="Rectangle 10">
              <a:extLst>
                <a:ext uri="{FF2B5EF4-FFF2-40B4-BE49-F238E27FC236}">
                  <a16:creationId xmlns:a16="http://schemas.microsoft.com/office/drawing/2014/main" id="{A739DCE2-71A0-44ED-96A9-7E3005767C3A}"/>
                </a:ext>
              </a:extLst>
            </p:cNvPr>
            <p:cNvSpPr>
              <a:spLocks noChangeArrowheads="1"/>
            </p:cNvSpPr>
            <p:nvPr/>
          </p:nvSpPr>
          <p:spPr bwMode="auto">
            <a:xfrm>
              <a:off x="46" y="2527"/>
              <a:ext cx="141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l-GR" sz="2200" dirty="0">
                  <a:solidFill>
                    <a:srgbClr val="666633"/>
                  </a:solidFill>
                  <a:latin typeface="Book Antiqua" panose="02040602050305030304" pitchFamily="18" charset="0"/>
                </a:rPr>
                <a:t>Φυσική Ανοσία</a:t>
              </a:r>
            </a:p>
            <a:p>
              <a:pPr>
                <a:buFont typeface="Wingdings" panose="05000000000000000000" pitchFamily="2" charset="2"/>
                <a:buChar char="ü"/>
              </a:pPr>
              <a:r>
                <a:rPr lang="el-GR" altLang="el-GR" sz="2000" b="0" dirty="0">
                  <a:solidFill>
                    <a:srgbClr val="666633"/>
                  </a:solidFill>
                  <a:latin typeface="Book Antiqua" panose="02040602050305030304" pitchFamily="18" charset="0"/>
                </a:rPr>
                <a:t> μη ειδική</a:t>
              </a:r>
            </a:p>
          </p:txBody>
        </p:sp>
        <p:grpSp>
          <p:nvGrpSpPr>
            <p:cNvPr id="760843" name="Group 11">
              <a:extLst>
                <a:ext uri="{FF2B5EF4-FFF2-40B4-BE49-F238E27FC236}">
                  <a16:creationId xmlns:a16="http://schemas.microsoft.com/office/drawing/2014/main" id="{52C62AEB-127C-41DD-B144-A6A1F160E663}"/>
                </a:ext>
              </a:extLst>
            </p:cNvPr>
            <p:cNvGrpSpPr>
              <a:grpSpLocks/>
            </p:cNvGrpSpPr>
            <p:nvPr/>
          </p:nvGrpSpPr>
          <p:grpSpPr bwMode="auto">
            <a:xfrm>
              <a:off x="340" y="1071"/>
              <a:ext cx="4354" cy="3201"/>
              <a:chOff x="476" y="1071"/>
              <a:chExt cx="4218" cy="3201"/>
            </a:xfrm>
          </p:grpSpPr>
          <p:sp>
            <p:nvSpPr>
              <p:cNvPr id="760844" name="AutoShape 12">
                <a:extLst>
                  <a:ext uri="{FF2B5EF4-FFF2-40B4-BE49-F238E27FC236}">
                    <a16:creationId xmlns:a16="http://schemas.microsoft.com/office/drawing/2014/main" id="{3F53AA6E-7440-4855-A689-434FC9C0B8CA}"/>
                  </a:ext>
                </a:extLst>
              </p:cNvPr>
              <p:cNvSpPr>
                <a:spLocks noChangeArrowheads="1"/>
              </p:cNvSpPr>
              <p:nvPr/>
            </p:nvSpPr>
            <p:spPr bwMode="auto">
              <a:xfrm>
                <a:off x="476" y="1120"/>
                <a:ext cx="4218" cy="3152"/>
              </a:xfrm>
              <a:prstGeom prst="triangle">
                <a:avLst>
                  <a:gd name="adj" fmla="val 50000"/>
                </a:avLst>
              </a:prstGeom>
              <a:solidFill>
                <a:srgbClr val="364B58"/>
              </a:solidFill>
              <a:ln w="57150">
                <a:solidFill>
                  <a:srgbClr val="364B5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1600">
                  <a:solidFill>
                    <a:schemeClr val="bg1"/>
                  </a:solidFill>
                  <a:latin typeface="Book Antiqua" panose="02040602050305030304" pitchFamily="18" charset="0"/>
                </a:endParaRPr>
              </a:p>
            </p:txBody>
          </p:sp>
          <p:sp>
            <p:nvSpPr>
              <p:cNvPr id="760845" name="AutoShape 13">
                <a:extLst>
                  <a:ext uri="{FF2B5EF4-FFF2-40B4-BE49-F238E27FC236}">
                    <a16:creationId xmlns:a16="http://schemas.microsoft.com/office/drawing/2014/main" id="{97D9C847-128A-4046-A367-B8D3F5EA137A}"/>
                  </a:ext>
                </a:extLst>
              </p:cNvPr>
              <p:cNvSpPr>
                <a:spLocks noChangeArrowheads="1"/>
              </p:cNvSpPr>
              <p:nvPr/>
            </p:nvSpPr>
            <p:spPr bwMode="auto">
              <a:xfrm>
                <a:off x="1087" y="1120"/>
                <a:ext cx="3000" cy="2213"/>
              </a:xfrm>
              <a:prstGeom prst="triangle">
                <a:avLst>
                  <a:gd name="adj" fmla="val 50000"/>
                </a:avLst>
              </a:prstGeom>
              <a:gradFill rotWithShape="1">
                <a:gsLst>
                  <a:gs pos="0">
                    <a:srgbClr val="CDD119">
                      <a:gamma/>
                      <a:shade val="46275"/>
                      <a:invGamma/>
                    </a:srgbClr>
                  </a:gs>
                  <a:gs pos="50000">
                    <a:srgbClr val="CDD119"/>
                  </a:gs>
                  <a:gs pos="100000">
                    <a:srgbClr val="CDD119">
                      <a:gamma/>
                      <a:shade val="46275"/>
                      <a:invGamma/>
                    </a:srgbClr>
                  </a:gs>
                </a:gsLst>
                <a:lin ang="5400000" scaled="1"/>
              </a:gradFill>
              <a:ln>
                <a:noFill/>
              </a:ln>
              <a:effectLst/>
              <a:extLst>
                <a:ext uri="{91240B29-F687-4F45-9708-019B960494DF}">
                  <a14:hiddenLine xmlns:a14="http://schemas.microsoft.com/office/drawing/2010/main" w="28575">
                    <a:solidFill>
                      <a:srgbClr val="99FF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1600">
                  <a:solidFill>
                    <a:srgbClr val="800000"/>
                  </a:solidFill>
                  <a:latin typeface="Book Antiqua" panose="02040602050305030304" pitchFamily="18" charset="0"/>
                </a:endParaRPr>
              </a:p>
            </p:txBody>
          </p:sp>
          <p:sp>
            <p:nvSpPr>
              <p:cNvPr id="760846" name="AutoShape 14">
                <a:extLst>
                  <a:ext uri="{FF2B5EF4-FFF2-40B4-BE49-F238E27FC236}">
                    <a16:creationId xmlns:a16="http://schemas.microsoft.com/office/drawing/2014/main" id="{47447CD6-BE46-48AE-AA94-7FFC45704110}"/>
                  </a:ext>
                </a:extLst>
              </p:cNvPr>
              <p:cNvSpPr>
                <a:spLocks noChangeArrowheads="1"/>
              </p:cNvSpPr>
              <p:nvPr/>
            </p:nvSpPr>
            <p:spPr bwMode="auto">
              <a:xfrm>
                <a:off x="1701" y="1071"/>
                <a:ext cx="1769" cy="1365"/>
              </a:xfrm>
              <a:prstGeom prst="triangle">
                <a:avLst>
                  <a:gd name="adj" fmla="val 50000"/>
                </a:avLst>
              </a:prstGeom>
              <a:gradFill rotWithShape="1">
                <a:gsLst>
                  <a:gs pos="0">
                    <a:srgbClr val="DEBADF">
                      <a:gamma/>
                      <a:shade val="84314"/>
                      <a:invGamma/>
                    </a:srgbClr>
                  </a:gs>
                  <a:gs pos="100000">
                    <a:srgbClr val="DEBADF"/>
                  </a:gs>
                </a:gsLst>
                <a:lin ang="5400000" scaled="1"/>
              </a:gradFill>
              <a:ln>
                <a:noFill/>
              </a:ln>
              <a:effectLst/>
              <a:extLst>
                <a:ext uri="{91240B29-F687-4F45-9708-019B960494DF}">
                  <a14:hiddenLine xmlns:a14="http://schemas.microsoft.com/office/drawing/2010/main" w="28575">
                    <a:solidFill>
                      <a:srgbClr val="FF99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l-GR" altLang="el-GR" sz="1600">
                  <a:solidFill>
                    <a:srgbClr val="800000"/>
                  </a:solidFill>
                  <a:latin typeface="Book Antiqua" panose="02040602050305030304" pitchFamily="18" charset="0"/>
                </a:endParaRPr>
              </a:p>
            </p:txBody>
          </p:sp>
        </p:grpSp>
        <p:sp>
          <p:nvSpPr>
            <p:cNvPr id="760847" name="Text Box 15">
              <a:extLst>
                <a:ext uri="{FF2B5EF4-FFF2-40B4-BE49-F238E27FC236}">
                  <a16:creationId xmlns:a16="http://schemas.microsoft.com/office/drawing/2014/main" id="{A187DAC4-2EB7-4435-AC56-D0B34CEA78EA}"/>
                </a:ext>
              </a:extLst>
            </p:cNvPr>
            <p:cNvSpPr txBox="1">
              <a:spLocks noChangeArrowheads="1"/>
            </p:cNvSpPr>
            <p:nvPr/>
          </p:nvSpPr>
          <p:spPr bwMode="auto">
            <a:xfrm>
              <a:off x="1911" y="1761"/>
              <a:ext cx="1463" cy="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5725" indent="-85725">
                <a:defRPr>
                  <a:solidFill>
                    <a:schemeClr val="tx1"/>
                  </a:solidFill>
                  <a:latin typeface="Arial" panose="020B0604020202020204" pitchFamily="34" charset="0"/>
                </a:defRPr>
              </a:lvl1pPr>
              <a:lvl2pPr marL="447675" indent="-182563">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90000"/>
                </a:lnSpc>
                <a:spcBef>
                  <a:spcPct val="10000"/>
                </a:spcBef>
                <a:buSzPct val="80000"/>
                <a:buFont typeface="Wingdings" panose="05000000000000000000" pitchFamily="2" charset="2"/>
                <a:buChar char="ü"/>
              </a:pPr>
              <a:r>
                <a:rPr lang="el-GR" altLang="el-GR" b="0">
                  <a:latin typeface="Book Antiqua" panose="02040602050305030304" pitchFamily="18" charset="0"/>
                </a:rPr>
                <a:t>Λεμφοκύτταρα</a:t>
              </a:r>
              <a:endParaRPr lang="en-US" altLang="el-GR" b="0">
                <a:latin typeface="Book Antiqua" panose="02040602050305030304" pitchFamily="18" charset="0"/>
              </a:endParaRPr>
            </a:p>
            <a:p>
              <a:pPr lvl="1">
                <a:lnSpc>
                  <a:spcPct val="80000"/>
                </a:lnSpc>
                <a:spcBef>
                  <a:spcPct val="10000"/>
                </a:spcBef>
                <a:buSzPct val="80000"/>
                <a:buFont typeface="Wingdings" panose="05000000000000000000" pitchFamily="2" charset="2"/>
                <a:buChar char="§"/>
              </a:pPr>
              <a:r>
                <a:rPr lang="en-US" altLang="el-GR" sz="1600" b="0">
                  <a:latin typeface="Book Antiqua" panose="02040602050305030304" pitchFamily="18" charset="0"/>
                </a:rPr>
                <a:t>T </a:t>
              </a:r>
              <a:r>
                <a:rPr lang="el-GR" altLang="el-GR" sz="1600" b="0">
                  <a:latin typeface="Book Antiqua" panose="02040602050305030304" pitchFamily="18" charset="0"/>
                </a:rPr>
                <a:t>κύτταρα</a:t>
              </a:r>
              <a:endParaRPr lang="en-US" altLang="el-GR" sz="1600" b="0">
                <a:latin typeface="Book Antiqua" panose="02040602050305030304" pitchFamily="18" charset="0"/>
              </a:endParaRPr>
            </a:p>
            <a:p>
              <a:pPr lvl="1">
                <a:lnSpc>
                  <a:spcPct val="80000"/>
                </a:lnSpc>
                <a:spcBef>
                  <a:spcPct val="10000"/>
                </a:spcBef>
                <a:buSzPct val="80000"/>
                <a:buFont typeface="Wingdings" panose="05000000000000000000" pitchFamily="2" charset="2"/>
                <a:buChar char="§"/>
              </a:pPr>
              <a:r>
                <a:rPr lang="en-US" altLang="el-GR" sz="1600" b="0">
                  <a:latin typeface="Book Antiqua" panose="02040602050305030304" pitchFamily="18" charset="0"/>
                </a:rPr>
                <a:t>B </a:t>
              </a:r>
              <a:r>
                <a:rPr lang="el-GR" altLang="el-GR" sz="1600" b="0">
                  <a:latin typeface="Book Antiqua" panose="02040602050305030304" pitchFamily="18" charset="0"/>
                </a:rPr>
                <a:t>κύτταρα</a:t>
              </a:r>
            </a:p>
            <a:p>
              <a:pPr lvl="1">
                <a:lnSpc>
                  <a:spcPct val="80000"/>
                </a:lnSpc>
                <a:spcBef>
                  <a:spcPct val="10000"/>
                </a:spcBef>
                <a:buSzPct val="65000"/>
                <a:buFont typeface="Wingdings" panose="05000000000000000000" pitchFamily="2" charset="2"/>
                <a:buChar char="ü"/>
              </a:pPr>
              <a:endParaRPr lang="el-GR" altLang="el-GR" sz="400" b="0">
                <a:latin typeface="Book Antiqua" panose="02040602050305030304" pitchFamily="18" charset="0"/>
              </a:endParaRPr>
            </a:p>
            <a:p>
              <a:pPr>
                <a:lnSpc>
                  <a:spcPct val="90000"/>
                </a:lnSpc>
                <a:spcBef>
                  <a:spcPct val="10000"/>
                </a:spcBef>
                <a:buSzPct val="80000"/>
                <a:buFont typeface="Wingdings" panose="05000000000000000000" pitchFamily="2" charset="2"/>
                <a:buChar char="ü"/>
              </a:pPr>
              <a:r>
                <a:rPr lang="el-GR" altLang="el-GR" b="0">
                  <a:latin typeface="Book Antiqua" panose="02040602050305030304" pitchFamily="18" charset="0"/>
                </a:rPr>
                <a:t>Αντισώματα</a:t>
              </a:r>
              <a:endParaRPr lang="en-US" altLang="el-GR" b="0">
                <a:latin typeface="Book Antiqua" panose="02040602050305030304" pitchFamily="18" charset="0"/>
              </a:endParaRPr>
            </a:p>
          </p:txBody>
        </p:sp>
        <p:sp>
          <p:nvSpPr>
            <p:cNvPr id="760848" name="Text Box 16">
              <a:extLst>
                <a:ext uri="{FF2B5EF4-FFF2-40B4-BE49-F238E27FC236}">
                  <a16:creationId xmlns:a16="http://schemas.microsoft.com/office/drawing/2014/main" id="{AC0711CA-0B11-497D-A126-4A2E25754B8B}"/>
                </a:ext>
              </a:extLst>
            </p:cNvPr>
            <p:cNvSpPr txBox="1">
              <a:spLocks noChangeArrowheads="1"/>
            </p:cNvSpPr>
            <p:nvPr/>
          </p:nvSpPr>
          <p:spPr bwMode="auto">
            <a:xfrm>
              <a:off x="1698" y="3331"/>
              <a:ext cx="2041" cy="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buSzPct val="80000"/>
                <a:buFont typeface="Wingdings" panose="05000000000000000000" pitchFamily="2" charset="2"/>
                <a:buChar char="ü"/>
              </a:pPr>
              <a:r>
                <a:rPr lang="el-GR" altLang="el-GR" b="0">
                  <a:solidFill>
                    <a:schemeClr val="bg1"/>
                  </a:solidFill>
                  <a:latin typeface="Book Antiqua" panose="02040602050305030304" pitchFamily="18" charset="0"/>
                </a:rPr>
                <a:t>Δέρμα</a:t>
              </a:r>
            </a:p>
            <a:p>
              <a:pPr>
                <a:buSzPct val="80000"/>
                <a:buFont typeface="Wingdings" panose="05000000000000000000" pitchFamily="2" charset="2"/>
                <a:buChar char="ü"/>
              </a:pPr>
              <a:r>
                <a:rPr lang="el-GR" altLang="el-GR" b="0">
                  <a:solidFill>
                    <a:schemeClr val="bg1"/>
                  </a:solidFill>
                  <a:latin typeface="Book Antiqua" panose="02040602050305030304" pitchFamily="18" charset="0"/>
                </a:rPr>
                <a:t>Βλεννογόνοι</a:t>
              </a:r>
            </a:p>
            <a:p>
              <a:pPr>
                <a:buSzPct val="80000"/>
                <a:buFont typeface="Wingdings" panose="05000000000000000000" pitchFamily="2" charset="2"/>
                <a:buChar char="ü"/>
              </a:pPr>
              <a:r>
                <a:rPr lang="el-GR" altLang="el-GR" b="0">
                  <a:solidFill>
                    <a:schemeClr val="bg1"/>
                  </a:solidFill>
                  <a:latin typeface="Book Antiqua" panose="02040602050305030304" pitchFamily="18" charset="0"/>
                </a:rPr>
                <a:t>Αντιμικροβιακά συστατικά</a:t>
              </a:r>
            </a:p>
            <a:p>
              <a:pPr>
                <a:buSzPct val="80000"/>
                <a:buFont typeface="Wingdings" panose="05000000000000000000" pitchFamily="2" charset="2"/>
                <a:buChar char="ü"/>
              </a:pPr>
              <a:r>
                <a:rPr lang="el-GR" altLang="el-GR" b="0">
                  <a:solidFill>
                    <a:schemeClr val="bg1"/>
                  </a:solidFill>
                  <a:latin typeface="Book Antiqua" panose="02040602050305030304" pitchFamily="18" charset="0"/>
                </a:rPr>
                <a:t>Πρωτεΐνες Οξείας Φάσης </a:t>
              </a:r>
            </a:p>
            <a:p>
              <a:pPr>
                <a:buSzPct val="80000"/>
                <a:buFont typeface="Wingdings" panose="05000000000000000000" pitchFamily="2" charset="2"/>
                <a:buChar char="ü"/>
              </a:pPr>
              <a:r>
                <a:rPr lang="el-GR" altLang="el-GR" b="0">
                  <a:solidFill>
                    <a:schemeClr val="bg1"/>
                  </a:solidFill>
                  <a:latin typeface="Book Antiqua" panose="02040602050305030304" pitchFamily="18" charset="0"/>
                </a:rPr>
                <a:t>Κυτταροκίνες</a:t>
              </a:r>
            </a:p>
          </p:txBody>
        </p:sp>
        <p:sp>
          <p:nvSpPr>
            <p:cNvPr id="760849" name="Text Box 17">
              <a:extLst>
                <a:ext uri="{FF2B5EF4-FFF2-40B4-BE49-F238E27FC236}">
                  <a16:creationId xmlns:a16="http://schemas.microsoft.com/office/drawing/2014/main" id="{F6B09A63-ECF0-4CC0-BAA6-5BED1832D3F5}"/>
                </a:ext>
              </a:extLst>
            </p:cNvPr>
            <p:cNvSpPr txBox="1">
              <a:spLocks noChangeArrowheads="1"/>
            </p:cNvSpPr>
            <p:nvPr/>
          </p:nvSpPr>
          <p:spPr bwMode="auto">
            <a:xfrm>
              <a:off x="1701" y="2463"/>
              <a:ext cx="2084" cy="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a:defRPr>
                  <a:solidFill>
                    <a:schemeClr val="tx1"/>
                  </a:solidFill>
                  <a:latin typeface="Arial" panose="020B0604020202020204" pitchFamily="34" charset="0"/>
                </a:defRPr>
              </a:lvl1pPr>
              <a:lvl2pPr marL="542925" indent="-182563">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nSpc>
                  <a:spcPct val="90000"/>
                </a:lnSpc>
                <a:spcBef>
                  <a:spcPct val="10000"/>
                </a:spcBef>
                <a:buSzPct val="75000"/>
                <a:buFont typeface="Wingdings" panose="05000000000000000000" pitchFamily="2" charset="2"/>
                <a:buChar char="ü"/>
              </a:pPr>
              <a:r>
                <a:rPr lang="el-GR" altLang="el-GR" b="0" dirty="0">
                  <a:latin typeface="Book Antiqua" panose="02040602050305030304" pitchFamily="18" charset="0"/>
                </a:rPr>
                <a:t>Φαγοκύτταρα</a:t>
              </a:r>
              <a:endParaRPr lang="en-US" altLang="el-GR" b="0" dirty="0">
                <a:latin typeface="Book Antiqua" panose="02040602050305030304" pitchFamily="18" charset="0"/>
              </a:endParaRPr>
            </a:p>
            <a:p>
              <a:pPr lvl="1">
                <a:lnSpc>
                  <a:spcPct val="80000"/>
                </a:lnSpc>
                <a:spcBef>
                  <a:spcPct val="10000"/>
                </a:spcBef>
                <a:buSzPct val="80000"/>
                <a:buFont typeface="Wingdings" panose="05000000000000000000" pitchFamily="2" charset="2"/>
                <a:buChar char="§"/>
              </a:pPr>
              <a:r>
                <a:rPr lang="el-GR" altLang="el-GR" sz="1600" b="0" dirty="0">
                  <a:latin typeface="Book Antiqua" panose="02040602050305030304" pitchFamily="18" charset="0"/>
                </a:rPr>
                <a:t>Κοκκιοκύτταρα</a:t>
              </a:r>
              <a:endParaRPr lang="en-US" altLang="el-GR" sz="1600" b="0" dirty="0">
                <a:latin typeface="Book Antiqua" panose="02040602050305030304" pitchFamily="18" charset="0"/>
              </a:endParaRPr>
            </a:p>
            <a:p>
              <a:pPr lvl="1">
                <a:lnSpc>
                  <a:spcPct val="80000"/>
                </a:lnSpc>
                <a:spcBef>
                  <a:spcPct val="10000"/>
                </a:spcBef>
                <a:buSzPct val="80000"/>
                <a:buFont typeface="Wingdings" panose="05000000000000000000" pitchFamily="2" charset="2"/>
                <a:buChar char="§"/>
              </a:pPr>
              <a:r>
                <a:rPr lang="en-US" altLang="el-GR" sz="1600" b="0" dirty="0">
                  <a:latin typeface="Book Antiqua" panose="02040602050305030304" pitchFamily="18" charset="0"/>
                </a:rPr>
                <a:t>Μα</a:t>
              </a:r>
              <a:r>
                <a:rPr lang="en-US" altLang="el-GR" sz="1600" b="0" dirty="0" err="1">
                  <a:latin typeface="Book Antiqua" panose="02040602050305030304" pitchFamily="18" charset="0"/>
                </a:rPr>
                <a:t>κροφάγ</a:t>
              </a:r>
              <a:r>
                <a:rPr lang="en-US" altLang="el-GR" sz="1600" b="0" dirty="0">
                  <a:latin typeface="Book Antiqua" panose="02040602050305030304" pitchFamily="18" charset="0"/>
                </a:rPr>
                <a:t>α</a:t>
              </a:r>
              <a:endParaRPr lang="el-GR" altLang="el-GR" sz="1200" b="0" dirty="0">
                <a:latin typeface="Book Antiqua" panose="02040602050305030304" pitchFamily="18" charset="0"/>
              </a:endParaRPr>
            </a:p>
            <a:p>
              <a:pPr lvl="1">
                <a:lnSpc>
                  <a:spcPct val="80000"/>
                </a:lnSpc>
                <a:spcBef>
                  <a:spcPct val="10000"/>
                </a:spcBef>
                <a:buSzPct val="65000"/>
                <a:buFont typeface="Wingdings" panose="05000000000000000000" pitchFamily="2" charset="2"/>
                <a:buChar char="ü"/>
              </a:pPr>
              <a:endParaRPr lang="el-GR" altLang="el-GR" sz="400" b="0" dirty="0">
                <a:latin typeface="Book Antiqua" panose="02040602050305030304" pitchFamily="18" charset="0"/>
              </a:endParaRPr>
            </a:p>
            <a:p>
              <a:pPr>
                <a:lnSpc>
                  <a:spcPct val="90000"/>
                </a:lnSpc>
                <a:spcBef>
                  <a:spcPct val="10000"/>
                </a:spcBef>
                <a:buSzPct val="80000"/>
                <a:buFont typeface="Wingdings" panose="05000000000000000000" pitchFamily="2" charset="2"/>
                <a:buChar char="ü"/>
              </a:pPr>
              <a:r>
                <a:rPr lang="el-GR" altLang="el-GR" b="0" dirty="0">
                  <a:latin typeface="Book Antiqua" panose="02040602050305030304" pitchFamily="18" charset="0"/>
                </a:rPr>
                <a:t>Κύτταρα φυσικοί φονείς</a:t>
              </a:r>
              <a:r>
                <a:rPr lang="en-US" altLang="el-GR" b="0" dirty="0">
                  <a:latin typeface="Book Antiqua" panose="02040602050305030304" pitchFamily="18" charset="0"/>
                </a:rPr>
                <a:t> </a:t>
              </a:r>
            </a:p>
            <a:p>
              <a:pPr>
                <a:lnSpc>
                  <a:spcPct val="90000"/>
                </a:lnSpc>
                <a:spcBef>
                  <a:spcPct val="10000"/>
                </a:spcBef>
                <a:buSzPct val="80000"/>
                <a:buFont typeface="Wingdings" panose="05000000000000000000" pitchFamily="2" charset="2"/>
                <a:buChar char="ü"/>
              </a:pPr>
              <a:r>
                <a:rPr lang="el-GR" altLang="el-GR" b="0" dirty="0">
                  <a:latin typeface="Book Antiqua" panose="02040602050305030304" pitchFamily="18" charset="0"/>
                </a:rPr>
                <a:t>Φυσικά λεμφοειδή κύτταρα</a:t>
              </a:r>
              <a:endParaRPr lang="en-US" altLang="el-GR" b="0" dirty="0">
                <a:latin typeface="Book Antiqua" panose="02040602050305030304" pitchFamily="18" charset="0"/>
              </a:endParaRPr>
            </a:p>
          </p:txBody>
        </p:sp>
      </p:grpSp>
    </p:spTree>
    <p:extLst>
      <p:ext uri="{BB962C8B-B14F-4D97-AF65-F5344CB8AC3E}">
        <p14:creationId xmlns:p14="http://schemas.microsoft.com/office/powerpoint/2010/main" val="36660721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863-76B2-4FE0-9D61-E506515961C9}"/>
              </a:ext>
            </a:extLst>
          </p:cNvPr>
          <p:cNvSpPr>
            <a:spLocks noGrp="1"/>
          </p:cNvSpPr>
          <p:nvPr>
            <p:ph type="title"/>
          </p:nvPr>
        </p:nvSpPr>
        <p:spPr/>
        <p:txBody>
          <a:bodyPr/>
          <a:lstStyle/>
          <a:p>
            <a:r>
              <a:rPr lang="el-GR" dirty="0"/>
              <a:t>Τ κύτταρα μνήμης</a:t>
            </a:r>
          </a:p>
        </p:txBody>
      </p:sp>
      <p:pic>
        <p:nvPicPr>
          <p:cNvPr id="6146" name="Picture 2" descr="Effector and memory T-cell differentiation: implications for vaccine development">
            <a:extLst>
              <a:ext uri="{FF2B5EF4-FFF2-40B4-BE49-F238E27FC236}">
                <a16:creationId xmlns:a16="http://schemas.microsoft.com/office/drawing/2014/main" id="{70B97688-B379-42B3-AB2B-E41C4EE4368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9699" y="37578"/>
            <a:ext cx="3960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4E1D812-6DF5-45EA-B9BE-320B6D1B5325}"/>
              </a:ext>
            </a:extLst>
          </p:cNvPr>
          <p:cNvSpPr/>
          <p:nvPr/>
        </p:nvSpPr>
        <p:spPr>
          <a:xfrm>
            <a:off x="395536" y="6550223"/>
            <a:ext cx="4472699" cy="307777"/>
          </a:xfrm>
          <a:prstGeom prst="rect">
            <a:avLst/>
          </a:prstGeom>
        </p:spPr>
        <p:txBody>
          <a:bodyPr wrap="none">
            <a:spAutoFit/>
          </a:bodyPr>
          <a:lstStyle/>
          <a:p>
            <a:r>
              <a:rPr lang="en-US" sz="1400" b="0" dirty="0" err="1"/>
              <a:t>Kaech</a:t>
            </a:r>
            <a:r>
              <a:rPr lang="el-GR" sz="1400" b="0" dirty="0"/>
              <a:t> </a:t>
            </a:r>
            <a:r>
              <a:rPr lang="en-US" sz="1400" b="0" dirty="0"/>
              <a:t>et al., Nature Reviews Immunology 2, 251-262 </a:t>
            </a:r>
            <a:endParaRPr lang="el-GR" sz="1400" b="0" dirty="0"/>
          </a:p>
        </p:txBody>
      </p:sp>
      <p:pic>
        <p:nvPicPr>
          <p:cNvPr id="4" name="Picture 3">
            <a:extLst>
              <a:ext uri="{FF2B5EF4-FFF2-40B4-BE49-F238E27FC236}">
                <a16:creationId xmlns:a16="http://schemas.microsoft.com/office/drawing/2014/main" id="{8214E64C-1FE4-483B-B665-1885BAD8A2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19" y="1772816"/>
            <a:ext cx="5089571" cy="3240360"/>
          </a:xfrm>
          <a:prstGeom prst="rect">
            <a:avLst/>
          </a:prstGeom>
        </p:spPr>
      </p:pic>
    </p:spTree>
    <p:extLst>
      <p:ext uri="{BB962C8B-B14F-4D97-AF65-F5344CB8AC3E}">
        <p14:creationId xmlns:p14="http://schemas.microsoft.com/office/powerpoint/2010/main" val="34675336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863-76B2-4FE0-9D61-E506515961C9}"/>
              </a:ext>
            </a:extLst>
          </p:cNvPr>
          <p:cNvSpPr>
            <a:spLocks noGrp="1"/>
          </p:cNvSpPr>
          <p:nvPr>
            <p:ph type="title"/>
          </p:nvPr>
        </p:nvSpPr>
        <p:spPr/>
        <p:txBody>
          <a:bodyPr/>
          <a:lstStyle/>
          <a:p>
            <a:r>
              <a:rPr lang="el-GR" dirty="0"/>
              <a:t>Τ κυτταρικές αντιδράσεις μνήμης</a:t>
            </a:r>
          </a:p>
        </p:txBody>
      </p:sp>
      <p:pic>
        <p:nvPicPr>
          <p:cNvPr id="5122" name="Picture 2" descr="Image result for memory t cell response">
            <a:extLst>
              <a:ext uri="{FF2B5EF4-FFF2-40B4-BE49-F238E27FC236}">
                <a16:creationId xmlns:a16="http://schemas.microsoft.com/office/drawing/2014/main" id="{A8F550CE-BF92-435F-BCD7-0325D0330B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1340768"/>
            <a:ext cx="7199288" cy="5388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18944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C3032F-D69E-4CF7-B2DE-9AB13F2B07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84168" y="3501008"/>
            <a:ext cx="2339752" cy="3182063"/>
          </a:xfrm>
          <a:prstGeom prst="rect">
            <a:avLst/>
          </a:prstGeom>
        </p:spPr>
      </p:pic>
      <p:pic>
        <p:nvPicPr>
          <p:cNvPr id="7" name="Picture 6">
            <a:extLst>
              <a:ext uri="{FF2B5EF4-FFF2-40B4-BE49-F238E27FC236}">
                <a16:creationId xmlns:a16="http://schemas.microsoft.com/office/drawing/2014/main" id="{D2B9FDBD-2CBA-4310-82FB-8AF935D124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7704" y="1130936"/>
            <a:ext cx="4824536" cy="2110262"/>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Β κύτταρα</a:t>
            </a:r>
          </a:p>
        </p:txBody>
      </p:sp>
      <p:sp>
        <p:nvSpPr>
          <p:cNvPr id="4" name="Content Placeholder 3">
            <a:extLst>
              <a:ext uri="{FF2B5EF4-FFF2-40B4-BE49-F238E27FC236}">
                <a16:creationId xmlns:a16="http://schemas.microsoft.com/office/drawing/2014/main" id="{0CEBC65A-6E85-44D6-B5DF-620496163EFB}"/>
              </a:ext>
            </a:extLst>
          </p:cNvPr>
          <p:cNvSpPr>
            <a:spLocks noGrp="1"/>
          </p:cNvSpPr>
          <p:nvPr>
            <p:ph idx="1"/>
          </p:nvPr>
        </p:nvSpPr>
        <p:spPr>
          <a:xfrm>
            <a:off x="457200" y="3861048"/>
            <a:ext cx="8686800" cy="2996952"/>
          </a:xfrm>
        </p:spPr>
        <p:txBody>
          <a:bodyPr/>
          <a:lstStyle/>
          <a:p>
            <a:pPr>
              <a:lnSpc>
                <a:spcPct val="150000"/>
              </a:lnSpc>
            </a:pPr>
            <a:r>
              <a:rPr lang="el-GR" dirty="0"/>
              <a:t>Ωρίμανση στον μυελό των οστών</a:t>
            </a:r>
          </a:p>
          <a:p>
            <a:pPr lvl="1">
              <a:lnSpc>
                <a:spcPct val="150000"/>
              </a:lnSpc>
            </a:pPr>
            <a:r>
              <a:rPr lang="el-GR" dirty="0"/>
              <a:t>Ανώριμο Β κύτταρο</a:t>
            </a:r>
          </a:p>
          <a:p>
            <a:pPr lvl="2">
              <a:lnSpc>
                <a:spcPct val="150000"/>
              </a:lnSpc>
            </a:pPr>
            <a:r>
              <a:rPr lang="el-GR" dirty="0"/>
              <a:t>Ώριμο Β κυτταρικό υποδοχέα</a:t>
            </a:r>
          </a:p>
          <a:p>
            <a:pPr lvl="3">
              <a:lnSpc>
                <a:spcPct val="150000"/>
              </a:lnSpc>
            </a:pPr>
            <a:r>
              <a:rPr lang="el-GR" dirty="0">
                <a:sym typeface="Wingdings" panose="05000000000000000000" pitchFamily="2" charset="2"/>
              </a:rPr>
              <a:t> έκφραση του ίδιου στην επιφάνεια</a:t>
            </a:r>
            <a:endParaRPr lang="el-GR" dirty="0"/>
          </a:p>
          <a:p>
            <a:pPr lvl="1">
              <a:lnSpc>
                <a:spcPct val="150000"/>
              </a:lnSpc>
            </a:pPr>
            <a:r>
              <a:rPr lang="el-GR" dirty="0"/>
              <a:t>Λεμφικά όργανα/περιφέρεια</a:t>
            </a:r>
          </a:p>
          <a:p>
            <a:pPr marL="265113" lvl="1" indent="0">
              <a:lnSpc>
                <a:spcPct val="150000"/>
              </a:lnSpc>
              <a:buNone/>
            </a:pPr>
            <a:endParaRPr lang="el-GR" dirty="0"/>
          </a:p>
          <a:p>
            <a:pPr>
              <a:lnSpc>
                <a:spcPct val="150000"/>
              </a:lnSpc>
            </a:pPr>
            <a:endParaRPr lang="el-GR" dirty="0"/>
          </a:p>
        </p:txBody>
      </p:sp>
    </p:spTree>
    <p:extLst>
      <p:ext uri="{BB962C8B-B14F-4D97-AF65-F5344CB8AC3E}">
        <p14:creationId xmlns:p14="http://schemas.microsoft.com/office/powerpoint/2010/main" val="35117945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F0E31-FAAA-4BF6-AAD8-383B964943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689" b="12201"/>
          <a:stretch/>
        </p:blipFill>
        <p:spPr>
          <a:xfrm>
            <a:off x="4860032" y="2564904"/>
            <a:ext cx="4283968" cy="2766682"/>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Β κύτταρα</a:t>
            </a:r>
          </a:p>
        </p:txBody>
      </p:sp>
      <p:sp>
        <p:nvSpPr>
          <p:cNvPr id="4" name="Content Placeholder 3">
            <a:extLst>
              <a:ext uri="{FF2B5EF4-FFF2-40B4-BE49-F238E27FC236}">
                <a16:creationId xmlns:a16="http://schemas.microsoft.com/office/drawing/2014/main" id="{0CEBC65A-6E85-44D6-B5DF-620496163EFB}"/>
              </a:ext>
            </a:extLst>
          </p:cNvPr>
          <p:cNvSpPr>
            <a:spLocks noGrp="1"/>
          </p:cNvSpPr>
          <p:nvPr>
            <p:ph idx="1"/>
          </p:nvPr>
        </p:nvSpPr>
        <p:spPr>
          <a:xfrm>
            <a:off x="457200" y="2060848"/>
            <a:ext cx="8686800" cy="4725144"/>
          </a:xfrm>
        </p:spPr>
        <p:txBody>
          <a:bodyPr/>
          <a:lstStyle/>
          <a:p>
            <a:r>
              <a:rPr lang="el-GR" dirty="0"/>
              <a:t>Ενεργοποίηση, διαφοροποίηση ανώριμου Β κυττάρου</a:t>
            </a:r>
          </a:p>
          <a:p>
            <a:pPr lvl="1"/>
            <a:r>
              <a:rPr lang="el-GR" dirty="0"/>
              <a:t>Λεμφικά όργανα/περιφέρεια</a:t>
            </a:r>
          </a:p>
          <a:p>
            <a:pPr lvl="2"/>
            <a:r>
              <a:rPr lang="el-GR" dirty="0"/>
              <a:t>Δέσμευση αντιγόνου </a:t>
            </a:r>
            <a:r>
              <a:rPr lang="el-GR" dirty="0">
                <a:sym typeface="Wingdings" panose="05000000000000000000" pitchFamily="2" charset="2"/>
              </a:rPr>
              <a:t> ενεργοποίηση</a:t>
            </a:r>
          </a:p>
          <a:p>
            <a:pPr lvl="3"/>
            <a:r>
              <a:rPr lang="el-GR" dirty="0">
                <a:sym typeface="Wingdings" panose="05000000000000000000" pitchFamily="2" charset="2"/>
              </a:rPr>
              <a:t> επιβίωση, πολλαπλασιασμός</a:t>
            </a:r>
          </a:p>
          <a:p>
            <a:pPr lvl="3"/>
            <a:r>
              <a:rPr lang="el-GR" dirty="0">
                <a:sym typeface="Wingdings" panose="05000000000000000000" pitchFamily="2" charset="2"/>
              </a:rPr>
              <a:t> έκφραση</a:t>
            </a:r>
          </a:p>
          <a:p>
            <a:pPr lvl="4"/>
            <a:r>
              <a:rPr lang="el-GR" dirty="0" err="1">
                <a:sym typeface="Wingdings" panose="05000000000000000000" pitchFamily="2" charset="2"/>
              </a:rPr>
              <a:t>συνδιεγερτικών</a:t>
            </a:r>
            <a:r>
              <a:rPr lang="el-GR" dirty="0">
                <a:sym typeface="Wingdings" panose="05000000000000000000" pitchFamily="2" charset="2"/>
              </a:rPr>
              <a:t> μορίων Β7</a:t>
            </a:r>
          </a:p>
          <a:p>
            <a:pPr lvl="4"/>
            <a:r>
              <a:rPr lang="el-GR" dirty="0">
                <a:sym typeface="Wingdings" panose="05000000000000000000" pitchFamily="2" charset="2"/>
              </a:rPr>
              <a:t>κυτταροκινών/χημειοκινών </a:t>
            </a:r>
            <a:r>
              <a:rPr lang="en-US" dirty="0">
                <a:sym typeface="Wingdings" panose="05000000000000000000" pitchFamily="2" charset="2"/>
              </a:rPr>
              <a:t>(CCR7)</a:t>
            </a:r>
            <a:endParaRPr lang="el-GR" dirty="0">
              <a:sym typeface="Wingdings" panose="05000000000000000000" pitchFamily="2" charset="2"/>
            </a:endParaRPr>
          </a:p>
          <a:p>
            <a:pPr lvl="4"/>
            <a:r>
              <a:rPr lang="el-GR" dirty="0">
                <a:sym typeface="Wingdings" panose="05000000000000000000" pitchFamily="2" charset="2"/>
              </a:rPr>
              <a:t>υποδοχέων κυτταροκινών</a:t>
            </a:r>
          </a:p>
          <a:p>
            <a:pPr marL="804862" lvl="4" indent="0">
              <a:buNone/>
            </a:pPr>
            <a:r>
              <a:rPr lang="el-GR" dirty="0">
                <a:sym typeface="Wingdings" panose="05000000000000000000" pitchFamily="2" charset="2"/>
              </a:rPr>
              <a:t> </a:t>
            </a:r>
            <a:endParaRPr lang="en-US" sz="800" dirty="0">
              <a:sym typeface="Wingdings" panose="05000000000000000000" pitchFamily="2" charset="2"/>
            </a:endParaRPr>
          </a:p>
          <a:p>
            <a:pPr lvl="3"/>
            <a:r>
              <a:rPr lang="el-GR" dirty="0">
                <a:sym typeface="Wingdings" panose="05000000000000000000" pitchFamily="2" charset="2"/>
              </a:rPr>
              <a:t>Μετανάστευση στην περιοχή των Τ κυττάρων</a:t>
            </a:r>
          </a:p>
          <a:p>
            <a:pPr lvl="4"/>
            <a:r>
              <a:rPr lang="el-GR" dirty="0">
                <a:sym typeface="Wingdings" panose="05000000000000000000" pitchFamily="2" charset="2"/>
              </a:rPr>
              <a:t>Βοήθεια από Τ βοηθητικά κύτταρα</a:t>
            </a:r>
          </a:p>
          <a:p>
            <a:pPr marL="1165225" lvl="5" indent="-176213"/>
            <a:r>
              <a:rPr lang="en-US" sz="1400" dirty="0">
                <a:solidFill>
                  <a:schemeClr val="bg2">
                    <a:lumMod val="50000"/>
                  </a:schemeClr>
                </a:solidFill>
                <a:sym typeface="Wingdings" panose="05000000000000000000" pitchFamily="2" charset="2"/>
              </a:rPr>
              <a:t>CD40</a:t>
            </a:r>
          </a:p>
          <a:p>
            <a:pPr marL="1165225" lvl="5" indent="-176213"/>
            <a:r>
              <a:rPr lang="el-GR" sz="1400" dirty="0">
                <a:solidFill>
                  <a:schemeClr val="bg2">
                    <a:lumMod val="50000"/>
                  </a:schemeClr>
                </a:solidFill>
                <a:sym typeface="Wingdings" panose="05000000000000000000" pitchFamily="2" charset="2"/>
              </a:rPr>
              <a:t>Κυτταροκίνες </a:t>
            </a:r>
          </a:p>
          <a:p>
            <a:pPr marL="1165225" lvl="5" indent="-176213"/>
            <a:r>
              <a:rPr lang="el-GR" sz="1400" dirty="0" err="1">
                <a:solidFill>
                  <a:schemeClr val="bg2">
                    <a:lumMod val="50000"/>
                  </a:schemeClr>
                </a:solidFill>
                <a:sym typeface="Wingdings" panose="05000000000000000000" pitchFamily="2" charset="2"/>
              </a:rPr>
              <a:t>Μικροπεριβάλλον</a:t>
            </a:r>
            <a:r>
              <a:rPr lang="el-GR" sz="1400" dirty="0">
                <a:solidFill>
                  <a:schemeClr val="bg2">
                    <a:lumMod val="50000"/>
                  </a:schemeClr>
                </a:solidFill>
                <a:sym typeface="Wingdings" panose="05000000000000000000" pitchFamily="2" charset="2"/>
              </a:rPr>
              <a:t> (κυτταροκίνες, σήματα φυσικής ανοσίας)</a:t>
            </a:r>
          </a:p>
        </p:txBody>
      </p:sp>
    </p:spTree>
    <p:extLst>
      <p:ext uri="{BB962C8B-B14F-4D97-AF65-F5344CB8AC3E}">
        <p14:creationId xmlns:p14="http://schemas.microsoft.com/office/powerpoint/2010/main" val="365298836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4CD5C3-9397-4930-8671-81DC17A999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2123728" y="188640"/>
            <a:ext cx="6048672" cy="3590922"/>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Β κύτταρα</a:t>
            </a:r>
          </a:p>
        </p:txBody>
      </p:sp>
      <p:sp>
        <p:nvSpPr>
          <p:cNvPr id="4" name="Content Placeholder 3">
            <a:extLst>
              <a:ext uri="{FF2B5EF4-FFF2-40B4-BE49-F238E27FC236}">
                <a16:creationId xmlns:a16="http://schemas.microsoft.com/office/drawing/2014/main" id="{0CEBC65A-6E85-44D6-B5DF-620496163EFB}"/>
              </a:ext>
            </a:extLst>
          </p:cNvPr>
          <p:cNvSpPr>
            <a:spLocks noGrp="1"/>
          </p:cNvSpPr>
          <p:nvPr>
            <p:ph idx="1"/>
          </p:nvPr>
        </p:nvSpPr>
        <p:spPr>
          <a:xfrm>
            <a:off x="457200" y="3645024"/>
            <a:ext cx="8686800" cy="3077933"/>
          </a:xfrm>
        </p:spPr>
        <p:txBody>
          <a:bodyPr/>
          <a:lstStyle/>
          <a:p>
            <a:r>
              <a:rPr lang="el-GR" dirty="0"/>
              <a:t>Ενεργοποίηση, διαφοροποίηση ανώριμου Β κυττάρου</a:t>
            </a:r>
          </a:p>
          <a:p>
            <a:pPr lvl="1"/>
            <a:r>
              <a:rPr lang="el-GR" dirty="0"/>
              <a:t>Αλληλεπίδραση με Τ βοηθητικό</a:t>
            </a:r>
          </a:p>
          <a:p>
            <a:pPr lvl="1"/>
            <a:r>
              <a:rPr lang="el-GR" dirty="0" err="1"/>
              <a:t>Κλωνική</a:t>
            </a:r>
            <a:r>
              <a:rPr lang="el-GR" dirty="0"/>
              <a:t> </a:t>
            </a:r>
            <a:r>
              <a:rPr lang="el-GR" dirty="0" err="1"/>
              <a:t>έκπτυξη</a:t>
            </a:r>
            <a:r>
              <a:rPr lang="el-GR" dirty="0"/>
              <a:t>, διαφοροποίηση</a:t>
            </a:r>
          </a:p>
          <a:p>
            <a:pPr lvl="2"/>
            <a:r>
              <a:rPr lang="el-GR" dirty="0"/>
              <a:t>Βραχείας ζωής πλασματοκύτταρα</a:t>
            </a:r>
          </a:p>
          <a:p>
            <a:pPr lvl="1"/>
            <a:r>
              <a:rPr lang="el-GR" dirty="0"/>
              <a:t>Μετακίνηση σε βλαστικό κέντρο</a:t>
            </a:r>
          </a:p>
          <a:p>
            <a:pPr lvl="2"/>
            <a:r>
              <a:rPr lang="el-GR" dirty="0"/>
              <a:t>Αλληλεπίδραση με Τ βοηθητικά </a:t>
            </a:r>
          </a:p>
          <a:p>
            <a:pPr lvl="3"/>
            <a:r>
              <a:rPr lang="el-GR" dirty="0"/>
              <a:t>Μακροχρονίως ζώντα πλασματοκύτταρα</a:t>
            </a:r>
          </a:p>
          <a:p>
            <a:pPr lvl="3"/>
            <a:r>
              <a:rPr lang="el-GR" dirty="0"/>
              <a:t>Β κύτταρα μνήμης</a:t>
            </a:r>
          </a:p>
          <a:p>
            <a:endParaRPr lang="el-GR" dirty="0"/>
          </a:p>
        </p:txBody>
      </p:sp>
    </p:spTree>
    <p:extLst>
      <p:ext uri="{BB962C8B-B14F-4D97-AF65-F5344CB8AC3E}">
        <p14:creationId xmlns:p14="http://schemas.microsoft.com/office/powerpoint/2010/main" val="29222710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E1AE52-20F3-4D2D-A805-5F921B977FA2}"/>
              </a:ext>
            </a:extLst>
          </p:cNvPr>
          <p:cNvPicPr>
            <a:picLocks noChangeAspect="1"/>
          </p:cNvPicPr>
          <p:nvPr/>
        </p:nvPicPr>
        <p:blipFill>
          <a:blip r:embed="rId3"/>
          <a:stretch>
            <a:fillRect/>
          </a:stretch>
        </p:blipFill>
        <p:spPr>
          <a:xfrm>
            <a:off x="2178774" y="44624"/>
            <a:ext cx="6929730" cy="4845521"/>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sz="2400" dirty="0">
                <a:solidFill>
                  <a:srgbClr val="364B58"/>
                </a:solidFill>
              </a:rPr>
              <a:t>Β κύτταρα</a:t>
            </a:r>
            <a:br>
              <a:rPr lang="el-GR" dirty="0"/>
            </a:br>
            <a:r>
              <a:rPr lang="el-GR" dirty="0"/>
              <a:t>Διαφοροποίηση</a:t>
            </a:r>
          </a:p>
        </p:txBody>
      </p:sp>
      <p:sp>
        <p:nvSpPr>
          <p:cNvPr id="9" name="Content Placeholder 8">
            <a:extLst>
              <a:ext uri="{FF2B5EF4-FFF2-40B4-BE49-F238E27FC236}">
                <a16:creationId xmlns:a16="http://schemas.microsoft.com/office/drawing/2014/main" id="{622DAFE7-4207-4F32-BBA0-996EE3136686}"/>
              </a:ext>
            </a:extLst>
          </p:cNvPr>
          <p:cNvSpPr>
            <a:spLocks noGrp="1"/>
          </p:cNvSpPr>
          <p:nvPr>
            <p:ph idx="1"/>
          </p:nvPr>
        </p:nvSpPr>
        <p:spPr>
          <a:xfrm>
            <a:off x="5004048" y="4890144"/>
            <a:ext cx="4104456" cy="1923231"/>
          </a:xfrm>
        </p:spPr>
        <p:txBody>
          <a:bodyPr/>
          <a:lstStyle/>
          <a:p>
            <a:r>
              <a:rPr lang="en-US" sz="2000" dirty="0"/>
              <a:t>SHM: Ab diversity</a:t>
            </a:r>
          </a:p>
          <a:p>
            <a:pPr lvl="1"/>
            <a:r>
              <a:rPr lang="en-US" sz="1600" dirty="0"/>
              <a:t>Heavy chain: 24000 possible combinations</a:t>
            </a:r>
          </a:p>
          <a:p>
            <a:pPr lvl="2"/>
            <a:r>
              <a:rPr lang="en-US" sz="1400" dirty="0"/>
              <a:t>1/400 variable gene segments (V) </a:t>
            </a:r>
          </a:p>
          <a:p>
            <a:pPr lvl="2"/>
            <a:r>
              <a:rPr lang="en-US" sz="1400" dirty="0"/>
              <a:t>1/15 diversity segments (D) </a:t>
            </a:r>
          </a:p>
          <a:p>
            <a:pPr lvl="2"/>
            <a:r>
              <a:rPr lang="en-US" sz="1400" dirty="0"/>
              <a:t>1/4 joining (J) segments</a:t>
            </a:r>
            <a:endParaRPr lang="el-GR" sz="1400" dirty="0"/>
          </a:p>
        </p:txBody>
      </p:sp>
      <p:pic>
        <p:nvPicPr>
          <p:cNvPr id="4098" name="Picture 2" descr="Image result for somatic hypermutation and class switching">
            <a:extLst>
              <a:ext uri="{FF2B5EF4-FFF2-40B4-BE49-F238E27FC236}">
                <a16:creationId xmlns:a16="http://schemas.microsoft.com/office/drawing/2014/main" id="{DCD18371-29E1-4D29-BB66-A0422A039DE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690" y="3984397"/>
            <a:ext cx="5044997" cy="275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729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sz="2400" dirty="0">
                <a:solidFill>
                  <a:srgbClr val="364B58"/>
                </a:solidFill>
              </a:rPr>
              <a:t>Β κύτταρα</a:t>
            </a:r>
            <a:br>
              <a:rPr lang="el-GR" dirty="0"/>
            </a:br>
            <a:r>
              <a:rPr lang="el-GR" dirty="0"/>
              <a:t>Ενεργοποίηση, διαφοροποίηση </a:t>
            </a:r>
          </a:p>
        </p:txBody>
      </p:sp>
      <p:pic>
        <p:nvPicPr>
          <p:cNvPr id="6" name="Picture 5">
            <a:extLst>
              <a:ext uri="{FF2B5EF4-FFF2-40B4-BE49-F238E27FC236}">
                <a16:creationId xmlns:a16="http://schemas.microsoft.com/office/drawing/2014/main" id="{57999EF4-7F0D-413D-9701-C37C81C137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15254" y="3717032"/>
            <a:ext cx="2088231" cy="3112385"/>
          </a:xfrm>
          <a:prstGeom prst="rect">
            <a:avLst/>
          </a:prstGeom>
        </p:spPr>
      </p:pic>
      <p:pic>
        <p:nvPicPr>
          <p:cNvPr id="8" name="Picture 3">
            <a:extLst>
              <a:ext uri="{FF2B5EF4-FFF2-40B4-BE49-F238E27FC236}">
                <a16:creationId xmlns:a16="http://schemas.microsoft.com/office/drawing/2014/main" id="{560DAE42-79FF-4129-951C-02E06FC1D22F}"/>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0072" y="1209066"/>
            <a:ext cx="3816424" cy="257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2A56CF2E-B0F1-4CD6-8A95-DD323C765941}"/>
              </a:ext>
            </a:extLst>
          </p:cNvPr>
          <p:cNvSpPr>
            <a:spLocks noGrp="1"/>
          </p:cNvSpPr>
          <p:nvPr>
            <p:ph idx="1"/>
          </p:nvPr>
        </p:nvSpPr>
        <p:spPr>
          <a:xfrm>
            <a:off x="457200" y="2708920"/>
            <a:ext cx="6995120" cy="4149080"/>
          </a:xfrm>
        </p:spPr>
        <p:txBody>
          <a:bodyPr/>
          <a:lstStyle/>
          <a:p>
            <a:r>
              <a:rPr lang="el-GR" dirty="0"/>
              <a:t>Ανεξάρτητη των Τ κυττάρων</a:t>
            </a:r>
          </a:p>
          <a:p>
            <a:pPr marL="265113" lvl="1" indent="0">
              <a:buNone/>
            </a:pPr>
            <a:endParaRPr lang="el-GR" sz="800" dirty="0"/>
          </a:p>
          <a:p>
            <a:pPr lvl="1"/>
            <a:r>
              <a:rPr lang="el-GR" dirty="0"/>
              <a:t>Αντιγόνα</a:t>
            </a:r>
          </a:p>
          <a:p>
            <a:pPr lvl="2"/>
            <a:r>
              <a:rPr lang="el-GR" dirty="0"/>
              <a:t>Πολυσακχαρίτες</a:t>
            </a:r>
          </a:p>
          <a:p>
            <a:pPr lvl="2"/>
            <a:r>
              <a:rPr lang="en-US" dirty="0" err="1"/>
              <a:t>CpG</a:t>
            </a:r>
            <a:r>
              <a:rPr lang="en-US" dirty="0"/>
              <a:t> DNA</a:t>
            </a:r>
            <a:endParaRPr lang="el-GR" dirty="0"/>
          </a:p>
          <a:p>
            <a:pPr lvl="2"/>
            <a:r>
              <a:rPr lang="el-GR" dirty="0"/>
              <a:t>Ταυτόχρονη δέσμευση πολλών Β κυτταρικών υποδοχέων</a:t>
            </a:r>
          </a:p>
          <a:p>
            <a:pPr marL="452437" lvl="2" indent="0">
              <a:buNone/>
            </a:pPr>
            <a:endParaRPr lang="el-GR" sz="800" dirty="0"/>
          </a:p>
          <a:p>
            <a:pPr lvl="1"/>
            <a:r>
              <a:rPr lang="el-GR" altLang="el-GR" dirty="0"/>
              <a:t>Χωρίς αλλαγή </a:t>
            </a:r>
            <a:r>
              <a:rPr lang="el-GR" altLang="el-GR" dirty="0" err="1"/>
              <a:t>ισοτύπου</a:t>
            </a:r>
            <a:r>
              <a:rPr lang="el-GR" altLang="el-GR" dirty="0"/>
              <a:t> (</a:t>
            </a:r>
            <a:r>
              <a:rPr lang="en-US" altLang="el-GR" dirty="0"/>
              <a:t>IgM</a:t>
            </a:r>
            <a:r>
              <a:rPr lang="el-GR" altLang="el-GR" dirty="0"/>
              <a:t>) </a:t>
            </a:r>
          </a:p>
          <a:p>
            <a:pPr marL="265113" lvl="1" indent="0">
              <a:buNone/>
            </a:pPr>
            <a:endParaRPr lang="el-GR" sz="800" dirty="0"/>
          </a:p>
          <a:p>
            <a:pPr lvl="1"/>
            <a:r>
              <a:rPr lang="el-GR" dirty="0"/>
              <a:t>Δεν έχει διάρκεια</a:t>
            </a:r>
          </a:p>
          <a:p>
            <a:pPr lvl="1"/>
            <a:endParaRPr lang="el-GR" dirty="0"/>
          </a:p>
        </p:txBody>
      </p:sp>
    </p:spTree>
    <p:extLst>
      <p:ext uri="{BB962C8B-B14F-4D97-AF65-F5344CB8AC3E}">
        <p14:creationId xmlns:p14="http://schemas.microsoft.com/office/powerpoint/2010/main" val="231168544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693C-0D9E-405D-B994-945A1AA704C2}"/>
              </a:ext>
            </a:extLst>
          </p:cNvPr>
          <p:cNvSpPr>
            <a:spLocks noGrp="1"/>
          </p:cNvSpPr>
          <p:nvPr>
            <p:ph type="title"/>
          </p:nvPr>
        </p:nvSpPr>
        <p:spPr/>
        <p:txBody>
          <a:bodyPr/>
          <a:lstStyle/>
          <a:p>
            <a:r>
              <a:rPr lang="el-GR" sz="2400" dirty="0">
                <a:solidFill>
                  <a:srgbClr val="364B58"/>
                </a:solidFill>
              </a:rPr>
              <a:t>Β κύτταρα</a:t>
            </a:r>
            <a:br>
              <a:rPr lang="el-GR" dirty="0"/>
            </a:br>
            <a:r>
              <a:rPr lang="el-GR" dirty="0"/>
              <a:t>Αλληλεπίδραση με άλλα</a:t>
            </a:r>
            <a:r>
              <a:rPr lang="en-US" dirty="0"/>
              <a:t> </a:t>
            </a:r>
            <a:r>
              <a:rPr lang="el-GR" dirty="0" err="1"/>
              <a:t>ανοσοκύτταρα</a:t>
            </a:r>
            <a:r>
              <a:rPr lang="el-GR" dirty="0"/>
              <a:t> </a:t>
            </a:r>
          </a:p>
        </p:txBody>
      </p:sp>
      <p:pic>
        <p:nvPicPr>
          <p:cNvPr id="7170" name="Picture 2" descr="Image result for b cell role in activation">
            <a:extLst>
              <a:ext uri="{FF2B5EF4-FFF2-40B4-BE49-F238E27FC236}">
                <a16:creationId xmlns:a16="http://schemas.microsoft.com/office/drawing/2014/main" id="{265F7DE5-D9AB-485D-96FD-2D498B06D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7380312" cy="509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3006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Αντισώματα</a:t>
            </a:r>
          </a:p>
        </p:txBody>
      </p:sp>
      <p:sp>
        <p:nvSpPr>
          <p:cNvPr id="4" name="Content Placeholder 3">
            <a:extLst>
              <a:ext uri="{FF2B5EF4-FFF2-40B4-BE49-F238E27FC236}">
                <a16:creationId xmlns:a16="http://schemas.microsoft.com/office/drawing/2014/main" id="{8E0E3969-FC86-462A-86BC-37D2D2077B12}"/>
              </a:ext>
            </a:extLst>
          </p:cNvPr>
          <p:cNvSpPr>
            <a:spLocks noGrp="1"/>
          </p:cNvSpPr>
          <p:nvPr>
            <p:ph idx="1"/>
          </p:nvPr>
        </p:nvSpPr>
        <p:spPr>
          <a:xfrm>
            <a:off x="457200" y="1412776"/>
            <a:ext cx="8507288" cy="5445224"/>
          </a:xfrm>
        </p:spPr>
        <p:txBody>
          <a:bodyPr/>
          <a:lstStyle/>
          <a:p>
            <a:r>
              <a:rPr lang="el-GR" sz="2000" dirty="0" err="1"/>
              <a:t>Γλυκοπρωτεΐνες</a:t>
            </a:r>
            <a:endParaRPr lang="el-GR" sz="2000" dirty="0"/>
          </a:p>
          <a:p>
            <a:r>
              <a:rPr lang="el-GR" sz="2000" dirty="0"/>
              <a:t>Αποτελούνται από</a:t>
            </a:r>
          </a:p>
          <a:p>
            <a:pPr lvl="1"/>
            <a:r>
              <a:rPr lang="el-GR" sz="1800" dirty="0"/>
              <a:t>2 βαριές αλυσίδες</a:t>
            </a:r>
            <a:endParaRPr lang="en-US" sz="1800" dirty="0"/>
          </a:p>
          <a:p>
            <a:pPr lvl="2"/>
            <a:r>
              <a:rPr lang="el-GR" sz="1600" dirty="0"/>
              <a:t>α, μ, γ, δ, ε</a:t>
            </a:r>
          </a:p>
          <a:p>
            <a:pPr lvl="1"/>
            <a:r>
              <a:rPr lang="el-GR" sz="1800" dirty="0"/>
              <a:t>2 ελαφριές αλυσίδες</a:t>
            </a:r>
            <a:endParaRPr lang="en-US" sz="1800" dirty="0"/>
          </a:p>
          <a:p>
            <a:pPr lvl="2"/>
            <a:r>
              <a:rPr lang="el-GR" sz="1600" dirty="0"/>
              <a:t>κ, λ</a:t>
            </a:r>
          </a:p>
          <a:p>
            <a:pPr marL="265113" lvl="1" indent="0">
              <a:buNone/>
            </a:pPr>
            <a:endParaRPr lang="el-GR" sz="500" dirty="0"/>
          </a:p>
          <a:p>
            <a:r>
              <a:rPr lang="el-GR" sz="2000" dirty="0"/>
              <a:t>Αναγνωρίζει ειδικά το αντιγόνο</a:t>
            </a:r>
          </a:p>
          <a:p>
            <a:pPr lvl="1"/>
            <a:r>
              <a:rPr lang="el-GR" altLang="en-US" sz="1800" dirty="0" err="1"/>
              <a:t>Επίτοπος</a:t>
            </a:r>
            <a:r>
              <a:rPr lang="el-GR" altLang="en-US" sz="1800" dirty="0"/>
              <a:t>: ελάχιστη δομή στην οποία 				     		          προσδένεται το αντίσωμα </a:t>
            </a:r>
          </a:p>
          <a:p>
            <a:pPr lvl="2"/>
            <a:r>
              <a:rPr lang="el-GR" altLang="en-US" sz="1600" dirty="0"/>
              <a:t>Διαμόρφωσης</a:t>
            </a:r>
          </a:p>
          <a:p>
            <a:pPr lvl="2"/>
            <a:r>
              <a:rPr lang="el-GR" altLang="en-US" sz="1600" dirty="0"/>
              <a:t>Γραμμικοί </a:t>
            </a:r>
          </a:p>
          <a:p>
            <a:pPr lvl="1"/>
            <a:r>
              <a:rPr lang="el-GR" sz="1800" dirty="0"/>
              <a:t>μη ομοιοπολικούς δεσμούς</a:t>
            </a:r>
          </a:p>
          <a:p>
            <a:pPr lvl="2"/>
            <a:r>
              <a:rPr lang="el-GR" sz="1600" dirty="0" err="1"/>
              <a:t>van</a:t>
            </a:r>
            <a:r>
              <a:rPr lang="el-GR" sz="1600" dirty="0"/>
              <a:t> </a:t>
            </a:r>
            <a:r>
              <a:rPr lang="el-GR" sz="1600" dirty="0" err="1"/>
              <a:t>der</a:t>
            </a:r>
            <a:r>
              <a:rPr lang="el-GR" sz="1600" dirty="0"/>
              <a:t> </a:t>
            </a:r>
            <a:r>
              <a:rPr lang="el-GR" sz="1600" dirty="0" err="1"/>
              <a:t>Waals</a:t>
            </a:r>
            <a:r>
              <a:rPr lang="el-GR" sz="1600" dirty="0"/>
              <a:t>, υδροφοβικούς, υδρογόνου, ιονικούς…</a:t>
            </a:r>
          </a:p>
          <a:p>
            <a:pPr marL="452437" lvl="2" indent="0">
              <a:buNone/>
            </a:pPr>
            <a:endParaRPr lang="el-GR" sz="500" dirty="0"/>
          </a:p>
          <a:p>
            <a:r>
              <a:rPr lang="el-GR" sz="2000" dirty="0"/>
              <a:t>Ένα αντίσωμα αναγνωρίζει έναν μόνο </a:t>
            </a:r>
            <a:r>
              <a:rPr lang="el-GR" sz="2000" dirty="0" err="1"/>
              <a:t>επίτοπο</a:t>
            </a:r>
            <a:endParaRPr lang="el-GR" sz="2000" dirty="0"/>
          </a:p>
          <a:p>
            <a:endParaRPr lang="el-GR" sz="2000" dirty="0"/>
          </a:p>
        </p:txBody>
      </p:sp>
      <p:pic>
        <p:nvPicPr>
          <p:cNvPr id="5" name="Picture 4">
            <a:extLst>
              <a:ext uri="{FF2B5EF4-FFF2-40B4-BE49-F238E27FC236}">
                <a16:creationId xmlns:a16="http://schemas.microsoft.com/office/drawing/2014/main" id="{EF43ED69-2855-442D-8893-D987A359B9CE}"/>
              </a:ext>
            </a:extLst>
          </p:cNvPr>
          <p:cNvPicPr>
            <a:picLocks noChangeAspect="1"/>
          </p:cNvPicPr>
          <p:nvPr/>
        </p:nvPicPr>
        <p:blipFill>
          <a:blip r:embed="rId2"/>
          <a:stretch>
            <a:fillRect/>
          </a:stretch>
        </p:blipFill>
        <p:spPr>
          <a:xfrm>
            <a:off x="5148064" y="3256453"/>
            <a:ext cx="4172280" cy="3054532"/>
          </a:xfrm>
          <a:prstGeom prst="rect">
            <a:avLst/>
          </a:prstGeom>
        </p:spPr>
      </p:pic>
      <p:pic>
        <p:nvPicPr>
          <p:cNvPr id="11" name="Picture 10">
            <a:extLst>
              <a:ext uri="{FF2B5EF4-FFF2-40B4-BE49-F238E27FC236}">
                <a16:creationId xmlns:a16="http://schemas.microsoft.com/office/drawing/2014/main" id="{6305BB0A-6526-42CF-9CD0-6A02818BE40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contrast="-40000"/>
                    </a14:imgEffect>
                  </a14:imgLayer>
                </a14:imgProps>
              </a:ext>
            </a:extLst>
          </a:blip>
          <a:stretch>
            <a:fillRect/>
          </a:stretch>
        </p:blipFill>
        <p:spPr>
          <a:xfrm>
            <a:off x="2987824" y="332656"/>
            <a:ext cx="6138917" cy="2592288"/>
          </a:xfrm>
          <a:prstGeom prst="rect">
            <a:avLst/>
          </a:prstGeom>
        </p:spPr>
      </p:pic>
    </p:spTree>
    <p:extLst>
      <p:ext uri="{BB962C8B-B14F-4D97-AF65-F5344CB8AC3E}">
        <p14:creationId xmlns:p14="http://schemas.microsoft.com/office/powerpoint/2010/main" val="13237609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BC69B49-39D6-414A-9412-0FB1E0A8A648}"/>
              </a:ext>
            </a:extLst>
          </p:cNvPr>
          <p:cNvPicPr>
            <a:picLocks noChangeAspect="1"/>
          </p:cNvPicPr>
          <p:nvPr/>
        </p:nvPicPr>
        <p:blipFill>
          <a:blip r:embed="rId2"/>
          <a:stretch>
            <a:fillRect/>
          </a:stretch>
        </p:blipFill>
        <p:spPr>
          <a:xfrm>
            <a:off x="3168412" y="3429000"/>
            <a:ext cx="2195676" cy="1278233"/>
          </a:xfrm>
          <a:prstGeom prst="rect">
            <a:avLst/>
          </a:prstGeom>
        </p:spPr>
      </p:pic>
      <p:pic>
        <p:nvPicPr>
          <p:cNvPr id="21" name="Picture 20">
            <a:extLst>
              <a:ext uri="{FF2B5EF4-FFF2-40B4-BE49-F238E27FC236}">
                <a16:creationId xmlns:a16="http://schemas.microsoft.com/office/drawing/2014/main" id="{F53A3773-6720-4245-A477-AB116937D7BF}"/>
              </a:ext>
            </a:extLst>
          </p:cNvPr>
          <p:cNvPicPr>
            <a:picLocks noChangeAspect="1"/>
          </p:cNvPicPr>
          <p:nvPr/>
        </p:nvPicPr>
        <p:blipFill>
          <a:blip r:embed="rId3"/>
          <a:stretch>
            <a:fillRect/>
          </a:stretch>
        </p:blipFill>
        <p:spPr>
          <a:xfrm>
            <a:off x="3627585" y="2204864"/>
            <a:ext cx="1520479" cy="1350392"/>
          </a:xfrm>
          <a:prstGeom prst="rect">
            <a:avLst/>
          </a:prstGeom>
        </p:spPr>
      </p:pic>
      <p:pic>
        <p:nvPicPr>
          <p:cNvPr id="14" name="Picture 13">
            <a:extLst>
              <a:ext uri="{FF2B5EF4-FFF2-40B4-BE49-F238E27FC236}">
                <a16:creationId xmlns:a16="http://schemas.microsoft.com/office/drawing/2014/main" id="{38D73F1F-EDCE-42D6-810E-9F676AA9F940}"/>
              </a:ext>
            </a:extLst>
          </p:cNvPr>
          <p:cNvPicPr>
            <a:picLocks noChangeAspect="1"/>
          </p:cNvPicPr>
          <p:nvPr/>
        </p:nvPicPr>
        <p:blipFill>
          <a:blip r:embed="rId4"/>
          <a:stretch>
            <a:fillRect/>
          </a:stretch>
        </p:blipFill>
        <p:spPr>
          <a:xfrm>
            <a:off x="3364271" y="116632"/>
            <a:ext cx="1999817" cy="2200831"/>
          </a:xfrm>
          <a:prstGeom prst="rect">
            <a:avLst/>
          </a:prstGeom>
        </p:spPr>
      </p:pic>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a:xfrm>
            <a:off x="179512" y="-27384"/>
            <a:ext cx="8964488" cy="504800"/>
          </a:xfrm>
        </p:spPr>
        <p:txBody>
          <a:bodyPr/>
          <a:lstStyle/>
          <a:p>
            <a:r>
              <a:rPr lang="el-GR" dirty="0"/>
              <a:t>Τύποι αντισωμάτων</a:t>
            </a:r>
          </a:p>
        </p:txBody>
      </p:sp>
      <p:sp>
        <p:nvSpPr>
          <p:cNvPr id="6" name="Content Placeholder 5">
            <a:extLst>
              <a:ext uri="{FF2B5EF4-FFF2-40B4-BE49-F238E27FC236}">
                <a16:creationId xmlns:a16="http://schemas.microsoft.com/office/drawing/2014/main" id="{C1F7DEAA-733D-4BF6-A32B-E8D0F2BB037C}"/>
              </a:ext>
            </a:extLst>
          </p:cNvPr>
          <p:cNvSpPr>
            <a:spLocks noGrp="1"/>
          </p:cNvSpPr>
          <p:nvPr>
            <p:ph idx="1"/>
          </p:nvPr>
        </p:nvSpPr>
        <p:spPr>
          <a:xfrm>
            <a:off x="179512" y="1584176"/>
            <a:ext cx="3789764" cy="5229200"/>
          </a:xfrm>
        </p:spPr>
        <p:txBody>
          <a:bodyPr/>
          <a:lstStyle/>
          <a:p>
            <a:r>
              <a:rPr lang="el-GR" sz="2000" dirty="0"/>
              <a:t>5 τάξεις</a:t>
            </a:r>
          </a:p>
          <a:p>
            <a:pPr lvl="1"/>
            <a:r>
              <a:rPr lang="en-US" sz="1800" dirty="0"/>
              <a:t>IgM</a:t>
            </a:r>
            <a:r>
              <a:rPr lang="el-GR" sz="1800" dirty="0"/>
              <a:t> </a:t>
            </a:r>
            <a:r>
              <a:rPr lang="el-GR" sz="1600" i="1" dirty="0"/>
              <a:t>(πενταμερής)</a:t>
            </a:r>
            <a:endParaRPr lang="el-GR" sz="1800" dirty="0"/>
          </a:p>
          <a:p>
            <a:pPr lvl="2"/>
            <a:r>
              <a:rPr lang="el-GR" sz="1600" dirty="0"/>
              <a:t>1</a:t>
            </a:r>
            <a:r>
              <a:rPr lang="el-GR" sz="1600" baseline="30000" dirty="0"/>
              <a:t>η</a:t>
            </a:r>
            <a:r>
              <a:rPr lang="el-GR" sz="1600" dirty="0"/>
              <a:t> που παράγεται</a:t>
            </a:r>
          </a:p>
          <a:p>
            <a:pPr lvl="2"/>
            <a:r>
              <a:rPr lang="el-GR" sz="1600" dirty="0"/>
              <a:t>Παράγεται κατά την εμβρυική ζωή</a:t>
            </a:r>
          </a:p>
          <a:p>
            <a:pPr lvl="2"/>
            <a:r>
              <a:rPr lang="el-GR" sz="1600" dirty="0"/>
              <a:t>Ημίσεια ζωή: 5 ημέρες</a:t>
            </a:r>
          </a:p>
          <a:p>
            <a:pPr marL="452437" lvl="2" indent="0">
              <a:buNone/>
            </a:pPr>
            <a:endParaRPr lang="en-US" sz="300" dirty="0"/>
          </a:p>
          <a:p>
            <a:pPr lvl="1"/>
            <a:r>
              <a:rPr lang="en-US" sz="1800" dirty="0"/>
              <a:t>IgG</a:t>
            </a:r>
            <a:r>
              <a:rPr lang="el-GR" sz="1800" dirty="0"/>
              <a:t> </a:t>
            </a:r>
            <a:r>
              <a:rPr lang="el-GR" sz="1600" i="1" dirty="0"/>
              <a:t>(μονομερής)</a:t>
            </a:r>
            <a:endParaRPr lang="el-GR" sz="1800" i="1" dirty="0"/>
          </a:p>
          <a:p>
            <a:pPr lvl="2"/>
            <a:r>
              <a:rPr lang="nn-NO" sz="1600" dirty="0"/>
              <a:t>IgG1, IgG2, IgG3, IgG4</a:t>
            </a:r>
            <a:endParaRPr lang="el-GR" sz="1600" dirty="0"/>
          </a:p>
          <a:p>
            <a:pPr lvl="2"/>
            <a:r>
              <a:rPr lang="el-GR" sz="1600" dirty="0"/>
              <a:t>Πιο συχνή (80-85%)</a:t>
            </a:r>
          </a:p>
          <a:p>
            <a:pPr lvl="2"/>
            <a:r>
              <a:rPr lang="el-GR" sz="1600" dirty="0"/>
              <a:t>Μεταφέρεται μέσω του πλακούντα</a:t>
            </a:r>
          </a:p>
          <a:p>
            <a:pPr lvl="2"/>
            <a:r>
              <a:rPr lang="el-GR" sz="1600" dirty="0"/>
              <a:t>Μνήμη</a:t>
            </a:r>
          </a:p>
          <a:p>
            <a:pPr lvl="2"/>
            <a:r>
              <a:rPr lang="el-GR" sz="1600" dirty="0"/>
              <a:t>Ημίσεια ζωή: 23 ημέρες</a:t>
            </a:r>
            <a:endParaRPr lang="en-US" sz="1600" dirty="0"/>
          </a:p>
        </p:txBody>
      </p:sp>
      <p:pic>
        <p:nvPicPr>
          <p:cNvPr id="17" name="Picture 16">
            <a:extLst>
              <a:ext uri="{FF2B5EF4-FFF2-40B4-BE49-F238E27FC236}">
                <a16:creationId xmlns:a16="http://schemas.microsoft.com/office/drawing/2014/main" id="{FAB76B78-FB1C-4458-BA05-9D9BBAA33360}"/>
              </a:ext>
            </a:extLst>
          </p:cNvPr>
          <p:cNvPicPr>
            <a:picLocks noChangeAspect="1"/>
          </p:cNvPicPr>
          <p:nvPr/>
        </p:nvPicPr>
        <p:blipFill>
          <a:blip r:embed="rId5"/>
          <a:stretch>
            <a:fillRect/>
          </a:stretch>
        </p:blipFill>
        <p:spPr>
          <a:xfrm>
            <a:off x="3536991" y="4509120"/>
            <a:ext cx="1458631" cy="1102992"/>
          </a:xfrm>
          <a:prstGeom prst="rect">
            <a:avLst/>
          </a:prstGeom>
        </p:spPr>
      </p:pic>
      <p:pic>
        <p:nvPicPr>
          <p:cNvPr id="19" name="Picture 18">
            <a:extLst>
              <a:ext uri="{FF2B5EF4-FFF2-40B4-BE49-F238E27FC236}">
                <a16:creationId xmlns:a16="http://schemas.microsoft.com/office/drawing/2014/main" id="{7B2C0CE9-4E76-46CE-959F-AD45EE5CE326}"/>
              </a:ext>
            </a:extLst>
          </p:cNvPr>
          <p:cNvPicPr>
            <a:picLocks noChangeAspect="1"/>
          </p:cNvPicPr>
          <p:nvPr/>
        </p:nvPicPr>
        <p:blipFill>
          <a:blip r:embed="rId6"/>
          <a:stretch>
            <a:fillRect/>
          </a:stretch>
        </p:blipFill>
        <p:spPr>
          <a:xfrm>
            <a:off x="3452342" y="5567910"/>
            <a:ext cx="1695722" cy="1216385"/>
          </a:xfrm>
          <a:prstGeom prst="rect">
            <a:avLst/>
          </a:prstGeom>
        </p:spPr>
      </p:pic>
      <p:sp>
        <p:nvSpPr>
          <p:cNvPr id="22" name="Content Placeholder 5">
            <a:extLst>
              <a:ext uri="{FF2B5EF4-FFF2-40B4-BE49-F238E27FC236}">
                <a16:creationId xmlns:a16="http://schemas.microsoft.com/office/drawing/2014/main" id="{04567653-EE03-407F-BD0B-FF130E02A9E5}"/>
              </a:ext>
            </a:extLst>
          </p:cNvPr>
          <p:cNvSpPr txBox="1">
            <a:spLocks/>
          </p:cNvSpPr>
          <p:nvPr/>
        </p:nvSpPr>
        <p:spPr bwMode="auto">
          <a:xfrm>
            <a:off x="4849688" y="1584176"/>
            <a:ext cx="4402832" cy="52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69875" indent="-269875" algn="l" rtl="0" eaLnBrk="0" fontAlgn="base" hangingPunct="0">
              <a:spcBef>
                <a:spcPct val="20000"/>
              </a:spcBef>
              <a:spcAft>
                <a:spcPct val="20000"/>
              </a:spcAft>
              <a:buSzPct val="40000"/>
              <a:buBlip>
                <a:blip r:embed="rId7"/>
              </a:buBlip>
              <a:defRPr sz="2400">
                <a:solidFill>
                  <a:schemeClr val="tx1"/>
                </a:solidFill>
                <a:latin typeface="+mn-lt"/>
                <a:ea typeface="+mn-ea"/>
                <a:cs typeface="+mn-cs"/>
              </a:defRPr>
            </a:lvl1pPr>
            <a:lvl2pPr marL="452438" indent="-187325" algn="l" rtl="0" eaLnBrk="0" fontAlgn="base" hangingPunct="0">
              <a:spcBef>
                <a:spcPct val="20000"/>
              </a:spcBef>
              <a:spcAft>
                <a:spcPct val="20000"/>
              </a:spcAft>
              <a:buSzPct val="50000"/>
              <a:buBlip>
                <a:blip r:embed="rId8"/>
              </a:buBlip>
              <a:defRPr sz="2000">
                <a:solidFill>
                  <a:srgbClr val="364B58"/>
                </a:solidFill>
                <a:latin typeface="+mn-lt"/>
                <a:cs typeface="+mn-cs"/>
              </a:defRPr>
            </a:lvl2pPr>
            <a:lvl3pPr marL="628650" indent="-176213" algn="l" rtl="0" eaLnBrk="0" fontAlgn="base" hangingPunct="0">
              <a:spcBef>
                <a:spcPct val="20000"/>
              </a:spcBef>
              <a:spcAft>
                <a:spcPct val="20000"/>
              </a:spcAft>
              <a:buSzPct val="55000"/>
              <a:buFont typeface="Wingdings" pitchFamily="2" charset="2"/>
              <a:buChar char="¯"/>
              <a:defRPr sz="1800">
                <a:solidFill>
                  <a:srgbClr val="333333"/>
                </a:solidFill>
                <a:latin typeface="+mn-lt"/>
                <a:cs typeface="+mn-cs"/>
              </a:defRPr>
            </a:lvl3pPr>
            <a:lvl4pPr marL="804863" indent="-176213" algn="l" rtl="0" eaLnBrk="0" fontAlgn="base" hangingPunct="0">
              <a:spcBef>
                <a:spcPct val="20000"/>
              </a:spcBef>
              <a:spcAft>
                <a:spcPct val="20000"/>
              </a:spcAft>
              <a:buSzPct val="60000"/>
              <a:buFont typeface="Wingdings" pitchFamily="2" charset="2"/>
              <a:buChar char="û"/>
              <a:defRPr sz="1600">
                <a:solidFill>
                  <a:srgbClr val="2A3F21"/>
                </a:solidFill>
                <a:latin typeface="+mn-lt"/>
                <a:cs typeface="+mn-cs"/>
              </a:defRPr>
            </a:lvl4pPr>
            <a:lvl5pPr marL="981075" indent="-176213" algn="l" rtl="0" eaLnBrk="0" fontAlgn="base" hangingPunct="0">
              <a:spcBef>
                <a:spcPct val="20000"/>
              </a:spcBef>
              <a:spcAft>
                <a:spcPct val="20000"/>
              </a:spcAft>
              <a:buFont typeface="Waker" pitchFamily="2" charset="0"/>
              <a:buChar char="~"/>
              <a:defRPr sz="1400">
                <a:solidFill>
                  <a:srgbClr val="5E344A"/>
                </a:solidFill>
                <a:latin typeface="+mn-lt"/>
                <a:cs typeface="+mn-cs"/>
              </a:defRPr>
            </a:lvl5pPr>
            <a:lvl6pPr marL="2163763" indent="-185738" algn="l" rtl="0" fontAlgn="base">
              <a:spcBef>
                <a:spcPct val="20000"/>
              </a:spcBef>
              <a:spcAft>
                <a:spcPct val="20000"/>
              </a:spcAft>
              <a:buFont typeface="Waker" pitchFamily="2" charset="0"/>
              <a:buChar char="~"/>
              <a:defRPr sz="1600">
                <a:solidFill>
                  <a:srgbClr val="5E344A"/>
                </a:solidFill>
                <a:latin typeface="+mn-lt"/>
                <a:cs typeface="+mn-cs"/>
              </a:defRPr>
            </a:lvl6pPr>
            <a:lvl7pPr marL="2620963" indent="-185738" algn="l" rtl="0" fontAlgn="base">
              <a:spcBef>
                <a:spcPct val="20000"/>
              </a:spcBef>
              <a:spcAft>
                <a:spcPct val="20000"/>
              </a:spcAft>
              <a:buFont typeface="Waker" pitchFamily="2" charset="0"/>
              <a:buChar char="~"/>
              <a:defRPr sz="1600">
                <a:solidFill>
                  <a:srgbClr val="5E344A"/>
                </a:solidFill>
                <a:latin typeface="+mn-lt"/>
                <a:cs typeface="+mn-cs"/>
              </a:defRPr>
            </a:lvl7pPr>
            <a:lvl8pPr marL="3078163" indent="-185738" algn="l" rtl="0" fontAlgn="base">
              <a:spcBef>
                <a:spcPct val="20000"/>
              </a:spcBef>
              <a:spcAft>
                <a:spcPct val="20000"/>
              </a:spcAft>
              <a:buFont typeface="Waker" pitchFamily="2" charset="0"/>
              <a:buChar char="~"/>
              <a:defRPr sz="1600">
                <a:solidFill>
                  <a:srgbClr val="5E344A"/>
                </a:solidFill>
                <a:latin typeface="+mn-lt"/>
                <a:cs typeface="+mn-cs"/>
              </a:defRPr>
            </a:lvl8pPr>
            <a:lvl9pPr marL="3535363" indent="-185738" algn="l" rtl="0" fontAlgn="base">
              <a:spcBef>
                <a:spcPct val="20000"/>
              </a:spcBef>
              <a:spcAft>
                <a:spcPct val="20000"/>
              </a:spcAft>
              <a:buFont typeface="Waker" pitchFamily="2" charset="0"/>
              <a:buChar char="~"/>
              <a:defRPr sz="1600">
                <a:solidFill>
                  <a:srgbClr val="5E344A"/>
                </a:solidFill>
                <a:latin typeface="+mn-lt"/>
                <a:cs typeface="+mn-cs"/>
              </a:defRPr>
            </a:lvl9pPr>
          </a:lstStyle>
          <a:p>
            <a:pPr marL="0" indent="0">
              <a:buNone/>
            </a:pPr>
            <a:r>
              <a:rPr lang="el-GR" sz="2000" b="0" kern="0" dirty="0"/>
              <a:t> </a:t>
            </a:r>
          </a:p>
          <a:p>
            <a:pPr lvl="1"/>
            <a:r>
              <a:rPr lang="en-US" sz="1800" b="0" kern="0" dirty="0"/>
              <a:t>IgA </a:t>
            </a:r>
            <a:r>
              <a:rPr lang="el-GR" sz="1600" b="0" i="1" kern="0" dirty="0"/>
              <a:t>(μονομερής</a:t>
            </a:r>
            <a:r>
              <a:rPr lang="en-US" sz="1600" b="0" i="1" kern="0" dirty="0"/>
              <a:t> &amp; </a:t>
            </a:r>
            <a:r>
              <a:rPr lang="el-GR" sz="1600" b="0" i="1" kern="0" dirty="0"/>
              <a:t>διμερής-εκκρινόμενη)</a:t>
            </a:r>
            <a:endParaRPr lang="el-GR" sz="1800" b="0" i="1" kern="0" dirty="0"/>
          </a:p>
          <a:p>
            <a:pPr lvl="2"/>
            <a:r>
              <a:rPr lang="en-US" sz="1600" b="0" kern="0" dirty="0"/>
              <a:t>IgA1</a:t>
            </a:r>
            <a:r>
              <a:rPr lang="el-GR" sz="1600" b="0" kern="0" dirty="0"/>
              <a:t> </a:t>
            </a:r>
            <a:r>
              <a:rPr lang="el-GR" sz="1400" b="0" i="1" kern="0" dirty="0"/>
              <a:t>(μονομερής)</a:t>
            </a:r>
            <a:r>
              <a:rPr lang="el-GR" sz="1600" b="0" kern="0" dirty="0"/>
              <a:t>: αίμα</a:t>
            </a:r>
          </a:p>
          <a:p>
            <a:pPr lvl="2"/>
            <a:r>
              <a:rPr lang="en-US" sz="1600" b="0" kern="0" dirty="0"/>
              <a:t>IgA2</a:t>
            </a:r>
            <a:r>
              <a:rPr lang="el-GR" sz="1400" b="0" i="1" kern="0" dirty="0">
                <a:solidFill>
                  <a:srgbClr val="000000"/>
                </a:solidFill>
              </a:rPr>
              <a:t> </a:t>
            </a:r>
            <a:r>
              <a:rPr lang="el-GR" sz="1400" b="0" i="1" kern="0" dirty="0"/>
              <a:t>(διμερής)</a:t>
            </a:r>
            <a:r>
              <a:rPr lang="el-GR" sz="1600" b="0" kern="0" dirty="0"/>
              <a:t>:</a:t>
            </a:r>
            <a:r>
              <a:rPr lang="el-GR" sz="1600" b="0" i="1" kern="0" dirty="0"/>
              <a:t> εκκρίσεις </a:t>
            </a:r>
            <a:r>
              <a:rPr lang="el-GR" sz="1400" b="0" i="1" kern="0" dirty="0"/>
              <a:t>(μητρικό γάλα, δάκρυα, σάλιο)</a:t>
            </a:r>
            <a:endParaRPr lang="en-US" sz="1600" b="0" kern="0" dirty="0"/>
          </a:p>
          <a:p>
            <a:pPr lvl="2"/>
            <a:r>
              <a:rPr lang="el-GR" sz="1600" b="0" kern="0" dirty="0"/>
              <a:t>Ανοσία </a:t>
            </a:r>
            <a:r>
              <a:rPr lang="el-GR" sz="1600" b="0" kern="0" dirty="0" err="1"/>
              <a:t>βλενογόνων</a:t>
            </a:r>
            <a:endParaRPr lang="el-GR" sz="1600" b="0" kern="0" dirty="0"/>
          </a:p>
          <a:p>
            <a:pPr lvl="2"/>
            <a:r>
              <a:rPr lang="el-GR" sz="1600" b="0" kern="0" dirty="0"/>
              <a:t>Ημίσεια ζωή: 6 ημέρες</a:t>
            </a:r>
            <a:r>
              <a:rPr lang="en-US" sz="1600" b="0" kern="0" dirty="0"/>
              <a:t> </a:t>
            </a:r>
            <a:endParaRPr lang="el-GR" sz="1600" b="0" kern="0" dirty="0"/>
          </a:p>
          <a:p>
            <a:pPr marL="452437" lvl="2" indent="0">
              <a:buNone/>
            </a:pPr>
            <a:endParaRPr lang="el-GR" sz="300" b="0" kern="0" dirty="0"/>
          </a:p>
          <a:p>
            <a:pPr lvl="1"/>
            <a:r>
              <a:rPr lang="en-US" sz="1800" b="0" kern="0" dirty="0" err="1"/>
              <a:t>IgD</a:t>
            </a:r>
            <a:r>
              <a:rPr lang="el-GR" sz="1800" b="0" kern="0" dirty="0"/>
              <a:t> </a:t>
            </a:r>
            <a:r>
              <a:rPr lang="el-GR" sz="1600" b="0" i="1" kern="0" dirty="0"/>
              <a:t>(μονομερής)</a:t>
            </a:r>
            <a:endParaRPr lang="el-GR" sz="1800" b="0" kern="0" dirty="0"/>
          </a:p>
          <a:p>
            <a:pPr lvl="2"/>
            <a:r>
              <a:rPr lang="el-GR" sz="1600" b="0" kern="0" dirty="0"/>
              <a:t>Β κυτταρικός υποδοχέας</a:t>
            </a:r>
          </a:p>
          <a:p>
            <a:pPr lvl="2"/>
            <a:r>
              <a:rPr lang="el-GR" sz="1600" b="0" kern="0" dirty="0"/>
              <a:t>Ημίσεια ζωή: 3 ημέρες</a:t>
            </a:r>
          </a:p>
          <a:p>
            <a:pPr marL="452437" lvl="2" indent="0">
              <a:buNone/>
            </a:pPr>
            <a:endParaRPr lang="en-US" sz="300" b="0" kern="0" dirty="0"/>
          </a:p>
          <a:p>
            <a:pPr lvl="1"/>
            <a:r>
              <a:rPr lang="en-US" sz="1800" b="0" kern="0" dirty="0" err="1"/>
              <a:t>IgE</a:t>
            </a:r>
            <a:endParaRPr lang="el-GR" sz="1800" b="0" kern="0" dirty="0"/>
          </a:p>
          <a:p>
            <a:pPr lvl="2"/>
            <a:r>
              <a:rPr lang="el-GR" sz="1600" b="0" kern="0" dirty="0"/>
              <a:t>Αλλεργικές αντιδράσεις, μολύνσεις από παράσιτα</a:t>
            </a:r>
          </a:p>
          <a:p>
            <a:pPr lvl="2"/>
            <a:r>
              <a:rPr lang="el-GR" sz="1600" b="0" kern="0" dirty="0"/>
              <a:t>Συνδέεται στα </a:t>
            </a:r>
            <a:r>
              <a:rPr lang="el-GR" sz="1600" b="0" kern="0" dirty="0" err="1"/>
              <a:t>σιτευτικά</a:t>
            </a:r>
            <a:r>
              <a:rPr lang="el-GR" sz="1600" b="0" kern="0" dirty="0"/>
              <a:t> κύτταρα </a:t>
            </a:r>
          </a:p>
          <a:p>
            <a:pPr lvl="2"/>
            <a:r>
              <a:rPr lang="el-GR" sz="1600" b="0" kern="0" dirty="0"/>
              <a:t>Ημίσεια ζωή: 2 ημέρες</a:t>
            </a:r>
            <a:endParaRPr lang="en-US" sz="1600" b="0" kern="0" dirty="0"/>
          </a:p>
          <a:p>
            <a:endParaRPr lang="el-GR" sz="2000" b="0" kern="0" dirty="0"/>
          </a:p>
        </p:txBody>
      </p:sp>
      <p:pic>
        <p:nvPicPr>
          <p:cNvPr id="23" name="Picture 22">
            <a:extLst>
              <a:ext uri="{FF2B5EF4-FFF2-40B4-BE49-F238E27FC236}">
                <a16:creationId xmlns:a16="http://schemas.microsoft.com/office/drawing/2014/main" id="{EF80FD04-EA36-45EE-9424-8C0F8FF82B1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067911" y="24829"/>
            <a:ext cx="3029619" cy="2065312"/>
          </a:xfrm>
          <a:prstGeom prst="rect">
            <a:avLst/>
          </a:prstGeom>
        </p:spPr>
      </p:pic>
    </p:spTree>
    <p:extLst>
      <p:ext uri="{BB962C8B-B14F-4D97-AF65-F5344CB8AC3E}">
        <p14:creationId xmlns:p14="http://schemas.microsoft.com/office/powerpoint/2010/main" val="30713977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25D5-D31B-43AF-9F9F-4183344AF480}"/>
              </a:ext>
            </a:extLst>
          </p:cNvPr>
          <p:cNvSpPr>
            <a:spLocks noGrp="1"/>
          </p:cNvSpPr>
          <p:nvPr>
            <p:ph type="title"/>
          </p:nvPr>
        </p:nvSpPr>
        <p:spPr/>
        <p:txBody>
          <a:bodyPr/>
          <a:lstStyle/>
          <a:p>
            <a:r>
              <a:rPr lang="el-GR" altLang="el-GR" dirty="0">
                <a:solidFill>
                  <a:schemeClr val="tx1"/>
                </a:solidFill>
              </a:rPr>
              <a:t>Ειδική ή Επίκτητη Ανοσία</a:t>
            </a:r>
            <a:endParaRPr lang="el-GR" dirty="0">
              <a:solidFill>
                <a:schemeClr val="tx1"/>
              </a:solidFill>
            </a:endParaRPr>
          </a:p>
        </p:txBody>
      </p:sp>
      <p:sp>
        <p:nvSpPr>
          <p:cNvPr id="16" name="Content Placeholder 15">
            <a:extLst>
              <a:ext uri="{FF2B5EF4-FFF2-40B4-BE49-F238E27FC236}">
                <a16:creationId xmlns:a16="http://schemas.microsoft.com/office/drawing/2014/main" id="{EF7F9CF7-3742-458A-B4C4-E78A42D6D309}"/>
              </a:ext>
            </a:extLst>
          </p:cNvPr>
          <p:cNvSpPr>
            <a:spLocks noGrp="1"/>
          </p:cNvSpPr>
          <p:nvPr>
            <p:ph sz="half" idx="1"/>
          </p:nvPr>
        </p:nvSpPr>
        <p:spPr/>
        <p:txBody>
          <a:bodyPr/>
          <a:lstStyle/>
          <a:p>
            <a:r>
              <a:rPr lang="el-GR" dirty="0"/>
              <a:t>Φυσική</a:t>
            </a:r>
          </a:p>
          <a:p>
            <a:pPr lvl="1"/>
            <a:r>
              <a:rPr lang="el-GR" dirty="0"/>
              <a:t>Ενεργός</a:t>
            </a:r>
          </a:p>
          <a:p>
            <a:pPr lvl="2"/>
            <a:r>
              <a:rPr lang="el-GR" dirty="0"/>
              <a:t>Αντιγόνα που εισέρχονται στο σώμα φυσικά (μικρόβια, </a:t>
            </a:r>
            <a:r>
              <a:rPr lang="el-GR" dirty="0" err="1"/>
              <a:t>κλπ</a:t>
            </a:r>
            <a:r>
              <a:rPr lang="el-GR" dirty="0"/>
              <a:t>)</a:t>
            </a:r>
          </a:p>
          <a:p>
            <a:pPr lvl="3"/>
            <a:r>
              <a:rPr lang="el-GR" dirty="0"/>
              <a:t>Παραγωγή ειδικών </a:t>
            </a:r>
          </a:p>
          <a:p>
            <a:pPr lvl="4"/>
            <a:r>
              <a:rPr lang="el-GR" dirty="0"/>
              <a:t>λεμφοκυττάρων</a:t>
            </a:r>
          </a:p>
          <a:p>
            <a:pPr lvl="4"/>
            <a:r>
              <a:rPr lang="el-GR" dirty="0"/>
              <a:t>αντισωμάτων</a:t>
            </a:r>
          </a:p>
          <a:p>
            <a:pPr lvl="1"/>
            <a:r>
              <a:rPr lang="el-GR" dirty="0"/>
              <a:t>Παθητική</a:t>
            </a:r>
          </a:p>
          <a:p>
            <a:pPr lvl="2"/>
            <a:r>
              <a:rPr lang="el-GR" dirty="0"/>
              <a:t>Αντισώματα από μητέρα σε παιδί</a:t>
            </a:r>
            <a:endParaRPr lang="en-US" dirty="0"/>
          </a:p>
          <a:p>
            <a:pPr marL="452437" lvl="2" indent="0">
              <a:buNone/>
            </a:pPr>
            <a:endParaRPr lang="el-GR" dirty="0"/>
          </a:p>
        </p:txBody>
      </p:sp>
      <p:sp>
        <p:nvSpPr>
          <p:cNvPr id="17" name="Content Placeholder 16">
            <a:extLst>
              <a:ext uri="{FF2B5EF4-FFF2-40B4-BE49-F238E27FC236}">
                <a16:creationId xmlns:a16="http://schemas.microsoft.com/office/drawing/2014/main" id="{F8944DDA-9006-4023-809F-F5490EBFE3F2}"/>
              </a:ext>
            </a:extLst>
          </p:cNvPr>
          <p:cNvSpPr>
            <a:spLocks noGrp="1"/>
          </p:cNvSpPr>
          <p:nvPr>
            <p:ph sz="half" idx="2"/>
          </p:nvPr>
        </p:nvSpPr>
        <p:spPr/>
        <p:txBody>
          <a:bodyPr/>
          <a:lstStyle/>
          <a:p>
            <a:r>
              <a:rPr lang="el-GR" dirty="0"/>
              <a:t>Τεχνητή</a:t>
            </a:r>
          </a:p>
          <a:p>
            <a:pPr lvl="1"/>
            <a:r>
              <a:rPr lang="el-GR" dirty="0"/>
              <a:t>Ενεργός</a:t>
            </a:r>
          </a:p>
          <a:p>
            <a:pPr lvl="2"/>
            <a:r>
              <a:rPr lang="el-GR" dirty="0"/>
              <a:t>Αντιγόνα που εισέρχονται στο σώμα τεχνητά (εμβόλια)</a:t>
            </a:r>
          </a:p>
          <a:p>
            <a:pPr lvl="3"/>
            <a:r>
              <a:rPr lang="el-GR" dirty="0"/>
              <a:t>Παραγωγή ειδικών </a:t>
            </a:r>
          </a:p>
          <a:p>
            <a:pPr lvl="4"/>
            <a:r>
              <a:rPr lang="el-GR" dirty="0"/>
              <a:t>λεμφοκυττάρων</a:t>
            </a:r>
          </a:p>
          <a:p>
            <a:pPr lvl="4"/>
            <a:r>
              <a:rPr lang="el-GR" dirty="0"/>
              <a:t>αντισωμάτων</a:t>
            </a:r>
          </a:p>
          <a:p>
            <a:pPr lvl="1"/>
            <a:r>
              <a:rPr lang="el-GR" dirty="0"/>
              <a:t>Παθητική</a:t>
            </a:r>
          </a:p>
          <a:p>
            <a:pPr lvl="2"/>
            <a:r>
              <a:rPr lang="el-GR" dirty="0"/>
              <a:t>Αντισώματα από έγχυση ενδοφλέβιας ανοσοσφαιρίνης</a:t>
            </a:r>
          </a:p>
          <a:p>
            <a:pPr lvl="2"/>
            <a:endParaRPr lang="el-GR" dirty="0"/>
          </a:p>
        </p:txBody>
      </p:sp>
    </p:spTree>
    <p:extLst>
      <p:ext uri="{BB962C8B-B14F-4D97-AF65-F5344CB8AC3E}">
        <p14:creationId xmlns:p14="http://schemas.microsoft.com/office/powerpoint/2010/main" val="5894171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altLang="el-GR" sz="2400" dirty="0">
                <a:solidFill>
                  <a:srgbClr val="364B58"/>
                </a:solidFill>
              </a:rPr>
              <a:t>Αντισώματα</a:t>
            </a:r>
            <a:br>
              <a:rPr lang="el-GR" altLang="el-GR" sz="2800" dirty="0"/>
            </a:br>
            <a:r>
              <a:rPr lang="el-GR" altLang="el-GR" dirty="0"/>
              <a:t>Λειτουργία</a:t>
            </a:r>
          </a:p>
        </p:txBody>
      </p:sp>
      <p:sp>
        <p:nvSpPr>
          <p:cNvPr id="3" name="Content Placeholder 2">
            <a:extLst>
              <a:ext uri="{FF2B5EF4-FFF2-40B4-BE49-F238E27FC236}">
                <a16:creationId xmlns:a16="http://schemas.microsoft.com/office/drawing/2014/main" id="{A98F5D86-37FD-431C-AE69-52C7FCCBC81C}"/>
              </a:ext>
            </a:extLst>
          </p:cNvPr>
          <p:cNvSpPr>
            <a:spLocks noGrp="1"/>
          </p:cNvSpPr>
          <p:nvPr>
            <p:ph idx="1"/>
          </p:nvPr>
        </p:nvSpPr>
        <p:spPr>
          <a:xfrm>
            <a:off x="457200" y="1772816"/>
            <a:ext cx="4546848" cy="5085184"/>
          </a:xfrm>
        </p:spPr>
        <p:txBody>
          <a:bodyPr/>
          <a:lstStyle/>
          <a:p>
            <a:r>
              <a:rPr lang="el-GR" sz="2000" dirty="0"/>
              <a:t>Αδρανοποίηση</a:t>
            </a:r>
          </a:p>
          <a:p>
            <a:pPr lvl="1"/>
            <a:r>
              <a:rPr lang="el-GR" sz="1800" dirty="0"/>
              <a:t>Αλληλοεπιδρά με βιολογικά ενεργή περιοχή του αντιγόνου </a:t>
            </a:r>
            <a:r>
              <a:rPr lang="el-GR" sz="1800" dirty="0">
                <a:sym typeface="Wingdings" panose="05000000000000000000" pitchFamily="2" charset="2"/>
              </a:rPr>
              <a:t> ανενεργή</a:t>
            </a:r>
          </a:p>
          <a:p>
            <a:pPr marL="265113" lvl="1" indent="0">
              <a:buNone/>
            </a:pPr>
            <a:endParaRPr lang="el-GR" sz="300" dirty="0">
              <a:sym typeface="Wingdings" panose="05000000000000000000" pitchFamily="2" charset="2"/>
            </a:endParaRPr>
          </a:p>
          <a:p>
            <a:r>
              <a:rPr lang="el-GR" sz="2000" dirty="0"/>
              <a:t>Ακινητοποίηση και πρόληψη της προσκόλλησης</a:t>
            </a:r>
          </a:p>
          <a:p>
            <a:pPr marL="0" indent="0">
              <a:buNone/>
            </a:pPr>
            <a:endParaRPr lang="el-GR" sz="300" dirty="0"/>
          </a:p>
          <a:p>
            <a:r>
              <a:rPr lang="el-GR" sz="2000" dirty="0"/>
              <a:t>Συγκόλληση και καθίζηση</a:t>
            </a:r>
            <a:endParaRPr lang="el-GR" sz="1800" i="1" dirty="0"/>
          </a:p>
          <a:p>
            <a:pPr marL="0" indent="0">
              <a:buNone/>
            </a:pPr>
            <a:endParaRPr lang="el-GR" sz="300" i="1" dirty="0"/>
          </a:p>
          <a:p>
            <a:r>
              <a:rPr lang="el-GR" sz="2000" dirty="0" err="1"/>
              <a:t>Οψωνοποίηση</a:t>
            </a:r>
            <a:r>
              <a:rPr lang="el-GR" sz="2000" dirty="0"/>
              <a:t> </a:t>
            </a:r>
            <a:r>
              <a:rPr lang="el-GR" sz="2000" dirty="0">
                <a:sym typeface="Wingdings" panose="05000000000000000000" pitchFamily="2" charset="2"/>
              </a:rPr>
              <a:t> </a:t>
            </a:r>
            <a:r>
              <a:rPr lang="el-GR" sz="2000" dirty="0"/>
              <a:t>φαγοκυττάρωση</a:t>
            </a:r>
          </a:p>
          <a:p>
            <a:pPr marL="0" indent="0">
              <a:buNone/>
            </a:pPr>
            <a:endParaRPr lang="el-GR" sz="300" dirty="0"/>
          </a:p>
          <a:p>
            <a:r>
              <a:rPr lang="el-GR" sz="2000" dirty="0"/>
              <a:t>Ενεργοποίηση μονοπατιού του συμπληρώματος</a:t>
            </a:r>
            <a:endParaRPr lang="el-GR" sz="1800" i="1" dirty="0"/>
          </a:p>
          <a:p>
            <a:pPr marL="0" indent="0">
              <a:buNone/>
            </a:pPr>
            <a:endParaRPr lang="el-GR" sz="300" i="1" dirty="0"/>
          </a:p>
          <a:p>
            <a:r>
              <a:rPr lang="el-GR" sz="2000" dirty="0" err="1"/>
              <a:t>Κυτταροτοξικότητα</a:t>
            </a:r>
            <a:r>
              <a:rPr lang="el-GR" sz="2000" dirty="0"/>
              <a:t> των κυττάρων, εξαρτώμενη από αντισώματα</a:t>
            </a:r>
          </a:p>
        </p:txBody>
      </p:sp>
      <p:pic>
        <p:nvPicPr>
          <p:cNvPr id="4" name="Picture 3">
            <a:extLst>
              <a:ext uri="{FF2B5EF4-FFF2-40B4-BE49-F238E27FC236}">
                <a16:creationId xmlns:a16="http://schemas.microsoft.com/office/drawing/2014/main" id="{535AB428-465B-4AE4-92D4-E1EE8FE292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6056" y="724001"/>
            <a:ext cx="4011273" cy="6161383"/>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l-GR" altLang="el-GR" sz="2400" dirty="0">
                <a:solidFill>
                  <a:srgbClr val="364B58"/>
                </a:solidFill>
              </a:rPr>
              <a:t>Αντισώματα</a:t>
            </a:r>
            <a:br>
              <a:rPr lang="el-GR" altLang="el-GR" sz="2800" dirty="0"/>
            </a:br>
            <a:r>
              <a:rPr lang="el-GR" altLang="el-GR" dirty="0"/>
              <a:t>Λειτουργία</a:t>
            </a:r>
          </a:p>
        </p:txBody>
      </p:sp>
      <p:pic>
        <p:nvPicPr>
          <p:cNvPr id="6" name="Picture 5">
            <a:extLst>
              <a:ext uri="{FF2B5EF4-FFF2-40B4-BE49-F238E27FC236}">
                <a16:creationId xmlns:a16="http://schemas.microsoft.com/office/drawing/2014/main" id="{5F47264B-771B-4503-B2E3-E324BA1A1387}"/>
              </a:ext>
            </a:extLst>
          </p:cNvPr>
          <p:cNvPicPr>
            <a:picLocks noChangeAspect="1"/>
          </p:cNvPicPr>
          <p:nvPr/>
        </p:nvPicPr>
        <p:blipFill>
          <a:blip r:embed="rId3">
            <a:lum bright="-20000" contrast="40000"/>
          </a:blip>
          <a:stretch>
            <a:fillRect/>
          </a:stretch>
        </p:blipFill>
        <p:spPr>
          <a:xfrm>
            <a:off x="24024" y="2078402"/>
            <a:ext cx="9119976" cy="4549550"/>
          </a:xfrm>
          <a:prstGeom prst="rect">
            <a:avLst/>
          </a:prstGeom>
        </p:spPr>
      </p:pic>
    </p:spTree>
    <p:extLst>
      <p:ext uri="{BB962C8B-B14F-4D97-AF65-F5344CB8AC3E}">
        <p14:creationId xmlns:p14="http://schemas.microsoft.com/office/powerpoint/2010/main" val="40691930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sz="2400" dirty="0">
                <a:solidFill>
                  <a:srgbClr val="364B58"/>
                </a:solidFill>
              </a:rPr>
              <a:t>Β κύτταρα</a:t>
            </a:r>
            <a:br>
              <a:rPr lang="el-GR" dirty="0"/>
            </a:br>
            <a:r>
              <a:rPr lang="el-GR" dirty="0"/>
              <a:t>Ανοσολογικές αποκρίσεις</a:t>
            </a:r>
          </a:p>
        </p:txBody>
      </p:sp>
      <p:pic>
        <p:nvPicPr>
          <p:cNvPr id="3" name="Picture 2">
            <a:extLst>
              <a:ext uri="{FF2B5EF4-FFF2-40B4-BE49-F238E27FC236}">
                <a16:creationId xmlns:a16="http://schemas.microsoft.com/office/drawing/2014/main" id="{2DEC5658-F0D6-4E32-907E-FAA422524B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7624" y="1414374"/>
            <a:ext cx="6624736" cy="5443626"/>
          </a:xfrm>
          <a:prstGeom prst="rect">
            <a:avLst/>
          </a:prstGeom>
        </p:spPr>
      </p:pic>
    </p:spTree>
    <p:extLst>
      <p:ext uri="{BB962C8B-B14F-4D97-AF65-F5344CB8AC3E}">
        <p14:creationId xmlns:p14="http://schemas.microsoft.com/office/powerpoint/2010/main" val="281483415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sz="2400" dirty="0">
                <a:solidFill>
                  <a:srgbClr val="364B58"/>
                </a:solidFill>
              </a:rPr>
              <a:t>Τ &amp; Β κύτταρα</a:t>
            </a:r>
            <a:br>
              <a:rPr lang="el-GR" dirty="0"/>
            </a:br>
            <a:r>
              <a:rPr lang="el-GR" dirty="0"/>
              <a:t>Ανοσολογικές αποκρίσεις</a:t>
            </a:r>
          </a:p>
        </p:txBody>
      </p:sp>
      <p:sp>
        <p:nvSpPr>
          <p:cNvPr id="4" name="Content Placeholder 3">
            <a:extLst>
              <a:ext uri="{FF2B5EF4-FFF2-40B4-BE49-F238E27FC236}">
                <a16:creationId xmlns:a16="http://schemas.microsoft.com/office/drawing/2014/main" id="{B9954202-7EB2-4DF2-9E21-332E97293D9C}"/>
              </a:ext>
            </a:extLst>
          </p:cNvPr>
          <p:cNvSpPr>
            <a:spLocks noGrp="1"/>
          </p:cNvSpPr>
          <p:nvPr>
            <p:ph idx="1"/>
          </p:nvPr>
        </p:nvSpPr>
        <p:spPr/>
        <p:txBody>
          <a:bodyPr/>
          <a:lstStyle/>
          <a:p>
            <a:pPr>
              <a:lnSpc>
                <a:spcPct val="150000"/>
              </a:lnSpc>
              <a:spcBef>
                <a:spcPts val="600"/>
              </a:spcBef>
              <a:spcAft>
                <a:spcPts val="600"/>
              </a:spcAft>
            </a:pPr>
            <a:r>
              <a:rPr lang="el-GR" dirty="0"/>
              <a:t>Το αντιγόνο</a:t>
            </a:r>
          </a:p>
          <a:p>
            <a:pPr lvl="1">
              <a:lnSpc>
                <a:spcPct val="150000"/>
              </a:lnSpc>
              <a:spcBef>
                <a:spcPts val="600"/>
              </a:spcBef>
              <a:spcAft>
                <a:spcPts val="600"/>
              </a:spcAft>
            </a:pPr>
            <a:r>
              <a:rPr lang="el-GR" dirty="0"/>
              <a:t>Επιλέγει τα ειδικά για αυτό λεμφοκύτταρα </a:t>
            </a:r>
            <a:r>
              <a:rPr lang="el-GR" dirty="0">
                <a:sym typeface="Wingdings" panose="05000000000000000000" pitchFamily="2" charset="2"/>
              </a:rPr>
              <a:t> </a:t>
            </a:r>
            <a:r>
              <a:rPr lang="el-GR" dirty="0" err="1"/>
              <a:t>κλωνική</a:t>
            </a:r>
            <a:r>
              <a:rPr lang="el-GR" dirty="0"/>
              <a:t> </a:t>
            </a:r>
            <a:r>
              <a:rPr lang="el-GR" dirty="0" err="1"/>
              <a:t>έκπτυξη</a:t>
            </a:r>
            <a:r>
              <a:rPr lang="el-GR" dirty="0"/>
              <a:t> </a:t>
            </a:r>
            <a:r>
              <a:rPr lang="el-GR" sz="1800" i="1" dirty="0">
                <a:solidFill>
                  <a:srgbClr val="364B58"/>
                </a:solidFill>
              </a:rPr>
              <a:t>(θεωρία </a:t>
            </a:r>
            <a:r>
              <a:rPr lang="el-GR" sz="1800" i="1" dirty="0" err="1">
                <a:solidFill>
                  <a:srgbClr val="364B58"/>
                </a:solidFill>
              </a:rPr>
              <a:t>κλωνικής</a:t>
            </a:r>
            <a:r>
              <a:rPr lang="el-GR" sz="1800" i="1" dirty="0">
                <a:solidFill>
                  <a:srgbClr val="364B58"/>
                </a:solidFill>
              </a:rPr>
              <a:t> επιλογής)</a:t>
            </a:r>
            <a:endParaRPr lang="el-GR" dirty="0">
              <a:solidFill>
                <a:srgbClr val="364B58"/>
              </a:solidFill>
            </a:endParaRPr>
          </a:p>
          <a:p>
            <a:pPr lvl="1">
              <a:lnSpc>
                <a:spcPct val="150000"/>
              </a:lnSpc>
              <a:spcBef>
                <a:spcPts val="600"/>
              </a:spcBef>
              <a:spcAft>
                <a:spcPts val="600"/>
              </a:spcAft>
            </a:pPr>
            <a:r>
              <a:rPr lang="el-GR" dirty="0">
                <a:solidFill>
                  <a:srgbClr val="364B58"/>
                </a:solidFill>
              </a:rPr>
              <a:t>Η παρουσία του </a:t>
            </a:r>
            <a:r>
              <a:rPr lang="el-GR" dirty="0">
                <a:sym typeface="Wingdings" panose="05000000000000000000" pitchFamily="2" charset="2"/>
              </a:rPr>
              <a:t> ενεργοποίηση &amp; πολλαπλασιασμό των Τ &amp; Β κυττάρων  πληθώρα </a:t>
            </a:r>
            <a:r>
              <a:rPr lang="el-GR" dirty="0" err="1">
                <a:sym typeface="Wingdings" panose="05000000000000000000" pitchFamily="2" charset="2"/>
              </a:rPr>
              <a:t>αντιγονοειδικών</a:t>
            </a:r>
            <a:r>
              <a:rPr lang="el-GR" dirty="0">
                <a:sym typeface="Wingdings" panose="05000000000000000000" pitchFamily="2" charset="2"/>
              </a:rPr>
              <a:t> δραστικών λεμφοκυττάρων</a:t>
            </a:r>
          </a:p>
          <a:p>
            <a:pPr lvl="1">
              <a:lnSpc>
                <a:spcPct val="150000"/>
              </a:lnSpc>
              <a:spcBef>
                <a:spcPts val="600"/>
              </a:spcBef>
              <a:spcAft>
                <a:spcPts val="600"/>
              </a:spcAft>
            </a:pPr>
            <a:r>
              <a:rPr lang="el-GR" dirty="0">
                <a:solidFill>
                  <a:srgbClr val="364B58"/>
                </a:solidFill>
                <a:sym typeface="Wingdings" panose="05000000000000000000" pitchFamily="2" charset="2"/>
              </a:rPr>
              <a:t></a:t>
            </a:r>
            <a:r>
              <a:rPr lang="el-GR" dirty="0">
                <a:solidFill>
                  <a:srgbClr val="364B58"/>
                </a:solidFill>
              </a:rPr>
              <a:t> </a:t>
            </a:r>
            <a:r>
              <a:rPr lang="el-GR" dirty="0"/>
              <a:t>με τη λύση της φλεγμονής </a:t>
            </a:r>
            <a:r>
              <a:rPr lang="el-GR" dirty="0">
                <a:sym typeface="Wingdings" panose="05000000000000000000" pitchFamily="2" charset="2"/>
              </a:rPr>
              <a:t> θάνατο πλειονότητας των </a:t>
            </a:r>
            <a:r>
              <a:rPr lang="el-GR" dirty="0" err="1">
                <a:sym typeface="Wingdings" panose="05000000000000000000" pitchFamily="2" charset="2"/>
              </a:rPr>
              <a:t>αντιγονοειδικών</a:t>
            </a:r>
            <a:r>
              <a:rPr lang="el-GR" dirty="0">
                <a:sym typeface="Wingdings" panose="05000000000000000000" pitchFamily="2" charset="2"/>
              </a:rPr>
              <a:t> δραστικών λεμφοκυττάρων (&gt;99%) </a:t>
            </a:r>
          </a:p>
          <a:p>
            <a:pPr lvl="2">
              <a:lnSpc>
                <a:spcPct val="150000"/>
              </a:lnSpc>
              <a:spcBef>
                <a:spcPts val="600"/>
              </a:spcBef>
              <a:spcAft>
                <a:spcPts val="600"/>
              </a:spcAft>
            </a:pPr>
            <a:r>
              <a:rPr lang="el-GR" dirty="0">
                <a:sym typeface="Wingdings" panose="05000000000000000000" pitchFamily="2" charset="2"/>
              </a:rPr>
              <a:t>Εναπομείναντα: λεμφοκύτταρα μνήμης</a:t>
            </a:r>
            <a:endParaRPr lang="el-GR" dirty="0"/>
          </a:p>
        </p:txBody>
      </p:sp>
    </p:spTree>
    <p:extLst>
      <p:ext uri="{BB962C8B-B14F-4D97-AF65-F5344CB8AC3E}">
        <p14:creationId xmlns:p14="http://schemas.microsoft.com/office/powerpoint/2010/main" val="33372957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5B172-13A6-47FA-A802-5E27BF519756}"/>
              </a:ext>
            </a:extLst>
          </p:cNvPr>
          <p:cNvPicPr>
            <a:picLocks noChangeAspect="1"/>
          </p:cNvPicPr>
          <p:nvPr/>
        </p:nvPicPr>
        <p:blipFill>
          <a:blip r:embed="rId2"/>
          <a:stretch>
            <a:fillRect/>
          </a:stretch>
        </p:blipFill>
        <p:spPr>
          <a:xfrm>
            <a:off x="245102" y="1340768"/>
            <a:ext cx="8898897" cy="5035230"/>
          </a:xfrm>
          <a:prstGeom prst="rect">
            <a:avLst/>
          </a:prstGeom>
        </p:spPr>
      </p:pic>
      <p:sp>
        <p:nvSpPr>
          <p:cNvPr id="7" name="Title 6">
            <a:extLst>
              <a:ext uri="{FF2B5EF4-FFF2-40B4-BE49-F238E27FC236}">
                <a16:creationId xmlns:a16="http://schemas.microsoft.com/office/drawing/2014/main" id="{6AE6B086-53E8-4C80-9396-6ADD079AD10B}"/>
              </a:ext>
            </a:extLst>
          </p:cNvPr>
          <p:cNvSpPr>
            <a:spLocks noGrp="1"/>
          </p:cNvSpPr>
          <p:nvPr>
            <p:ph type="title"/>
          </p:nvPr>
        </p:nvSpPr>
        <p:spPr/>
        <p:txBody>
          <a:bodyPr/>
          <a:lstStyle/>
          <a:p>
            <a:r>
              <a:rPr lang="el-GR" dirty="0"/>
              <a:t>Ανοσολογικές αποκρίσεις</a:t>
            </a:r>
          </a:p>
        </p:txBody>
      </p:sp>
      <p:sp>
        <p:nvSpPr>
          <p:cNvPr id="8" name="Oval 7">
            <a:extLst>
              <a:ext uri="{FF2B5EF4-FFF2-40B4-BE49-F238E27FC236}">
                <a16:creationId xmlns:a16="http://schemas.microsoft.com/office/drawing/2014/main" id="{44605F82-8D40-45A3-8D9F-0CAAB6795E06}"/>
              </a:ext>
            </a:extLst>
          </p:cNvPr>
          <p:cNvSpPr/>
          <p:nvPr/>
        </p:nvSpPr>
        <p:spPr bwMode="auto">
          <a:xfrm rot="21215946">
            <a:off x="2382745" y="3777494"/>
            <a:ext cx="6524876" cy="2921327"/>
          </a:xfrm>
          <a:prstGeom prst="ellipse">
            <a:avLst/>
          </a:prstGeom>
          <a:no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8529577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sz="2400" dirty="0">
                <a:solidFill>
                  <a:srgbClr val="364B58"/>
                </a:solidFill>
              </a:rPr>
              <a:t>Ανοσολογικές αποκρίσεις </a:t>
            </a:r>
            <a:br>
              <a:rPr lang="el-GR" dirty="0"/>
            </a:br>
            <a:r>
              <a:rPr lang="el-GR" dirty="0"/>
              <a:t>Χρονοδιάγραμμα</a:t>
            </a:r>
          </a:p>
        </p:txBody>
      </p:sp>
      <p:pic>
        <p:nvPicPr>
          <p:cNvPr id="4" name="Picture 3">
            <a:extLst>
              <a:ext uri="{FF2B5EF4-FFF2-40B4-BE49-F238E27FC236}">
                <a16:creationId xmlns:a16="http://schemas.microsoft.com/office/drawing/2014/main" id="{BA691BD2-B29B-4109-80FF-4096ED81C7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1600" y="1418517"/>
            <a:ext cx="7359299" cy="5394859"/>
          </a:xfrm>
          <a:prstGeom prst="rect">
            <a:avLst/>
          </a:prstGeom>
        </p:spPr>
      </p:pic>
    </p:spTree>
    <p:extLst>
      <p:ext uri="{BB962C8B-B14F-4D97-AF65-F5344CB8AC3E}">
        <p14:creationId xmlns:p14="http://schemas.microsoft.com/office/powerpoint/2010/main" val="224386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AA3D5D00-B798-4174-86A7-26C270B41E7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188"/>
          <a:stretch/>
        </p:blipFill>
        <p:spPr bwMode="auto">
          <a:xfrm>
            <a:off x="7360505" y="116632"/>
            <a:ext cx="1675991" cy="201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19125D5-D31B-43AF-9F9F-4183344AF480}"/>
              </a:ext>
            </a:extLst>
          </p:cNvPr>
          <p:cNvSpPr>
            <a:spLocks noGrp="1"/>
          </p:cNvSpPr>
          <p:nvPr>
            <p:ph type="title"/>
          </p:nvPr>
        </p:nvSpPr>
        <p:spPr/>
        <p:txBody>
          <a:bodyPr/>
          <a:lstStyle/>
          <a:p>
            <a:r>
              <a:rPr lang="el-GR" altLang="el-GR" dirty="0">
                <a:solidFill>
                  <a:schemeClr val="tx1"/>
                </a:solidFill>
              </a:rPr>
              <a:t>Ειδική ή Επίκτητη Ανοσία</a:t>
            </a:r>
            <a:endParaRPr lang="el-GR" dirty="0">
              <a:solidFill>
                <a:schemeClr val="tx1"/>
              </a:solidFill>
            </a:endParaRPr>
          </a:p>
        </p:txBody>
      </p:sp>
      <p:sp>
        <p:nvSpPr>
          <p:cNvPr id="7" name="Content Placeholder 6">
            <a:extLst>
              <a:ext uri="{FF2B5EF4-FFF2-40B4-BE49-F238E27FC236}">
                <a16:creationId xmlns:a16="http://schemas.microsoft.com/office/drawing/2014/main" id="{2C05E4FB-DB26-4C6E-BEE7-1FD9F8589B1B}"/>
              </a:ext>
            </a:extLst>
          </p:cNvPr>
          <p:cNvSpPr>
            <a:spLocks noGrp="1"/>
          </p:cNvSpPr>
          <p:nvPr>
            <p:ph idx="1"/>
          </p:nvPr>
        </p:nvSpPr>
        <p:spPr>
          <a:xfrm>
            <a:off x="457200" y="1628800"/>
            <a:ext cx="8579296" cy="4891705"/>
          </a:xfrm>
        </p:spPr>
        <p:txBody>
          <a:bodyPr/>
          <a:lstStyle/>
          <a:p>
            <a:pPr>
              <a:spcBef>
                <a:spcPts val="600"/>
              </a:spcBef>
              <a:spcAft>
                <a:spcPts val="600"/>
              </a:spcAft>
            </a:pPr>
            <a:r>
              <a:rPr lang="el-GR" dirty="0"/>
              <a:t>Ειδική απόκριση</a:t>
            </a:r>
          </a:p>
          <a:p>
            <a:pPr lvl="1">
              <a:spcBef>
                <a:spcPts val="600"/>
              </a:spcBef>
              <a:spcAft>
                <a:spcPts val="600"/>
              </a:spcAft>
            </a:pPr>
            <a:r>
              <a:rPr lang="el-GR" sz="2000" dirty="0"/>
              <a:t>ειδική αναγνώριση ποικίλων παθογόνων (αντιγόνων) που </a:t>
            </a:r>
          </a:p>
          <a:p>
            <a:pPr lvl="1">
              <a:spcBef>
                <a:spcPts val="600"/>
              </a:spcBef>
              <a:spcAft>
                <a:spcPts val="600"/>
              </a:spcAft>
            </a:pPr>
            <a:r>
              <a:rPr lang="el-GR" sz="2000" dirty="0"/>
              <a:t>ισχυρή ρύθμιση για βέλτιστη απόκριση εναντίον αυτών</a:t>
            </a:r>
          </a:p>
          <a:p>
            <a:pPr lvl="2">
              <a:spcBef>
                <a:spcPts val="600"/>
              </a:spcBef>
              <a:spcAft>
                <a:spcPts val="600"/>
              </a:spcAft>
            </a:pPr>
            <a:r>
              <a:rPr lang="el-GR" sz="1800" dirty="0"/>
              <a:t>εκπαιδεύεται</a:t>
            </a:r>
          </a:p>
          <a:p>
            <a:pPr marL="452437" lvl="2" indent="0">
              <a:spcBef>
                <a:spcPts val="600"/>
              </a:spcBef>
              <a:spcAft>
                <a:spcPts val="600"/>
              </a:spcAft>
              <a:buNone/>
            </a:pPr>
            <a:endParaRPr lang="el-GR" sz="100" dirty="0"/>
          </a:p>
          <a:p>
            <a:pPr>
              <a:spcBef>
                <a:spcPts val="600"/>
              </a:spcBef>
              <a:spcAft>
                <a:spcPts val="600"/>
              </a:spcAft>
            </a:pPr>
            <a:r>
              <a:rPr lang="el-GR" dirty="0"/>
              <a:t>Ποικιλία</a:t>
            </a:r>
            <a:endParaRPr lang="en-US" dirty="0"/>
          </a:p>
          <a:p>
            <a:pPr marL="0" indent="0">
              <a:spcBef>
                <a:spcPts val="600"/>
              </a:spcBef>
              <a:spcAft>
                <a:spcPts val="600"/>
              </a:spcAft>
              <a:buNone/>
            </a:pPr>
            <a:endParaRPr lang="el-GR" sz="100" dirty="0"/>
          </a:p>
          <a:p>
            <a:pPr>
              <a:spcBef>
                <a:spcPts val="600"/>
              </a:spcBef>
              <a:spcAft>
                <a:spcPts val="600"/>
              </a:spcAft>
            </a:pPr>
            <a:r>
              <a:rPr lang="el-GR" dirty="0"/>
              <a:t>Μνήμη</a:t>
            </a:r>
          </a:p>
          <a:p>
            <a:pPr lvl="1">
              <a:spcBef>
                <a:spcPts val="600"/>
              </a:spcBef>
              <a:spcAft>
                <a:spcPts val="600"/>
              </a:spcAft>
            </a:pPr>
            <a:r>
              <a:rPr lang="el-GR" sz="2000" dirty="0"/>
              <a:t>ενισχυμένη αντίδραση εναντίον επαναλαμβανόμενων λοιμώξεων </a:t>
            </a:r>
          </a:p>
          <a:p>
            <a:pPr marL="265113" lvl="1" indent="0">
              <a:spcBef>
                <a:spcPts val="600"/>
              </a:spcBef>
              <a:spcAft>
                <a:spcPts val="600"/>
              </a:spcAft>
              <a:buNone/>
            </a:pPr>
            <a:endParaRPr lang="el-GR" sz="100" dirty="0"/>
          </a:p>
          <a:p>
            <a:pPr>
              <a:spcBef>
                <a:spcPts val="600"/>
              </a:spcBef>
              <a:spcAft>
                <a:spcPts val="600"/>
              </a:spcAft>
            </a:pPr>
            <a:r>
              <a:rPr lang="el-GR" dirty="0"/>
              <a:t>Διακρίνει «εαυτόν» και τον αγνοεί</a:t>
            </a:r>
          </a:p>
          <a:p>
            <a:pPr lvl="1">
              <a:spcBef>
                <a:spcPts val="600"/>
              </a:spcBef>
              <a:spcAft>
                <a:spcPts val="600"/>
              </a:spcAft>
            </a:pPr>
            <a:r>
              <a:rPr lang="el-GR" sz="2000" dirty="0"/>
              <a:t>αποφυγή βλαπτικών αποκρίσεων έναντι ιστών/κυττάρων του οργανισμού</a:t>
            </a:r>
          </a:p>
          <a:p>
            <a:pPr lvl="1">
              <a:spcBef>
                <a:spcPts val="600"/>
              </a:spcBef>
              <a:spcAft>
                <a:spcPts val="600"/>
              </a:spcAft>
            </a:pPr>
            <a:endParaRPr lang="en-US" dirty="0"/>
          </a:p>
        </p:txBody>
      </p:sp>
      <p:pic>
        <p:nvPicPr>
          <p:cNvPr id="12" name="Picture 3">
            <a:extLst>
              <a:ext uri="{FF2B5EF4-FFF2-40B4-BE49-F238E27FC236}">
                <a16:creationId xmlns:a16="http://schemas.microsoft.com/office/drawing/2014/main" id="{09036437-220D-403A-A763-771FA2ED74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08104" y="337098"/>
            <a:ext cx="1845169" cy="1579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08183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acquired immunity painting">
            <a:extLst>
              <a:ext uri="{FF2B5EF4-FFF2-40B4-BE49-F238E27FC236}">
                <a16:creationId xmlns:a16="http://schemas.microsoft.com/office/drawing/2014/main" id="{88415C63-5F8C-4A2C-96E1-15F20140F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59" y="-14259"/>
            <a:ext cx="8750746" cy="68644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5CE433-D04E-4DD4-B677-18EA92D2331E}"/>
              </a:ext>
            </a:extLst>
          </p:cNvPr>
          <p:cNvSpPr/>
          <p:nvPr/>
        </p:nvSpPr>
        <p:spPr>
          <a:xfrm>
            <a:off x="395536" y="6474822"/>
            <a:ext cx="4572000" cy="338554"/>
          </a:xfrm>
          <a:prstGeom prst="rect">
            <a:avLst/>
          </a:prstGeom>
        </p:spPr>
        <p:txBody>
          <a:bodyPr>
            <a:spAutoFit/>
          </a:bodyPr>
          <a:lstStyle/>
          <a:p>
            <a:r>
              <a:rPr lang="en-US" sz="1600" i="1" dirty="0"/>
              <a:t> Immune Response by Russell </a:t>
            </a:r>
            <a:r>
              <a:rPr lang="en-US" sz="1600" i="1" dirty="0" err="1"/>
              <a:t>Kightley</a:t>
            </a:r>
            <a:endParaRPr lang="el-GR" sz="1600" i="1" dirty="0"/>
          </a:p>
        </p:txBody>
      </p:sp>
    </p:spTree>
    <p:extLst>
      <p:ext uri="{BB962C8B-B14F-4D97-AF65-F5344CB8AC3E}">
        <p14:creationId xmlns:p14="http://schemas.microsoft.com/office/powerpoint/2010/main" val="134552056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9614-9F1F-4985-B073-7C8267350182}"/>
              </a:ext>
            </a:extLst>
          </p:cNvPr>
          <p:cNvSpPr>
            <a:spLocks noGrp="1"/>
          </p:cNvSpPr>
          <p:nvPr>
            <p:ph type="title"/>
          </p:nvPr>
        </p:nvSpPr>
        <p:spPr/>
        <p:txBody>
          <a:bodyPr/>
          <a:lstStyle/>
          <a:p>
            <a:r>
              <a:rPr lang="el-GR" altLang="el-GR" sz="2400" dirty="0">
                <a:solidFill>
                  <a:schemeClr val="tx1"/>
                </a:solidFill>
              </a:rPr>
              <a:t>Ανοσολογικό Σύστημα</a:t>
            </a:r>
            <a:br>
              <a:rPr lang="el-GR" altLang="el-GR" dirty="0"/>
            </a:br>
            <a:r>
              <a:rPr lang="el-GR" altLang="el-GR" dirty="0"/>
              <a:t>Η άμυνα εναντίον παθογόνων</a:t>
            </a:r>
            <a:endParaRPr lang="en-US" dirty="0"/>
          </a:p>
        </p:txBody>
      </p:sp>
      <p:pic>
        <p:nvPicPr>
          <p:cNvPr id="8" name="Picture 7">
            <a:extLst>
              <a:ext uri="{FF2B5EF4-FFF2-40B4-BE49-F238E27FC236}">
                <a16:creationId xmlns:a16="http://schemas.microsoft.com/office/drawing/2014/main" id="{6BC83296-A101-40CE-A9C4-0B0534CD838D}"/>
              </a:ext>
            </a:extLst>
          </p:cNvPr>
          <p:cNvPicPr>
            <a:picLocks noChangeAspect="1"/>
          </p:cNvPicPr>
          <p:nvPr/>
        </p:nvPicPr>
        <p:blipFill>
          <a:blip r:embed="rId2"/>
          <a:stretch>
            <a:fillRect/>
          </a:stretch>
        </p:blipFill>
        <p:spPr>
          <a:xfrm>
            <a:off x="17893" y="2058084"/>
            <a:ext cx="9108213" cy="4755292"/>
          </a:xfrm>
          <a:prstGeom prst="rect">
            <a:avLst/>
          </a:prstGeom>
        </p:spPr>
      </p:pic>
    </p:spTree>
    <p:extLst>
      <p:ext uri="{BB962C8B-B14F-4D97-AF65-F5344CB8AC3E}">
        <p14:creationId xmlns:p14="http://schemas.microsoft.com/office/powerpoint/2010/main" val="19462793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384EF-C2CE-48F8-B133-3B6826A748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31137" y="2204865"/>
            <a:ext cx="6177367" cy="4608512"/>
          </a:xfrm>
          <a:prstGeom prst="rect">
            <a:avLst/>
          </a:prstGeom>
        </p:spPr>
      </p:pic>
      <p:sp>
        <p:nvSpPr>
          <p:cNvPr id="2" name="Title 1">
            <a:extLst>
              <a:ext uri="{FF2B5EF4-FFF2-40B4-BE49-F238E27FC236}">
                <a16:creationId xmlns:a16="http://schemas.microsoft.com/office/drawing/2014/main" id="{B19125D5-D31B-43AF-9F9F-4183344AF480}"/>
              </a:ext>
            </a:extLst>
          </p:cNvPr>
          <p:cNvSpPr>
            <a:spLocks noGrp="1"/>
          </p:cNvSpPr>
          <p:nvPr>
            <p:ph type="title"/>
          </p:nvPr>
        </p:nvSpPr>
        <p:spPr/>
        <p:txBody>
          <a:bodyPr/>
          <a:lstStyle/>
          <a:p>
            <a:r>
              <a:rPr lang="el-GR" altLang="el-GR" dirty="0">
                <a:solidFill>
                  <a:schemeClr val="tx1"/>
                </a:solidFill>
              </a:rPr>
              <a:t>Ειδική ή Επίκτητη Ανοσία</a:t>
            </a:r>
            <a:endParaRPr lang="el-GR" dirty="0">
              <a:solidFill>
                <a:schemeClr val="tx1"/>
              </a:solidFill>
            </a:endParaRPr>
          </a:p>
        </p:txBody>
      </p:sp>
      <p:sp>
        <p:nvSpPr>
          <p:cNvPr id="7" name="Content Placeholder 6">
            <a:extLst>
              <a:ext uri="{FF2B5EF4-FFF2-40B4-BE49-F238E27FC236}">
                <a16:creationId xmlns:a16="http://schemas.microsoft.com/office/drawing/2014/main" id="{2C05E4FB-DB26-4C6E-BEE7-1FD9F8589B1B}"/>
              </a:ext>
            </a:extLst>
          </p:cNvPr>
          <p:cNvSpPr>
            <a:spLocks noGrp="1"/>
          </p:cNvSpPr>
          <p:nvPr>
            <p:ph idx="1"/>
          </p:nvPr>
        </p:nvSpPr>
        <p:spPr>
          <a:xfrm>
            <a:off x="169168" y="3140968"/>
            <a:ext cx="4474840" cy="3384376"/>
          </a:xfrm>
        </p:spPr>
        <p:txBody>
          <a:bodyPr/>
          <a:lstStyle/>
          <a:p>
            <a:pPr>
              <a:spcBef>
                <a:spcPts val="600"/>
              </a:spcBef>
              <a:spcAft>
                <a:spcPts val="600"/>
              </a:spcAft>
            </a:pPr>
            <a:r>
              <a:rPr lang="el-GR" dirty="0"/>
              <a:t>Κυτταρική ανοσία</a:t>
            </a:r>
          </a:p>
          <a:p>
            <a:pPr lvl="1">
              <a:spcBef>
                <a:spcPts val="600"/>
              </a:spcBef>
              <a:spcAft>
                <a:spcPts val="600"/>
              </a:spcAft>
            </a:pPr>
            <a:r>
              <a:rPr lang="el-GR" dirty="0"/>
              <a:t>Τ &amp; Β κύτταρα</a:t>
            </a:r>
          </a:p>
          <a:p>
            <a:pPr marL="628650" lvl="3" indent="0">
              <a:spcBef>
                <a:spcPts val="600"/>
              </a:spcBef>
              <a:spcAft>
                <a:spcPts val="600"/>
              </a:spcAft>
              <a:buNone/>
            </a:pPr>
            <a:endParaRPr lang="el-GR" dirty="0"/>
          </a:p>
          <a:p>
            <a:pPr>
              <a:spcBef>
                <a:spcPts val="600"/>
              </a:spcBef>
              <a:spcAft>
                <a:spcPts val="600"/>
              </a:spcAft>
            </a:pPr>
            <a:r>
              <a:rPr lang="el-GR" dirty="0" err="1"/>
              <a:t>Χυμική</a:t>
            </a:r>
            <a:r>
              <a:rPr lang="el-GR" dirty="0"/>
              <a:t> ανοσία</a:t>
            </a:r>
          </a:p>
          <a:p>
            <a:pPr lvl="1">
              <a:spcBef>
                <a:spcPts val="600"/>
              </a:spcBef>
              <a:spcAft>
                <a:spcPts val="600"/>
              </a:spcAft>
            </a:pPr>
            <a:r>
              <a:rPr lang="el-GR" dirty="0"/>
              <a:t>Αντισώματα </a:t>
            </a:r>
            <a:r>
              <a:rPr lang="el-GR" sz="2000" i="1" dirty="0"/>
              <a:t>(Β κύτταρα)</a:t>
            </a:r>
          </a:p>
          <a:p>
            <a:pPr lvl="1">
              <a:spcBef>
                <a:spcPts val="600"/>
              </a:spcBef>
              <a:spcAft>
                <a:spcPts val="600"/>
              </a:spcAft>
            </a:pPr>
            <a:endParaRPr lang="en-US" dirty="0"/>
          </a:p>
        </p:txBody>
      </p:sp>
    </p:spTree>
    <p:extLst>
      <p:ext uri="{BB962C8B-B14F-4D97-AF65-F5344CB8AC3E}">
        <p14:creationId xmlns:p14="http://schemas.microsoft.com/office/powerpoint/2010/main" val="4109760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25D5-D31B-43AF-9F9F-4183344AF480}"/>
              </a:ext>
            </a:extLst>
          </p:cNvPr>
          <p:cNvSpPr>
            <a:spLocks noGrp="1"/>
          </p:cNvSpPr>
          <p:nvPr>
            <p:ph type="title"/>
          </p:nvPr>
        </p:nvSpPr>
        <p:spPr/>
        <p:txBody>
          <a:bodyPr/>
          <a:lstStyle/>
          <a:p>
            <a:r>
              <a:rPr lang="el-GR" dirty="0"/>
              <a:t>Λεμφικό σύστημα</a:t>
            </a:r>
          </a:p>
        </p:txBody>
      </p:sp>
      <p:pic>
        <p:nvPicPr>
          <p:cNvPr id="4" name="Picture 3">
            <a:extLst>
              <a:ext uri="{FF2B5EF4-FFF2-40B4-BE49-F238E27FC236}">
                <a16:creationId xmlns:a16="http://schemas.microsoft.com/office/drawing/2014/main" id="{7DA37195-C3EB-43BD-8AE0-743D198E8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9730" y="137998"/>
            <a:ext cx="5124270" cy="6858000"/>
          </a:xfrm>
          <a:prstGeom prst="rect">
            <a:avLst/>
          </a:prstGeom>
        </p:spPr>
      </p:pic>
      <p:sp>
        <p:nvSpPr>
          <p:cNvPr id="3" name="Content Placeholder 2">
            <a:extLst>
              <a:ext uri="{FF2B5EF4-FFF2-40B4-BE49-F238E27FC236}">
                <a16:creationId xmlns:a16="http://schemas.microsoft.com/office/drawing/2014/main" id="{5CAD7FD7-CA1D-478C-8059-EF4668BC799D}"/>
              </a:ext>
            </a:extLst>
          </p:cNvPr>
          <p:cNvSpPr>
            <a:spLocks noGrp="1"/>
          </p:cNvSpPr>
          <p:nvPr>
            <p:ph idx="1"/>
          </p:nvPr>
        </p:nvSpPr>
        <p:spPr>
          <a:xfrm>
            <a:off x="457200" y="1700808"/>
            <a:ext cx="4186808" cy="5157192"/>
          </a:xfrm>
        </p:spPr>
        <p:txBody>
          <a:bodyPr/>
          <a:lstStyle/>
          <a:p>
            <a:r>
              <a:rPr lang="el-GR" dirty="0"/>
              <a:t>Λεμφικά όργανα</a:t>
            </a:r>
          </a:p>
          <a:p>
            <a:pPr lvl="1"/>
            <a:r>
              <a:rPr lang="el-GR" dirty="0"/>
              <a:t>1γενή</a:t>
            </a:r>
          </a:p>
          <a:p>
            <a:pPr lvl="2"/>
            <a:r>
              <a:rPr lang="el-GR" dirty="0"/>
              <a:t>Μυελός των οστών</a:t>
            </a:r>
          </a:p>
          <a:p>
            <a:pPr lvl="2"/>
            <a:r>
              <a:rPr lang="el-GR" dirty="0"/>
              <a:t>Θύμος αδένας</a:t>
            </a:r>
            <a:endParaRPr lang="en-US" dirty="0"/>
          </a:p>
          <a:p>
            <a:pPr marL="452437" lvl="2" indent="0">
              <a:buNone/>
            </a:pPr>
            <a:endParaRPr lang="el-GR" sz="700" dirty="0"/>
          </a:p>
          <a:p>
            <a:pPr lvl="1"/>
            <a:r>
              <a:rPr lang="el-GR" dirty="0"/>
              <a:t>2γενή</a:t>
            </a:r>
          </a:p>
          <a:p>
            <a:pPr lvl="2"/>
            <a:r>
              <a:rPr lang="el-GR" dirty="0"/>
              <a:t>Λεμφαδένες</a:t>
            </a:r>
          </a:p>
          <a:p>
            <a:pPr lvl="2"/>
            <a:r>
              <a:rPr lang="el-GR" dirty="0"/>
              <a:t>Σπλήνας</a:t>
            </a:r>
          </a:p>
          <a:p>
            <a:pPr lvl="2"/>
            <a:r>
              <a:rPr lang="el-GR" dirty="0"/>
              <a:t>Αμυγδαλές, πλάκες του </a:t>
            </a:r>
            <a:r>
              <a:rPr lang="en-US" dirty="0"/>
              <a:t>Peyer</a:t>
            </a:r>
            <a:r>
              <a:rPr lang="el-GR" dirty="0"/>
              <a:t>…</a:t>
            </a:r>
          </a:p>
          <a:p>
            <a:pPr lvl="2"/>
            <a:endParaRPr lang="el-GR" sz="1100" dirty="0"/>
          </a:p>
          <a:p>
            <a:r>
              <a:rPr lang="el-GR" dirty="0"/>
              <a:t>Λεμφαγγεία</a:t>
            </a:r>
          </a:p>
          <a:p>
            <a:pPr lvl="1"/>
            <a:r>
              <a:rPr lang="el-GR" dirty="0"/>
              <a:t>λέμφος</a:t>
            </a:r>
          </a:p>
        </p:txBody>
      </p:sp>
    </p:spTree>
    <p:extLst>
      <p:ext uri="{BB962C8B-B14F-4D97-AF65-F5344CB8AC3E}">
        <p14:creationId xmlns:p14="http://schemas.microsoft.com/office/powerpoint/2010/main" val="31759720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25D5-D31B-43AF-9F9F-4183344AF480}"/>
              </a:ext>
            </a:extLst>
          </p:cNvPr>
          <p:cNvSpPr>
            <a:spLocks noGrp="1"/>
          </p:cNvSpPr>
          <p:nvPr>
            <p:ph type="title"/>
          </p:nvPr>
        </p:nvSpPr>
        <p:spPr/>
        <p:txBody>
          <a:bodyPr/>
          <a:lstStyle/>
          <a:p>
            <a:r>
              <a:rPr lang="el-GR" dirty="0"/>
              <a:t>Λεμφοκύτταρα</a:t>
            </a:r>
          </a:p>
        </p:txBody>
      </p:sp>
      <p:pic>
        <p:nvPicPr>
          <p:cNvPr id="5" name="Picture 2" descr="&#10;01_012.jpg                                                     00005847Macintosh HD                   ABA78158:">
            <a:extLst>
              <a:ext uri="{FF2B5EF4-FFF2-40B4-BE49-F238E27FC236}">
                <a16:creationId xmlns:a16="http://schemas.microsoft.com/office/drawing/2014/main" id="{13461826-F4BD-43F5-8A2D-D9956F3F26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72816"/>
            <a:ext cx="9144000" cy="459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0654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2454-E5BE-4153-BF7B-FF49F7C26A73}"/>
              </a:ext>
            </a:extLst>
          </p:cNvPr>
          <p:cNvSpPr>
            <a:spLocks noGrp="1"/>
          </p:cNvSpPr>
          <p:nvPr>
            <p:ph type="title"/>
          </p:nvPr>
        </p:nvSpPr>
        <p:spPr/>
        <p:txBody>
          <a:bodyPr/>
          <a:lstStyle/>
          <a:p>
            <a:r>
              <a:rPr lang="el-GR" dirty="0"/>
              <a:t>Τ κύτταρα</a:t>
            </a:r>
          </a:p>
        </p:txBody>
      </p:sp>
      <p:pic>
        <p:nvPicPr>
          <p:cNvPr id="8" name="Picture 7">
            <a:extLst>
              <a:ext uri="{FF2B5EF4-FFF2-40B4-BE49-F238E27FC236}">
                <a16:creationId xmlns:a16="http://schemas.microsoft.com/office/drawing/2014/main" id="{D49B7C4B-B5B2-4779-A0D6-745ADA07DA9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96136" y="44624"/>
            <a:ext cx="3240360" cy="2160240"/>
          </a:xfrm>
          <a:prstGeom prst="rect">
            <a:avLst/>
          </a:prstGeom>
        </p:spPr>
      </p:pic>
      <p:sp>
        <p:nvSpPr>
          <p:cNvPr id="6" name="Content Placeholder 5">
            <a:extLst>
              <a:ext uri="{FF2B5EF4-FFF2-40B4-BE49-F238E27FC236}">
                <a16:creationId xmlns:a16="http://schemas.microsoft.com/office/drawing/2014/main" id="{42D704FC-CA78-4ECC-9CD3-C2324C6008B7}"/>
              </a:ext>
            </a:extLst>
          </p:cNvPr>
          <p:cNvSpPr>
            <a:spLocks noGrp="1"/>
          </p:cNvSpPr>
          <p:nvPr>
            <p:ph idx="1"/>
          </p:nvPr>
        </p:nvSpPr>
        <p:spPr>
          <a:xfrm>
            <a:off x="251520" y="1988840"/>
            <a:ext cx="5688632" cy="4869160"/>
          </a:xfrm>
        </p:spPr>
        <p:txBody>
          <a:bodyPr/>
          <a:lstStyle/>
          <a:p>
            <a:pPr>
              <a:lnSpc>
                <a:spcPct val="150000"/>
              </a:lnSpc>
            </a:pPr>
            <a:r>
              <a:rPr lang="el-GR" dirty="0"/>
              <a:t>Τ κυτταρικός υποδοχέας: Ειδική αναγνώριση του αντιγόνου</a:t>
            </a:r>
            <a:endParaRPr lang="el-GR" sz="1200" dirty="0"/>
          </a:p>
          <a:p>
            <a:pPr lvl="1">
              <a:lnSpc>
                <a:spcPct val="150000"/>
              </a:lnSpc>
            </a:pPr>
            <a:r>
              <a:rPr lang="el-GR" dirty="0"/>
              <a:t>α/β</a:t>
            </a:r>
          </a:p>
          <a:p>
            <a:pPr lvl="2">
              <a:lnSpc>
                <a:spcPct val="150000"/>
              </a:lnSpc>
            </a:pPr>
            <a:r>
              <a:rPr lang="en-US" dirty="0"/>
              <a:t>CD8+</a:t>
            </a:r>
            <a:endParaRPr lang="el-GR" sz="1000" dirty="0"/>
          </a:p>
          <a:p>
            <a:pPr lvl="2">
              <a:lnSpc>
                <a:spcPct val="150000"/>
              </a:lnSpc>
            </a:pPr>
            <a:r>
              <a:rPr lang="en-US" dirty="0"/>
              <a:t>CD4+</a:t>
            </a:r>
            <a:endParaRPr lang="el-GR" dirty="0"/>
          </a:p>
          <a:p>
            <a:pPr lvl="1">
              <a:lnSpc>
                <a:spcPct val="150000"/>
              </a:lnSpc>
            </a:pPr>
            <a:r>
              <a:rPr lang="el-GR" dirty="0"/>
              <a:t>γ/δ</a:t>
            </a:r>
          </a:p>
          <a:p>
            <a:pPr marL="265113" lvl="1" indent="0">
              <a:lnSpc>
                <a:spcPct val="150000"/>
              </a:lnSpc>
              <a:buNone/>
            </a:pPr>
            <a:endParaRPr lang="el-GR" sz="800" dirty="0"/>
          </a:p>
        </p:txBody>
      </p:sp>
      <p:pic>
        <p:nvPicPr>
          <p:cNvPr id="9218" name="Picture 2" descr="Image result for tcr mhc complex">
            <a:extLst>
              <a:ext uri="{FF2B5EF4-FFF2-40B4-BE49-F238E27FC236}">
                <a16:creationId xmlns:a16="http://schemas.microsoft.com/office/drawing/2014/main" id="{DCC0393E-20E7-4CEB-A62F-74E1B299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410" y="3602979"/>
            <a:ext cx="5368070" cy="3183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9E63F9-3FC8-4B2D-8BF2-8E5D74274B70}"/>
              </a:ext>
            </a:extLst>
          </p:cNvPr>
          <p:cNvPicPr>
            <a:picLocks noChangeAspect="1"/>
          </p:cNvPicPr>
          <p:nvPr/>
        </p:nvPicPr>
        <p:blipFill>
          <a:blip r:embed="rId4"/>
          <a:stretch>
            <a:fillRect/>
          </a:stretch>
        </p:blipFill>
        <p:spPr>
          <a:xfrm>
            <a:off x="6876256" y="2219708"/>
            <a:ext cx="2016224" cy="1378695"/>
          </a:xfrm>
          <a:prstGeom prst="rect">
            <a:avLst/>
          </a:prstGeom>
        </p:spPr>
      </p:pic>
    </p:spTree>
    <p:extLst>
      <p:ext uri="{BB962C8B-B14F-4D97-AF65-F5344CB8AC3E}">
        <p14:creationId xmlns:p14="http://schemas.microsoft.com/office/powerpoint/2010/main" val="2747488946"/>
      </p:ext>
    </p:extLst>
  </p:cSld>
  <p:clrMapOvr>
    <a:masterClrMapping/>
  </p:clrMapOvr>
  <p:transition/>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l-GR"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10657</TotalTime>
  <Words>1238</Words>
  <Application>Microsoft Office PowerPoint</Application>
  <PresentationFormat>On-screen Show (4:3)</PresentationFormat>
  <Paragraphs>435</Paragraphs>
  <Slides>47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Book Antiqua</vt:lpstr>
      <vt:lpstr>Century Schoolbook</vt:lpstr>
      <vt:lpstr>Comic Sans MS</vt:lpstr>
      <vt:lpstr>Waker</vt:lpstr>
      <vt:lpstr>Wingdings</vt:lpstr>
      <vt:lpstr>2_Default Design</vt:lpstr>
      <vt:lpstr>Ειδική ή Επίκτητη Ανοσία</vt:lpstr>
      <vt:lpstr>Ειδική ή Επίκτητη Ανοσία  Χαρακτηριστικά</vt:lpstr>
      <vt:lpstr>Ανοσία</vt:lpstr>
      <vt:lpstr>Ειδική ή Επίκτητη Ανοσία</vt:lpstr>
      <vt:lpstr>Ανοσολογικό Σύστημα Η άμυνα εναντίον παθογόνων</vt:lpstr>
      <vt:lpstr>Ειδική ή Επίκτητη Ανοσία</vt:lpstr>
      <vt:lpstr>Λεμφικό σύστημα</vt:lpstr>
      <vt:lpstr>Λεμφοκύτταρα</vt:lpstr>
      <vt:lpstr>Τ κύτταρα</vt:lpstr>
      <vt:lpstr>Αντιγόνο</vt:lpstr>
      <vt:lpstr>Τ κύτταρα</vt:lpstr>
      <vt:lpstr>Τ κύτταρα</vt:lpstr>
      <vt:lpstr>Τ κύτταρα Ωρίμανση στον θύμο </vt:lpstr>
      <vt:lpstr>Τ κύτταρα Ωρίμανση στον θύμο - Κλωνική απαλοιφή</vt:lpstr>
      <vt:lpstr>Αθώα Τ κύτταρα Διαφοροποίηση</vt:lpstr>
      <vt:lpstr>Ενεργοποίηση των Τ κυττάρων Μοντέλο των δύο μηνυμάτων</vt:lpstr>
      <vt:lpstr>Συνδιέγερση των Τ κυττάρων</vt:lpstr>
      <vt:lpstr>Συνδιέγερση των Τ κυττάρων: Β7: CD28/CTLA4</vt:lpstr>
      <vt:lpstr>Β7: CD28/CTLA4 Ρύθμιση των ανοσολογικών αποκρίσεων μέσω της αντίστροφης σηματοδότησης</vt:lpstr>
      <vt:lpstr>Συνδιέγερση των Τ κυττάρων</vt:lpstr>
      <vt:lpstr>Συνδιεγερτικά μόρια  Δύο οικογένειες πρωτεϊνών</vt:lpstr>
      <vt:lpstr>Τ κύτταρα - Ενεργοποίηση Συνδιέγερση: Διεγερτικά &amp; ανασταλτικά μηνύματα</vt:lpstr>
      <vt:lpstr>Συνδιεγερτικά μόρια</vt:lpstr>
      <vt:lpstr>Συνδιεγερτικά μόρια: Ρόλος σε καρκίνο</vt:lpstr>
      <vt:lpstr>PowerPoint Presentation</vt:lpstr>
      <vt:lpstr>Ενεργοποίηση των Τ κυττάρων</vt:lpstr>
      <vt:lpstr>Δραστικά Τ κύτταρα - Υπότυποι</vt:lpstr>
      <vt:lpstr>Κυτταροτοξικά Τ κύτταρα</vt:lpstr>
      <vt:lpstr>Εξάντληση των Τ κυττάρων</vt:lpstr>
      <vt:lpstr>Τ κύτταρα μνήμης</vt:lpstr>
      <vt:lpstr>Τ κυτταρικές αντιδράσεις μνήμης</vt:lpstr>
      <vt:lpstr>Β κύτταρα</vt:lpstr>
      <vt:lpstr>Β κύτταρα</vt:lpstr>
      <vt:lpstr>Β κύτταρα</vt:lpstr>
      <vt:lpstr>Β κύτταρα Διαφοροποίηση</vt:lpstr>
      <vt:lpstr>Β κύτταρα Ενεργοποίηση, διαφοροποίηση </vt:lpstr>
      <vt:lpstr>Β κύτταρα Αλληλεπίδραση με άλλα ανοσοκύτταρα </vt:lpstr>
      <vt:lpstr>Αντισώματα</vt:lpstr>
      <vt:lpstr>Τύποι αντισωμάτων</vt:lpstr>
      <vt:lpstr>Αντισώματα Λειτουργία</vt:lpstr>
      <vt:lpstr>Αντισώματα Λειτουργία</vt:lpstr>
      <vt:lpstr>Β κύτταρα Ανοσολογικές αποκρίσεις</vt:lpstr>
      <vt:lpstr>Τ &amp; Β κύτταρα Ανοσολογικές αποκρίσεις</vt:lpstr>
      <vt:lpstr>Ανοσολογικές αποκρίσεις</vt:lpstr>
      <vt:lpstr>Ανοσολογικές αποκρίσεις  Χρονοδιάγραμμα</vt:lpstr>
      <vt:lpstr>Ειδική ή Επίκτητη Ανοσία</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Efi</dc:creator>
  <cp:lastModifiedBy>Efstathia Kapsogeorgou</cp:lastModifiedBy>
  <cp:revision>2007</cp:revision>
  <dcterms:created xsi:type="dcterms:W3CDTF">2006-07-28T16:51:19Z</dcterms:created>
  <dcterms:modified xsi:type="dcterms:W3CDTF">2018-10-03T07:43:43Z</dcterms:modified>
</cp:coreProperties>
</file>