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  <p:sldMasterId id="2147483729" r:id="rId3"/>
    <p:sldMasterId id="2147483741" r:id="rId4"/>
    <p:sldMasterId id="2147483753" r:id="rId5"/>
    <p:sldMasterId id="2147483768" r:id="rId6"/>
  </p:sldMasterIdLst>
  <p:notesMasterIdLst>
    <p:notesMasterId r:id="rId37"/>
  </p:notesMasterIdLst>
  <p:sldIdLst>
    <p:sldId id="318" r:id="rId7"/>
    <p:sldId id="262" r:id="rId8"/>
    <p:sldId id="269" r:id="rId9"/>
    <p:sldId id="272" r:id="rId10"/>
    <p:sldId id="263" r:id="rId11"/>
    <p:sldId id="257" r:id="rId12"/>
    <p:sldId id="261" r:id="rId13"/>
    <p:sldId id="310" r:id="rId14"/>
    <p:sldId id="258" r:id="rId15"/>
    <p:sldId id="311" r:id="rId16"/>
    <p:sldId id="287" r:id="rId17"/>
    <p:sldId id="315" r:id="rId18"/>
    <p:sldId id="307" r:id="rId19"/>
    <p:sldId id="314" r:id="rId20"/>
    <p:sldId id="288" r:id="rId21"/>
    <p:sldId id="289" r:id="rId22"/>
    <p:sldId id="312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309" r:id="rId31"/>
    <p:sldId id="313" r:id="rId32"/>
    <p:sldId id="308" r:id="rId33"/>
    <p:sldId id="300" r:id="rId34"/>
    <p:sldId id="316" r:id="rId35"/>
    <p:sldId id="317" r:id="rId3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5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BE628-1D02-481B-A9BF-4AB29BD5A25A}" type="datetimeFigureOut">
              <a:rPr lang="el-GR" smtClean="0"/>
              <a:pPr/>
              <a:t>26/9/2018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81C9B-CB8F-45DA-9AFB-2A984E02F11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2EFF3A-AEB4-402F-AB21-87BA8F08FA2A}" type="slidenum">
              <a:rPr lang="en-US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about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D9585-41A3-41CB-883A-B319BD55A5D9}" type="slidenum">
              <a:rPr lang="el-GR" smtClean="0">
                <a:solidFill>
                  <a:prstClr val="black"/>
                </a:solidFill>
              </a:rPr>
              <a:pPr/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about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D9585-41A3-41CB-883A-B319BD55A5D9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about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D9585-41A3-41CB-883A-B319BD55A5D9}" type="slidenum">
              <a:rPr lang="el-GR" smtClean="0">
                <a:solidFill>
                  <a:prstClr val="black"/>
                </a:solidFill>
              </a:rPr>
              <a:pPr/>
              <a:t>26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99A929-F29E-475D-AA08-1763BFA56B81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1AC912-B9E3-45DC-81DE-616A83B1456A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about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D9585-41A3-41CB-883A-B319BD55A5D9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about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D9585-41A3-41CB-883A-B319BD55A5D9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about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D9585-41A3-41CB-883A-B319BD55A5D9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lnSpc>
                <a:spcPct val="200000"/>
              </a:lnSpc>
              <a:spcBef>
                <a:spcPct val="20000"/>
              </a:spcBef>
              <a:spcAft>
                <a:spcPct val="20000"/>
              </a:spcAft>
              <a:buSzPct val="100000"/>
            </a:pPr>
            <a:fld id="{2605AD76-63C7-446D-9E41-F7C1493E4297}" type="slidenum">
              <a:rPr lang="el-GR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fontAlgn="base">
                <a:lnSpc>
                  <a:spcPct val="200000"/>
                </a:lnSpc>
                <a:spcBef>
                  <a:spcPct val="20000"/>
                </a:spcBef>
                <a:spcAft>
                  <a:spcPct val="20000"/>
                </a:spcAft>
                <a:buSzPct val="100000"/>
              </a:pPr>
              <a:t>18</a:t>
            </a:fld>
            <a:endParaRPr lang="el-GR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Whats the importance of that?</a:t>
            </a:r>
            <a:endParaRPr lang="el-GR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345D62-00A3-4455-93A7-A04B21DF09CA}" type="slidenum">
              <a:rPr lang="el-GR">
                <a:solidFill>
                  <a:prstClr val="black"/>
                </a:solidFill>
              </a:rPr>
              <a:pPr/>
              <a:t>19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>
              <a:buNone/>
            </a:pPr>
            <a:r>
              <a:rPr lang="en-US" sz="1200" dirty="0" smtClean="0"/>
              <a:t>May be produced </a:t>
            </a:r>
            <a:endParaRPr lang="el-GR" sz="1200" dirty="0" smtClean="0"/>
          </a:p>
          <a:p>
            <a:pPr fontAlgn="base"/>
            <a:r>
              <a:rPr lang="en-US" sz="1200" dirty="0" smtClean="0"/>
              <a:t>during inflammation caused by infection</a:t>
            </a:r>
            <a:endParaRPr lang="el-GR" sz="1200" dirty="0" smtClean="0"/>
          </a:p>
          <a:p>
            <a:pPr fontAlgn="base"/>
            <a:r>
              <a:rPr lang="en-US" sz="1200" dirty="0" smtClean="0"/>
              <a:t>by environmental triggers (pollutants or chemicals)</a:t>
            </a:r>
            <a:endParaRPr lang="el-GR" sz="1200" dirty="0" smtClean="0"/>
          </a:p>
          <a:p>
            <a:pPr fontAlgn="base"/>
            <a:r>
              <a:rPr lang="en-US" sz="1200" dirty="0" smtClean="0"/>
              <a:t>by mechanical trauma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D9585-41A3-41CB-883A-B319BD55A5D9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6CD4-7AE7-4302-B2A9-2408FD971960}" type="datetimeFigureOut">
              <a:rPr lang="el-GR" smtClean="0"/>
              <a:pPr/>
              <a:t>26/9/2018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7686-61C0-4D11-8C4B-FC21BA8205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6CD4-7AE7-4302-B2A9-2408FD971960}" type="datetimeFigureOut">
              <a:rPr lang="el-GR" smtClean="0"/>
              <a:pPr/>
              <a:t>26/9/2018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7686-61C0-4D11-8C4B-FC21BA8205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6CD4-7AE7-4302-B2A9-2408FD971960}" type="datetimeFigureOut">
              <a:rPr lang="el-GR" smtClean="0"/>
              <a:pPr/>
              <a:t>26/9/2018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7686-61C0-4D11-8C4B-FC21BA8205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499779BA-3327-4D7C-BD24-B205617C402F}" type="datetimeFigureOut">
              <a:rPr lang="en-US"/>
              <a:pPr>
                <a:defRPr/>
              </a:pPr>
              <a:t>9/26/2018</a:t>
            </a:fld>
            <a:endParaRPr lang="en-US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F8EF885-DD2E-4154-AAE9-C681C3D52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4ED5C87-3A56-48FC-B762-EA13D122ED01}" type="datetimeFigureOut">
              <a:rPr lang="en-US"/>
              <a:pPr>
                <a:defRPr/>
              </a:pPr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1BB786AF-7A3E-4885-9D2D-308EE359D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B9497840-C056-4AB0-9816-EA8513AAB911}" type="datetimeFigureOut">
              <a:rPr lang="en-US"/>
              <a:pPr>
                <a:defRPr/>
              </a:pPr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488171C-E91A-4F7C-812E-88CD2C17C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6F2A63E-CEFC-442F-BDB0-534A9AD2C0DD}" type="datetimeFigureOut">
              <a:rPr lang="en-US"/>
              <a:pPr>
                <a:defRPr/>
              </a:pPr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6853C27-4608-4900-925B-B20144383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962C80E-55E6-4CC5-8EDE-DD7749314874}" type="datetimeFigureOut">
              <a:rPr lang="en-US"/>
              <a:pPr>
                <a:defRPr/>
              </a:pPr>
              <a:t>9/26/2018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92F468D-A9A7-4ADC-9CC2-97F909972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DC4794D-024E-4FB7-8C3F-BF34F15F92E5}" type="datetimeFigureOut">
              <a:rPr lang="en-US"/>
              <a:pPr>
                <a:defRPr/>
              </a:pPr>
              <a:t>9/26/2018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82942A45-DEDE-4A61-B6C1-E28EC409C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8956D2C-44BD-44FF-918B-18B2113D953D}" type="datetimeFigureOut">
              <a:rPr lang="en-US"/>
              <a:pPr>
                <a:defRPr/>
              </a:pPr>
              <a:t>9/26/2018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5F8AF10-6A0C-47DE-AC25-982702E29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8F50759A-3F98-42BD-9752-D0CE153F55AF}" type="datetimeFigureOut">
              <a:rPr lang="en-US"/>
              <a:pPr>
                <a:defRPr/>
              </a:pPr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920D6BE-4A92-41B9-898B-3D4CEAC50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6CD4-7AE7-4302-B2A9-2408FD971960}" type="datetimeFigureOut">
              <a:rPr lang="el-GR" smtClean="0"/>
              <a:pPr/>
              <a:t>26/9/2018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7686-61C0-4D11-8C4B-FC21BA8205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26263F9-8FBC-46C7-8BD2-6A5E861E3DAA}" type="datetimeFigureOut">
              <a:rPr lang="en-US"/>
              <a:pPr>
                <a:defRPr/>
              </a:pPr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1479D85-9C7C-4C51-A5A3-158776942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CD312D4-8516-4F81-AE07-ADA26C0920A5}" type="datetimeFigureOut">
              <a:rPr lang="en-US"/>
              <a:pPr>
                <a:defRPr/>
              </a:pPr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83ED6B37-70EE-4197-B1CA-95D3C98E85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4D9EFE44-6963-4D2D-953E-FF2EEF71F94D}" type="datetimeFigureOut">
              <a:rPr lang="en-US"/>
              <a:pPr>
                <a:defRPr/>
              </a:pPr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3831B59E-628F-44E5-BABB-4227DB3AE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A0B0A-CF2A-4530-B3BB-0AA2C1DC7A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7B464-BD4A-406C-8857-1CE1634BF3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4726-38BD-4F14-B947-9C45A28F39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C1DBD-6C6D-45EC-B4EA-48A84D146C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70078-81B4-4AA2-9F3D-F30553A7DF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19632-E5D5-4908-9B60-6681D7A281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49258-CEA3-4D00-A39B-4DB4055CD1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6CD4-7AE7-4302-B2A9-2408FD971960}" type="datetimeFigureOut">
              <a:rPr lang="el-GR" smtClean="0"/>
              <a:pPr/>
              <a:t>26/9/2018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7686-61C0-4D11-8C4B-FC21BA8205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77700-E2E4-4E14-A794-2EA8B10086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25840-2C7D-412E-BA10-192AE3D260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BD6B4-5D96-4367-A49C-F9068FBA19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F17F1-6D87-4A96-AE91-B9C4B162CF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4F2D-1CF1-4A1D-A494-D3E0C1F0E75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26/9/2018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5400-494F-4E35-A2E6-6B25F34D05CE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4F2D-1CF1-4A1D-A494-D3E0C1F0E75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26/9/2018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5400-494F-4E35-A2E6-6B25F34D05CE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4F2D-1CF1-4A1D-A494-D3E0C1F0E75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26/9/2018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5400-494F-4E35-A2E6-6B25F34D05CE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4F2D-1CF1-4A1D-A494-D3E0C1F0E75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26/9/2018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5400-494F-4E35-A2E6-6B25F34D05CE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4F2D-1CF1-4A1D-A494-D3E0C1F0E75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26/9/2018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5400-494F-4E35-A2E6-6B25F34D05CE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4F2D-1CF1-4A1D-A494-D3E0C1F0E75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26/9/2018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5400-494F-4E35-A2E6-6B25F34D05CE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6CD4-7AE7-4302-B2A9-2408FD971960}" type="datetimeFigureOut">
              <a:rPr lang="el-GR" smtClean="0"/>
              <a:pPr/>
              <a:t>26/9/2018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7686-61C0-4D11-8C4B-FC21BA8205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4F2D-1CF1-4A1D-A494-D3E0C1F0E75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26/9/2018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5400-494F-4E35-A2E6-6B25F34D05CE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4F2D-1CF1-4A1D-A494-D3E0C1F0E75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26/9/2018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5400-494F-4E35-A2E6-6B25F34D05CE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4F2D-1CF1-4A1D-A494-D3E0C1F0E75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26/9/2018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5400-494F-4E35-A2E6-6B25F34D05CE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4F2D-1CF1-4A1D-A494-D3E0C1F0E75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26/9/2018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5400-494F-4E35-A2E6-6B25F34D05CE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4F2D-1CF1-4A1D-A494-D3E0C1F0E75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26/9/2018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5400-494F-4E35-A2E6-6B25F34D05CE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395288" y="19161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86288" y="19161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6CD4-7AE7-4302-B2A9-2408FD971960}" type="datetimeFigureOut">
              <a:rPr lang="el-GR" smtClean="0"/>
              <a:pPr/>
              <a:t>26/9/2018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7686-61C0-4D11-8C4B-FC21BA8205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67488" y="476250"/>
            <a:ext cx="2057400" cy="59658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395288" y="476250"/>
            <a:ext cx="6019800" cy="59658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Τίτλος και Κείμενο επάνω από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288" y="476250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395288" y="1916113"/>
            <a:ext cx="8229600" cy="2185987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395288" y="4254500"/>
            <a:ext cx="8229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288" y="476250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395288" y="1916113"/>
            <a:ext cx="4038600" cy="4525962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86288" y="1916113"/>
            <a:ext cx="4038600" cy="4525962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288" y="476250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395288" y="1916113"/>
            <a:ext cx="8229600" cy="4525962"/>
          </a:xfrm>
        </p:spPr>
        <p:txBody>
          <a:bodyPr/>
          <a:lstStyle/>
          <a:p>
            <a:pPr lvl="0"/>
            <a:endParaRPr lang="el-GR" noProof="0" smtClean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A0B0A-CF2A-4530-B3BB-0AA2C1DC7A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6CD4-7AE7-4302-B2A9-2408FD971960}" type="datetimeFigureOut">
              <a:rPr lang="el-GR" smtClean="0"/>
              <a:pPr/>
              <a:t>26/9/2018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7686-61C0-4D11-8C4B-FC21BA8205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7B464-BD4A-406C-8857-1CE1634BF3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4726-38BD-4F14-B947-9C45A28F39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C1DBD-6C6D-45EC-B4EA-48A84D146C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70078-81B4-4AA2-9F3D-F30553A7DF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19632-E5D5-4908-9B60-6681D7A281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49258-CEA3-4D00-A39B-4DB4055CD1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77700-E2E4-4E14-A794-2EA8B10086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25840-2C7D-412E-BA10-192AE3D260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BD6B4-5D96-4367-A49C-F9068FBA19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F17F1-6D87-4A96-AE91-B9C4B162CF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6CD4-7AE7-4302-B2A9-2408FD971960}" type="datetimeFigureOut">
              <a:rPr lang="el-GR" smtClean="0"/>
              <a:pPr/>
              <a:t>26/9/2018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7686-61C0-4D11-8C4B-FC21BA8205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6CD4-7AE7-4302-B2A9-2408FD971960}" type="datetimeFigureOut">
              <a:rPr lang="el-GR" smtClean="0"/>
              <a:pPr/>
              <a:t>26/9/2018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7686-61C0-4D11-8C4B-FC21BA8205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6CD4-7AE7-4302-B2A9-2408FD971960}" type="datetimeFigureOut">
              <a:rPr lang="el-GR" smtClean="0"/>
              <a:pPr/>
              <a:t>26/9/2018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7686-61C0-4D11-8C4B-FC21BA8205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D6CD4-7AE7-4302-B2A9-2408FD971960}" type="datetimeFigureOut">
              <a:rPr lang="el-GR" smtClean="0"/>
              <a:pPr/>
              <a:t>26/9/2018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A7686-61C0-4D11-8C4B-FC21BA82054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defTabSz="45720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prstClr val="white">
                    <a:shade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9DE20A-3181-4F75-B94E-062F1E674B9D}" type="datetimeFigureOut">
              <a:rPr lang="en-US"/>
              <a:pPr>
                <a:defRPr/>
              </a:pPr>
              <a:t>9/26/2018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defTabSz="45720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white">
                    <a:shade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defTabSz="45720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prstClr val="white">
                    <a:shade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7B6C24-236F-4F46-B5BD-F4AB76EA5A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70100F-9F63-4129-A345-77521C286A5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84F2D-1CF1-4A1D-A494-D3E0C1F0E75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26/9/2018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C5400-494F-4E35-A2E6-6B25F34D05CE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76250"/>
            <a:ext cx="8229600" cy="1143000"/>
          </a:xfrm>
          <a:prstGeom prst="rect">
            <a:avLst/>
          </a:prstGeom>
          <a:noFill/>
          <a:ln w="19050">
            <a:solidFill>
              <a:srgbClr val="364B5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91611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AC1F0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AC1F08"/>
          </a:solidFill>
          <a:latin typeface="Book Antiqua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AC1F08"/>
          </a:solidFill>
          <a:latin typeface="Book Antiqua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AC1F08"/>
          </a:solidFill>
          <a:latin typeface="Book Antiqua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AC1F08"/>
          </a:solidFill>
          <a:latin typeface="Book Antiqua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AC1F08"/>
          </a:solidFill>
          <a:latin typeface="Book Antiqua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AC1F08"/>
          </a:solidFill>
          <a:latin typeface="Book Antiqua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AC1F08"/>
          </a:solidFill>
          <a:latin typeface="Book Antiqua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AC1F08"/>
          </a:solidFill>
          <a:latin typeface="Book Antiqua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buSzPct val="65000"/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20000"/>
        </a:spcAft>
        <a:buSzPct val="65000"/>
        <a:buBlip>
          <a:blip r:embed="rId17"/>
        </a:buBlip>
        <a:defRPr sz="2200">
          <a:solidFill>
            <a:srgbClr val="27384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SzPct val="65000"/>
        <a:buBlip>
          <a:blip r:embed="rId18"/>
        </a:buBlip>
        <a:defRPr>
          <a:solidFill>
            <a:srgbClr val="333333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2000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2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2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2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2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70100F-9F63-4129-A345-77521C286A5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357299"/>
            <a:ext cx="7772400" cy="100013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l-GR" sz="2400" b="1" dirty="0" smtClean="0"/>
              <a:t>ΦΛΕΓΜΟΝΗ ΕΠΑΓΟΜΕΝΗ ΑΠΟ </a:t>
            </a:r>
            <a:r>
              <a:rPr lang="el-GR" sz="2400" b="1" dirty="0" smtClean="0"/>
              <a:t>ΤΗΝ ΚΙΝΗΤΟΠΟΙΗΣΗ </a:t>
            </a:r>
            <a:r>
              <a:rPr lang="el-GR" sz="2400" b="1" dirty="0" smtClean="0"/>
              <a:t>ΤΗΣ ΦΥΣΙΚΗΣ </a:t>
            </a:r>
            <a:r>
              <a:rPr lang="el-GR" sz="2400" b="1" dirty="0" smtClean="0"/>
              <a:t>ΑΝΟΣΙΑΣ</a:t>
            </a:r>
            <a:endParaRPr lang="el-GR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0148" y="3886200"/>
            <a:ext cx="6400800" cy="1257312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l-GR" sz="1800" b="1" dirty="0" smtClean="0">
                <a:solidFill>
                  <a:schemeClr val="tx1"/>
                </a:solidFill>
              </a:rPr>
              <a:t>Μ.Ν. Μανουσάκης</a:t>
            </a:r>
          </a:p>
          <a:p>
            <a:r>
              <a:rPr lang="el-GR" sz="1800" b="1" dirty="0" smtClean="0">
                <a:solidFill>
                  <a:schemeClr val="tx1"/>
                </a:solidFill>
              </a:rPr>
              <a:t>Παθολογική Φυσιολογία</a:t>
            </a:r>
            <a:r>
              <a:rPr lang="en-US" sz="1800" b="1" dirty="0" smtClean="0">
                <a:solidFill>
                  <a:schemeClr val="tx1"/>
                </a:solidFill>
              </a:rPr>
              <a:t>, </a:t>
            </a:r>
            <a:r>
              <a:rPr lang="el-GR" sz="1800" b="1" dirty="0" smtClean="0">
                <a:solidFill>
                  <a:schemeClr val="tx1"/>
                </a:solidFill>
              </a:rPr>
              <a:t>Ιατρική Σχολή</a:t>
            </a:r>
            <a:endParaRPr lang="en-US" sz="1800" b="1" dirty="0" smtClean="0">
              <a:solidFill>
                <a:schemeClr val="tx1"/>
              </a:solidFill>
            </a:endParaRPr>
          </a:p>
          <a:p>
            <a:r>
              <a:rPr lang="el-GR" sz="1800" b="1" dirty="0" smtClean="0">
                <a:solidFill>
                  <a:schemeClr val="tx1"/>
                </a:solidFill>
              </a:rPr>
              <a:t>Εθνικό &amp; Καποδιστριακό Πανεπιστήμιο Αθηνών</a:t>
            </a:r>
            <a:endParaRPr lang="el-GR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268760"/>
            <a:ext cx="8568952" cy="5256584"/>
          </a:xfrm>
        </p:spPr>
        <p:txBody>
          <a:bodyPr>
            <a:normAutofit/>
          </a:bodyPr>
          <a:lstStyle/>
          <a:p>
            <a:pPr marL="142875" indent="-184150">
              <a:lnSpc>
                <a:spcPct val="200000"/>
              </a:lnSpc>
            </a:pPr>
            <a:r>
              <a:rPr lang="el-GR" sz="1600" b="1" dirty="0" smtClean="0"/>
              <a:t>Μόρια αναγνώρισης </a:t>
            </a:r>
            <a:r>
              <a:rPr lang="en-US" sz="1600" b="1" dirty="0" smtClean="0"/>
              <a:t>Ag</a:t>
            </a:r>
            <a:r>
              <a:rPr lang="en-US" sz="1600" dirty="0" smtClean="0"/>
              <a:t> </a:t>
            </a:r>
            <a:r>
              <a:rPr lang="el-GR" sz="1600" dirty="0" smtClean="0"/>
              <a:t>(</a:t>
            </a:r>
            <a:r>
              <a:rPr lang="en-US" sz="1600" dirty="0" smtClean="0"/>
              <a:t>MHC-I, MHC-II, </a:t>
            </a:r>
            <a:r>
              <a:rPr lang="en-US" sz="1600" dirty="0" err="1" smtClean="0"/>
              <a:t>BcR</a:t>
            </a:r>
            <a:r>
              <a:rPr lang="en-US" sz="1600" dirty="0" smtClean="0"/>
              <a:t>, </a:t>
            </a:r>
            <a:r>
              <a:rPr lang="en-US" sz="1600" dirty="0" err="1" smtClean="0"/>
              <a:t>TcR</a:t>
            </a:r>
            <a:r>
              <a:rPr lang="el-GR" sz="1600" dirty="0" smtClean="0"/>
              <a:t>)</a:t>
            </a:r>
            <a:endParaRPr lang="en-US" sz="1600" dirty="0" smtClean="0"/>
          </a:p>
          <a:p>
            <a:pPr marL="142875" indent="-184150">
              <a:lnSpc>
                <a:spcPct val="200000"/>
              </a:lnSpc>
            </a:pPr>
            <a:r>
              <a:rPr lang="el-GR" sz="1600" b="1" dirty="0" smtClean="0"/>
              <a:t>Μόρια</a:t>
            </a:r>
            <a:r>
              <a:rPr lang="en-US" sz="1600" b="1" dirty="0" smtClean="0"/>
              <a:t> </a:t>
            </a:r>
            <a:r>
              <a:rPr lang="el-GR" sz="1600" b="1" dirty="0" smtClean="0"/>
              <a:t>προσκόλλησης</a:t>
            </a:r>
            <a:r>
              <a:rPr lang="en-US" sz="1600" b="1" dirty="0" smtClean="0"/>
              <a:t> </a:t>
            </a:r>
            <a:r>
              <a:rPr lang="en-US" sz="1600" dirty="0" smtClean="0"/>
              <a:t>(</a:t>
            </a:r>
            <a:r>
              <a:rPr lang="en-US" sz="1600" dirty="0" err="1" smtClean="0"/>
              <a:t>selectins</a:t>
            </a:r>
            <a:r>
              <a:rPr lang="en-US" sz="1600" dirty="0" smtClean="0"/>
              <a:t>, </a:t>
            </a:r>
            <a:r>
              <a:rPr lang="en-US" sz="1600" dirty="0" err="1" smtClean="0"/>
              <a:t>integrins</a:t>
            </a:r>
            <a:r>
              <a:rPr lang="en-US" sz="1600" dirty="0" smtClean="0"/>
              <a:t>)</a:t>
            </a:r>
            <a:endParaRPr lang="el-GR" sz="1600" dirty="0" smtClean="0"/>
          </a:p>
          <a:p>
            <a:pPr marL="142875" indent="-184150">
              <a:lnSpc>
                <a:spcPct val="200000"/>
              </a:lnSpc>
            </a:pPr>
            <a:r>
              <a:rPr lang="el-GR" sz="1600" b="1" dirty="0" smtClean="0"/>
              <a:t>Μόρια </a:t>
            </a:r>
            <a:r>
              <a:rPr lang="el-GR" sz="1600" b="1" dirty="0" err="1" smtClean="0"/>
              <a:t>συνενεργοποίησης</a:t>
            </a:r>
            <a:r>
              <a:rPr lang="el-GR" sz="1600" b="1" dirty="0" smtClean="0"/>
              <a:t> </a:t>
            </a:r>
            <a:r>
              <a:rPr lang="el-GR" sz="1600" dirty="0" smtClean="0"/>
              <a:t>(Β7, </a:t>
            </a:r>
            <a:r>
              <a:rPr lang="en-US" sz="1600" dirty="0" smtClean="0"/>
              <a:t>CD28, CTLA4, CD40....)</a:t>
            </a:r>
          </a:p>
          <a:p>
            <a:pPr marL="142875" indent="-184150">
              <a:lnSpc>
                <a:spcPct val="200000"/>
              </a:lnSpc>
            </a:pPr>
            <a:r>
              <a:rPr lang="en-US" sz="1600" b="1" dirty="0" smtClean="0"/>
              <a:t>Toll-like receptors </a:t>
            </a:r>
            <a:r>
              <a:rPr lang="el-GR" sz="1600" dirty="0" smtClean="0"/>
              <a:t>(</a:t>
            </a:r>
            <a:r>
              <a:rPr lang="en-US" sz="1600" dirty="0" smtClean="0"/>
              <a:t>TLR1, TLR2, TLR3, ....)</a:t>
            </a:r>
            <a:endParaRPr lang="el-GR" sz="1600" dirty="0" smtClean="0"/>
          </a:p>
          <a:p>
            <a:pPr marL="142875" indent="-184150">
              <a:lnSpc>
                <a:spcPct val="200000"/>
              </a:lnSpc>
            </a:pPr>
            <a:r>
              <a:rPr lang="en-US" sz="1600" b="1" dirty="0" smtClean="0"/>
              <a:t>C-type </a:t>
            </a:r>
            <a:r>
              <a:rPr lang="en-US" sz="1600" b="1" dirty="0" err="1" smtClean="0"/>
              <a:t>lectin</a:t>
            </a:r>
            <a:r>
              <a:rPr lang="en-US" sz="1600" b="1" dirty="0" smtClean="0"/>
              <a:t> receptors</a:t>
            </a:r>
            <a:r>
              <a:rPr lang="en-US" sz="1600" dirty="0" smtClean="0"/>
              <a:t> (CLRs/ MMR, DEC, </a:t>
            </a:r>
            <a:r>
              <a:rPr lang="en-US" sz="1600" dirty="0" err="1" smtClean="0"/>
              <a:t>langerin</a:t>
            </a:r>
            <a:r>
              <a:rPr lang="en-US" sz="1600" dirty="0" smtClean="0"/>
              <a:t>, ....)</a:t>
            </a:r>
            <a:endParaRPr lang="el-GR" sz="1600" dirty="0" smtClean="0"/>
          </a:p>
          <a:p>
            <a:pPr marL="142875" indent="-184150">
              <a:lnSpc>
                <a:spcPct val="200000"/>
              </a:lnSpc>
            </a:pPr>
            <a:r>
              <a:rPr lang="en-US" sz="1600" b="1" dirty="0" smtClean="0"/>
              <a:t>Retinoic acid inducible gene-I-like receptors </a:t>
            </a:r>
            <a:r>
              <a:rPr lang="en-US" sz="1600" dirty="0" smtClean="0"/>
              <a:t>(RLRs/RIGs)</a:t>
            </a:r>
          </a:p>
          <a:p>
            <a:pPr marL="142875" indent="-184150">
              <a:lnSpc>
                <a:spcPct val="200000"/>
              </a:lnSpc>
            </a:pPr>
            <a:r>
              <a:rPr lang="en-US" sz="1600" b="1" dirty="0" smtClean="0"/>
              <a:t>Nucleotide-bindings receptors </a:t>
            </a:r>
            <a:r>
              <a:rPr lang="en-US" sz="1600" dirty="0" smtClean="0"/>
              <a:t>(NLRs)</a:t>
            </a:r>
          </a:p>
          <a:p>
            <a:pPr marL="142875" indent="-184150">
              <a:lnSpc>
                <a:spcPct val="200000"/>
              </a:lnSpc>
            </a:pPr>
            <a:r>
              <a:rPr lang="en-US" sz="1600" b="1" dirty="0" smtClean="0"/>
              <a:t>DNA and RNA sensors </a:t>
            </a:r>
            <a:r>
              <a:rPr lang="en-US" sz="1600" dirty="0" smtClean="0"/>
              <a:t>(AIM2, DAI)</a:t>
            </a:r>
            <a:endParaRPr lang="en-US" sz="1600" dirty="0" smtClean="0"/>
          </a:p>
        </p:txBody>
      </p:sp>
      <p:sp>
        <p:nvSpPr>
          <p:cNvPr id="7" name="6 - Έλλειψη"/>
          <p:cNvSpPr/>
          <p:nvPr/>
        </p:nvSpPr>
        <p:spPr>
          <a:xfrm>
            <a:off x="4932040" y="1484784"/>
            <a:ext cx="1800200" cy="108012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l-GR" dirty="0" smtClean="0">
                <a:solidFill>
                  <a:schemeClr val="tx1"/>
                </a:solidFill>
              </a:rPr>
              <a:t>Υποδοχείς &amp;</a:t>
            </a:r>
          </a:p>
          <a:p>
            <a:pPr marL="0" lvl="1" algn="ctr"/>
            <a:r>
              <a:rPr lang="el-GR" dirty="0" err="1" smtClean="0">
                <a:solidFill>
                  <a:schemeClr val="tx1"/>
                </a:solidFill>
              </a:rPr>
              <a:t>Συνδέτες</a:t>
            </a:r>
            <a:endParaRPr lang="el-GR" dirty="0" smtClean="0">
              <a:solidFill>
                <a:schemeClr val="tx1"/>
              </a:solidFill>
            </a:endParaRPr>
          </a:p>
        </p:txBody>
      </p:sp>
      <p:sp>
        <p:nvSpPr>
          <p:cNvPr id="9" name="1 - Τίτλος"/>
          <p:cNvSpPr txBox="1">
            <a:spLocks/>
          </p:cNvSpPr>
          <p:nvPr/>
        </p:nvSpPr>
        <p:spPr>
          <a:xfrm>
            <a:off x="323528" y="260648"/>
            <a:ext cx="8229600" cy="1008112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51000"/>
                  <a:satMod val="13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135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l-GR" sz="2800" dirty="0" smtClean="0"/>
              <a:t>Ανοσολογικές αποκρίσεις</a:t>
            </a:r>
            <a:r>
              <a:rPr lang="en-US" sz="2800" dirty="0" smtClean="0"/>
              <a:t> </a:t>
            </a:r>
            <a:r>
              <a:rPr lang="en-US" sz="2800" dirty="0" smtClean="0"/>
              <a:t>– </a:t>
            </a:r>
            <a:r>
              <a:rPr lang="el-GR" sz="2800" dirty="0" smtClean="0"/>
              <a:t>μόρια </a:t>
            </a:r>
            <a:r>
              <a:rPr lang="el-GR" sz="2800" dirty="0" err="1" smtClean="0"/>
              <a:t>διακυτταρική</a:t>
            </a:r>
            <a:r>
              <a:rPr lang="el-GR" sz="2800" dirty="0" err="1" smtClean="0"/>
              <a:t>ς</a:t>
            </a:r>
            <a:r>
              <a:rPr lang="el-GR" sz="2800" dirty="0" smtClean="0"/>
              <a:t> επικοινωνίας και αισθητήρες περιβάλλοντος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39" descr="43_09TcellsAndMHC_L.jpg"/>
          <p:cNvPicPr>
            <a:picLocks noChangeAspect="1" noChangeArrowheads="1"/>
          </p:cNvPicPr>
          <p:nvPr/>
        </p:nvPicPr>
        <p:blipFill>
          <a:blip r:embed="rId2" cstate="print"/>
          <a:srcRect l="46875"/>
          <a:stretch>
            <a:fillRect/>
          </a:stretch>
        </p:blipFill>
        <p:spPr bwMode="auto">
          <a:xfrm>
            <a:off x="6804248" y="1268760"/>
            <a:ext cx="2339752" cy="32040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0" name="9 - Ομάδα"/>
          <p:cNvGrpSpPr/>
          <p:nvPr/>
        </p:nvGrpSpPr>
        <p:grpSpPr>
          <a:xfrm>
            <a:off x="5148064" y="3068960"/>
            <a:ext cx="1584176" cy="2472986"/>
            <a:chOff x="5148064" y="3140968"/>
            <a:chExt cx="1584176" cy="2472986"/>
          </a:xfrm>
        </p:grpSpPr>
        <p:sp>
          <p:nvSpPr>
            <p:cNvPr id="6" name="5 - Ορθογώνιο"/>
            <p:cNvSpPr/>
            <p:nvPr/>
          </p:nvSpPr>
          <p:spPr>
            <a:xfrm>
              <a:off x="5364088" y="4536736"/>
              <a:ext cx="1368152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177800" algn="ctr" fontAlgn="base"/>
              <a:r>
                <a:rPr lang="en-US" sz="1600" b="1" dirty="0" smtClean="0">
                  <a:solidFill>
                    <a:prstClr val="black"/>
                  </a:solidFill>
                </a:rPr>
                <a:t>Pattern</a:t>
              </a:r>
              <a:endParaRPr lang="el-GR" sz="1600" b="1" dirty="0" smtClean="0">
                <a:solidFill>
                  <a:prstClr val="black"/>
                </a:solidFill>
              </a:endParaRPr>
            </a:p>
            <a:p>
              <a:pPr indent="177800" algn="ctr" fontAlgn="base"/>
              <a:r>
                <a:rPr lang="en-US" sz="1600" b="1" dirty="0" smtClean="0">
                  <a:solidFill>
                    <a:prstClr val="black"/>
                  </a:solidFill>
                </a:rPr>
                <a:t>Recognition</a:t>
              </a:r>
              <a:endParaRPr lang="el-GR" sz="1600" b="1" dirty="0" smtClean="0">
                <a:solidFill>
                  <a:prstClr val="black"/>
                </a:solidFill>
              </a:endParaRPr>
            </a:p>
            <a:p>
              <a:pPr indent="177800" algn="ctr" fontAlgn="base"/>
              <a:r>
                <a:rPr lang="en-US" sz="1600" b="1" dirty="0" smtClean="0">
                  <a:solidFill>
                    <a:prstClr val="black"/>
                  </a:solidFill>
                </a:rPr>
                <a:t>Receptors</a:t>
              </a:r>
              <a:endParaRPr lang="en-US" sz="1600" b="1" dirty="0" smtClean="0">
                <a:solidFill>
                  <a:prstClr val="black"/>
                </a:solidFill>
              </a:endParaRPr>
            </a:p>
            <a:p>
              <a:pPr indent="177800" algn="ctr" fontAlgn="base"/>
              <a:r>
                <a:rPr lang="en-US" sz="1600" b="1" dirty="0" smtClean="0">
                  <a:solidFill>
                    <a:prstClr val="black"/>
                  </a:solidFill>
                </a:rPr>
                <a:t>(PRRs)</a:t>
              </a:r>
              <a:endParaRPr lang="el-GR" sz="1600" dirty="0"/>
            </a:p>
          </p:txBody>
        </p:sp>
        <p:sp>
          <p:nvSpPr>
            <p:cNvPr id="8" name="7 - Δεξιό άγκιστρο"/>
            <p:cNvSpPr/>
            <p:nvPr/>
          </p:nvSpPr>
          <p:spPr>
            <a:xfrm>
              <a:off x="5148064" y="3140968"/>
              <a:ext cx="432048" cy="2448272"/>
            </a:xfrm>
            <a:prstGeom prst="rightBrace">
              <a:avLst>
                <a:gd name="adj1" fmla="val 8333"/>
                <a:gd name="adj2" fmla="val 7927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7"/>
          <p:cNvSpPr txBox="1">
            <a:spLocks noChangeArrowheads="1"/>
          </p:cNvSpPr>
          <p:nvPr/>
        </p:nvSpPr>
        <p:spPr bwMode="auto">
          <a:xfrm>
            <a:off x="2152823" y="209178"/>
            <a:ext cx="44688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800" b="1" dirty="0" smtClean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Έμφυτη και επίκτητη ανοσία</a:t>
            </a:r>
            <a:endParaRPr lang="en-US" sz="2800" b="1" dirty="0" smtClean="0">
              <a:solidFill>
                <a:srgbClr val="000072"/>
              </a:solidFill>
              <a:latin typeface="Comic Sans MS" pitchFamily="66" charset="0"/>
            </a:endParaRPr>
          </a:p>
        </p:txBody>
      </p:sp>
      <p:grpSp>
        <p:nvGrpSpPr>
          <p:cNvPr id="11" name="10 - Ομάδα"/>
          <p:cNvGrpSpPr/>
          <p:nvPr/>
        </p:nvGrpSpPr>
        <p:grpSpPr>
          <a:xfrm>
            <a:off x="430911" y="908720"/>
            <a:ext cx="8125415" cy="5729971"/>
            <a:chOff x="430911" y="908720"/>
            <a:chExt cx="8125415" cy="5729971"/>
          </a:xfrm>
        </p:grpSpPr>
        <p:pic>
          <p:nvPicPr>
            <p:cNvPr id="3075" name="Picture 8" descr="S29745-001-f003"/>
            <p:cNvPicPr>
              <a:picLocks noChangeAspect="1" noChangeArrowheads="1"/>
            </p:cNvPicPr>
            <p:nvPr/>
          </p:nvPicPr>
          <p:blipFill>
            <a:blip r:embed="rId3" cstate="print"/>
            <a:srcRect b="4977"/>
            <a:stretch>
              <a:fillRect/>
            </a:stretch>
          </p:blipFill>
          <p:spPr bwMode="auto">
            <a:xfrm>
              <a:off x="857324" y="908720"/>
              <a:ext cx="7531100" cy="4211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9 - Ομάδα"/>
            <p:cNvGrpSpPr/>
            <p:nvPr/>
          </p:nvGrpSpPr>
          <p:grpSpPr>
            <a:xfrm>
              <a:off x="430911" y="5157192"/>
              <a:ext cx="8125415" cy="1481499"/>
              <a:chOff x="430911" y="5157192"/>
              <a:chExt cx="8125415" cy="1481499"/>
            </a:xfrm>
          </p:grpSpPr>
          <p:sp>
            <p:nvSpPr>
              <p:cNvPr id="4" name="3 - TextBox"/>
              <p:cNvSpPr txBox="1"/>
              <p:nvPr/>
            </p:nvSpPr>
            <p:spPr>
              <a:xfrm>
                <a:off x="430911" y="5157192"/>
                <a:ext cx="3009726" cy="73866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36000" rIns="36000" rtlCol="0">
                <a:spAutoFit/>
              </a:bodyPr>
              <a:lstStyle/>
              <a:p>
                <a:pPr indent="185738">
                  <a:buFont typeface="Wingdings" pitchFamily="2" charset="2"/>
                  <a:buChar char="§"/>
                </a:pPr>
                <a:r>
                  <a:rPr lang="el-GR" sz="1400" dirty="0" smtClean="0">
                    <a:latin typeface="Calibri (Κυρίως κείμενο)"/>
                  </a:rPr>
                  <a:t>Ταχύτατη απόκριση (ώρες)</a:t>
                </a:r>
              </a:p>
              <a:p>
                <a:pPr indent="185738">
                  <a:buFont typeface="Wingdings" pitchFamily="2" charset="2"/>
                  <a:buChar char="§"/>
                </a:pPr>
                <a:r>
                  <a:rPr lang="el-GR" sz="1400" dirty="0" smtClean="0">
                    <a:latin typeface="Calibri (Κυρίως κείμενο)"/>
                  </a:rPr>
                  <a:t>Περιορισμένο φάσμα </a:t>
                </a:r>
                <a:r>
                  <a:rPr lang="el-GR" sz="1400" dirty="0" smtClean="0">
                    <a:latin typeface="Calibri (Κυρίως κείμενο)"/>
                  </a:rPr>
                  <a:t>αντιδράσεων</a:t>
                </a:r>
                <a:endParaRPr lang="el-GR" sz="1400" dirty="0" smtClean="0">
                  <a:latin typeface="Calibri (Κυρίως κείμενο)"/>
                </a:endParaRPr>
              </a:p>
              <a:p>
                <a:pPr indent="185738">
                  <a:buFont typeface="Wingdings" pitchFamily="2" charset="2"/>
                  <a:buChar char="§"/>
                </a:pPr>
                <a:r>
                  <a:rPr lang="el-GR" sz="1400" dirty="0" smtClean="0">
                    <a:latin typeface="Calibri (Κυρίως κείμενο)"/>
                  </a:rPr>
                  <a:t>Δεν αναπτύσσει μνήμη</a:t>
                </a:r>
                <a:endParaRPr lang="el-GR" sz="1400" dirty="0">
                  <a:latin typeface="Calibri (Κυρίως κείμενο)"/>
                </a:endParaRPr>
              </a:p>
            </p:txBody>
          </p:sp>
          <p:sp>
            <p:nvSpPr>
              <p:cNvPr id="5" name="4 - TextBox"/>
              <p:cNvSpPr txBox="1"/>
              <p:nvPr/>
            </p:nvSpPr>
            <p:spPr>
              <a:xfrm>
                <a:off x="3443012" y="5157192"/>
                <a:ext cx="5113314" cy="73866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36000" rIns="36000" rtlCol="0">
                <a:spAutoFit/>
              </a:bodyPr>
              <a:lstStyle/>
              <a:p>
                <a:pPr indent="185738">
                  <a:buFont typeface="Wingdings" pitchFamily="2" charset="2"/>
                  <a:buChar char="§"/>
                </a:pPr>
                <a:r>
                  <a:rPr lang="el-GR" sz="1400" dirty="0" smtClean="0">
                    <a:latin typeface="Calibri (Κυρίως κείμενο)"/>
                  </a:rPr>
                  <a:t>Βραδύτερη απόκριση (ημέρες)</a:t>
                </a:r>
              </a:p>
              <a:p>
                <a:pPr indent="185738">
                  <a:buFont typeface="Wingdings" pitchFamily="2" charset="2"/>
                  <a:buChar char="§"/>
                </a:pPr>
                <a:r>
                  <a:rPr lang="el-GR" sz="1400" dirty="0" smtClean="0">
                    <a:latin typeface="Calibri (Κυρίως κείμενο)"/>
                  </a:rPr>
                  <a:t>Ευρύ και εξελισσόμενο φάσμα </a:t>
                </a:r>
                <a:r>
                  <a:rPr lang="el-GR" sz="1400" dirty="0" err="1" smtClean="0">
                    <a:latin typeface="Calibri (Κυρίως κείμενο)"/>
                  </a:rPr>
                  <a:t>αντιγονο</a:t>
                </a:r>
                <a:r>
                  <a:rPr lang="el-GR" sz="1400" dirty="0" smtClean="0">
                    <a:latin typeface="Calibri (Κυρίως κείμενο)"/>
                  </a:rPr>
                  <a:t>-ειδικών αντιδράσεων</a:t>
                </a:r>
              </a:p>
              <a:p>
                <a:pPr indent="185738">
                  <a:buFont typeface="Wingdings" pitchFamily="2" charset="2"/>
                  <a:buChar char="§"/>
                </a:pPr>
                <a:r>
                  <a:rPr lang="el-GR" sz="1400" dirty="0" smtClean="0">
                    <a:latin typeface="Calibri (Κυρίως κείμενο)"/>
                  </a:rPr>
                  <a:t>Αναπτύσσει μνήμη</a:t>
                </a:r>
                <a:endParaRPr lang="el-GR" sz="1400" dirty="0">
                  <a:latin typeface="Calibri (Κυρίως κείμενο)"/>
                </a:endParaRPr>
              </a:p>
            </p:txBody>
          </p:sp>
          <p:sp>
            <p:nvSpPr>
              <p:cNvPr id="6" name="5 - TextBox"/>
              <p:cNvSpPr txBox="1"/>
              <p:nvPr/>
            </p:nvSpPr>
            <p:spPr>
              <a:xfrm>
                <a:off x="2915816" y="6269359"/>
                <a:ext cx="17892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l-GR" dirty="0" smtClean="0">
                    <a:latin typeface="Calibri (Κυρίως κείμενο)"/>
                  </a:rPr>
                  <a:t>Αλληλεπίδραση</a:t>
                </a:r>
                <a:endParaRPr lang="el-GR" dirty="0">
                  <a:latin typeface="Calibri (Κυρίως κείμενο)"/>
                </a:endParaRPr>
              </a:p>
            </p:txBody>
          </p:sp>
          <p:sp>
            <p:nvSpPr>
              <p:cNvPr id="7" name="6 - Λυγισμένο βέλος"/>
              <p:cNvSpPr/>
              <p:nvPr/>
            </p:nvSpPr>
            <p:spPr bwMode="auto">
              <a:xfrm rot="5400000" flipH="1">
                <a:off x="5112060" y="5569861"/>
                <a:ext cx="576064" cy="1368152"/>
              </a:xfrm>
              <a:prstGeom prst="bentArrow">
                <a:avLst>
                  <a:gd name="adj1" fmla="val 25000"/>
                  <a:gd name="adj2" fmla="val 25000"/>
                  <a:gd name="adj3" fmla="val 25000"/>
                  <a:gd name="adj4" fmla="val 43750"/>
                </a:avLst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" name="8 - Λυγισμένο βέλος"/>
              <p:cNvSpPr/>
              <p:nvPr/>
            </p:nvSpPr>
            <p:spPr bwMode="auto">
              <a:xfrm rot="16200000">
                <a:off x="1871701" y="5569862"/>
                <a:ext cx="576064" cy="1368152"/>
              </a:xfrm>
              <a:prstGeom prst="bentArrow">
                <a:avLst>
                  <a:gd name="adj1" fmla="val 25000"/>
                  <a:gd name="adj2" fmla="val 25000"/>
                  <a:gd name="adj3" fmla="val 25000"/>
                  <a:gd name="adj4" fmla="val 43750"/>
                </a:avLst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21 - Ομάδα"/>
          <p:cNvGrpSpPr/>
          <p:nvPr/>
        </p:nvGrpSpPr>
        <p:grpSpPr>
          <a:xfrm>
            <a:off x="994379" y="1124744"/>
            <a:ext cx="6889989" cy="4972975"/>
            <a:chOff x="395536" y="1124744"/>
            <a:chExt cx="6889989" cy="4972975"/>
          </a:xfrm>
        </p:grpSpPr>
        <p:sp>
          <p:nvSpPr>
            <p:cNvPr id="63490" name="TextBox 1"/>
            <p:cNvSpPr txBox="1">
              <a:spLocks noChangeArrowheads="1"/>
            </p:cNvSpPr>
            <p:nvPr/>
          </p:nvSpPr>
          <p:spPr bwMode="auto">
            <a:xfrm>
              <a:off x="395536" y="1916832"/>
              <a:ext cx="1765662" cy="338554"/>
            </a:xfrm>
            <a:prstGeom prst="rect">
              <a:avLst/>
            </a:prstGeom>
            <a:noFill/>
            <a:ln w="9525">
              <a:solidFill>
                <a:schemeClr val="accent1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  <p:txBody>
            <a:bodyPr wrap="none" lIns="36000" rIns="3600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 sz="1600" b="1" dirty="0" smtClean="0">
                  <a:latin typeface="Calibri (Κυρίως κείμενο)"/>
                  <a:cs typeface="Arial" pitchFamily="34" charset="0"/>
                </a:rPr>
                <a:t>Β. κύρια κύτταρα</a:t>
              </a:r>
              <a:endParaRPr lang="en-US" sz="1600" b="1" dirty="0" smtClean="0">
                <a:latin typeface="Calibri (Κυρίως κείμενο)"/>
                <a:cs typeface="Arial" pitchFamily="34" charset="0"/>
              </a:endParaRPr>
            </a:p>
          </p:txBody>
        </p:sp>
        <p:grpSp>
          <p:nvGrpSpPr>
            <p:cNvPr id="2" name="20 - Ομάδα"/>
            <p:cNvGrpSpPr>
              <a:grpSpLocks noChangeAspect="1"/>
            </p:cNvGrpSpPr>
            <p:nvPr/>
          </p:nvGrpSpPr>
          <p:grpSpPr>
            <a:xfrm>
              <a:off x="755575" y="2204863"/>
              <a:ext cx="6529950" cy="3888433"/>
              <a:chOff x="55943" y="1240296"/>
              <a:chExt cx="9052561" cy="5390592"/>
            </a:xfrm>
          </p:grpSpPr>
          <p:grpSp>
            <p:nvGrpSpPr>
              <p:cNvPr id="4" name="19 - Ομάδα"/>
              <p:cNvGrpSpPr/>
              <p:nvPr/>
            </p:nvGrpSpPr>
            <p:grpSpPr>
              <a:xfrm>
                <a:off x="55943" y="2001838"/>
                <a:ext cx="9052561" cy="4629050"/>
                <a:chOff x="55943" y="2001838"/>
                <a:chExt cx="9052561" cy="4629050"/>
              </a:xfrm>
            </p:grpSpPr>
            <p:grpSp>
              <p:nvGrpSpPr>
                <p:cNvPr id="7" name="18 - Ομάδα"/>
                <p:cNvGrpSpPr/>
                <p:nvPr/>
              </p:nvGrpSpPr>
              <p:grpSpPr>
                <a:xfrm>
                  <a:off x="55943" y="2001838"/>
                  <a:ext cx="8961121" cy="4629050"/>
                  <a:chOff x="55943" y="2001838"/>
                  <a:chExt cx="8961121" cy="4629050"/>
                </a:xfrm>
              </p:grpSpPr>
              <p:pic>
                <p:nvPicPr>
                  <p:cNvPr id="63504" name="Picture 2" descr="D:\Art - JPEG\ch03\figure 3-12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b="22066"/>
                  <a:stretch>
                    <a:fillRect/>
                  </a:stretch>
                </p:blipFill>
                <p:spPr bwMode="auto">
                  <a:xfrm>
                    <a:off x="55943" y="2001838"/>
                    <a:ext cx="8961121" cy="308334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3" name="Rectangle 2"/>
                  <p:cNvSpPr/>
                  <p:nvPr/>
                </p:nvSpPr>
                <p:spPr bwMode="auto">
                  <a:xfrm>
                    <a:off x="1043608" y="6021288"/>
                    <a:ext cx="2041525" cy="6096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200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5" name="Rectangle 4"/>
                <p:cNvSpPr/>
                <p:nvPr/>
              </p:nvSpPr>
              <p:spPr bwMode="auto">
                <a:xfrm>
                  <a:off x="179512" y="4149080"/>
                  <a:ext cx="8928992" cy="1600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200" dirty="0">
                    <a:solidFill>
                      <a:prstClr val="black"/>
                    </a:solidFill>
                  </a:endParaRPr>
                </a:p>
                <a:p>
                  <a:pPr algn="ctr">
                    <a:defRPr/>
                  </a:pPr>
                  <a:r>
                    <a:rPr lang="en-US" sz="1600" b="1" dirty="0">
                      <a:solidFill>
                        <a:prstClr val="black"/>
                      </a:solidFill>
                    </a:rPr>
                    <a:t>     </a:t>
                  </a:r>
                </a:p>
              </p:txBody>
            </p:sp>
            <p:sp>
              <p:nvSpPr>
                <p:cNvPr id="6" name="Rectangle 5"/>
                <p:cNvSpPr/>
                <p:nvPr/>
              </p:nvSpPr>
              <p:spPr bwMode="auto">
                <a:xfrm>
                  <a:off x="943991" y="3933056"/>
                  <a:ext cx="1230313" cy="2857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" name="Rectangle 9"/>
                <p:cNvSpPr/>
                <p:nvPr/>
              </p:nvSpPr>
              <p:spPr bwMode="auto">
                <a:xfrm>
                  <a:off x="2936304" y="3962400"/>
                  <a:ext cx="1230312" cy="2857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" name="Rectangle 10"/>
                <p:cNvSpPr/>
                <p:nvPr/>
              </p:nvSpPr>
              <p:spPr bwMode="auto">
                <a:xfrm>
                  <a:off x="5069904" y="3962400"/>
                  <a:ext cx="1230312" cy="2857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2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63497" name="TextBox 11"/>
              <p:cNvSpPr txBox="1">
                <a:spLocks noChangeArrowheads="1"/>
              </p:cNvSpPr>
              <p:nvPr/>
            </p:nvSpPr>
            <p:spPr bwMode="auto">
              <a:xfrm>
                <a:off x="2494923" y="3885823"/>
                <a:ext cx="2420535" cy="397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dirty="0" smtClean="0">
                    <a:solidFill>
                      <a:prstClr val="black"/>
                    </a:solidFill>
                    <a:cs typeface="Arial" pitchFamily="34" charset="0"/>
                  </a:rPr>
                  <a:t> Antigen presentation</a:t>
                </a:r>
              </a:p>
            </p:txBody>
          </p:sp>
          <p:sp>
            <p:nvSpPr>
              <p:cNvPr id="63498" name="TextBox 13"/>
              <p:cNvSpPr txBox="1">
                <a:spLocks noChangeArrowheads="1"/>
              </p:cNvSpPr>
              <p:nvPr/>
            </p:nvSpPr>
            <p:spPr bwMode="auto">
              <a:xfrm>
                <a:off x="4993704" y="3885823"/>
                <a:ext cx="1637130" cy="397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dirty="0" smtClean="0">
                    <a:solidFill>
                      <a:prstClr val="black"/>
                    </a:solidFill>
                    <a:cs typeface="Arial" pitchFamily="34" charset="0"/>
                  </a:rPr>
                  <a:t>Phagocytosis</a:t>
                </a:r>
              </a:p>
            </p:txBody>
          </p:sp>
          <p:sp>
            <p:nvSpPr>
              <p:cNvPr id="63492" name="TextBox 14"/>
              <p:cNvSpPr txBox="1">
                <a:spLocks noChangeArrowheads="1"/>
              </p:cNvSpPr>
              <p:nvPr/>
            </p:nvSpPr>
            <p:spPr bwMode="auto">
              <a:xfrm>
                <a:off x="2123728" y="1240296"/>
                <a:ext cx="4203073" cy="496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 smtClean="0">
                    <a:solidFill>
                      <a:prstClr val="black"/>
                    </a:solidFill>
                    <a:cs typeface="Arial" pitchFamily="34" charset="0"/>
                  </a:rPr>
                  <a:t>“</a:t>
                </a:r>
                <a:r>
                  <a:rPr lang="el-GR" sz="1400" dirty="0" smtClean="0">
                    <a:solidFill>
                      <a:prstClr val="black"/>
                    </a:solidFill>
                    <a:cs typeface="Arial" pitchFamily="34" charset="0"/>
                  </a:rPr>
                  <a:t>Επαγγελματικά</a:t>
                </a:r>
                <a:r>
                  <a:rPr lang="en-US" sz="1400" dirty="0" smtClean="0">
                    <a:solidFill>
                      <a:prstClr val="black"/>
                    </a:solidFill>
                    <a:cs typeface="Arial" pitchFamily="34" charset="0"/>
                  </a:rPr>
                  <a:t>”</a:t>
                </a:r>
                <a:r>
                  <a:rPr lang="el-GR" sz="1400" dirty="0" smtClean="0">
                    <a:solidFill>
                      <a:prstClr val="black"/>
                    </a:solidFill>
                    <a:cs typeface="Arial" pitchFamily="34" charset="0"/>
                  </a:rPr>
                  <a:t> φαγοκύτταρα</a:t>
                </a:r>
                <a:endParaRPr lang="en-US" sz="1400" dirty="0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6" name="Left Brace 15"/>
              <p:cNvSpPr/>
              <p:nvPr/>
            </p:nvSpPr>
            <p:spPr>
              <a:xfrm rot="5400000">
                <a:off x="3652838" y="-1158875"/>
                <a:ext cx="477837" cy="6259513"/>
              </a:xfrm>
              <a:prstGeom prst="leftBrace">
                <a:avLst>
                  <a:gd name="adj1" fmla="val 8333"/>
                  <a:gd name="adj2" fmla="val 50423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Left Brace 17"/>
              <p:cNvSpPr/>
              <p:nvPr/>
            </p:nvSpPr>
            <p:spPr>
              <a:xfrm rot="16200000">
                <a:off x="4686300" y="2247900"/>
                <a:ext cx="304800" cy="4495800"/>
              </a:xfrm>
              <a:prstGeom prst="leftBrac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63495" name="TextBox 19"/>
              <p:cNvSpPr txBox="1">
                <a:spLocks noChangeArrowheads="1"/>
              </p:cNvSpPr>
              <p:nvPr/>
            </p:nvSpPr>
            <p:spPr bwMode="auto">
              <a:xfrm>
                <a:off x="2883210" y="4706414"/>
                <a:ext cx="3948386" cy="4064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l-GR" sz="1200" dirty="0" err="1" smtClean="0">
                    <a:solidFill>
                      <a:prstClr val="black"/>
                    </a:solidFill>
                    <a:cs typeface="Arial" pitchFamily="34" charset="0"/>
                  </a:rPr>
                  <a:t>Αντιγονο</a:t>
                </a:r>
                <a:r>
                  <a:rPr lang="el-GR" sz="1200" dirty="0" smtClean="0">
                    <a:solidFill>
                      <a:prstClr val="black"/>
                    </a:solidFill>
                    <a:cs typeface="Arial" pitchFamily="34" charset="0"/>
                  </a:rPr>
                  <a:t>-παρουσιαστικά κύτταρα</a:t>
                </a:r>
                <a:endParaRPr lang="en-US" sz="1200" dirty="0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9" name="Text Box 3"/>
            <p:cNvSpPr txBox="1">
              <a:spLocks noChangeArrowheads="1"/>
            </p:cNvSpPr>
            <p:nvPr/>
          </p:nvSpPr>
          <p:spPr bwMode="auto">
            <a:xfrm>
              <a:off x="395536" y="1124744"/>
              <a:ext cx="486747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rIns="36000">
              <a:spAutoFit/>
            </a:bodyPr>
            <a:lstStyle/>
            <a:p>
              <a:pPr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l-GR" sz="1600" b="1" dirty="0" smtClean="0">
                  <a:latin typeface="Calibri (Κυρίως κείμενο)"/>
                </a:rPr>
                <a:t>Α. </a:t>
              </a:r>
              <a:r>
                <a:rPr lang="el-GR" sz="1600" b="1" dirty="0" smtClean="0">
                  <a:latin typeface="Calibri (Κυρίως κείμενο)"/>
                </a:rPr>
                <a:t>ε</a:t>
              </a:r>
              <a:r>
                <a:rPr lang="el-GR" sz="1600" b="1" dirty="0" smtClean="0">
                  <a:latin typeface="Calibri (Κυρίως κείμενο)"/>
                </a:rPr>
                <a:t>πιθηλιακοί </a:t>
              </a:r>
              <a:r>
                <a:rPr lang="el-GR" sz="1600" b="1" dirty="0" smtClean="0">
                  <a:latin typeface="Calibri (Κυρίως κείμενο)"/>
                </a:rPr>
                <a:t>φραγμοί (δέρμα και βλεννογόνοι</a:t>
              </a:r>
              <a:r>
                <a:rPr lang="el-GR" sz="1600" b="1" dirty="0" smtClean="0">
                  <a:latin typeface="Calibri (Κυρίως κείμενο)"/>
                </a:rPr>
                <a:t>)</a:t>
              </a:r>
              <a:endParaRPr lang="el-GR" sz="1600" b="1" dirty="0" smtClean="0">
                <a:latin typeface="Calibri (Κυρίως κείμενο)"/>
              </a:endParaRPr>
            </a:p>
          </p:txBody>
        </p:sp>
        <p:sp>
          <p:nvSpPr>
            <p:cNvPr id="20" name="Text Box 3"/>
            <p:cNvSpPr txBox="1">
              <a:spLocks noChangeArrowheads="1"/>
            </p:cNvSpPr>
            <p:nvPr/>
          </p:nvSpPr>
          <p:spPr bwMode="auto">
            <a:xfrm>
              <a:off x="395536" y="5512944"/>
              <a:ext cx="520212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rIns="36000">
              <a:spAutoFit/>
            </a:bodyPr>
            <a:lstStyle/>
            <a:p>
              <a:pPr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l-GR" sz="1600" b="1" dirty="0" smtClean="0">
                  <a:latin typeface="Calibri (Κυρίως κείμενο)"/>
                </a:rPr>
                <a:t>Β. </a:t>
              </a:r>
              <a:r>
                <a:rPr lang="el-GR" sz="1600" b="1" dirty="0" err="1" smtClean="0">
                  <a:latin typeface="Calibri (Κυρίως κείμενο)"/>
                </a:rPr>
                <a:t>χ</a:t>
              </a:r>
              <a:r>
                <a:rPr lang="el-GR" sz="1600" b="1" dirty="0" err="1" smtClean="0">
                  <a:latin typeface="Calibri (Κυρίως κείμενο)"/>
                </a:rPr>
                <a:t>υμικοί</a:t>
              </a:r>
              <a:r>
                <a:rPr lang="el-GR" sz="1600" b="1" dirty="0" smtClean="0">
                  <a:latin typeface="Calibri (Κυρίως κείμενο)"/>
                </a:rPr>
                <a:t> παράγοντες (συμπλήρωμα, κυτταροκίνες)</a:t>
              </a:r>
              <a:endParaRPr lang="en-US" sz="1600" b="1" dirty="0" smtClean="0">
                <a:latin typeface="Calibri (Κυρίως κείμενο)"/>
              </a:endParaRPr>
            </a:p>
          </p:txBody>
        </p:sp>
      </p:grp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2663243" y="546100"/>
            <a:ext cx="4213013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2400" dirty="0" smtClean="0">
                <a:latin typeface="Calibri (Κυρίως κείμενο)"/>
              </a:rPr>
              <a:t>Παράγοντες έμφυτης ανοσίας</a:t>
            </a:r>
            <a:endParaRPr lang="en-US" sz="2400" dirty="0" smtClean="0">
              <a:latin typeface="Calibri (Κυρίως κείμενο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4911725" y="2401888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r-Latn-CS" sz="2000" smtClean="0">
              <a:solidFill>
                <a:srgbClr val="000000"/>
              </a:solidFill>
            </a:endParaRPr>
          </a:p>
        </p:txBody>
      </p:sp>
      <p:pic>
        <p:nvPicPr>
          <p:cNvPr id="8197" name="Picture 12" descr="S29745-002-f002"/>
          <p:cNvPicPr>
            <a:picLocks noChangeAspect="1" noChangeArrowheads="1"/>
          </p:cNvPicPr>
          <p:nvPr/>
        </p:nvPicPr>
        <p:blipFill>
          <a:blip r:embed="rId3" cstate="print"/>
          <a:srcRect l="50327" r="17043" b="5669"/>
          <a:stretch>
            <a:fillRect/>
          </a:stretch>
        </p:blipFill>
        <p:spPr bwMode="auto">
          <a:xfrm>
            <a:off x="539750" y="1196975"/>
            <a:ext cx="2632075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 Box 13"/>
          <p:cNvSpPr txBox="1">
            <a:spLocks noChangeArrowheads="1"/>
          </p:cNvSpPr>
          <p:nvPr/>
        </p:nvSpPr>
        <p:spPr bwMode="auto">
          <a:xfrm>
            <a:off x="3419872" y="3014663"/>
            <a:ext cx="53285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1600" b="1" dirty="0" smtClean="0">
                <a:latin typeface="Calibri (Κυρίως κείμενο)"/>
              </a:rPr>
              <a:t> </a:t>
            </a:r>
            <a:r>
              <a:rPr lang="el-GR" sz="1600" b="1" dirty="0" smtClean="0">
                <a:latin typeface="Calibri (Κυρίως κείμενο)"/>
              </a:rPr>
              <a:t>Χημικοί επιθηλιακοί φραγμοί (παραγωγή </a:t>
            </a:r>
            <a:r>
              <a:rPr lang="el-GR" sz="1600" b="1" dirty="0" err="1" smtClean="0">
                <a:latin typeface="Calibri (Κυρίως κείμενο)"/>
              </a:rPr>
              <a:t>αντι</a:t>
            </a:r>
            <a:r>
              <a:rPr lang="el-GR" sz="1600" b="1" dirty="0" smtClean="0">
                <a:latin typeface="Calibri (Κυρίως κείμενο)"/>
              </a:rPr>
              <a:t>-μικροβιακών πεπτιδίων)</a:t>
            </a:r>
            <a:endParaRPr lang="en-US" sz="1600" b="1" dirty="0" smtClean="0">
              <a:latin typeface="Calibri (Κυρίως κείμενο)"/>
            </a:endParaRPr>
          </a:p>
        </p:txBody>
      </p:sp>
      <p:sp>
        <p:nvSpPr>
          <p:cNvPr id="8199" name="Text Box 14"/>
          <p:cNvSpPr txBox="1">
            <a:spLocks noChangeArrowheads="1"/>
          </p:cNvSpPr>
          <p:nvPr/>
        </p:nvSpPr>
        <p:spPr bwMode="auto">
          <a:xfrm>
            <a:off x="3419872" y="1628775"/>
            <a:ext cx="48967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sr-Latn-CS" sz="1600" b="1" dirty="0" smtClean="0">
                <a:latin typeface="Calibri (Κυρίως κείμενο)"/>
              </a:rPr>
              <a:t> </a:t>
            </a:r>
            <a:r>
              <a:rPr lang="el-GR" sz="1600" b="1" dirty="0" smtClean="0">
                <a:latin typeface="Calibri (Κυρίως κείμενο)"/>
              </a:rPr>
              <a:t>Φυσικοί επιθηλιακοί φραγμοί (στενές συνδέσεις)</a:t>
            </a:r>
            <a:endParaRPr lang="en-US" sz="1600" b="1" dirty="0" smtClean="0">
              <a:latin typeface="Calibri (Κυρίως κείμενο)"/>
            </a:endParaRPr>
          </a:p>
        </p:txBody>
      </p:sp>
      <p:sp>
        <p:nvSpPr>
          <p:cNvPr id="8200" name="Text Box 15"/>
          <p:cNvSpPr txBox="1">
            <a:spLocks noChangeArrowheads="1"/>
          </p:cNvSpPr>
          <p:nvPr/>
        </p:nvSpPr>
        <p:spPr bwMode="auto">
          <a:xfrm>
            <a:off x="1155551" y="333375"/>
            <a:ext cx="7037952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400" b="1" dirty="0" smtClean="0">
                <a:solidFill>
                  <a:srgbClr val="000072"/>
                </a:solidFill>
                <a:latin typeface="Calibri (Κυρίως κείμενο)"/>
              </a:rPr>
              <a:t>Λειτουργία των επιθηλίων στην έμφυτη ανοσία</a:t>
            </a:r>
            <a:endParaRPr lang="en-US" sz="2400" b="1" dirty="0" smtClean="0">
              <a:solidFill>
                <a:srgbClr val="000072"/>
              </a:solidFill>
              <a:latin typeface="Calibri (Κυρίως κείμενο)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3419872" y="4869160"/>
            <a:ext cx="46085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1600" b="1" dirty="0" smtClean="0">
                <a:latin typeface="Calibri (Κυρίως κείμενο)"/>
              </a:rPr>
              <a:t> </a:t>
            </a:r>
            <a:r>
              <a:rPr lang="el-GR" sz="1600" b="1" dirty="0" err="1" smtClean="0">
                <a:latin typeface="Calibri (Κυρίως κείμενο)"/>
              </a:rPr>
              <a:t>διεπιθηλιακά</a:t>
            </a:r>
            <a:r>
              <a:rPr lang="el-GR" sz="1600" b="1" dirty="0" smtClean="0">
                <a:latin typeface="Calibri (Κυρίως κείμενο)"/>
              </a:rPr>
              <a:t> (</a:t>
            </a:r>
            <a:r>
              <a:rPr lang="fr-FR" sz="1600" b="1" dirty="0" err="1" smtClean="0">
                <a:latin typeface="Calibri (Κυρίως κείμενο)"/>
              </a:rPr>
              <a:t>intraepithelial</a:t>
            </a:r>
            <a:r>
              <a:rPr lang="el-GR" sz="1600" b="1" dirty="0" smtClean="0">
                <a:latin typeface="Calibri (Κυρίως κείμενο)"/>
              </a:rPr>
              <a:t>) </a:t>
            </a:r>
            <a:r>
              <a:rPr lang="el-GR" sz="1600" b="1" dirty="0" err="1" smtClean="0">
                <a:latin typeface="Calibri (Κυρίως κείμενο)"/>
              </a:rPr>
              <a:t>ανοσοκύτταρα</a:t>
            </a:r>
            <a:endParaRPr lang="en-US" sz="1600" b="1" dirty="0" smtClean="0">
              <a:latin typeface="Calibri (Κυρίως κείμενο)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3419872" y="5826750"/>
            <a:ext cx="46085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1600" b="1" dirty="0" smtClean="0">
                <a:latin typeface="Calibri (Κυρίως κείμενο)"/>
              </a:rPr>
              <a:t> </a:t>
            </a:r>
            <a:r>
              <a:rPr lang="el-GR" sz="1600" b="1" dirty="0" smtClean="0">
                <a:latin typeface="Calibri (Κυρίως κείμενο)"/>
              </a:rPr>
              <a:t>φυσική </a:t>
            </a:r>
            <a:r>
              <a:rPr lang="el-GR" sz="1600" b="1" dirty="0" err="1" smtClean="0">
                <a:latin typeface="Calibri (Κυρίως κείμενο)"/>
              </a:rPr>
              <a:t>βακτηριακή</a:t>
            </a:r>
            <a:r>
              <a:rPr lang="el-GR" sz="1600" b="1" dirty="0" smtClean="0">
                <a:latin typeface="Calibri (Κυρίως κείμενο)"/>
              </a:rPr>
              <a:t> χλωρίδα</a:t>
            </a:r>
            <a:endParaRPr lang="en-US" sz="1600" b="1" dirty="0" smtClean="0">
              <a:latin typeface="Calibri (Κυρίως κείμενο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1"/>
          <p:cNvSpPr txBox="1">
            <a:spLocks noChangeArrowheads="1"/>
          </p:cNvSpPr>
          <p:nvPr/>
        </p:nvSpPr>
        <p:spPr bwMode="auto">
          <a:xfrm>
            <a:off x="979488" y="76200"/>
            <a:ext cx="7185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Skin and other epithelial barriers to infection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2075" y="1325563"/>
            <a:ext cx="8959850" cy="5075237"/>
            <a:chOff x="91440" y="1325878"/>
            <a:chExt cx="8961120" cy="5074922"/>
          </a:xfrm>
        </p:grpSpPr>
        <p:pic>
          <p:nvPicPr>
            <p:cNvPr id="62468" name="Picture 2" descr="D:\Art - JPEG\ch05\figure_05_0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440" y="1325878"/>
              <a:ext cx="8961120" cy="5074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/>
            <p:cNvSpPr/>
            <p:nvPr/>
          </p:nvSpPr>
          <p:spPr>
            <a:xfrm>
              <a:off x="2285676" y="5410261"/>
              <a:ext cx="1371794" cy="1523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6" name="Picture 11" descr="43_03ExternalDefense_L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5373216"/>
            <a:ext cx="1763688" cy="134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357" y="500042"/>
            <a:ext cx="8229600" cy="857256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el-GR" sz="2800" b="1" dirty="0" smtClean="0"/>
              <a:t>Έμφυτη ή φυσική ανοσία: ένα σύστημα επιτήρησης (</a:t>
            </a:r>
            <a:r>
              <a:rPr lang="el-GR" sz="2800" b="1" dirty="0" err="1" smtClean="0"/>
              <a:t>sentinel</a:t>
            </a:r>
            <a:r>
              <a:rPr lang="el-GR" sz="2800" b="1" dirty="0" smtClean="0"/>
              <a:t> </a:t>
            </a:r>
            <a:r>
              <a:rPr lang="el-GR" sz="2800" b="1" dirty="0" err="1" smtClean="0"/>
              <a:t>system</a:t>
            </a:r>
            <a:r>
              <a:rPr lang="el-GR" sz="2800" b="1" dirty="0" smtClean="0"/>
              <a:t>)</a:t>
            </a:r>
            <a:endParaRPr lang="el-GR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571612"/>
            <a:ext cx="7536709" cy="42862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l-GR" sz="2000" dirty="0" smtClean="0"/>
              <a:t>ταχύς αμυντικός μηχανισμός πρώτης γραμμής του οργανισμού</a:t>
            </a:r>
          </a:p>
          <a:p>
            <a:pPr lvl="1">
              <a:lnSpc>
                <a:spcPct val="150000"/>
              </a:lnSpc>
              <a:spcAft>
                <a:spcPts val="1200"/>
              </a:spcAft>
            </a:pPr>
            <a:r>
              <a:rPr lang="el-GR" sz="1800" dirty="0" smtClean="0"/>
              <a:t>άμεση ανταπόκριση</a:t>
            </a:r>
          </a:p>
          <a:p>
            <a:pPr>
              <a:lnSpc>
                <a:spcPct val="150000"/>
              </a:lnSpc>
            </a:pPr>
            <a:r>
              <a:rPr lang="el-GR" sz="2000" dirty="0" smtClean="0"/>
              <a:t>για την ανίχνευση απειλής (κίνδυνος)</a:t>
            </a:r>
          </a:p>
          <a:p>
            <a:pPr lvl="1">
              <a:lnSpc>
                <a:spcPct val="150000"/>
              </a:lnSpc>
              <a:buNone/>
            </a:pPr>
            <a:r>
              <a:rPr lang="el-GR" sz="1800" dirty="0" smtClean="0"/>
              <a:t>περιβαλλοντικές απειλές:</a:t>
            </a:r>
          </a:p>
          <a:p>
            <a:pPr lvl="1">
              <a:lnSpc>
                <a:spcPct val="150000"/>
              </a:lnSpc>
            </a:pPr>
            <a:r>
              <a:rPr lang="el-GR" sz="1800" dirty="0" smtClean="0"/>
              <a:t>μικροβιακές μολύνσεις</a:t>
            </a:r>
          </a:p>
          <a:p>
            <a:pPr lvl="1">
              <a:lnSpc>
                <a:spcPct val="150000"/>
              </a:lnSpc>
              <a:spcAft>
                <a:spcPts val="1200"/>
              </a:spcAft>
            </a:pPr>
            <a:r>
              <a:rPr lang="el-GR" sz="1800" dirty="0" err="1" smtClean="0"/>
              <a:t>ιστικές</a:t>
            </a:r>
            <a:r>
              <a:rPr lang="el-GR" sz="1800" dirty="0" smtClean="0"/>
              <a:t> βλάβες και φθορές από φυσικά ή χημικά αίτια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l-GR" sz="2000" dirty="0" smtClean="0"/>
              <a:t>έμφυτη: δεν υπάρχει ανάγκη για προηγούμενη </a:t>
            </a:r>
            <a:r>
              <a:rPr lang="el-GR" sz="2000" dirty="0" err="1" smtClean="0"/>
              <a:t>αντιγονική</a:t>
            </a:r>
            <a:r>
              <a:rPr lang="el-GR" sz="2000" dirty="0" smtClean="0"/>
              <a:t> ευαισθητοποίηση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6215082"/>
            <a:ext cx="4031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Janeway</a:t>
            </a:r>
            <a:r>
              <a:rPr lang="en-US" dirty="0" smtClean="0">
                <a:solidFill>
                  <a:prstClr val="black"/>
                </a:solidFill>
              </a:rPr>
              <a:t>, Travers, </a:t>
            </a:r>
            <a:r>
              <a:rPr lang="en-US" dirty="0" err="1" smtClean="0">
                <a:solidFill>
                  <a:prstClr val="black"/>
                </a:solidFill>
              </a:rPr>
              <a:t>Walport</a:t>
            </a:r>
            <a:r>
              <a:rPr lang="en-US" dirty="0" smtClean="0">
                <a:solidFill>
                  <a:prstClr val="black"/>
                </a:solidFill>
              </a:rPr>
              <a:t> and </a:t>
            </a:r>
            <a:r>
              <a:rPr lang="en-US" dirty="0" err="1" smtClean="0">
                <a:solidFill>
                  <a:prstClr val="black"/>
                </a:solidFill>
              </a:rPr>
              <a:t>Shlomchik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357" y="500042"/>
            <a:ext cx="8229600" cy="857256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el-GR" sz="2800" b="1" dirty="0" smtClean="0"/>
              <a:t>Έμφυτη ή φυσική ανοσία: ένα σύστημα επιτήρησης (</a:t>
            </a:r>
            <a:r>
              <a:rPr lang="el-GR" sz="2800" b="1" dirty="0" err="1" smtClean="0"/>
              <a:t>sentinel</a:t>
            </a:r>
            <a:r>
              <a:rPr lang="el-GR" sz="2800" b="1" dirty="0" smtClean="0"/>
              <a:t> </a:t>
            </a:r>
            <a:r>
              <a:rPr lang="el-GR" sz="2800" b="1" dirty="0" err="1" smtClean="0"/>
              <a:t>system</a:t>
            </a:r>
            <a:r>
              <a:rPr lang="el-GR" sz="2800" b="1" dirty="0" smtClean="0"/>
              <a:t>)</a:t>
            </a:r>
            <a:endParaRPr lang="el-GR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877" y="1500174"/>
            <a:ext cx="8572560" cy="278608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l-GR" sz="1800" dirty="0" smtClean="0"/>
              <a:t>αναγνώριση </a:t>
            </a:r>
            <a:r>
              <a:rPr lang="el-GR" sz="1800" b="1" dirty="0" smtClean="0"/>
              <a:t>ειδικών μοριακών προτύπων </a:t>
            </a:r>
            <a:r>
              <a:rPr lang="el-GR" sz="1800" dirty="0" smtClean="0"/>
              <a:t>(μοτίβα)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SzPct val="127000"/>
            </a:pPr>
            <a:r>
              <a:rPr lang="el-GR" sz="1800" dirty="0" smtClean="0"/>
              <a:t>πολλαπλοί μοριακοί μηχανισμοί </a:t>
            </a:r>
            <a:r>
              <a:rPr lang="el-GR" sz="1800" dirty="0" smtClean="0">
                <a:sym typeface="Wingdings" pitchFamily="2" charset="2"/>
              </a:rPr>
              <a:t></a:t>
            </a:r>
            <a:r>
              <a:rPr lang="el-GR" sz="1800" dirty="0" smtClean="0"/>
              <a:t> κοινά τελικά βιολογικά μονοπάτια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SzPct val="127000"/>
            </a:pPr>
            <a:r>
              <a:rPr lang="el-GR" sz="1800" dirty="0" smtClean="0"/>
              <a:t>στενά συνδεδεμένη με τις αποκρίσεις της επίκτητης ανοσίας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6372036"/>
            <a:ext cx="4031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Janeway</a:t>
            </a:r>
            <a:r>
              <a:rPr lang="en-US" dirty="0" smtClean="0">
                <a:solidFill>
                  <a:prstClr val="black"/>
                </a:solidFill>
              </a:rPr>
              <a:t>, Travers, </a:t>
            </a:r>
            <a:r>
              <a:rPr lang="en-US" dirty="0" err="1" smtClean="0">
                <a:solidFill>
                  <a:prstClr val="black"/>
                </a:solidFill>
              </a:rPr>
              <a:t>Walport</a:t>
            </a:r>
            <a:r>
              <a:rPr lang="en-US" dirty="0" smtClean="0">
                <a:solidFill>
                  <a:prstClr val="black"/>
                </a:solidFill>
              </a:rPr>
              <a:t> and </a:t>
            </a:r>
            <a:r>
              <a:rPr lang="en-US" dirty="0" err="1" smtClean="0">
                <a:solidFill>
                  <a:prstClr val="black"/>
                </a:solidFill>
              </a:rPr>
              <a:t>Shlomchik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979712" y="3344051"/>
            <a:ext cx="4517694" cy="2830371"/>
            <a:chOff x="905584" y="1357298"/>
            <a:chExt cx="8523953" cy="5340322"/>
          </a:xfrm>
        </p:grpSpPr>
        <p:grpSp>
          <p:nvGrpSpPr>
            <p:cNvPr id="6" name="Group 8"/>
            <p:cNvGrpSpPr>
              <a:grpSpLocks noChangeAspect="1"/>
            </p:cNvGrpSpPr>
            <p:nvPr/>
          </p:nvGrpSpPr>
          <p:grpSpPr>
            <a:xfrm>
              <a:off x="1887855" y="1357298"/>
              <a:ext cx="6658904" cy="3731633"/>
              <a:chOff x="428596" y="449864"/>
              <a:chExt cx="8120614" cy="4550772"/>
            </a:xfrm>
          </p:grpSpPr>
          <p:sp>
            <p:nvSpPr>
              <p:cNvPr id="10" name="Oval 3"/>
              <p:cNvSpPr/>
              <p:nvPr/>
            </p:nvSpPr>
            <p:spPr>
              <a:xfrm>
                <a:off x="428596" y="449864"/>
                <a:ext cx="5048781" cy="4550772"/>
              </a:xfrm>
              <a:prstGeom prst="ellipse">
                <a:avLst/>
              </a:prstGeom>
              <a:solidFill>
                <a:schemeClr val="accent6">
                  <a:lumMod val="75000"/>
                  <a:alpha val="4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endParaRPr lang="el-GR" sz="1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500430" y="449864"/>
                <a:ext cx="5048780" cy="455077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  <a:alpha val="48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r"/>
                <a:endParaRPr lang="el-GR" sz="1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826999" y="1929250"/>
                <a:ext cx="2446186" cy="14871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l-GR" b="1" dirty="0" smtClean="0">
                    <a:solidFill>
                      <a:prstClr val="black"/>
                    </a:solidFill>
                  </a:rPr>
                  <a:t>ΕΜΦΥΤΗ</a:t>
                </a:r>
              </a:p>
              <a:p>
                <a:pPr algn="ctr"/>
                <a:r>
                  <a:rPr lang="el-GR" b="1" dirty="0" smtClean="0">
                    <a:solidFill>
                      <a:prstClr val="black"/>
                    </a:solidFill>
                  </a:rPr>
                  <a:t>ΑΝΟΣΙΑ</a:t>
                </a:r>
                <a:endParaRPr lang="el-GR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673266" y="1929250"/>
                <a:ext cx="2645362" cy="14871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l-GR" b="1" dirty="0" smtClean="0">
                    <a:solidFill>
                      <a:prstClr val="black"/>
                    </a:solidFill>
                  </a:rPr>
                  <a:t>ΕΠΙΚΤΗΤΗ</a:t>
                </a:r>
              </a:p>
              <a:p>
                <a:pPr algn="ctr"/>
                <a:r>
                  <a:rPr lang="el-GR" b="1" dirty="0" smtClean="0">
                    <a:solidFill>
                      <a:prstClr val="black"/>
                    </a:solidFill>
                  </a:rPr>
                  <a:t>ΑΝΟΣΙΑ</a:t>
                </a:r>
                <a:endParaRPr lang="el-GR" b="1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" name="Group 23"/>
            <p:cNvGrpSpPr/>
            <p:nvPr/>
          </p:nvGrpSpPr>
          <p:grpSpPr>
            <a:xfrm>
              <a:off x="905584" y="5090941"/>
              <a:ext cx="8523953" cy="1606679"/>
              <a:chOff x="905584" y="5090941"/>
              <a:chExt cx="8523953" cy="1606679"/>
            </a:xfrm>
          </p:grpSpPr>
          <p:sp>
            <p:nvSpPr>
              <p:cNvPr id="8" name="Left Bracket 7"/>
              <p:cNvSpPr/>
              <p:nvPr/>
            </p:nvSpPr>
            <p:spPr>
              <a:xfrm rot="16200000">
                <a:off x="4808019" y="4412280"/>
                <a:ext cx="714379" cy="2071702"/>
              </a:xfrm>
              <a:prstGeom prst="leftBracket">
                <a:avLst>
                  <a:gd name="adj" fmla="val 145000"/>
                </a:avLst>
              </a:prstGeom>
              <a:ln w="76200">
                <a:solidFill>
                  <a:schemeClr val="tx1">
                    <a:lumMod val="75000"/>
                    <a:lumOff val="2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905584" y="6000767"/>
                <a:ext cx="8523953" cy="6968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3050" indent="-273050" algn="ctr"/>
                <a:r>
                  <a:rPr lang="el-GR" dirty="0" smtClean="0">
                    <a:solidFill>
                      <a:prstClr val="black"/>
                    </a:solidFill>
                  </a:rPr>
                  <a:t>Στενή διασύνδεση ανοσολογικών αποκρίσεων</a:t>
                </a:r>
                <a:endParaRPr lang="el-GR" dirty="0">
                  <a:solidFill>
                    <a:prstClr val="black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654032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el-GR" sz="2400" b="1" dirty="0" smtClean="0"/>
              <a:t>Έμφυτη ανοσία</a:t>
            </a:r>
            <a:r>
              <a:rPr lang="en-US" sz="2400" b="1" dirty="0" smtClean="0"/>
              <a:t>: </a:t>
            </a:r>
            <a:r>
              <a:rPr lang="el-GR" sz="2400" b="1" dirty="0" smtClean="0"/>
              <a:t>ανίχνευση</a:t>
            </a:r>
            <a:r>
              <a:rPr lang="en-US" sz="2400" b="1" dirty="0" smtClean="0"/>
              <a:t> &amp; </a:t>
            </a:r>
            <a:r>
              <a:rPr lang="el-GR" sz="2400" b="1" dirty="0" smtClean="0"/>
              <a:t>απόκριση σε </a:t>
            </a:r>
            <a:r>
              <a:rPr lang="en-US" sz="2400" b="1" dirty="0" smtClean="0"/>
              <a:t>“</a:t>
            </a:r>
            <a:r>
              <a:rPr lang="el-GR" sz="2400" b="1" dirty="0" smtClean="0"/>
              <a:t>σήματα κινδύνου</a:t>
            </a:r>
            <a:r>
              <a:rPr lang="en-US" sz="2400" b="1" dirty="0" smtClean="0"/>
              <a:t>”</a:t>
            </a:r>
            <a:endParaRPr lang="el-GR" sz="2400" dirty="0" smtClean="0"/>
          </a:p>
        </p:txBody>
      </p:sp>
      <p:grpSp>
        <p:nvGrpSpPr>
          <p:cNvPr id="3" name="Group 24"/>
          <p:cNvGrpSpPr/>
          <p:nvPr/>
        </p:nvGrpSpPr>
        <p:grpSpPr>
          <a:xfrm>
            <a:off x="285720" y="1687386"/>
            <a:ext cx="8572560" cy="4099068"/>
            <a:chOff x="285720" y="1687386"/>
            <a:chExt cx="8572560" cy="4099068"/>
          </a:xfrm>
        </p:grpSpPr>
        <p:grpSp>
          <p:nvGrpSpPr>
            <p:cNvPr id="5" name="Group 21"/>
            <p:cNvGrpSpPr/>
            <p:nvPr/>
          </p:nvGrpSpPr>
          <p:grpSpPr>
            <a:xfrm>
              <a:off x="285720" y="1844824"/>
              <a:ext cx="8572560" cy="3941630"/>
              <a:chOff x="285720" y="1844824"/>
              <a:chExt cx="8572560" cy="3941630"/>
            </a:xfrm>
          </p:grpSpPr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285720" y="2359018"/>
                <a:ext cx="3143272" cy="642942"/>
              </a:xfrm>
              <a:prstGeom prst="rect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 vert="horz" lIns="36000" tIns="45720" rIns="36000" bIns="45720" rtlCol="0">
                <a:noAutofit/>
              </a:bodyPr>
              <a:lstStyle/>
              <a:p>
                <a:pPr indent="177800" algn="ctr" fontAlgn="base"/>
                <a:r>
                  <a:rPr lang="en-US" b="1" dirty="0" smtClean="0">
                    <a:solidFill>
                      <a:prstClr val="black"/>
                    </a:solidFill>
                  </a:rPr>
                  <a:t>Pattern Recognition Receptors</a:t>
                </a:r>
              </a:p>
              <a:p>
                <a:pPr indent="177800" algn="ctr" fontAlgn="base"/>
                <a:r>
                  <a:rPr lang="en-US" b="1" dirty="0" smtClean="0">
                    <a:solidFill>
                      <a:prstClr val="black"/>
                    </a:solidFill>
                  </a:rPr>
                  <a:t>(PRRs)</a:t>
                </a:r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>
                <a:off x="3643306" y="2679695"/>
                <a:ext cx="785818" cy="1588"/>
              </a:xfrm>
              <a:prstGeom prst="straightConnector1">
                <a:avLst/>
              </a:prstGeom>
              <a:ln w="76200">
                <a:solidFill>
                  <a:schemeClr val="tx1">
                    <a:lumMod val="75000"/>
                    <a:lumOff val="2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500034" y="3286124"/>
                <a:ext cx="3279878" cy="250033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177800" indent="-177800" fontAlgn="base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l-GR" sz="1400" b="1" dirty="0" smtClean="0">
                    <a:solidFill>
                      <a:prstClr val="black"/>
                    </a:solidFill>
                  </a:rPr>
                  <a:t>Κλασσικά μακροφάγα</a:t>
                </a:r>
                <a:endParaRPr lang="el-GR" sz="1400" b="1" dirty="0" smtClean="0">
                  <a:solidFill>
                    <a:prstClr val="black"/>
                  </a:solidFill>
                </a:endParaRPr>
              </a:p>
              <a:p>
                <a:pPr marL="177800" indent="-177800" fontAlgn="base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l-GR" sz="1400" b="1" dirty="0" smtClean="0">
                    <a:solidFill>
                      <a:prstClr val="black"/>
                    </a:solidFill>
                  </a:rPr>
                  <a:t>Δενδριτικά κύτταρα</a:t>
                </a:r>
                <a:endParaRPr lang="el-GR" sz="1400" b="1" dirty="0" smtClean="0">
                  <a:solidFill>
                    <a:prstClr val="black"/>
                  </a:solidFill>
                </a:endParaRPr>
              </a:p>
              <a:p>
                <a:pPr marL="177800" indent="-177800" fontAlgn="base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l-GR" sz="1400" b="1" dirty="0" smtClean="0">
                    <a:solidFill>
                      <a:prstClr val="black"/>
                    </a:solidFill>
                  </a:rPr>
                  <a:t>Β λεμφοκύτταρα</a:t>
                </a:r>
                <a:endParaRPr lang="el-GR" sz="1400" b="1" dirty="0" smtClean="0">
                  <a:solidFill>
                    <a:prstClr val="black"/>
                  </a:solidFill>
                </a:endParaRPr>
              </a:p>
              <a:p>
                <a:pPr marL="177800" indent="-177800" fontAlgn="base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l-GR" sz="1400" b="1" dirty="0" smtClean="0">
                    <a:solidFill>
                      <a:prstClr val="black"/>
                    </a:solidFill>
                  </a:rPr>
                  <a:t>Επιθηλιακά κύτταρα</a:t>
                </a:r>
                <a:endParaRPr lang="el-GR" sz="1400" b="1" dirty="0" smtClean="0">
                  <a:solidFill>
                    <a:prstClr val="black"/>
                  </a:solidFill>
                </a:endParaRPr>
              </a:p>
              <a:p>
                <a:pPr marL="177800" indent="-177800" fontAlgn="base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l-GR" sz="1400" b="1" dirty="0" smtClean="0">
                    <a:solidFill>
                      <a:prstClr val="black"/>
                    </a:solidFill>
                  </a:rPr>
                  <a:t>Ενδοθηλιακά κύτταρα</a:t>
                </a:r>
                <a:endParaRPr lang="el-GR" sz="1400" b="1" dirty="0" smtClean="0">
                  <a:solidFill>
                    <a:prstClr val="black"/>
                  </a:solidFill>
                </a:endParaRPr>
              </a:p>
              <a:p>
                <a:pPr marL="177800" indent="-177800" fontAlgn="base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l-GR" sz="1400" b="1" dirty="0" smtClean="0">
                    <a:solidFill>
                      <a:prstClr val="black"/>
                    </a:solidFill>
                  </a:rPr>
                  <a:t>Κύτταρα </a:t>
                </a:r>
                <a:r>
                  <a:rPr lang="en-US" sz="1400" b="1" dirty="0" err="1" smtClean="0">
                    <a:solidFill>
                      <a:prstClr val="black"/>
                    </a:solidFill>
                  </a:rPr>
                  <a:t>Kupffer</a:t>
                </a:r>
                <a:r>
                  <a:rPr lang="en-US" sz="1400" b="1" dirty="0" smtClean="0">
                    <a:solidFill>
                      <a:prstClr val="black"/>
                    </a:solidFill>
                  </a:rPr>
                  <a:t> </a:t>
                </a:r>
                <a:r>
                  <a:rPr lang="el-GR" sz="1400" b="1" dirty="0" smtClean="0">
                    <a:solidFill>
                      <a:prstClr val="black"/>
                    </a:solidFill>
                  </a:rPr>
                  <a:t>ήπατος</a:t>
                </a:r>
                <a:endParaRPr lang="el-GR" sz="1400" b="1" dirty="0" smtClean="0">
                  <a:solidFill>
                    <a:prstClr val="black"/>
                  </a:solidFill>
                </a:endParaRPr>
              </a:p>
              <a:p>
                <a:pPr marL="177800" indent="-177800" fontAlgn="base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l-GR" sz="1400" b="1" dirty="0" err="1" smtClean="0">
                    <a:solidFill>
                      <a:prstClr val="black"/>
                    </a:solidFill>
                  </a:rPr>
                  <a:t>Αδιποκύτταρα</a:t>
                </a:r>
                <a:endParaRPr lang="el-GR" sz="1400" b="1" dirty="0" smtClean="0">
                  <a:solidFill>
                    <a:prstClr val="black"/>
                  </a:solidFill>
                </a:endParaRPr>
              </a:p>
              <a:p>
                <a:pPr marL="177800" indent="-177800" fontAlgn="base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l-GR" sz="1400" b="1" dirty="0" smtClean="0">
                    <a:solidFill>
                      <a:prstClr val="black"/>
                    </a:solidFill>
                  </a:rPr>
                  <a:t>π</a:t>
                </a:r>
                <a:r>
                  <a:rPr lang="el-GR" sz="1400" b="1" dirty="0" smtClean="0">
                    <a:solidFill>
                      <a:prstClr val="black"/>
                    </a:solidFill>
                  </a:rPr>
                  <a:t>ιθανότατα και </a:t>
                </a:r>
                <a:r>
                  <a:rPr lang="el-GR" sz="1400" b="1" dirty="0" smtClean="0">
                    <a:solidFill>
                      <a:prstClr val="black"/>
                    </a:solidFill>
                  </a:rPr>
                  <a:t>άλλοι τύποι </a:t>
                </a:r>
                <a:r>
                  <a:rPr lang="el-GR" sz="1400" b="1" dirty="0" smtClean="0">
                    <a:solidFill>
                      <a:prstClr val="black"/>
                    </a:solidFill>
                  </a:rPr>
                  <a:t>κυττάρων</a:t>
                </a:r>
                <a:endParaRPr lang="el-GR" sz="1400" b="1" dirty="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7215206" y="2000240"/>
                <a:ext cx="1643074" cy="500066"/>
              </a:xfrm>
              <a:prstGeom prst="rect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 vert="horz" lIns="72000" tIns="36000" rIns="72000" bIns="36000" rtlCol="0">
                <a:normAutofit fontScale="92500" lnSpcReduction="10000"/>
              </a:bodyPr>
              <a:lstStyle/>
              <a:p>
                <a:pPr algn="ctr" fontAlgn="base">
                  <a:defRPr/>
                </a:pPr>
                <a:r>
                  <a:rPr lang="el-GR" sz="1600" b="1" dirty="0" smtClean="0"/>
                  <a:t>φλεγμονή λοιμώδους αρχής</a:t>
                </a:r>
                <a:endParaRPr lang="en-US" sz="1600" b="1" dirty="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7215206" y="2856926"/>
                <a:ext cx="1643074" cy="500066"/>
              </a:xfrm>
              <a:prstGeom prst="rect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 vert="horz" lIns="36000" tIns="36000" rIns="36000" bIns="36000" rtlCol="0">
                <a:noAutofit/>
              </a:bodyPr>
              <a:lstStyle/>
              <a:p>
                <a:pPr algn="ctr" fontAlgn="base">
                  <a:lnSpc>
                    <a:spcPct val="150000"/>
                  </a:lnSpc>
                  <a:defRPr/>
                </a:pPr>
                <a:r>
                  <a:rPr lang="en-US" sz="1500" b="1" dirty="0" smtClean="0"/>
                  <a:t>“</a:t>
                </a:r>
                <a:r>
                  <a:rPr lang="el-GR" sz="1500" b="1" dirty="0" smtClean="0"/>
                  <a:t>στείρα</a:t>
                </a:r>
                <a:r>
                  <a:rPr lang="en-US" sz="1500" b="1" dirty="0" smtClean="0"/>
                  <a:t>”</a:t>
                </a:r>
                <a:r>
                  <a:rPr lang="el-GR" sz="1500" b="1" dirty="0" smtClean="0"/>
                  <a:t> </a:t>
                </a:r>
                <a:r>
                  <a:rPr lang="el-GR" sz="1500" b="1" dirty="0" smtClean="0"/>
                  <a:t>φλεγμονή</a:t>
                </a:r>
                <a:endParaRPr lang="en-US" sz="1500" b="1" dirty="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Content Placeholder 2"/>
              <p:cNvSpPr txBox="1">
                <a:spLocks/>
              </p:cNvSpPr>
              <p:nvPr/>
            </p:nvSpPr>
            <p:spPr>
              <a:xfrm>
                <a:off x="4572000" y="2714620"/>
                <a:ext cx="2214578" cy="858396"/>
              </a:xfrm>
              <a:prstGeom prst="rect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/>
              <a:p>
                <a:pPr algn="ctr" fontAlgn="base">
                  <a:defRPr/>
                </a:pPr>
                <a:r>
                  <a:rPr lang="en-US" b="1" dirty="0" smtClean="0">
                    <a:solidFill>
                      <a:prstClr val="black"/>
                    </a:solidFill>
                  </a:rPr>
                  <a:t>DAMPs </a:t>
                </a:r>
                <a:endParaRPr lang="en-US" sz="1400" b="1" dirty="0" smtClean="0">
                  <a:solidFill>
                    <a:prstClr val="black"/>
                  </a:solidFill>
                </a:endParaRPr>
              </a:p>
              <a:p>
                <a:pPr algn="ctr" fontAlgn="base">
                  <a:buFont typeface="Arial" pitchFamily="34" charset="0"/>
                  <a:buNone/>
                  <a:defRPr/>
                </a:pPr>
                <a:r>
                  <a:rPr lang="en-US" sz="1400" dirty="0" smtClean="0">
                    <a:solidFill>
                      <a:prstClr val="black"/>
                    </a:solidFill>
                  </a:rPr>
                  <a:t>(</a:t>
                </a:r>
                <a:r>
                  <a:rPr lang="en-US" sz="1400" dirty="0" smtClean="0">
                    <a:solidFill>
                      <a:prstClr val="black"/>
                    </a:solidFill>
                  </a:rPr>
                  <a:t>damage/</a:t>
                </a:r>
                <a:r>
                  <a:rPr lang="en-US" sz="1400" dirty="0" smtClean="0">
                    <a:solidFill>
                      <a:prstClr val="black"/>
                    </a:solidFill>
                  </a:rPr>
                  <a:t>danger-associated </a:t>
                </a:r>
                <a:r>
                  <a:rPr lang="en-US" sz="1400" dirty="0" smtClean="0">
                    <a:solidFill>
                      <a:prstClr val="black"/>
                    </a:solidFill>
                  </a:rPr>
                  <a:t>molecular patterns)</a:t>
                </a:r>
              </a:p>
            </p:txBody>
          </p:sp>
          <p:sp>
            <p:nvSpPr>
              <p:cNvPr id="19" name="Content Placeholder 2"/>
              <p:cNvSpPr txBox="1">
                <a:spLocks/>
              </p:cNvSpPr>
              <p:nvPr/>
            </p:nvSpPr>
            <p:spPr>
              <a:xfrm>
                <a:off x="4572000" y="1844824"/>
                <a:ext cx="2214578" cy="798358"/>
              </a:xfrm>
              <a:prstGeom prst="rect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/>
              <a:p>
                <a:pPr algn="ctr" fontAlgn="base">
                  <a:defRPr/>
                </a:pPr>
                <a:r>
                  <a:rPr lang="en-US" b="1" dirty="0" smtClean="0">
                    <a:solidFill>
                      <a:prstClr val="black"/>
                    </a:solidFill>
                  </a:rPr>
                  <a:t>PAMPs </a:t>
                </a:r>
                <a:endParaRPr lang="en-US" sz="1400" b="1" dirty="0" smtClean="0">
                  <a:solidFill>
                    <a:prstClr val="black"/>
                  </a:solidFill>
                </a:endParaRPr>
              </a:p>
              <a:p>
                <a:pPr algn="ctr" fontAlgn="base">
                  <a:buFont typeface="Arial" pitchFamily="34" charset="0"/>
                  <a:buNone/>
                  <a:defRPr/>
                </a:pPr>
                <a:r>
                  <a:rPr lang="en-US" sz="1400" dirty="0" smtClean="0">
                    <a:solidFill>
                      <a:prstClr val="black"/>
                    </a:solidFill>
                  </a:rPr>
                  <a:t>(pathogen-associated molecular patterns)</a:t>
                </a:r>
              </a:p>
            </p:txBody>
          </p:sp>
          <p:sp>
            <p:nvSpPr>
              <p:cNvPr id="20" name="Right Arrow 19"/>
              <p:cNvSpPr/>
              <p:nvPr/>
            </p:nvSpPr>
            <p:spPr>
              <a:xfrm>
                <a:off x="6858016" y="2204864"/>
                <a:ext cx="214314" cy="142876"/>
              </a:xfrm>
              <a:prstGeom prst="rightArrow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Right Arrow 20"/>
              <p:cNvSpPr/>
              <p:nvPr/>
            </p:nvSpPr>
            <p:spPr>
              <a:xfrm>
                <a:off x="6858016" y="3047520"/>
                <a:ext cx="214314" cy="142876"/>
              </a:xfrm>
              <a:prstGeom prst="rightArrow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 rot="20178873">
              <a:off x="4122001" y="1687386"/>
              <a:ext cx="972702" cy="3693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</a:rPr>
                <a:t>λοίμωξη</a:t>
              </a:r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1505884">
              <a:off x="3751042" y="3291648"/>
              <a:ext cx="1811586" cy="3693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</a:rPr>
                <a:t>Κυτταρική βλάβη</a:t>
              </a:r>
              <a:endParaRPr lang="el-GR" dirty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1166" y="260350"/>
            <a:ext cx="7715250" cy="561975"/>
          </a:xfrm>
        </p:spPr>
        <p:txBody>
          <a:bodyPr/>
          <a:lstStyle/>
          <a:p>
            <a:pPr algn="ctr" eaLnBrk="1" hangingPunct="1"/>
            <a:r>
              <a:rPr lang="da-DK" smtClean="0"/>
              <a:t>Apoptosis </a:t>
            </a:r>
            <a:r>
              <a:rPr lang="da-DK" i="1" smtClean="0"/>
              <a:t>vs.</a:t>
            </a:r>
            <a:r>
              <a:rPr lang="da-DK" smtClean="0"/>
              <a:t> Necrosis</a:t>
            </a:r>
          </a:p>
        </p:txBody>
      </p:sp>
      <p:grpSp>
        <p:nvGrpSpPr>
          <p:cNvPr id="24" name="23 - Ομάδα"/>
          <p:cNvGrpSpPr/>
          <p:nvPr/>
        </p:nvGrpSpPr>
        <p:grpSpPr>
          <a:xfrm>
            <a:off x="215329" y="980728"/>
            <a:ext cx="8893175" cy="5329585"/>
            <a:chOff x="0" y="980728"/>
            <a:chExt cx="8893175" cy="5329585"/>
          </a:xfrm>
        </p:grpSpPr>
        <p:grpSp>
          <p:nvGrpSpPr>
            <p:cNvPr id="2" name="18 - Ομάδα"/>
            <p:cNvGrpSpPr>
              <a:grpSpLocks/>
            </p:cNvGrpSpPr>
            <p:nvPr/>
          </p:nvGrpSpPr>
          <p:grpSpPr bwMode="auto">
            <a:xfrm rot="-5400000">
              <a:off x="628650" y="819150"/>
              <a:ext cx="4897438" cy="6084888"/>
              <a:chOff x="611560" y="1220198"/>
              <a:chExt cx="3719300" cy="4941767"/>
            </a:xfrm>
          </p:grpSpPr>
          <p:grpSp>
            <p:nvGrpSpPr>
              <p:cNvPr id="3" name="Group 4"/>
              <p:cNvGrpSpPr>
                <a:grpSpLocks/>
              </p:cNvGrpSpPr>
              <p:nvPr/>
            </p:nvGrpSpPr>
            <p:grpSpPr bwMode="auto">
              <a:xfrm rot="5400000">
                <a:off x="172169" y="1976561"/>
                <a:ext cx="4572000" cy="3300413"/>
                <a:chOff x="1440" y="1104"/>
                <a:chExt cx="2880" cy="2079"/>
              </a:xfrm>
            </p:grpSpPr>
            <p:pic>
              <p:nvPicPr>
                <p:cNvPr id="25621" name="Picture 5" descr="apop_vs_necro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440" y="1104"/>
                  <a:ext cx="2880" cy="19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5622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158" y="3081"/>
                  <a:ext cx="1207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da-DK" sz="8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(http://www.celldeath.de/encyclo/aporev/aporev.htm)</a:t>
                  </a:r>
                  <a:endParaRPr lang="en-US" sz="8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4" name="17 - Ομάδα"/>
              <p:cNvGrpSpPr>
                <a:grpSpLocks/>
              </p:cNvGrpSpPr>
              <p:nvPr/>
            </p:nvGrpSpPr>
            <p:grpSpPr bwMode="auto">
              <a:xfrm>
                <a:off x="611560" y="1220198"/>
                <a:ext cx="3719300" cy="4941767"/>
                <a:chOff x="611560" y="1220198"/>
                <a:chExt cx="3719300" cy="4941767"/>
              </a:xfrm>
            </p:grpSpPr>
            <p:grpSp>
              <p:nvGrpSpPr>
                <p:cNvPr id="5" name="10 - Ομάδα"/>
                <p:cNvGrpSpPr>
                  <a:grpSpLocks/>
                </p:cNvGrpSpPr>
                <p:nvPr/>
              </p:nvGrpSpPr>
              <p:grpSpPr bwMode="auto">
                <a:xfrm>
                  <a:off x="3707904" y="1401053"/>
                  <a:ext cx="622956" cy="4608512"/>
                  <a:chOff x="3707904" y="1401053"/>
                  <a:chExt cx="622956" cy="4608512"/>
                </a:xfrm>
              </p:grpSpPr>
              <p:sp>
                <p:nvSpPr>
                  <p:cNvPr id="7" name="6 - Ορθογώνιο"/>
                  <p:cNvSpPr>
                    <a:spLocks noChangeArrowheads="1"/>
                  </p:cNvSpPr>
                  <p:nvPr/>
                </p:nvSpPr>
                <p:spPr bwMode="auto">
                  <a:xfrm>
                    <a:off x="3819682" y="1400695"/>
                    <a:ext cx="503944" cy="4609136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algn="ctr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vert="eaVert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l-GR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9" name="8 - Ορθογώνιο"/>
                  <p:cNvSpPr>
                    <a:spLocks noChangeArrowheads="1"/>
                  </p:cNvSpPr>
                  <p:nvPr/>
                </p:nvSpPr>
                <p:spPr bwMode="auto">
                  <a:xfrm>
                    <a:off x="3700327" y="4653520"/>
                    <a:ext cx="503944" cy="1080407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algn="ctr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vert="eaVert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l-GR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6" name="12 - Ομάδα"/>
                <p:cNvGrpSpPr>
                  <a:grpSpLocks/>
                </p:cNvGrpSpPr>
                <p:nvPr/>
              </p:nvGrpSpPr>
              <p:grpSpPr bwMode="auto">
                <a:xfrm>
                  <a:off x="611560" y="1553453"/>
                  <a:ext cx="864096" cy="4608512"/>
                  <a:chOff x="611560" y="1553453"/>
                  <a:chExt cx="864096" cy="4608512"/>
                </a:xfrm>
              </p:grpSpPr>
              <p:sp>
                <p:nvSpPr>
                  <p:cNvPr id="8" name="7 - Ορθογώνιο"/>
                  <p:cNvSpPr>
                    <a:spLocks noChangeArrowheads="1"/>
                  </p:cNvSpPr>
                  <p:nvPr/>
                </p:nvSpPr>
                <p:spPr bwMode="auto">
                  <a:xfrm>
                    <a:off x="604327" y="1552829"/>
                    <a:ext cx="730598" cy="4609136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algn="ctr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vert="eaVert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l-GR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" name="9 - Ορθογώνιο"/>
                  <p:cNvSpPr>
                    <a:spLocks noChangeArrowheads="1"/>
                  </p:cNvSpPr>
                  <p:nvPr/>
                </p:nvSpPr>
                <p:spPr bwMode="auto">
                  <a:xfrm>
                    <a:off x="964804" y="4868828"/>
                    <a:ext cx="503944" cy="1080407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algn="ctr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vert="eaVert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l-GR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2" name="11 - Ορθογώνιο"/>
                  <p:cNvSpPr>
                    <a:spLocks noChangeArrowheads="1"/>
                  </p:cNvSpPr>
                  <p:nvPr/>
                </p:nvSpPr>
                <p:spPr bwMode="auto">
                  <a:xfrm>
                    <a:off x="964804" y="2420507"/>
                    <a:ext cx="503944" cy="1080407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algn="ctr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vert="eaVert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l-GR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17" name="16 - Ορθογώνιο"/>
                <p:cNvSpPr>
                  <a:spLocks noChangeArrowheads="1"/>
                </p:cNvSpPr>
                <p:nvPr/>
              </p:nvSpPr>
              <p:spPr bwMode="auto">
                <a:xfrm>
                  <a:off x="2248776" y="1220198"/>
                  <a:ext cx="935552" cy="576303"/>
                </a:xfrm>
                <a:prstGeom prst="rect">
                  <a:avLst/>
                </a:prstGeom>
                <a:solidFill>
                  <a:schemeClr val="bg1"/>
                </a:solidFill>
                <a:ln w="25400" algn="ctr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vert="eaVert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l-GR">
                    <a:solidFill>
                      <a:srgbClr val="FFFFFF"/>
                    </a:solidFill>
                  </a:endParaRPr>
                </a:p>
              </p:txBody>
            </p:sp>
          </p:grpSp>
        </p:grpSp>
        <p:sp>
          <p:nvSpPr>
            <p:cNvPr id="25603" name="Rectangle 19"/>
            <p:cNvSpPr>
              <a:spLocks noChangeArrowheads="1"/>
            </p:cNvSpPr>
            <p:nvPr/>
          </p:nvSpPr>
          <p:spPr bwMode="auto">
            <a:xfrm>
              <a:off x="403225" y="5157788"/>
              <a:ext cx="5689600" cy="1079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80975" indent="-180975" fontAlgn="base">
                <a:spcBef>
                  <a:spcPct val="20000"/>
                </a:spcBef>
                <a:spcAft>
                  <a:spcPct val="20000"/>
                </a:spcAft>
                <a:buSzPct val="65000"/>
                <a:buFontTx/>
                <a:buBlip>
                  <a:blip r:embed="rId4"/>
                </a:buBlip>
              </a:pPr>
              <a:r>
                <a:rPr lang="en-US" sz="1400" b="1">
                  <a:solidFill>
                    <a:srgbClr val="000000"/>
                  </a:solidFill>
                </a:rPr>
                <a:t>NECROSIS</a:t>
              </a:r>
              <a:endParaRPr lang="el-GR" sz="1400" b="1">
                <a:solidFill>
                  <a:srgbClr val="000000"/>
                </a:solidFill>
              </a:endParaRPr>
            </a:p>
            <a:p>
              <a:pPr marL="541338" lvl="1" indent="-180975" fontAlgn="base">
                <a:spcBef>
                  <a:spcPct val="20000"/>
                </a:spcBef>
                <a:spcAft>
                  <a:spcPct val="20000"/>
                </a:spcAft>
                <a:buSzPct val="65000"/>
                <a:buFontTx/>
                <a:buBlip>
                  <a:blip r:embed="rId5"/>
                </a:buBlip>
              </a:pPr>
              <a:r>
                <a:rPr lang="en-US" sz="1400">
                  <a:solidFill>
                    <a:srgbClr val="273841"/>
                  </a:solidFill>
                </a:rPr>
                <a:t> </a:t>
              </a:r>
              <a:r>
                <a:rPr lang="en-US" sz="1400">
                  <a:solidFill>
                    <a:srgbClr val="000000"/>
                  </a:solidFill>
                </a:rPr>
                <a:t>Induced by: </a:t>
              </a:r>
              <a:r>
                <a:rPr lang="en-US" sz="1400">
                  <a:solidFill>
                    <a:srgbClr val="273841"/>
                  </a:solidFill>
                </a:rPr>
                <a:t>heat, </a:t>
              </a:r>
              <a:r>
                <a:rPr lang="el-GR" sz="1400">
                  <a:solidFill>
                    <a:srgbClr val="273841"/>
                  </a:solidFill>
                  <a:sym typeface="Wingdings" pitchFamily="2" charset="2"/>
                </a:rPr>
                <a:t></a:t>
              </a:r>
              <a:r>
                <a:rPr lang="en-US" sz="1400">
                  <a:solidFill>
                    <a:srgbClr val="273841"/>
                  </a:solidFill>
                  <a:sym typeface="Wingdings" pitchFamily="2" charset="2"/>
                </a:rPr>
                <a:t> blood flow,  </a:t>
              </a:r>
              <a:r>
                <a:rPr lang="el-GR" sz="1400">
                  <a:solidFill>
                    <a:srgbClr val="273841"/>
                  </a:solidFill>
                  <a:sym typeface="Wingdings" pitchFamily="2" charset="2"/>
                </a:rPr>
                <a:t> ΑΤΡ</a:t>
              </a:r>
              <a:r>
                <a:rPr lang="en-US" sz="1400">
                  <a:solidFill>
                    <a:srgbClr val="273841"/>
                  </a:solidFill>
                  <a:sym typeface="Wingdings" pitchFamily="2" charset="2"/>
                </a:rPr>
                <a:t>, mechanical injury</a:t>
              </a:r>
            </a:p>
            <a:p>
              <a:pPr marL="541338" lvl="1" indent="-180975" fontAlgn="base">
                <a:spcBef>
                  <a:spcPct val="20000"/>
                </a:spcBef>
                <a:spcAft>
                  <a:spcPct val="20000"/>
                </a:spcAft>
                <a:buSzPct val="65000"/>
                <a:buFontTx/>
                <a:buBlip>
                  <a:blip r:embed="rId5"/>
                </a:buBlip>
              </a:pPr>
              <a:r>
                <a:rPr lang="en-US" sz="1400">
                  <a:solidFill>
                    <a:srgbClr val="273841"/>
                  </a:solidFill>
                  <a:sym typeface="Wingdings" pitchFamily="2" charset="2"/>
                </a:rPr>
                <a:t> Following apoptosis (secondary necrosis)</a:t>
              </a:r>
              <a:endParaRPr lang="el-GR" sz="1400">
                <a:solidFill>
                  <a:srgbClr val="273841"/>
                </a:solidFill>
                <a:sym typeface="Wingdings" pitchFamily="2" charset="2"/>
              </a:endParaRPr>
            </a:p>
          </p:txBody>
        </p:sp>
        <p:sp>
          <p:nvSpPr>
            <p:cNvPr id="25609" name="Freeform 26"/>
            <p:cNvSpPr>
              <a:spLocks noChangeAspect="1"/>
            </p:cNvSpPr>
            <p:nvPr/>
          </p:nvSpPr>
          <p:spPr bwMode="auto">
            <a:xfrm>
              <a:off x="0" y="980728"/>
              <a:ext cx="8569325" cy="2592388"/>
            </a:xfrm>
            <a:custGeom>
              <a:avLst/>
              <a:gdLst>
                <a:gd name="T0" fmla="*/ 0 w 5398"/>
                <a:gd name="T1" fmla="*/ 0 h 1587"/>
                <a:gd name="T2" fmla="*/ 0 w 5398"/>
                <a:gd name="T3" fmla="*/ 994 h 1587"/>
                <a:gd name="T4" fmla="*/ 1406 w 5398"/>
                <a:gd name="T5" fmla="*/ 1831 h 1587"/>
                <a:gd name="T6" fmla="*/ 5398 w 5398"/>
                <a:gd name="T7" fmla="*/ 1831 h 1587"/>
                <a:gd name="T8" fmla="*/ 5398 w 5398"/>
                <a:gd name="T9" fmla="*/ 0 h 1587"/>
                <a:gd name="T10" fmla="*/ 0 w 5398"/>
                <a:gd name="T11" fmla="*/ 0 h 15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98"/>
                <a:gd name="T19" fmla="*/ 0 h 1587"/>
                <a:gd name="T20" fmla="*/ 5398 w 5398"/>
                <a:gd name="T21" fmla="*/ 1587 h 15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98" h="1587">
                  <a:moveTo>
                    <a:pt x="0" y="0"/>
                  </a:moveTo>
                  <a:lnTo>
                    <a:pt x="0" y="862"/>
                  </a:lnTo>
                  <a:lnTo>
                    <a:pt x="1406" y="1587"/>
                  </a:lnTo>
                  <a:lnTo>
                    <a:pt x="5398" y="1587"/>
                  </a:lnTo>
                  <a:lnTo>
                    <a:pt x="5398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CCFFFF">
                    <a:alpha val="18999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rect">
                <a:fillToRect r="100000" b="100000"/>
              </a:path>
            </a:gra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lnSpc>
                  <a:spcPct val="200000"/>
                </a:lnSpc>
                <a:spcBef>
                  <a:spcPct val="20000"/>
                </a:spcBef>
                <a:spcAft>
                  <a:spcPct val="20000"/>
                </a:spcAft>
                <a:buSzPct val="100000"/>
              </a:pPr>
              <a:endParaRPr lang="el-GR" sz="1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5610" name="Freeform 27"/>
            <p:cNvSpPr>
              <a:spLocks noChangeAspect="1"/>
            </p:cNvSpPr>
            <p:nvPr/>
          </p:nvSpPr>
          <p:spPr bwMode="auto">
            <a:xfrm flipV="1">
              <a:off x="0" y="3573116"/>
              <a:ext cx="8569325" cy="2592388"/>
            </a:xfrm>
            <a:custGeom>
              <a:avLst/>
              <a:gdLst>
                <a:gd name="T0" fmla="*/ 0 w 5398"/>
                <a:gd name="T1" fmla="*/ 0 h 1587"/>
                <a:gd name="T2" fmla="*/ 0 w 5398"/>
                <a:gd name="T3" fmla="*/ 994 h 1587"/>
                <a:gd name="T4" fmla="*/ 1406 w 5398"/>
                <a:gd name="T5" fmla="*/ 1831 h 1587"/>
                <a:gd name="T6" fmla="*/ 5398 w 5398"/>
                <a:gd name="T7" fmla="*/ 1831 h 1587"/>
                <a:gd name="T8" fmla="*/ 5398 w 5398"/>
                <a:gd name="T9" fmla="*/ 0 h 1587"/>
                <a:gd name="T10" fmla="*/ 0 w 5398"/>
                <a:gd name="T11" fmla="*/ 0 h 15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98"/>
                <a:gd name="T19" fmla="*/ 0 h 1587"/>
                <a:gd name="T20" fmla="*/ 5398 w 5398"/>
                <a:gd name="T21" fmla="*/ 1587 h 15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98" h="1587">
                  <a:moveTo>
                    <a:pt x="0" y="0"/>
                  </a:moveTo>
                  <a:lnTo>
                    <a:pt x="0" y="862"/>
                  </a:lnTo>
                  <a:lnTo>
                    <a:pt x="1406" y="1587"/>
                  </a:lnTo>
                  <a:lnTo>
                    <a:pt x="5398" y="1587"/>
                  </a:lnTo>
                  <a:lnTo>
                    <a:pt x="5398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CC99">
                    <a:alpha val="4999"/>
                  </a:srgbClr>
                </a:gs>
                <a:gs pos="100000">
                  <a:srgbClr val="D0A67D">
                    <a:alpha val="6000"/>
                  </a:srgbClr>
                </a:gs>
              </a:gsLst>
              <a:path path="rect">
                <a:fillToRect l="100000" b="100000"/>
              </a:path>
            </a:gra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lnSpc>
                  <a:spcPct val="200000"/>
                </a:lnSpc>
                <a:spcBef>
                  <a:spcPct val="20000"/>
                </a:spcBef>
                <a:spcAft>
                  <a:spcPct val="20000"/>
                </a:spcAft>
                <a:buSzPct val="100000"/>
              </a:pPr>
              <a:endParaRPr lang="el-GR" sz="1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5606" name="Rectangle 18"/>
            <p:cNvSpPr>
              <a:spLocks noChangeArrowheads="1"/>
            </p:cNvSpPr>
            <p:nvPr/>
          </p:nvSpPr>
          <p:spPr bwMode="auto">
            <a:xfrm>
              <a:off x="395288" y="1052513"/>
              <a:ext cx="5543550" cy="865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80975" indent="-180975" fontAlgn="base">
                <a:spcBef>
                  <a:spcPct val="20000"/>
                </a:spcBef>
                <a:spcAft>
                  <a:spcPct val="20000"/>
                </a:spcAft>
                <a:buSzPct val="65000"/>
                <a:buFontTx/>
                <a:buBlip>
                  <a:blip r:embed="rId4"/>
                </a:buBlip>
              </a:pPr>
              <a:r>
                <a:rPr lang="en-US" sz="1400" b="1" dirty="0" smtClean="0">
                  <a:solidFill>
                    <a:srgbClr val="000000"/>
                  </a:solidFill>
                </a:rPr>
                <a:t>APOPTOSIS (classic apoptosis)</a:t>
              </a:r>
              <a:endParaRPr lang="el-GR" sz="1400" b="1" dirty="0">
                <a:solidFill>
                  <a:srgbClr val="000000"/>
                </a:solidFill>
              </a:endParaRPr>
            </a:p>
            <a:p>
              <a:pPr marL="631825" lvl="1" indent="-271463" fontAlgn="base">
                <a:spcBef>
                  <a:spcPct val="20000"/>
                </a:spcBef>
                <a:spcAft>
                  <a:spcPct val="20000"/>
                </a:spcAft>
                <a:buSzPct val="65000"/>
                <a:buFontTx/>
                <a:buBlip>
                  <a:blip r:embed="rId5"/>
                </a:buBlip>
              </a:pPr>
              <a:r>
                <a:rPr lang="en-US" sz="1400" dirty="0" err="1" smtClean="0">
                  <a:solidFill>
                    <a:srgbClr val="000000"/>
                  </a:solidFill>
                </a:rPr>
                <a:t>Sructured</a:t>
              </a:r>
              <a:r>
                <a:rPr lang="en-US" sz="1400" dirty="0" smtClean="0">
                  <a:solidFill>
                    <a:srgbClr val="000000"/>
                  </a:solidFill>
                </a:rPr>
                <a:t> procedure</a:t>
              </a:r>
              <a:endParaRPr lang="el-GR" sz="1400" dirty="0">
                <a:solidFill>
                  <a:srgbClr val="000000"/>
                </a:solidFill>
              </a:endParaRPr>
            </a:p>
            <a:p>
              <a:pPr marL="631825" lvl="1" indent="-271463" fontAlgn="base">
                <a:spcBef>
                  <a:spcPct val="20000"/>
                </a:spcBef>
                <a:spcAft>
                  <a:spcPct val="20000"/>
                </a:spcAft>
                <a:buSzPct val="65000"/>
                <a:buFontTx/>
                <a:buBlip>
                  <a:blip r:embed="rId5"/>
                </a:buBlip>
              </a:pPr>
              <a:r>
                <a:rPr lang="en-US" sz="1400" dirty="0">
                  <a:solidFill>
                    <a:srgbClr val="000000"/>
                  </a:solidFill>
                </a:rPr>
                <a:t>Induced by: inflammation, radiation, microorganisms</a:t>
              </a:r>
              <a:endParaRPr lang="el-GR" sz="1400" dirty="0">
                <a:solidFill>
                  <a:srgbClr val="000000"/>
                </a:solidFill>
              </a:endParaRPr>
            </a:p>
          </p:txBody>
        </p:sp>
        <p:sp>
          <p:nvSpPr>
            <p:cNvPr id="25607" name="Rectangle 20"/>
            <p:cNvSpPr>
              <a:spLocks noChangeArrowheads="1"/>
            </p:cNvSpPr>
            <p:nvPr/>
          </p:nvSpPr>
          <p:spPr bwMode="auto">
            <a:xfrm>
              <a:off x="5613400" y="1341438"/>
              <a:ext cx="3168650" cy="187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80975" indent="-180975" fontAlgn="base">
                <a:lnSpc>
                  <a:spcPct val="80000"/>
                </a:lnSpc>
                <a:spcBef>
                  <a:spcPct val="20000"/>
                </a:spcBef>
                <a:spcAft>
                  <a:spcPct val="20000"/>
                </a:spcAft>
                <a:buSzPct val="65000"/>
                <a:buFontTx/>
                <a:buBlip>
                  <a:blip r:embed="rId4"/>
                </a:buBlip>
              </a:pPr>
              <a:r>
                <a:rPr lang="da-DK" sz="1400" b="1" dirty="0">
                  <a:solidFill>
                    <a:srgbClr val="000000"/>
                  </a:solidFill>
                  <a:latin typeface="Calibri" pitchFamily="34" charset="0"/>
                </a:rPr>
                <a:t>Apoptosis:</a:t>
              </a:r>
            </a:p>
            <a:p>
              <a:pPr marL="541338" lvl="1" indent="-180975" fontAlgn="base">
                <a:lnSpc>
                  <a:spcPct val="80000"/>
                </a:lnSpc>
                <a:spcBef>
                  <a:spcPct val="20000"/>
                </a:spcBef>
                <a:spcAft>
                  <a:spcPct val="20000"/>
                </a:spcAft>
                <a:buSzPct val="65000"/>
                <a:buFontTx/>
                <a:buBlip>
                  <a:blip r:embed="rId5"/>
                </a:buBlip>
              </a:pPr>
              <a:r>
                <a:rPr lang="da-DK" sz="1400" dirty="0">
                  <a:solidFill>
                    <a:srgbClr val="000000"/>
                  </a:solidFill>
                  <a:latin typeface="Calibri" pitchFamily="34" charset="0"/>
                </a:rPr>
                <a:t>Cell shrinking</a:t>
              </a:r>
            </a:p>
            <a:p>
              <a:pPr marL="541338" lvl="1" indent="-180975" fontAlgn="base">
                <a:lnSpc>
                  <a:spcPct val="80000"/>
                </a:lnSpc>
                <a:spcBef>
                  <a:spcPct val="20000"/>
                </a:spcBef>
                <a:spcAft>
                  <a:spcPct val="20000"/>
                </a:spcAft>
                <a:buSzPct val="65000"/>
                <a:buFontTx/>
                <a:buBlip>
                  <a:blip r:embed="rId5"/>
                </a:buBlip>
              </a:pPr>
              <a:r>
                <a:rPr lang="da-DK" sz="1400" dirty="0">
                  <a:solidFill>
                    <a:srgbClr val="000000"/>
                  </a:solidFill>
                  <a:latin typeface="Calibri" pitchFamily="34" charset="0"/>
                </a:rPr>
                <a:t>Chromatin condensation</a:t>
              </a:r>
            </a:p>
            <a:p>
              <a:pPr marL="541338" lvl="1" indent="-180975" fontAlgn="base">
                <a:lnSpc>
                  <a:spcPct val="80000"/>
                </a:lnSpc>
                <a:spcBef>
                  <a:spcPct val="20000"/>
                </a:spcBef>
                <a:spcAft>
                  <a:spcPct val="20000"/>
                </a:spcAft>
                <a:buSzPct val="65000"/>
                <a:buFontTx/>
                <a:buBlip>
                  <a:blip r:embed="rId5"/>
                </a:buBlip>
              </a:pPr>
              <a:r>
                <a:rPr lang="da-DK" sz="1400" dirty="0">
                  <a:solidFill>
                    <a:srgbClr val="000000"/>
                  </a:solidFill>
                  <a:latin typeface="Calibri" pitchFamily="34" charset="0"/>
                </a:rPr>
                <a:t>Formation of apoptotic bodies</a:t>
              </a:r>
            </a:p>
            <a:p>
              <a:pPr marL="541338" lvl="1" indent="-180975" fontAlgn="base">
                <a:lnSpc>
                  <a:spcPct val="80000"/>
                </a:lnSpc>
                <a:spcBef>
                  <a:spcPct val="20000"/>
                </a:spcBef>
                <a:spcAft>
                  <a:spcPct val="20000"/>
                </a:spcAft>
                <a:buSzPct val="65000"/>
                <a:buFontTx/>
                <a:buBlip>
                  <a:blip r:embed="rId5"/>
                </a:buBlip>
              </a:pPr>
              <a:r>
                <a:rPr lang="da-DK" sz="1400" dirty="0">
                  <a:solidFill>
                    <a:srgbClr val="000000"/>
                  </a:solidFill>
                  <a:latin typeface="Calibri" pitchFamily="34" charset="0"/>
                </a:rPr>
                <a:t>Removed by phagocytosis</a:t>
              </a:r>
            </a:p>
            <a:p>
              <a:pPr marL="541338" lvl="1" indent="-180975" fontAlgn="base">
                <a:lnSpc>
                  <a:spcPct val="80000"/>
                </a:lnSpc>
                <a:spcBef>
                  <a:spcPct val="20000"/>
                </a:spcBef>
                <a:spcAft>
                  <a:spcPct val="20000"/>
                </a:spcAft>
                <a:buSzPct val="65000"/>
                <a:buFontTx/>
                <a:buBlip>
                  <a:blip r:embed="rId5"/>
                </a:buBlip>
              </a:pPr>
              <a:r>
                <a:rPr lang="da-DK" sz="1400" b="1" dirty="0">
                  <a:solidFill>
                    <a:srgbClr val="000000"/>
                  </a:solidFill>
                  <a:latin typeface="Calibri" pitchFamily="34" charset="0"/>
                </a:rPr>
                <a:t>Anti-inflammatory cytokines</a:t>
              </a:r>
            </a:p>
            <a:p>
              <a:pPr marL="541338" lvl="1" indent="-180975" fontAlgn="base">
                <a:lnSpc>
                  <a:spcPct val="80000"/>
                </a:lnSpc>
                <a:spcBef>
                  <a:spcPct val="20000"/>
                </a:spcBef>
                <a:spcAft>
                  <a:spcPct val="20000"/>
                </a:spcAft>
                <a:buSzPct val="65000"/>
                <a:buFontTx/>
                <a:buBlip>
                  <a:blip r:embed="rId5"/>
                </a:buBlip>
              </a:pPr>
              <a:r>
                <a:rPr lang="da-DK" sz="1400" b="1" dirty="0">
                  <a:solidFill>
                    <a:srgbClr val="000000"/>
                  </a:solidFill>
                  <a:latin typeface="Calibri" pitchFamily="34" charset="0"/>
                </a:rPr>
                <a:t>No inflammation</a:t>
              </a:r>
              <a:endParaRPr lang="el-GR" sz="1400" b="1" dirty="0">
                <a:solidFill>
                  <a:srgbClr val="273841"/>
                </a:solidFill>
                <a:latin typeface="Calibri" pitchFamily="34" charset="0"/>
              </a:endParaRPr>
            </a:p>
          </p:txBody>
        </p:sp>
        <p:sp>
          <p:nvSpPr>
            <p:cNvPr id="25608" name="Rectangle 21"/>
            <p:cNvSpPr>
              <a:spLocks noChangeArrowheads="1"/>
            </p:cNvSpPr>
            <p:nvPr/>
          </p:nvSpPr>
          <p:spPr bwMode="auto">
            <a:xfrm>
              <a:off x="5613400" y="3789363"/>
              <a:ext cx="3279775" cy="223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80975" indent="-180975" fontAlgn="base">
                <a:lnSpc>
                  <a:spcPct val="80000"/>
                </a:lnSpc>
                <a:spcBef>
                  <a:spcPct val="20000"/>
                </a:spcBef>
                <a:spcAft>
                  <a:spcPct val="20000"/>
                </a:spcAft>
                <a:buSzPct val="65000"/>
                <a:buFontTx/>
                <a:buBlip>
                  <a:blip r:embed="rId4"/>
                </a:buBlip>
              </a:pPr>
              <a:r>
                <a:rPr lang="da-DK" sz="1400" b="1" dirty="0">
                  <a:solidFill>
                    <a:srgbClr val="000000"/>
                  </a:solidFill>
                  <a:latin typeface="Calibri" pitchFamily="34" charset="0"/>
                </a:rPr>
                <a:t>Necrosis:</a:t>
              </a:r>
            </a:p>
            <a:p>
              <a:pPr marL="541338" lvl="1" indent="-179388" fontAlgn="base">
                <a:lnSpc>
                  <a:spcPct val="80000"/>
                </a:lnSpc>
                <a:spcBef>
                  <a:spcPct val="20000"/>
                </a:spcBef>
                <a:spcAft>
                  <a:spcPct val="20000"/>
                </a:spcAft>
                <a:buSzPct val="65000"/>
                <a:buFontTx/>
                <a:buBlip>
                  <a:blip r:embed="rId5"/>
                </a:buBlip>
              </a:pPr>
              <a:r>
                <a:rPr lang="da-DK" sz="1400" dirty="0">
                  <a:solidFill>
                    <a:srgbClr val="000000"/>
                  </a:solidFill>
                  <a:latin typeface="Calibri" pitchFamily="34" charset="0"/>
                </a:rPr>
                <a:t>Cell swelling</a:t>
              </a:r>
            </a:p>
            <a:p>
              <a:pPr marL="541338" lvl="1" indent="-179388" fontAlgn="base">
                <a:lnSpc>
                  <a:spcPct val="80000"/>
                </a:lnSpc>
                <a:spcBef>
                  <a:spcPct val="20000"/>
                </a:spcBef>
                <a:spcAft>
                  <a:spcPct val="20000"/>
                </a:spcAft>
                <a:buSzPct val="65000"/>
                <a:buFontTx/>
                <a:buBlip>
                  <a:blip r:embed="rId5"/>
                </a:buBlip>
              </a:pPr>
              <a:r>
                <a:rPr lang="da-DK" sz="1400" dirty="0">
                  <a:solidFill>
                    <a:srgbClr val="000000"/>
                  </a:solidFill>
                  <a:latin typeface="Calibri" pitchFamily="34" charset="0"/>
                  <a:sym typeface="Wingdings" pitchFamily="2" charset="2"/>
                </a:rPr>
                <a:t>Cells</a:t>
              </a:r>
              <a:r>
                <a:rPr lang="da-DK" sz="1400" dirty="0">
                  <a:solidFill>
                    <a:srgbClr val="000000"/>
                  </a:solidFill>
                  <a:latin typeface="Calibri" pitchFamily="34" charset="0"/>
                </a:rPr>
                <a:t> become leaky </a:t>
              </a:r>
            </a:p>
            <a:p>
              <a:pPr marL="541338" lvl="1" indent="-179388" fontAlgn="base">
                <a:lnSpc>
                  <a:spcPct val="80000"/>
                </a:lnSpc>
                <a:spcBef>
                  <a:spcPct val="20000"/>
                </a:spcBef>
                <a:spcAft>
                  <a:spcPct val="20000"/>
                </a:spcAft>
                <a:buSzPct val="65000"/>
                <a:buFontTx/>
                <a:buBlip>
                  <a:blip r:embed="rId5"/>
                </a:buBlip>
              </a:pPr>
              <a:r>
                <a:rPr lang="da-DK" sz="1400" dirty="0">
                  <a:solidFill>
                    <a:srgbClr val="000000"/>
                  </a:solidFill>
                  <a:latin typeface="Calibri" pitchFamily="34" charset="0"/>
                </a:rPr>
                <a:t>Spreading of cell </a:t>
              </a:r>
              <a:r>
                <a:rPr lang="da-DK" sz="1400" dirty="0" smtClean="0">
                  <a:solidFill>
                    <a:srgbClr val="000000"/>
                  </a:solidFill>
                  <a:latin typeface="Calibri" pitchFamily="34" charset="0"/>
                </a:rPr>
                <a:t>components</a:t>
              </a:r>
            </a:p>
            <a:p>
              <a:pPr marL="541338" lvl="1" indent="-179388" fontAlgn="base">
                <a:lnSpc>
                  <a:spcPct val="80000"/>
                </a:lnSpc>
                <a:spcBef>
                  <a:spcPct val="20000"/>
                </a:spcBef>
                <a:spcAft>
                  <a:spcPct val="20000"/>
                </a:spcAft>
                <a:buSzPct val="65000"/>
              </a:pPr>
              <a:r>
                <a:rPr lang="da-DK" sz="1400" dirty="0" smtClean="0">
                  <a:solidFill>
                    <a:srgbClr val="000000"/>
                  </a:solidFill>
                  <a:latin typeface="Calibri" pitchFamily="34" charset="0"/>
                </a:rPr>
                <a:t>	</a:t>
              </a:r>
              <a:r>
                <a:rPr lang="da-DK" sz="1400" dirty="0" smtClean="0">
                  <a:solidFill>
                    <a:srgbClr val="000000"/>
                  </a:solidFill>
                  <a:latin typeface="Calibri" pitchFamily="34" charset="0"/>
                </a:rPr>
                <a:t>to </a:t>
              </a:r>
              <a:r>
                <a:rPr lang="da-DK" sz="1400" dirty="0">
                  <a:solidFill>
                    <a:srgbClr val="000000"/>
                  </a:solidFill>
                  <a:latin typeface="Calibri" pitchFamily="34" charset="0"/>
                </a:rPr>
                <a:t>surrounding tissue (DAMPs)</a:t>
              </a:r>
            </a:p>
            <a:p>
              <a:pPr marL="541338" lvl="1" indent="-179388" fontAlgn="base">
                <a:lnSpc>
                  <a:spcPct val="80000"/>
                </a:lnSpc>
                <a:spcBef>
                  <a:spcPct val="20000"/>
                </a:spcBef>
                <a:spcAft>
                  <a:spcPct val="20000"/>
                </a:spcAft>
                <a:buSzPct val="65000"/>
                <a:buFontTx/>
                <a:buBlip>
                  <a:blip r:embed="rId5"/>
                </a:buBlip>
              </a:pPr>
              <a:r>
                <a:rPr lang="en-US" sz="1400" dirty="0">
                  <a:solidFill>
                    <a:srgbClr val="000000"/>
                  </a:solidFill>
                  <a:latin typeface="Calibri" pitchFamily="34" charset="0"/>
                </a:rPr>
                <a:t>Release of modified </a:t>
              </a:r>
              <a:r>
                <a:rPr lang="en-US" sz="1400" dirty="0" smtClean="0">
                  <a:solidFill>
                    <a:srgbClr val="000000"/>
                  </a:solidFill>
                  <a:latin typeface="Calibri" pitchFamily="34" charset="0"/>
                </a:rPr>
                <a:t>proteins</a:t>
              </a:r>
            </a:p>
            <a:p>
              <a:pPr marL="541338" lvl="1" indent="-179388" fontAlgn="base">
                <a:lnSpc>
                  <a:spcPct val="80000"/>
                </a:lnSpc>
                <a:spcBef>
                  <a:spcPct val="20000"/>
                </a:spcBef>
                <a:spcAft>
                  <a:spcPct val="20000"/>
                </a:spcAft>
                <a:buSzPct val="65000"/>
              </a:pPr>
              <a:r>
                <a:rPr lang="en-US" sz="1400" dirty="0" smtClean="0">
                  <a:solidFill>
                    <a:srgbClr val="000000"/>
                  </a:solidFill>
                  <a:latin typeface="Calibri" pitchFamily="34" charset="0"/>
                </a:rPr>
                <a:t>	</a:t>
              </a:r>
              <a:r>
                <a:rPr lang="en-US" sz="1400" dirty="0" smtClean="0">
                  <a:solidFill>
                    <a:srgbClr val="000000"/>
                  </a:solidFill>
                  <a:latin typeface="Calibri" pitchFamily="34" charset="0"/>
                </a:rPr>
                <a:t>(new </a:t>
              </a:r>
              <a:r>
                <a:rPr lang="en-US" sz="1400" dirty="0">
                  <a:solidFill>
                    <a:srgbClr val="000000"/>
                  </a:solidFill>
                  <a:latin typeface="Calibri" pitchFamily="34" charset="0"/>
                </a:rPr>
                <a:t>antigen </a:t>
              </a:r>
              <a:r>
                <a:rPr lang="en-US" sz="1400" dirty="0" err="1">
                  <a:solidFill>
                    <a:srgbClr val="000000"/>
                  </a:solidFill>
                  <a:latin typeface="Calibri" pitchFamily="34" charset="0"/>
                </a:rPr>
                <a:t>epitopes</a:t>
              </a:r>
              <a:r>
                <a:rPr lang="en-US" sz="1400" dirty="0">
                  <a:solidFill>
                    <a:srgbClr val="000000"/>
                  </a:solidFill>
                  <a:latin typeface="Calibri" pitchFamily="34" charset="0"/>
                </a:rPr>
                <a:t>)</a:t>
              </a:r>
              <a:endParaRPr lang="da-DK" sz="1400" dirty="0">
                <a:solidFill>
                  <a:srgbClr val="000000"/>
                </a:solidFill>
                <a:latin typeface="Calibri" pitchFamily="34" charset="0"/>
              </a:endParaRPr>
            </a:p>
            <a:p>
              <a:pPr marL="541338" lvl="1" indent="-179388" fontAlgn="base">
                <a:lnSpc>
                  <a:spcPct val="80000"/>
                </a:lnSpc>
                <a:spcBef>
                  <a:spcPct val="20000"/>
                </a:spcBef>
                <a:spcAft>
                  <a:spcPct val="20000"/>
                </a:spcAft>
                <a:buSzPct val="65000"/>
                <a:buFontTx/>
                <a:buBlip>
                  <a:blip r:embed="rId5"/>
                </a:buBlip>
              </a:pPr>
              <a:r>
                <a:rPr lang="da-DK" sz="1400" b="1" dirty="0">
                  <a:solidFill>
                    <a:srgbClr val="000000"/>
                  </a:solidFill>
                  <a:latin typeface="Calibri" pitchFamily="34" charset="0"/>
                </a:rPr>
                <a:t>Pro-inflammatory cytokines</a:t>
              </a:r>
              <a:r>
                <a:rPr lang="da-DK" sz="1400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</a:p>
            <a:p>
              <a:pPr marL="541338" lvl="1" indent="-179388" fontAlgn="base">
                <a:lnSpc>
                  <a:spcPct val="80000"/>
                </a:lnSpc>
                <a:spcBef>
                  <a:spcPct val="20000"/>
                </a:spcBef>
                <a:spcAft>
                  <a:spcPct val="20000"/>
                </a:spcAft>
                <a:buSzPct val="65000"/>
                <a:buFontTx/>
                <a:buBlip>
                  <a:blip r:embed="rId5"/>
                </a:buBlip>
              </a:pPr>
              <a:r>
                <a:rPr lang="da-DK" sz="1400" b="1" dirty="0">
                  <a:solidFill>
                    <a:srgbClr val="000000"/>
                  </a:solidFill>
                  <a:latin typeface="Calibri" pitchFamily="34" charset="0"/>
                </a:rPr>
                <a:t>Inflammation</a:t>
              </a:r>
            </a:p>
            <a:p>
              <a:pPr marL="180975" indent="-180975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None/>
              </a:pPr>
              <a:endParaRPr lang="el-GR" sz="14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3" name="22 - Ορθογώνιο"/>
            <p:cNvSpPr/>
            <p:nvPr/>
          </p:nvSpPr>
          <p:spPr>
            <a:xfrm>
              <a:off x="1582601" y="5149804"/>
              <a:ext cx="220605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rgbClr val="000000"/>
                  </a:solidFill>
                </a:rPr>
                <a:t>, </a:t>
              </a:r>
              <a:r>
                <a:rPr lang="en-US" sz="1400" b="1" dirty="0" err="1" smtClean="0">
                  <a:solidFill>
                    <a:srgbClr val="000000"/>
                  </a:solidFill>
                </a:rPr>
                <a:t>Necroptosis</a:t>
              </a:r>
              <a:r>
                <a:rPr lang="en-US" sz="1400" b="1" dirty="0" smtClean="0">
                  <a:solidFill>
                    <a:srgbClr val="000000"/>
                  </a:solidFill>
                </a:rPr>
                <a:t>, </a:t>
              </a:r>
              <a:r>
                <a:rPr lang="en-US" sz="1400" b="1" dirty="0" smtClean="0">
                  <a:solidFill>
                    <a:srgbClr val="000000"/>
                  </a:solidFill>
                </a:rPr>
                <a:t>Pyroptosis</a:t>
              </a:r>
              <a:endParaRPr lang="el-GR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3782" y="714356"/>
            <a:ext cx="4535488" cy="428628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sz="2000" b="1" dirty="0" smtClean="0"/>
              <a:t>The fate of apoptotic &amp; necrotic cells</a:t>
            </a:r>
            <a:endParaRPr lang="el-GR" sz="2000" b="1" dirty="0" smtClean="0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28820" y="1754167"/>
            <a:ext cx="2665412" cy="4675229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40000"/>
              </a:lnSpc>
              <a:spcAft>
                <a:spcPts val="600"/>
              </a:spcAft>
              <a:buFontTx/>
              <a:buNone/>
            </a:pPr>
            <a:r>
              <a:rPr lang="en-US" sz="1800" dirty="0" smtClean="0"/>
              <a:t>apoptotic cells</a:t>
            </a:r>
            <a:r>
              <a:rPr lang="el-GR" sz="1800" dirty="0" smtClean="0"/>
              <a:t> </a:t>
            </a:r>
          </a:p>
          <a:p>
            <a:pPr algn="ctr" eaLnBrk="1" hangingPunct="1">
              <a:lnSpc>
                <a:spcPct val="140000"/>
              </a:lnSpc>
              <a:spcAft>
                <a:spcPts val="600"/>
              </a:spcAft>
              <a:buFontTx/>
              <a:buNone/>
            </a:pPr>
            <a:endParaRPr lang="el-GR" sz="1800" dirty="0" smtClean="0"/>
          </a:p>
          <a:p>
            <a:pPr algn="ctr" eaLnBrk="1" hangingPunct="1">
              <a:spcAft>
                <a:spcPts val="600"/>
              </a:spcAft>
              <a:buFontTx/>
              <a:buNone/>
            </a:pPr>
            <a:endParaRPr lang="en-US" sz="1800" dirty="0" smtClean="0"/>
          </a:p>
          <a:p>
            <a:pPr algn="ctr" eaLnBrk="1" hangingPunct="1">
              <a:lnSpc>
                <a:spcPct val="140000"/>
              </a:lnSpc>
              <a:spcAft>
                <a:spcPts val="600"/>
              </a:spcAft>
              <a:buFontTx/>
              <a:buNone/>
            </a:pPr>
            <a:r>
              <a:rPr lang="en-US" sz="1800" dirty="0" smtClean="0"/>
              <a:t>secondary necrotic cells</a:t>
            </a:r>
            <a:endParaRPr lang="el-GR" sz="1800" dirty="0" smtClean="0"/>
          </a:p>
          <a:p>
            <a:pPr algn="ctr" eaLnBrk="1" hangingPunct="1">
              <a:lnSpc>
                <a:spcPct val="150000"/>
              </a:lnSpc>
              <a:spcAft>
                <a:spcPts val="600"/>
              </a:spcAft>
              <a:buFontTx/>
              <a:buNone/>
            </a:pPr>
            <a:endParaRPr lang="en-US" sz="1800" dirty="0" smtClean="0"/>
          </a:p>
          <a:p>
            <a:pPr algn="ctr" eaLnBrk="1" hangingPunct="1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en-US" sz="1800" dirty="0" smtClean="0"/>
              <a:t>release of modified</a:t>
            </a:r>
          </a:p>
          <a:p>
            <a:pPr algn="ctr" eaLnBrk="1" hangingPunct="1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en-US" sz="1800" dirty="0" smtClean="0"/>
              <a:t>antigens (DAMPs)</a:t>
            </a:r>
            <a:endParaRPr lang="el-GR" sz="1800" dirty="0" smtClean="0"/>
          </a:p>
          <a:p>
            <a:pPr algn="ctr" eaLnBrk="1" hangingPunct="1">
              <a:lnSpc>
                <a:spcPct val="250000"/>
              </a:lnSpc>
              <a:spcAft>
                <a:spcPts val="600"/>
              </a:spcAft>
              <a:buFontTx/>
              <a:buNone/>
            </a:pPr>
            <a:endParaRPr lang="en-US" sz="1800" dirty="0" smtClean="0"/>
          </a:p>
          <a:p>
            <a:pPr algn="ctr" eaLnBrk="1" hangingPunct="1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en-US" sz="1800" dirty="0" smtClean="0"/>
              <a:t>inflammatory innate</a:t>
            </a:r>
          </a:p>
          <a:p>
            <a:pPr algn="ctr" eaLnBrk="1" hangingPunct="1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en-US" sz="1800" dirty="0" smtClean="0"/>
              <a:t>immunity reaction</a:t>
            </a:r>
            <a:endParaRPr lang="el-GR" sz="1800" dirty="0" smtClean="0"/>
          </a:p>
        </p:txBody>
      </p:sp>
      <p:sp>
        <p:nvSpPr>
          <p:cNvPr id="18438" name="AutoShape 7"/>
          <p:cNvSpPr>
            <a:spLocks noChangeArrowheads="1"/>
          </p:cNvSpPr>
          <p:nvPr/>
        </p:nvSpPr>
        <p:spPr bwMode="auto">
          <a:xfrm>
            <a:off x="3454370" y="2439985"/>
            <a:ext cx="358775" cy="560387"/>
          </a:xfrm>
          <a:prstGeom prst="downArrow">
            <a:avLst>
              <a:gd name="adj1" fmla="val 50000"/>
              <a:gd name="adj2" fmla="val 350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9" name="AutoShape 8"/>
          <p:cNvSpPr>
            <a:spLocks noChangeArrowheads="1"/>
          </p:cNvSpPr>
          <p:nvPr/>
        </p:nvSpPr>
        <p:spPr bwMode="auto">
          <a:xfrm>
            <a:off x="3454370" y="3643314"/>
            <a:ext cx="358775" cy="560388"/>
          </a:xfrm>
          <a:prstGeom prst="downArrow">
            <a:avLst>
              <a:gd name="adj1" fmla="val 50000"/>
              <a:gd name="adj2" fmla="val 350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40" name="AutoShape 9"/>
          <p:cNvSpPr>
            <a:spLocks noChangeArrowheads="1"/>
          </p:cNvSpPr>
          <p:nvPr/>
        </p:nvSpPr>
        <p:spPr bwMode="auto">
          <a:xfrm>
            <a:off x="3454370" y="5011753"/>
            <a:ext cx="358775" cy="560387"/>
          </a:xfrm>
          <a:prstGeom prst="downArrow">
            <a:avLst>
              <a:gd name="adj1" fmla="val 50000"/>
              <a:gd name="adj2" fmla="val 350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8442" name="10 - Ευθύγραμμο βέλος σύνδεσης"/>
          <p:cNvCxnSpPr>
            <a:cxnSpLocks noChangeShapeType="1"/>
          </p:cNvCxnSpPr>
          <p:nvPr/>
        </p:nvCxnSpPr>
        <p:spPr bwMode="auto">
          <a:xfrm flipV="1">
            <a:off x="1870045" y="2689204"/>
            <a:ext cx="1366837" cy="71438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grpSp>
        <p:nvGrpSpPr>
          <p:cNvPr id="2" name="Group 17"/>
          <p:cNvGrpSpPr/>
          <p:nvPr/>
        </p:nvGrpSpPr>
        <p:grpSpPr>
          <a:xfrm>
            <a:off x="285720" y="1214422"/>
            <a:ext cx="1943100" cy="4752975"/>
            <a:chOff x="1116013" y="1142984"/>
            <a:chExt cx="1943100" cy="4752975"/>
          </a:xfrm>
        </p:grpSpPr>
        <p:sp>
          <p:nvSpPr>
            <p:cNvPr id="17" name="Rectangle 2"/>
            <p:cNvSpPr txBox="1">
              <a:spLocks noChangeArrowheads="1"/>
            </p:cNvSpPr>
            <p:nvPr/>
          </p:nvSpPr>
          <p:spPr bwMode="auto">
            <a:xfrm>
              <a:off x="1116013" y="1142984"/>
              <a:ext cx="1943100" cy="4752975"/>
            </a:xfrm>
            <a:prstGeom prst="rect">
              <a:avLst/>
            </a:prstGeom>
            <a:gradFill flip="none" rotWithShape="1">
              <a:gsLst>
                <a:gs pos="0">
                  <a:srgbClr val="5E9EFF">
                    <a:alpha val="6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  <a:tileRect/>
            </a:gradFill>
            <a:ln w="19050">
              <a:noFill/>
              <a:miter lim="800000"/>
              <a:headEnd/>
              <a:tailEnd/>
            </a:ln>
            <a:effectLst>
              <a:outerShdw dist="50800" dir="5400000" sx="1000" sy="1000" algn="ctr" rotWithShape="0">
                <a:srgbClr val="000000">
                  <a:alpha val="0"/>
                </a:srgbClr>
              </a:outerShdw>
            </a:effec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kern="0" dirty="0">
                  <a:solidFill>
                    <a:srgbClr val="4F81BD">
                      <a:lumMod val="50000"/>
                    </a:srgbClr>
                  </a:solidFill>
                </a:rPr>
                <a:t>Healthy</a:t>
              </a:r>
              <a:endParaRPr lang="el-GR" sz="2400" kern="0" dirty="0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8443" name="Text Box 10"/>
            <p:cNvSpPr txBox="1">
              <a:spLocks noChangeArrowheads="1"/>
            </p:cNvSpPr>
            <p:nvPr/>
          </p:nvSpPr>
          <p:spPr bwMode="auto">
            <a:xfrm>
              <a:off x="1258888" y="2943209"/>
              <a:ext cx="1584325" cy="830997"/>
            </a:xfrm>
            <a:prstGeom prst="rect">
              <a:avLst/>
            </a:prstGeom>
            <a:noFill/>
            <a:ln w="28575">
              <a:solidFill>
                <a:srgbClr val="00B0F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Arial" charset="0"/>
                </a:rPr>
                <a:t>efficient degradation by serum factors</a:t>
              </a:r>
              <a:endParaRPr lang="el-GR" sz="1600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44" name="Text Box 10"/>
            <p:cNvSpPr txBox="1">
              <a:spLocks noChangeArrowheads="1"/>
            </p:cNvSpPr>
            <p:nvPr/>
          </p:nvSpPr>
          <p:spPr bwMode="auto">
            <a:xfrm>
              <a:off x="1258888" y="1647809"/>
              <a:ext cx="1584325" cy="830997"/>
            </a:xfrm>
            <a:prstGeom prst="rect">
              <a:avLst/>
            </a:prstGeom>
            <a:noFill/>
            <a:ln w="28575">
              <a:solidFill>
                <a:srgbClr val="00B0F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Arial" charset="0"/>
                </a:rPr>
                <a:t>efficient clearance by phagocytes</a:t>
              </a:r>
              <a:endParaRPr lang="el-GR" sz="1600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3" name="Group 14"/>
          <p:cNvGrpSpPr/>
          <p:nvPr/>
        </p:nvGrpSpPr>
        <p:grpSpPr>
          <a:xfrm>
            <a:off x="4821207" y="1214422"/>
            <a:ext cx="1728788" cy="4752975"/>
            <a:chOff x="5651500" y="1142984"/>
            <a:chExt cx="1728788" cy="4752975"/>
          </a:xfrm>
        </p:grpSpPr>
        <p:sp>
          <p:nvSpPr>
            <p:cNvPr id="16" name="Rectangle 2"/>
            <p:cNvSpPr txBox="1">
              <a:spLocks noChangeArrowheads="1"/>
            </p:cNvSpPr>
            <p:nvPr/>
          </p:nvSpPr>
          <p:spPr bwMode="auto">
            <a:xfrm>
              <a:off x="5651500" y="1142984"/>
              <a:ext cx="1728788" cy="4752975"/>
            </a:xfrm>
            <a:prstGeom prst="rect">
              <a:avLst/>
            </a:prstGeom>
            <a:gradFill flip="none" rotWithShape="1">
              <a:gsLst>
                <a:gs pos="0">
                  <a:srgbClr val="FFEFD1">
                    <a:alpha val="0"/>
                  </a:srgbClr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16200000" scaled="1"/>
              <a:tileRect/>
            </a:gradFill>
            <a:ln w="19050">
              <a:noFill/>
              <a:miter lim="800000"/>
              <a:headEnd/>
              <a:tailEnd/>
            </a:ln>
            <a:effectLst>
              <a:outerShdw dist="50800" dir="5400000" sx="1000" sy="1000" algn="ctr" rotWithShape="0">
                <a:srgbClr val="000000">
                  <a:alpha val="0"/>
                </a:srgbClr>
              </a:outerShdw>
            </a:effec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kern="0" dirty="0" smtClean="0">
                  <a:solidFill>
                    <a:srgbClr val="AC1F08"/>
                  </a:solidFill>
                </a:rPr>
                <a:t>SLE &amp; SS</a:t>
              </a:r>
              <a:endParaRPr lang="el-GR" sz="2400" kern="0" dirty="0">
                <a:solidFill>
                  <a:srgbClr val="AC1F08"/>
                </a:solidFill>
              </a:endParaRPr>
            </a:p>
          </p:txBody>
        </p:sp>
        <p:sp>
          <p:nvSpPr>
            <p:cNvPr id="18441" name="Text Box 10"/>
            <p:cNvSpPr txBox="1">
              <a:spLocks noChangeArrowheads="1"/>
            </p:cNvSpPr>
            <p:nvPr/>
          </p:nvSpPr>
          <p:spPr bwMode="auto">
            <a:xfrm>
              <a:off x="5794375" y="1679559"/>
              <a:ext cx="1441450" cy="585788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Arial" charset="0"/>
                </a:rPr>
                <a:t>impaired clearance</a:t>
              </a:r>
              <a:endParaRPr lang="el-GR" sz="1600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445" name="Text Box 10"/>
            <p:cNvSpPr txBox="1">
              <a:spLocks noChangeArrowheads="1"/>
            </p:cNvSpPr>
            <p:nvPr/>
          </p:nvSpPr>
          <p:spPr bwMode="auto">
            <a:xfrm>
              <a:off x="5837238" y="3112754"/>
              <a:ext cx="1439862" cy="584200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smtClean="0">
                  <a:solidFill>
                    <a:srgbClr val="000000"/>
                  </a:solidFill>
                  <a:latin typeface="Arial" charset="0"/>
                </a:rPr>
                <a:t>impaired degradation </a:t>
              </a:r>
              <a:endParaRPr lang="el-GR" sz="160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4" name="10 - TextBox"/>
          <p:cNvSpPr txBox="1">
            <a:spLocks noChangeArrowheads="1"/>
          </p:cNvSpPr>
          <p:nvPr/>
        </p:nvSpPr>
        <p:spPr bwMode="auto">
          <a:xfrm>
            <a:off x="6215074" y="6215082"/>
            <a:ext cx="27991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kern="0" dirty="0" smtClean="0">
                <a:solidFill>
                  <a:prstClr val="black"/>
                </a:solidFill>
              </a:rPr>
              <a:t>Manoussakis et al, </a:t>
            </a:r>
            <a:r>
              <a:rPr lang="en-US" sz="1400" dirty="0" err="1" smtClean="0">
                <a:solidFill>
                  <a:prstClr val="black"/>
                </a:solidFill>
              </a:rPr>
              <a:t>PLoS</a:t>
            </a:r>
            <a:r>
              <a:rPr lang="en-US" sz="1400" dirty="0" smtClean="0">
                <a:solidFill>
                  <a:prstClr val="black"/>
                </a:solidFill>
              </a:rPr>
              <a:t> One, 2014 </a:t>
            </a:r>
          </a:p>
          <a:p>
            <a:r>
              <a:rPr lang="en-US" altLang="el-GR" sz="1400" dirty="0" err="1" smtClean="0">
                <a:solidFill>
                  <a:prstClr val="black"/>
                </a:solidFill>
              </a:rPr>
              <a:t>Fragoulis</a:t>
            </a:r>
            <a:r>
              <a:rPr lang="en-US" altLang="el-GR" sz="1400" dirty="0" smtClean="0">
                <a:solidFill>
                  <a:prstClr val="black"/>
                </a:solidFill>
              </a:rPr>
              <a:t> et al, J </a:t>
            </a:r>
            <a:r>
              <a:rPr lang="en-US" altLang="el-GR" sz="1400" dirty="0" err="1" smtClean="0">
                <a:solidFill>
                  <a:prstClr val="black"/>
                </a:solidFill>
              </a:rPr>
              <a:t>Autoimm</a:t>
            </a:r>
            <a:r>
              <a:rPr lang="en-US" altLang="el-GR" sz="1400" dirty="0" smtClean="0">
                <a:solidFill>
                  <a:prstClr val="black"/>
                </a:solidFill>
              </a:rPr>
              <a:t>. 2014</a:t>
            </a:r>
            <a:endParaRPr lang="el-GR" altLang="el-GR" sz="14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72264" y="142852"/>
            <a:ext cx="25296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5250" indent="-95250">
              <a:buSzPct val="120000"/>
            </a:pPr>
            <a:r>
              <a:rPr lang="en-US" sz="1400" b="1" dirty="0" smtClean="0">
                <a:solidFill>
                  <a:prstClr val="black"/>
                </a:solidFill>
              </a:rPr>
              <a:t>Increased apoptosis &amp; necrosis:</a:t>
            </a:r>
          </a:p>
          <a:p>
            <a:pPr marL="95250" indent="-95250">
              <a:buSzPct val="120000"/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cell damage</a:t>
            </a:r>
          </a:p>
          <a:p>
            <a:pPr marL="95250" indent="-95250">
              <a:buSzPct val="120000"/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dysfunctional </a:t>
            </a:r>
            <a:r>
              <a:rPr lang="en-US" sz="1400" dirty="0" err="1" smtClean="0">
                <a:solidFill>
                  <a:prstClr val="black"/>
                </a:solidFill>
              </a:rPr>
              <a:t>autophagy</a:t>
            </a:r>
            <a:endParaRPr lang="en-US" sz="1400" dirty="0" smtClean="0">
              <a:solidFill>
                <a:prstClr val="black"/>
              </a:solidFill>
            </a:endParaRPr>
          </a:p>
          <a:p>
            <a:pPr marL="95250" indent="-95250">
              <a:buSzPct val="120000"/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cell-penetrating </a:t>
            </a:r>
            <a:r>
              <a:rPr lang="en-US" sz="1400" dirty="0" err="1" smtClean="0">
                <a:solidFill>
                  <a:prstClr val="black"/>
                </a:solidFill>
              </a:rPr>
              <a:t>autoabs</a:t>
            </a:r>
            <a:endParaRPr lang="el-GR" sz="14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43702" y="3335537"/>
            <a:ext cx="1794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5250" indent="-95250">
              <a:buSzPct val="120000"/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 “shielding”  </a:t>
            </a:r>
            <a:r>
              <a:rPr lang="en-US" sz="1400" dirty="0" err="1" smtClean="0">
                <a:solidFill>
                  <a:prstClr val="black"/>
                </a:solidFill>
              </a:rPr>
              <a:t>autoabs</a:t>
            </a:r>
            <a:endParaRPr lang="en-US" sz="1400" dirty="0" smtClean="0">
              <a:solidFill>
                <a:prstClr val="black"/>
              </a:solidFill>
            </a:endParaRPr>
          </a:p>
        </p:txBody>
      </p:sp>
      <p:sp>
        <p:nvSpPr>
          <p:cNvPr id="20" name="Bent Arrow 19"/>
          <p:cNvSpPr/>
          <p:nvPr/>
        </p:nvSpPr>
        <p:spPr>
          <a:xfrm rot="16200000" flipH="1">
            <a:off x="5760635" y="402793"/>
            <a:ext cx="490157" cy="56159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43702" y="1830068"/>
            <a:ext cx="1972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5250" indent="-95250">
              <a:buSzPct val="120000"/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 inhibitory IgG </a:t>
            </a:r>
            <a:r>
              <a:rPr lang="en-US" sz="1400" dirty="0" err="1" smtClean="0">
                <a:solidFill>
                  <a:prstClr val="black"/>
                </a:solidFill>
              </a:rPr>
              <a:t>autoabs</a:t>
            </a:r>
            <a:endParaRPr lang="en-US" sz="1400" dirty="0" smtClean="0">
              <a:solidFill>
                <a:prstClr val="black"/>
              </a:solidFill>
            </a:endParaRPr>
          </a:p>
          <a:p>
            <a:pPr marL="95250" indent="-95250">
              <a:buSzPct val="120000"/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 lack of </a:t>
            </a:r>
            <a:r>
              <a:rPr lang="en-US" sz="1400" dirty="0" err="1" smtClean="0">
                <a:solidFill>
                  <a:prstClr val="black"/>
                </a:solidFill>
              </a:rPr>
              <a:t>IgM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opsonins</a:t>
            </a:r>
            <a:endParaRPr lang="en-US" sz="1400" dirty="0" smtClean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15140" y="4286256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SzPct val="120000"/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increased intrinsic DAMP sensing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0384" y="332656"/>
            <a:ext cx="7868247" cy="720080"/>
          </a:xfrm>
          <a:gradFill flip="none" rotWithShape="1">
            <a:gsLst>
              <a:gs pos="0">
                <a:schemeClr val="accent5">
                  <a:shade val="51000"/>
                  <a:satMod val="13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135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4000" dirty="0" smtClean="0"/>
              <a:t>Ανοσολογικό σύστημα</a:t>
            </a:r>
            <a:endParaRPr lang="en-US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196752"/>
            <a:ext cx="8064896" cy="5472608"/>
          </a:xfrm>
        </p:spPr>
        <p:txBody>
          <a:bodyPr>
            <a:noAutofit/>
          </a:bodyPr>
          <a:lstStyle/>
          <a:p>
            <a:pPr indent="-169863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1800" b="1" dirty="0" smtClean="0"/>
              <a:t>Το σύστημα επιτήρησης, αντιμετώπισης  και επιδιόρθωσης  διαταραχών ομοιοστασίας του οργανισμού</a:t>
            </a:r>
          </a:p>
          <a:p>
            <a:pPr indent="-169863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1800" b="1" dirty="0" smtClean="0"/>
              <a:t>Εξελικτικά αναπτυγμένο</a:t>
            </a:r>
            <a:endParaRPr lang="en-US" sz="1800" b="1" dirty="0" smtClean="0"/>
          </a:p>
          <a:p>
            <a:pPr indent="-169863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1800" b="1" dirty="0" smtClean="0"/>
              <a:t>Πολύπλοκο, </a:t>
            </a:r>
            <a:r>
              <a:rPr lang="el-GR" sz="1800" b="1" dirty="0" smtClean="0"/>
              <a:t>ι</a:t>
            </a:r>
            <a:r>
              <a:rPr lang="el-GR" sz="1800" b="1" dirty="0" smtClean="0"/>
              <a:t>σχυρό </a:t>
            </a:r>
            <a:r>
              <a:rPr lang="el-GR" sz="1800" b="1" dirty="0" smtClean="0"/>
              <a:t>και στενά ρυθμιζόμενο</a:t>
            </a:r>
          </a:p>
          <a:p>
            <a:pPr indent="-169863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1800" b="1" dirty="0" smtClean="0"/>
              <a:t>Διάχυτο, αλληλεπιδρά με όλους </a:t>
            </a:r>
            <a:r>
              <a:rPr lang="el-GR" sz="1800" b="1" dirty="0" smtClean="0"/>
              <a:t>τους </a:t>
            </a:r>
            <a:r>
              <a:rPr lang="el-GR" sz="1800" b="1" dirty="0" smtClean="0"/>
              <a:t>ιστούς και μηχανισμούς του </a:t>
            </a:r>
            <a:r>
              <a:rPr lang="el-GR" sz="1800" b="1" dirty="0" smtClean="0"/>
              <a:t>οργανισμού</a:t>
            </a:r>
            <a:endParaRPr lang="el-GR" sz="1800" b="1" dirty="0" smtClean="0"/>
          </a:p>
          <a:p>
            <a:pPr indent="-169863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1800" b="1" dirty="0" smtClean="0"/>
              <a:t>Πλαστικότητα, μάθηση και μνήμη</a:t>
            </a:r>
            <a:endParaRPr lang="en-US" sz="1800" b="1" dirty="0" smtClean="0"/>
          </a:p>
          <a:p>
            <a:pPr indent="-169863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1800" b="1" dirty="0" smtClean="0"/>
              <a:t>Ανοχή</a:t>
            </a:r>
            <a:r>
              <a:rPr lang="en-US" sz="1800" b="1" dirty="0" smtClean="0"/>
              <a:t>“</a:t>
            </a:r>
            <a:r>
              <a:rPr lang="el-GR" sz="1800" b="1" dirty="0" smtClean="0"/>
              <a:t>εαυτού</a:t>
            </a:r>
            <a:r>
              <a:rPr lang="en-US" sz="1800" b="1" dirty="0" smtClean="0"/>
              <a:t>”</a:t>
            </a:r>
            <a:r>
              <a:rPr lang="el-GR" sz="1800" b="1" dirty="0" smtClean="0"/>
              <a:t> και απόκριση κατά του </a:t>
            </a:r>
            <a:r>
              <a:rPr lang="en-US" sz="1800" b="1" dirty="0" smtClean="0"/>
              <a:t>“</a:t>
            </a:r>
            <a:r>
              <a:rPr lang="el-GR" sz="1800" b="1" dirty="0" smtClean="0"/>
              <a:t>ξένου</a:t>
            </a:r>
            <a:r>
              <a:rPr lang="en-US" sz="1800" b="1" dirty="0" smtClean="0"/>
              <a:t>”</a:t>
            </a:r>
            <a:endParaRPr lang="el-GR" sz="1800" b="1" dirty="0" smtClean="0"/>
          </a:p>
          <a:p>
            <a:pPr indent="-169863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1800" b="1" dirty="0" smtClean="0"/>
              <a:t>Βασίζεται στην αναγνώριση </a:t>
            </a:r>
            <a:r>
              <a:rPr lang="en-US" sz="1800" b="1" dirty="0" smtClean="0"/>
              <a:t>“</a:t>
            </a:r>
            <a:r>
              <a:rPr lang="el-GR" sz="1800" b="1" dirty="0" smtClean="0"/>
              <a:t>κινδύνου</a:t>
            </a:r>
            <a:r>
              <a:rPr lang="en-US" sz="1800" b="1" dirty="0" smtClean="0"/>
              <a:t>”</a:t>
            </a:r>
            <a:r>
              <a:rPr lang="el-GR" sz="1800" b="1" dirty="0" smtClean="0"/>
              <a:t> (</a:t>
            </a:r>
            <a:r>
              <a:rPr lang="en-US" sz="1800" b="1" dirty="0" smtClean="0"/>
              <a:t>Danger model, Polly </a:t>
            </a:r>
            <a:r>
              <a:rPr lang="en-US" sz="1800" b="1" dirty="0" err="1" smtClean="0"/>
              <a:t>Mantzinger</a:t>
            </a:r>
            <a:r>
              <a:rPr lang="en-US" sz="1800" b="1" dirty="0" smtClean="0"/>
              <a:t>, </a:t>
            </a:r>
            <a:r>
              <a:rPr lang="en-US" sz="1800" b="1" dirty="0" smtClean="0"/>
              <a:t>199</a:t>
            </a:r>
            <a:r>
              <a:rPr lang="el-GR" sz="1800" b="1" dirty="0" smtClean="0"/>
              <a:t>4</a:t>
            </a:r>
            <a:r>
              <a:rPr lang="en-US" sz="1800" b="1" dirty="0" smtClean="0"/>
              <a:t>)</a:t>
            </a:r>
            <a:endParaRPr lang="en-US" sz="1800" b="1" dirty="0" smtClean="0"/>
          </a:p>
        </p:txBody>
      </p:sp>
      <p:pic>
        <p:nvPicPr>
          <p:cNvPr id="4" name="Picture 7" descr="35_C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09"/>
          <a:stretch>
            <a:fillRect/>
          </a:stretch>
        </p:blipFill>
        <p:spPr bwMode="auto">
          <a:xfrm>
            <a:off x="7596336" y="1628800"/>
            <a:ext cx="1216496" cy="1415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72008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txBody>
          <a:bodyPr lIns="36000" rIns="36000">
            <a:no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/>
              <a:t>Τα </a:t>
            </a:r>
            <a:r>
              <a:rPr lang="en-US" sz="2000" b="1" dirty="0" smtClean="0"/>
              <a:t>DAMPs</a:t>
            </a:r>
            <a:r>
              <a:rPr lang="el-GR" sz="2000" b="1" dirty="0" smtClean="0"/>
              <a:t> προκαλούν </a:t>
            </a:r>
            <a:r>
              <a:rPr lang="en-US" sz="2000" b="1" dirty="0" smtClean="0"/>
              <a:t>“</a:t>
            </a:r>
            <a:r>
              <a:rPr lang="el-GR" sz="2000" b="1" dirty="0" smtClean="0"/>
              <a:t>στείρα φλεγμονή</a:t>
            </a:r>
            <a:r>
              <a:rPr lang="en-US" sz="2000" b="1" dirty="0" smtClean="0"/>
              <a:t>”</a:t>
            </a:r>
            <a:r>
              <a:rPr lang="el-GR" sz="2000" b="1" dirty="0" smtClean="0"/>
              <a:t> (μη λοιμώδους προέλευσης)</a:t>
            </a:r>
            <a:endParaRPr lang="el-G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270730"/>
            <a:ext cx="8401080" cy="5398630"/>
          </a:xfrm>
        </p:spPr>
        <p:txBody>
          <a:bodyPr>
            <a:noAutofit/>
          </a:bodyPr>
          <a:lstStyle/>
          <a:p>
            <a:pPr marL="271463" indent="-271463" fontAlgn="base">
              <a:spcAft>
                <a:spcPts val="1200"/>
              </a:spcAft>
              <a:buSzPct val="127000"/>
            </a:pPr>
            <a:r>
              <a:rPr lang="el-GR" sz="2000" b="1" dirty="0" smtClean="0"/>
              <a:t>προϊόντα που απελευθερώνονται από κύτταρα σε στρες ή νεκρωτικά κύτταρα και κατεστραμμένους ιστούς (σήματα κινδύνου)</a:t>
            </a:r>
          </a:p>
          <a:p>
            <a:pPr lvl="1" fontAlgn="base">
              <a:spcBef>
                <a:spcPts val="0"/>
              </a:spcBef>
              <a:spcAft>
                <a:spcPts val="600"/>
              </a:spcAft>
            </a:pPr>
            <a:r>
              <a:rPr lang="el-GR" sz="1800" dirty="0" smtClean="0"/>
              <a:t>ενδοκυττάριες πρωτεΐνες (πχ. </a:t>
            </a:r>
            <a:r>
              <a:rPr lang="en-US" sz="1800" dirty="0" smtClean="0"/>
              <a:t>heat shock proteins</a:t>
            </a:r>
            <a:r>
              <a:rPr lang="el-GR" sz="1800" dirty="0" smtClean="0"/>
              <a:t>)</a:t>
            </a:r>
          </a:p>
          <a:p>
            <a:pPr lvl="1" fontAlgn="base">
              <a:spcBef>
                <a:spcPts val="0"/>
              </a:spcBef>
              <a:spcAft>
                <a:spcPts val="600"/>
              </a:spcAft>
            </a:pPr>
            <a:r>
              <a:rPr lang="el-GR" sz="1800" dirty="0" smtClean="0"/>
              <a:t>στοιχεία θεμέλιας ουσίας</a:t>
            </a:r>
          </a:p>
          <a:p>
            <a:pPr lvl="1" fontAlgn="base">
              <a:spcBef>
                <a:spcPts val="0"/>
              </a:spcBef>
              <a:spcAft>
                <a:spcPts val="600"/>
              </a:spcAft>
            </a:pPr>
            <a:r>
              <a:rPr lang="el-GR" sz="1800" dirty="0" err="1" smtClean="0"/>
              <a:t>νουκλεϊκά</a:t>
            </a:r>
            <a:r>
              <a:rPr lang="el-GR" sz="1800" dirty="0" smtClean="0"/>
              <a:t> οξέα (DNA, RNA, ΝΕΤ</a:t>
            </a:r>
            <a:r>
              <a:rPr lang="en-US" sz="1800" dirty="0" smtClean="0"/>
              <a:t>s</a:t>
            </a:r>
            <a:r>
              <a:rPr lang="el-GR" sz="1800" dirty="0" smtClean="0"/>
              <a:t>)</a:t>
            </a:r>
          </a:p>
          <a:p>
            <a:pPr lvl="1" fontAlgn="base">
              <a:spcBef>
                <a:spcPts val="0"/>
              </a:spcBef>
              <a:spcAft>
                <a:spcPts val="600"/>
              </a:spcAft>
            </a:pPr>
            <a:r>
              <a:rPr lang="el-GR" sz="1800" dirty="0" smtClean="0"/>
              <a:t>μεταβολίτες </a:t>
            </a:r>
            <a:r>
              <a:rPr lang="el-GR" sz="1800" dirty="0" err="1" smtClean="0"/>
              <a:t>πουρίνης</a:t>
            </a:r>
            <a:r>
              <a:rPr lang="en-US" sz="1800" dirty="0" smtClean="0"/>
              <a:t> (</a:t>
            </a:r>
            <a:r>
              <a:rPr lang="el-GR" sz="1800" dirty="0" smtClean="0"/>
              <a:t>ΑΤΡ και ουρικό οξύ</a:t>
            </a:r>
            <a:r>
              <a:rPr lang="en-US" sz="1800" dirty="0" smtClean="0"/>
              <a:t>)</a:t>
            </a:r>
            <a:endParaRPr lang="el-GR" sz="1800" dirty="0" smtClean="0"/>
          </a:p>
          <a:p>
            <a:pPr lvl="1" fontAlgn="base">
              <a:spcBef>
                <a:spcPts val="0"/>
              </a:spcBef>
              <a:spcAft>
                <a:spcPts val="1200"/>
              </a:spcAft>
            </a:pPr>
            <a:r>
              <a:rPr lang="el-GR" sz="1800" dirty="0" smtClean="0"/>
              <a:t>γλυκόζη</a:t>
            </a:r>
          </a:p>
          <a:p>
            <a:pPr marL="271463" indent="-271463" fontAlgn="base">
              <a:spcAft>
                <a:spcPts val="1200"/>
              </a:spcAft>
            </a:pPr>
            <a:r>
              <a:rPr lang="el-GR" sz="2000" b="1" dirty="0" smtClean="0"/>
              <a:t>στοιχεία περιβάλλοντος: </a:t>
            </a:r>
            <a:r>
              <a:rPr lang="el-GR" sz="1800" dirty="0" smtClean="0"/>
              <a:t>αμίαντος, αλουμίνιο, πυρίτιο.</a:t>
            </a:r>
            <a:endParaRPr lang="el-GR" sz="2000" dirty="0" smtClean="0"/>
          </a:p>
          <a:p>
            <a:pPr lvl="1" fontAlgn="base">
              <a:spcBef>
                <a:spcPts val="0"/>
              </a:spcBef>
              <a:buNone/>
            </a:pPr>
            <a:endParaRPr lang="el-GR" sz="1400" b="1" dirty="0" smtClean="0"/>
          </a:p>
          <a:p>
            <a:pPr marL="271463" indent="-271463" fontAlgn="base">
              <a:spcAft>
                <a:spcPts val="1200"/>
              </a:spcAft>
              <a:buSzPct val="127000"/>
            </a:pPr>
            <a:r>
              <a:rPr lang="el-GR" sz="2000" b="1" dirty="0" smtClean="0"/>
              <a:t>δραστικές ρίζες οξυγόνου </a:t>
            </a:r>
            <a:r>
              <a:rPr lang="el-GR" sz="1800" dirty="0" smtClean="0"/>
              <a:t>(ROS, που παράγονται κατά την διάρκεια του κυτταρικού στρες)</a:t>
            </a:r>
          </a:p>
          <a:p>
            <a:pPr fontAlgn="base">
              <a:spcAft>
                <a:spcPts val="1200"/>
              </a:spcAft>
              <a:buNone/>
            </a:pPr>
            <a:r>
              <a:rPr lang="el-GR" sz="1800" b="1" dirty="0" smtClean="0"/>
              <a:t>	</a:t>
            </a:r>
            <a:r>
              <a:rPr lang="el-GR" sz="1800" b="1" dirty="0" smtClean="0">
                <a:sym typeface="Wingdings" pitchFamily="2" charset="2"/>
              </a:rPr>
              <a:t> </a:t>
            </a:r>
            <a:r>
              <a:rPr lang="el-GR" sz="2000" b="1" dirty="0" smtClean="0"/>
              <a:t>κρίσιμα σήματα κινδύνου που διεγείρουν την έμφυτη ανοσολογική απόκριση</a:t>
            </a:r>
            <a:endParaRPr lang="el-GR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571504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el-GR" sz="2400" b="1" dirty="0" smtClean="0"/>
              <a:t>Έμφυτη ανοσία</a:t>
            </a:r>
            <a:r>
              <a:rPr lang="en-US" sz="2400" b="1" dirty="0" smtClean="0"/>
              <a:t>: </a:t>
            </a:r>
            <a:r>
              <a:rPr lang="el-GR" sz="2400" b="1" dirty="0" smtClean="0"/>
              <a:t>μόρια-αισθητήρες (</a:t>
            </a:r>
            <a:r>
              <a:rPr lang="en-US" sz="2400" b="1" dirty="0" smtClean="0"/>
              <a:t>sentinel molecules</a:t>
            </a:r>
            <a:r>
              <a:rPr lang="el-GR" sz="2400" b="1" dirty="0" smtClean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182" y="1500174"/>
            <a:ext cx="7815346" cy="4500594"/>
          </a:xfrm>
        </p:spPr>
        <p:txBody>
          <a:bodyPr>
            <a:noAutofit/>
          </a:bodyPr>
          <a:lstStyle/>
          <a:p>
            <a:pPr fontAlgn="base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b="1" dirty="0" smtClean="0"/>
              <a:t>Pattern Recognition Receptors (PRRs)</a:t>
            </a:r>
            <a:endParaRPr lang="el-GR" sz="1800" b="1" dirty="0" smtClean="0"/>
          </a:p>
          <a:p>
            <a:pPr fontAlgn="base">
              <a:spcBef>
                <a:spcPts val="0"/>
              </a:spcBef>
              <a:spcAft>
                <a:spcPts val="1200"/>
              </a:spcAft>
            </a:pPr>
            <a:r>
              <a:rPr lang="el-GR" sz="1800" dirty="0" smtClean="0"/>
              <a:t>μεγάλος αριθμός υποδοχέων (πολλαπλές οικογένειες)</a:t>
            </a:r>
            <a:endParaRPr lang="en-US" sz="1800" dirty="0" smtClean="0"/>
          </a:p>
          <a:p>
            <a:pPr fontAlgn="base">
              <a:spcBef>
                <a:spcPts val="0"/>
              </a:spcBef>
              <a:spcAft>
                <a:spcPts val="1200"/>
              </a:spcAft>
            </a:pPr>
            <a:r>
              <a:rPr lang="el-GR" sz="1800" dirty="0" err="1" smtClean="0"/>
              <a:t>κωδικοποιούμενοι</a:t>
            </a:r>
            <a:r>
              <a:rPr lang="el-GR" sz="1800" dirty="0" smtClean="0"/>
              <a:t> από το </a:t>
            </a:r>
            <a:r>
              <a:rPr lang="el-GR" sz="1800" dirty="0" err="1" smtClean="0"/>
              <a:t>γονιδίωμα</a:t>
            </a:r>
            <a:r>
              <a:rPr lang="el-GR" sz="1800" dirty="0" smtClean="0"/>
              <a:t> </a:t>
            </a:r>
            <a:r>
              <a:rPr lang="en-US" sz="1800" dirty="0" smtClean="0"/>
              <a:t>(germ line-encoded</a:t>
            </a:r>
            <a:r>
              <a:rPr lang="el-GR" sz="1800" dirty="0" smtClean="0"/>
              <a:t>,</a:t>
            </a:r>
            <a:r>
              <a:rPr lang="en-US" sz="1800" dirty="0" smtClean="0"/>
              <a:t> </a:t>
            </a:r>
            <a:r>
              <a:rPr lang="el-GR" sz="1800" dirty="0" smtClean="0"/>
              <a:t>δηλ. μη-κλωνικοί</a:t>
            </a:r>
            <a:r>
              <a:rPr lang="en-US" sz="1800" dirty="0" smtClean="0"/>
              <a:t>) </a:t>
            </a:r>
            <a:endParaRPr lang="el-GR" sz="1800" dirty="0" smtClean="0"/>
          </a:p>
          <a:p>
            <a:pPr fontAlgn="base">
              <a:spcBef>
                <a:spcPts val="0"/>
              </a:spcBef>
              <a:spcAft>
                <a:spcPts val="1200"/>
              </a:spcAft>
            </a:pPr>
            <a:r>
              <a:rPr lang="el-GR" sz="1800" dirty="0" smtClean="0"/>
              <a:t>αναγνώριση</a:t>
            </a:r>
            <a:r>
              <a:rPr lang="en-US" sz="1800" dirty="0" smtClean="0"/>
              <a:t>“</a:t>
            </a:r>
            <a:r>
              <a:rPr lang="el-GR" sz="1800" dirty="0" smtClean="0"/>
              <a:t>ξένων</a:t>
            </a:r>
            <a:r>
              <a:rPr lang="en-US" sz="1800" dirty="0" smtClean="0"/>
              <a:t>” </a:t>
            </a:r>
            <a:r>
              <a:rPr lang="el-GR" sz="1800" dirty="0" smtClean="0"/>
              <a:t>μοριακών προτύπων </a:t>
            </a:r>
            <a:r>
              <a:rPr lang="en-US" sz="1800" dirty="0" smtClean="0"/>
              <a:t>= </a:t>
            </a:r>
            <a:r>
              <a:rPr lang="el-GR" sz="1800" dirty="0" smtClean="0"/>
              <a:t>επιβλαβείς παράγοντες</a:t>
            </a:r>
            <a:endParaRPr lang="en-US" sz="1800" dirty="0" smtClean="0"/>
          </a:p>
          <a:p>
            <a:pPr lvl="1" fontAlgn="base">
              <a:spcBef>
                <a:spcPts val="0"/>
              </a:spcBef>
              <a:spcAft>
                <a:spcPts val="1200"/>
              </a:spcAft>
            </a:pPr>
            <a:r>
              <a:rPr lang="el-GR" sz="1600" dirty="0" smtClean="0"/>
              <a:t>συντηρημένες μοριακές δομές</a:t>
            </a:r>
            <a:endParaRPr lang="en-US" sz="1400" dirty="0" smtClean="0"/>
          </a:p>
          <a:p>
            <a:pPr marL="342900" lvl="1" indent="-342900" fontAlgn="base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l-GR" sz="1800" dirty="0" smtClean="0"/>
              <a:t>Η αναγνώριση των </a:t>
            </a:r>
            <a:r>
              <a:rPr lang="en-US" sz="1800" dirty="0" smtClean="0"/>
              <a:t>PAMPs </a:t>
            </a:r>
            <a:r>
              <a:rPr lang="el-GR" sz="1800" dirty="0" smtClean="0"/>
              <a:t>και </a:t>
            </a:r>
            <a:r>
              <a:rPr lang="en-US" sz="1800" dirty="0" smtClean="0"/>
              <a:t>DAMPs: </a:t>
            </a:r>
            <a:r>
              <a:rPr lang="el-GR" sz="1800" dirty="0" smtClean="0"/>
              <a:t>είναι δυνατόν να επιτελείται από κοινούς υποδοχείς</a:t>
            </a:r>
            <a:r>
              <a:rPr lang="en-US" sz="1800" dirty="0" smtClean="0"/>
              <a:t> PRR</a:t>
            </a:r>
            <a:endParaRPr lang="el-GR" sz="1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714744" y="6286520"/>
            <a:ext cx="52864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Janeway</a:t>
            </a:r>
            <a:r>
              <a:rPr lang="en-US" dirty="0" smtClean="0">
                <a:solidFill>
                  <a:prstClr val="black"/>
                </a:solidFill>
              </a:rPr>
              <a:t> 1989, </a:t>
            </a:r>
            <a:r>
              <a:rPr lang="en-US" dirty="0" err="1" smtClean="0">
                <a:solidFill>
                  <a:prstClr val="black"/>
                </a:solidFill>
              </a:rPr>
              <a:t>Matzinger</a:t>
            </a:r>
            <a:r>
              <a:rPr lang="en-US" dirty="0" smtClean="0">
                <a:solidFill>
                  <a:prstClr val="black"/>
                </a:solidFill>
              </a:rPr>
              <a:t>, 1994, </a:t>
            </a:r>
            <a:r>
              <a:rPr lang="en-US" dirty="0" err="1" smtClean="0">
                <a:solidFill>
                  <a:prstClr val="black"/>
                </a:solidFill>
              </a:rPr>
              <a:t>Medzhitov</a:t>
            </a:r>
            <a:r>
              <a:rPr lang="en-US" dirty="0" smtClean="0">
                <a:solidFill>
                  <a:prstClr val="black"/>
                </a:solidFill>
              </a:rPr>
              <a:t> et al, 1997</a:t>
            </a:r>
            <a:endParaRPr lang="el-GR" dirty="0">
              <a:solidFill>
                <a:prstClr val="black"/>
              </a:solidFill>
            </a:endParaRPr>
          </a:p>
        </p:txBody>
      </p:sp>
      <p:grpSp>
        <p:nvGrpSpPr>
          <p:cNvPr id="5" name="Group 12"/>
          <p:cNvGrpSpPr/>
          <p:nvPr/>
        </p:nvGrpSpPr>
        <p:grpSpPr>
          <a:xfrm>
            <a:off x="500034" y="4429132"/>
            <a:ext cx="8286808" cy="1428760"/>
            <a:chOff x="88103" y="4572008"/>
            <a:chExt cx="8501047" cy="1428760"/>
          </a:xfrm>
        </p:grpSpPr>
        <p:sp>
          <p:nvSpPr>
            <p:cNvPr id="9" name="Right Brace 8"/>
            <p:cNvSpPr/>
            <p:nvPr/>
          </p:nvSpPr>
          <p:spPr>
            <a:xfrm>
              <a:off x="3929058" y="4714884"/>
              <a:ext cx="214314" cy="1143008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43372" y="5051635"/>
              <a:ext cx="44457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 </a:t>
              </a:r>
              <a:r>
                <a:rPr lang="el-GR" dirty="0" err="1" smtClean="0">
                  <a:solidFill>
                    <a:prstClr val="black"/>
                  </a:solidFill>
                </a:rPr>
                <a:t>εξωκυττάρια</a:t>
              </a:r>
              <a:r>
                <a:rPr lang="el-GR" dirty="0" smtClean="0">
                  <a:solidFill>
                    <a:prstClr val="black"/>
                  </a:solidFill>
                </a:rPr>
                <a:t> και ενδοκυττάρια</a:t>
              </a:r>
              <a:r>
                <a:rPr lang="en-US" dirty="0" smtClean="0">
                  <a:solidFill>
                    <a:prstClr val="black"/>
                  </a:solidFill>
                </a:rPr>
                <a:t> </a:t>
              </a:r>
              <a:r>
                <a:rPr lang="el-GR" dirty="0" smtClean="0">
                  <a:solidFill>
                    <a:prstClr val="black"/>
                  </a:solidFill>
                </a:rPr>
                <a:t>αναγνώριση</a:t>
              </a:r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34673" y="4742180"/>
              <a:ext cx="3884098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975" indent="-180975" fontAlgn="base">
                <a:spcAft>
                  <a:spcPts val="600"/>
                </a:spcAft>
                <a:buSzPct val="125000"/>
                <a:buFont typeface="Arial" pitchFamily="34" charset="0"/>
                <a:buChar char="•"/>
              </a:pPr>
              <a:r>
                <a:rPr lang="el-GR" dirty="0" smtClean="0">
                  <a:solidFill>
                    <a:prstClr val="black"/>
                  </a:solidFill>
                </a:rPr>
                <a:t>επιφανειακοί</a:t>
              </a:r>
              <a:endParaRPr lang="en-US" dirty="0" smtClean="0">
                <a:solidFill>
                  <a:prstClr val="black"/>
                </a:solidFill>
              </a:endParaRPr>
            </a:p>
            <a:p>
              <a:pPr marL="180975" indent="-180975" fontAlgn="base">
                <a:spcAft>
                  <a:spcPts val="600"/>
                </a:spcAft>
                <a:buSzPct val="125000"/>
                <a:buFont typeface="Arial" pitchFamily="34" charset="0"/>
                <a:buChar char="•"/>
              </a:pPr>
              <a:r>
                <a:rPr lang="el-GR" dirty="0" smtClean="0">
                  <a:solidFill>
                    <a:prstClr val="black"/>
                  </a:solidFill>
                </a:rPr>
                <a:t>ενδοκυττάριοι</a:t>
              </a:r>
              <a:endParaRPr lang="en-US" dirty="0" smtClean="0">
                <a:solidFill>
                  <a:prstClr val="black"/>
                </a:solidFill>
              </a:endParaRPr>
            </a:p>
            <a:p>
              <a:pPr marL="180975" indent="-180975" fontAlgn="base">
                <a:spcAft>
                  <a:spcPts val="600"/>
                </a:spcAft>
                <a:buSzPct val="125000"/>
                <a:buFont typeface="Arial" pitchFamily="34" charset="0"/>
                <a:buChar char="•"/>
              </a:pPr>
              <a:r>
                <a:rPr lang="el-GR" dirty="0" smtClean="0">
                  <a:solidFill>
                    <a:prstClr val="black"/>
                  </a:solidFill>
                </a:rPr>
                <a:t>εκκρινόμενοι και κυκλοφορούντες</a:t>
              </a:r>
              <a:endParaRPr lang="en-US" dirty="0" smtClean="0">
                <a:solidFill>
                  <a:prstClr val="black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8103" y="4572008"/>
              <a:ext cx="8501047" cy="1428760"/>
            </a:xfrm>
            <a:prstGeom prst="rect">
              <a:avLst/>
            </a:pr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371" y="785794"/>
            <a:ext cx="7391174" cy="602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500066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el-GR" sz="2400" b="1" dirty="0" smtClean="0"/>
              <a:t>Έμφυτη ανοσία</a:t>
            </a:r>
            <a:r>
              <a:rPr lang="en-US" sz="2400" b="1" dirty="0" smtClean="0"/>
              <a:t>: </a:t>
            </a:r>
            <a:r>
              <a:rPr lang="el-GR" sz="2400" b="1" dirty="0" smtClean="0"/>
              <a:t>μόρια-αισθητήρες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500066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el-GR" sz="2400" b="1" dirty="0" err="1" smtClean="0"/>
              <a:t>Συνδέτες</a:t>
            </a:r>
            <a:r>
              <a:rPr lang="el-GR" sz="2400" b="1" dirty="0" smtClean="0"/>
              <a:t> των </a:t>
            </a:r>
            <a:r>
              <a:rPr lang="en-US" sz="2400" b="1" dirty="0" smtClean="0"/>
              <a:t>TLR</a:t>
            </a:r>
            <a:endParaRPr lang="el-GR" sz="2400" b="1" dirty="0" smtClean="0"/>
          </a:p>
        </p:txBody>
      </p:sp>
      <p:pic>
        <p:nvPicPr>
          <p:cNvPr id="10" name="Picture 9" descr="TLR ligands table-3.png"/>
          <p:cNvPicPr>
            <a:picLocks noChangeAspect="1"/>
          </p:cNvPicPr>
          <p:nvPr/>
        </p:nvPicPr>
        <p:blipFill>
          <a:blip r:embed="rId2" cstate="print"/>
          <a:srcRect t="9361"/>
          <a:stretch>
            <a:fillRect/>
          </a:stretch>
        </p:blipFill>
        <p:spPr>
          <a:xfrm>
            <a:off x="642910" y="928670"/>
            <a:ext cx="7812189" cy="5857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214282" y="785794"/>
            <a:ext cx="8501122" cy="5929330"/>
            <a:chOff x="1415080" y="928670"/>
            <a:chExt cx="7190577" cy="5061638"/>
          </a:xfrm>
        </p:grpSpPr>
        <p:pic>
          <p:nvPicPr>
            <p:cNvPr id="5" name="Picture 4" descr="TLR ligands table.png"/>
            <p:cNvPicPr>
              <a:picLocks noChangeAspect="1"/>
            </p:cNvPicPr>
            <p:nvPr/>
          </p:nvPicPr>
          <p:blipFill>
            <a:blip r:embed="rId2" cstate="print"/>
            <a:srcRect l="66272"/>
            <a:stretch>
              <a:fillRect/>
            </a:stretch>
          </p:blipFill>
          <p:spPr>
            <a:xfrm>
              <a:off x="3806492" y="928670"/>
              <a:ext cx="2435878" cy="5061638"/>
            </a:xfrm>
            <a:prstGeom prst="rect">
              <a:avLst/>
            </a:prstGeom>
          </p:spPr>
        </p:pic>
        <p:pic>
          <p:nvPicPr>
            <p:cNvPr id="6" name="Picture 5" descr="TLR ligands table.png"/>
            <p:cNvPicPr>
              <a:picLocks noChangeAspect="1"/>
            </p:cNvPicPr>
            <p:nvPr/>
          </p:nvPicPr>
          <p:blipFill>
            <a:blip r:embed="rId2" cstate="print"/>
            <a:srcRect r="66369"/>
            <a:stretch>
              <a:fillRect/>
            </a:stretch>
          </p:blipFill>
          <p:spPr>
            <a:xfrm>
              <a:off x="1415080" y="928670"/>
              <a:ext cx="2428892" cy="5061638"/>
            </a:xfrm>
            <a:prstGeom prst="rect">
              <a:avLst/>
            </a:prstGeom>
          </p:spPr>
        </p:pic>
        <p:pic>
          <p:nvPicPr>
            <p:cNvPr id="4" name="Picture 3" descr="TLR ligands table.png"/>
            <p:cNvPicPr>
              <a:picLocks noChangeAspect="1"/>
            </p:cNvPicPr>
            <p:nvPr/>
          </p:nvPicPr>
          <p:blipFill>
            <a:blip r:embed="rId2" cstate="print"/>
            <a:srcRect l="32642" r="33727"/>
            <a:stretch>
              <a:fillRect/>
            </a:stretch>
          </p:blipFill>
          <p:spPr>
            <a:xfrm>
              <a:off x="6176765" y="928670"/>
              <a:ext cx="2428892" cy="5061638"/>
            </a:xfrm>
            <a:prstGeom prst="rect">
              <a:avLst/>
            </a:prstGeom>
          </p:spPr>
        </p:pic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500066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el-GR" sz="2400" b="1" dirty="0" err="1" smtClean="0"/>
              <a:t>Συνδέτες</a:t>
            </a:r>
            <a:r>
              <a:rPr lang="el-GR" sz="2400" b="1" dirty="0" smtClean="0"/>
              <a:t> των </a:t>
            </a:r>
            <a:r>
              <a:rPr lang="en-US" sz="2400" b="1" dirty="0" smtClean="0"/>
              <a:t>TLR</a:t>
            </a:r>
            <a:r>
              <a:rPr lang="el-GR" sz="2400" b="1" dirty="0" smtClean="0"/>
              <a:t> ως </a:t>
            </a:r>
            <a:r>
              <a:rPr lang="en-US" sz="2400" b="1" dirty="0" smtClean="0"/>
              <a:t>PAMPs </a:t>
            </a:r>
            <a:r>
              <a:rPr lang="el-GR" sz="2400" b="1" dirty="0" smtClean="0"/>
              <a:t>και </a:t>
            </a:r>
            <a:r>
              <a:rPr lang="en-US" sz="2400" b="1" dirty="0" smtClean="0"/>
              <a:t>DAMPs</a:t>
            </a:r>
            <a:endParaRPr lang="el-GR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435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SzPct val="122000"/>
              <a:buNone/>
            </a:pPr>
            <a:r>
              <a:rPr lang="el-GR" sz="1800" b="1" dirty="0" smtClean="0"/>
              <a:t>Παραδείγματα</a:t>
            </a:r>
            <a:r>
              <a:rPr lang="en-US" sz="1800" b="1" dirty="0" smtClean="0"/>
              <a:t>: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122000"/>
            </a:pPr>
            <a:r>
              <a:rPr lang="en-US" sz="1800" b="1" dirty="0" smtClean="0"/>
              <a:t>Toll-like receptor 9 (TLR9):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SzPct val="122000"/>
            </a:pPr>
            <a:r>
              <a:rPr lang="el-GR" sz="1800" dirty="0" smtClean="0"/>
              <a:t>ενδοκυττάρια ανίχνευση </a:t>
            </a:r>
            <a:r>
              <a:rPr lang="en-US" sz="1800" dirty="0" smtClean="0"/>
              <a:t>DNA (</a:t>
            </a:r>
            <a:r>
              <a:rPr lang="el-GR" sz="1800" dirty="0" smtClean="0"/>
              <a:t>αλληλουχίες </a:t>
            </a:r>
            <a:r>
              <a:rPr lang="en-US" sz="1800" dirty="0" err="1" smtClean="0"/>
              <a:t>unmethylated</a:t>
            </a:r>
            <a:r>
              <a:rPr lang="en-US" sz="1800" dirty="0" smtClean="0"/>
              <a:t> </a:t>
            </a:r>
            <a:r>
              <a:rPr lang="en-US" sz="1800" dirty="0" err="1" smtClean="0"/>
              <a:t>CpGs</a:t>
            </a:r>
            <a:r>
              <a:rPr lang="el-GR" sz="1800" dirty="0" smtClean="0"/>
              <a:t>)</a:t>
            </a:r>
            <a:r>
              <a:rPr lang="en-US" sz="1800" dirty="0" smtClean="0"/>
              <a:t> </a:t>
            </a:r>
            <a:r>
              <a:rPr lang="el-GR" sz="1800" dirty="0" smtClean="0"/>
              <a:t>στα </a:t>
            </a:r>
            <a:r>
              <a:rPr lang="el-GR" sz="1800" dirty="0" err="1" smtClean="0"/>
              <a:t>ανοσοκύτταρα</a:t>
            </a:r>
            <a:endParaRPr lang="en-US" sz="1800" dirty="0" smtClean="0"/>
          </a:p>
          <a:p>
            <a:pPr>
              <a:spcBef>
                <a:spcPts val="0"/>
              </a:spcBef>
              <a:spcAft>
                <a:spcPts val="600"/>
              </a:spcAft>
              <a:buSzPct val="122000"/>
            </a:pPr>
            <a:r>
              <a:rPr lang="en-US" sz="1800" b="1" dirty="0" smtClean="0"/>
              <a:t>NOD2 (CARD15):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SzPct val="122000"/>
            </a:pPr>
            <a:r>
              <a:rPr lang="el-GR" sz="1800" dirty="0" smtClean="0"/>
              <a:t>Συνδέεται με </a:t>
            </a:r>
            <a:r>
              <a:rPr lang="el-GR" sz="1800" dirty="0" err="1" smtClean="0"/>
              <a:t>διπεπτίδια</a:t>
            </a:r>
            <a:r>
              <a:rPr lang="el-GR" sz="1800" dirty="0" smtClean="0"/>
              <a:t> </a:t>
            </a:r>
            <a:r>
              <a:rPr lang="el-GR" sz="1800" dirty="0" err="1" smtClean="0"/>
              <a:t>μουραμυλίου</a:t>
            </a:r>
            <a:r>
              <a:rPr lang="en-US" sz="1800" dirty="0" smtClean="0"/>
              <a:t> </a:t>
            </a:r>
            <a:r>
              <a:rPr lang="el-GR" sz="1800" dirty="0" smtClean="0"/>
              <a:t>(</a:t>
            </a:r>
            <a:r>
              <a:rPr lang="en-US" sz="1800" dirty="0" err="1" smtClean="0"/>
              <a:t>muramyl</a:t>
            </a:r>
            <a:r>
              <a:rPr lang="en-US" sz="1800" dirty="0" smtClean="0"/>
              <a:t> </a:t>
            </a:r>
            <a:r>
              <a:rPr lang="en-US" sz="1800" dirty="0" err="1" smtClean="0"/>
              <a:t>dipeptides</a:t>
            </a:r>
            <a:r>
              <a:rPr lang="en-US" sz="1800" dirty="0" smtClean="0"/>
              <a:t>, Gram+/Gram- bacteria</a:t>
            </a:r>
            <a:r>
              <a:rPr lang="el-GR" sz="1800" dirty="0" smtClean="0"/>
              <a:t>)</a:t>
            </a:r>
            <a:endParaRPr lang="en-US" sz="1800" dirty="0" smtClean="0"/>
          </a:p>
          <a:p>
            <a:pPr lvl="1">
              <a:spcBef>
                <a:spcPts val="0"/>
              </a:spcBef>
              <a:spcAft>
                <a:spcPts val="1200"/>
              </a:spcAft>
              <a:buSzPct val="122000"/>
            </a:pPr>
            <a:r>
              <a:rPr lang="el-GR" sz="1800" dirty="0" smtClean="0"/>
              <a:t>Μεταλλάξεις συνδέονται με νόσο </a:t>
            </a:r>
            <a:r>
              <a:rPr lang="en-US" sz="1800" dirty="0" err="1" smtClean="0"/>
              <a:t>Crohn</a:t>
            </a:r>
            <a:r>
              <a:rPr lang="el-GR" sz="1800" dirty="0" smtClean="0"/>
              <a:t> και άλλες </a:t>
            </a:r>
            <a:r>
              <a:rPr lang="el-GR" sz="1800" dirty="0" err="1" smtClean="0"/>
              <a:t>κοκκιωματώδη</a:t>
            </a:r>
            <a:r>
              <a:rPr lang="el-GR" sz="1800" dirty="0" smtClean="0"/>
              <a:t> νοσήματα</a:t>
            </a:r>
            <a:endParaRPr lang="en-US" sz="1800" dirty="0" smtClean="0"/>
          </a:p>
          <a:p>
            <a:pPr>
              <a:spcBef>
                <a:spcPts val="0"/>
              </a:spcBef>
              <a:spcAft>
                <a:spcPts val="600"/>
              </a:spcAft>
              <a:buSzPct val="122000"/>
            </a:pPr>
            <a:r>
              <a:rPr lang="en-US" sz="1800" b="1" dirty="0" smtClean="0"/>
              <a:t>NLRP1 (Nalp1):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SzPct val="122000"/>
            </a:pPr>
            <a:r>
              <a:rPr lang="en-US" sz="1800" dirty="0" smtClean="0"/>
              <a:t>NLR family, </a:t>
            </a:r>
            <a:r>
              <a:rPr lang="en-US" sz="1800" dirty="0" err="1" smtClean="0"/>
              <a:t>pyrin</a:t>
            </a:r>
            <a:r>
              <a:rPr lang="en-US" sz="1800" dirty="0" smtClean="0"/>
              <a:t> domain containing 1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SzPct val="122000"/>
            </a:pPr>
            <a:r>
              <a:rPr lang="el-GR" sz="1800" dirty="0" smtClean="0"/>
              <a:t>ενδοκυττάρια ανίχνευση τοξίνης άνθρακα</a:t>
            </a:r>
            <a:r>
              <a:rPr lang="en-US" sz="1800" dirty="0" smtClean="0"/>
              <a:t> </a:t>
            </a:r>
            <a:r>
              <a:rPr lang="el-GR" sz="1800" dirty="0" smtClean="0"/>
              <a:t>(</a:t>
            </a:r>
            <a:r>
              <a:rPr lang="en-US" sz="1800" dirty="0" smtClean="0"/>
              <a:t>anthrax lethal toxin</a:t>
            </a:r>
            <a:r>
              <a:rPr lang="el-GR" sz="1800" dirty="0" smtClean="0"/>
              <a:t>)</a:t>
            </a:r>
            <a:endParaRPr lang="en-US" sz="1800" dirty="0" smtClean="0"/>
          </a:p>
          <a:p>
            <a:pPr lvl="1">
              <a:spcBef>
                <a:spcPts val="0"/>
              </a:spcBef>
              <a:spcAft>
                <a:spcPts val="1200"/>
              </a:spcAft>
              <a:buSzPct val="122000"/>
            </a:pPr>
            <a:r>
              <a:rPr lang="el-GR" sz="1800" dirty="0" smtClean="0"/>
              <a:t>ενεργοποίηση </a:t>
            </a:r>
            <a:r>
              <a:rPr lang="en-US" sz="1800" dirty="0" smtClean="0"/>
              <a:t>caspase-1 </a:t>
            </a:r>
            <a:r>
              <a:rPr lang="el-GR" sz="1800" dirty="0" smtClean="0"/>
              <a:t>και επαγωγή </a:t>
            </a:r>
            <a:r>
              <a:rPr lang="en-US" sz="1800" dirty="0" smtClean="0"/>
              <a:t>IL-1</a:t>
            </a:r>
            <a:r>
              <a:rPr lang="el-GR" sz="1800" dirty="0" smtClean="0"/>
              <a:t>β</a:t>
            </a:r>
            <a:r>
              <a:rPr lang="en-US" sz="1800" dirty="0" smtClean="0"/>
              <a:t> </a:t>
            </a:r>
            <a:r>
              <a:rPr lang="el-GR" sz="1800" dirty="0" smtClean="0"/>
              <a:t>και </a:t>
            </a:r>
            <a:r>
              <a:rPr lang="en-US" sz="1800" dirty="0" smtClean="0"/>
              <a:t>IL-18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122000"/>
            </a:pPr>
            <a:r>
              <a:rPr lang="en-US" sz="1800" b="1" dirty="0" smtClean="0"/>
              <a:t>RIG-I: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SzPct val="122000"/>
            </a:pPr>
            <a:r>
              <a:rPr lang="el-GR" sz="1800" dirty="0" smtClean="0"/>
              <a:t>ενδοκυττάρια ανίχνευση </a:t>
            </a:r>
            <a:r>
              <a:rPr lang="en-US" sz="1800" dirty="0" smtClean="0"/>
              <a:t>RNA </a:t>
            </a:r>
            <a:r>
              <a:rPr lang="el-GR" sz="1800" dirty="0" smtClean="0"/>
              <a:t>ιών </a:t>
            </a:r>
            <a:r>
              <a:rPr lang="en-US" sz="1800" dirty="0" smtClean="0"/>
              <a:t>(</a:t>
            </a:r>
            <a:r>
              <a:rPr lang="el-GR" sz="1800" dirty="0" smtClean="0"/>
              <a:t>π</a:t>
            </a:r>
            <a:r>
              <a:rPr lang="en-US" sz="1800" dirty="0" smtClean="0"/>
              <a:t>.</a:t>
            </a:r>
            <a:r>
              <a:rPr lang="el-GR" sz="1800" dirty="0" smtClean="0"/>
              <a:t>χ.</a:t>
            </a:r>
            <a:r>
              <a:rPr lang="en-US" sz="1800" dirty="0" smtClean="0"/>
              <a:t> HCV)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SzPct val="122000"/>
            </a:pPr>
            <a:r>
              <a:rPr lang="el-GR" sz="1800" dirty="0" smtClean="0"/>
              <a:t>επαγωγή </a:t>
            </a:r>
            <a:r>
              <a:rPr lang="el-GR" sz="1800" dirty="0" err="1" smtClean="0"/>
              <a:t>ιντερφερονών</a:t>
            </a:r>
            <a:r>
              <a:rPr lang="el-GR" sz="1800" dirty="0" smtClean="0"/>
              <a:t> τύπου-Ι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654032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el-GR" sz="2000" b="1" dirty="0" smtClean="0"/>
              <a:t>Αναγνώριση </a:t>
            </a:r>
            <a:r>
              <a:rPr lang="en-US" sz="2000" b="1" dirty="0" smtClean="0"/>
              <a:t>PAMPs/DAMPs </a:t>
            </a:r>
            <a:r>
              <a:rPr lang="el-GR" sz="2000" b="1" dirty="0" smtClean="0"/>
              <a:t>από ενδοκυττάρια μόρια-αισθητήρες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57158" y="2314580"/>
            <a:ext cx="8229600" cy="4043378"/>
          </a:xfrm>
        </p:spPr>
        <p:txBody>
          <a:bodyPr>
            <a:noAutofit/>
          </a:bodyPr>
          <a:lstStyle/>
          <a:p>
            <a:pPr marL="177800" indent="-177800">
              <a:spcBef>
                <a:spcPts val="0"/>
              </a:spcBef>
              <a:spcAft>
                <a:spcPts val="600"/>
              </a:spcAft>
              <a:buSzPct val="122000"/>
              <a:buNone/>
            </a:pPr>
            <a:r>
              <a:rPr lang="el-GR" sz="1800" b="1" dirty="0" smtClean="0"/>
              <a:t>Παραδείγματα</a:t>
            </a:r>
            <a:r>
              <a:rPr lang="en-US" sz="1800" b="1" dirty="0" smtClean="0"/>
              <a:t>:</a:t>
            </a:r>
            <a:endParaRPr lang="en-US" sz="1800" b="1" dirty="0" smtClean="0"/>
          </a:p>
          <a:p>
            <a:pPr marL="177800" indent="-177800">
              <a:spcBef>
                <a:spcPts val="0"/>
              </a:spcBef>
              <a:spcAft>
                <a:spcPts val="600"/>
              </a:spcAft>
              <a:buSzPct val="122000"/>
            </a:pPr>
            <a:r>
              <a:rPr lang="en-US" sz="1800" b="1" dirty="0" smtClean="0"/>
              <a:t>C-reactive protein (CRP)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SzPct val="122000"/>
            </a:pPr>
            <a:r>
              <a:rPr lang="el-GR" sz="1800" dirty="0" smtClean="0"/>
              <a:t>Οικογένεια </a:t>
            </a:r>
            <a:r>
              <a:rPr lang="el-GR" sz="1800" dirty="0" err="1" smtClean="0"/>
              <a:t>πεντραξινών</a:t>
            </a:r>
            <a:r>
              <a:rPr lang="el-GR" sz="1800" dirty="0" smtClean="0"/>
              <a:t> (</a:t>
            </a:r>
            <a:r>
              <a:rPr lang="en-US" sz="1800" dirty="0" err="1" smtClean="0"/>
              <a:t>pentraxins</a:t>
            </a:r>
            <a:r>
              <a:rPr lang="en-US" sz="1800" dirty="0" smtClean="0"/>
              <a:t>)</a:t>
            </a:r>
            <a:endParaRPr lang="en-US" sz="1800" dirty="0" smtClean="0"/>
          </a:p>
          <a:p>
            <a:pPr lvl="1">
              <a:spcBef>
                <a:spcPts val="0"/>
              </a:spcBef>
              <a:spcAft>
                <a:spcPts val="600"/>
              </a:spcAft>
              <a:buSzPct val="122000"/>
            </a:pPr>
            <a:r>
              <a:rPr lang="el-GR" sz="1800" dirty="0" smtClean="0"/>
              <a:t>Συνδέεται με την </a:t>
            </a:r>
            <a:r>
              <a:rPr lang="el-GR" sz="1800" dirty="0" err="1" smtClean="0"/>
              <a:t>λυσοφωσφατιδυλχολίνη</a:t>
            </a:r>
            <a:r>
              <a:rPr lang="el-GR" sz="1800" dirty="0" smtClean="0"/>
              <a:t> της μεμβράνης των βακτηρίων, και των </a:t>
            </a:r>
            <a:r>
              <a:rPr lang="el-GR" sz="1800" dirty="0" err="1" smtClean="0"/>
              <a:t>αποθνήσκοντων</a:t>
            </a:r>
            <a:r>
              <a:rPr lang="el-GR" sz="1800" dirty="0" smtClean="0"/>
              <a:t> κυττάρων</a:t>
            </a:r>
            <a:endParaRPr lang="en-US" sz="1800" dirty="0" smtClean="0"/>
          </a:p>
          <a:p>
            <a:pPr lvl="1">
              <a:spcBef>
                <a:spcPts val="0"/>
              </a:spcBef>
              <a:spcAft>
                <a:spcPts val="600"/>
              </a:spcAft>
              <a:buSzPct val="122000"/>
            </a:pPr>
            <a:r>
              <a:rPr lang="el-GR" sz="1800" dirty="0" smtClean="0"/>
              <a:t>Ενεργοποιεί το σύστημα του συμπληρώματος μέσω του συμπλέγματος </a:t>
            </a:r>
            <a:r>
              <a:rPr lang="en-US" sz="1800" dirty="0" smtClean="0"/>
              <a:t>C1q</a:t>
            </a:r>
            <a:endParaRPr lang="el-GR" sz="1800" dirty="0" smtClean="0"/>
          </a:p>
          <a:p>
            <a:pPr>
              <a:spcBef>
                <a:spcPts val="0"/>
              </a:spcBef>
              <a:buSzPct val="122000"/>
              <a:buNone/>
            </a:pPr>
            <a:endParaRPr lang="en-US" sz="1800" b="1" dirty="0" smtClean="0"/>
          </a:p>
          <a:p>
            <a:pPr marL="177800" indent="-177800">
              <a:spcBef>
                <a:spcPts val="0"/>
              </a:spcBef>
              <a:spcAft>
                <a:spcPts val="600"/>
              </a:spcAft>
              <a:buSzPct val="122000"/>
            </a:pPr>
            <a:r>
              <a:rPr lang="en-US" sz="1800" b="1" dirty="0" err="1" smtClean="0"/>
              <a:t>Mannan</a:t>
            </a:r>
            <a:r>
              <a:rPr lang="en-US" sz="1800" b="1" dirty="0" smtClean="0"/>
              <a:t>-binding </a:t>
            </a:r>
            <a:r>
              <a:rPr lang="en-US" sz="1800" b="1" dirty="0" err="1" smtClean="0"/>
              <a:t>lectin</a:t>
            </a:r>
            <a:r>
              <a:rPr lang="en-US" sz="1800" b="1" dirty="0" smtClean="0"/>
              <a:t> (MBL)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SzPct val="122000"/>
            </a:pPr>
            <a:r>
              <a:rPr lang="el-GR" sz="1800" dirty="0" smtClean="0"/>
              <a:t>Συνδέεται με την </a:t>
            </a:r>
            <a:r>
              <a:rPr lang="el-GR" sz="1800" dirty="0" err="1" smtClean="0"/>
              <a:t>μαννόζη</a:t>
            </a:r>
            <a:r>
              <a:rPr lang="el-GR" sz="1800" dirty="0" smtClean="0"/>
              <a:t> της μεμβράνης των μικροβίων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SzPct val="122000"/>
              <a:buNone/>
            </a:pPr>
            <a:r>
              <a:rPr lang="el-GR" sz="1800" dirty="0" smtClean="0"/>
              <a:t>	</a:t>
            </a:r>
            <a:r>
              <a:rPr lang="el-GR" sz="1600" dirty="0" smtClean="0"/>
              <a:t>(</a:t>
            </a:r>
            <a:r>
              <a:rPr lang="en-US" sz="1600" dirty="0" smtClean="0"/>
              <a:t>Salmonella spp., </a:t>
            </a:r>
            <a:r>
              <a:rPr lang="en-US" sz="1600" dirty="0" err="1" smtClean="0"/>
              <a:t>Listeria</a:t>
            </a:r>
            <a:r>
              <a:rPr lang="en-US" sz="1600" dirty="0" smtClean="0"/>
              <a:t> spp., </a:t>
            </a:r>
            <a:r>
              <a:rPr lang="en-US" sz="1600" dirty="0" err="1" smtClean="0"/>
              <a:t>Neisseria</a:t>
            </a:r>
            <a:r>
              <a:rPr lang="en-US" sz="1600" dirty="0" smtClean="0"/>
              <a:t> spp., Candida,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SzPct val="122000"/>
              <a:buNone/>
            </a:pPr>
            <a:r>
              <a:rPr lang="en-US" sz="1600" dirty="0" smtClean="0"/>
              <a:t>	</a:t>
            </a:r>
            <a:r>
              <a:rPr lang="en-US" sz="1600" dirty="0" smtClean="0"/>
              <a:t> Cryptococcus, HIV-I, RSV)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SzPct val="122000"/>
            </a:pPr>
            <a:r>
              <a:rPr lang="el-GR" sz="1800" dirty="0" smtClean="0"/>
              <a:t>Ενεργοποιητής συμπληρώματος (</a:t>
            </a:r>
            <a:r>
              <a:rPr lang="en-US" sz="1800" dirty="0" err="1" smtClean="0"/>
              <a:t>lectin</a:t>
            </a:r>
            <a:r>
              <a:rPr lang="en-US" sz="1800" dirty="0" smtClean="0"/>
              <a:t> pathway)</a:t>
            </a:r>
            <a:endParaRPr lang="en-US" sz="1800" dirty="0" smtClean="0"/>
          </a:p>
          <a:p>
            <a:pPr lvl="1">
              <a:spcBef>
                <a:spcPts val="0"/>
              </a:spcBef>
              <a:spcAft>
                <a:spcPts val="600"/>
              </a:spcAft>
              <a:buSzPct val="122000"/>
              <a:buNone/>
            </a:pPr>
            <a:endParaRPr lang="en-US" sz="1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654032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fontAlgn="base">
              <a:spcBef>
                <a:spcPts val="0"/>
              </a:spcBef>
              <a:spcAft>
                <a:spcPts val="600"/>
              </a:spcAft>
            </a:pPr>
            <a:r>
              <a:rPr lang="el-GR" sz="2400" b="1" dirty="0" smtClean="0"/>
              <a:t>Εκκρινόμενα και κυκλοφορούντα μόρια-αισθητήρες (</a:t>
            </a:r>
            <a:r>
              <a:rPr lang="en-US" sz="2400" b="1" dirty="0" smtClean="0"/>
              <a:t>PRRs</a:t>
            </a:r>
            <a:r>
              <a:rPr lang="el-GR" sz="2400" b="1" dirty="0" smtClean="0"/>
              <a:t>)</a:t>
            </a:r>
            <a:endParaRPr lang="en-US" sz="2400" b="1" dirty="0" smtClean="0"/>
          </a:p>
        </p:txBody>
      </p:sp>
      <p:pic>
        <p:nvPicPr>
          <p:cNvPr id="4" name="Picture 3" descr="human-c-reactive-protein-crp-27409203.jpg"/>
          <p:cNvPicPr>
            <a:picLocks noChangeAspect="1"/>
          </p:cNvPicPr>
          <p:nvPr/>
        </p:nvPicPr>
        <p:blipFill>
          <a:blip r:embed="rId3" cstate="print"/>
          <a:srcRect l="2862" t="2676" r="1276" b="9006"/>
          <a:stretch>
            <a:fillRect/>
          </a:stretch>
        </p:blipFill>
        <p:spPr>
          <a:xfrm>
            <a:off x="7036232" y="1357298"/>
            <a:ext cx="1928826" cy="1900038"/>
          </a:xfrm>
          <a:prstGeom prst="rect">
            <a:avLst/>
          </a:prstGeom>
        </p:spPr>
      </p:pic>
      <p:grpSp>
        <p:nvGrpSpPr>
          <p:cNvPr id="3" name="Group 6"/>
          <p:cNvGrpSpPr/>
          <p:nvPr/>
        </p:nvGrpSpPr>
        <p:grpSpPr>
          <a:xfrm>
            <a:off x="6964794" y="4429132"/>
            <a:ext cx="2071702" cy="2143140"/>
            <a:chOff x="5643570" y="3429000"/>
            <a:chExt cx="2952728" cy="3157536"/>
          </a:xfrm>
        </p:grpSpPr>
        <p:pic>
          <p:nvPicPr>
            <p:cNvPr id="5" name="Picture 4" descr="Mannan-binding lectin.jpg"/>
            <p:cNvPicPr>
              <a:picLocks noChangeAspect="1"/>
            </p:cNvPicPr>
            <p:nvPr/>
          </p:nvPicPr>
          <p:blipFill>
            <a:blip r:embed="rId4" cstate="print"/>
            <a:srcRect l="51563" t="6356"/>
            <a:stretch>
              <a:fillRect/>
            </a:stretch>
          </p:blipFill>
          <p:spPr>
            <a:xfrm>
              <a:off x="5643570" y="3429000"/>
              <a:ext cx="2952728" cy="3157536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5643570" y="3429000"/>
              <a:ext cx="1000132" cy="6429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l-GR" sz="3200" dirty="0" smtClean="0">
                <a:latin typeface="+mn-lt"/>
              </a:rPr>
              <a:t>Πρωτεΐνες οξείας φάσεως</a:t>
            </a:r>
            <a:endParaRPr lang="tr-TR" sz="3200" dirty="0">
              <a:latin typeface="+mn-lt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5538"/>
            <a:ext cx="4038600" cy="5005387"/>
          </a:xfrm>
        </p:spPr>
        <p:txBody>
          <a:bodyPr/>
          <a:lstStyle/>
          <a:p>
            <a:r>
              <a:rPr lang="tr-TR" sz="2400" dirty="0"/>
              <a:t>a</a:t>
            </a:r>
            <a:r>
              <a:rPr lang="tr-TR" sz="2400" baseline="-25000" dirty="0"/>
              <a:t>1</a:t>
            </a:r>
            <a:r>
              <a:rPr lang="tr-TR" sz="2400" dirty="0"/>
              <a:t>-antitrypsin</a:t>
            </a:r>
          </a:p>
          <a:p>
            <a:r>
              <a:rPr lang="tr-TR" sz="2400" dirty="0"/>
              <a:t>a</a:t>
            </a:r>
            <a:r>
              <a:rPr lang="tr-TR" sz="2400" baseline="-25000" dirty="0"/>
              <a:t>1</a:t>
            </a:r>
            <a:r>
              <a:rPr lang="tr-TR" sz="2400" dirty="0"/>
              <a:t>-glycoprotein</a:t>
            </a:r>
          </a:p>
          <a:p>
            <a:r>
              <a:rPr lang="tr-TR" sz="2400" dirty="0"/>
              <a:t>Amyloid A &amp; P</a:t>
            </a:r>
          </a:p>
          <a:p>
            <a:r>
              <a:rPr lang="tr-TR" sz="2400" dirty="0"/>
              <a:t>Antithrombin III</a:t>
            </a:r>
          </a:p>
          <a:p>
            <a:r>
              <a:rPr lang="tr-TR" sz="2400" dirty="0"/>
              <a:t>C-reactive protein</a:t>
            </a:r>
          </a:p>
          <a:p>
            <a:r>
              <a:rPr lang="tr-TR" sz="2400" dirty="0"/>
              <a:t>C1 esterase inhibitor</a:t>
            </a:r>
          </a:p>
          <a:p>
            <a:r>
              <a:rPr lang="tr-TR" sz="2400" dirty="0"/>
              <a:t>C3 complement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96975"/>
            <a:ext cx="4038600" cy="4933950"/>
          </a:xfrm>
        </p:spPr>
        <p:txBody>
          <a:bodyPr>
            <a:normAutofit/>
          </a:bodyPr>
          <a:lstStyle/>
          <a:p>
            <a:r>
              <a:rPr lang="tr-TR" sz="2400" dirty="0"/>
              <a:t>Ceruloplasmin</a:t>
            </a:r>
          </a:p>
          <a:p>
            <a:r>
              <a:rPr lang="tr-TR" sz="2400" dirty="0"/>
              <a:t>Fibrinogen</a:t>
            </a:r>
          </a:p>
          <a:p>
            <a:r>
              <a:rPr lang="tr-TR" sz="2400" dirty="0"/>
              <a:t>Haptoglobulin</a:t>
            </a:r>
          </a:p>
          <a:p>
            <a:r>
              <a:rPr lang="tr-TR" sz="2400" dirty="0"/>
              <a:t>Orosomucoid</a:t>
            </a:r>
          </a:p>
          <a:p>
            <a:r>
              <a:rPr lang="tr-TR" sz="2400" dirty="0"/>
              <a:t>Plasminogen</a:t>
            </a:r>
          </a:p>
          <a:p>
            <a:r>
              <a:rPr lang="tr-TR" sz="2400" dirty="0"/>
              <a:t>Transferrin</a:t>
            </a:r>
          </a:p>
          <a:p>
            <a:r>
              <a:rPr lang="tr-TR" sz="2400" dirty="0"/>
              <a:t>Lypopolysaccharide-binding proteins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892" y="714356"/>
            <a:ext cx="8229600" cy="654032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l-GR" sz="2800" dirty="0" smtClean="0"/>
              <a:t>Κυτταρικές αποκρίσεις </a:t>
            </a:r>
            <a:r>
              <a:rPr lang="el-GR" sz="2800" dirty="0" smtClean="0"/>
              <a:t>έμφυτης ανοσίας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29642" cy="4543443"/>
          </a:xfrm>
        </p:spPr>
        <p:txBody>
          <a:bodyPr>
            <a:normAutofit fontScale="92500" lnSpcReduction="10000"/>
          </a:bodyPr>
          <a:lstStyle/>
          <a:p>
            <a:pPr fontAlgn="base">
              <a:lnSpc>
                <a:spcPct val="150000"/>
              </a:lnSpc>
              <a:buNone/>
            </a:pPr>
            <a:r>
              <a:rPr lang="el-GR" sz="2000" b="1" dirty="0" smtClean="0"/>
              <a:t>Ερεθισμός των </a:t>
            </a:r>
            <a:r>
              <a:rPr lang="en-US" sz="2000" b="1" dirty="0" smtClean="0"/>
              <a:t>PRR</a:t>
            </a:r>
            <a:r>
              <a:rPr lang="el-GR" sz="2000" b="1" dirty="0" smtClean="0"/>
              <a:t> από την σύνδεση τους με μόρια </a:t>
            </a:r>
            <a:r>
              <a:rPr lang="en-US" sz="2000" b="1" dirty="0" smtClean="0"/>
              <a:t>PAMPs/DAMPs :</a:t>
            </a:r>
          </a:p>
          <a:p>
            <a:pPr fontAlgn="base">
              <a:lnSpc>
                <a:spcPct val="150000"/>
              </a:lnSpc>
              <a:buNone/>
            </a:pPr>
            <a:r>
              <a:rPr lang="en-US" sz="2000" b="1" dirty="0" smtClean="0">
                <a:sym typeface="Wingdings" pitchFamily="2" charset="2"/>
              </a:rPr>
              <a:t>	</a:t>
            </a:r>
            <a:r>
              <a:rPr lang="en-US" sz="2000" b="1" dirty="0" smtClean="0"/>
              <a:t> </a:t>
            </a:r>
            <a:r>
              <a:rPr lang="el-GR" sz="2000" b="1" dirty="0" smtClean="0"/>
              <a:t>ενεργοποίηση </a:t>
            </a:r>
            <a:r>
              <a:rPr lang="el-GR" sz="2000" b="1" dirty="0" err="1" smtClean="0"/>
              <a:t>σηματοδοτικών</a:t>
            </a:r>
            <a:r>
              <a:rPr lang="el-GR" sz="2000" b="1" dirty="0" smtClean="0"/>
              <a:t> μονοπατιών </a:t>
            </a:r>
            <a:r>
              <a:rPr lang="en-US" sz="2000" b="1" dirty="0" smtClean="0"/>
              <a:t>(MyD88, NF-</a:t>
            </a:r>
            <a:r>
              <a:rPr lang="el-GR" sz="2000" b="1" dirty="0" smtClean="0"/>
              <a:t>κ</a:t>
            </a:r>
            <a:r>
              <a:rPr lang="en-US" sz="2000" b="1" dirty="0" smtClean="0"/>
              <a:t>B, JNK, </a:t>
            </a:r>
            <a:r>
              <a:rPr lang="en-US" sz="2000" b="1" dirty="0" smtClean="0"/>
              <a:t>IFN, </a:t>
            </a:r>
            <a:r>
              <a:rPr lang="el-GR" sz="2000" b="1" dirty="0" err="1" smtClean="0"/>
              <a:t>φλεγμονοσώματα</a:t>
            </a:r>
            <a:r>
              <a:rPr lang="en-US" sz="2000" b="1" dirty="0" smtClean="0"/>
              <a:t>) </a:t>
            </a:r>
            <a:endParaRPr lang="en-US" sz="2000" b="1" dirty="0" smtClean="0"/>
          </a:p>
          <a:p>
            <a:pPr fontAlgn="base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2000" b="1" dirty="0" smtClean="0">
                <a:sym typeface="Wingdings" pitchFamily="2" charset="2"/>
              </a:rPr>
              <a:t>		 </a:t>
            </a:r>
            <a:r>
              <a:rPr lang="el-GR" sz="2000" b="1" dirty="0" smtClean="0"/>
              <a:t>επαγωγή γονιδίων</a:t>
            </a:r>
          </a:p>
          <a:p>
            <a:pPr marL="1431925" indent="-171450" fontAlgn="base">
              <a:lnSpc>
                <a:spcPct val="150000"/>
              </a:lnSpc>
            </a:pPr>
            <a:r>
              <a:rPr lang="el-GR" sz="1800" b="1" dirty="0" smtClean="0"/>
              <a:t>Φλεγμονωδών (</a:t>
            </a:r>
            <a:r>
              <a:rPr lang="en-US" sz="1800" b="1" dirty="0" smtClean="0"/>
              <a:t>pro-inflammatory</a:t>
            </a:r>
            <a:r>
              <a:rPr lang="el-GR" sz="1800" b="1" dirty="0" smtClean="0"/>
              <a:t>) </a:t>
            </a:r>
            <a:r>
              <a:rPr lang="el-GR" sz="1800" b="1" dirty="0" err="1" smtClean="0"/>
              <a:t>κυτταροκινών</a:t>
            </a:r>
            <a:r>
              <a:rPr lang="en-US" sz="1800" dirty="0" smtClean="0"/>
              <a:t> </a:t>
            </a:r>
          </a:p>
          <a:p>
            <a:pPr marL="1793875" lvl="1" indent="-173038" fontAlgn="base">
              <a:lnSpc>
                <a:spcPct val="150000"/>
              </a:lnSpc>
              <a:spcBef>
                <a:spcPts val="0"/>
              </a:spcBef>
            </a:pPr>
            <a:r>
              <a:rPr lang="el-GR" sz="1800" dirty="0" smtClean="0"/>
              <a:t>Κυρίως </a:t>
            </a:r>
            <a:r>
              <a:rPr lang="en-US" sz="1800" dirty="0" smtClean="0"/>
              <a:t>TNF</a:t>
            </a:r>
            <a:r>
              <a:rPr lang="el-GR" sz="1800" dirty="0" smtClean="0"/>
              <a:t>α</a:t>
            </a:r>
            <a:r>
              <a:rPr lang="en-US" sz="1800" dirty="0" smtClean="0"/>
              <a:t>, IL-1</a:t>
            </a:r>
            <a:r>
              <a:rPr lang="el-GR" sz="1800" dirty="0" smtClean="0"/>
              <a:t>β</a:t>
            </a:r>
            <a:r>
              <a:rPr lang="en-US" sz="1800" dirty="0" smtClean="0"/>
              <a:t> and IL-6</a:t>
            </a:r>
            <a:r>
              <a:rPr lang="el-GR" sz="1800" dirty="0" smtClean="0"/>
              <a:t> *</a:t>
            </a:r>
          </a:p>
          <a:p>
            <a:pPr marL="1431925" indent="-173038" fontAlgn="base">
              <a:lnSpc>
                <a:spcPct val="150000"/>
              </a:lnSpc>
            </a:pPr>
            <a:r>
              <a:rPr lang="el-GR" sz="1800" b="1" dirty="0" smtClean="0"/>
              <a:t>Πρωτεϊνών οξείας φάσεως </a:t>
            </a:r>
            <a:r>
              <a:rPr lang="en-US" sz="1800" b="1" dirty="0" smtClean="0"/>
              <a:t>&amp; </a:t>
            </a:r>
            <a:r>
              <a:rPr lang="el-GR" sz="1800" b="1" dirty="0" err="1" smtClean="0"/>
              <a:t>αντιμικροβιακών</a:t>
            </a:r>
            <a:r>
              <a:rPr lang="el-GR" sz="1800" b="1" dirty="0" smtClean="0"/>
              <a:t> πεπτιδίων</a:t>
            </a:r>
          </a:p>
          <a:p>
            <a:pPr marL="1431925" indent="-173038" fontAlgn="base">
              <a:lnSpc>
                <a:spcPct val="150000"/>
              </a:lnSpc>
            </a:pPr>
            <a:r>
              <a:rPr lang="el-GR" sz="1800" b="1" dirty="0" err="1" smtClean="0"/>
              <a:t>Ιντερφερονών</a:t>
            </a:r>
            <a:r>
              <a:rPr lang="el-GR" sz="1800" b="1" dirty="0" smtClean="0"/>
              <a:t> τύπου-Ι (</a:t>
            </a:r>
            <a:r>
              <a:rPr lang="en-US" sz="1800" b="1" dirty="0" smtClean="0"/>
              <a:t>interferon-</a:t>
            </a:r>
            <a:r>
              <a:rPr lang="el-GR" sz="1800" b="1" dirty="0" smtClean="0"/>
              <a:t>α/β)</a:t>
            </a:r>
          </a:p>
          <a:p>
            <a:pPr marL="1431925" indent="-173038" fontAlgn="base">
              <a:lnSpc>
                <a:spcPct val="150000"/>
              </a:lnSpc>
            </a:pPr>
            <a:r>
              <a:rPr lang="el-GR" sz="1800" b="1" dirty="0" err="1" smtClean="0"/>
              <a:t>Χημειοκινών</a:t>
            </a:r>
            <a:endParaRPr lang="el-GR" sz="1800" b="1" dirty="0" smtClean="0"/>
          </a:p>
          <a:p>
            <a:pPr marL="1431925" indent="-173038" fontAlgn="base">
              <a:lnSpc>
                <a:spcPct val="150000"/>
              </a:lnSpc>
            </a:pPr>
            <a:r>
              <a:rPr lang="el-GR" sz="1800" b="1" dirty="0" smtClean="0"/>
              <a:t>Πρωτεϊνών </a:t>
            </a:r>
            <a:r>
              <a:rPr lang="el-GR" sz="1800" b="1" dirty="0" err="1" smtClean="0"/>
              <a:t>ιστικής</a:t>
            </a:r>
            <a:r>
              <a:rPr lang="el-GR" sz="1800" b="1" dirty="0" smtClean="0"/>
              <a:t> επιδιόρθωσης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1600460" y="6309320"/>
            <a:ext cx="67131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 smtClean="0"/>
              <a:t>* Καθιερωμένοι στόχοι θεραπευτικής παρέμβασης σε φλεγμονώδη νοσήματα</a:t>
            </a:r>
            <a:endParaRPr lang="el-GR" sz="1600" dirty="0"/>
          </a:p>
        </p:txBody>
      </p:sp>
      <p:pic>
        <p:nvPicPr>
          <p:cNvPr id="5" name="Picture 4" descr="cascade p8 copy"/>
          <p:cNvPicPr>
            <a:picLocks noChangeAspect="1" noChangeArrowheads="1"/>
          </p:cNvPicPr>
          <p:nvPr/>
        </p:nvPicPr>
        <p:blipFill>
          <a:blip r:embed="rId2" cstate="print"/>
          <a:srcRect l="27344" t="11458" r="22656" b="44792"/>
          <a:stretch>
            <a:fillRect/>
          </a:stretch>
        </p:blipFill>
        <p:spPr>
          <a:xfrm>
            <a:off x="6756560" y="2796888"/>
            <a:ext cx="2279936" cy="1496208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386" y="476672"/>
            <a:ext cx="8229600" cy="654032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l-GR" sz="2800" dirty="0" smtClean="0"/>
              <a:t>Βασικά μηνύματα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46" y="1362517"/>
            <a:ext cx="8435280" cy="4543443"/>
          </a:xfrm>
        </p:spPr>
        <p:txBody>
          <a:bodyPr>
            <a:normAutofit/>
          </a:bodyPr>
          <a:lstStyle/>
          <a:p>
            <a:pPr fontAlgn="base">
              <a:lnSpc>
                <a:spcPct val="200000"/>
              </a:lnSpc>
              <a:buNone/>
            </a:pPr>
            <a:r>
              <a:rPr lang="el-GR" sz="2000" b="1" dirty="0" smtClean="0"/>
              <a:t>Έμφυτη ανοσία:</a:t>
            </a:r>
            <a:endParaRPr lang="el-GR" sz="2000" b="1" dirty="0" smtClean="0"/>
          </a:p>
          <a:p>
            <a:pPr marL="0" indent="271463" fontAlgn="base">
              <a:lnSpc>
                <a:spcPct val="200000"/>
              </a:lnSpc>
              <a:buFont typeface="Wingdings" pitchFamily="2" charset="2"/>
              <a:buChar char="§"/>
            </a:pPr>
            <a:r>
              <a:rPr lang="el-GR" sz="2000" b="1" dirty="0" smtClean="0"/>
              <a:t>Σύστημα ταχείας ανταπόκρισης σε διαταραχές ομοιοστασίας</a:t>
            </a:r>
          </a:p>
          <a:p>
            <a:pPr marL="0" indent="271463" fontAlgn="base">
              <a:lnSpc>
                <a:spcPct val="200000"/>
              </a:lnSpc>
              <a:buFont typeface="Wingdings" pitchFamily="2" charset="2"/>
              <a:buChar char="§"/>
            </a:pPr>
            <a:r>
              <a:rPr lang="el-GR" sz="2000" b="1" dirty="0" smtClean="0"/>
              <a:t>Ανίχνευση</a:t>
            </a:r>
            <a:r>
              <a:rPr lang="en-US" sz="2000" b="1" dirty="0" smtClean="0"/>
              <a:t> </a:t>
            </a:r>
            <a:r>
              <a:rPr lang="en-US" sz="2000" b="1" dirty="0" smtClean="0"/>
              <a:t>&amp; </a:t>
            </a:r>
            <a:r>
              <a:rPr lang="el-GR" sz="2000" b="1" dirty="0" smtClean="0"/>
              <a:t>απόκριση σε </a:t>
            </a:r>
            <a:r>
              <a:rPr lang="en-US" sz="2000" b="1" dirty="0" smtClean="0"/>
              <a:t>“</a:t>
            </a:r>
            <a:r>
              <a:rPr lang="el-GR" sz="2000" b="1" dirty="0" smtClean="0"/>
              <a:t>σήματα κινδύνου</a:t>
            </a:r>
            <a:r>
              <a:rPr lang="en-US" sz="2000" b="1" dirty="0" smtClean="0"/>
              <a:t>”</a:t>
            </a:r>
            <a:endParaRPr lang="el-GR" sz="2000" b="1" dirty="0" smtClean="0"/>
          </a:p>
          <a:p>
            <a:pPr marL="271463" indent="-271463" fontAlgn="base">
              <a:lnSpc>
                <a:spcPct val="200000"/>
              </a:lnSpc>
              <a:buFont typeface="Wingdings" pitchFamily="2" charset="2"/>
              <a:buChar char="§"/>
            </a:pPr>
            <a:r>
              <a:rPr lang="el-GR" sz="2000" b="1" dirty="0" smtClean="0"/>
              <a:t>Αναγνώριση μοριακών πρότυπων:</a:t>
            </a:r>
          </a:p>
          <a:p>
            <a:pPr marL="276225" lvl="1" indent="168275" fontAlgn="base">
              <a:lnSpc>
                <a:spcPct val="200000"/>
              </a:lnSpc>
              <a:buFont typeface="Arial" pitchFamily="34" charset="0"/>
              <a:buChar char="•"/>
            </a:pPr>
            <a:r>
              <a:rPr lang="el-GR" sz="1800" dirty="0" smtClean="0"/>
              <a:t>μόρια </a:t>
            </a:r>
            <a:r>
              <a:rPr lang="en-US" sz="1800" dirty="0" smtClean="0"/>
              <a:t>PAMPs/DAMPs </a:t>
            </a:r>
            <a:r>
              <a:rPr lang="el-GR" sz="1800" dirty="0" smtClean="0"/>
              <a:t>σε μικροοργανισμούς και κύτταρα που έχουν υποστεί βλάβη</a:t>
            </a:r>
          </a:p>
          <a:p>
            <a:pPr marL="276225" lvl="1" indent="168275" fontAlgn="base">
              <a:lnSpc>
                <a:spcPct val="200000"/>
              </a:lnSpc>
              <a:buFont typeface="Arial" pitchFamily="34" charset="0"/>
              <a:buChar char="•"/>
            </a:pPr>
            <a:r>
              <a:rPr lang="el-GR" sz="1800" dirty="0" smtClean="0"/>
              <a:t>ε</a:t>
            </a:r>
            <a:r>
              <a:rPr lang="el-GR" sz="1800" dirty="0" smtClean="0"/>
              <a:t>ρεθισμός εξειδικευμένων υποδοχέων </a:t>
            </a:r>
            <a:r>
              <a:rPr lang="en-US" sz="1800" dirty="0" smtClean="0"/>
              <a:t>PRR</a:t>
            </a:r>
            <a:endParaRPr lang="en-US" sz="1800" dirty="0" smtClean="0"/>
          </a:p>
          <a:p>
            <a:pPr marL="0" indent="271463" fontAlgn="base">
              <a:lnSpc>
                <a:spcPct val="200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l-GR" sz="2000" b="1" dirty="0" smtClean="0">
                <a:sym typeface="Wingdings" pitchFamily="2" charset="2"/>
              </a:rPr>
              <a:t>Ε</a:t>
            </a:r>
            <a:r>
              <a:rPr lang="el-GR" sz="2000" b="1" dirty="0" smtClean="0"/>
              <a:t>παγωγή </a:t>
            </a:r>
            <a:r>
              <a:rPr lang="el-GR" sz="2000" b="1" dirty="0" err="1" smtClean="0"/>
              <a:t>φλεγμονογόνων</a:t>
            </a:r>
            <a:r>
              <a:rPr lang="el-GR" sz="2000" b="1" dirty="0" smtClean="0"/>
              <a:t> ουσιών</a:t>
            </a:r>
            <a:endParaRPr lang="el-GR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6" name="Picture 2" descr="D:\Art - JPEG\ch02\figure 2-11.jpg"/>
          <p:cNvPicPr>
            <a:picLocks noChangeAspect="1" noChangeArrowheads="1"/>
          </p:cNvPicPr>
          <p:nvPr/>
        </p:nvPicPr>
        <p:blipFill>
          <a:blip r:embed="rId3" cstate="print"/>
          <a:srcRect b="6866"/>
          <a:stretch>
            <a:fillRect/>
          </a:stretch>
        </p:blipFill>
        <p:spPr bwMode="auto">
          <a:xfrm>
            <a:off x="2362276" y="533400"/>
            <a:ext cx="3787297" cy="620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1563585" y="0"/>
            <a:ext cx="53846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l-GR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Όργανα ανοσολογικού συστήματος</a:t>
            </a:r>
            <a:endParaRPr lang="en-US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615" name="TextBox 8"/>
          <p:cNvSpPr txBox="1">
            <a:spLocks noChangeArrowheads="1"/>
          </p:cNvSpPr>
          <p:nvPr/>
        </p:nvSpPr>
        <p:spPr bwMode="auto">
          <a:xfrm>
            <a:off x="6090666" y="5949280"/>
            <a:ext cx="3017838" cy="5222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Red-primary lymphoid organs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Blue-secondary lymphoid organs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892" y="260648"/>
            <a:ext cx="8229600" cy="654032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l-GR" sz="2800" dirty="0" smtClean="0"/>
              <a:t>Περαιτέρω μηνύματα (τροφή για σκέψεις)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6493"/>
            <a:ext cx="8329642" cy="5069159"/>
          </a:xfrm>
        </p:spPr>
        <p:txBody>
          <a:bodyPr>
            <a:noAutofit/>
          </a:bodyPr>
          <a:lstStyle/>
          <a:p>
            <a:pPr marL="180975" indent="-180975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l-GR" sz="2000" b="1" dirty="0" smtClean="0"/>
              <a:t>Η </a:t>
            </a:r>
            <a:r>
              <a:rPr lang="el-GR" sz="2000" b="1" dirty="0" err="1" smtClean="0"/>
              <a:t>ιστική</a:t>
            </a:r>
            <a:r>
              <a:rPr lang="el-GR" sz="2000" b="1" dirty="0" smtClean="0"/>
              <a:t> </a:t>
            </a:r>
            <a:r>
              <a:rPr lang="el-GR" sz="2000" b="1" dirty="0" smtClean="0"/>
              <a:t>βλάβη:</a:t>
            </a:r>
            <a:endParaRPr lang="el-GR" sz="2000" b="1" dirty="0" smtClean="0"/>
          </a:p>
          <a:p>
            <a:pPr marL="581025" lvl="1" indent="-180975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l-GR" sz="1800" dirty="0" smtClean="0"/>
              <a:t>παρέχει ενδογενείς ενισχυτές της φλεγμονώδους απόκρισης </a:t>
            </a:r>
          </a:p>
          <a:p>
            <a:pPr marL="581025" lvl="1" indent="-180975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l-GR" sz="1800" dirty="0" smtClean="0"/>
              <a:t>καθορίζει την εξέλιξη της ανοσολογικής </a:t>
            </a:r>
            <a:r>
              <a:rPr lang="el-GR" sz="1800" dirty="0" smtClean="0"/>
              <a:t>απόκρισης</a:t>
            </a:r>
          </a:p>
          <a:p>
            <a:pPr marL="581025" lvl="1" indent="-180975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27000"/>
              <a:buFont typeface="Arial" pitchFamily="34" charset="0"/>
              <a:buChar char="•"/>
            </a:pPr>
            <a:r>
              <a:rPr lang="el-GR" sz="1800" dirty="0" smtClean="0"/>
              <a:t>δημιουργεί συνθήκες </a:t>
            </a:r>
            <a:r>
              <a:rPr lang="el-GR" sz="1800" dirty="0" smtClean="0"/>
              <a:t>θετικής </a:t>
            </a:r>
            <a:r>
              <a:rPr lang="el-GR" sz="1800" dirty="0" err="1" smtClean="0"/>
              <a:t>επανίσχυσης</a:t>
            </a:r>
            <a:r>
              <a:rPr lang="el-GR" sz="1800" dirty="0" smtClean="0"/>
              <a:t> μέσω των μεσολαβητών φλεγμονής (δημιουργία φαύλου κύκλου):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1800" dirty="0" smtClean="0">
                <a:sym typeface="Wingdings" pitchFamily="2" charset="2"/>
              </a:rPr>
              <a:t>			</a:t>
            </a:r>
            <a:r>
              <a:rPr lang="el-GR" sz="1800" dirty="0" err="1" smtClean="0">
                <a:sym typeface="Wingdings" pitchFamily="2" charset="2"/>
              </a:rPr>
              <a:t>ιστική</a:t>
            </a:r>
            <a:r>
              <a:rPr lang="el-GR" sz="1800" dirty="0" smtClean="0">
                <a:sym typeface="Wingdings" pitchFamily="2" charset="2"/>
              </a:rPr>
              <a:t> </a:t>
            </a:r>
            <a:r>
              <a:rPr lang="el-GR" sz="1800" dirty="0" smtClean="0">
                <a:sym typeface="Wingdings" pitchFamily="2" charset="2"/>
              </a:rPr>
              <a:t>βλάβη  </a:t>
            </a:r>
            <a:r>
              <a:rPr lang="el-GR" sz="1800" dirty="0" smtClean="0"/>
              <a:t>φλεγμονή </a:t>
            </a:r>
            <a:r>
              <a:rPr lang="el-GR" sz="1800" dirty="0" smtClean="0">
                <a:sym typeface="Wingdings" pitchFamily="2" charset="2"/>
              </a:rPr>
              <a:t> </a:t>
            </a:r>
            <a:r>
              <a:rPr lang="el-GR" sz="1800" dirty="0" err="1" smtClean="0">
                <a:sym typeface="Wingdings" pitchFamily="2" charset="2"/>
              </a:rPr>
              <a:t>ιστική</a:t>
            </a:r>
            <a:r>
              <a:rPr lang="el-GR" sz="1800" dirty="0" smtClean="0">
                <a:sym typeface="Wingdings" pitchFamily="2" charset="2"/>
              </a:rPr>
              <a:t> βλάβη  </a:t>
            </a:r>
            <a:r>
              <a:rPr lang="el-GR" sz="1800" dirty="0" smtClean="0"/>
              <a:t>φλεγμονή ………..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  <a:tabLst>
                <a:tab pos="1169988" algn="l"/>
              </a:tabLst>
            </a:pPr>
            <a:r>
              <a:rPr lang="el-GR" sz="1800" dirty="0" smtClean="0">
                <a:sym typeface="Wingdings" pitchFamily="2" charset="2"/>
              </a:rPr>
              <a:t>		</a:t>
            </a:r>
            <a:r>
              <a:rPr lang="el-GR" sz="1800" dirty="0" smtClean="0">
                <a:sym typeface="Wingdings" pitchFamily="2" charset="2"/>
              </a:rPr>
              <a:t>		 </a:t>
            </a:r>
            <a:r>
              <a:rPr lang="el-GR" sz="1800" dirty="0" smtClean="0">
                <a:sym typeface="Wingdings" pitchFamily="2" charset="2"/>
              </a:rPr>
              <a:t>(καθοριστική σημασία των ρυθμιστικών μηχανισμών</a:t>
            </a:r>
            <a:r>
              <a:rPr lang="el-GR" sz="1800" dirty="0" smtClean="0">
                <a:sym typeface="Wingdings" pitchFamily="2" charset="2"/>
              </a:rPr>
              <a:t>)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1169988" algn="l"/>
              </a:tabLst>
            </a:pPr>
            <a:r>
              <a:rPr lang="el-GR" sz="2000" b="1" dirty="0" smtClean="0"/>
              <a:t>Οι αποκρίσεις της έμφυτης ανοσίας:</a:t>
            </a:r>
            <a:endParaRPr lang="el-GR" sz="2000" b="1" dirty="0" smtClean="0"/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l-GR" sz="1800" dirty="0" smtClean="0"/>
              <a:t>ορίζονται </a:t>
            </a:r>
            <a:r>
              <a:rPr lang="el-GR" sz="1800" dirty="0" smtClean="0"/>
              <a:t>σε μεγάλο βαθμό από την ικανότητα διαχείρισης των </a:t>
            </a:r>
            <a:r>
              <a:rPr lang="el-GR" sz="1800" dirty="0" err="1" smtClean="0"/>
              <a:t>θνήσκοντων</a:t>
            </a:r>
            <a:r>
              <a:rPr lang="el-GR" sz="1800" dirty="0" smtClean="0"/>
              <a:t> κυττάρων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l-GR" sz="1800" dirty="0" smtClean="0"/>
              <a:t>σημαντικό ρόλο στα χρόνια </a:t>
            </a:r>
            <a:r>
              <a:rPr lang="el-GR" sz="1800" dirty="0" smtClean="0"/>
              <a:t>φλεγμονώδη νοσήματα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124744"/>
            <a:ext cx="8590300" cy="523220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defTabSz="4572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l-GR" dirty="0" smtClean="0">
                <a:solidFill>
                  <a:prstClr val="black"/>
                </a:solidFill>
                <a:latin typeface="Calibri (Κυρίως κείμενο)"/>
                <a:cs typeface="Arial" pitchFamily="34" charset="0"/>
              </a:rPr>
              <a:t>Συνεργασία ποικίλων μηχανισμών (ουσιώδης για την αντιμετώπιση λοιμώξεων)</a:t>
            </a:r>
          </a:p>
          <a:p>
            <a:pPr marL="342900" indent="-342900" defTabSz="457200">
              <a:defRPr/>
            </a:pPr>
            <a:endParaRPr lang="el-GR" dirty="0" smtClean="0">
              <a:solidFill>
                <a:prstClr val="black"/>
              </a:solidFill>
              <a:latin typeface="Calibri (Κυρίως κείμενο)"/>
              <a:cs typeface="Arial" pitchFamily="34" charset="0"/>
            </a:endParaRPr>
          </a:p>
          <a:p>
            <a:pPr marL="342900" indent="-342900" defTabSz="4572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l-GR" dirty="0" smtClean="0">
                <a:solidFill>
                  <a:prstClr val="black"/>
                </a:solidFill>
                <a:latin typeface="Calibri (Κυρίως κείμενο)"/>
                <a:cs typeface="Arial" pitchFamily="34" charset="0"/>
              </a:rPr>
              <a:t>Ελλειμματικές, υπερβολικές ή αρρύθμιστες ανοσολογικές αντιδράσεις:</a:t>
            </a:r>
          </a:p>
          <a:p>
            <a:pPr marL="800100" lvl="1" indent="-342900" defTabSz="4572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l-GR" dirty="0" smtClean="0">
                <a:solidFill>
                  <a:prstClr val="black"/>
                </a:solidFill>
                <a:latin typeface="Calibri (Κυρίως κείμενο)"/>
                <a:cs typeface="Arial" pitchFamily="34" charset="0"/>
              </a:rPr>
              <a:t>συγγενείς </a:t>
            </a:r>
            <a:r>
              <a:rPr lang="el-GR" dirty="0" err="1" smtClean="0">
                <a:solidFill>
                  <a:prstClr val="black"/>
                </a:solidFill>
                <a:latin typeface="Calibri (Κυρίως κείμενο)"/>
                <a:cs typeface="Arial" pitchFamily="34" charset="0"/>
              </a:rPr>
              <a:t>ανοσοανεπάρκειες</a:t>
            </a:r>
            <a:endParaRPr lang="el-GR" dirty="0" smtClean="0">
              <a:solidFill>
                <a:prstClr val="black"/>
              </a:solidFill>
              <a:latin typeface="Calibri (Κυρίως κείμενο)"/>
              <a:cs typeface="Arial" pitchFamily="34" charset="0"/>
            </a:endParaRPr>
          </a:p>
          <a:p>
            <a:pPr marL="800100" lvl="1" indent="-342900" defTabSz="4572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l-GR" dirty="0" smtClean="0">
                <a:solidFill>
                  <a:prstClr val="black"/>
                </a:solidFill>
                <a:latin typeface="Calibri (Κυρίως κείμενο)"/>
                <a:cs typeface="Arial" pitchFamily="34" charset="0"/>
              </a:rPr>
              <a:t>λοίμωξη </a:t>
            </a:r>
            <a:r>
              <a:rPr lang="en-US" dirty="0" smtClean="0">
                <a:solidFill>
                  <a:prstClr val="black"/>
                </a:solidFill>
                <a:latin typeface="Calibri (Κυρίως κείμενο)"/>
                <a:cs typeface="Arial" pitchFamily="34" charset="0"/>
              </a:rPr>
              <a:t>HIV</a:t>
            </a:r>
            <a:r>
              <a:rPr lang="el-GR" dirty="0" smtClean="0">
                <a:solidFill>
                  <a:prstClr val="black"/>
                </a:solidFill>
                <a:latin typeface="Calibri (Κυρίως κείμενο)"/>
                <a:cs typeface="Arial" pitchFamily="34" charset="0"/>
              </a:rPr>
              <a:t> (ευκαιριακές λοιμώξεις)</a:t>
            </a:r>
          </a:p>
          <a:p>
            <a:pPr marL="800100" lvl="1" indent="-342900" defTabSz="4572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l-GR" dirty="0" smtClean="0">
                <a:solidFill>
                  <a:prstClr val="black"/>
                </a:solidFill>
                <a:latin typeface="Calibri (Κυρίως κείμενο)"/>
                <a:cs typeface="Arial" pitchFamily="34" charset="0"/>
              </a:rPr>
              <a:t>αλλεργικές αντιδράσεις – </a:t>
            </a:r>
            <a:r>
              <a:rPr lang="el-GR" dirty="0" err="1" smtClean="0">
                <a:solidFill>
                  <a:prstClr val="black"/>
                </a:solidFill>
                <a:latin typeface="Calibri (Κυρίως κείμενο)"/>
                <a:cs typeface="Arial" pitchFamily="34" charset="0"/>
              </a:rPr>
              <a:t>αναφυλακτικό</a:t>
            </a:r>
            <a:r>
              <a:rPr lang="el-GR" dirty="0" smtClean="0">
                <a:solidFill>
                  <a:prstClr val="black"/>
                </a:solidFill>
                <a:latin typeface="Calibri (Κυρίως κείμενο)"/>
                <a:cs typeface="Arial" pitchFamily="34" charset="0"/>
              </a:rPr>
              <a:t> σοκ</a:t>
            </a:r>
          </a:p>
          <a:p>
            <a:pPr marL="800100" lvl="1" indent="-342900" defTabSz="4572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l-GR" dirty="0" smtClean="0">
                <a:solidFill>
                  <a:prstClr val="black"/>
                </a:solidFill>
                <a:latin typeface="Calibri (Κυρίως κείμενο)"/>
                <a:cs typeface="Arial" pitchFamily="34" charset="0"/>
              </a:rPr>
              <a:t>σηψαιμία</a:t>
            </a:r>
          </a:p>
          <a:p>
            <a:pPr marL="800100" lvl="1" indent="-342900" defTabSz="4572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l-GR" dirty="0" err="1" smtClean="0">
                <a:solidFill>
                  <a:prstClr val="black"/>
                </a:solidFill>
                <a:latin typeface="Calibri (Κυρίως κείμενο)"/>
                <a:cs typeface="Arial" pitchFamily="34" charset="0"/>
              </a:rPr>
              <a:t>αυτοάνοσα</a:t>
            </a:r>
            <a:r>
              <a:rPr lang="el-GR" dirty="0" smtClean="0">
                <a:solidFill>
                  <a:prstClr val="black"/>
                </a:solidFill>
                <a:latin typeface="Calibri (Κυρίως κείμενο)"/>
                <a:cs typeface="Arial" pitchFamily="34" charset="0"/>
              </a:rPr>
              <a:t> νοσήματα</a:t>
            </a:r>
          </a:p>
          <a:p>
            <a:pPr marL="800100" lvl="1" indent="-342900" defTabSz="4572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l-GR" dirty="0" err="1" smtClean="0">
                <a:solidFill>
                  <a:prstClr val="black"/>
                </a:solidFill>
                <a:latin typeface="Calibri (Κυρίως κείμενο)"/>
                <a:cs typeface="Arial" pitchFamily="34" charset="0"/>
              </a:rPr>
              <a:t>αυτοφλεγμονώδη</a:t>
            </a:r>
            <a:r>
              <a:rPr lang="el-GR" dirty="0" smtClean="0">
                <a:solidFill>
                  <a:prstClr val="black"/>
                </a:solidFill>
                <a:latin typeface="Calibri (Κυρίως κείμενο)"/>
                <a:cs typeface="Arial" pitchFamily="34" charset="0"/>
              </a:rPr>
              <a:t> νοσήματα</a:t>
            </a:r>
          </a:p>
          <a:p>
            <a:pPr marL="800100" lvl="1" indent="-342900" defTabSz="4572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l-GR" dirty="0" smtClean="0">
                <a:solidFill>
                  <a:prstClr val="black"/>
                </a:solidFill>
                <a:latin typeface="Calibri (Κυρίως κείμενο)"/>
                <a:cs typeface="Arial" pitchFamily="34" charset="0"/>
              </a:rPr>
              <a:t>απόρριψη μοσχευμάτων</a:t>
            </a:r>
          </a:p>
          <a:p>
            <a:pPr marL="800100" lvl="1" indent="-342900" defTabSz="457200">
              <a:defRPr/>
            </a:pPr>
            <a:endParaRPr lang="en-US" dirty="0">
              <a:solidFill>
                <a:prstClr val="black"/>
              </a:solidFill>
              <a:latin typeface="Calibri (Κυρίως κείμενο)"/>
              <a:cs typeface="Arial" pitchFamily="34" charset="0"/>
            </a:endParaRPr>
          </a:p>
          <a:p>
            <a:pPr marL="342900" indent="-342900" defTabSz="4572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l-GR" dirty="0" smtClean="0">
                <a:solidFill>
                  <a:prstClr val="black"/>
                </a:solidFill>
                <a:latin typeface="Calibri (Κυρίως κείμενο)"/>
                <a:cs typeface="Arial" pitchFamily="34" charset="0"/>
              </a:rPr>
              <a:t>Σύγχρονες εφαρμογές</a:t>
            </a:r>
          </a:p>
          <a:p>
            <a:pPr marL="800100" lvl="1" indent="-342900" defTabSz="4572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l-GR" dirty="0" smtClean="0">
                <a:solidFill>
                  <a:prstClr val="black"/>
                </a:solidFill>
                <a:latin typeface="Calibri (Κυρίως κείμενο)"/>
                <a:cs typeface="Arial" pitchFamily="34" charset="0"/>
              </a:rPr>
              <a:t>εμβόλια</a:t>
            </a:r>
          </a:p>
          <a:p>
            <a:pPr marL="800100" lvl="1" indent="-342900" defTabSz="4572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l-GR" dirty="0" err="1" smtClean="0">
                <a:solidFill>
                  <a:prstClr val="black"/>
                </a:solidFill>
                <a:latin typeface="Calibri (Κυρίως κείμενο)"/>
                <a:cs typeface="Arial" pitchFamily="34" charset="0"/>
              </a:rPr>
              <a:t>στοχευμένες</a:t>
            </a:r>
            <a:r>
              <a:rPr lang="el-GR" dirty="0" smtClean="0">
                <a:solidFill>
                  <a:prstClr val="black"/>
                </a:solidFill>
                <a:latin typeface="Calibri (Κυρίως κείμενο)"/>
                <a:cs typeface="Arial" pitchFamily="34" charset="0"/>
              </a:rPr>
              <a:t> θεραπευτικές παρεμβάσεις </a:t>
            </a:r>
            <a:endParaRPr lang="en-US" dirty="0">
              <a:solidFill>
                <a:prstClr val="black"/>
              </a:solidFill>
              <a:latin typeface="Calibri (Κυρίως κείμενο)"/>
              <a:cs typeface="Arial" pitchFamily="34" charset="0"/>
            </a:endParaRPr>
          </a:p>
        </p:txBody>
      </p:sp>
      <p:sp>
        <p:nvSpPr>
          <p:cNvPr id="5" name="1 - Τίτλος"/>
          <p:cNvSpPr txBox="1">
            <a:spLocks/>
          </p:cNvSpPr>
          <p:nvPr/>
        </p:nvSpPr>
        <p:spPr>
          <a:xfrm>
            <a:off x="497810" y="345827"/>
            <a:ext cx="7868247" cy="720080"/>
          </a:xfrm>
          <a:prstGeom prst="rect">
            <a:avLst/>
          </a:prstGeom>
          <a:gradFill flip="none"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Ανοσολογικό σύστημα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11" descr="43_21RheumatoidArthritis_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4964842"/>
            <a:ext cx="1296144" cy="17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43_x2Vaccination_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964842"/>
            <a:ext cx="1711424" cy="1283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0384" y="332656"/>
            <a:ext cx="7868247" cy="720080"/>
          </a:xfrm>
          <a:gradFill flip="none" rotWithShape="1">
            <a:gsLst>
              <a:gs pos="0">
                <a:schemeClr val="accent5">
                  <a:shade val="51000"/>
                  <a:satMod val="13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135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4000" dirty="0" smtClean="0"/>
              <a:t>Φλεγμονή</a:t>
            </a:r>
            <a:endParaRPr lang="en-US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196752"/>
            <a:ext cx="8064896" cy="5472608"/>
          </a:xfrm>
        </p:spPr>
        <p:txBody>
          <a:bodyPr>
            <a:noAutofit/>
          </a:bodyPr>
          <a:lstStyle/>
          <a:p>
            <a:pPr indent="-169863">
              <a:lnSpc>
                <a:spcPct val="150000"/>
              </a:lnSpc>
              <a:spcBef>
                <a:spcPts val="1200"/>
              </a:spcBef>
            </a:pPr>
            <a:r>
              <a:rPr lang="el-GR" sz="1700" dirty="0" smtClean="0"/>
              <a:t>Σύνολο τοπικών ή/και </a:t>
            </a:r>
            <a:r>
              <a:rPr lang="el-GR" sz="1700" dirty="0" err="1" smtClean="0"/>
              <a:t>συστημικών</a:t>
            </a:r>
            <a:r>
              <a:rPr lang="el-GR" sz="1700" dirty="0" smtClean="0"/>
              <a:t> αντιδράσεων που επάγονται από το ανοσολογικό σύστημα</a:t>
            </a:r>
          </a:p>
          <a:p>
            <a:pPr indent="-169863">
              <a:lnSpc>
                <a:spcPct val="150000"/>
              </a:lnSpc>
              <a:spcBef>
                <a:spcPts val="1200"/>
              </a:spcBef>
            </a:pPr>
            <a:r>
              <a:rPr lang="el-GR" sz="1700" dirty="0" smtClean="0"/>
              <a:t>Τυποποιημένες αποκρίσεις του οργανισμού σε καταστάσεις που διαταράσσουν την ομοιοστασία των ιστών</a:t>
            </a:r>
          </a:p>
          <a:p>
            <a:pPr lvl="1" indent="-169863">
              <a:spcBef>
                <a:spcPts val="1200"/>
              </a:spcBef>
            </a:pPr>
            <a:r>
              <a:rPr lang="el-GR" sz="1700" dirty="0" smtClean="0"/>
              <a:t>Λοιμώξεις</a:t>
            </a:r>
          </a:p>
          <a:p>
            <a:pPr lvl="1" indent="-169863">
              <a:spcBef>
                <a:spcPts val="1200"/>
              </a:spcBef>
            </a:pPr>
            <a:r>
              <a:rPr lang="el-GR" sz="1700" dirty="0" smtClean="0"/>
              <a:t>Καταστροφή ή εκφύλιση κυττάρων και ιστών</a:t>
            </a:r>
          </a:p>
          <a:p>
            <a:pPr lvl="1" indent="-169863">
              <a:spcBef>
                <a:spcPts val="1200"/>
              </a:spcBef>
            </a:pPr>
            <a:r>
              <a:rPr lang="el-GR" sz="1700" dirty="0" smtClean="0"/>
              <a:t>Μεταβολικές διαταραχές</a:t>
            </a:r>
          </a:p>
          <a:p>
            <a:pPr lvl="1" indent="-169863">
              <a:spcBef>
                <a:spcPts val="1200"/>
              </a:spcBef>
            </a:pPr>
            <a:r>
              <a:rPr lang="el-GR" sz="1700" dirty="0" smtClean="0"/>
              <a:t>Νεοπλασίες</a:t>
            </a:r>
          </a:p>
          <a:p>
            <a:pPr indent="-169863">
              <a:lnSpc>
                <a:spcPct val="150000"/>
              </a:lnSpc>
              <a:spcBef>
                <a:spcPts val="1200"/>
              </a:spcBef>
            </a:pPr>
            <a:r>
              <a:rPr lang="el-GR" sz="1700" dirty="0" smtClean="0"/>
              <a:t>Συμπεριλαμβάνονται φυσιολογικοί μηχανισμοί ρύθμισης της φλεγμονής και επιδιόρθωσης των βλαβών</a:t>
            </a:r>
          </a:p>
          <a:p>
            <a:pPr indent="-169863">
              <a:lnSpc>
                <a:spcPct val="150000"/>
              </a:lnSpc>
              <a:spcBef>
                <a:spcPts val="1200"/>
              </a:spcBef>
            </a:pPr>
            <a:r>
              <a:rPr lang="el-GR" sz="1700" dirty="0" smtClean="0"/>
              <a:t>Χρονιότητα όταν οι παράγοντες διαταραχής επιμένουν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268760"/>
            <a:ext cx="8568952" cy="4525963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Συντελεστές</a:t>
            </a:r>
          </a:p>
          <a:p>
            <a:pPr marL="542925" lvl="1" indent="-184150">
              <a:lnSpc>
                <a:spcPct val="200000"/>
              </a:lnSpc>
            </a:pPr>
            <a:r>
              <a:rPr lang="el-GR" sz="2000" dirty="0" smtClean="0"/>
              <a:t>Κύτταρα</a:t>
            </a:r>
          </a:p>
          <a:p>
            <a:pPr marL="542925" lvl="1" indent="-184150">
              <a:lnSpc>
                <a:spcPct val="200000"/>
              </a:lnSpc>
            </a:pPr>
            <a:r>
              <a:rPr lang="el-GR" sz="2000" dirty="0" smtClean="0"/>
              <a:t>Διαλυτοί παράγοντες</a:t>
            </a:r>
          </a:p>
          <a:p>
            <a:pPr marL="542925" lvl="1" indent="-184150">
              <a:lnSpc>
                <a:spcPct val="200000"/>
              </a:lnSpc>
            </a:pPr>
            <a:r>
              <a:rPr lang="el-GR" sz="2000" dirty="0" smtClean="0"/>
              <a:t>Μόρια επιφάνειας (</a:t>
            </a:r>
            <a:r>
              <a:rPr lang="el-GR" sz="2000" dirty="0" err="1" smtClean="0"/>
              <a:t>διακυτταρική</a:t>
            </a:r>
            <a:r>
              <a:rPr lang="el-GR" sz="2000" dirty="0" smtClean="0"/>
              <a:t> επικοινωνία)</a:t>
            </a:r>
          </a:p>
          <a:p>
            <a:pPr marL="542925" lvl="1" indent="-184150">
              <a:lnSpc>
                <a:spcPct val="200000"/>
              </a:lnSpc>
            </a:pPr>
            <a:r>
              <a:rPr lang="el-GR" sz="2000" dirty="0" smtClean="0"/>
              <a:t>Ενδοκυττάρια μονοπάτια μεταγωγής σημάτων (αισθητήρες, μεταγραφικοί παράγοντες </a:t>
            </a:r>
            <a:r>
              <a:rPr lang="en-US" sz="2000" dirty="0" smtClean="0"/>
              <a:t> </a:t>
            </a:r>
            <a:r>
              <a:rPr lang="el-GR" sz="2000" dirty="0" smtClean="0"/>
              <a:t>και μονοπάτια</a:t>
            </a:r>
            <a:r>
              <a:rPr lang="el-GR" sz="2000" dirty="0" smtClean="0"/>
              <a:t>)</a:t>
            </a:r>
            <a:endParaRPr lang="el-GR" sz="2000" dirty="0" smtClean="0"/>
          </a:p>
          <a:p>
            <a:pPr>
              <a:lnSpc>
                <a:spcPct val="200000"/>
              </a:lnSpc>
            </a:pP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Διεργασίες</a:t>
            </a:r>
            <a:endParaRPr lang="el-G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5 - Ομάδα"/>
          <p:cNvGrpSpPr/>
          <p:nvPr/>
        </p:nvGrpSpPr>
        <p:grpSpPr>
          <a:xfrm>
            <a:off x="5833206" y="2791151"/>
            <a:ext cx="2592289" cy="1080120"/>
            <a:chOff x="5292080" y="2132856"/>
            <a:chExt cx="2592289" cy="1080120"/>
          </a:xfrm>
        </p:grpSpPr>
        <p:sp>
          <p:nvSpPr>
            <p:cNvPr id="4" name="3 - Ορθογώνιο"/>
            <p:cNvSpPr/>
            <p:nvPr/>
          </p:nvSpPr>
          <p:spPr>
            <a:xfrm>
              <a:off x="5796137" y="2492896"/>
              <a:ext cx="2088232" cy="353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el-GR" sz="1700" dirty="0" smtClean="0"/>
                <a:t>Υποδοχείς – </a:t>
              </a:r>
              <a:r>
                <a:rPr lang="el-GR" sz="1700" dirty="0" err="1" smtClean="0"/>
                <a:t>Συνδέτες</a:t>
              </a:r>
              <a:endParaRPr lang="el-GR" sz="1700" dirty="0" smtClean="0"/>
            </a:p>
          </p:txBody>
        </p:sp>
        <p:sp>
          <p:nvSpPr>
            <p:cNvPr id="5" name="4 - Δεξιό άγκιστρο"/>
            <p:cNvSpPr/>
            <p:nvPr/>
          </p:nvSpPr>
          <p:spPr>
            <a:xfrm>
              <a:off x="5292080" y="2132856"/>
              <a:ext cx="432048" cy="1080120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8" name="1 - Τίτλος"/>
          <p:cNvSpPr txBox="1">
            <a:spLocks/>
          </p:cNvSpPr>
          <p:nvPr/>
        </p:nvSpPr>
        <p:spPr>
          <a:xfrm>
            <a:off x="323528" y="404664"/>
            <a:ext cx="8229600" cy="576064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51000"/>
                  <a:satMod val="13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135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l-GR" sz="2800" dirty="0" smtClean="0"/>
              <a:t>Ανοσολογικές αποκρίσεις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196752"/>
            <a:ext cx="8568952" cy="5400600"/>
          </a:xfrm>
        </p:spPr>
        <p:txBody>
          <a:bodyPr>
            <a:noAutofit/>
          </a:bodyPr>
          <a:lstStyle/>
          <a:p>
            <a:pPr marL="142875" indent="-184150">
              <a:lnSpc>
                <a:spcPct val="150000"/>
              </a:lnSpc>
              <a:buFont typeface="Wingdings" pitchFamily="2" charset="2"/>
              <a:buChar char="§"/>
            </a:pPr>
            <a:r>
              <a:rPr lang="el-GR" sz="1700" b="1" dirty="0" err="1" smtClean="0"/>
              <a:t>Διαμερισματοποίηση</a:t>
            </a:r>
            <a:r>
              <a:rPr lang="el-GR" sz="1700" b="1" dirty="0" smtClean="0"/>
              <a:t> αντιγόνων</a:t>
            </a:r>
          </a:p>
          <a:p>
            <a:pPr marL="142875" indent="-184150">
              <a:spcBef>
                <a:spcPts val="0"/>
              </a:spcBef>
              <a:buNone/>
              <a:tabLst>
                <a:tab pos="542925" algn="l"/>
              </a:tabLst>
            </a:pPr>
            <a:r>
              <a:rPr lang="el-GR" sz="1700" dirty="0" smtClean="0"/>
              <a:t>		(επιθηλιακοί φραγμοί</a:t>
            </a:r>
            <a:r>
              <a:rPr lang="en-US" sz="1700" dirty="0" smtClean="0"/>
              <a:t>, </a:t>
            </a:r>
            <a:r>
              <a:rPr lang="el-GR" sz="1700" dirty="0" smtClean="0"/>
              <a:t>ανατομικός και κυτταρικός περιορισμός έκφρασης </a:t>
            </a:r>
            <a:r>
              <a:rPr lang="el-GR" sz="1700" dirty="0" smtClean="0"/>
              <a:t>αντιγόνων)</a:t>
            </a:r>
            <a:endParaRPr lang="el-GR" sz="1700" dirty="0" smtClean="0"/>
          </a:p>
          <a:p>
            <a:pPr marL="142875" indent="-184150">
              <a:lnSpc>
                <a:spcPct val="200000"/>
              </a:lnSpc>
              <a:buFont typeface="Wingdings" pitchFamily="2" charset="2"/>
              <a:buChar char="§"/>
            </a:pPr>
            <a:r>
              <a:rPr lang="el-GR" sz="1700" b="1" dirty="0" smtClean="0"/>
              <a:t>Ενεργοποίηση και ρύθμιση</a:t>
            </a:r>
          </a:p>
          <a:p>
            <a:pPr marL="142875" indent="-184150">
              <a:buNone/>
            </a:pPr>
            <a:r>
              <a:rPr lang="el-GR" sz="1700" dirty="0" smtClean="0"/>
              <a:t>		(επαγωγή πολλαπλασιασμού / </a:t>
            </a:r>
            <a:r>
              <a:rPr lang="el-GR" sz="1700" dirty="0" err="1" smtClean="0"/>
              <a:t>κλωνική</a:t>
            </a:r>
            <a:r>
              <a:rPr lang="el-GR" sz="1700" dirty="0" smtClean="0"/>
              <a:t> επιλογή / λειτουργική διαφοροποίηση)</a:t>
            </a:r>
          </a:p>
          <a:p>
            <a:pPr marL="142875" indent="-184150">
              <a:lnSpc>
                <a:spcPct val="200000"/>
              </a:lnSpc>
              <a:buFont typeface="Wingdings" pitchFamily="2" charset="2"/>
              <a:buChar char="§"/>
            </a:pPr>
            <a:r>
              <a:rPr lang="el-GR" sz="1700" b="1" dirty="0" err="1" smtClean="0"/>
              <a:t>Χημειοταξία</a:t>
            </a:r>
            <a:r>
              <a:rPr lang="el-GR" sz="1700" dirty="0" smtClean="0"/>
              <a:t> (προσέλκυση </a:t>
            </a:r>
            <a:r>
              <a:rPr lang="el-GR" sz="1700" dirty="0" err="1" smtClean="0"/>
              <a:t>ανοσοκυττάρων</a:t>
            </a:r>
            <a:r>
              <a:rPr lang="el-GR" sz="1700" dirty="0" smtClean="0"/>
              <a:t>)</a:t>
            </a:r>
            <a:endParaRPr lang="en-US" sz="1700" dirty="0" smtClean="0"/>
          </a:p>
          <a:p>
            <a:pPr marL="142875" indent="-184150">
              <a:lnSpc>
                <a:spcPct val="200000"/>
              </a:lnSpc>
              <a:buFont typeface="Wingdings" pitchFamily="2" charset="2"/>
              <a:buChar char="§"/>
            </a:pPr>
            <a:r>
              <a:rPr lang="el-GR" sz="1700" b="1" dirty="0" err="1" smtClean="0"/>
              <a:t>Οψωνοποίηση</a:t>
            </a:r>
            <a:r>
              <a:rPr lang="el-GR" sz="1700" b="1" dirty="0" smtClean="0"/>
              <a:t> &amp; φαγοκυττάρωση/</a:t>
            </a:r>
            <a:r>
              <a:rPr lang="el-GR" sz="1700" b="1" dirty="0" err="1" smtClean="0"/>
              <a:t>πινοκυττάρωση</a:t>
            </a:r>
            <a:endParaRPr lang="el-GR" sz="1700" b="1" dirty="0"/>
          </a:p>
          <a:p>
            <a:pPr marL="142875" indent="-184150">
              <a:buNone/>
            </a:pPr>
            <a:r>
              <a:rPr lang="el-GR" sz="1700" dirty="0" smtClean="0"/>
              <a:t>		</a:t>
            </a:r>
            <a:r>
              <a:rPr lang="en-US" sz="1700" dirty="0" smtClean="0"/>
              <a:t>(</a:t>
            </a:r>
            <a:r>
              <a:rPr lang="el-GR" sz="1700" dirty="0" err="1" smtClean="0"/>
              <a:t>ενδοκυττάρωση</a:t>
            </a:r>
            <a:r>
              <a:rPr lang="el-GR" sz="1700" dirty="0" smtClean="0"/>
              <a:t> &amp; πέψη</a:t>
            </a:r>
            <a:r>
              <a:rPr lang="en-US" sz="1700" dirty="0" smtClean="0"/>
              <a:t> / </a:t>
            </a:r>
            <a:r>
              <a:rPr lang="el-GR" sz="1700" dirty="0" smtClean="0"/>
              <a:t>εξουδετέρωση &amp; </a:t>
            </a:r>
            <a:r>
              <a:rPr lang="en-US" sz="1700" dirty="0" smtClean="0"/>
              <a:t>scavenging</a:t>
            </a:r>
            <a:r>
              <a:rPr lang="el-GR" sz="1700" dirty="0" smtClean="0"/>
              <a:t>)</a:t>
            </a:r>
          </a:p>
          <a:p>
            <a:pPr marL="142875" indent="-184150">
              <a:lnSpc>
                <a:spcPct val="200000"/>
              </a:lnSpc>
              <a:buFont typeface="Wingdings" pitchFamily="2" charset="2"/>
              <a:buChar char="§"/>
            </a:pPr>
            <a:r>
              <a:rPr lang="el-GR" sz="1700" b="1" dirty="0" smtClean="0"/>
              <a:t>Αναγνώριση &amp; παρουσίαση</a:t>
            </a:r>
            <a:r>
              <a:rPr lang="en-US" sz="1700" b="1" dirty="0" smtClean="0"/>
              <a:t> </a:t>
            </a:r>
            <a:r>
              <a:rPr lang="el-GR" sz="1700" b="1" dirty="0" smtClean="0"/>
              <a:t>αντιγόνων </a:t>
            </a:r>
          </a:p>
          <a:p>
            <a:pPr marL="142875" indent="-184150">
              <a:lnSpc>
                <a:spcPct val="200000"/>
              </a:lnSpc>
              <a:buFont typeface="Wingdings" pitchFamily="2" charset="2"/>
              <a:buChar char="§"/>
            </a:pPr>
            <a:r>
              <a:rPr lang="el-GR" sz="1700" b="1" dirty="0" err="1" smtClean="0"/>
              <a:t>Συνενεργοποίηση</a:t>
            </a:r>
            <a:r>
              <a:rPr lang="el-GR" sz="1700" b="1" dirty="0" smtClean="0"/>
              <a:t> Τ-κυττάρων</a:t>
            </a:r>
          </a:p>
          <a:p>
            <a:pPr marL="142875" indent="-184150">
              <a:lnSpc>
                <a:spcPct val="200000"/>
              </a:lnSpc>
              <a:buFont typeface="Wingdings" pitchFamily="2" charset="2"/>
              <a:buChar char="§"/>
            </a:pPr>
            <a:r>
              <a:rPr lang="el-GR" sz="1700" b="1" dirty="0" smtClean="0"/>
              <a:t>Επαγωγή &amp; διατήρηση ανοσολογικής ανοχής</a:t>
            </a:r>
          </a:p>
          <a:p>
            <a:pPr marL="142875" indent="-184150">
              <a:lnSpc>
                <a:spcPct val="200000"/>
              </a:lnSpc>
              <a:buFont typeface="Wingdings" pitchFamily="2" charset="2"/>
              <a:buChar char="§"/>
            </a:pPr>
            <a:r>
              <a:rPr lang="el-GR" sz="1700" b="1" dirty="0" smtClean="0"/>
              <a:t>Ανάπτυξη ανοσολογικής μνήμης</a:t>
            </a:r>
          </a:p>
        </p:txBody>
      </p:sp>
      <p:sp>
        <p:nvSpPr>
          <p:cNvPr id="7" name="6 - Έλλειψη"/>
          <p:cNvSpPr/>
          <p:nvPr/>
        </p:nvSpPr>
        <p:spPr>
          <a:xfrm>
            <a:off x="5004048" y="4365104"/>
            <a:ext cx="3960440" cy="136815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l-GR" sz="2000" dirty="0" smtClean="0">
                <a:solidFill>
                  <a:schemeClr val="tx1"/>
                </a:solidFill>
              </a:rPr>
              <a:t>Αποκρίσεις</a:t>
            </a:r>
          </a:p>
          <a:p>
            <a:pPr marL="450850" lvl="1" indent="-184150">
              <a:buFont typeface="Arial" pitchFamily="34" charset="0"/>
              <a:buChar char="•"/>
            </a:pPr>
            <a:r>
              <a:rPr lang="el-GR" sz="2000" dirty="0" smtClean="0">
                <a:solidFill>
                  <a:schemeClr val="tx1"/>
                </a:solidFill>
              </a:rPr>
              <a:t>Οξείας φάσεως</a:t>
            </a:r>
          </a:p>
          <a:p>
            <a:pPr marL="450850" lvl="1" indent="-184150">
              <a:buFont typeface="Arial" pitchFamily="34" charset="0"/>
              <a:buChar char="•"/>
            </a:pPr>
            <a:r>
              <a:rPr lang="el-GR" sz="2000" dirty="0" smtClean="0">
                <a:solidFill>
                  <a:schemeClr val="tx1"/>
                </a:solidFill>
              </a:rPr>
              <a:t>Χρόνιας φλεγμονής</a:t>
            </a:r>
          </a:p>
          <a:p>
            <a:pPr marL="450850" lvl="1" indent="-184150">
              <a:buFont typeface="Arial" pitchFamily="34" charset="0"/>
              <a:buChar char="•"/>
            </a:pPr>
            <a:r>
              <a:rPr lang="el-GR" sz="2000" dirty="0" smtClean="0">
                <a:solidFill>
                  <a:schemeClr val="tx1"/>
                </a:solidFill>
              </a:rPr>
              <a:t>Επούλωσης</a:t>
            </a:r>
          </a:p>
        </p:txBody>
      </p:sp>
      <p:sp>
        <p:nvSpPr>
          <p:cNvPr id="8" name="1 - Τίτλος"/>
          <p:cNvSpPr txBox="1">
            <a:spLocks/>
          </p:cNvSpPr>
          <p:nvPr/>
        </p:nvSpPr>
        <p:spPr>
          <a:xfrm>
            <a:off x="323528" y="404664"/>
            <a:ext cx="8229600" cy="576064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51000"/>
                  <a:satMod val="13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135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l-GR" sz="2800" dirty="0" smtClean="0"/>
              <a:t>Φαινόμενα και διεργασίες στο ανοσολογικό σύστημα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9532" y="980728"/>
            <a:ext cx="8568952" cy="5256584"/>
          </a:xfrm>
        </p:spPr>
        <p:txBody>
          <a:bodyPr>
            <a:noAutofit/>
          </a:bodyPr>
          <a:lstStyle/>
          <a:p>
            <a:pPr marL="142875" indent="-184150">
              <a:lnSpc>
                <a:spcPct val="150000"/>
              </a:lnSpc>
              <a:spcBef>
                <a:spcPts val="0"/>
              </a:spcBef>
            </a:pPr>
            <a:r>
              <a:rPr lang="el-GR" sz="1800" b="1" dirty="0" smtClean="0"/>
              <a:t>Β- λεμφοκύτταρα </a:t>
            </a:r>
          </a:p>
          <a:p>
            <a:pPr marL="142875" indent="-184150">
              <a:lnSpc>
                <a:spcPct val="150000"/>
              </a:lnSpc>
              <a:spcBef>
                <a:spcPts val="0"/>
              </a:spcBef>
            </a:pPr>
            <a:r>
              <a:rPr lang="el-GR" sz="1800" b="1" dirty="0" smtClean="0"/>
              <a:t>Τ- λεμφοκύτταρα</a:t>
            </a:r>
            <a:endParaRPr lang="el-GR" sz="1700" dirty="0" smtClean="0"/>
          </a:p>
          <a:p>
            <a:pPr marL="142875" indent="-184150">
              <a:lnSpc>
                <a:spcPct val="150000"/>
              </a:lnSpc>
              <a:spcBef>
                <a:spcPts val="0"/>
              </a:spcBef>
            </a:pPr>
            <a:r>
              <a:rPr lang="el-GR" sz="1800" b="1" dirty="0" smtClean="0"/>
              <a:t>Δενδριτικά κύτταρα – </a:t>
            </a:r>
            <a:r>
              <a:rPr lang="el-GR" sz="1800" b="1" dirty="0" err="1" smtClean="0"/>
              <a:t>Πλασματοειδή</a:t>
            </a:r>
            <a:r>
              <a:rPr lang="el-GR" sz="1800" b="1" dirty="0" smtClean="0"/>
              <a:t> </a:t>
            </a:r>
            <a:r>
              <a:rPr lang="el-GR" sz="1800" b="1" dirty="0" err="1" smtClean="0"/>
              <a:t>δενδριτικά</a:t>
            </a:r>
            <a:r>
              <a:rPr lang="el-GR" sz="1800" b="1" dirty="0" smtClean="0"/>
              <a:t> κύτταρα</a:t>
            </a:r>
          </a:p>
          <a:p>
            <a:pPr marL="142875" indent="-184150">
              <a:lnSpc>
                <a:spcPct val="150000"/>
              </a:lnSpc>
              <a:spcBef>
                <a:spcPts val="0"/>
              </a:spcBef>
            </a:pPr>
            <a:r>
              <a:rPr lang="el-GR" sz="1800" b="1" dirty="0" smtClean="0"/>
              <a:t>Μονοκύτταρα </a:t>
            </a:r>
            <a:r>
              <a:rPr lang="el-GR" sz="1800" b="1" dirty="0" smtClean="0"/>
              <a:t>– Μακροφάγα  -  κύτταρα  </a:t>
            </a:r>
            <a:r>
              <a:rPr lang="en-US" sz="1800" b="1" dirty="0" err="1" smtClean="0"/>
              <a:t>Kupffer</a:t>
            </a:r>
            <a:endParaRPr lang="el-GR" sz="1800" b="1" dirty="0" smtClean="0"/>
          </a:p>
          <a:p>
            <a:pPr marL="142875" indent="-184150">
              <a:lnSpc>
                <a:spcPct val="150000"/>
              </a:lnSpc>
              <a:spcBef>
                <a:spcPts val="0"/>
              </a:spcBef>
            </a:pPr>
            <a:r>
              <a:rPr lang="el-GR" sz="1800" b="1" dirty="0" smtClean="0"/>
              <a:t>Ουδετερόφιλα</a:t>
            </a:r>
          </a:p>
          <a:p>
            <a:pPr marL="142875" indent="-184150">
              <a:lnSpc>
                <a:spcPct val="150000"/>
              </a:lnSpc>
              <a:spcBef>
                <a:spcPts val="0"/>
              </a:spcBef>
            </a:pPr>
            <a:r>
              <a:rPr lang="el-GR" sz="1800" b="1" dirty="0" err="1" smtClean="0"/>
              <a:t>Ηωσινόφιλα</a:t>
            </a:r>
            <a:endParaRPr lang="el-GR" sz="1800" b="1" dirty="0" smtClean="0"/>
          </a:p>
          <a:p>
            <a:pPr marL="142875" indent="-184150">
              <a:lnSpc>
                <a:spcPct val="150000"/>
              </a:lnSpc>
              <a:spcBef>
                <a:spcPts val="0"/>
              </a:spcBef>
            </a:pPr>
            <a:r>
              <a:rPr lang="el-GR" sz="1800" b="1" dirty="0" err="1" smtClean="0"/>
              <a:t>Βασεόφιλα</a:t>
            </a:r>
            <a:endParaRPr lang="el-GR" sz="1800" b="1" dirty="0" smtClean="0"/>
          </a:p>
          <a:p>
            <a:pPr marL="142875" indent="-184150">
              <a:lnSpc>
                <a:spcPct val="150000"/>
              </a:lnSpc>
              <a:spcBef>
                <a:spcPts val="0"/>
              </a:spcBef>
            </a:pPr>
            <a:r>
              <a:rPr lang="el-GR" sz="1800" b="1" dirty="0" err="1" smtClean="0"/>
              <a:t>Μαστοκύτταρα</a:t>
            </a:r>
            <a:r>
              <a:rPr lang="el-GR" sz="1800" dirty="0" smtClean="0"/>
              <a:t> (</a:t>
            </a:r>
            <a:r>
              <a:rPr lang="el-GR" sz="1800" dirty="0" err="1" smtClean="0"/>
              <a:t>σιτευτικά</a:t>
            </a:r>
            <a:r>
              <a:rPr lang="el-GR" sz="1800" dirty="0" smtClean="0"/>
              <a:t> κύτταρα)</a:t>
            </a:r>
          </a:p>
          <a:p>
            <a:pPr marL="142875" indent="-184150">
              <a:lnSpc>
                <a:spcPct val="150000"/>
              </a:lnSpc>
              <a:spcBef>
                <a:spcPts val="0"/>
              </a:spcBef>
            </a:pPr>
            <a:r>
              <a:rPr lang="el-GR" sz="1800" b="1" dirty="0" smtClean="0"/>
              <a:t>Κύτταρα φυσικοί-</a:t>
            </a:r>
            <a:r>
              <a:rPr lang="el-GR" sz="1800" b="1" dirty="0" err="1" smtClean="0"/>
              <a:t>φονείς</a:t>
            </a:r>
            <a:r>
              <a:rPr lang="el-GR" sz="1800" b="1" dirty="0" smtClean="0"/>
              <a:t> </a:t>
            </a:r>
            <a:r>
              <a:rPr lang="el-GR" sz="1800" dirty="0" smtClean="0"/>
              <a:t>(κύτταρα ΝΚ)</a:t>
            </a:r>
          </a:p>
          <a:p>
            <a:pPr marL="142875" indent="-184150">
              <a:spcBef>
                <a:spcPts val="0"/>
              </a:spcBef>
              <a:buNone/>
            </a:pPr>
            <a:endParaRPr lang="el-GR" sz="1800" dirty="0" smtClean="0"/>
          </a:p>
          <a:p>
            <a:pPr marL="142875" indent="-184150">
              <a:spcBef>
                <a:spcPts val="0"/>
              </a:spcBef>
              <a:buNone/>
            </a:pPr>
            <a:endParaRPr lang="el-GR" sz="1800" dirty="0" smtClean="0"/>
          </a:p>
          <a:p>
            <a:pPr marL="142875" indent="-184150">
              <a:buNone/>
            </a:pPr>
            <a:r>
              <a:rPr lang="el-GR" sz="1800" dirty="0" smtClean="0"/>
              <a:t>* Συμμετοχή πλειάδας άλλων τύπων κυττάρων: επιθηλιακά κύτταρα, ενδοθηλιακά κύτταρα, κύτταρα στρώματος, πολυδύναμα κύτταρα, ….</a:t>
            </a:r>
          </a:p>
        </p:txBody>
      </p:sp>
      <p:sp>
        <p:nvSpPr>
          <p:cNvPr id="7" name="1 - Τίτλος"/>
          <p:cNvSpPr txBox="1">
            <a:spLocks/>
          </p:cNvSpPr>
          <p:nvPr/>
        </p:nvSpPr>
        <p:spPr>
          <a:xfrm>
            <a:off x="529208" y="260648"/>
            <a:ext cx="8229600" cy="576064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51000"/>
                  <a:satMod val="13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135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l-GR" sz="2800" dirty="0" smtClean="0"/>
              <a:t>Ανοσολογικές αποκρίσεις</a:t>
            </a:r>
            <a:r>
              <a:rPr lang="en-US" sz="2800" dirty="0" smtClean="0"/>
              <a:t> - </a:t>
            </a:r>
            <a:r>
              <a:rPr lang="el-GR" sz="2800" dirty="0" smtClean="0"/>
              <a:t>Κύτταρα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5 - Ομάδα"/>
          <p:cNvGrpSpPr/>
          <p:nvPr/>
        </p:nvGrpSpPr>
        <p:grpSpPr>
          <a:xfrm>
            <a:off x="2471411" y="1124744"/>
            <a:ext cx="6383998" cy="720080"/>
            <a:chOff x="3203848" y="1268760"/>
            <a:chExt cx="5863819" cy="720080"/>
          </a:xfrm>
        </p:grpSpPr>
        <p:sp>
          <p:nvSpPr>
            <p:cNvPr id="4" name="3 - Ορθογώνιο"/>
            <p:cNvSpPr/>
            <p:nvPr/>
          </p:nvSpPr>
          <p:spPr>
            <a:xfrm>
              <a:off x="3511851" y="1460070"/>
              <a:ext cx="5555816" cy="353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700" dirty="0" smtClean="0"/>
                <a:t>(ποικίλοι </a:t>
              </a:r>
              <a:r>
                <a:rPr lang="el-GR" sz="1700" dirty="0" err="1" smtClean="0"/>
                <a:t>υπότυποι</a:t>
              </a:r>
              <a:r>
                <a:rPr lang="el-GR" sz="1700" dirty="0" smtClean="0"/>
                <a:t>, βοηθητικά, δραστικά και ρυθμιστικά κύτταρα)</a:t>
              </a:r>
              <a:endParaRPr lang="el-GR" sz="1700" dirty="0"/>
            </a:p>
          </p:txBody>
        </p:sp>
        <p:sp>
          <p:nvSpPr>
            <p:cNvPr id="5" name="4 - Δεξιό άγκιστρο"/>
            <p:cNvSpPr/>
            <p:nvPr/>
          </p:nvSpPr>
          <p:spPr>
            <a:xfrm>
              <a:off x="3203848" y="1268760"/>
              <a:ext cx="360040" cy="72008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pic>
        <p:nvPicPr>
          <p:cNvPr id="8" name="Picture 6" descr="35_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819" y="2276872"/>
            <a:ext cx="2968149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423317"/>
            <a:ext cx="8568952" cy="4886003"/>
          </a:xfrm>
        </p:spPr>
        <p:txBody>
          <a:bodyPr>
            <a:normAutofit/>
          </a:bodyPr>
          <a:lstStyle/>
          <a:p>
            <a:pPr marL="142875" indent="-184150">
              <a:lnSpc>
                <a:spcPct val="200000"/>
              </a:lnSpc>
              <a:spcAft>
                <a:spcPts val="600"/>
              </a:spcAft>
            </a:pPr>
            <a:r>
              <a:rPr lang="el-GR" sz="1600" b="1" dirty="0" smtClean="0"/>
              <a:t>Κυτταροκίνες</a:t>
            </a:r>
            <a:r>
              <a:rPr lang="el-GR" sz="1600" dirty="0" smtClean="0"/>
              <a:t> (</a:t>
            </a:r>
            <a:r>
              <a:rPr lang="en-US" sz="1600" dirty="0" smtClean="0"/>
              <a:t>IL-1, IL-6, TNF</a:t>
            </a:r>
            <a:r>
              <a:rPr lang="el-GR" sz="1600" dirty="0" smtClean="0"/>
              <a:t>α, </a:t>
            </a:r>
            <a:r>
              <a:rPr lang="en-US" sz="1600" dirty="0" smtClean="0"/>
              <a:t>IFN</a:t>
            </a:r>
            <a:r>
              <a:rPr lang="el-GR" sz="1600" dirty="0" smtClean="0"/>
              <a:t>α/β, </a:t>
            </a:r>
            <a:r>
              <a:rPr lang="en-US" sz="1600" dirty="0" smtClean="0"/>
              <a:t>IFN</a:t>
            </a:r>
            <a:r>
              <a:rPr lang="el-GR" sz="1600" dirty="0" smtClean="0"/>
              <a:t>γ, </a:t>
            </a:r>
            <a:r>
              <a:rPr lang="en-US" sz="1600" dirty="0" smtClean="0"/>
              <a:t>IL-10, </a:t>
            </a:r>
            <a:r>
              <a:rPr lang="el-GR" sz="1600" dirty="0" smtClean="0"/>
              <a:t>…….)</a:t>
            </a:r>
          </a:p>
          <a:p>
            <a:pPr marL="142875" indent="-184150">
              <a:lnSpc>
                <a:spcPct val="200000"/>
              </a:lnSpc>
              <a:spcAft>
                <a:spcPts val="600"/>
              </a:spcAft>
            </a:pPr>
            <a:r>
              <a:rPr lang="el-GR" sz="1600" b="1" dirty="0" err="1" smtClean="0"/>
              <a:t>Χημειοκίνες</a:t>
            </a:r>
            <a:r>
              <a:rPr lang="el-GR" sz="1600" dirty="0" smtClean="0"/>
              <a:t> (</a:t>
            </a:r>
            <a:r>
              <a:rPr lang="en-US" sz="1600" dirty="0" smtClean="0"/>
              <a:t>IL-8/CXCL-8, CCL2, CCL3, CCL4,. ......)</a:t>
            </a:r>
            <a:endParaRPr lang="el-GR" sz="1600" dirty="0" smtClean="0"/>
          </a:p>
          <a:p>
            <a:pPr marL="142875" indent="-184150">
              <a:lnSpc>
                <a:spcPct val="200000"/>
              </a:lnSpc>
              <a:spcAft>
                <a:spcPts val="600"/>
              </a:spcAft>
            </a:pPr>
            <a:r>
              <a:rPr lang="el-GR" sz="1600" b="1" dirty="0" smtClean="0"/>
              <a:t>Αυξητικοί και </a:t>
            </a:r>
            <a:r>
              <a:rPr lang="el-GR" sz="1600" b="1" dirty="0" err="1" smtClean="0"/>
              <a:t>αντι</a:t>
            </a:r>
            <a:r>
              <a:rPr lang="el-GR" sz="1600" b="1" dirty="0" smtClean="0"/>
              <a:t>-αυξητικοί παράγοντες </a:t>
            </a:r>
            <a:r>
              <a:rPr lang="en-US" sz="1600" dirty="0" smtClean="0"/>
              <a:t>(IL-2, TGF</a:t>
            </a:r>
            <a:r>
              <a:rPr lang="el-GR" sz="1600" dirty="0" smtClean="0"/>
              <a:t>β, </a:t>
            </a:r>
            <a:r>
              <a:rPr lang="en-US" sz="1600" dirty="0" smtClean="0"/>
              <a:t>.....)</a:t>
            </a:r>
            <a:endParaRPr lang="el-GR" sz="1600" dirty="0" smtClean="0"/>
          </a:p>
          <a:p>
            <a:pPr marL="142875" indent="-184150">
              <a:lnSpc>
                <a:spcPct val="200000"/>
              </a:lnSpc>
              <a:spcAft>
                <a:spcPts val="600"/>
              </a:spcAft>
            </a:pPr>
            <a:r>
              <a:rPr lang="el-GR" sz="1600" b="1" dirty="0" smtClean="0"/>
              <a:t>Αντισώματα</a:t>
            </a:r>
            <a:r>
              <a:rPr lang="el-GR" sz="1600" dirty="0" smtClean="0"/>
              <a:t> (</a:t>
            </a:r>
            <a:r>
              <a:rPr lang="el-GR" sz="1600" dirty="0" err="1" smtClean="0"/>
              <a:t>ανοσοσφαιρίνες</a:t>
            </a:r>
            <a:r>
              <a:rPr lang="el-GR" sz="1600" dirty="0" smtClean="0"/>
              <a:t> </a:t>
            </a:r>
            <a:r>
              <a:rPr lang="en-US" sz="1600" dirty="0" smtClean="0"/>
              <a:t>IgG, IgM, </a:t>
            </a:r>
            <a:r>
              <a:rPr lang="en-US" sz="1600" dirty="0" err="1" smtClean="0"/>
              <a:t>IgA</a:t>
            </a:r>
            <a:r>
              <a:rPr lang="en-US" sz="1600" dirty="0" smtClean="0"/>
              <a:t>, </a:t>
            </a:r>
            <a:r>
              <a:rPr lang="en-US" sz="1600" dirty="0" err="1" smtClean="0"/>
              <a:t>IgD</a:t>
            </a:r>
            <a:r>
              <a:rPr lang="en-US" sz="1600" dirty="0" smtClean="0"/>
              <a:t>, </a:t>
            </a:r>
            <a:r>
              <a:rPr lang="en-US" sz="1600" dirty="0" err="1" smtClean="0"/>
              <a:t>IgE</a:t>
            </a:r>
            <a:r>
              <a:rPr lang="en-US" sz="1600" dirty="0" smtClean="0"/>
              <a:t>)</a:t>
            </a:r>
            <a:endParaRPr lang="el-GR" sz="1600" dirty="0" smtClean="0"/>
          </a:p>
          <a:p>
            <a:pPr marL="142875" indent="-184150">
              <a:lnSpc>
                <a:spcPct val="200000"/>
              </a:lnSpc>
              <a:spcAft>
                <a:spcPts val="600"/>
              </a:spcAft>
            </a:pPr>
            <a:r>
              <a:rPr lang="el-GR" sz="1600" b="1" dirty="0" smtClean="0"/>
              <a:t>Σ</a:t>
            </a:r>
            <a:r>
              <a:rPr lang="el-GR" sz="1600" b="1" dirty="0"/>
              <a:t>ύ</a:t>
            </a:r>
            <a:r>
              <a:rPr lang="el-GR" sz="1600" b="1" dirty="0" smtClean="0"/>
              <a:t>στημα συμπληρώματος</a:t>
            </a:r>
          </a:p>
          <a:p>
            <a:pPr marL="142875" indent="-184150">
              <a:lnSpc>
                <a:spcPct val="200000"/>
              </a:lnSpc>
              <a:spcAft>
                <a:spcPts val="600"/>
              </a:spcAft>
            </a:pPr>
            <a:r>
              <a:rPr lang="el-GR" sz="1600" b="1" dirty="0" err="1" smtClean="0"/>
              <a:t>Αντιβακτηριακές</a:t>
            </a:r>
            <a:r>
              <a:rPr lang="el-GR" sz="1600" b="1" dirty="0" smtClean="0"/>
              <a:t> ουσίες</a:t>
            </a:r>
            <a:r>
              <a:rPr lang="en-US" sz="1600" b="1" dirty="0" smtClean="0"/>
              <a:t> </a:t>
            </a:r>
            <a:r>
              <a:rPr lang="en-US" sz="1600" dirty="0" smtClean="0"/>
              <a:t>(ROS, </a:t>
            </a:r>
            <a:r>
              <a:rPr lang="el-GR" sz="1600" dirty="0" smtClean="0"/>
              <a:t>ΝΟ, μικροβιοκτόνα πεπτίδια/</a:t>
            </a:r>
            <a:r>
              <a:rPr lang="en-US" sz="1600" dirty="0" err="1" smtClean="0"/>
              <a:t>defensins</a:t>
            </a:r>
            <a:r>
              <a:rPr lang="en-US" sz="1600" dirty="0" smtClean="0"/>
              <a:t>, </a:t>
            </a:r>
            <a:r>
              <a:rPr lang="el-GR" sz="1600" dirty="0" err="1" smtClean="0"/>
              <a:t>αποδομητικά</a:t>
            </a:r>
            <a:r>
              <a:rPr lang="el-GR" sz="1600" dirty="0" smtClean="0"/>
              <a:t> ένζυμα, </a:t>
            </a:r>
            <a:r>
              <a:rPr lang="en-US" sz="1600" dirty="0" smtClean="0"/>
              <a:t>....)</a:t>
            </a:r>
            <a:endParaRPr lang="el-GR" sz="1600" dirty="0" smtClean="0"/>
          </a:p>
          <a:p>
            <a:pPr marL="142875" indent="-184150">
              <a:lnSpc>
                <a:spcPct val="200000"/>
              </a:lnSpc>
              <a:spcAft>
                <a:spcPts val="600"/>
              </a:spcAft>
            </a:pPr>
            <a:r>
              <a:rPr lang="el-GR" sz="1600" b="1" dirty="0" smtClean="0"/>
              <a:t>Μεταβολίτες κυττάρων</a:t>
            </a:r>
          </a:p>
          <a:p>
            <a:pPr marL="142875" indent="-184150">
              <a:lnSpc>
                <a:spcPct val="200000"/>
              </a:lnSpc>
              <a:spcAft>
                <a:spcPts val="600"/>
              </a:spcAft>
            </a:pPr>
            <a:r>
              <a:rPr lang="el-GR" sz="1600" b="1" dirty="0" smtClean="0"/>
              <a:t>Μόρια περιβάλλοντος</a:t>
            </a:r>
          </a:p>
        </p:txBody>
      </p:sp>
      <p:grpSp>
        <p:nvGrpSpPr>
          <p:cNvPr id="10" name="9 - Ομάδα"/>
          <p:cNvGrpSpPr/>
          <p:nvPr/>
        </p:nvGrpSpPr>
        <p:grpSpPr>
          <a:xfrm>
            <a:off x="2987824" y="5301208"/>
            <a:ext cx="2016225" cy="864096"/>
            <a:chOff x="5292080" y="2132856"/>
            <a:chExt cx="2016225" cy="864096"/>
          </a:xfrm>
        </p:grpSpPr>
        <p:sp>
          <p:nvSpPr>
            <p:cNvPr id="11" name="10 - Ορθογώνιο"/>
            <p:cNvSpPr/>
            <p:nvPr/>
          </p:nvSpPr>
          <p:spPr>
            <a:xfrm>
              <a:off x="5724129" y="2373594"/>
              <a:ext cx="1584176" cy="353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en-US" sz="1700" dirty="0" smtClean="0"/>
                <a:t>PAMPs, DAMPs</a:t>
              </a:r>
              <a:endParaRPr lang="el-GR" sz="1700" dirty="0" smtClean="0"/>
            </a:p>
          </p:txBody>
        </p:sp>
        <p:sp>
          <p:nvSpPr>
            <p:cNvPr id="12" name="11 - Δεξιό άγκιστρο"/>
            <p:cNvSpPr/>
            <p:nvPr/>
          </p:nvSpPr>
          <p:spPr>
            <a:xfrm>
              <a:off x="5292080" y="2132856"/>
              <a:ext cx="432048" cy="864096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3" name="12 - Έλλειψη"/>
          <p:cNvSpPr/>
          <p:nvPr/>
        </p:nvSpPr>
        <p:spPr>
          <a:xfrm>
            <a:off x="6516216" y="1412776"/>
            <a:ext cx="2016224" cy="136815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l-GR" sz="2000" dirty="0" err="1" smtClean="0">
                <a:solidFill>
                  <a:schemeClr val="tx1"/>
                </a:solidFill>
              </a:rPr>
              <a:t>πλειότροπα</a:t>
            </a:r>
            <a:r>
              <a:rPr lang="el-GR" sz="2000" dirty="0" smtClean="0">
                <a:solidFill>
                  <a:schemeClr val="tx1"/>
                </a:solidFill>
              </a:rPr>
              <a:t> μόρια</a:t>
            </a:r>
          </a:p>
        </p:txBody>
      </p:sp>
      <p:sp>
        <p:nvSpPr>
          <p:cNvPr id="14" name="1 - Τίτλος"/>
          <p:cNvSpPr txBox="1">
            <a:spLocks/>
          </p:cNvSpPr>
          <p:nvPr/>
        </p:nvSpPr>
        <p:spPr>
          <a:xfrm>
            <a:off x="323528" y="476672"/>
            <a:ext cx="8229600" cy="576064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51000"/>
                  <a:satMod val="13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135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l-GR" sz="2800" dirty="0" smtClean="0"/>
              <a:t>Ανοσολογικές αποκρίσεις</a:t>
            </a:r>
            <a:r>
              <a:rPr lang="en-US" sz="2800" dirty="0" smtClean="0"/>
              <a:t> - </a:t>
            </a:r>
            <a:r>
              <a:rPr lang="el-GR" sz="2800" dirty="0" smtClean="0"/>
              <a:t>Διαλυτοί παράγοντες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Book Antiqua"/>
        <a:ea typeface=""/>
        <a:cs typeface="Arial"/>
      </a:majorFont>
      <a:minorFont>
        <a:latin typeface="Book Antiqu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58825" marR="0" indent="-374650" algn="l" defTabSz="914400" rtl="0" eaLnBrk="1" fontAlgn="base" latinLnBrk="0" hangingPunct="1">
          <a:lnSpc>
            <a:spcPct val="200000"/>
          </a:lnSpc>
          <a:spcBef>
            <a:spcPct val="20000"/>
          </a:spcBef>
          <a:spcAft>
            <a:spcPct val="20000"/>
          </a:spcAft>
          <a:buClrTx/>
          <a:buSzPct val="100000"/>
          <a:buFontTx/>
          <a:buNone/>
          <a:tabLst/>
          <a:defRPr kumimoji="0" lang="el-G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58825" marR="0" indent="-374650" algn="l" defTabSz="914400" rtl="0" eaLnBrk="1" fontAlgn="base" latinLnBrk="0" hangingPunct="1">
          <a:lnSpc>
            <a:spcPct val="200000"/>
          </a:lnSpc>
          <a:spcBef>
            <a:spcPct val="20000"/>
          </a:spcBef>
          <a:spcAft>
            <a:spcPct val="20000"/>
          </a:spcAft>
          <a:buClrTx/>
          <a:buSzPct val="100000"/>
          <a:buFontTx/>
          <a:buNone/>
          <a:tabLst/>
          <a:defRPr kumimoji="0" lang="el-G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1410</Words>
  <Application>Microsoft Office PowerPoint</Application>
  <PresentationFormat>Προβολή στην οθόνη (4:3)</PresentationFormat>
  <Paragraphs>336</Paragraphs>
  <Slides>30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6</vt:i4>
      </vt:variant>
      <vt:variant>
        <vt:lpstr>Τίτλοι διαφανειών</vt:lpstr>
      </vt:variant>
      <vt:variant>
        <vt:i4>30</vt:i4>
      </vt:variant>
    </vt:vector>
  </HeadingPairs>
  <TitlesOfParts>
    <vt:vector size="36" baseType="lpstr">
      <vt:lpstr>Θέμα του Office</vt:lpstr>
      <vt:lpstr>2_Apex</vt:lpstr>
      <vt:lpstr>1_Default Design</vt:lpstr>
      <vt:lpstr>Office Theme</vt:lpstr>
      <vt:lpstr>Προεπιλεγμένη σχεδίαση</vt:lpstr>
      <vt:lpstr>2_Default Design</vt:lpstr>
      <vt:lpstr>ΦΛΕΓΜΟΝΗ ΕΠΑΓΟΜΕΝΗ ΑΠΟ ΤΗΝ ΚΙΝΗΤΟΠΟΙΗΣΗ ΤΗΣ ΦΥΣΙΚΗΣ ΑΝΟΣΙΑΣ</vt:lpstr>
      <vt:lpstr>Ανοσολογικό σύστημα</vt:lpstr>
      <vt:lpstr>Διαφάνεια 3</vt:lpstr>
      <vt:lpstr>Διαφάνεια 4</vt:lpstr>
      <vt:lpstr>Φλεγμονή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Έμφυτη ή φυσική ανοσία: ένα σύστημα επιτήρησης (sentinel system)</vt:lpstr>
      <vt:lpstr>Έμφυτη ή φυσική ανοσία: ένα σύστημα επιτήρησης (sentinel system)</vt:lpstr>
      <vt:lpstr>Έμφυτη ανοσία: ανίχνευση &amp; απόκριση σε “σήματα κινδύνου”</vt:lpstr>
      <vt:lpstr>Apoptosis vs. Necrosis</vt:lpstr>
      <vt:lpstr>The fate of apoptotic &amp; necrotic cells</vt:lpstr>
      <vt:lpstr>Τα DAMPs προκαλούν “στείρα φλεγμονή” (μη λοιμώδους προέλευσης)</vt:lpstr>
      <vt:lpstr>Έμφυτη ανοσία: μόρια-αισθητήρες (sentinel molecules)</vt:lpstr>
      <vt:lpstr>Έμφυτη ανοσία: μόρια-αισθητήρες</vt:lpstr>
      <vt:lpstr>Συνδέτες των TLR</vt:lpstr>
      <vt:lpstr>Συνδέτες των TLR ως PAMPs και DAMPs</vt:lpstr>
      <vt:lpstr>Αναγνώριση PAMPs/DAMPs από ενδοκυττάρια μόρια-αισθητήρες</vt:lpstr>
      <vt:lpstr>Εκκρινόμενα και κυκλοφορούντα μόρια-αισθητήρες (PRRs)</vt:lpstr>
      <vt:lpstr>Πρωτεΐνες οξείας φάσεως</vt:lpstr>
      <vt:lpstr>Κυτταρικές αποκρίσεις έμφυτης ανοσίας</vt:lpstr>
      <vt:lpstr>Βασικά μηνύματα</vt:lpstr>
      <vt:lpstr>Περαιτέρω μηνύματα (τροφή για σκέψεις)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MNM</dc:creator>
  <cp:lastModifiedBy>MNM</cp:lastModifiedBy>
  <cp:revision>83</cp:revision>
  <dcterms:created xsi:type="dcterms:W3CDTF">2018-09-25T06:48:25Z</dcterms:created>
  <dcterms:modified xsi:type="dcterms:W3CDTF">2018-09-26T06:56:15Z</dcterms:modified>
</cp:coreProperties>
</file>