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48"/>
  </p:notesMasterIdLst>
  <p:sldIdLst>
    <p:sldId id="561" r:id="rId5"/>
    <p:sldId id="562" r:id="rId6"/>
    <p:sldId id="529" r:id="rId7"/>
    <p:sldId id="519" r:id="rId8"/>
    <p:sldId id="520" r:id="rId9"/>
    <p:sldId id="531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32" r:id="rId19"/>
    <p:sldId id="525" r:id="rId20"/>
    <p:sldId id="526" r:id="rId21"/>
    <p:sldId id="528" r:id="rId22"/>
    <p:sldId id="527" r:id="rId23"/>
    <p:sldId id="542" r:id="rId24"/>
    <p:sldId id="456" r:id="rId25"/>
    <p:sldId id="516" r:id="rId26"/>
    <p:sldId id="376" r:id="rId27"/>
    <p:sldId id="517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564" r:id="rId36"/>
    <p:sldId id="565" r:id="rId37"/>
    <p:sldId id="551" r:id="rId38"/>
    <p:sldId id="552" r:id="rId39"/>
    <p:sldId id="553" r:id="rId40"/>
    <p:sldId id="554" r:id="rId41"/>
    <p:sldId id="555" r:id="rId42"/>
    <p:sldId id="556" r:id="rId43"/>
    <p:sldId id="557" r:id="rId44"/>
    <p:sldId id="558" r:id="rId45"/>
    <p:sldId id="563" r:id="rId46"/>
    <p:sldId id="560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00"/>
    <a:srgbClr val="008000"/>
    <a:srgbClr val="F2FD87"/>
    <a:srgbClr val="000072"/>
    <a:srgbClr val="D9F0FF"/>
    <a:srgbClr val="CDF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7" autoAdjust="0"/>
    <p:restoredTop sz="99424" autoAdjust="0"/>
  </p:normalViewPr>
  <p:slideViewPr>
    <p:cSldViewPr>
      <p:cViewPr varScale="1">
        <p:scale>
          <a:sx n="59" d="100"/>
          <a:sy n="59" d="100"/>
        </p:scale>
        <p:origin x="-62" y="-110"/>
      </p:cViewPr>
      <p:guideLst>
        <p:guide orient="horz" pos="2523"/>
        <p:guide pos="36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F612AB2-19D0-4815-A38F-4DE7F6B51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C8D89-BD8A-4A3B-8F1C-5ED238B36EC3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0D003-35D7-4E57-9D04-152B4AA3F9AB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CF0AC-63E6-4B7C-BA4B-E7E0795C190E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Interleukin (IL)-1</a:t>
            </a:r>
            <a:r>
              <a:rPr lang="el-GR" dirty="0" smtClean="0"/>
              <a:t>β</a:t>
            </a:r>
            <a:r>
              <a:rPr lang="en-US" dirty="0" smtClean="0"/>
              <a:t> is an IL-1 receptor (IL-1R) ligand and is a key pro-inflammatory cytokine regulated by inflammasomes.</a:t>
            </a:r>
            <a:r>
              <a:rPr lang="en-US" baseline="30000" dirty="0" smtClean="0"/>
              <a:t>1,2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This slide can be used instead of or in addition to slide 21.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NLRP3 signaling cascade inducing IL-1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production.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NLRP3 is the central component of the NLRP3 </a:t>
            </a:r>
            <a:r>
              <a:rPr lang="en-US" dirty="0" err="1" smtClean="0"/>
              <a:t>inflammasome</a:t>
            </a:r>
            <a:r>
              <a:rPr lang="en-US" dirty="0" smtClean="0"/>
              <a:t>; in its inactive state, the </a:t>
            </a:r>
            <a:r>
              <a:rPr lang="en-US" dirty="0" err="1" smtClean="0"/>
              <a:t>leucine</a:t>
            </a:r>
            <a:r>
              <a:rPr lang="en-US" dirty="0" smtClean="0"/>
              <a:t>-rich repeat domain of NLRP3 is thought to self-associate.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NLRP3 activation by agonists such as ATP, </a:t>
            </a:r>
            <a:r>
              <a:rPr lang="en-US" dirty="0" err="1" smtClean="0"/>
              <a:t>muramyl</a:t>
            </a:r>
            <a:r>
              <a:rPr lang="en-US" dirty="0" smtClean="0"/>
              <a:t> </a:t>
            </a:r>
            <a:r>
              <a:rPr lang="en-US" dirty="0" err="1" smtClean="0"/>
              <a:t>dipeptide</a:t>
            </a:r>
            <a:r>
              <a:rPr lang="en-US" dirty="0" smtClean="0"/>
              <a:t>, uric acid crystals, bacterial mRNA or skin irritants unfolds the NLRP3 molecule, enabling the assembly of the </a:t>
            </a:r>
            <a:r>
              <a:rPr lang="en-US" dirty="0" err="1" smtClean="0"/>
              <a:t>inflammasome</a:t>
            </a:r>
            <a:r>
              <a:rPr lang="en-US" dirty="0" smtClean="0"/>
              <a:t> components including pro-caspase-1 through </a:t>
            </a:r>
            <a:r>
              <a:rPr lang="en-US" dirty="0" err="1" smtClean="0"/>
              <a:t>homotypic</a:t>
            </a:r>
            <a:r>
              <a:rPr lang="en-US" dirty="0" smtClean="0"/>
              <a:t> interactions between their respective </a:t>
            </a:r>
            <a:r>
              <a:rPr lang="en-US" dirty="0" err="1" smtClean="0"/>
              <a:t>pyrin</a:t>
            </a:r>
            <a:r>
              <a:rPr lang="en-US" dirty="0" smtClean="0"/>
              <a:t> domain and </a:t>
            </a:r>
            <a:r>
              <a:rPr lang="en-US" dirty="0" err="1" smtClean="0"/>
              <a:t>caspase</a:t>
            </a:r>
            <a:r>
              <a:rPr lang="en-US" dirty="0" smtClean="0"/>
              <a:t>-recruitment domain.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oligomerization</a:t>
            </a:r>
            <a:r>
              <a:rPr lang="en-US" dirty="0" smtClean="0"/>
              <a:t> of </a:t>
            </a:r>
            <a:r>
              <a:rPr lang="en-US" dirty="0" err="1" smtClean="0"/>
              <a:t>inflammasome</a:t>
            </a:r>
            <a:r>
              <a:rPr lang="en-US" dirty="0" smtClean="0"/>
              <a:t> complexes induces cleavage of pro-caspase-1 to its active form, resulting in the generation of active IL-1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from its inactive precursor pro-IL-1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Active IL-1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can subsequently drive its own production in an </a:t>
            </a:r>
            <a:r>
              <a:rPr lang="en-US" dirty="0" err="1" smtClean="0"/>
              <a:t>autocrine</a:t>
            </a:r>
            <a:r>
              <a:rPr lang="en-US" dirty="0" smtClean="0"/>
              <a:t>/</a:t>
            </a:r>
            <a:r>
              <a:rPr lang="en-US" dirty="0" err="1" smtClean="0"/>
              <a:t>paracrine</a:t>
            </a:r>
            <a:r>
              <a:rPr lang="en-US" dirty="0" smtClean="0"/>
              <a:t> manner, inducing </a:t>
            </a:r>
            <a:r>
              <a:rPr lang="en-US" dirty="0" smtClean="0">
                <a:latin typeface="+mn-lt"/>
              </a:rPr>
              <a:t>NF- </a:t>
            </a:r>
            <a:r>
              <a:rPr lang="en-US" dirty="0" err="1" smtClean="0">
                <a:latin typeface="Symbol" pitchFamily="18" charset="2"/>
              </a:rPr>
              <a:t>k</a:t>
            </a:r>
            <a:r>
              <a:rPr lang="en-US" dirty="0" err="1" smtClean="0">
                <a:latin typeface="+mn-lt"/>
              </a:rPr>
              <a:t>B</a:t>
            </a:r>
            <a:r>
              <a:rPr lang="en-US" dirty="0" smtClean="0"/>
              <a:t> activation following ligation to its receptor IL-1R.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sz="800" dirty="0"/>
              <a:t>Reference</a:t>
            </a:r>
          </a:p>
          <a:p>
            <a:pPr>
              <a:defRPr/>
            </a:pPr>
            <a:r>
              <a:rPr lang="en-US" sz="800"/>
              <a:t>	1. Church </a:t>
            </a:r>
            <a:r>
              <a:rPr lang="en-US" sz="800" dirty="0"/>
              <a:t>LD and McDermott M </a:t>
            </a:r>
            <a:r>
              <a:rPr lang="en-US" sz="800" dirty="0" err="1"/>
              <a:t>Canakinumab</a:t>
            </a:r>
            <a:r>
              <a:rPr lang="en-US" sz="800" dirty="0"/>
              <a:t>: A human anti-IL-1</a:t>
            </a:r>
            <a:r>
              <a:rPr lang="en-US" sz="800" dirty="0">
                <a:latin typeface="Symbol" pitchFamily="18" charset="2"/>
              </a:rPr>
              <a:t>b</a:t>
            </a:r>
            <a:r>
              <a:rPr lang="en-US" sz="800" dirty="0"/>
              <a:t> monoclonal antibody for the treatment of </a:t>
            </a:r>
            <a:r>
              <a:rPr lang="en-US" sz="800" dirty="0" err="1"/>
              <a:t>cryopyrin</a:t>
            </a:r>
            <a:r>
              <a:rPr lang="en-US" sz="800" dirty="0"/>
              <a:t> associated periodic syndromes </a:t>
            </a:r>
            <a:r>
              <a:rPr lang="en-US" sz="800" i="1" dirty="0"/>
              <a:t>Expert </a:t>
            </a:r>
            <a:r>
              <a:rPr lang="en-US" sz="800" i="1" dirty="0" err="1"/>
              <a:t>Rev.Clin</a:t>
            </a:r>
            <a:r>
              <a:rPr lang="en-US" sz="800" i="1" dirty="0"/>
              <a:t>. </a:t>
            </a:r>
            <a:r>
              <a:rPr lang="en-US" sz="800" i="1" dirty="0" err="1"/>
              <a:t>Immunol</a:t>
            </a:r>
            <a:r>
              <a:rPr lang="en-US" sz="800" i="1" dirty="0"/>
              <a:t>. </a:t>
            </a:r>
            <a:r>
              <a:rPr lang="en-US" sz="800" dirty="0"/>
              <a:t>2010;6:831–841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21113" y="8655050"/>
            <a:ext cx="2973387" cy="428625"/>
          </a:xfrm>
          <a:noFill/>
        </p:spPr>
        <p:txBody>
          <a:bodyPr/>
          <a:lstStyle/>
          <a:p>
            <a:fld id="{869955C2-FA0B-466C-ACA6-1A3318A86CA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30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0A8BAE-7714-436A-8CCB-AAB4C3C167DC}" type="slidenum">
              <a:rPr lang="de-DE" smtClean="0">
                <a:solidFill>
                  <a:srgbClr val="000000"/>
                </a:solidFill>
                <a:latin typeface="Arial" pitchFamily="34" charset="0"/>
              </a:rPr>
              <a:pPr/>
              <a:t>40</a:t>
            </a:fld>
            <a:endParaRPr lang="de-DE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Tumor </a:t>
            </a:r>
            <a:r>
              <a:rPr lang="en-US" sz="1100" dirty="0">
                <a:solidFill>
                  <a:srgbClr val="000000"/>
                </a:solidFill>
                <a:cs typeface="Arial" pitchFamily="34" charset="0"/>
              </a:rPr>
              <a:t>necrosis factor receptor type 1 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en-US" sz="1100" dirty="0" smtClean="0"/>
              <a:t>TNFR1) initiates the inflammatory cascade of TNF.</a:t>
            </a:r>
            <a:r>
              <a:rPr lang="en-US" sz="1100" baseline="30000" dirty="0" smtClean="0"/>
              <a:t>1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100" dirty="0" smtClean="0"/>
              <a:t>One hundred forty six mutations in the gene</a:t>
            </a:r>
            <a:r>
              <a:rPr lang="en-US" sz="1100" i="1" dirty="0" smtClean="0"/>
              <a:t>TNFRSF1A </a:t>
            </a:r>
            <a:r>
              <a:rPr lang="en-US" sz="1100" dirty="0" smtClean="0"/>
              <a:t>have been identified in TRAPS patients.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 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100" dirty="0" smtClean="0"/>
              <a:t>Most mutations are located in extracellular cysteine-rich domains (CRD) of TNFR1, predominantly in CRD1 and CRD2, and commonly affect the cysteine residues involved in the formation of disulfide bridges.</a:t>
            </a:r>
            <a:r>
              <a:rPr lang="en-US" sz="1100" baseline="30000" dirty="0" smtClean="0"/>
              <a:t>3,4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100" dirty="0" smtClean="0"/>
              <a:t>TRAPS is an autosomal dominant disease with a high penetrance (eg, T50M) in families with cysteine mutations. The phenotype is more severe with an increased risk of amyloidosis.</a:t>
            </a:r>
            <a:r>
              <a:rPr lang="en-US" sz="1100" baseline="30000" dirty="0" smtClean="0"/>
              <a:t>3,4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100" dirty="0" smtClean="0"/>
              <a:t>The 2 coding sequence variants (R92Q, P46L) have low penetrance and lead to a milder phenotype.</a:t>
            </a:r>
            <a:r>
              <a:rPr lang="en-US" sz="1100" baseline="30000" dirty="0" smtClean="0"/>
              <a:t>3,4</a:t>
            </a:r>
            <a:endParaRPr lang="en-US" sz="1100" dirty="0" smtClean="0"/>
          </a:p>
          <a:p>
            <a:pPr>
              <a:defRPr/>
            </a:pPr>
            <a:endParaRPr lang="en-US" sz="1100" dirty="0" smtClean="0"/>
          </a:p>
          <a:p>
            <a:pPr>
              <a:defRPr/>
            </a:pPr>
            <a:r>
              <a:rPr lang="en-US" sz="1100" b="1" dirty="0" smtClean="0"/>
              <a:t>References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100" dirty="0" smtClean="0"/>
              <a:t>Chen G, Goeddel DV. TNF-R1 signaling: a beautiful pathway. Science. 2002;296:1634-1635.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100" dirty="0" smtClean="0"/>
              <a:t>INFEVERS </a:t>
            </a:r>
            <a:r>
              <a:rPr lang="en-US" sz="1100" dirty="0"/>
              <a:t>Web site. http://</a:t>
            </a:r>
            <a:r>
              <a:rPr lang="en-US" sz="1100" dirty="0" smtClean="0"/>
              <a:t>fmf.igh.cnrs.fr/ISSAID/infevers/. </a:t>
            </a:r>
            <a:r>
              <a:rPr lang="en-US" sz="1100" dirty="0"/>
              <a:t>Accessed </a:t>
            </a:r>
            <a:r>
              <a:rPr lang="en-US" sz="1100" dirty="0" smtClean="0"/>
              <a:t>July 20, 2016.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100" dirty="0" smtClean="0"/>
              <a:t>Simon A, van der Meer J. Pathogenesis of familial periodic fever syndromes or hereditary autoinflammatory syndromes. Am J Physiol Regul Integr Comp Physiol. 2007;292:R86-98.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1100" dirty="0" smtClean="0"/>
              <a:t>Lobito AA, Gabriel TL, Medema JP, Kimberley FC. Disease causing mutations in the TNF and TNFR superfamilies: focus on molecular mechanisms driving disease. Trends Mol Med. 2011;17:494-505.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1F9C0-C181-4422-801A-4CED1ABEBC5F}" type="slidenum">
              <a:rPr lang="de-DE" smtClean="0">
                <a:solidFill>
                  <a:srgbClr val="000000"/>
                </a:solidFill>
                <a:latin typeface="Arial" pitchFamily="34" charset="0"/>
              </a:rPr>
              <a:pPr/>
              <a:t>41</a:t>
            </a:fld>
            <a:endParaRPr lang="de-DE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8307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dirty="0" smtClean="0"/>
              <a:t>This </a:t>
            </a:r>
            <a:r>
              <a:rPr lang="en-US" sz="1100" dirty="0"/>
              <a:t>slide shows how intracellular overload of mutated proteins (as described on the previous </a:t>
            </a:r>
            <a:r>
              <a:rPr lang="en-US" sz="1100" dirty="0" smtClean="0"/>
              <a:t>slide) </a:t>
            </a:r>
            <a:r>
              <a:rPr lang="en-US" sz="1100" dirty="0"/>
              <a:t>can also indirectly lead to activation of the NLRP3 inflammasome and subsequent release of </a:t>
            </a:r>
            <a:r>
              <a:rPr lang="en-US" sz="1100" dirty="0" smtClean="0"/>
              <a:t>interleukin (IL)-1</a:t>
            </a:r>
            <a:r>
              <a:rPr lang="el-GR" sz="1100" dirty="0"/>
              <a:t>β</a:t>
            </a:r>
            <a:r>
              <a:rPr lang="en-US" sz="1100" dirty="0"/>
              <a:t>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dirty="0"/>
              <a:t>Intracellular stress associated with the accumulation of mutated tumor necrosis factor receptor type 1 (TNFR1) in the endoplasmic reticulum leads to increased production of mitochondrial </a:t>
            </a:r>
            <a:r>
              <a:rPr lang="en-US" sz="1100" dirty="0" smtClean="0"/>
              <a:t>reactive oxygen species (ROS,) </a:t>
            </a:r>
            <a:r>
              <a:rPr lang="en-US" sz="1100" dirty="0"/>
              <a:t>which in turn leads to overactivation of some intracellular proinflammatory pathways, such as mitogen-activated protein kinases (MAPKs) and activation of the NLRP3 inflammasome.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dirty="0"/>
              <a:t>In addition, exhaustion of the autophagy system (which is the major mechanism responsible for the elimination of mutated unfolded proteins in TRAPS) due to the overload of mutated protein provides a further “stress signal” for cells that leads to activation of the inflammasome.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dirty="0"/>
              <a:t>Activation of the inflammasome leads to oversecretion of active IL-1</a:t>
            </a:r>
            <a:r>
              <a:rPr lang="el-GR" sz="1100" dirty="0"/>
              <a:t>β</a:t>
            </a:r>
            <a:r>
              <a:rPr lang="en-US" sz="1100" dirty="0"/>
              <a:t>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dirty="0"/>
              <a:t>This downstream role of IL-1</a:t>
            </a:r>
            <a:r>
              <a:rPr lang="el-GR" sz="1100" dirty="0"/>
              <a:t>β</a:t>
            </a:r>
            <a:r>
              <a:rPr lang="en-US" sz="1100" dirty="0"/>
              <a:t> may explain the apparent paradox of better response to treatment with anti-IL-1 therapy than with anti-TNF therapy in this condition.</a:t>
            </a:r>
          </a:p>
          <a:p>
            <a:pPr>
              <a:lnSpc>
                <a:spcPct val="120000"/>
              </a:lnSpc>
              <a:defRPr/>
            </a:pPr>
            <a:endParaRPr lang="en-US" sz="1100" b="1" dirty="0"/>
          </a:p>
          <a:p>
            <a:pPr>
              <a:lnSpc>
                <a:spcPct val="120000"/>
              </a:lnSpc>
              <a:defRPr/>
            </a:pPr>
            <a:r>
              <a:rPr lang="en-US" sz="1100" b="1" dirty="0"/>
              <a:t>Reference</a:t>
            </a:r>
          </a:p>
          <a:p>
            <a:pPr>
              <a:lnSpc>
                <a:spcPct val="120000"/>
              </a:lnSpc>
              <a:buFont typeface="+mj-lt"/>
              <a:buNone/>
              <a:defRPr/>
            </a:pPr>
            <a:r>
              <a:rPr lang="en-US" sz="1100" dirty="0"/>
              <a:t>Gattorno M, Martini A. Beyond the NLRP3 inflammsome: autoinflammatory diseases reach adolescence. Arthritis Rheum. </a:t>
            </a:r>
            <a:r>
              <a:rPr lang="en-US" sz="1100" dirty="0" smtClean="0"/>
              <a:t>2013;65:1137-1147.</a:t>
            </a:r>
            <a:endParaRPr lang="en-US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34240-FA81-4034-819E-415411418EE6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7FCEA-E8BF-42DA-A95B-DDE87AAD95B4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CD006-376D-43C2-A63D-11F224A53C80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33E0C-9441-4353-9929-F9B0689FD29F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72C67-983D-43F0-AB93-04C07128BCB9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01B64-9D97-465B-9FE0-949E9E65E839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3E07B-F781-432D-A73A-1E762DBCC3C6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37C19-0825-4F94-8528-6DD18043E435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05EB-516F-4D3A-90B0-3D79228E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D704-11EC-4A37-8178-CBA66E5E7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64919-E77C-4450-B0E4-C99EAE8B7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EA3666E-25B1-4822-A480-D8340085E02E}" type="datetimeFigureOut">
              <a:rPr lang="el-GR"/>
              <a:pPr>
                <a:defRPr/>
              </a:pPr>
              <a:t>28/9/2018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B2B6670-EEDC-4F2D-B57F-EDAD72ACEE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1BBA350-539D-472E-890A-DC1368092559}" type="datetimeFigureOut">
              <a:rPr lang="el-GR"/>
              <a:pPr>
                <a:defRPr/>
              </a:pPr>
              <a:t>28/9/2018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F828DD0-5FEB-4EA8-BF14-5D052B6C59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F85D07E-EDA5-497E-8ED1-7ADD8CD94CCB}" type="datetimeFigureOut">
              <a:rPr lang="el-GR"/>
              <a:pPr>
                <a:defRPr/>
              </a:pPr>
              <a:t>28/9/2018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41281BB-A247-4CE9-97B4-2D5053A375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B2FCCE7-73AF-46E3-B045-B7B161C65001}" type="datetimeFigureOut">
              <a:rPr lang="el-GR"/>
              <a:pPr>
                <a:defRPr/>
              </a:pPr>
              <a:t>28/9/2018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ED714BD0-5E5F-4068-9B91-9FFE8A41A6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121D7BF-1A42-4811-A724-85243DF0A304}" type="datetimeFigureOut">
              <a:rPr lang="el-GR"/>
              <a:pPr>
                <a:defRPr/>
              </a:pPr>
              <a:t>28/9/2018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1F9241C-CDD7-4C06-AE14-55250D2A4E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AE600B7-D5EC-4927-82DC-C1189D6213EB}" type="datetimeFigureOut">
              <a:rPr lang="el-GR"/>
              <a:pPr>
                <a:defRPr/>
              </a:pPr>
              <a:t>28/9/2018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9560477-7C0D-4CCE-A554-583CAF3D1C5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EA198FA-5462-49E6-879C-DB4C2D4F6513}" type="datetimeFigureOut">
              <a:rPr lang="el-GR"/>
              <a:pPr>
                <a:defRPr/>
              </a:pPr>
              <a:t>28/9/2018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95428A6-E37F-4DA4-A7F2-BA0B333664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55A6879-6614-457C-A159-7BF56BB7D4FE}" type="datetimeFigureOut">
              <a:rPr lang="el-GR"/>
              <a:pPr>
                <a:defRPr/>
              </a:pPr>
              <a:t>28/9/2018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C00FBF3-6E37-4D57-83FC-29FC2ACE99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CD95-75E5-42A7-A03A-919E2644A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BBF80E6-ED5A-4589-997D-057C5AF3DCB3}" type="datetimeFigureOut">
              <a:rPr lang="el-GR"/>
              <a:pPr>
                <a:defRPr/>
              </a:pPr>
              <a:t>28/9/2018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1FE0C41-8FFB-441E-9F94-D1194F1A93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4DEE321-085D-47D1-AD35-5107B878100B}" type="datetimeFigureOut">
              <a:rPr lang="el-GR"/>
              <a:pPr>
                <a:defRPr/>
              </a:pPr>
              <a:t>28/9/2018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CAD1081A-612D-4183-8FC6-698FB877AD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E840E78-DDF7-4478-8503-9A685DAB250A}" type="datetimeFigureOut">
              <a:rPr lang="el-GR"/>
              <a:pPr>
                <a:defRPr/>
              </a:pPr>
              <a:t>28/9/2018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767E559-E9FB-4A61-90AD-CE2394737F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313C426-513B-46AC-B3B8-11E3E5960F89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0633D77-B56A-4D95-82E7-3C480FD79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E197E63-6274-4354-88D2-96A87DABE9F1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9C2986B-F4B1-45D6-BACC-AF4D795FC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974A93C-834C-4C38-A834-ED5CAFE52E04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5DE19CE-B95A-4681-890B-EF3BD71CC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F1969A5-722C-4DA1-BB78-E59DBC91EE73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CEE2C0A-CDFA-4ADD-A263-87436DBF0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273B4B0-FE74-4F26-8752-30A90E6EA5A0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F501B64-6CB1-4A93-99CC-A8F30DB74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B12AEF-16DA-4275-95E1-A9CE8A99B101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AED1A77-D5B2-49AD-85DD-C30550D68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CC4438C-471F-4231-961C-6397058B144E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4444313-0D30-4B85-B37F-92462DD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7050-E96F-42F7-BDB9-4A7343E56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83571F1-DF9A-4D80-AD25-E940FD878D64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E18DB5F-1EFC-4DE3-968E-DAA0F121C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821DEDB-2719-42BB-B14F-CEAB84C90664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6F7E57A-1B55-41A7-AEF5-00D88EA29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F108EEC-4DB3-4AE9-97A7-4CA017B36242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E4E2457-B31E-4E82-A165-0364289AB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C81357EF-4A12-42F6-84BB-F3E1C67736A7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A597723-7EA5-40B5-87E1-D7F52FE93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0AC76B5-1192-476E-83C3-F78B68015CB2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067B762-3309-43E5-AE05-486CB5F7B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A03A726-76ED-4227-A1F4-1862FC433FA8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FE54FCF-B2B0-4F4A-8143-21CE6E5C3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5685F21-D93D-4014-91E8-B05937E260E2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34AA96F-4167-4E08-8197-56A45E693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79CD1DA-3F13-4232-8183-BE6D515A7EC7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8007755-7203-42E1-86F5-20F319D73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7FFBC04-703E-457B-A4EC-6917AC3F7870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CF9EC973-C851-4185-A607-88ECEEA6E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8C7808C-C5A7-4637-9D51-4465C4D32EEF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C068F088-8CE7-41A3-A78B-8629E2A0F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C00C-483C-4D2D-8BD8-5DF01D8A2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0B83022-6AA1-40BC-8BDA-A0C5CBF184B0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9090F33-2C72-4A7B-BF5C-F87784899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3FF255F8-8E3B-426B-8C4C-E5B6EA31F677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28383FE-5986-4728-909F-DA99493CC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CC838930-87E7-4360-A308-38DCC126F92C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3850E980-8B34-4A50-ABC6-CC74BC96A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515E089-4D7B-4795-B677-4B0C6915023D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99ED13A-8983-4048-B9B9-54559DC3E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30CBAD8-236A-44BF-9A9C-1D1255F35551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B94B39A-E3B1-46C5-8AE5-9644B6C5C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0D8B-B790-4627-9DC3-CBAC6F806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A0680-D09F-487F-91A6-48CFC5B4B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2DD6F-029C-4B84-A5D8-B1926FE9C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58B6-8982-4B0B-8C2C-4894162D1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C1F99-3FBA-4BD4-A06A-998F71A78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2EA0639E-E151-4517-9990-19718BCC3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300694A-E8F3-4124-B34D-18C967CEA18B}" type="datetimeFigureOut">
              <a:rPr lang="el-GR"/>
              <a:pPr>
                <a:defRPr/>
              </a:pPr>
              <a:t>28/9/2018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94C077B-B488-4507-9F68-7A6CAE743D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3075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B75C1B8-FDB5-4F89-B3CD-F1930CCAA027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ED00517-E270-4DF7-A17D-3F0637152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409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1C9E05D-B4FF-4460-9E51-85FECAC2F21D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1F4267D-002D-408D-8392-73479C8B0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1357313"/>
            <a:ext cx="7772400" cy="1000125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b="1" dirty="0" smtClean="0"/>
              <a:t>ΦΛΕΓΜΟΝΗ ΕΠΑΓΟΜΕΝΗ ΑΠΟ ΤΗΝ ΚΙΝΗΤΟΠΟΙΗΣΗ ΤΗΣ ΦΥΣΙΚΗΣ ΑΝΟΣΙΑΣ</a:t>
            </a:r>
            <a:r>
              <a:rPr lang="en-US" sz="2400" b="1" dirty="0" smtClean="0"/>
              <a:t> – </a:t>
            </a:r>
            <a:r>
              <a:rPr lang="el-GR" sz="2400" b="1" dirty="0" smtClean="0"/>
              <a:t>Μέρος-ΙΙ</a:t>
            </a:r>
            <a:endParaRPr lang="el-GR" sz="2400" b="1" dirty="0"/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>
          <a:xfrm>
            <a:off x="1400175" y="3886200"/>
            <a:ext cx="6400800" cy="12573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sz="1800" b="1" smtClean="0">
                <a:solidFill>
                  <a:schemeClr val="tx1"/>
                </a:solidFill>
              </a:rPr>
              <a:t>Μ.Ν. Μανουσάκης</a:t>
            </a:r>
          </a:p>
          <a:p>
            <a:r>
              <a:rPr lang="el-GR" sz="1800" b="1" smtClean="0">
                <a:solidFill>
                  <a:schemeClr val="tx1"/>
                </a:solidFill>
              </a:rPr>
              <a:t>Παθολογική Φυσιολογία</a:t>
            </a:r>
            <a:r>
              <a:rPr lang="en-US" sz="1800" b="1" smtClean="0">
                <a:solidFill>
                  <a:schemeClr val="tx1"/>
                </a:solidFill>
              </a:rPr>
              <a:t>, </a:t>
            </a:r>
            <a:r>
              <a:rPr lang="el-GR" sz="1800" b="1" smtClean="0">
                <a:solidFill>
                  <a:schemeClr val="tx1"/>
                </a:solidFill>
              </a:rPr>
              <a:t>Ιατρική Σχολή</a:t>
            </a:r>
            <a:endParaRPr lang="en-US" sz="1800" b="1" smtClean="0">
              <a:solidFill>
                <a:schemeClr val="tx1"/>
              </a:solidFill>
            </a:endParaRPr>
          </a:p>
          <a:p>
            <a:r>
              <a:rPr lang="el-GR" sz="1800" b="1" smtClean="0">
                <a:solidFill>
                  <a:schemeClr val="tx1"/>
                </a:solidFill>
              </a:rPr>
              <a:t>Εθνικό &amp; Καποδιστριακό Πανεπιστήμιο Αθηνών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>Ιντερλευκίνη-1 (</a:t>
            </a:r>
            <a:r>
              <a:rPr lang="en-US" sz="3200" dirty="0" smtClean="0"/>
              <a:t>IL-1)</a:t>
            </a:r>
            <a:endParaRPr lang="en-US" sz="32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58205" cy="402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35140"/>
                <a:gridCol w="1468142"/>
                <a:gridCol w="1531598"/>
                <a:gridCol w="1656184"/>
                <a:gridCol w="176714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/>
                        <a:t>Μοριακά χαρακτηριστικά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/>
                        <a:t>Σήμα διεγέρσεως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/>
                        <a:t>Παράγεται από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/>
                        <a:t>Κύτταρα στόχοι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Δράσεις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IL-1α, IL-1β (30% ομολογία)</a:t>
                      </a:r>
                      <a:endParaRPr lang="en-US" sz="1800" kern="1200" dirty="0" smtClean="0"/>
                    </a:p>
                    <a:p>
                      <a:r>
                        <a:rPr lang="el-GR" sz="1800" kern="1200" dirty="0" smtClean="0"/>
                        <a:t>17ΚD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LPS, TNF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μακροφάγα, δενδριτικά, ουδετερόφιλα επιθηλιακά, ενδοθηλιακά κύτταρα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ενδοθηλιακά κύτταρα,</a:t>
                      </a:r>
                      <a:endParaRPr lang="en-US" sz="1800" kern="1200" dirty="0" smtClean="0"/>
                    </a:p>
                    <a:p>
                      <a:endParaRPr lang="el-GR" sz="1800" kern="1200" dirty="0" smtClean="0"/>
                    </a:p>
                    <a:p>
                      <a:r>
                        <a:rPr lang="el-GR" sz="1800" kern="1200" dirty="0" smtClean="0"/>
                        <a:t>υποθάλαμος, </a:t>
                      </a:r>
                    </a:p>
                    <a:p>
                      <a:endParaRPr lang="el-GR" sz="1800" kern="1200" dirty="0" smtClean="0"/>
                    </a:p>
                    <a:p>
                      <a:r>
                        <a:rPr lang="el-GR" sz="1800" kern="1200" dirty="0" err="1" smtClean="0"/>
                        <a:t>ηπατοκύτταρα</a:t>
                      </a:r>
                      <a:r>
                        <a:rPr lang="el-GR" sz="1800" kern="1200" dirty="0" smtClean="0"/>
                        <a:t>,</a:t>
                      </a:r>
                      <a:endParaRPr lang="en-US" sz="1800" kern="1200" dirty="0" smtClean="0"/>
                    </a:p>
                    <a:p>
                      <a:endParaRPr lang="el-GR" sz="1800" kern="1200" dirty="0" smtClean="0"/>
                    </a:p>
                    <a:p>
                      <a:endParaRPr lang="el-GR" sz="1800" kern="1200" dirty="0" smtClean="0"/>
                    </a:p>
                    <a:p>
                      <a:r>
                        <a:rPr lang="el-GR" sz="1800" kern="1200" dirty="0" smtClean="0"/>
                        <a:t>μυελός οστών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↑ μορίων προσκόλλησης</a:t>
                      </a:r>
                      <a:endParaRPr lang="en-US" sz="1800" kern="1200" dirty="0" smtClean="0"/>
                    </a:p>
                    <a:p>
                      <a:endParaRPr lang="el-GR" sz="1800" kern="1200" dirty="0" smtClean="0"/>
                    </a:p>
                    <a:p>
                      <a:r>
                        <a:rPr lang="el-GR" sz="1800" kern="1200" dirty="0" smtClean="0"/>
                        <a:t>πυρετογόνο, </a:t>
                      </a:r>
                    </a:p>
                    <a:p>
                      <a:endParaRPr lang="el-GR" sz="1800" kern="1200" dirty="0" smtClean="0"/>
                    </a:p>
                    <a:p>
                      <a:r>
                        <a:rPr lang="el-GR" sz="1800" kern="1200" dirty="0" smtClean="0"/>
                        <a:t>αντίδραση οξείας φάσης,</a:t>
                      </a:r>
                      <a:endParaRPr lang="en-US" sz="1800" kern="1200" dirty="0" smtClean="0"/>
                    </a:p>
                    <a:p>
                      <a:endParaRPr lang="el-GR" sz="1800" kern="1200" dirty="0" smtClean="0"/>
                    </a:p>
                    <a:p>
                      <a:r>
                        <a:rPr lang="el-GR" sz="1800" kern="1200" dirty="0" smtClean="0"/>
                        <a:t>↑ παραγωγής ΑΜΠ και </a:t>
                      </a:r>
                      <a:r>
                        <a:rPr lang="el-GR" sz="1800" kern="1200" dirty="0" err="1" smtClean="0"/>
                        <a:t>ουδετεροφίλων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58 - Έλλειψη"/>
          <p:cNvSpPr/>
          <p:nvPr/>
        </p:nvSpPr>
        <p:spPr>
          <a:xfrm rot="19946149">
            <a:off x="1597025" y="4187825"/>
            <a:ext cx="357188" cy="200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49178" name="66 - Ομάδα"/>
          <p:cNvGrpSpPr>
            <a:grpSpLocks/>
          </p:cNvGrpSpPr>
          <p:nvPr/>
        </p:nvGrpSpPr>
        <p:grpSpPr bwMode="auto">
          <a:xfrm>
            <a:off x="500063" y="3213100"/>
            <a:ext cx="3143250" cy="2012950"/>
            <a:chOff x="500034" y="3902276"/>
            <a:chExt cx="3143272" cy="2012406"/>
          </a:xfrm>
        </p:grpSpPr>
        <p:grpSp>
          <p:nvGrpSpPr>
            <p:cNvPr id="49182" name="Group 60"/>
            <p:cNvGrpSpPr>
              <a:grpSpLocks noChangeAspect="1"/>
            </p:cNvGrpSpPr>
            <p:nvPr/>
          </p:nvGrpSpPr>
          <p:grpSpPr bwMode="auto">
            <a:xfrm>
              <a:off x="785786" y="4259466"/>
              <a:ext cx="1371600" cy="1290101"/>
              <a:chOff x="1344" y="768"/>
              <a:chExt cx="3063" cy="2881"/>
            </a:xfrm>
          </p:grpSpPr>
          <p:sp>
            <p:nvSpPr>
              <p:cNvPr id="49190" name="Freeform 6"/>
              <p:cNvSpPr>
                <a:spLocks noChangeAspect="1"/>
              </p:cNvSpPr>
              <p:nvPr/>
            </p:nvSpPr>
            <p:spPr bwMode="auto">
              <a:xfrm>
                <a:off x="1344" y="768"/>
                <a:ext cx="3063" cy="2881"/>
              </a:xfrm>
              <a:custGeom>
                <a:avLst/>
                <a:gdLst>
                  <a:gd name="T0" fmla="*/ 3063 w 12009"/>
                  <a:gd name="T1" fmla="*/ 1441 h 11300"/>
                  <a:gd name="T2" fmla="*/ 2807 w 12009"/>
                  <a:gd name="T3" fmla="*/ 1771 h 11300"/>
                  <a:gd name="T4" fmla="*/ 2853 w 12009"/>
                  <a:gd name="T5" fmla="*/ 2167 h 11300"/>
                  <a:gd name="T6" fmla="*/ 2466 w 12009"/>
                  <a:gd name="T7" fmla="*/ 2320 h 11300"/>
                  <a:gd name="T8" fmla="*/ 2305 w 12009"/>
                  <a:gd name="T9" fmla="*/ 2684 h 11300"/>
                  <a:gd name="T10" fmla="*/ 1882 w 12009"/>
                  <a:gd name="T11" fmla="*/ 2639 h 11300"/>
                  <a:gd name="T12" fmla="*/ 1532 w 12009"/>
                  <a:gd name="T13" fmla="*/ 2881 h 11300"/>
                  <a:gd name="T14" fmla="*/ 1181 w 12009"/>
                  <a:gd name="T15" fmla="*/ 2639 h 11300"/>
                  <a:gd name="T16" fmla="*/ 758 w 12009"/>
                  <a:gd name="T17" fmla="*/ 2684 h 11300"/>
                  <a:gd name="T18" fmla="*/ 597 w 12009"/>
                  <a:gd name="T19" fmla="*/ 2320 h 11300"/>
                  <a:gd name="T20" fmla="*/ 210 w 12009"/>
                  <a:gd name="T21" fmla="*/ 2167 h 11300"/>
                  <a:gd name="T22" fmla="*/ 256 w 12009"/>
                  <a:gd name="T23" fmla="*/ 1771 h 11300"/>
                  <a:gd name="T24" fmla="*/ 0 w 12009"/>
                  <a:gd name="T25" fmla="*/ 1441 h 11300"/>
                  <a:gd name="T26" fmla="*/ 256 w 12009"/>
                  <a:gd name="T27" fmla="*/ 1110 h 11300"/>
                  <a:gd name="T28" fmla="*/ 210 w 12009"/>
                  <a:gd name="T29" fmla="*/ 715 h 11300"/>
                  <a:gd name="T30" fmla="*/ 597 w 12009"/>
                  <a:gd name="T31" fmla="*/ 561 h 11300"/>
                  <a:gd name="T32" fmla="*/ 758 w 12009"/>
                  <a:gd name="T33" fmla="*/ 197 h 11300"/>
                  <a:gd name="T34" fmla="*/ 1181 w 12009"/>
                  <a:gd name="T35" fmla="*/ 242 h 11300"/>
                  <a:gd name="T36" fmla="*/ 1532 w 12009"/>
                  <a:gd name="T37" fmla="*/ 0 h 11300"/>
                  <a:gd name="T38" fmla="*/ 1882 w 12009"/>
                  <a:gd name="T39" fmla="*/ 242 h 11300"/>
                  <a:gd name="T40" fmla="*/ 2305 w 12009"/>
                  <a:gd name="T41" fmla="*/ 197 h 11300"/>
                  <a:gd name="T42" fmla="*/ 2466 w 12009"/>
                  <a:gd name="T43" fmla="*/ 561 h 11300"/>
                  <a:gd name="T44" fmla="*/ 2853 w 12009"/>
                  <a:gd name="T45" fmla="*/ 715 h 11300"/>
                  <a:gd name="T46" fmla="*/ 2807 w 12009"/>
                  <a:gd name="T47" fmla="*/ 1110 h 11300"/>
                  <a:gd name="T48" fmla="*/ 3063 w 12009"/>
                  <a:gd name="T49" fmla="*/ 1441 h 113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009"/>
                  <a:gd name="T76" fmla="*/ 0 h 11300"/>
                  <a:gd name="T77" fmla="*/ 12009 w 12009"/>
                  <a:gd name="T78" fmla="*/ 11300 h 113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009" h="11300">
                    <a:moveTo>
                      <a:pt x="12009" y="5650"/>
                    </a:moveTo>
                    <a:cubicBezTo>
                      <a:pt x="11468" y="6511"/>
                      <a:pt x="11140" y="6502"/>
                      <a:pt x="11007" y="6945"/>
                    </a:cubicBezTo>
                    <a:cubicBezTo>
                      <a:pt x="10874" y="7620"/>
                      <a:pt x="10936" y="7238"/>
                      <a:pt x="11184" y="8498"/>
                    </a:cubicBezTo>
                    <a:cubicBezTo>
                      <a:pt x="10510" y="8799"/>
                      <a:pt x="10013" y="9651"/>
                      <a:pt x="9667" y="9101"/>
                    </a:cubicBezTo>
                    <a:cubicBezTo>
                      <a:pt x="9322" y="9695"/>
                      <a:pt x="9126" y="9855"/>
                      <a:pt x="9038" y="10529"/>
                    </a:cubicBezTo>
                    <a:cubicBezTo>
                      <a:pt x="8399" y="10227"/>
                      <a:pt x="7867" y="10156"/>
                      <a:pt x="7379" y="10351"/>
                    </a:cubicBezTo>
                    <a:cubicBezTo>
                      <a:pt x="6900" y="10351"/>
                      <a:pt x="6457" y="10547"/>
                      <a:pt x="6005" y="11300"/>
                    </a:cubicBezTo>
                    <a:cubicBezTo>
                      <a:pt x="5552" y="10076"/>
                      <a:pt x="5109" y="9926"/>
                      <a:pt x="4630" y="10351"/>
                    </a:cubicBezTo>
                    <a:cubicBezTo>
                      <a:pt x="4142" y="10449"/>
                      <a:pt x="3610" y="10147"/>
                      <a:pt x="2972" y="10529"/>
                    </a:cubicBezTo>
                    <a:cubicBezTo>
                      <a:pt x="2883" y="11283"/>
                      <a:pt x="2688" y="10405"/>
                      <a:pt x="2342" y="9101"/>
                    </a:cubicBezTo>
                    <a:cubicBezTo>
                      <a:pt x="1996" y="8870"/>
                      <a:pt x="1499" y="8781"/>
                      <a:pt x="825" y="8498"/>
                    </a:cubicBezTo>
                    <a:cubicBezTo>
                      <a:pt x="1074" y="8249"/>
                      <a:pt x="1136" y="7460"/>
                      <a:pt x="1003" y="6945"/>
                    </a:cubicBezTo>
                    <a:cubicBezTo>
                      <a:pt x="870" y="6733"/>
                      <a:pt x="541" y="6307"/>
                      <a:pt x="0" y="5650"/>
                    </a:cubicBezTo>
                    <a:cubicBezTo>
                      <a:pt x="541" y="4320"/>
                      <a:pt x="870" y="4657"/>
                      <a:pt x="1003" y="4355"/>
                    </a:cubicBezTo>
                    <a:cubicBezTo>
                      <a:pt x="1136" y="3664"/>
                      <a:pt x="1074" y="2697"/>
                      <a:pt x="825" y="2803"/>
                    </a:cubicBezTo>
                    <a:cubicBezTo>
                      <a:pt x="1499" y="2741"/>
                      <a:pt x="1996" y="2883"/>
                      <a:pt x="2342" y="2200"/>
                    </a:cubicBezTo>
                    <a:cubicBezTo>
                      <a:pt x="2688" y="2067"/>
                      <a:pt x="2883" y="1437"/>
                      <a:pt x="2972" y="772"/>
                    </a:cubicBezTo>
                    <a:cubicBezTo>
                      <a:pt x="3610" y="267"/>
                      <a:pt x="4142" y="1091"/>
                      <a:pt x="4630" y="950"/>
                    </a:cubicBezTo>
                    <a:cubicBezTo>
                      <a:pt x="5109" y="648"/>
                      <a:pt x="5552" y="151"/>
                      <a:pt x="6005" y="0"/>
                    </a:cubicBezTo>
                    <a:cubicBezTo>
                      <a:pt x="6457" y="346"/>
                      <a:pt x="6900" y="302"/>
                      <a:pt x="7379" y="950"/>
                    </a:cubicBezTo>
                    <a:cubicBezTo>
                      <a:pt x="7867" y="1411"/>
                      <a:pt x="8399" y="1020"/>
                      <a:pt x="9038" y="772"/>
                    </a:cubicBezTo>
                    <a:cubicBezTo>
                      <a:pt x="9126" y="1881"/>
                      <a:pt x="9322" y="816"/>
                      <a:pt x="9667" y="2200"/>
                    </a:cubicBezTo>
                    <a:cubicBezTo>
                      <a:pt x="10013" y="2200"/>
                      <a:pt x="10510" y="3052"/>
                      <a:pt x="11184" y="2803"/>
                    </a:cubicBezTo>
                    <a:cubicBezTo>
                      <a:pt x="10936" y="3770"/>
                      <a:pt x="10874" y="3247"/>
                      <a:pt x="11007" y="4355"/>
                    </a:cubicBezTo>
                    <a:cubicBezTo>
                      <a:pt x="11140" y="4418"/>
                      <a:pt x="11468" y="4923"/>
                      <a:pt x="12009" y="5650"/>
                    </a:cubicBezTo>
                  </a:path>
                </a:pathLst>
              </a:custGeom>
              <a:solidFill>
                <a:srgbClr val="CCCCFF"/>
              </a:solidFill>
              <a:ln w="6350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1" name="Freeform 6"/>
              <p:cNvSpPr>
                <a:spLocks noChangeAspect="1"/>
              </p:cNvSpPr>
              <p:nvPr/>
            </p:nvSpPr>
            <p:spPr bwMode="auto">
              <a:xfrm>
                <a:off x="2947" y="2022"/>
                <a:ext cx="1066" cy="983"/>
              </a:xfrm>
              <a:custGeom>
                <a:avLst/>
                <a:gdLst>
                  <a:gd name="T0" fmla="*/ 251 w 140"/>
                  <a:gd name="T1" fmla="*/ 906 h 128"/>
                  <a:gd name="T2" fmla="*/ 609 w 140"/>
                  <a:gd name="T3" fmla="*/ 937 h 128"/>
                  <a:gd name="T4" fmla="*/ 921 w 140"/>
                  <a:gd name="T5" fmla="*/ 338 h 128"/>
                  <a:gd name="T6" fmla="*/ 297 w 140"/>
                  <a:gd name="T7" fmla="*/ 77 h 128"/>
                  <a:gd name="T8" fmla="*/ 15 w 140"/>
                  <a:gd name="T9" fmla="*/ 453 h 128"/>
                  <a:gd name="T10" fmla="*/ 251 w 140"/>
                  <a:gd name="T11" fmla="*/ 906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128"/>
                  <a:gd name="T20" fmla="*/ 140 w 140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3D09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92" name="Oval 8"/>
              <p:cNvSpPr>
                <a:spLocks noChangeAspect="1" noChangeArrowheads="1"/>
              </p:cNvSpPr>
              <p:nvPr/>
            </p:nvSpPr>
            <p:spPr bwMode="auto">
              <a:xfrm>
                <a:off x="2811" y="2725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193" name="Oval 9"/>
              <p:cNvSpPr>
                <a:spLocks noChangeAspect="1" noChangeArrowheads="1"/>
              </p:cNvSpPr>
              <p:nvPr/>
            </p:nvSpPr>
            <p:spPr bwMode="auto">
              <a:xfrm>
                <a:off x="2254" y="2725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194" name="Oval 10"/>
              <p:cNvSpPr>
                <a:spLocks noChangeAspect="1" noChangeArrowheads="1"/>
              </p:cNvSpPr>
              <p:nvPr/>
            </p:nvSpPr>
            <p:spPr bwMode="auto">
              <a:xfrm>
                <a:off x="2534" y="2725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195" name="Oval 11"/>
              <p:cNvSpPr>
                <a:spLocks noChangeAspect="1" noChangeArrowheads="1"/>
              </p:cNvSpPr>
              <p:nvPr/>
            </p:nvSpPr>
            <p:spPr bwMode="auto">
              <a:xfrm>
                <a:off x="2122" y="2314"/>
                <a:ext cx="132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196" name="Oval 12"/>
              <p:cNvSpPr>
                <a:spLocks noChangeAspect="1" noChangeArrowheads="1"/>
              </p:cNvSpPr>
              <p:nvPr/>
            </p:nvSpPr>
            <p:spPr bwMode="auto">
              <a:xfrm>
                <a:off x="1843" y="2591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197" name="Oval 13"/>
              <p:cNvSpPr>
                <a:spLocks noChangeAspect="1" noChangeArrowheads="1"/>
              </p:cNvSpPr>
              <p:nvPr/>
            </p:nvSpPr>
            <p:spPr bwMode="auto">
              <a:xfrm>
                <a:off x="1564" y="2314"/>
                <a:ext cx="134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198" name="Oval 14"/>
              <p:cNvSpPr>
                <a:spLocks noChangeAspect="1" noChangeArrowheads="1"/>
              </p:cNvSpPr>
              <p:nvPr/>
            </p:nvSpPr>
            <p:spPr bwMode="auto">
              <a:xfrm>
                <a:off x="1843" y="2314"/>
                <a:ext cx="134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199" name="Oval 15"/>
              <p:cNvSpPr>
                <a:spLocks noChangeAspect="1" noChangeArrowheads="1"/>
              </p:cNvSpPr>
              <p:nvPr/>
            </p:nvSpPr>
            <p:spPr bwMode="auto">
              <a:xfrm>
                <a:off x="2109" y="1320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00" name="Oval 16"/>
              <p:cNvSpPr>
                <a:spLocks noChangeAspect="1" noChangeArrowheads="1"/>
              </p:cNvSpPr>
              <p:nvPr/>
            </p:nvSpPr>
            <p:spPr bwMode="auto">
              <a:xfrm>
                <a:off x="2534" y="2446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01" name="Oval 17"/>
              <p:cNvSpPr>
                <a:spLocks noChangeAspect="1" noChangeArrowheads="1"/>
              </p:cNvSpPr>
              <p:nvPr/>
            </p:nvSpPr>
            <p:spPr bwMode="auto">
              <a:xfrm>
                <a:off x="2254" y="2169"/>
                <a:ext cx="134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02" name="Oval 18"/>
              <p:cNvSpPr>
                <a:spLocks noChangeAspect="1" noChangeArrowheads="1"/>
              </p:cNvSpPr>
              <p:nvPr/>
            </p:nvSpPr>
            <p:spPr bwMode="auto">
              <a:xfrm>
                <a:off x="2534" y="2169"/>
                <a:ext cx="134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03" name="Oval 19"/>
              <p:cNvSpPr>
                <a:spLocks noChangeAspect="1" noChangeArrowheads="1"/>
              </p:cNvSpPr>
              <p:nvPr/>
            </p:nvSpPr>
            <p:spPr bwMode="auto">
              <a:xfrm>
                <a:off x="2679" y="1610"/>
                <a:ext cx="132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04" name="Oval 20"/>
              <p:cNvSpPr>
                <a:spLocks noChangeAspect="1" noChangeArrowheads="1"/>
              </p:cNvSpPr>
              <p:nvPr/>
            </p:nvSpPr>
            <p:spPr bwMode="auto">
              <a:xfrm>
                <a:off x="2399" y="1890"/>
                <a:ext cx="135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05" name="Oval 21"/>
              <p:cNvSpPr>
                <a:spLocks noChangeAspect="1" noChangeArrowheads="1"/>
              </p:cNvSpPr>
              <p:nvPr/>
            </p:nvSpPr>
            <p:spPr bwMode="auto">
              <a:xfrm>
                <a:off x="2122" y="1610"/>
                <a:ext cx="132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06" name="Oval 22"/>
              <p:cNvSpPr>
                <a:spLocks noChangeAspect="1" noChangeArrowheads="1"/>
              </p:cNvSpPr>
              <p:nvPr/>
            </p:nvSpPr>
            <p:spPr bwMode="auto">
              <a:xfrm>
                <a:off x="2399" y="1610"/>
                <a:ext cx="135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07" name="Oval 23"/>
              <p:cNvSpPr>
                <a:spLocks noChangeAspect="1" noChangeArrowheads="1"/>
              </p:cNvSpPr>
              <p:nvPr/>
            </p:nvSpPr>
            <p:spPr bwMode="auto">
              <a:xfrm>
                <a:off x="2592" y="1392"/>
                <a:ext cx="134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08" name="Oval 24"/>
              <p:cNvSpPr>
                <a:spLocks noChangeAspect="1" noChangeArrowheads="1"/>
              </p:cNvSpPr>
              <p:nvPr/>
            </p:nvSpPr>
            <p:spPr bwMode="auto">
              <a:xfrm>
                <a:off x="2696" y="2329"/>
                <a:ext cx="132" cy="135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09" name="Oval 25"/>
              <p:cNvSpPr>
                <a:spLocks noChangeAspect="1" noChangeArrowheads="1"/>
              </p:cNvSpPr>
              <p:nvPr/>
            </p:nvSpPr>
            <p:spPr bwMode="auto">
              <a:xfrm>
                <a:off x="2254" y="1890"/>
                <a:ext cx="134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10" name="Oval 26"/>
              <p:cNvSpPr>
                <a:spLocks noChangeAspect="1" noChangeArrowheads="1"/>
              </p:cNvSpPr>
              <p:nvPr/>
            </p:nvSpPr>
            <p:spPr bwMode="auto">
              <a:xfrm>
                <a:off x="2696" y="2052"/>
                <a:ext cx="132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11" name="Oval 27"/>
              <p:cNvSpPr>
                <a:spLocks noChangeAspect="1" noChangeArrowheads="1"/>
              </p:cNvSpPr>
              <p:nvPr/>
            </p:nvSpPr>
            <p:spPr bwMode="auto">
              <a:xfrm>
                <a:off x="1832" y="2778"/>
                <a:ext cx="132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12" name="Oval 28"/>
              <p:cNvSpPr>
                <a:spLocks noChangeAspect="1" noChangeArrowheads="1"/>
              </p:cNvSpPr>
              <p:nvPr/>
            </p:nvSpPr>
            <p:spPr bwMode="auto">
              <a:xfrm>
                <a:off x="2406" y="2941"/>
                <a:ext cx="132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13" name="Oval 29"/>
              <p:cNvSpPr>
                <a:spLocks noChangeAspect="1" noChangeArrowheads="1"/>
              </p:cNvSpPr>
              <p:nvPr/>
            </p:nvSpPr>
            <p:spPr bwMode="auto">
              <a:xfrm>
                <a:off x="2534" y="3005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14" name="Oval 30"/>
              <p:cNvSpPr>
                <a:spLocks noChangeAspect="1" noChangeArrowheads="1"/>
              </p:cNvSpPr>
              <p:nvPr/>
            </p:nvSpPr>
            <p:spPr bwMode="auto">
              <a:xfrm>
                <a:off x="2127" y="2941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15" name="Oval 31"/>
              <p:cNvSpPr>
                <a:spLocks noChangeAspect="1" noChangeArrowheads="1"/>
              </p:cNvSpPr>
              <p:nvPr/>
            </p:nvSpPr>
            <p:spPr bwMode="auto">
              <a:xfrm>
                <a:off x="2811" y="2987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16" name="Oval 32"/>
              <p:cNvSpPr>
                <a:spLocks noChangeAspect="1" noChangeArrowheads="1"/>
              </p:cNvSpPr>
              <p:nvPr/>
            </p:nvSpPr>
            <p:spPr bwMode="auto">
              <a:xfrm>
                <a:off x="1865" y="1890"/>
                <a:ext cx="134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17" name="Oval 33"/>
              <p:cNvSpPr>
                <a:spLocks noChangeAspect="1" noChangeArrowheads="1"/>
              </p:cNvSpPr>
              <p:nvPr/>
            </p:nvSpPr>
            <p:spPr bwMode="auto">
              <a:xfrm>
                <a:off x="3822" y="2156"/>
                <a:ext cx="132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18" name="Oval 34"/>
              <p:cNvSpPr>
                <a:spLocks noChangeAspect="1" noChangeArrowheads="1"/>
              </p:cNvSpPr>
              <p:nvPr/>
            </p:nvSpPr>
            <p:spPr bwMode="auto">
              <a:xfrm>
                <a:off x="1553" y="2022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19" name="Oval 35"/>
              <p:cNvSpPr>
                <a:spLocks noChangeAspect="1" noChangeArrowheads="1"/>
              </p:cNvSpPr>
              <p:nvPr/>
            </p:nvSpPr>
            <p:spPr bwMode="auto">
              <a:xfrm>
                <a:off x="1832" y="1744"/>
                <a:ext cx="132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20" name="Oval 36"/>
              <p:cNvSpPr>
                <a:spLocks noChangeAspect="1" noChangeArrowheads="1"/>
              </p:cNvSpPr>
              <p:nvPr/>
            </p:nvSpPr>
            <p:spPr bwMode="auto">
              <a:xfrm>
                <a:off x="3132" y="1744"/>
                <a:ext cx="132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21" name="Oval 37"/>
              <p:cNvSpPr>
                <a:spLocks noChangeAspect="1" noChangeArrowheads="1"/>
              </p:cNvSpPr>
              <p:nvPr/>
            </p:nvSpPr>
            <p:spPr bwMode="auto">
              <a:xfrm>
                <a:off x="2852" y="2022"/>
                <a:ext cx="135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22" name="Oval 38"/>
              <p:cNvSpPr>
                <a:spLocks noChangeAspect="1" noChangeArrowheads="1"/>
              </p:cNvSpPr>
              <p:nvPr/>
            </p:nvSpPr>
            <p:spPr bwMode="auto">
              <a:xfrm>
                <a:off x="2573" y="1744"/>
                <a:ext cx="134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23" name="Oval 39"/>
              <p:cNvSpPr>
                <a:spLocks noChangeAspect="1" noChangeArrowheads="1"/>
              </p:cNvSpPr>
              <p:nvPr/>
            </p:nvSpPr>
            <p:spPr bwMode="auto">
              <a:xfrm>
                <a:off x="2852" y="1744"/>
                <a:ext cx="135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24" name="Oval 40"/>
              <p:cNvSpPr>
                <a:spLocks noChangeAspect="1" noChangeArrowheads="1"/>
              </p:cNvSpPr>
              <p:nvPr/>
            </p:nvSpPr>
            <p:spPr bwMode="auto">
              <a:xfrm>
                <a:off x="3780" y="1975"/>
                <a:ext cx="134" cy="135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25" name="Oval 41"/>
              <p:cNvSpPr>
                <a:spLocks noChangeAspect="1" noChangeArrowheads="1"/>
              </p:cNvSpPr>
              <p:nvPr/>
            </p:nvSpPr>
            <p:spPr bwMode="auto">
              <a:xfrm>
                <a:off x="3543" y="1876"/>
                <a:ext cx="134" cy="135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26" name="Oval 42"/>
              <p:cNvSpPr>
                <a:spLocks noChangeAspect="1" noChangeArrowheads="1"/>
              </p:cNvSpPr>
              <p:nvPr/>
            </p:nvSpPr>
            <p:spPr bwMode="auto">
              <a:xfrm>
                <a:off x="3264" y="1599"/>
                <a:ext cx="134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27" name="Oval 43"/>
              <p:cNvSpPr>
                <a:spLocks noChangeAspect="1" noChangeArrowheads="1"/>
              </p:cNvSpPr>
              <p:nvPr/>
            </p:nvSpPr>
            <p:spPr bwMode="auto">
              <a:xfrm>
                <a:off x="3543" y="1599"/>
                <a:ext cx="134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28" name="Oval 44"/>
              <p:cNvSpPr>
                <a:spLocks noChangeAspect="1" noChangeArrowheads="1"/>
              </p:cNvSpPr>
              <p:nvPr/>
            </p:nvSpPr>
            <p:spPr bwMode="auto">
              <a:xfrm>
                <a:off x="2813" y="1008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29" name="Oval 45"/>
              <p:cNvSpPr>
                <a:spLocks noChangeAspect="1" noChangeArrowheads="1"/>
              </p:cNvSpPr>
              <p:nvPr/>
            </p:nvSpPr>
            <p:spPr bwMode="auto">
              <a:xfrm>
                <a:off x="3409" y="1320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30" name="Oval 46"/>
              <p:cNvSpPr>
                <a:spLocks noChangeAspect="1" noChangeArrowheads="1"/>
              </p:cNvSpPr>
              <p:nvPr/>
            </p:nvSpPr>
            <p:spPr bwMode="auto">
              <a:xfrm>
                <a:off x="3132" y="1041"/>
                <a:ext cx="132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31" name="Oval 47"/>
              <p:cNvSpPr>
                <a:spLocks noChangeAspect="1" noChangeArrowheads="1"/>
              </p:cNvSpPr>
              <p:nvPr/>
            </p:nvSpPr>
            <p:spPr bwMode="auto">
              <a:xfrm>
                <a:off x="3504" y="1152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32" name="Oval 48"/>
              <p:cNvSpPr>
                <a:spLocks noChangeAspect="1" noChangeArrowheads="1"/>
              </p:cNvSpPr>
              <p:nvPr/>
            </p:nvSpPr>
            <p:spPr bwMode="auto">
              <a:xfrm>
                <a:off x="2388" y="1186"/>
                <a:ext cx="135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33" name="Oval 49"/>
              <p:cNvSpPr>
                <a:spLocks noChangeAspect="1" noChangeArrowheads="1"/>
              </p:cNvSpPr>
              <p:nvPr/>
            </p:nvSpPr>
            <p:spPr bwMode="auto">
              <a:xfrm>
                <a:off x="3706" y="1762"/>
                <a:ext cx="131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34" name="Oval 50"/>
              <p:cNvSpPr>
                <a:spLocks noChangeAspect="1" noChangeArrowheads="1"/>
              </p:cNvSpPr>
              <p:nvPr/>
            </p:nvSpPr>
            <p:spPr bwMode="auto">
              <a:xfrm>
                <a:off x="3264" y="1320"/>
                <a:ext cx="134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35" name="Oval 51"/>
              <p:cNvSpPr>
                <a:spLocks noChangeAspect="1" noChangeArrowheads="1"/>
              </p:cNvSpPr>
              <p:nvPr/>
            </p:nvSpPr>
            <p:spPr bwMode="auto">
              <a:xfrm>
                <a:off x="3706" y="1483"/>
                <a:ext cx="131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36" name="Oval 52"/>
              <p:cNvSpPr>
                <a:spLocks noChangeAspect="1" noChangeArrowheads="1"/>
              </p:cNvSpPr>
              <p:nvPr/>
            </p:nvSpPr>
            <p:spPr bwMode="auto">
              <a:xfrm>
                <a:off x="2841" y="2209"/>
                <a:ext cx="132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37" name="Oval 53"/>
              <p:cNvSpPr>
                <a:spLocks noChangeAspect="1" noChangeArrowheads="1"/>
              </p:cNvSpPr>
              <p:nvPr/>
            </p:nvSpPr>
            <p:spPr bwMode="auto">
              <a:xfrm>
                <a:off x="2945" y="3139"/>
                <a:ext cx="134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38" name="Oval 54"/>
              <p:cNvSpPr>
                <a:spLocks noChangeAspect="1" noChangeArrowheads="1"/>
              </p:cNvSpPr>
              <p:nvPr/>
            </p:nvSpPr>
            <p:spPr bwMode="auto">
              <a:xfrm>
                <a:off x="3501" y="3139"/>
                <a:ext cx="134" cy="132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39" name="Oval 55"/>
              <p:cNvSpPr>
                <a:spLocks noChangeAspect="1" noChangeArrowheads="1"/>
              </p:cNvSpPr>
              <p:nvPr/>
            </p:nvSpPr>
            <p:spPr bwMode="auto">
              <a:xfrm>
                <a:off x="2388" y="2580"/>
                <a:ext cx="135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40" name="Oval 56"/>
              <p:cNvSpPr>
                <a:spLocks noChangeAspect="1" noChangeArrowheads="1"/>
              </p:cNvSpPr>
              <p:nvPr/>
            </p:nvSpPr>
            <p:spPr bwMode="auto">
              <a:xfrm>
                <a:off x="3965" y="2417"/>
                <a:ext cx="134" cy="135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9241" name="Oval 57"/>
              <p:cNvSpPr>
                <a:spLocks noChangeAspect="1" noChangeArrowheads="1"/>
              </p:cNvSpPr>
              <p:nvPr/>
            </p:nvSpPr>
            <p:spPr bwMode="auto">
              <a:xfrm>
                <a:off x="2877" y="1320"/>
                <a:ext cx="132" cy="134"/>
              </a:xfrm>
              <a:prstGeom prst="ellipse">
                <a:avLst/>
              </a:pr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9183" name="59 - TextBox"/>
            <p:cNvSpPr txBox="1">
              <a:spLocks noChangeArrowheads="1"/>
            </p:cNvSpPr>
            <p:nvPr/>
          </p:nvSpPr>
          <p:spPr bwMode="auto">
            <a:xfrm>
              <a:off x="642910" y="3902276"/>
              <a:ext cx="11430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 b="0">
                  <a:solidFill>
                    <a:srgbClr val="000000"/>
                  </a:solidFill>
                  <a:latin typeface="Calibri" pitchFamily="34" charset="0"/>
                </a:rPr>
                <a:t>Βακτήριο</a:t>
              </a:r>
              <a:endParaRPr lang="en-US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184" name="60 - TextBox"/>
            <p:cNvSpPr txBox="1">
              <a:spLocks noChangeArrowheads="1"/>
            </p:cNvSpPr>
            <p:nvPr/>
          </p:nvSpPr>
          <p:spPr bwMode="auto">
            <a:xfrm>
              <a:off x="500034" y="5545350"/>
              <a:ext cx="16430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 b="0">
                  <a:solidFill>
                    <a:srgbClr val="000000"/>
                  </a:solidFill>
                  <a:latin typeface="Calibri" pitchFamily="34" charset="0"/>
                </a:rPr>
                <a:t>Μακροφάγο</a:t>
              </a:r>
              <a:endParaRPr lang="en-US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62" name="61 - Ευθύγραμμο βέλος σύνδεσης"/>
            <p:cNvCxnSpPr/>
            <p:nvPr/>
          </p:nvCxnSpPr>
          <p:spPr>
            <a:xfrm>
              <a:off x="2071670" y="4971962"/>
              <a:ext cx="714380" cy="1588"/>
            </a:xfrm>
            <a:prstGeom prst="straightConnector1">
              <a:avLst/>
            </a:prstGeom>
            <a:ln w="28575" cmpd="sng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86" name="62 - TextBox"/>
            <p:cNvSpPr txBox="1">
              <a:spLocks noChangeArrowheads="1"/>
            </p:cNvSpPr>
            <p:nvPr/>
          </p:nvSpPr>
          <p:spPr bwMode="auto">
            <a:xfrm>
              <a:off x="2857488" y="4818828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 pitchFamily="34" charset="0"/>
                </a:rPr>
                <a:t>TNF</a:t>
              </a:r>
            </a:p>
          </p:txBody>
        </p:sp>
        <p:sp>
          <p:nvSpPr>
            <p:cNvPr id="49187" name="65 - TextBox"/>
            <p:cNvSpPr txBox="1">
              <a:spLocks noChangeArrowheads="1"/>
            </p:cNvSpPr>
            <p:nvPr/>
          </p:nvSpPr>
          <p:spPr bwMode="auto">
            <a:xfrm>
              <a:off x="2428860" y="3902276"/>
              <a:ext cx="7143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 pitchFamily="34" charset="0"/>
                </a:rPr>
                <a:t>IL-1</a:t>
              </a:r>
            </a:p>
          </p:txBody>
        </p:sp>
        <p:cxnSp>
          <p:nvCxnSpPr>
            <p:cNvPr id="68" name="67 - Γωνιακή σύνδεση"/>
            <p:cNvCxnSpPr/>
            <p:nvPr/>
          </p:nvCxnSpPr>
          <p:spPr>
            <a:xfrm rot="10800000" flipV="1">
              <a:off x="1928794" y="5259222"/>
              <a:ext cx="1357321" cy="142836"/>
            </a:xfrm>
            <a:prstGeom prst="bentConnector3">
              <a:avLst>
                <a:gd name="adj1" fmla="val 50000"/>
              </a:avLst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- Ευθύγραμμο βέλος σύνδεσης"/>
            <p:cNvCxnSpPr/>
            <p:nvPr/>
          </p:nvCxnSpPr>
          <p:spPr>
            <a:xfrm rot="5400000" flipH="1" flipV="1">
              <a:off x="2143157" y="4259318"/>
              <a:ext cx="357090" cy="357191"/>
            </a:xfrm>
            <a:prstGeom prst="straightConnector1">
              <a:avLst/>
            </a:prstGeom>
            <a:ln w="2222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1 - Τίτλος"/>
          <p:cNvSpPr txBox="1">
            <a:spLocks/>
          </p:cNvSpPr>
          <p:nvPr/>
        </p:nvSpPr>
        <p:spPr>
          <a:xfrm>
            <a:off x="467544" y="5661248"/>
            <a:ext cx="8229600" cy="6206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400" b="0" dirty="0">
                <a:solidFill>
                  <a:prstClr val="white"/>
                </a:solidFill>
              </a:rPr>
              <a:t>Η παραγωγή της </a:t>
            </a:r>
            <a:r>
              <a:rPr lang="en-US" sz="2400" b="0" dirty="0">
                <a:solidFill>
                  <a:prstClr val="white"/>
                </a:solidFill>
              </a:rPr>
              <a:t>IL-1 </a:t>
            </a:r>
            <a:r>
              <a:rPr lang="el-GR" sz="2400" b="0" dirty="0">
                <a:solidFill>
                  <a:prstClr val="white"/>
                </a:solidFill>
              </a:rPr>
              <a:t>πυροδοτείται από τον </a:t>
            </a:r>
            <a:r>
              <a:rPr lang="en-US" sz="2400" b="0" dirty="0">
                <a:solidFill>
                  <a:prstClr val="white"/>
                </a:solidFill>
              </a:rPr>
              <a:t>TNF </a:t>
            </a:r>
            <a:r>
              <a:rPr lang="el-GR" sz="2400" b="0" dirty="0">
                <a:solidFill>
                  <a:prstClr val="white"/>
                </a:solidFill>
              </a:rPr>
              <a:t>και την </a:t>
            </a:r>
            <a:r>
              <a:rPr lang="en-US" sz="2400" b="0" dirty="0">
                <a:solidFill>
                  <a:prstClr val="white"/>
                </a:solidFill>
              </a:rPr>
              <a:t>LPS</a:t>
            </a:r>
            <a:endParaRPr lang="en-US" sz="2400" b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>Η </a:t>
            </a:r>
            <a:r>
              <a:rPr lang="en-US" sz="3200" dirty="0" smtClean="0"/>
              <a:t>IL-1</a:t>
            </a:r>
            <a:r>
              <a:rPr lang="el-GR" sz="3200" dirty="0" smtClean="0"/>
              <a:t>β ενεργοποιεί τον</a:t>
            </a:r>
            <a:r>
              <a:rPr lang="en-US" sz="3200" dirty="0" smtClean="0"/>
              <a:t> NF-</a:t>
            </a:r>
            <a:r>
              <a:rPr lang="el-GR" sz="3200" dirty="0" smtClean="0"/>
              <a:t>κΒ, τις </a:t>
            </a:r>
            <a:r>
              <a:rPr lang="en-US" sz="3200" dirty="0" smtClean="0"/>
              <a:t>MAP </a:t>
            </a:r>
            <a:r>
              <a:rPr lang="el-GR" sz="3200" dirty="0" err="1" smtClean="0"/>
              <a:t>κινάσες</a:t>
            </a:r>
            <a:r>
              <a:rPr lang="el-GR" sz="3200" dirty="0" smtClean="0"/>
              <a:t> και </a:t>
            </a:r>
            <a:r>
              <a:rPr lang="el-GR" sz="3200" dirty="0" err="1" smtClean="0"/>
              <a:t>κατ΄ακολουθία</a:t>
            </a:r>
            <a:r>
              <a:rPr lang="el-GR" sz="3200" dirty="0" smtClean="0"/>
              <a:t> τον παράγοντα </a:t>
            </a:r>
            <a:r>
              <a:rPr lang="en-US" sz="3200" dirty="0" smtClean="0"/>
              <a:t>c-Jun</a:t>
            </a:r>
            <a:endParaRPr lang="el-GR" sz="3200" dirty="0"/>
          </a:p>
        </p:txBody>
      </p:sp>
      <p:pic>
        <p:nvPicPr>
          <p:cNvPr id="501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38" y="1447800"/>
            <a:ext cx="5786437" cy="5214938"/>
          </a:xfrm>
        </p:spPr>
      </p:pic>
      <p:sp>
        <p:nvSpPr>
          <p:cNvPr id="50182" name="4 - Ορθογώνιο"/>
          <p:cNvSpPr>
            <a:spLocks noChangeArrowheads="1"/>
          </p:cNvSpPr>
          <p:nvPr/>
        </p:nvSpPr>
        <p:spPr bwMode="auto">
          <a:xfrm>
            <a:off x="214313" y="1428750"/>
            <a:ext cx="278606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libri" pitchFamily="34" charset="0"/>
              </a:rPr>
              <a:t>ERK1/2</a:t>
            </a:r>
            <a:r>
              <a:rPr lang="en-US" sz="1800" b="0">
                <a:solidFill>
                  <a:srgbClr val="000000"/>
                </a:solidFill>
                <a:latin typeface="Calibri" pitchFamily="34" charset="0"/>
              </a:rPr>
              <a:t>=extracellular signal–regulated kinases</a:t>
            </a:r>
            <a:endParaRPr lang="el-GR" sz="1800" b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1800">
                <a:solidFill>
                  <a:srgbClr val="FF0000"/>
                </a:solidFill>
                <a:latin typeface="Calibri" pitchFamily="34" charset="0"/>
              </a:rPr>
              <a:t>IL-1Ra</a:t>
            </a:r>
            <a:r>
              <a:rPr lang="it-IT" sz="1800" b="0">
                <a:solidFill>
                  <a:srgbClr val="000000"/>
                </a:solidFill>
                <a:latin typeface="Calibri" pitchFamily="34" charset="0"/>
              </a:rPr>
              <a:t> = interleukin-1 receptor antagonist</a:t>
            </a:r>
            <a:endParaRPr lang="el-GR" sz="1800" b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800">
                <a:solidFill>
                  <a:srgbClr val="FF0000"/>
                </a:solidFill>
                <a:latin typeface="Calibri" pitchFamily="34" charset="0"/>
              </a:rPr>
              <a:t>NLS </a:t>
            </a:r>
            <a:r>
              <a:rPr lang="en-US" sz="1800" b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l-GR" sz="1800" b="0">
                <a:solidFill>
                  <a:srgbClr val="000000"/>
                </a:solidFill>
                <a:latin typeface="Calibri" pitchFamily="34" charset="0"/>
              </a:rPr>
              <a:t>αλληλουχίες</a:t>
            </a:r>
          </a:p>
          <a:p>
            <a:r>
              <a:rPr lang="el-GR" sz="1800" b="0">
                <a:solidFill>
                  <a:srgbClr val="000000"/>
                </a:solidFill>
                <a:latin typeface="Calibri" pitchFamily="34" charset="0"/>
              </a:rPr>
              <a:t>πυρηνικής μετακίνησης- </a:t>
            </a:r>
            <a:r>
              <a:rPr lang="en-US" sz="1800" b="0">
                <a:solidFill>
                  <a:srgbClr val="000000"/>
                </a:solidFill>
                <a:latin typeface="Calibri" pitchFamily="34" charset="0"/>
              </a:rPr>
              <a:t>nuclear</a:t>
            </a:r>
          </a:p>
          <a:p>
            <a:r>
              <a:rPr lang="en-US" sz="1800" b="0">
                <a:solidFill>
                  <a:srgbClr val="000000"/>
                </a:solidFill>
                <a:latin typeface="Calibri" pitchFamily="34" charset="0"/>
              </a:rPr>
              <a:t>localization sequences)</a:t>
            </a:r>
            <a:endParaRPr lang="el-GR" sz="1800" b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l-GR" sz="1800" b="0">
                <a:solidFill>
                  <a:srgbClr val="000000"/>
                </a:solidFill>
                <a:latin typeface="Calibri" pitchFamily="34" charset="0"/>
              </a:rPr>
              <a:t>Η ονομασία </a:t>
            </a:r>
            <a:r>
              <a:rPr lang="el-GR" sz="1800" i="1">
                <a:solidFill>
                  <a:srgbClr val="FF0000"/>
                </a:solidFill>
                <a:latin typeface="Calibri" pitchFamily="34" charset="0"/>
              </a:rPr>
              <a:t>caspases</a:t>
            </a:r>
            <a:r>
              <a:rPr lang="el-GR" sz="1800" b="0">
                <a:solidFill>
                  <a:srgbClr val="000000"/>
                </a:solidFill>
                <a:latin typeface="Calibri" pitchFamily="34" charset="0"/>
              </a:rPr>
              <a:t>, προήλθε ως ακρωνύμιο των λέξεων: </a:t>
            </a:r>
            <a:r>
              <a:rPr lang="el-GR" sz="180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l-GR" sz="1800" b="0">
                <a:solidFill>
                  <a:srgbClr val="000000"/>
                </a:solidFill>
                <a:latin typeface="Calibri" pitchFamily="34" charset="0"/>
              </a:rPr>
              <a:t>ysteine</a:t>
            </a:r>
            <a:r>
              <a:rPr lang="el-GR" sz="1800">
                <a:solidFill>
                  <a:srgbClr val="000000"/>
                </a:solidFill>
                <a:latin typeface="Calibri" pitchFamily="34" charset="0"/>
              </a:rPr>
              <a:t>-</a:t>
            </a:r>
          </a:p>
          <a:p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asp</a:t>
            </a:r>
            <a:r>
              <a:rPr lang="en-US" sz="1800" b="0">
                <a:solidFill>
                  <a:srgbClr val="000000"/>
                </a:solidFill>
                <a:latin typeface="Calibri" pitchFamily="34" charset="0"/>
              </a:rPr>
              <a:t>artic prote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ases, c</a:t>
            </a:r>
            <a:r>
              <a:rPr lang="en-US" sz="1800" b="0">
                <a:solidFill>
                  <a:srgbClr val="000000"/>
                </a:solidFill>
                <a:latin typeface="Calibri" pitchFamily="34" charset="0"/>
              </a:rPr>
              <a:t>ysteine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 aspa</a:t>
            </a:r>
            <a:r>
              <a:rPr lang="en-US" sz="1800" b="0">
                <a:solidFill>
                  <a:srgbClr val="000000"/>
                </a:solidFill>
                <a:latin typeface="Calibri" pitchFamily="34" charset="0"/>
              </a:rPr>
              <a:t>rta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ses </a:t>
            </a:r>
            <a:r>
              <a:rPr lang="el-GR" sz="1800">
                <a:solidFill>
                  <a:srgbClr val="000000"/>
                </a:solidFill>
                <a:latin typeface="Calibri" pitchFamily="34" charset="0"/>
              </a:rPr>
              <a:t>ή 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1800" b="0">
                <a:solidFill>
                  <a:srgbClr val="000000"/>
                </a:solidFill>
                <a:latin typeface="Calibri" pitchFamily="34" charset="0"/>
              </a:rPr>
              <a:t>ysteine-dependent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 asp</a:t>
            </a:r>
            <a:r>
              <a:rPr lang="en-US" sz="1800" b="0">
                <a:solidFill>
                  <a:srgbClr val="000000"/>
                </a:solidFill>
                <a:latin typeface="Calibri" pitchFamily="34" charset="0"/>
              </a:rPr>
              <a:t>artate-directed prote</a:t>
            </a:r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ases.</a:t>
            </a:r>
            <a:endParaRPr lang="el-GR" sz="1800" b="0">
              <a:solidFill>
                <a:srgbClr val="000000"/>
              </a:solidFill>
              <a:latin typeface="Calibri" pitchFamily="34" charset="0"/>
            </a:endParaRPr>
          </a:p>
          <a:p>
            <a:endParaRPr lang="el-GR" sz="1800" b="0">
              <a:solidFill>
                <a:srgbClr val="000000"/>
              </a:solidFill>
              <a:latin typeface="Calibri" pitchFamily="34" charset="0"/>
            </a:endParaRPr>
          </a:p>
          <a:p>
            <a:endParaRPr lang="el-GR" sz="1800" b="0">
              <a:solidFill>
                <a:srgbClr val="000000"/>
              </a:solidFill>
              <a:latin typeface="Calibri" pitchFamily="34" charset="0"/>
            </a:endParaRPr>
          </a:p>
          <a:p>
            <a:endParaRPr lang="el-GR" sz="1800" b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84546"/>
            <a:ext cx="8358214" cy="69443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dirty="0" smtClean="0"/>
              <a:t>Ιντερλευκίνη-6 (</a:t>
            </a:r>
            <a:r>
              <a:rPr lang="en-US" sz="3600" dirty="0" smtClean="0"/>
              <a:t>IL-6)</a:t>
            </a:r>
            <a:endParaRPr lang="en-US" sz="36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388" y="1268413"/>
          <a:ext cx="8892480" cy="402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6089"/>
                <a:gridCol w="1580903"/>
                <a:gridCol w="1778496"/>
                <a:gridCol w="1793304"/>
                <a:gridCol w="1763688"/>
              </a:tblGrid>
              <a:tr h="785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/>
                        <a:t>Μοριακά χαρακτηριστικά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/>
                        <a:t>Σήμα διεγέρσεως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/>
                        <a:t>Παράγεται από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/>
                        <a:t>Κύτταρα στόχοι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Δράσεις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kern="1200" dirty="0" err="1" smtClean="0"/>
                        <a:t>ομοδιμερής</a:t>
                      </a:r>
                      <a:r>
                        <a:rPr lang="el-GR" sz="1800" kern="1200" dirty="0" smtClean="0"/>
                        <a:t> πρωτεΐνη 19-26 KD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μικροβιακή λοίμωξη, τραύμα, </a:t>
                      </a:r>
                      <a:r>
                        <a:rPr lang="el-GR" sz="1800" kern="1200" dirty="0" err="1" smtClean="0"/>
                        <a:t>ιστική</a:t>
                      </a:r>
                      <a:r>
                        <a:rPr lang="el-GR" sz="1800" kern="1200" dirty="0" smtClean="0"/>
                        <a:t> βλάβη, </a:t>
                      </a:r>
                    </a:p>
                    <a:p>
                      <a:r>
                        <a:rPr lang="el-GR" sz="1800" kern="1200" dirty="0" smtClean="0"/>
                        <a:t>IL-1, TNF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err="1" smtClean="0"/>
                        <a:t>μακροφάγα</a:t>
                      </a:r>
                      <a:r>
                        <a:rPr lang="el-GR" sz="1800" kern="1200" dirty="0" smtClean="0"/>
                        <a:t>, ενδοθηλιακά, </a:t>
                      </a:r>
                      <a:r>
                        <a:rPr lang="el-GR" sz="1800" kern="1200" dirty="0" err="1" smtClean="0"/>
                        <a:t>ινοβλάστες</a:t>
                      </a:r>
                      <a:r>
                        <a:rPr lang="el-GR" sz="1800" kern="1200" dirty="0" smtClean="0"/>
                        <a:t>, </a:t>
                      </a:r>
                    </a:p>
                    <a:p>
                      <a:r>
                        <a:rPr lang="el-GR" sz="1800" kern="1200" dirty="0" smtClean="0"/>
                        <a:t>Τ-λεμφοκύτταρα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Β-λεμφοκύτταρα</a:t>
                      </a:r>
                    </a:p>
                    <a:p>
                      <a:endParaRPr lang="el-GR" sz="1800" kern="1200" dirty="0" smtClean="0"/>
                    </a:p>
                    <a:p>
                      <a:endParaRPr lang="el-GR" sz="1800" kern="1200" dirty="0" smtClean="0"/>
                    </a:p>
                    <a:p>
                      <a:endParaRPr lang="el-GR" sz="1800" kern="1200" dirty="0" smtClean="0"/>
                    </a:p>
                    <a:p>
                      <a:endParaRPr lang="el-GR" sz="1800" kern="1200" dirty="0" smtClean="0"/>
                    </a:p>
                    <a:p>
                      <a:endParaRPr lang="el-GR" sz="1800" kern="1200" dirty="0" smtClean="0"/>
                    </a:p>
                    <a:p>
                      <a:endParaRPr lang="el-GR" sz="1800" kern="1200" dirty="0" smtClean="0"/>
                    </a:p>
                    <a:p>
                      <a:r>
                        <a:rPr lang="el-GR" sz="1800" kern="1200" dirty="0" smtClean="0"/>
                        <a:t>Ηπατικά</a:t>
                      </a:r>
                      <a:r>
                        <a:rPr lang="el-GR" sz="1800" kern="1200" baseline="0" dirty="0" smtClean="0"/>
                        <a:t> </a:t>
                      </a:r>
                      <a:r>
                        <a:rPr lang="el-GR" sz="1800" kern="1200" dirty="0" smtClean="0"/>
                        <a:t>κύτταρα</a:t>
                      </a:r>
                    </a:p>
                    <a:p>
                      <a:endParaRPr lang="el-GR" sz="1800" kern="1200" dirty="0" smtClean="0"/>
                    </a:p>
                    <a:p>
                      <a:r>
                        <a:rPr lang="el-GR" sz="1800" kern="1200" dirty="0" smtClean="0"/>
                        <a:t>Μυελός οστών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Ωρίμανση Β κυττάρων </a:t>
                      </a:r>
                      <a:r>
                        <a:rPr lang="el-GR" sz="1800" kern="1200" dirty="0" smtClean="0">
                          <a:sym typeface="Wingdings"/>
                        </a:rPr>
                        <a:t></a:t>
                      </a:r>
                      <a:r>
                        <a:rPr lang="el-GR" sz="1800" kern="1200" dirty="0" smtClean="0"/>
                        <a:t> παραγωγή αντισωμάτων, </a:t>
                      </a:r>
                      <a:r>
                        <a:rPr lang="el-GR" sz="1800" kern="1200" dirty="0" err="1" smtClean="0"/>
                        <a:t>πολλαπλ</a:t>
                      </a:r>
                      <a:r>
                        <a:rPr lang="el-GR" sz="1800" kern="1200" dirty="0" smtClean="0"/>
                        <a:t>/</a:t>
                      </a:r>
                      <a:r>
                        <a:rPr lang="el-GR" sz="1800" kern="1200" dirty="0" err="1" smtClean="0"/>
                        <a:t>σμός</a:t>
                      </a:r>
                      <a:r>
                        <a:rPr lang="el-GR" sz="1800" kern="1200" dirty="0" smtClean="0"/>
                        <a:t> κυττάρων </a:t>
                      </a:r>
                      <a:r>
                        <a:rPr lang="el-GR" sz="1800" kern="1200" dirty="0" err="1" smtClean="0"/>
                        <a:t>μυελώματος</a:t>
                      </a:r>
                      <a:r>
                        <a:rPr lang="el-GR" sz="1800" kern="1200" dirty="0" smtClean="0"/>
                        <a:t>, αντίδραση οξείας φάσης, </a:t>
                      </a:r>
                      <a:r>
                        <a:rPr lang="el-GR" sz="1800" kern="1200" dirty="0" err="1" smtClean="0"/>
                        <a:t>↑παραγωγή</a:t>
                      </a:r>
                      <a:r>
                        <a:rPr lang="el-GR" sz="1800" kern="1200" baseline="0" dirty="0" smtClean="0"/>
                        <a:t> </a:t>
                      </a:r>
                      <a:r>
                        <a:rPr lang="el-GR" sz="1800" kern="1200" dirty="0" err="1" smtClean="0"/>
                        <a:t>ουδετεροφίλων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- Τίτλος"/>
          <p:cNvSpPr txBox="1">
            <a:spLocks/>
          </p:cNvSpPr>
          <p:nvPr/>
        </p:nvSpPr>
        <p:spPr>
          <a:xfrm>
            <a:off x="509558" y="5661248"/>
            <a:ext cx="8358214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400" b="0" dirty="0">
                <a:solidFill>
                  <a:prstClr val="white"/>
                </a:solidFill>
              </a:rPr>
              <a:t>Η παραγωγή </a:t>
            </a:r>
            <a:r>
              <a:rPr lang="en-US" sz="2400" b="0" dirty="0">
                <a:solidFill>
                  <a:prstClr val="white"/>
                </a:solidFill>
              </a:rPr>
              <a:t>IL-6 </a:t>
            </a:r>
            <a:r>
              <a:rPr lang="el-GR" sz="2400" b="0" dirty="0">
                <a:solidFill>
                  <a:prstClr val="white"/>
                </a:solidFill>
              </a:rPr>
              <a:t>ακολουθεί την παραγωγή των </a:t>
            </a:r>
            <a:r>
              <a:rPr lang="en-US" sz="2400" b="0" dirty="0">
                <a:solidFill>
                  <a:prstClr val="white"/>
                </a:solidFill>
              </a:rPr>
              <a:t>TNF </a:t>
            </a:r>
            <a:r>
              <a:rPr lang="el-GR" sz="2400" b="0" dirty="0">
                <a:solidFill>
                  <a:prstClr val="white"/>
                </a:solidFill>
              </a:rPr>
              <a:t>και </a:t>
            </a:r>
            <a:r>
              <a:rPr lang="en-US" sz="2400" b="0" dirty="0">
                <a:solidFill>
                  <a:prstClr val="white"/>
                </a:solidFill>
              </a:rPr>
              <a:t>IL1</a:t>
            </a:r>
            <a:endParaRPr lang="en-US" sz="2400" b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8938" y="5770563"/>
            <a:ext cx="6624637" cy="7191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 b="0">
              <a:solidFill>
                <a:prstClr val="white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85720" y="539969"/>
            <a:ext cx="857256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0" dirty="0">
                <a:solidFill>
                  <a:prstClr val="white"/>
                </a:solidFill>
              </a:rPr>
              <a:t>Ο καταρράκτης των </a:t>
            </a:r>
            <a:r>
              <a:rPr lang="el-GR" sz="3200" b="0" dirty="0" err="1">
                <a:solidFill>
                  <a:prstClr val="white"/>
                </a:solidFill>
              </a:rPr>
              <a:t>κυτταροκινών</a:t>
            </a:r>
            <a:r>
              <a:rPr lang="el-GR" sz="3200" b="0" dirty="0">
                <a:solidFill>
                  <a:prstClr val="white"/>
                </a:solidFill>
              </a:rPr>
              <a:t> στη σηψαιμία</a:t>
            </a:r>
            <a:endParaRPr lang="el-GR" sz="3200" b="0" dirty="0">
              <a:solidFill>
                <a:prstClr val="white"/>
              </a:solidFill>
            </a:endParaRPr>
          </a:p>
        </p:txBody>
      </p:sp>
      <p:pic>
        <p:nvPicPr>
          <p:cNvPr id="52230" name="Picture 1" descr="C:\Users\dell\Desktop\New folder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1443038"/>
            <a:ext cx="7018337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76516" y="288032"/>
            <a:ext cx="8543956" cy="98072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Η </a:t>
            </a:r>
            <a:r>
              <a:rPr lang="en-US" sz="2400" dirty="0" smtClean="0"/>
              <a:t>IL-6 </a:t>
            </a:r>
            <a:r>
              <a:rPr lang="el-GR" sz="2400" dirty="0" smtClean="0"/>
              <a:t>επάγει την παραγωγή πρωτεϊνών οξείας φάσεως: υποστήριξη των φλεγμονωδών διεργασιών </a:t>
            </a:r>
            <a:endParaRPr lang="el-GR" sz="2400" dirty="0"/>
          </a:p>
        </p:txBody>
      </p:sp>
      <p:pic>
        <p:nvPicPr>
          <p:cNvPr id="53253" name="Picture 2" descr="C:\Users\dell\Desktop\New folder\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1400" y="1500188"/>
            <a:ext cx="7564438" cy="5214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064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>
                <a:latin typeface="Calibri" pitchFamily="34" charset="0"/>
              </a:rPr>
              <a:t>Ο ρόλος των φαγοκυττάρων στην έμφυτη ανοσία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376488" y="1196975"/>
            <a:ext cx="439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Αλληλουχία γεγονότων σε μια λοίμωξη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3079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1. </a:t>
            </a:r>
            <a:r>
              <a:rPr lang="el-GR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Είσοδος του παθογόνου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8313" y="2312988"/>
            <a:ext cx="350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2. </a:t>
            </a:r>
            <a:r>
              <a:rPr lang="el-GR" sz="200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Αναγνώριση του παθογόνου</a:t>
            </a:r>
            <a:endParaRPr lang="en-US" sz="200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8313" y="2873375"/>
            <a:ext cx="5640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3. </a:t>
            </a:r>
            <a:r>
              <a:rPr lang="el-GR" sz="200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Φαγοκυττάρωση και θανάτωση του παθογόνου</a:t>
            </a:r>
            <a:endParaRPr lang="en-US" sz="200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68313" y="3425825"/>
            <a:ext cx="5208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latin typeface="Calibri" pitchFamily="34" charset="0"/>
              </a:rPr>
              <a:t>4. </a:t>
            </a:r>
            <a:r>
              <a:rPr lang="el-GR" sz="2000">
                <a:latin typeface="Calibri" pitchFamily="34" charset="0"/>
              </a:rPr>
              <a:t>Επαγωγή τοπικής φλεγμονής </a:t>
            </a:r>
            <a:r>
              <a:rPr lang="el-GR" sz="2000">
                <a:solidFill>
                  <a:srgbClr val="FF0000"/>
                </a:solidFill>
                <a:latin typeface="Calibri" pitchFamily="34" charset="0"/>
              </a:rPr>
              <a:t>[Μακροφάγα]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81050" y="3860800"/>
            <a:ext cx="80137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3525" indent="-263525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2000">
                <a:latin typeface="Calibri" pitchFamily="34" charset="0"/>
              </a:rPr>
              <a:t>Παραγωγή φλεγμονωδών κυτταροκινών </a:t>
            </a:r>
            <a:r>
              <a:rPr lang="sr-Latn-CS" sz="2000">
                <a:latin typeface="Calibri" pitchFamily="34" charset="0"/>
              </a:rPr>
              <a:t>(TNF</a:t>
            </a:r>
            <a:r>
              <a:rPr lang="el-GR" sz="2000">
                <a:latin typeface="Calibri" pitchFamily="34" charset="0"/>
              </a:rPr>
              <a:t>α</a:t>
            </a:r>
            <a:r>
              <a:rPr lang="sr-Latn-CS" sz="2000">
                <a:latin typeface="Calibri" pitchFamily="34" charset="0"/>
              </a:rPr>
              <a:t>, IL-1</a:t>
            </a:r>
            <a:r>
              <a:rPr lang="el-GR" sz="2000">
                <a:latin typeface="Calibri" pitchFamily="34" charset="0"/>
              </a:rPr>
              <a:t>β</a:t>
            </a:r>
            <a:r>
              <a:rPr lang="sr-Latn-CS" sz="2000">
                <a:latin typeface="Calibri" pitchFamily="34" charset="0"/>
              </a:rPr>
              <a:t>, </a:t>
            </a:r>
            <a:r>
              <a:rPr lang="el-GR" sz="2000">
                <a:latin typeface="Calibri" pitchFamily="34" charset="0"/>
              </a:rPr>
              <a:t>χημειοκίνες, .</a:t>
            </a:r>
            <a:r>
              <a:rPr lang="sr-Latn-CS" sz="2000">
                <a:latin typeface="Calibri" pitchFamily="34" charset="0"/>
              </a:rPr>
              <a:t>...)</a:t>
            </a:r>
            <a:endParaRPr lang="en-US" sz="2000">
              <a:latin typeface="Calibri" pitchFamily="34" charset="0"/>
            </a:endParaRPr>
          </a:p>
          <a:p>
            <a:pPr marL="263525" indent="-263525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2000">
                <a:latin typeface="Calibri" pitchFamily="34" charset="0"/>
              </a:rPr>
              <a:t>Προσέλκυση ανοσοκυττάρων στην περιοχή λοίμωξης</a:t>
            </a:r>
          </a:p>
          <a:p>
            <a:pPr marL="263525" indent="-263525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2000">
                <a:latin typeface="Calibri" pitchFamily="34" charset="0"/>
              </a:rPr>
              <a:t>Περαιτέρω αντιδράσεις για την εξάλειψη παθογόνου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215900" y="519113"/>
            <a:ext cx="8677275" cy="461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>
                <a:latin typeface="Calibri" pitchFamily="34" charset="0"/>
              </a:rPr>
              <a:t>Προσέλκυση λευκοκυττάρων στην περιοχή λοίμωξης</a:t>
            </a:r>
            <a:r>
              <a:rPr lang="sr-Latn-CS" sz="2400">
                <a:latin typeface="Calibri" pitchFamily="34" charset="0"/>
              </a:rPr>
              <a:t> (</a:t>
            </a:r>
            <a:r>
              <a:rPr lang="el-GR" sz="2400">
                <a:latin typeface="Calibri" pitchFamily="34" charset="0"/>
              </a:rPr>
              <a:t>εξαγγείωση</a:t>
            </a:r>
            <a:r>
              <a:rPr lang="sr-Latn-CS" sz="2400">
                <a:latin typeface="Calibri" pitchFamily="34" charset="0"/>
              </a:rPr>
              <a:t>)</a:t>
            </a:r>
            <a:endParaRPr lang="en-US" sz="2400">
              <a:latin typeface="Calibri" pitchFamily="34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 t="33673"/>
          <a:stretch>
            <a:fillRect/>
          </a:stretch>
        </p:blipFill>
        <p:spPr bwMode="auto">
          <a:xfrm>
            <a:off x="285750" y="2214563"/>
            <a:ext cx="85153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4313" y="2643188"/>
            <a:ext cx="5786437" cy="100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3563" y="3357563"/>
            <a:ext cx="314325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9250" y="2863850"/>
            <a:ext cx="2144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latin typeface="Calibri" pitchFamily="34" charset="0"/>
              </a:rPr>
              <a:t>Ασθενής σύνδεση</a:t>
            </a:r>
            <a:r>
              <a:rPr lang="sr-Latn-CS" sz="2000">
                <a:latin typeface="Calibri" pitchFamily="34" charset="0"/>
              </a:rPr>
              <a:t> </a:t>
            </a:r>
          </a:p>
          <a:p>
            <a:pPr algn="ctr"/>
            <a:r>
              <a:rPr lang="el-GR" sz="2000">
                <a:latin typeface="Calibri" pitchFamily="34" charset="0"/>
              </a:rPr>
              <a:t>&amp; ρολάρισμα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416300" y="3143250"/>
            <a:ext cx="1989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latin typeface="Calibri" pitchFamily="34" charset="0"/>
              </a:rPr>
              <a:t>Ενεργοποίηση &amp;</a:t>
            </a:r>
            <a:endParaRPr lang="sr-Latn-CS" sz="2000">
              <a:latin typeface="Calibri" pitchFamily="34" charset="0"/>
            </a:endParaRPr>
          </a:p>
          <a:p>
            <a:pPr algn="ctr"/>
            <a:r>
              <a:rPr lang="el-GR" sz="2000">
                <a:latin typeface="Calibri" pitchFamily="34" charset="0"/>
              </a:rPr>
              <a:t>ισχυρή σύνδεση</a:t>
            </a:r>
            <a:endParaRPr lang="en-US" sz="2000">
              <a:latin typeface="Calibri" pitchFamily="34" charset="0"/>
            </a:endParaRPr>
          </a:p>
        </p:txBody>
      </p:sp>
      <p:pic>
        <p:nvPicPr>
          <p:cNvPr id="55304" name="Picture 2"/>
          <p:cNvPicPr>
            <a:picLocks noChangeAspect="1" noChangeArrowheads="1"/>
          </p:cNvPicPr>
          <p:nvPr/>
        </p:nvPicPr>
        <p:blipFill>
          <a:blip r:embed="rId4" cstate="print"/>
          <a:srcRect l="9009" t="73386"/>
          <a:stretch>
            <a:fillRect/>
          </a:stretch>
        </p:blipFill>
        <p:spPr bwMode="auto">
          <a:xfrm>
            <a:off x="500063" y="4929188"/>
            <a:ext cx="72151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Text Box 11"/>
          <p:cNvSpPr txBox="1">
            <a:spLocks noChangeArrowheads="1"/>
          </p:cNvSpPr>
          <p:nvPr/>
        </p:nvSpPr>
        <p:spPr bwMode="auto">
          <a:xfrm>
            <a:off x="192088" y="4857750"/>
            <a:ext cx="155098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Latn-CS" sz="2000">
                <a:latin typeface="Calibri" pitchFamily="34" charset="0"/>
              </a:rPr>
              <a:t>Endothelium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9375" y="5286375"/>
            <a:ext cx="14287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480175" y="3284538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M</a:t>
            </a:r>
            <a:r>
              <a:rPr lang="el-GR" sz="2000">
                <a:latin typeface="Calibri" pitchFamily="34" charset="0"/>
              </a:rPr>
              <a:t>ετανάστευση</a:t>
            </a:r>
            <a:endParaRPr lang="en-US" sz="2000">
              <a:latin typeface="Calibri" pitchFamily="34" charset="0"/>
            </a:endParaRPr>
          </a:p>
          <a:p>
            <a:pPr algn="ctr"/>
            <a:r>
              <a:rPr lang="en-US" sz="2000">
                <a:latin typeface="Calibri" pitchFamily="34" charset="0"/>
              </a:rPr>
              <a:t>(</a:t>
            </a:r>
            <a:r>
              <a:rPr lang="el-GR" sz="2000">
                <a:latin typeface="Calibri" pitchFamily="34" charset="0"/>
              </a:rPr>
              <a:t>διαπήδηση</a:t>
            </a:r>
            <a:r>
              <a:rPr lang="en-US" sz="2000">
                <a:latin typeface="Calibri" pitchFamily="34" charset="0"/>
              </a:rPr>
              <a:t>)</a:t>
            </a:r>
            <a:endParaRPr lang="sr-Latn-CS" sz="2000">
              <a:latin typeface="Calibri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334000" y="5857875"/>
            <a:ext cx="337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latin typeface="Calibri" pitchFamily="34" charset="0"/>
              </a:rPr>
              <a:t>Άφιξη στην περιοχή λοίμωξης</a:t>
            </a:r>
            <a:endParaRPr lang="sr-Latn-CS" sz="2000">
              <a:latin typeface="Calibri" pitchFamily="34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966788" y="1714500"/>
            <a:ext cx="1298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latin typeface="Calibri" pitchFamily="34" charset="0"/>
              </a:rPr>
              <a:t>Σελεκτίνες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25888" y="1701800"/>
            <a:ext cx="1516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latin typeface="Calibri" pitchFamily="34" charset="0"/>
              </a:rPr>
              <a:t>Ιντεργκρίνες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215063" y="1500188"/>
            <a:ext cx="2500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>
                <a:latin typeface="Calibri" pitchFamily="34" charset="0"/>
              </a:rPr>
              <a:t>Άλλα προσκολλητικά μόρια</a:t>
            </a:r>
            <a:endParaRPr lang="sr-Latn-CS" sz="2000">
              <a:latin typeface="Calibri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68313" y="6092825"/>
            <a:ext cx="2643187" cy="708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latin typeface="Calibri" pitchFamily="34" charset="0"/>
              </a:rPr>
              <a:t>Περιοχή λοίμωξης</a:t>
            </a:r>
          </a:p>
          <a:p>
            <a:pPr algn="ctr"/>
            <a:r>
              <a:rPr lang="el-GR" sz="2000">
                <a:latin typeface="Calibri" pitchFamily="34" charset="0"/>
              </a:rPr>
              <a:t>(επιτόπια μακροφάγα)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16613" y="4000500"/>
            <a:ext cx="3000375" cy="85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 l="66277" t="35544" b="55103"/>
          <a:stretch>
            <a:fillRect/>
          </a:stretch>
        </p:blipFill>
        <p:spPr bwMode="auto">
          <a:xfrm>
            <a:off x="5868988" y="4405313"/>
            <a:ext cx="2871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57188" y="3643313"/>
            <a:ext cx="2571750" cy="809625"/>
            <a:chOff x="357158" y="3643314"/>
            <a:chExt cx="2571768" cy="809756"/>
          </a:xfrm>
        </p:grpSpPr>
        <p:sp>
          <p:nvSpPr>
            <p:cNvPr id="41" name="Rectangle 40"/>
            <p:cNvSpPr/>
            <p:nvPr/>
          </p:nvSpPr>
          <p:spPr>
            <a:xfrm>
              <a:off x="357158" y="3643314"/>
              <a:ext cx="2571768" cy="785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14479" y="4238722"/>
              <a:ext cx="285752" cy="214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357563" y="3797300"/>
            <a:ext cx="257175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727075" y="4357688"/>
            <a:ext cx="7653338" cy="142875"/>
            <a:chOff x="726411" y="4357694"/>
            <a:chExt cx="7653704" cy="142876"/>
          </a:xfrm>
        </p:grpSpPr>
        <p:grpSp>
          <p:nvGrpSpPr>
            <p:cNvPr id="55324" name="Group 44"/>
            <p:cNvGrpSpPr>
              <a:grpSpLocks/>
            </p:cNvGrpSpPr>
            <p:nvPr/>
          </p:nvGrpSpPr>
          <p:grpSpPr bwMode="auto">
            <a:xfrm>
              <a:off x="726411" y="4357694"/>
              <a:ext cx="807719" cy="142876"/>
              <a:chOff x="726411" y="4357694"/>
              <a:chExt cx="807719" cy="14287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26411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78818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31226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83633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336040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88448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5325" name="Group 45"/>
            <p:cNvGrpSpPr>
              <a:grpSpLocks/>
            </p:cNvGrpSpPr>
            <p:nvPr/>
          </p:nvGrpSpPr>
          <p:grpSpPr bwMode="auto">
            <a:xfrm>
              <a:off x="2121207" y="4357694"/>
              <a:ext cx="807719" cy="142876"/>
              <a:chOff x="726411" y="4357694"/>
              <a:chExt cx="807719" cy="14287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727095" y="4357694"/>
                <a:ext cx="46039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79502" y="4357694"/>
                <a:ext cx="46039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31910" y="4357694"/>
                <a:ext cx="44452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84317" y="4357694"/>
                <a:ext cx="44452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335136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487544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5326" name="Group 52"/>
            <p:cNvGrpSpPr>
              <a:grpSpLocks/>
            </p:cNvGrpSpPr>
            <p:nvPr/>
          </p:nvGrpSpPr>
          <p:grpSpPr bwMode="auto">
            <a:xfrm>
              <a:off x="3478529" y="4357694"/>
              <a:ext cx="807719" cy="142876"/>
              <a:chOff x="726411" y="4357694"/>
              <a:chExt cx="807719" cy="14287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27150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79557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031965" y="4357694"/>
                <a:ext cx="44452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184372" y="4357694"/>
                <a:ext cx="44452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335192" y="4357694"/>
                <a:ext cx="46039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487600" y="4357694"/>
                <a:ext cx="46039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5327" name="Group 59"/>
            <p:cNvGrpSpPr>
              <a:grpSpLocks/>
            </p:cNvGrpSpPr>
            <p:nvPr/>
          </p:nvGrpSpPr>
          <p:grpSpPr bwMode="auto">
            <a:xfrm>
              <a:off x="4821939" y="4357694"/>
              <a:ext cx="807719" cy="142876"/>
              <a:chOff x="726411" y="4357694"/>
              <a:chExt cx="807719" cy="142876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726829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79236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031644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184051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336458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488866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5328" name="Group 66"/>
            <p:cNvGrpSpPr>
              <a:grpSpLocks/>
            </p:cNvGrpSpPr>
            <p:nvPr/>
          </p:nvGrpSpPr>
          <p:grpSpPr bwMode="auto">
            <a:xfrm>
              <a:off x="6143636" y="4357694"/>
              <a:ext cx="807719" cy="142876"/>
              <a:chOff x="726411" y="4357694"/>
              <a:chExt cx="807719" cy="14287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725995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78402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30810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83217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335624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488032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5329" name="Group 73"/>
            <p:cNvGrpSpPr>
              <a:grpSpLocks/>
            </p:cNvGrpSpPr>
            <p:nvPr/>
          </p:nvGrpSpPr>
          <p:grpSpPr bwMode="auto">
            <a:xfrm>
              <a:off x="7572396" y="4357694"/>
              <a:ext cx="807719" cy="142876"/>
              <a:chOff x="726411" y="4357694"/>
              <a:chExt cx="807719" cy="142876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726053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78460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030868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183275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335682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488090" y="4357694"/>
                <a:ext cx="4604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81" name="Rectangle 80"/>
          <p:cNvSpPr/>
          <p:nvPr/>
        </p:nvSpPr>
        <p:spPr>
          <a:xfrm rot="3326527">
            <a:off x="1228725" y="4557713"/>
            <a:ext cx="642937" cy="2281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 rot="3326527">
            <a:off x="4014788" y="4629150"/>
            <a:ext cx="642938" cy="2281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5320" name="73 - TextBox"/>
          <p:cNvSpPr txBox="1">
            <a:spLocks noChangeArrowheads="1"/>
          </p:cNvSpPr>
          <p:nvPr/>
        </p:nvSpPr>
        <p:spPr bwMode="auto">
          <a:xfrm>
            <a:off x="7042150" y="2636838"/>
            <a:ext cx="17748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latin typeface="Calibri" pitchFamily="34" charset="0"/>
              </a:rPr>
              <a:t>Ροή αίματος</a:t>
            </a:r>
          </a:p>
        </p:txBody>
      </p:sp>
      <p:sp>
        <p:nvSpPr>
          <p:cNvPr id="55321" name="83 - TextBox"/>
          <p:cNvSpPr txBox="1">
            <a:spLocks noChangeArrowheads="1"/>
          </p:cNvSpPr>
          <p:nvPr/>
        </p:nvSpPr>
        <p:spPr bwMode="auto">
          <a:xfrm>
            <a:off x="250825" y="4868863"/>
            <a:ext cx="1544638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latin typeface="Calibri" pitchFamily="34" charset="0"/>
              </a:rPr>
              <a:t>Ενδοθήλιο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835150" y="5013325"/>
            <a:ext cx="21605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/>
            <a:r>
              <a:rPr lang="el-GR" sz="1600">
                <a:latin typeface="Calibri" pitchFamily="34" charset="0"/>
              </a:rPr>
              <a:t>Επαγωγή</a:t>
            </a:r>
          </a:p>
          <a:p>
            <a:pPr algn="ctr"/>
            <a:r>
              <a:rPr lang="sr-Latn-CS" sz="1600">
                <a:latin typeface="Calibri" pitchFamily="34" charset="0"/>
              </a:rPr>
              <a:t>TNF</a:t>
            </a:r>
            <a:r>
              <a:rPr lang="el-GR" sz="1600">
                <a:latin typeface="Calibri" pitchFamily="34" charset="0"/>
              </a:rPr>
              <a:t>α, </a:t>
            </a:r>
            <a:r>
              <a:rPr lang="sr-Latn-CS" sz="1600">
                <a:latin typeface="Calibri" pitchFamily="34" charset="0"/>
              </a:rPr>
              <a:t>IL-1</a:t>
            </a:r>
            <a:r>
              <a:rPr lang="el-GR" sz="1600">
                <a:latin typeface="Calibri" pitchFamily="34" charset="0"/>
              </a:rPr>
              <a:t>β, χημειοκινών</a:t>
            </a:r>
          </a:p>
          <a:p>
            <a:pPr algn="ctr"/>
            <a:r>
              <a:rPr lang="el-GR" sz="1600">
                <a:latin typeface="Calibri" pitchFamily="34" charset="0"/>
              </a:rPr>
              <a:t>από σήματα </a:t>
            </a:r>
            <a:r>
              <a:rPr lang="en-US" sz="1600">
                <a:latin typeface="Calibri" pitchFamily="34" charset="0"/>
              </a:rPr>
              <a:t>“</a:t>
            </a:r>
            <a:r>
              <a:rPr lang="el-GR" sz="1600">
                <a:latin typeface="Calibri" pitchFamily="34" charset="0"/>
              </a:rPr>
              <a:t>κινδύνου</a:t>
            </a:r>
            <a:r>
              <a:rPr lang="en-US" sz="1600">
                <a:latin typeface="Calibri" pitchFamily="34" charset="0"/>
              </a:rPr>
              <a:t>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72188" y="4929188"/>
            <a:ext cx="1357312" cy="100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2" grpId="0"/>
      <p:bldP spid="23" grpId="0"/>
      <p:bldP spid="26" grpId="0" animBg="1"/>
      <p:bldP spid="40" grpId="0" animBg="1"/>
      <p:bldP spid="44" grpId="0" animBg="1"/>
      <p:bldP spid="81" grpId="0" animBg="1"/>
      <p:bldP spid="82" grpId="0" animBg="1"/>
      <p:bldP spid="16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85750" y="836613"/>
            <a:ext cx="8572500" cy="4392612"/>
          </a:xfrm>
          <a:prstGeom prst="rect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l-GR" sz="2000" dirty="0">
                <a:solidFill>
                  <a:schemeClr val="tx1"/>
                </a:solidFill>
                <a:latin typeface="Calibri" pitchFamily="34" charset="0"/>
              </a:rPr>
              <a:t>Οι σύγχρονες θεραπευτικές παρεμβάσεις σε χρόνια φλεγμονώδη νοσήματα στοχεύουν στην καταστολή των </a:t>
            </a:r>
            <a:r>
              <a:rPr lang="el-GR" sz="2000" dirty="0" err="1">
                <a:solidFill>
                  <a:schemeClr val="tx1"/>
                </a:solidFill>
                <a:latin typeface="Calibri" pitchFamily="34" charset="0"/>
              </a:rPr>
              <a:t>κυτταροκινών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</a:rPr>
              <a:t> ή των </a:t>
            </a:r>
            <a:r>
              <a:rPr lang="el-GR" sz="2000" dirty="0" err="1">
                <a:solidFill>
                  <a:schemeClr val="tx1"/>
                </a:solidFill>
                <a:latin typeface="Calibri" pitchFamily="34" charset="0"/>
              </a:rPr>
              <a:t>προσκολλητικών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</a:rPr>
              <a:t> μορίων:</a:t>
            </a:r>
          </a:p>
          <a:p>
            <a:pPr marL="538163" indent="-263525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sr-Latn-CS" sz="2000" dirty="0">
                <a:solidFill>
                  <a:schemeClr val="tx1"/>
                </a:solidFill>
                <a:latin typeface="Calibri" pitchFamily="34" charset="0"/>
              </a:rPr>
              <a:t>TNF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</a:rPr>
              <a:t>α: Ρευματοειδής αρθρίτιδα, </a:t>
            </a:r>
            <a:r>
              <a:rPr lang="el-GR" sz="2000" dirty="0" err="1">
                <a:solidFill>
                  <a:schemeClr val="tx1"/>
                </a:solidFill>
                <a:latin typeface="Calibri" pitchFamily="34" charset="0"/>
              </a:rPr>
              <a:t>ψωριασική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</a:rPr>
              <a:t> αρθρίτιδα, </a:t>
            </a:r>
            <a:r>
              <a:rPr lang="el-GR" sz="2000" dirty="0" err="1">
                <a:solidFill>
                  <a:schemeClr val="tx1"/>
                </a:solidFill>
                <a:latin typeface="Calibri" pitchFamily="34" charset="0"/>
              </a:rPr>
              <a:t>αγκυλοποιητική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</a:rPr>
              <a:t> σπονδυλαρθρίτιδα, φλεγμονώδεις νόσοι εντέρου</a:t>
            </a:r>
          </a:p>
          <a:p>
            <a:pPr marL="538163" indent="-263525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IL-1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</a:rPr>
              <a:t>β: </a:t>
            </a:r>
            <a:r>
              <a:rPr lang="el-GR" sz="2000" dirty="0" err="1">
                <a:solidFill>
                  <a:schemeClr val="tx1"/>
                </a:solidFill>
                <a:latin typeface="Calibri" pitchFamily="34" charset="0"/>
              </a:rPr>
              <a:t>αυτοφλεγμονώδη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</a:rPr>
              <a:t> νοσήματα (Νόσος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Still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</a:rPr>
              <a:t>ενηλίκων, Μεσογειακός πυρετός, Σύνδρομο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CAPS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marL="538163" indent="-263525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IL-6: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</a:rPr>
              <a:t>Ρευματοειδής αρθρίτιδα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538163" indent="-263525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sr-Latn-CS" sz="2000" dirty="0">
                <a:solidFill>
                  <a:schemeClr val="tx1"/>
                </a:solidFill>
                <a:latin typeface="Calibri" pitchFamily="34" charset="0"/>
              </a:rPr>
              <a:t>VLA-4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</a:rPr>
              <a:t>: Σκλήρυνση κατά πλάκας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064500" cy="52228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800" dirty="0">
                <a:latin typeface="Calibri" pitchFamily="34" charset="0"/>
              </a:rPr>
              <a:t>Ο ρόλος των φαγοκυττάρων στην έμφυτη ανοσία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376488" y="1196975"/>
            <a:ext cx="439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Αλληλουχία γεγονότων σε μια λοίμωξη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188" y="1820863"/>
            <a:ext cx="30797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1.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Είσοδος του παθογόνου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11188" y="2360613"/>
            <a:ext cx="35083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2.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Αναγνώριση του παθογόνου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11188" y="2921000"/>
            <a:ext cx="56403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3.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Φαγοκυττάρωση και θανάτωση του παθογόνου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1188" y="3473450"/>
            <a:ext cx="35528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4.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Επαγωγή τοπικής φλεγμονής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611188" y="3965575"/>
            <a:ext cx="83534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Calibri" pitchFamily="34" charset="0"/>
              </a:rPr>
              <a:t>5</a:t>
            </a:r>
            <a:r>
              <a:rPr lang="sr-Latn-CS" sz="2000">
                <a:latin typeface="Calibri" pitchFamily="34" charset="0"/>
              </a:rPr>
              <a:t>. </a:t>
            </a:r>
            <a:r>
              <a:rPr lang="el-GR" sz="2000">
                <a:latin typeface="Calibri" pitchFamily="34" charset="0"/>
              </a:rPr>
              <a:t>Επαγωγή επίκτητης ανοσίας</a:t>
            </a:r>
          </a:p>
          <a:p>
            <a:r>
              <a:rPr lang="el-GR" sz="2000">
                <a:latin typeface="Calibri" pitchFamily="34" charset="0"/>
              </a:rPr>
              <a:t>	</a:t>
            </a:r>
            <a:r>
              <a:rPr lang="el-GR" sz="2000">
                <a:latin typeface="Calibri" pitchFamily="34" charset="0"/>
                <a:sym typeface="Wingdings" pitchFamily="2" charset="2"/>
              </a:rPr>
              <a:t> μόρια </a:t>
            </a:r>
            <a:r>
              <a:rPr lang="el-GR" sz="2000">
                <a:latin typeface="Calibri" pitchFamily="34" charset="0"/>
              </a:rPr>
              <a:t>αντιγονικής παρουσίασης, συνενεργοποιητικά μόρια στα 		δενδριτικά κύτταρα και μακροφάγα</a:t>
            </a:r>
          </a:p>
          <a:p>
            <a:r>
              <a:rPr lang="el-GR" sz="2000">
                <a:latin typeface="Calibri" pitchFamily="34" charset="0"/>
              </a:rPr>
              <a:t>	</a:t>
            </a:r>
            <a:r>
              <a:rPr lang="el-GR" sz="2000">
                <a:latin typeface="Calibri" pitchFamily="34" charset="0"/>
                <a:sym typeface="Wingdings" pitchFamily="2" charset="2"/>
              </a:rPr>
              <a:t> ενεργοποίηση και κλωνική έκπτυξη Τ-λεμφοκυττάρων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064500" cy="52228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800" dirty="0">
                <a:latin typeface="Calibri" pitchFamily="34" charset="0"/>
              </a:rPr>
              <a:t>Ο ρόλος των φαγοκυττάρων στην έμφυτη ανοσία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376488" y="1196975"/>
            <a:ext cx="439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Αλληλουχία γεγονότων σε μια λοίμωξη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188" y="1820863"/>
            <a:ext cx="30797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1.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Είσοδος του παθογόνου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11188" y="2360613"/>
            <a:ext cx="35083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2.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Αναγνώριση του παθογόνου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11188" y="2921000"/>
            <a:ext cx="56403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3.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Φαγοκυττάρωση και θανάτωση του παθογόνου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1188" y="3473450"/>
            <a:ext cx="35528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4.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Επαγωγή τοπικής φλεγμονής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611188" y="3965575"/>
            <a:ext cx="8353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Επαγωγή επίκτητης ανοσίας</a:t>
            </a:r>
          </a:p>
        </p:txBody>
      </p:sp>
      <p:sp>
        <p:nvSpPr>
          <p:cNvPr id="58377" name="Text Box 13"/>
          <p:cNvSpPr txBox="1">
            <a:spLocks noChangeArrowheads="1"/>
          </p:cNvSpPr>
          <p:nvPr/>
        </p:nvSpPr>
        <p:spPr bwMode="auto">
          <a:xfrm>
            <a:off x="611188" y="4724400"/>
            <a:ext cx="828198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/>
            <a:r>
              <a:rPr lang="el-GR" sz="2000">
                <a:latin typeface="Calibri" pitchFamily="34" charset="0"/>
              </a:rPr>
              <a:t>6</a:t>
            </a:r>
            <a:r>
              <a:rPr lang="sr-Latn-CS" sz="2000">
                <a:latin typeface="Calibri" pitchFamily="34" charset="0"/>
              </a:rPr>
              <a:t>. </a:t>
            </a:r>
            <a:r>
              <a:rPr lang="el-GR" sz="2000">
                <a:latin typeface="Calibri" pitchFamily="34" charset="0"/>
              </a:rPr>
              <a:t>Επαγωγή επούλωσης ιστών (</a:t>
            </a:r>
            <a:r>
              <a:rPr lang="en-US" sz="2000">
                <a:latin typeface="Calibri" pitchFamily="34" charset="0"/>
              </a:rPr>
              <a:t>tissue repair and remodeling) </a:t>
            </a:r>
            <a:r>
              <a:rPr lang="el-GR" sz="2000">
                <a:solidFill>
                  <a:srgbClr val="FF0000"/>
                </a:solidFill>
                <a:latin typeface="Calibri" pitchFamily="34" charset="0"/>
              </a:rPr>
              <a:t>[Μακροφάγα]</a:t>
            </a:r>
          </a:p>
          <a:p>
            <a:pPr marL="274638" indent="-274638">
              <a:spcBef>
                <a:spcPts val="600"/>
              </a:spcBef>
            </a:pPr>
            <a:r>
              <a:rPr lang="el-GR" sz="2000">
                <a:latin typeface="Calibri" pitchFamily="34" charset="0"/>
              </a:rPr>
              <a:t>	</a:t>
            </a:r>
            <a:r>
              <a:rPr lang="el-GR" sz="2000">
                <a:latin typeface="Calibri" pitchFamily="34" charset="0"/>
                <a:sym typeface="Wingdings" pitchFamily="2" charset="2"/>
              </a:rPr>
              <a:t> </a:t>
            </a:r>
            <a:r>
              <a:rPr lang="el-GR" sz="1800">
                <a:latin typeface="Calibri" pitchFamily="34" charset="0"/>
              </a:rPr>
              <a:t>παραγωγή ενζύμων και κυτταροκινών </a:t>
            </a:r>
            <a:r>
              <a:rPr lang="sr-Latn-CS" sz="1800">
                <a:latin typeface="Calibri" pitchFamily="34" charset="0"/>
              </a:rPr>
              <a:t>(</a:t>
            </a:r>
            <a:r>
              <a:rPr lang="el-GR" sz="1800">
                <a:latin typeface="Calibri" pitchFamily="34" charset="0"/>
              </a:rPr>
              <a:t>αυξητικοί παράγοντες, μεταλλοπρωτεϊνάσες, </a:t>
            </a:r>
            <a:r>
              <a:rPr lang="sr-Latn-CS" sz="1800">
                <a:latin typeface="Calibri" pitchFamily="34" charset="0"/>
              </a:rPr>
              <a:t>...)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8"/>
          <p:cNvGrpSpPr>
            <a:grpSpLocks noChangeAspect="1"/>
          </p:cNvGrpSpPr>
          <p:nvPr/>
        </p:nvGrpSpPr>
        <p:grpSpPr bwMode="auto">
          <a:xfrm>
            <a:off x="1887538" y="1357313"/>
            <a:ext cx="6659562" cy="3732212"/>
            <a:chOff x="428596" y="449864"/>
            <a:chExt cx="8120614" cy="4550772"/>
          </a:xfrm>
        </p:grpSpPr>
        <p:sp>
          <p:nvSpPr>
            <p:cNvPr id="4" name="Oval 3"/>
            <p:cNvSpPr/>
            <p:nvPr/>
          </p:nvSpPr>
          <p:spPr>
            <a:xfrm>
              <a:off x="428596" y="449864"/>
              <a:ext cx="5048525" cy="4550772"/>
            </a:xfrm>
            <a:prstGeom prst="ellipse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>
                <a:defRPr/>
              </a:pPr>
              <a:endParaRPr lang="el-GR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00685" y="449864"/>
              <a:ext cx="5048525" cy="45507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r">
                <a:defRPr/>
              </a:pPr>
              <a:endParaRPr lang="el-GR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74487" y="3407576"/>
              <a:ext cx="2592014" cy="7142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l-GR" sz="1600" dirty="0">
                  <a:latin typeface="+mj-lt"/>
                </a:rPr>
                <a:t>ΑΠΟΚΡΙΣΕΙΣ ΕΜΦΥΤΗΣ</a:t>
              </a:r>
            </a:p>
            <a:p>
              <a:pPr algn="ctr">
                <a:defRPr/>
              </a:pPr>
              <a:r>
                <a:rPr lang="el-GR" sz="1600" dirty="0">
                  <a:latin typeface="+mj-lt"/>
                </a:rPr>
                <a:t>ΑΝΟΣΙΑΣ</a:t>
              </a:r>
              <a:endParaRPr lang="el-GR" sz="1600" dirty="0"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24854" y="3407576"/>
              <a:ext cx="2684933" cy="714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l-GR" sz="1600" dirty="0">
                  <a:latin typeface="+mj-lt"/>
                </a:rPr>
                <a:t>ΑΠΟΚΡΙΣΕΙΣ ΕΠΙΚΤΗΤΗΣ</a:t>
              </a:r>
            </a:p>
            <a:p>
              <a:pPr algn="ctr">
                <a:defRPr/>
              </a:pPr>
              <a:r>
                <a:rPr lang="el-GR" sz="1600" dirty="0">
                  <a:latin typeface="+mj-lt"/>
                </a:rPr>
                <a:t>ΑΝΟΣΙΑΣ</a:t>
              </a:r>
              <a:endParaRPr lang="el-GR" sz="1600" dirty="0">
                <a:latin typeface="+mj-lt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327525" y="2851150"/>
            <a:ext cx="17954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1500" dirty="0">
                <a:latin typeface="+mj-lt"/>
              </a:rPr>
              <a:t>ΔΙΑΜΕΣΟΛΑΒΗΤΕΣ</a:t>
            </a:r>
            <a:r>
              <a:rPr lang="en-US" sz="1500" dirty="0">
                <a:latin typeface="+mj-lt"/>
              </a:rPr>
              <a:t>:</a:t>
            </a:r>
          </a:p>
          <a:p>
            <a:pPr marL="265113" indent="-95250">
              <a:buFont typeface="Wingdings" pitchFamily="2" charset="2"/>
              <a:buChar char="§"/>
              <a:defRPr/>
            </a:pPr>
            <a:r>
              <a:rPr lang="el-GR" sz="1500" dirty="0">
                <a:latin typeface="+mj-lt"/>
              </a:rPr>
              <a:t>κυτταροκίνες</a:t>
            </a:r>
            <a:endParaRPr lang="en-US" sz="1500" dirty="0">
              <a:latin typeface="+mj-lt"/>
            </a:endParaRPr>
          </a:p>
          <a:p>
            <a:pPr marL="265113" indent="-95250">
              <a:buFont typeface="Wingdings" pitchFamily="2" charset="2"/>
              <a:buChar char="§"/>
              <a:defRPr/>
            </a:pPr>
            <a:r>
              <a:rPr lang="el-GR" sz="1500" dirty="0" err="1">
                <a:latin typeface="+mj-lt"/>
              </a:rPr>
              <a:t>χημειοκίνες</a:t>
            </a:r>
            <a:endParaRPr lang="en-US" sz="1500" dirty="0">
              <a:latin typeface="+mj-lt"/>
            </a:endParaRPr>
          </a:p>
          <a:p>
            <a:pPr marL="265113" indent="-95250">
              <a:buFont typeface="Wingdings" pitchFamily="2" charset="2"/>
              <a:buChar char="§"/>
              <a:defRPr/>
            </a:pPr>
            <a:r>
              <a:rPr lang="en-US" sz="1500" dirty="0">
                <a:latin typeface="+mj-lt"/>
              </a:rPr>
              <a:t>ROS, </a:t>
            </a:r>
            <a:r>
              <a:rPr lang="el-GR" sz="1500" dirty="0">
                <a:latin typeface="+mj-lt"/>
              </a:rPr>
              <a:t>κλπ</a:t>
            </a:r>
            <a:endParaRPr lang="el-GR" sz="1500" dirty="0">
              <a:latin typeface="+mj-lt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50825" y="1571625"/>
            <a:ext cx="7107238" cy="338138"/>
            <a:chOff x="251520" y="1571612"/>
            <a:chExt cx="7106554" cy="338554"/>
          </a:xfrm>
        </p:grpSpPr>
        <p:grpSp>
          <p:nvGrpSpPr>
            <p:cNvPr id="39951" name="Group 22"/>
            <p:cNvGrpSpPr>
              <a:grpSpLocks/>
            </p:cNvGrpSpPr>
            <p:nvPr/>
          </p:nvGrpSpPr>
          <p:grpSpPr bwMode="auto">
            <a:xfrm>
              <a:off x="2928926" y="1571612"/>
              <a:ext cx="4429148" cy="338554"/>
              <a:chOff x="2928926" y="1571612"/>
              <a:chExt cx="4429148" cy="33855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929375" y="1571612"/>
                <a:ext cx="1479408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+mj-lt"/>
                  </a:rPr>
                  <a:t>PAMPs/DAMPs</a:t>
                </a:r>
                <a:endParaRPr lang="el-GR" sz="1600" dirty="0">
                  <a:latin typeface="+mj-l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67558" y="1571612"/>
                <a:ext cx="1390516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 err="1">
                    <a:latin typeface="+mj-lt"/>
                  </a:rPr>
                  <a:t>A</a:t>
                </a:r>
                <a:r>
                  <a:rPr lang="el-GR" sz="1600" dirty="0" err="1">
                    <a:latin typeface="+mj-lt"/>
                  </a:rPr>
                  <a:t>υτοαντιγόνα</a:t>
                </a:r>
                <a:endParaRPr lang="el-GR" sz="1600" dirty="0">
                  <a:latin typeface="+mj-lt"/>
                </a:endParaRPr>
              </a:p>
            </p:txBody>
          </p:sp>
        </p:grpSp>
        <p:grpSp>
          <p:nvGrpSpPr>
            <p:cNvPr id="39952" name="Group 22"/>
            <p:cNvGrpSpPr>
              <a:grpSpLocks/>
            </p:cNvGrpSpPr>
            <p:nvPr/>
          </p:nvGrpSpPr>
          <p:grpSpPr bwMode="auto">
            <a:xfrm>
              <a:off x="251520" y="1571612"/>
              <a:ext cx="2228828" cy="338554"/>
              <a:chOff x="251520" y="1571612"/>
              <a:chExt cx="2228828" cy="33855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51520" y="1571612"/>
                <a:ext cx="1655603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l-GR" sz="1600" dirty="0">
                    <a:latin typeface="+mj-lt"/>
                  </a:rPr>
                  <a:t>ΕΝΕΡΓΟΠΟΙΗΤΕΣ</a:t>
                </a:r>
                <a:r>
                  <a:rPr lang="en-US" sz="1600" dirty="0">
                    <a:latin typeface="+mj-lt"/>
                  </a:rPr>
                  <a:t>:</a:t>
                </a:r>
                <a:endParaRPr lang="el-GR" sz="1600" dirty="0">
                  <a:latin typeface="+mj-lt"/>
                </a:endParaRPr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2051571" y="1687643"/>
                <a:ext cx="428584" cy="143051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latin typeface="+mj-lt"/>
                </a:endParaRPr>
              </a:p>
            </p:txBody>
          </p:sp>
        </p:grpSp>
      </p:grp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34925" y="2033588"/>
            <a:ext cx="8168522" cy="831850"/>
            <a:chOff x="35496" y="2033931"/>
            <a:chExt cx="8168447" cy="830997"/>
          </a:xfrm>
        </p:grpSpPr>
        <p:grpSp>
          <p:nvGrpSpPr>
            <p:cNvPr id="39945" name="Group 19"/>
            <p:cNvGrpSpPr>
              <a:grpSpLocks/>
            </p:cNvGrpSpPr>
            <p:nvPr/>
          </p:nvGrpSpPr>
          <p:grpSpPr bwMode="auto">
            <a:xfrm>
              <a:off x="2215114" y="2033931"/>
              <a:ext cx="5988829" cy="830997"/>
              <a:chOff x="2215114" y="2033931"/>
              <a:chExt cx="5988829" cy="83099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215114" y="2033931"/>
                <a:ext cx="2498702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95250" indent="-95250">
                  <a:defRPr/>
                </a:pPr>
                <a:r>
                  <a:rPr lang="en-US" sz="1600" dirty="0">
                    <a:solidFill>
                      <a:srgbClr val="FF0000"/>
                    </a:solidFill>
                    <a:latin typeface="+mj-lt"/>
                  </a:rPr>
                  <a:t>E</a:t>
                </a:r>
                <a:r>
                  <a:rPr lang="el-GR" sz="1600" dirty="0" err="1">
                    <a:solidFill>
                      <a:srgbClr val="FF0000"/>
                    </a:solidFill>
                    <a:latin typeface="+mj-lt"/>
                  </a:rPr>
                  <a:t>νεργοποίηση</a:t>
                </a:r>
                <a:r>
                  <a:rPr lang="el-GR" sz="16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1600" dirty="0">
                    <a:solidFill>
                      <a:srgbClr val="FF0000"/>
                    </a:solidFill>
                    <a:latin typeface="+mj-lt"/>
                  </a:rPr>
                  <a:t>PRRs</a:t>
                </a:r>
              </a:p>
              <a:p>
                <a:pPr marL="95250" indent="-95250">
                  <a:buFont typeface="Wingdings" pitchFamily="2" charset="2"/>
                  <a:buChar char="§"/>
                  <a:defRPr/>
                </a:pPr>
                <a:r>
                  <a:rPr lang="el-GR" sz="1600" dirty="0">
                    <a:latin typeface="+mj-lt"/>
                  </a:rPr>
                  <a:t>μακροφάγα</a:t>
                </a:r>
                <a:endParaRPr lang="en-US" sz="1600" dirty="0">
                  <a:latin typeface="+mj-lt"/>
                </a:endParaRPr>
              </a:p>
              <a:p>
                <a:pPr marL="95250" indent="-95250">
                  <a:buFont typeface="Wingdings" pitchFamily="2" charset="2"/>
                  <a:buChar char="§"/>
                  <a:defRPr/>
                </a:pPr>
                <a:r>
                  <a:rPr lang="el-GR" sz="1600" dirty="0">
                    <a:latin typeface="+mj-lt"/>
                  </a:rPr>
                  <a:t>επιθηλιακά κύτταρα, κλπ</a:t>
                </a:r>
                <a:endParaRPr lang="el-GR" sz="1600" dirty="0">
                  <a:latin typeface="+mj-l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40919" y="2086264"/>
                <a:ext cx="2463024" cy="5841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95250" indent="-95250">
                  <a:defRPr/>
                </a:pPr>
                <a:r>
                  <a:rPr lang="en-US" sz="1600" dirty="0" smtClean="0">
                    <a:solidFill>
                      <a:srgbClr val="FF0000"/>
                    </a:solidFill>
                    <a:latin typeface="+mj-lt"/>
                  </a:rPr>
                  <a:t>E</a:t>
                </a:r>
                <a:r>
                  <a:rPr lang="el-GR" sz="1600" dirty="0" err="1" smtClean="0">
                    <a:solidFill>
                      <a:srgbClr val="FF0000"/>
                    </a:solidFill>
                    <a:latin typeface="+mj-lt"/>
                  </a:rPr>
                  <a:t>νεργοποίηση</a:t>
                </a:r>
                <a:r>
                  <a:rPr lang="el-GR" sz="1600" dirty="0" smtClean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+mj-lt"/>
                  </a:rPr>
                  <a:t>TcRs</a:t>
                </a:r>
                <a:r>
                  <a:rPr lang="en-US" sz="1600" dirty="0">
                    <a:solidFill>
                      <a:srgbClr val="FF0000"/>
                    </a:solidFill>
                    <a:latin typeface="+mj-lt"/>
                  </a:rPr>
                  <a:t> &amp; </a:t>
                </a:r>
                <a:r>
                  <a:rPr lang="en-US" sz="1600" dirty="0" err="1">
                    <a:solidFill>
                      <a:srgbClr val="FF0000"/>
                    </a:solidFill>
                    <a:latin typeface="+mj-lt"/>
                  </a:rPr>
                  <a:t>BcRs</a:t>
                </a:r>
                <a:endParaRPr lang="en-US" sz="1600" dirty="0">
                  <a:solidFill>
                    <a:srgbClr val="FF0000"/>
                  </a:solidFill>
                  <a:latin typeface="+mj-lt"/>
                </a:endParaRPr>
              </a:p>
              <a:p>
                <a:pPr marL="95250" indent="-95250">
                  <a:buFont typeface="Wingdings" pitchFamily="2" charset="2"/>
                  <a:buChar char="§"/>
                  <a:defRPr/>
                </a:pPr>
                <a:r>
                  <a:rPr lang="en-US" sz="1600" dirty="0">
                    <a:latin typeface="+mj-lt"/>
                  </a:rPr>
                  <a:t>Ag </a:t>
                </a:r>
                <a:r>
                  <a:rPr lang="el-GR" sz="1600" dirty="0">
                    <a:latin typeface="+mj-lt"/>
                  </a:rPr>
                  <a:t>παρουσίαση </a:t>
                </a:r>
                <a:r>
                  <a:rPr lang="en-US" sz="1600" dirty="0">
                    <a:latin typeface="+mj-lt"/>
                  </a:rPr>
                  <a:t>(APCs)</a:t>
                </a:r>
                <a:endParaRPr lang="el-GR" sz="1600" dirty="0">
                  <a:latin typeface="+mj-lt"/>
                </a:endParaRPr>
              </a:p>
            </p:txBody>
          </p:sp>
        </p:grpSp>
        <p:grpSp>
          <p:nvGrpSpPr>
            <p:cNvPr id="39946" name="Group 23"/>
            <p:cNvGrpSpPr>
              <a:grpSpLocks/>
            </p:cNvGrpSpPr>
            <p:nvPr/>
          </p:nvGrpSpPr>
          <p:grpSpPr bwMode="auto">
            <a:xfrm>
              <a:off x="35496" y="2233190"/>
              <a:ext cx="1868788" cy="338554"/>
              <a:chOff x="35496" y="2233190"/>
              <a:chExt cx="1868788" cy="33855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5496" y="2233750"/>
                <a:ext cx="1320788" cy="3377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l-GR" sz="1600" dirty="0">
                    <a:latin typeface="+mj-lt"/>
                  </a:rPr>
                  <a:t>ΑΙΣΘΗΤΗΡΕΣ:</a:t>
                </a:r>
                <a:endParaRPr lang="el-GR" sz="1600" dirty="0">
                  <a:latin typeface="+mj-lt"/>
                </a:endParaRPr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1475346" y="2332074"/>
                <a:ext cx="428621" cy="141142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latin typeface="+mj-lt"/>
                </a:endParaRPr>
              </a:p>
            </p:txBody>
          </p:sp>
        </p:grpSp>
      </p:grp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2428875" y="5214938"/>
            <a:ext cx="5000625" cy="1123950"/>
            <a:chOff x="2428860" y="5214950"/>
            <a:chExt cx="5000660" cy="1124372"/>
          </a:xfrm>
        </p:grpSpPr>
        <p:sp>
          <p:nvSpPr>
            <p:cNvPr id="26" name="Left Bracket 25"/>
            <p:cNvSpPr/>
            <p:nvPr/>
          </p:nvSpPr>
          <p:spPr>
            <a:xfrm rot="16200000">
              <a:off x="4607588" y="4536421"/>
              <a:ext cx="714643" cy="2071701"/>
            </a:xfrm>
            <a:prstGeom prst="leftBracket">
              <a:avLst>
                <a:gd name="adj" fmla="val 145000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28860" y="6001057"/>
              <a:ext cx="5000660" cy="338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73050" indent="-273050" algn="ctr">
                <a:defRPr/>
              </a:pPr>
              <a:r>
                <a:rPr lang="el-GR" sz="1600" dirty="0">
                  <a:latin typeface="+mj-lt"/>
                </a:rPr>
                <a:t>Στενή διασύνδεση ανοσολογικών αποκρίσεων</a:t>
              </a:r>
              <a:endParaRPr lang="el-GR" sz="16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>Λύση οξείας φλεγμονής</a:t>
            </a:r>
            <a:endParaRPr lang="el-GR" sz="3200" dirty="0"/>
          </a:p>
        </p:txBody>
      </p:sp>
      <p:sp>
        <p:nvSpPr>
          <p:cNvPr id="59397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95862"/>
          </a:xfrm>
        </p:spPr>
        <p:txBody>
          <a:bodyPr/>
          <a:lstStyle/>
          <a:p>
            <a:r>
              <a:rPr lang="el-GR" sz="2400" dirty="0" smtClean="0"/>
              <a:t>Μικρός ο χρόνος ζωής μορίων-διαβιβαστών στην υγρή φάση</a:t>
            </a:r>
          </a:p>
          <a:p>
            <a:r>
              <a:rPr lang="el-GR" sz="2400" dirty="0" smtClean="0"/>
              <a:t>Παραγωγή </a:t>
            </a:r>
            <a:r>
              <a:rPr lang="el-GR" sz="2400" dirty="0" err="1" smtClean="0"/>
              <a:t>λιποξινών</a:t>
            </a:r>
            <a:r>
              <a:rPr lang="el-GR" sz="2400" dirty="0" smtClean="0"/>
              <a:t> </a:t>
            </a:r>
          </a:p>
          <a:p>
            <a:pPr lvl="1"/>
            <a:r>
              <a:rPr lang="el-GR" sz="2000" dirty="0" smtClean="0"/>
              <a:t>Προέρχονται από μεταβολίτες του </a:t>
            </a:r>
            <a:r>
              <a:rPr lang="el-GR" sz="2000" dirty="0" err="1" smtClean="0"/>
              <a:t>αραχιδονικού</a:t>
            </a:r>
            <a:r>
              <a:rPr lang="el-GR" sz="2000" dirty="0" smtClean="0"/>
              <a:t> οξέος (</a:t>
            </a:r>
            <a:r>
              <a:rPr lang="en-US" sz="2000" dirty="0" smtClean="0"/>
              <a:t>LXA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, LXB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</a:p>
          <a:p>
            <a:pPr lvl="1"/>
            <a:r>
              <a:rPr lang="el-GR" sz="2000" dirty="0" smtClean="0"/>
              <a:t>Αναστέλλουν την μετανάστευση και την </a:t>
            </a:r>
            <a:r>
              <a:rPr lang="el-GR" sz="2000" dirty="0" err="1" smtClean="0"/>
              <a:t>χημειοταξία</a:t>
            </a:r>
            <a:r>
              <a:rPr lang="el-GR" sz="2000" dirty="0" smtClean="0"/>
              <a:t> των </a:t>
            </a:r>
            <a:r>
              <a:rPr lang="el-GR" sz="2000" dirty="0" err="1" smtClean="0"/>
              <a:t>ουδετεροφίλων</a:t>
            </a:r>
            <a:endParaRPr lang="el-GR" sz="2000" dirty="0" smtClean="0"/>
          </a:p>
          <a:p>
            <a:pPr lvl="1"/>
            <a:r>
              <a:rPr lang="el-GR" sz="2000" dirty="0" smtClean="0"/>
              <a:t>Ενεργοποιούν την φαγοκυττάρωση αποπτωτικών κυττάρων από τα </a:t>
            </a:r>
            <a:r>
              <a:rPr lang="el-GR" sz="2000" dirty="0" err="1" smtClean="0"/>
              <a:t>μακροφάγα</a:t>
            </a:r>
            <a:endParaRPr lang="el-GR" sz="2000" dirty="0" smtClean="0"/>
          </a:p>
          <a:p>
            <a:r>
              <a:rPr lang="el-GR" sz="2400" dirty="0" smtClean="0"/>
              <a:t>Παραγωγή</a:t>
            </a:r>
            <a:r>
              <a:rPr lang="en-US" sz="2400" dirty="0" smtClean="0"/>
              <a:t> </a:t>
            </a:r>
            <a:r>
              <a:rPr lang="el-GR" sz="2400" dirty="0" err="1" smtClean="0"/>
              <a:t>επιλυσινών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resolvins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lvl="1"/>
            <a:r>
              <a:rPr lang="el-GR" sz="2000" dirty="0" smtClean="0"/>
              <a:t>Συντίθενται από ω3 λιπαρά οξέα</a:t>
            </a:r>
          </a:p>
          <a:p>
            <a:pPr lvl="1"/>
            <a:r>
              <a:rPr lang="el-GR" sz="2000" dirty="0" smtClean="0"/>
              <a:t>Αναστέλλουν την παραγωγή και επιστράτευση κυττάρων φλεγμονής στην θέση της φλεγμονής</a:t>
            </a:r>
          </a:p>
          <a:p>
            <a:r>
              <a:rPr lang="el-GR" sz="2400" dirty="0" smtClean="0"/>
              <a:t>Κάθαρση </a:t>
            </a:r>
            <a:r>
              <a:rPr lang="el-GR" sz="2400" dirty="0" err="1" smtClean="0"/>
              <a:t>ουδετεροφίλων</a:t>
            </a:r>
            <a:r>
              <a:rPr lang="el-GR" sz="2400" dirty="0" smtClean="0"/>
              <a:t> μέσω </a:t>
            </a:r>
            <a:r>
              <a:rPr lang="el-GR" sz="2400" dirty="0" smtClean="0"/>
              <a:t>αποπτώσεως και </a:t>
            </a:r>
            <a:r>
              <a:rPr lang="el-GR" sz="2400" dirty="0" smtClean="0"/>
              <a:t>φαγοκυττάρωσης</a:t>
            </a:r>
            <a:endParaRPr lang="el-GR" sz="2400" dirty="0" smtClean="0"/>
          </a:p>
          <a:p>
            <a:pPr lvl="1"/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713788" cy="4619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dirty="0">
                <a:latin typeface="Calibri" pitchFamily="34" charset="0"/>
              </a:rPr>
              <a:t>Κύτταρα ΝΚ (φυσικοί </a:t>
            </a:r>
            <a:r>
              <a:rPr lang="el-GR" sz="2400" dirty="0" err="1">
                <a:latin typeface="Calibri" pitchFamily="34" charset="0"/>
              </a:rPr>
              <a:t>φονείς</a:t>
            </a:r>
            <a:r>
              <a:rPr lang="el-GR" sz="2400" dirty="0">
                <a:latin typeface="Calibri" pitchFamily="34" charset="0"/>
              </a:rPr>
              <a:t>): ο ρόλος τους στην έμφυτη ανοσία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60419" name="6 - Ομάδα"/>
          <p:cNvGrpSpPr>
            <a:grpSpLocks/>
          </p:cNvGrpSpPr>
          <p:nvPr/>
        </p:nvGrpSpPr>
        <p:grpSpPr bwMode="auto">
          <a:xfrm>
            <a:off x="395288" y="1412875"/>
            <a:ext cx="8281540" cy="4838700"/>
            <a:chOff x="395288" y="1557338"/>
            <a:chExt cx="8281541" cy="4838700"/>
          </a:xfrm>
        </p:grpSpPr>
        <p:pic>
          <p:nvPicPr>
            <p:cNvPr id="60420" name="Picture 5" descr="S29745-002-f009"/>
            <p:cNvPicPr>
              <a:picLocks noChangeAspect="1" noChangeArrowheads="1"/>
            </p:cNvPicPr>
            <p:nvPr/>
          </p:nvPicPr>
          <p:blipFill>
            <a:blip r:embed="rId3" cstate="print"/>
            <a:srcRect l="15839" r="16992" b="4512"/>
            <a:stretch>
              <a:fillRect/>
            </a:stretch>
          </p:blipFill>
          <p:spPr bwMode="auto">
            <a:xfrm>
              <a:off x="395288" y="1557338"/>
              <a:ext cx="4248150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Text Box 6"/>
            <p:cNvSpPr txBox="1">
              <a:spLocks noChangeArrowheads="1"/>
            </p:cNvSpPr>
            <p:nvPr/>
          </p:nvSpPr>
          <p:spPr bwMode="auto">
            <a:xfrm>
              <a:off x="4716017" y="1629247"/>
              <a:ext cx="3960812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400" dirty="0">
                  <a:latin typeface="Calibri" pitchFamily="34" charset="0"/>
                </a:rPr>
                <a:t>Α. Θανάτωση</a:t>
              </a:r>
            </a:p>
            <a:p>
              <a:pPr marL="266700" indent="-266700">
                <a:buFont typeface="Arial" pitchFamily="34" charset="0"/>
                <a:buChar char="•"/>
                <a:defRPr/>
              </a:pPr>
              <a:r>
                <a:rPr lang="el-GR" sz="2000" dirty="0">
                  <a:latin typeface="Calibri" pitchFamily="34" charset="0"/>
                </a:rPr>
                <a:t>κυττάρων που έχουν μολυνθεί από ενδοκυττάρια παθογόνα (π.χ. ιούς)</a:t>
              </a:r>
            </a:p>
            <a:p>
              <a:pPr marL="266700" indent="-26670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l-GR" sz="2000" dirty="0">
                  <a:latin typeface="Calibri" pitchFamily="34" charset="0"/>
                </a:rPr>
                <a:t>κακοήθων κυττάρων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349191" name="Text Box 7"/>
            <p:cNvSpPr txBox="1">
              <a:spLocks noChangeArrowheads="1"/>
            </p:cNvSpPr>
            <p:nvPr/>
          </p:nvSpPr>
          <p:spPr bwMode="auto">
            <a:xfrm>
              <a:off x="4716017" y="4005511"/>
              <a:ext cx="3960812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400" dirty="0">
                  <a:latin typeface="Calibri" pitchFamily="34" charset="0"/>
                </a:rPr>
                <a:t>Β. Ενεργοποίηση των </a:t>
              </a:r>
              <a:r>
                <a:rPr lang="el-GR" sz="2400" dirty="0" err="1">
                  <a:latin typeface="Calibri" pitchFamily="34" charset="0"/>
                </a:rPr>
                <a:t>μακροφάγων</a:t>
              </a:r>
              <a:r>
                <a:rPr lang="el-GR" sz="2400" dirty="0">
                  <a:latin typeface="Calibri" pitchFamily="34" charset="0"/>
                </a:rPr>
                <a:t> (μέσω </a:t>
              </a:r>
              <a:r>
                <a:rPr lang="en-US" sz="2400" dirty="0">
                  <a:latin typeface="Calibri" pitchFamily="34" charset="0"/>
                </a:rPr>
                <a:t>IFN-</a:t>
              </a:r>
              <a:r>
                <a:rPr lang="el-GR" sz="2400" dirty="0">
                  <a:latin typeface="Calibri" pitchFamily="34" charset="0"/>
                  <a:cs typeface="Times New Roman" pitchFamily="18" charset="0"/>
                </a:rPr>
                <a:t>γ</a:t>
              </a:r>
              <a:r>
                <a:rPr lang="en-US" sz="2400" dirty="0">
                  <a:latin typeface="Calibri" pitchFamily="34" charset="0"/>
                </a:rPr>
                <a:t>)</a:t>
              </a:r>
              <a:endParaRPr lang="el-GR" sz="2400" dirty="0">
                <a:latin typeface="Calibri" pitchFamily="34" charset="0"/>
              </a:endParaRPr>
            </a:p>
            <a:p>
              <a:pPr marL="263525" indent="-263525">
                <a:buFont typeface="Arial" pitchFamily="34" charset="0"/>
                <a:buChar char="•"/>
                <a:defRPr/>
              </a:pPr>
              <a:r>
                <a:rPr lang="el-GR" sz="2000" dirty="0">
                  <a:latin typeface="Calibri" pitchFamily="34" charset="0"/>
                </a:rPr>
                <a:t>Επαγωγή ενδοκυττάριου θανάτου μικροβίων</a:t>
              </a:r>
            </a:p>
            <a:p>
              <a:pPr marL="263525" indent="-263525">
                <a:buFont typeface="Arial" pitchFamily="34" charset="0"/>
                <a:buChar char="•"/>
                <a:defRPr/>
              </a:pPr>
              <a:r>
                <a:rPr lang="el-GR" sz="2000" dirty="0">
                  <a:latin typeface="Calibri" pitchFamily="34" charset="0"/>
                </a:rPr>
                <a:t>Επαγωγή </a:t>
              </a:r>
              <a:r>
                <a:rPr lang="el-GR" sz="2000" dirty="0" err="1">
                  <a:latin typeface="Calibri" pitchFamily="34" charset="0"/>
                </a:rPr>
                <a:t>αντιγονο</a:t>
              </a:r>
              <a:r>
                <a:rPr lang="el-GR" sz="2000" dirty="0">
                  <a:latin typeface="Calibri" pitchFamily="34" charset="0"/>
                </a:rPr>
                <a:t>-παρουσίασης</a:t>
              </a:r>
              <a:endParaRPr lang="en-US" sz="20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5"/>
          <p:cNvSpPr txBox="1">
            <a:spLocks noChangeArrowheads="1"/>
          </p:cNvSpPr>
          <p:nvPr/>
        </p:nvSpPr>
        <p:spPr bwMode="auto">
          <a:xfrm>
            <a:off x="698500" y="4508500"/>
            <a:ext cx="8072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Char char="§"/>
            </a:pPr>
            <a:r>
              <a:rPr lang="el-GR" sz="1800">
                <a:latin typeface="Calibri" pitchFamily="34" charset="0"/>
              </a:rPr>
              <a:t>Οι ενεργοποιητικοί  υποδοχείς </a:t>
            </a:r>
            <a:r>
              <a:rPr lang="el-GR" sz="1800" b="0">
                <a:latin typeface="Calibri" pitchFamily="34" charset="0"/>
              </a:rPr>
              <a:t>αναγνωρίζουν μόρια επιφανείας που εκφράζονται </a:t>
            </a:r>
            <a:r>
              <a:rPr lang="el-GR" sz="1800">
                <a:latin typeface="Calibri" pitchFamily="34" charset="0"/>
              </a:rPr>
              <a:t>σε κύτταρα που υπόκεινται σε στρες (μόρια </a:t>
            </a:r>
            <a:r>
              <a:rPr lang="en-US" sz="1800">
                <a:latin typeface="Calibri" pitchFamily="34" charset="0"/>
              </a:rPr>
              <a:t>“</a:t>
            </a:r>
            <a:r>
              <a:rPr lang="el-GR" sz="1800">
                <a:latin typeface="Calibri" pitchFamily="34" charset="0"/>
              </a:rPr>
              <a:t>κινδύνου</a:t>
            </a:r>
            <a:r>
              <a:rPr lang="en-US" sz="1800">
                <a:latin typeface="Calibri" pitchFamily="34" charset="0"/>
              </a:rPr>
              <a:t>”</a:t>
            </a:r>
            <a:r>
              <a:rPr lang="el-GR" sz="1800">
                <a:latin typeface="Calibri" pitchFamily="34" charset="0"/>
              </a:rPr>
              <a:t>) </a:t>
            </a:r>
            <a:r>
              <a:rPr lang="el-GR" sz="1800" b="0">
                <a:latin typeface="Calibri" pitchFamily="34" charset="0"/>
              </a:rPr>
              <a:t>λόγω λοίμωξης ή κακοήθους εξαλλαγής</a:t>
            </a:r>
          </a:p>
          <a:p>
            <a:pPr marL="266700" indent="-266700"/>
            <a:endParaRPr lang="el-GR" sz="1800" b="0">
              <a:latin typeface="Calibri" pitchFamily="34" charset="0"/>
            </a:endParaRPr>
          </a:p>
          <a:p>
            <a:pPr marL="266700" indent="-266700">
              <a:buFont typeface="Wingdings" pitchFamily="2" charset="2"/>
              <a:buChar char="§"/>
            </a:pPr>
            <a:r>
              <a:rPr lang="el-GR" sz="1800">
                <a:latin typeface="Calibri" pitchFamily="34" charset="0"/>
              </a:rPr>
              <a:t>Οι ανασταλτικοί υποδοχείς </a:t>
            </a:r>
            <a:r>
              <a:rPr lang="el-GR" sz="1800" b="0">
                <a:latin typeface="Calibri" pitchFamily="34" charset="0"/>
              </a:rPr>
              <a:t>αναγνωρίζουν μόρια </a:t>
            </a:r>
            <a:r>
              <a:rPr lang="sr-Latn-CS" sz="1800" b="0">
                <a:latin typeface="Calibri" pitchFamily="34" charset="0"/>
              </a:rPr>
              <a:t>MHC</a:t>
            </a:r>
            <a:r>
              <a:rPr lang="el-GR" sz="1800" b="0">
                <a:latin typeface="Calibri" pitchFamily="34" charset="0"/>
              </a:rPr>
              <a:t>-Ι που εκφράζονται </a:t>
            </a:r>
            <a:r>
              <a:rPr lang="el-GR" sz="1800">
                <a:latin typeface="Calibri" pitchFamily="34" charset="0"/>
              </a:rPr>
              <a:t>στα φυσιολογικά κύτταρα</a:t>
            </a:r>
            <a:endParaRPr lang="sr-Latn-CS" sz="1800">
              <a:latin typeface="Calibri" pitchFamily="34" charset="0"/>
            </a:endParaRPr>
          </a:p>
        </p:txBody>
      </p:sp>
      <p:sp>
        <p:nvSpPr>
          <p:cNvPr id="12296" name="Text Box 2"/>
          <p:cNvSpPr txBox="1">
            <a:spLocks noChangeArrowheads="1"/>
          </p:cNvSpPr>
          <p:nvPr/>
        </p:nvSpPr>
        <p:spPr bwMode="auto">
          <a:xfrm>
            <a:off x="2716213" y="500063"/>
            <a:ext cx="4037012" cy="4619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400" dirty="0">
                <a:latin typeface="Calibri" pitchFamily="34" charset="0"/>
              </a:rPr>
              <a:t>Λειτουργία των κυττάρων ΝΚ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900113" y="1341438"/>
            <a:ext cx="76708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>
                <a:latin typeface="Calibri" pitchFamily="34" charset="0"/>
              </a:rPr>
              <a:t>Ρυθμίζεται από τον ερεθισμό ενεργοποιητικών και ανασταλτικών  υποδοχέων που εκφράζουν στην επιφάνεια τους</a:t>
            </a:r>
            <a:endParaRPr lang="en-US" sz="2000">
              <a:latin typeface="Calibri" pitchFamily="34" charset="0"/>
            </a:endParaRPr>
          </a:p>
        </p:txBody>
      </p:sp>
      <p:grpSp>
        <p:nvGrpSpPr>
          <p:cNvPr id="61445" name="11 - Ομάδα"/>
          <p:cNvGrpSpPr>
            <a:grpSpLocks/>
          </p:cNvGrpSpPr>
          <p:nvPr/>
        </p:nvGrpSpPr>
        <p:grpSpPr bwMode="auto">
          <a:xfrm>
            <a:off x="1800225" y="2782888"/>
            <a:ext cx="5870575" cy="1550987"/>
            <a:chOff x="1394703" y="2782238"/>
            <a:chExt cx="5871059" cy="1551637"/>
          </a:xfrm>
        </p:grpSpPr>
        <p:sp>
          <p:nvSpPr>
            <p:cNvPr id="9" name="Isosceles Triangle 8"/>
            <p:cNvSpPr/>
            <p:nvPr/>
          </p:nvSpPr>
          <p:spPr>
            <a:xfrm>
              <a:off x="4127016" y="3547734"/>
              <a:ext cx="357216" cy="786141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47095" y="3473089"/>
              <a:ext cx="5715471" cy="1429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1448" name="Text Box 5"/>
            <p:cNvSpPr txBox="1">
              <a:spLocks noChangeArrowheads="1"/>
            </p:cNvSpPr>
            <p:nvPr/>
          </p:nvSpPr>
          <p:spPr bwMode="auto">
            <a:xfrm rot="6116">
              <a:off x="1394703" y="2782238"/>
              <a:ext cx="147303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1800">
                  <a:latin typeface="Calibri" pitchFamily="34" charset="0"/>
                </a:rPr>
                <a:t>Ανασταλτικοί</a:t>
              </a:r>
            </a:p>
            <a:p>
              <a:pPr algn="ctr"/>
              <a:r>
                <a:rPr lang="el-GR" sz="1800">
                  <a:latin typeface="Calibri" pitchFamily="34" charset="0"/>
                </a:rPr>
                <a:t> υποδοχείς</a:t>
              </a:r>
            </a:p>
          </p:txBody>
        </p:sp>
        <p:sp>
          <p:nvSpPr>
            <p:cNvPr id="61449" name="Text Box 5"/>
            <p:cNvSpPr txBox="1">
              <a:spLocks noChangeArrowheads="1"/>
            </p:cNvSpPr>
            <p:nvPr/>
          </p:nvSpPr>
          <p:spPr bwMode="auto">
            <a:xfrm rot="6116">
              <a:off x="5508678" y="2782491"/>
              <a:ext cx="175708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1800">
                  <a:latin typeface="Calibri" pitchFamily="34" charset="0"/>
                </a:rPr>
                <a:t>Ενεργοποιητικοί</a:t>
              </a:r>
            </a:p>
            <a:p>
              <a:pPr algn="ctr"/>
              <a:r>
                <a:rPr lang="el-GR" sz="1800">
                  <a:latin typeface="Calibri" pitchFamily="34" charset="0"/>
                </a:rPr>
                <a:t> υποδοχείς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S29745-002-f010"/>
          <p:cNvPicPr>
            <a:picLocks noChangeAspect="1" noChangeArrowheads="1"/>
          </p:cNvPicPr>
          <p:nvPr/>
        </p:nvPicPr>
        <p:blipFill>
          <a:blip r:embed="rId3" cstate="print"/>
          <a:srcRect b="3880"/>
          <a:stretch>
            <a:fillRect/>
          </a:stretch>
        </p:blipFill>
        <p:spPr bwMode="auto">
          <a:xfrm>
            <a:off x="1403350" y="1341438"/>
            <a:ext cx="6324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116013" y="404813"/>
            <a:ext cx="6961187" cy="70802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dirty="0">
                <a:latin typeface="Calibri" pitchFamily="34" charset="0"/>
              </a:rPr>
              <a:t>Μηχανισμός αναγνώρισης κυττάρων-στόχων των κυττάρων ΝΚ</a:t>
            </a:r>
          </a:p>
          <a:p>
            <a:pPr algn="ctr">
              <a:defRPr/>
            </a:pPr>
            <a:r>
              <a:rPr lang="el-GR" sz="2000" dirty="0">
                <a:latin typeface="Calibri" pitchFamily="34" charset="0"/>
              </a:rPr>
              <a:t>(άμεση </a:t>
            </a:r>
            <a:r>
              <a:rPr lang="el-GR" sz="2000" dirty="0" err="1">
                <a:latin typeface="Calibri" pitchFamily="34" charset="0"/>
              </a:rPr>
              <a:t>κυτταροτοξικότητα</a:t>
            </a:r>
            <a:r>
              <a:rPr lang="el-GR" sz="2000" dirty="0">
                <a:latin typeface="Calibri" pitchFamily="34" charset="0"/>
              </a:rPr>
              <a:t>)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679450" y="1341438"/>
            <a:ext cx="785812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sz="2000" dirty="0">
                <a:latin typeface="Calibri" pitchFamily="34" charset="0"/>
              </a:rPr>
              <a:t>Επαγωγή απόπτωσης σε μολυσμένα και κακοήθη κύτταρα</a:t>
            </a: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l-GR" sz="2000" dirty="0">
                <a:latin typeface="Calibri" pitchFamily="34" charset="0"/>
              </a:rPr>
              <a:t>μηχανισμός όμοιος με αυτόν των </a:t>
            </a:r>
            <a:r>
              <a:rPr lang="el-GR" sz="2000" dirty="0" err="1">
                <a:latin typeface="Calibri" pitchFamily="34" charset="0"/>
              </a:rPr>
              <a:t>κυτταροτοξικών</a:t>
            </a:r>
            <a:r>
              <a:rPr lang="el-GR" sz="2000" dirty="0">
                <a:latin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</a:rPr>
              <a:t>CD8+ </a:t>
            </a:r>
            <a:r>
              <a:rPr lang="el-GR" sz="2000" dirty="0">
                <a:latin typeface="Calibri" pitchFamily="34" charset="0"/>
              </a:rPr>
              <a:t>Τ-κυττάρων</a:t>
            </a:r>
            <a:endParaRPr lang="en-US" sz="2000" dirty="0">
              <a:latin typeface="Calibri" pitchFamily="34" charset="0"/>
            </a:endParaRP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p</a:t>
            </a:r>
            <a:r>
              <a:rPr lang="sr-Latn-CS" sz="2000" dirty="0">
                <a:latin typeface="Calibri" pitchFamily="34" charset="0"/>
              </a:rPr>
              <a:t>erforin </a:t>
            </a:r>
            <a:r>
              <a:rPr lang="el-GR" sz="2000" dirty="0">
                <a:latin typeface="Calibri" pitchFamily="34" charset="0"/>
              </a:rPr>
              <a:t>και </a:t>
            </a:r>
            <a:r>
              <a:rPr lang="sr-Latn-CS" sz="2000" dirty="0">
                <a:latin typeface="Calibri" pitchFamily="34" charset="0"/>
              </a:rPr>
              <a:t>granzymes</a:t>
            </a:r>
            <a:endParaRPr lang="el-GR" sz="2000" dirty="0">
              <a:latin typeface="Calibri" pitchFamily="34" charset="0"/>
            </a:endParaRP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l-GR" sz="2000" dirty="0">
                <a:latin typeface="Calibri" pitchFamily="34" charset="0"/>
              </a:rPr>
              <a:t>μόρια </a:t>
            </a:r>
            <a:r>
              <a:rPr lang="sr-Latn-CS" sz="2000" dirty="0">
                <a:latin typeface="Calibri" pitchFamily="34" charset="0"/>
              </a:rPr>
              <a:t>FasL </a:t>
            </a:r>
            <a:r>
              <a:rPr lang="el-GR" sz="2000" dirty="0">
                <a:latin typeface="Calibri" pitchFamily="34" charset="0"/>
              </a:rPr>
              <a:t>και </a:t>
            </a:r>
            <a:r>
              <a:rPr lang="sr-Latn-CS" sz="2000" dirty="0">
                <a:latin typeface="Calibri" pitchFamily="34" charset="0"/>
              </a:rPr>
              <a:t>Fas</a:t>
            </a:r>
            <a:endParaRPr lang="el-GR" sz="2000" dirty="0">
              <a:latin typeface="Calibri" pitchFamily="34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042988" y="3643313"/>
            <a:ext cx="7129462" cy="2428875"/>
            <a:chOff x="3214678" y="3643314"/>
            <a:chExt cx="7128921" cy="2428892"/>
          </a:xfrm>
        </p:grpSpPr>
        <p:sp>
          <p:nvSpPr>
            <p:cNvPr id="63493" name="Oval 8"/>
            <p:cNvSpPr>
              <a:spLocks noChangeAspect="1" noChangeArrowheads="1"/>
            </p:cNvSpPr>
            <p:nvPr/>
          </p:nvSpPr>
          <p:spPr bwMode="auto">
            <a:xfrm>
              <a:off x="3214678" y="4213226"/>
              <a:ext cx="1747837" cy="16637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494" name="Oval 9"/>
            <p:cNvSpPr>
              <a:spLocks noChangeAspect="1" noChangeArrowheads="1"/>
            </p:cNvSpPr>
            <p:nvPr/>
          </p:nvSpPr>
          <p:spPr bwMode="auto">
            <a:xfrm>
              <a:off x="3498840" y="4618038"/>
              <a:ext cx="855663" cy="817563"/>
            </a:xfrm>
            <a:prstGeom prst="ellipse">
              <a:avLst/>
            </a:prstGeom>
            <a:gradFill rotWithShape="0">
              <a:gsLst>
                <a:gs pos="0">
                  <a:srgbClr val="765E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495" name="Freeform 10"/>
            <p:cNvSpPr>
              <a:spLocks noChangeAspect="1"/>
            </p:cNvSpPr>
            <p:nvPr/>
          </p:nvSpPr>
          <p:spPr bwMode="auto">
            <a:xfrm>
              <a:off x="5719753" y="3887788"/>
              <a:ext cx="2524125" cy="2170113"/>
            </a:xfrm>
            <a:custGeom>
              <a:avLst/>
              <a:gdLst>
                <a:gd name="T0" fmla="*/ 2147483647 w 2564"/>
                <a:gd name="T1" fmla="*/ 2147483647 h 2556"/>
                <a:gd name="T2" fmla="*/ 2147483647 w 2564"/>
                <a:gd name="T3" fmla="*/ 2147483647 h 2556"/>
                <a:gd name="T4" fmla="*/ 2147483647 w 2564"/>
                <a:gd name="T5" fmla="*/ 2147483647 h 2556"/>
                <a:gd name="T6" fmla="*/ 2147483647 w 2564"/>
                <a:gd name="T7" fmla="*/ 2147483647 h 2556"/>
                <a:gd name="T8" fmla="*/ 2147483647 w 2564"/>
                <a:gd name="T9" fmla="*/ 2147483647 h 2556"/>
                <a:gd name="T10" fmla="*/ 2147483647 w 2564"/>
                <a:gd name="T11" fmla="*/ 2147483647 h 2556"/>
                <a:gd name="T12" fmla="*/ 2147483647 w 2564"/>
                <a:gd name="T13" fmla="*/ 2147483647 h 2556"/>
                <a:gd name="T14" fmla="*/ 2147483647 w 2564"/>
                <a:gd name="T15" fmla="*/ 2147483647 h 2556"/>
                <a:gd name="T16" fmla="*/ 2147483647 w 2564"/>
                <a:gd name="T17" fmla="*/ 2147483647 h 2556"/>
                <a:gd name="T18" fmla="*/ 2147483647 w 2564"/>
                <a:gd name="T19" fmla="*/ 2147483647 h 2556"/>
                <a:gd name="T20" fmla="*/ 2147483647 w 2564"/>
                <a:gd name="T21" fmla="*/ 2147483647 h 2556"/>
                <a:gd name="T22" fmla="*/ 2147483647 w 2564"/>
                <a:gd name="T23" fmla="*/ 2147483647 h 2556"/>
                <a:gd name="T24" fmla="*/ 2147483647 w 2564"/>
                <a:gd name="T25" fmla="*/ 2147483647 h 2556"/>
                <a:gd name="T26" fmla="*/ 2147483647 w 2564"/>
                <a:gd name="T27" fmla="*/ 2147483647 h 2556"/>
                <a:gd name="T28" fmla="*/ 2147483647 w 2564"/>
                <a:gd name="T29" fmla="*/ 2147483647 h 2556"/>
                <a:gd name="T30" fmla="*/ 2147483647 w 2564"/>
                <a:gd name="T31" fmla="*/ 2147483647 h 2556"/>
                <a:gd name="T32" fmla="*/ 2147483647 w 2564"/>
                <a:gd name="T33" fmla="*/ 2147483647 h 2556"/>
                <a:gd name="T34" fmla="*/ 2147483647 w 2564"/>
                <a:gd name="T35" fmla="*/ 2147483647 h 2556"/>
                <a:gd name="T36" fmla="*/ 2147483647 w 2564"/>
                <a:gd name="T37" fmla="*/ 2147483647 h 2556"/>
                <a:gd name="T38" fmla="*/ 2147483647 w 2564"/>
                <a:gd name="T39" fmla="*/ 2147483647 h 2556"/>
                <a:gd name="T40" fmla="*/ 2147483647 w 2564"/>
                <a:gd name="T41" fmla="*/ 2147483647 h 2556"/>
                <a:gd name="T42" fmla="*/ 2147483647 w 2564"/>
                <a:gd name="T43" fmla="*/ 2147483647 h 2556"/>
                <a:gd name="T44" fmla="*/ 2147483647 w 2564"/>
                <a:gd name="T45" fmla="*/ 2147483647 h 2556"/>
                <a:gd name="T46" fmla="*/ 2147483647 w 2564"/>
                <a:gd name="T47" fmla="*/ 2147483647 h 2556"/>
                <a:gd name="T48" fmla="*/ 2147483647 w 2564"/>
                <a:gd name="T49" fmla="*/ 2147483647 h 2556"/>
                <a:gd name="T50" fmla="*/ 2147483647 w 2564"/>
                <a:gd name="T51" fmla="*/ 2147483647 h 2556"/>
                <a:gd name="T52" fmla="*/ 2147483647 w 2564"/>
                <a:gd name="T53" fmla="*/ 2147483647 h 2556"/>
                <a:gd name="T54" fmla="*/ 2147483647 w 2564"/>
                <a:gd name="T55" fmla="*/ 2147483647 h 2556"/>
                <a:gd name="T56" fmla="*/ 2147483647 w 2564"/>
                <a:gd name="T57" fmla="*/ 2147483647 h 2556"/>
                <a:gd name="T58" fmla="*/ 2147483647 w 2564"/>
                <a:gd name="T59" fmla="*/ 2147483647 h 2556"/>
                <a:gd name="T60" fmla="*/ 2147483647 w 2564"/>
                <a:gd name="T61" fmla="*/ 2147483647 h 2556"/>
                <a:gd name="T62" fmla="*/ 2147483647 w 2564"/>
                <a:gd name="T63" fmla="*/ 2147483647 h 2556"/>
                <a:gd name="T64" fmla="*/ 2147483647 w 2564"/>
                <a:gd name="T65" fmla="*/ 2147483647 h 2556"/>
                <a:gd name="T66" fmla="*/ 2147483647 w 2564"/>
                <a:gd name="T67" fmla="*/ 2147483647 h 2556"/>
                <a:gd name="T68" fmla="*/ 2147483647 w 2564"/>
                <a:gd name="T69" fmla="*/ 2147483647 h 2556"/>
                <a:gd name="T70" fmla="*/ 2147483647 w 2564"/>
                <a:gd name="T71" fmla="*/ 2147483647 h 2556"/>
                <a:gd name="T72" fmla="*/ 2147483647 w 2564"/>
                <a:gd name="T73" fmla="*/ 2147483647 h 2556"/>
                <a:gd name="T74" fmla="*/ 2147483647 w 2564"/>
                <a:gd name="T75" fmla="*/ 2147483647 h 2556"/>
                <a:gd name="T76" fmla="*/ 2147483647 w 2564"/>
                <a:gd name="T77" fmla="*/ 2147483647 h 2556"/>
                <a:gd name="T78" fmla="*/ 2147483647 w 2564"/>
                <a:gd name="T79" fmla="*/ 2147483647 h 2556"/>
                <a:gd name="T80" fmla="*/ 2147483647 w 2564"/>
                <a:gd name="T81" fmla="*/ 2147483647 h 2556"/>
                <a:gd name="T82" fmla="*/ 2147483647 w 2564"/>
                <a:gd name="T83" fmla="*/ 2147483647 h 2556"/>
                <a:gd name="T84" fmla="*/ 2147483647 w 2564"/>
                <a:gd name="T85" fmla="*/ 2147483647 h 2556"/>
                <a:gd name="T86" fmla="*/ 2147483647 w 2564"/>
                <a:gd name="T87" fmla="*/ 2147483647 h 2556"/>
                <a:gd name="T88" fmla="*/ 2147483647 w 2564"/>
                <a:gd name="T89" fmla="*/ 2147483647 h 2556"/>
                <a:gd name="T90" fmla="*/ 2147483647 w 2564"/>
                <a:gd name="T91" fmla="*/ 2147483647 h 2556"/>
                <a:gd name="T92" fmla="*/ 2147483647 w 2564"/>
                <a:gd name="T93" fmla="*/ 2147483647 h 2556"/>
                <a:gd name="T94" fmla="*/ 2147483647 w 2564"/>
                <a:gd name="T95" fmla="*/ 2147483647 h 2556"/>
                <a:gd name="T96" fmla="*/ 2147483647 w 2564"/>
                <a:gd name="T97" fmla="*/ 2147483647 h 2556"/>
                <a:gd name="T98" fmla="*/ 2147483647 w 2564"/>
                <a:gd name="T99" fmla="*/ 2147483647 h 2556"/>
                <a:gd name="T100" fmla="*/ 2147483647 w 2564"/>
                <a:gd name="T101" fmla="*/ 2147483647 h 2556"/>
                <a:gd name="T102" fmla="*/ 2147483647 w 2564"/>
                <a:gd name="T103" fmla="*/ 2147483647 h 2556"/>
                <a:gd name="T104" fmla="*/ 2147483647 w 2564"/>
                <a:gd name="T105" fmla="*/ 2147483647 h 2556"/>
                <a:gd name="T106" fmla="*/ 2147483647 w 2564"/>
                <a:gd name="T107" fmla="*/ 2147483647 h 2556"/>
                <a:gd name="T108" fmla="*/ 2147483647 w 2564"/>
                <a:gd name="T109" fmla="*/ 2147483647 h 2556"/>
                <a:gd name="T110" fmla="*/ 2147483647 w 2564"/>
                <a:gd name="T111" fmla="*/ 2147483647 h 2556"/>
                <a:gd name="T112" fmla="*/ 2147483647 w 2564"/>
                <a:gd name="T113" fmla="*/ 2147483647 h 2556"/>
                <a:gd name="T114" fmla="*/ 2147483647 w 2564"/>
                <a:gd name="T115" fmla="*/ 2147483647 h 2556"/>
                <a:gd name="T116" fmla="*/ 2147483647 w 2564"/>
                <a:gd name="T117" fmla="*/ 2147483647 h 2556"/>
                <a:gd name="T118" fmla="*/ 0 w 2564"/>
                <a:gd name="T119" fmla="*/ 2147483647 h 2556"/>
                <a:gd name="T120" fmla="*/ 2147483647 w 2564"/>
                <a:gd name="T121" fmla="*/ 2147483647 h 2556"/>
                <a:gd name="T122" fmla="*/ 2147483647 w 2564"/>
                <a:gd name="T123" fmla="*/ 2147483647 h 25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64"/>
                <a:gd name="T187" fmla="*/ 0 h 2556"/>
                <a:gd name="T188" fmla="*/ 2564 w 2564"/>
                <a:gd name="T189" fmla="*/ 2556 h 25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64" h="2556">
                  <a:moveTo>
                    <a:pt x="35" y="1122"/>
                  </a:moveTo>
                  <a:cubicBezTo>
                    <a:pt x="73" y="1011"/>
                    <a:pt x="81" y="874"/>
                    <a:pt x="94" y="758"/>
                  </a:cubicBezTo>
                  <a:cubicBezTo>
                    <a:pt x="98" y="683"/>
                    <a:pt x="99" y="608"/>
                    <a:pt x="106" y="534"/>
                  </a:cubicBezTo>
                  <a:cubicBezTo>
                    <a:pt x="109" y="506"/>
                    <a:pt x="112" y="474"/>
                    <a:pt x="129" y="452"/>
                  </a:cubicBezTo>
                  <a:cubicBezTo>
                    <a:pt x="149" y="426"/>
                    <a:pt x="176" y="405"/>
                    <a:pt x="200" y="382"/>
                  </a:cubicBezTo>
                  <a:cubicBezTo>
                    <a:pt x="210" y="372"/>
                    <a:pt x="213" y="356"/>
                    <a:pt x="223" y="346"/>
                  </a:cubicBezTo>
                  <a:cubicBezTo>
                    <a:pt x="244" y="325"/>
                    <a:pt x="283" y="316"/>
                    <a:pt x="306" y="299"/>
                  </a:cubicBezTo>
                  <a:cubicBezTo>
                    <a:pt x="383" y="244"/>
                    <a:pt x="457" y="157"/>
                    <a:pt x="552" y="135"/>
                  </a:cubicBezTo>
                  <a:cubicBezTo>
                    <a:pt x="627" y="85"/>
                    <a:pt x="728" y="74"/>
                    <a:pt x="811" y="41"/>
                  </a:cubicBezTo>
                  <a:cubicBezTo>
                    <a:pt x="834" y="32"/>
                    <a:pt x="858" y="25"/>
                    <a:pt x="882" y="17"/>
                  </a:cubicBezTo>
                  <a:cubicBezTo>
                    <a:pt x="894" y="13"/>
                    <a:pt x="917" y="5"/>
                    <a:pt x="917" y="5"/>
                  </a:cubicBezTo>
                  <a:cubicBezTo>
                    <a:pt x="981" y="14"/>
                    <a:pt x="1000" y="0"/>
                    <a:pt x="1034" y="52"/>
                  </a:cubicBezTo>
                  <a:cubicBezTo>
                    <a:pt x="1041" y="63"/>
                    <a:pt x="1040" y="77"/>
                    <a:pt x="1046" y="88"/>
                  </a:cubicBezTo>
                  <a:cubicBezTo>
                    <a:pt x="1060" y="113"/>
                    <a:pt x="1093" y="158"/>
                    <a:pt x="1093" y="158"/>
                  </a:cubicBezTo>
                  <a:cubicBezTo>
                    <a:pt x="1123" y="274"/>
                    <a:pt x="1183" y="370"/>
                    <a:pt x="1293" y="417"/>
                  </a:cubicBezTo>
                  <a:cubicBezTo>
                    <a:pt x="1309" y="424"/>
                    <a:pt x="1323" y="438"/>
                    <a:pt x="1340" y="440"/>
                  </a:cubicBezTo>
                  <a:cubicBezTo>
                    <a:pt x="1430" y="450"/>
                    <a:pt x="1520" y="448"/>
                    <a:pt x="1610" y="452"/>
                  </a:cubicBezTo>
                  <a:cubicBezTo>
                    <a:pt x="1810" y="443"/>
                    <a:pt x="1925" y="429"/>
                    <a:pt x="2116" y="440"/>
                  </a:cubicBezTo>
                  <a:cubicBezTo>
                    <a:pt x="2163" y="488"/>
                    <a:pt x="2197" y="545"/>
                    <a:pt x="2245" y="593"/>
                  </a:cubicBezTo>
                  <a:cubicBezTo>
                    <a:pt x="2265" y="653"/>
                    <a:pt x="2286" y="694"/>
                    <a:pt x="2233" y="746"/>
                  </a:cubicBezTo>
                  <a:cubicBezTo>
                    <a:pt x="2223" y="756"/>
                    <a:pt x="2210" y="761"/>
                    <a:pt x="2198" y="769"/>
                  </a:cubicBezTo>
                  <a:cubicBezTo>
                    <a:pt x="2190" y="781"/>
                    <a:pt x="2186" y="796"/>
                    <a:pt x="2175" y="805"/>
                  </a:cubicBezTo>
                  <a:cubicBezTo>
                    <a:pt x="2165" y="813"/>
                    <a:pt x="2151" y="812"/>
                    <a:pt x="2139" y="816"/>
                  </a:cubicBezTo>
                  <a:cubicBezTo>
                    <a:pt x="2055" y="844"/>
                    <a:pt x="1994" y="867"/>
                    <a:pt x="1904" y="875"/>
                  </a:cubicBezTo>
                  <a:cubicBezTo>
                    <a:pt x="1849" y="880"/>
                    <a:pt x="1795" y="883"/>
                    <a:pt x="1740" y="887"/>
                  </a:cubicBezTo>
                  <a:cubicBezTo>
                    <a:pt x="1716" y="895"/>
                    <a:pt x="1689" y="895"/>
                    <a:pt x="1669" y="910"/>
                  </a:cubicBezTo>
                  <a:cubicBezTo>
                    <a:pt x="1612" y="953"/>
                    <a:pt x="1641" y="940"/>
                    <a:pt x="1587" y="958"/>
                  </a:cubicBezTo>
                  <a:cubicBezTo>
                    <a:pt x="1557" y="1002"/>
                    <a:pt x="1533" y="1002"/>
                    <a:pt x="1516" y="1052"/>
                  </a:cubicBezTo>
                  <a:cubicBezTo>
                    <a:pt x="1520" y="1087"/>
                    <a:pt x="1519" y="1123"/>
                    <a:pt x="1528" y="1157"/>
                  </a:cubicBezTo>
                  <a:cubicBezTo>
                    <a:pt x="1532" y="1171"/>
                    <a:pt x="1541" y="1183"/>
                    <a:pt x="1552" y="1193"/>
                  </a:cubicBezTo>
                  <a:cubicBezTo>
                    <a:pt x="1573" y="1212"/>
                    <a:pt x="1599" y="1224"/>
                    <a:pt x="1622" y="1240"/>
                  </a:cubicBezTo>
                  <a:cubicBezTo>
                    <a:pt x="1692" y="1287"/>
                    <a:pt x="1619" y="1267"/>
                    <a:pt x="1704" y="1310"/>
                  </a:cubicBezTo>
                  <a:cubicBezTo>
                    <a:pt x="1726" y="1321"/>
                    <a:pt x="1751" y="1326"/>
                    <a:pt x="1775" y="1334"/>
                  </a:cubicBezTo>
                  <a:cubicBezTo>
                    <a:pt x="1791" y="1350"/>
                    <a:pt x="1804" y="1368"/>
                    <a:pt x="1822" y="1381"/>
                  </a:cubicBezTo>
                  <a:cubicBezTo>
                    <a:pt x="1832" y="1388"/>
                    <a:pt x="1847" y="1384"/>
                    <a:pt x="1857" y="1392"/>
                  </a:cubicBezTo>
                  <a:cubicBezTo>
                    <a:pt x="1868" y="1401"/>
                    <a:pt x="1870" y="1418"/>
                    <a:pt x="1881" y="1428"/>
                  </a:cubicBezTo>
                  <a:cubicBezTo>
                    <a:pt x="1902" y="1447"/>
                    <a:pt x="1928" y="1459"/>
                    <a:pt x="1951" y="1475"/>
                  </a:cubicBezTo>
                  <a:cubicBezTo>
                    <a:pt x="2015" y="1520"/>
                    <a:pt x="2076" y="1569"/>
                    <a:pt x="2139" y="1616"/>
                  </a:cubicBezTo>
                  <a:cubicBezTo>
                    <a:pt x="2166" y="1636"/>
                    <a:pt x="2197" y="1652"/>
                    <a:pt x="2222" y="1675"/>
                  </a:cubicBezTo>
                  <a:cubicBezTo>
                    <a:pt x="2247" y="1697"/>
                    <a:pt x="2292" y="1745"/>
                    <a:pt x="2292" y="1745"/>
                  </a:cubicBezTo>
                  <a:cubicBezTo>
                    <a:pt x="2313" y="1806"/>
                    <a:pt x="2368" y="1850"/>
                    <a:pt x="2410" y="1898"/>
                  </a:cubicBezTo>
                  <a:cubicBezTo>
                    <a:pt x="2471" y="1968"/>
                    <a:pt x="2416" y="1926"/>
                    <a:pt x="2480" y="1968"/>
                  </a:cubicBezTo>
                  <a:cubicBezTo>
                    <a:pt x="2534" y="2049"/>
                    <a:pt x="2518" y="2012"/>
                    <a:pt x="2539" y="2074"/>
                  </a:cubicBezTo>
                  <a:cubicBezTo>
                    <a:pt x="2524" y="2276"/>
                    <a:pt x="2564" y="2262"/>
                    <a:pt x="2386" y="2239"/>
                  </a:cubicBezTo>
                  <a:cubicBezTo>
                    <a:pt x="2296" y="2208"/>
                    <a:pt x="2262" y="2125"/>
                    <a:pt x="2186" y="2074"/>
                  </a:cubicBezTo>
                  <a:cubicBezTo>
                    <a:pt x="2115" y="1965"/>
                    <a:pt x="1951" y="1938"/>
                    <a:pt x="1834" y="1921"/>
                  </a:cubicBezTo>
                  <a:cubicBezTo>
                    <a:pt x="1751" y="1867"/>
                    <a:pt x="1673" y="1890"/>
                    <a:pt x="1575" y="1898"/>
                  </a:cubicBezTo>
                  <a:cubicBezTo>
                    <a:pt x="1516" y="1937"/>
                    <a:pt x="1548" y="1909"/>
                    <a:pt x="1493" y="1992"/>
                  </a:cubicBezTo>
                  <a:cubicBezTo>
                    <a:pt x="1479" y="2013"/>
                    <a:pt x="1469" y="2062"/>
                    <a:pt x="1469" y="2062"/>
                  </a:cubicBezTo>
                  <a:cubicBezTo>
                    <a:pt x="1459" y="2125"/>
                    <a:pt x="1451" y="2253"/>
                    <a:pt x="1422" y="2321"/>
                  </a:cubicBezTo>
                  <a:cubicBezTo>
                    <a:pt x="1379" y="2421"/>
                    <a:pt x="1250" y="2443"/>
                    <a:pt x="1164" y="2474"/>
                  </a:cubicBezTo>
                  <a:cubicBezTo>
                    <a:pt x="1109" y="2494"/>
                    <a:pt x="976" y="2513"/>
                    <a:pt x="929" y="2521"/>
                  </a:cubicBezTo>
                  <a:cubicBezTo>
                    <a:pt x="889" y="2528"/>
                    <a:pt x="851" y="2546"/>
                    <a:pt x="811" y="2556"/>
                  </a:cubicBezTo>
                  <a:cubicBezTo>
                    <a:pt x="678" y="2552"/>
                    <a:pt x="544" y="2551"/>
                    <a:pt x="411" y="2544"/>
                  </a:cubicBezTo>
                  <a:cubicBezTo>
                    <a:pt x="363" y="2542"/>
                    <a:pt x="361" y="2527"/>
                    <a:pt x="317" y="2509"/>
                  </a:cubicBezTo>
                  <a:cubicBezTo>
                    <a:pt x="294" y="2500"/>
                    <a:pt x="247" y="2486"/>
                    <a:pt x="247" y="2486"/>
                  </a:cubicBezTo>
                  <a:cubicBezTo>
                    <a:pt x="196" y="2451"/>
                    <a:pt x="157" y="2403"/>
                    <a:pt x="106" y="2368"/>
                  </a:cubicBezTo>
                  <a:cubicBezTo>
                    <a:pt x="72" y="2318"/>
                    <a:pt x="54" y="2273"/>
                    <a:pt x="35" y="2215"/>
                  </a:cubicBezTo>
                  <a:cubicBezTo>
                    <a:pt x="0" y="2110"/>
                    <a:pt x="48" y="2251"/>
                    <a:pt x="12" y="2145"/>
                  </a:cubicBezTo>
                  <a:cubicBezTo>
                    <a:pt x="8" y="2133"/>
                    <a:pt x="0" y="2110"/>
                    <a:pt x="0" y="2110"/>
                  </a:cubicBezTo>
                  <a:cubicBezTo>
                    <a:pt x="9" y="1979"/>
                    <a:pt x="31" y="1862"/>
                    <a:pt x="47" y="1733"/>
                  </a:cubicBezTo>
                  <a:cubicBezTo>
                    <a:pt x="36" y="1619"/>
                    <a:pt x="24" y="1518"/>
                    <a:pt x="24" y="1404"/>
                  </a:cubicBez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9A9A9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496" name="Oval 11"/>
            <p:cNvSpPr>
              <a:spLocks noChangeAspect="1" noChangeArrowheads="1"/>
            </p:cNvSpPr>
            <p:nvPr/>
          </p:nvSpPr>
          <p:spPr bwMode="auto">
            <a:xfrm>
              <a:off x="6334115" y="4659313"/>
              <a:ext cx="661988" cy="852488"/>
            </a:xfrm>
            <a:prstGeom prst="ellipse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grpSp>
          <p:nvGrpSpPr>
            <p:cNvPr id="63497" name="Group 12"/>
            <p:cNvGrpSpPr>
              <a:grpSpLocks noChangeAspect="1"/>
            </p:cNvGrpSpPr>
            <p:nvPr/>
          </p:nvGrpSpPr>
          <p:grpSpPr bwMode="auto">
            <a:xfrm>
              <a:off x="6427778" y="4781551"/>
              <a:ext cx="214312" cy="542925"/>
              <a:chOff x="3648" y="1776"/>
              <a:chExt cx="217" cy="643"/>
            </a:xfrm>
          </p:grpSpPr>
          <p:sp>
            <p:nvSpPr>
              <p:cNvPr id="63534" name="Oval 13"/>
              <p:cNvSpPr>
                <a:spLocks noChangeAspect="1" noChangeArrowheads="1"/>
              </p:cNvSpPr>
              <p:nvPr/>
            </p:nvSpPr>
            <p:spPr bwMode="auto">
              <a:xfrm>
                <a:off x="3744" y="1776"/>
                <a:ext cx="121" cy="17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63535" name="Oval 14"/>
              <p:cNvSpPr>
                <a:spLocks noChangeAspect="1" noChangeArrowheads="1"/>
              </p:cNvSpPr>
              <p:nvPr/>
            </p:nvSpPr>
            <p:spPr bwMode="auto">
              <a:xfrm>
                <a:off x="3648" y="2304"/>
                <a:ext cx="86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63536" name="Oval 15"/>
              <p:cNvSpPr>
                <a:spLocks noChangeAspect="1" noChangeArrowheads="1"/>
              </p:cNvSpPr>
              <p:nvPr/>
            </p:nvSpPr>
            <p:spPr bwMode="auto">
              <a:xfrm>
                <a:off x="3696" y="2064"/>
                <a:ext cx="155" cy="20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sp>
          <p:nvSpPr>
            <p:cNvPr id="63498" name="Oval 16"/>
            <p:cNvSpPr>
              <a:spLocks noChangeAspect="1" noChangeArrowheads="1"/>
            </p:cNvSpPr>
            <p:nvPr/>
          </p:nvSpPr>
          <p:spPr bwMode="auto">
            <a:xfrm rot="637880">
              <a:off x="5570528" y="4375151"/>
              <a:ext cx="293687" cy="73025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499" name="Oval 17"/>
            <p:cNvSpPr>
              <a:spLocks noChangeAspect="1" noChangeArrowheads="1"/>
            </p:cNvSpPr>
            <p:nvPr/>
          </p:nvSpPr>
          <p:spPr bwMode="auto">
            <a:xfrm rot="2533060">
              <a:off x="5743565" y="4132263"/>
              <a:ext cx="292100" cy="73025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00" name="Oval 18"/>
            <p:cNvSpPr>
              <a:spLocks noChangeAspect="1" noChangeArrowheads="1"/>
            </p:cNvSpPr>
            <p:nvPr/>
          </p:nvSpPr>
          <p:spPr bwMode="auto">
            <a:xfrm rot="1380533">
              <a:off x="5618153" y="4243388"/>
              <a:ext cx="292100" cy="73025"/>
            </a:xfrm>
            <a:prstGeom prst="ellipse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01" name="Line 19"/>
            <p:cNvSpPr>
              <a:spLocks noChangeAspect="1" noChangeShapeType="1"/>
            </p:cNvSpPr>
            <p:nvPr/>
          </p:nvSpPr>
          <p:spPr bwMode="auto">
            <a:xfrm rot="-4255640">
              <a:off x="4799796" y="4188620"/>
              <a:ext cx="365125" cy="284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02" name="Oval 21" descr="75%"/>
            <p:cNvSpPr>
              <a:spLocks noChangeAspect="1" noChangeArrowheads="1"/>
            </p:cNvSpPr>
            <p:nvPr/>
          </p:nvSpPr>
          <p:spPr bwMode="auto">
            <a:xfrm>
              <a:off x="6049953" y="4375151"/>
              <a:ext cx="93662" cy="80962"/>
            </a:xfrm>
            <a:prstGeom prst="ellipse">
              <a:avLst/>
            </a:prstGeom>
            <a:pattFill prst="pct75">
              <a:fgClr>
                <a:srgbClr val="66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03" name="Oval 22" descr="75%"/>
            <p:cNvSpPr>
              <a:spLocks noChangeAspect="1" noChangeArrowheads="1"/>
            </p:cNvSpPr>
            <p:nvPr/>
          </p:nvSpPr>
          <p:spPr bwMode="auto">
            <a:xfrm>
              <a:off x="4632315" y="4578351"/>
              <a:ext cx="95250" cy="80962"/>
            </a:xfrm>
            <a:prstGeom prst="ellipse">
              <a:avLst/>
            </a:prstGeom>
            <a:pattFill prst="pct75">
              <a:fgClr>
                <a:srgbClr val="66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04" name="Oval 23" descr="75%"/>
            <p:cNvSpPr>
              <a:spLocks noChangeAspect="1" noChangeArrowheads="1"/>
            </p:cNvSpPr>
            <p:nvPr/>
          </p:nvSpPr>
          <p:spPr bwMode="auto">
            <a:xfrm>
              <a:off x="6284903" y="4416426"/>
              <a:ext cx="95250" cy="80962"/>
            </a:xfrm>
            <a:prstGeom prst="ellipse">
              <a:avLst/>
            </a:prstGeom>
            <a:pattFill prst="pct75">
              <a:fgClr>
                <a:srgbClr val="66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05" name="Oval 24" descr="75%"/>
            <p:cNvSpPr>
              <a:spLocks noChangeAspect="1" noChangeArrowheads="1"/>
            </p:cNvSpPr>
            <p:nvPr/>
          </p:nvSpPr>
          <p:spPr bwMode="auto">
            <a:xfrm>
              <a:off x="4773603" y="4740276"/>
              <a:ext cx="95250" cy="80962"/>
            </a:xfrm>
            <a:prstGeom prst="ellipse">
              <a:avLst/>
            </a:prstGeom>
            <a:pattFill prst="pct75">
              <a:fgClr>
                <a:srgbClr val="66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06" name="Oval 25" descr="75%"/>
            <p:cNvSpPr>
              <a:spLocks noChangeAspect="1" noChangeArrowheads="1"/>
            </p:cNvSpPr>
            <p:nvPr/>
          </p:nvSpPr>
          <p:spPr bwMode="auto">
            <a:xfrm>
              <a:off x="4491028" y="4456113"/>
              <a:ext cx="93662" cy="80963"/>
            </a:xfrm>
            <a:prstGeom prst="ellipse">
              <a:avLst/>
            </a:prstGeom>
            <a:pattFill prst="pct75">
              <a:fgClr>
                <a:srgbClr val="66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07" name="Oval 26" descr="75%"/>
            <p:cNvSpPr>
              <a:spLocks noChangeAspect="1" noChangeArrowheads="1"/>
            </p:cNvSpPr>
            <p:nvPr/>
          </p:nvSpPr>
          <p:spPr bwMode="auto">
            <a:xfrm>
              <a:off x="4443403" y="4740276"/>
              <a:ext cx="95250" cy="80962"/>
            </a:xfrm>
            <a:prstGeom prst="ellipse">
              <a:avLst/>
            </a:prstGeom>
            <a:pattFill prst="pct75">
              <a:fgClr>
                <a:srgbClr val="66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08" name="Oval 27" descr="75%"/>
            <p:cNvSpPr>
              <a:spLocks noChangeAspect="1" noChangeArrowheads="1"/>
            </p:cNvSpPr>
            <p:nvPr/>
          </p:nvSpPr>
          <p:spPr bwMode="auto">
            <a:xfrm>
              <a:off x="5624503" y="4294188"/>
              <a:ext cx="93662" cy="80963"/>
            </a:xfrm>
            <a:prstGeom prst="ellipse">
              <a:avLst/>
            </a:prstGeom>
            <a:pattFill prst="pct75">
              <a:fgClr>
                <a:srgbClr val="66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09" name="Oval 28" descr="75%"/>
            <p:cNvSpPr>
              <a:spLocks noChangeAspect="1" noChangeArrowheads="1"/>
            </p:cNvSpPr>
            <p:nvPr/>
          </p:nvSpPr>
          <p:spPr bwMode="auto">
            <a:xfrm>
              <a:off x="5718165" y="4171951"/>
              <a:ext cx="95250" cy="80962"/>
            </a:xfrm>
            <a:prstGeom prst="ellipse">
              <a:avLst/>
            </a:prstGeom>
            <a:pattFill prst="pct75">
              <a:fgClr>
                <a:srgbClr val="66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10" name="Text Box 29"/>
            <p:cNvSpPr txBox="1">
              <a:spLocks noChangeAspect="1" noChangeArrowheads="1"/>
            </p:cNvSpPr>
            <p:nvPr/>
          </p:nvSpPr>
          <p:spPr bwMode="auto">
            <a:xfrm>
              <a:off x="6429388" y="4286256"/>
              <a:ext cx="1281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granz</a:t>
              </a:r>
              <a:r>
                <a:rPr lang="sr-Latn-CS" sz="1600">
                  <a:latin typeface="Calibri" pitchFamily="34" charset="0"/>
                </a:rPr>
                <a:t>ymes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63511" name="Text Box 30"/>
            <p:cNvSpPr txBox="1">
              <a:spLocks noChangeAspect="1" noChangeArrowheads="1"/>
            </p:cNvSpPr>
            <p:nvPr/>
          </p:nvSpPr>
          <p:spPr bwMode="auto">
            <a:xfrm>
              <a:off x="7845469" y="4449893"/>
              <a:ext cx="2498130" cy="92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>
                  <a:latin typeface="Calibri" pitchFamily="34" charset="0"/>
                </a:rPr>
                <a:t>Μολυσμένο</a:t>
              </a:r>
            </a:p>
            <a:p>
              <a:pPr algn="ctr"/>
              <a:r>
                <a:rPr lang="el-GR" sz="1800">
                  <a:latin typeface="Calibri" pitchFamily="34" charset="0"/>
                </a:rPr>
                <a:t>ή</a:t>
              </a:r>
            </a:p>
            <a:p>
              <a:pPr algn="ctr"/>
              <a:r>
                <a:rPr lang="el-GR" sz="1800">
                  <a:latin typeface="Calibri" pitchFamily="34" charset="0"/>
                </a:rPr>
                <a:t>Κακόηθες κύτταρο</a:t>
              </a:r>
              <a:endParaRPr lang="en-US" sz="1800">
                <a:latin typeface="Calibri" pitchFamily="34" charset="0"/>
              </a:endParaRPr>
            </a:p>
          </p:txBody>
        </p:sp>
        <p:sp>
          <p:nvSpPr>
            <p:cNvPr id="63512" name="Text Box 31"/>
            <p:cNvSpPr txBox="1">
              <a:spLocks noChangeAspect="1" noChangeArrowheads="1"/>
            </p:cNvSpPr>
            <p:nvPr/>
          </p:nvSpPr>
          <p:spPr bwMode="auto">
            <a:xfrm>
              <a:off x="5929322" y="5572141"/>
              <a:ext cx="1101849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60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Απόπτωση</a:t>
              </a:r>
              <a:endParaRPr lang="en-US" sz="16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3513" name="Text Box 33"/>
            <p:cNvSpPr txBox="1">
              <a:spLocks noChangeAspect="1" noChangeArrowheads="1"/>
            </p:cNvSpPr>
            <p:nvPr/>
          </p:nvSpPr>
          <p:spPr bwMode="auto">
            <a:xfrm>
              <a:off x="3286687" y="3714754"/>
              <a:ext cx="1497392" cy="4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>
                  <a:latin typeface="Calibri" pitchFamily="34" charset="0"/>
                </a:rPr>
                <a:t>Κύτταρο </a:t>
              </a:r>
              <a:r>
                <a:rPr lang="sr-Latn-CS" sz="2000">
                  <a:latin typeface="Calibri" pitchFamily="34" charset="0"/>
                </a:rPr>
                <a:t>NK</a:t>
              </a:r>
              <a:endParaRPr lang="en-US" sz="2000">
                <a:latin typeface="Calibri" pitchFamily="34" charset="0"/>
              </a:endParaRPr>
            </a:p>
          </p:txBody>
        </p:sp>
        <p:sp>
          <p:nvSpPr>
            <p:cNvPr id="63514" name="Oval 35" descr="75%"/>
            <p:cNvSpPr>
              <a:spLocks noChangeAspect="1" noChangeArrowheads="1"/>
            </p:cNvSpPr>
            <p:nvPr/>
          </p:nvSpPr>
          <p:spPr bwMode="auto">
            <a:xfrm>
              <a:off x="5314940" y="3924301"/>
              <a:ext cx="95250" cy="80962"/>
            </a:xfrm>
            <a:prstGeom prst="ellipse">
              <a:avLst/>
            </a:prstGeom>
            <a:pattFill prst="pct75">
              <a:fgClr>
                <a:srgbClr val="66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15" name="Oval 36" descr="75%"/>
            <p:cNvSpPr>
              <a:spLocks noChangeAspect="1" noChangeArrowheads="1"/>
            </p:cNvSpPr>
            <p:nvPr/>
          </p:nvSpPr>
          <p:spPr bwMode="auto">
            <a:xfrm>
              <a:off x="5333990" y="4310063"/>
              <a:ext cx="95250" cy="80963"/>
            </a:xfrm>
            <a:prstGeom prst="ellipse">
              <a:avLst/>
            </a:prstGeom>
            <a:pattFill prst="pct75">
              <a:fgClr>
                <a:srgbClr val="66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16" name="Oval 37" descr="75%"/>
            <p:cNvSpPr>
              <a:spLocks noChangeAspect="1" noChangeArrowheads="1"/>
            </p:cNvSpPr>
            <p:nvPr/>
          </p:nvSpPr>
          <p:spPr bwMode="auto">
            <a:xfrm>
              <a:off x="5105390" y="4081463"/>
              <a:ext cx="95250" cy="80963"/>
            </a:xfrm>
            <a:prstGeom prst="ellipse">
              <a:avLst/>
            </a:prstGeom>
            <a:pattFill prst="pct75">
              <a:fgClr>
                <a:srgbClr val="66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17" name="Oval 38" descr="75%"/>
            <p:cNvSpPr>
              <a:spLocks noChangeAspect="1" noChangeArrowheads="1"/>
            </p:cNvSpPr>
            <p:nvPr/>
          </p:nvSpPr>
          <p:spPr bwMode="auto">
            <a:xfrm>
              <a:off x="5333990" y="4081463"/>
              <a:ext cx="95250" cy="80963"/>
            </a:xfrm>
            <a:prstGeom prst="ellipse">
              <a:avLst/>
            </a:prstGeom>
            <a:pattFill prst="pct75">
              <a:fgClr>
                <a:srgbClr val="66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18" name="Text Box 39"/>
            <p:cNvSpPr txBox="1">
              <a:spLocks noChangeAspect="1" noChangeArrowheads="1"/>
            </p:cNvSpPr>
            <p:nvPr/>
          </p:nvSpPr>
          <p:spPr bwMode="auto">
            <a:xfrm>
              <a:off x="5302948" y="3643314"/>
              <a:ext cx="1169288" cy="338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latin typeface="Calibri" pitchFamily="34" charset="0"/>
                </a:rPr>
                <a:t>περφορίνη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738611" y="4829184"/>
              <a:ext cx="14286" cy="271465"/>
            </a:xfrm>
            <a:custGeom>
              <a:avLst/>
              <a:gdLst>
                <a:gd name="connsiteX0" fmla="*/ 14237 w 14237"/>
                <a:gd name="connsiteY0" fmla="*/ 10626 h 271883"/>
                <a:gd name="connsiteX1" fmla="*/ 14237 w 14237"/>
                <a:gd name="connsiteY1" fmla="*/ 52189 h 271883"/>
                <a:gd name="connsiteX2" fmla="*/ 8299 w 14237"/>
                <a:gd name="connsiteY2" fmla="*/ 75940 h 271883"/>
                <a:gd name="connsiteX3" fmla="*/ 2361 w 14237"/>
                <a:gd name="connsiteY3" fmla="*/ 105628 h 271883"/>
                <a:gd name="connsiteX4" fmla="*/ 8299 w 14237"/>
                <a:gd name="connsiteY4" fmla="*/ 135317 h 271883"/>
                <a:gd name="connsiteX5" fmla="*/ 2361 w 14237"/>
                <a:gd name="connsiteY5" fmla="*/ 271883 h 27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7" h="271883">
                  <a:moveTo>
                    <a:pt x="14237" y="10626"/>
                  </a:moveTo>
                  <a:cubicBezTo>
                    <a:pt x="0" y="53336"/>
                    <a:pt x="14237" y="0"/>
                    <a:pt x="14237" y="52189"/>
                  </a:cubicBezTo>
                  <a:cubicBezTo>
                    <a:pt x="14237" y="60350"/>
                    <a:pt x="10069" y="67974"/>
                    <a:pt x="8299" y="75940"/>
                  </a:cubicBezTo>
                  <a:cubicBezTo>
                    <a:pt x="6110" y="85792"/>
                    <a:pt x="4340" y="95732"/>
                    <a:pt x="2361" y="105628"/>
                  </a:cubicBezTo>
                  <a:cubicBezTo>
                    <a:pt x="4340" y="115524"/>
                    <a:pt x="8299" y="125225"/>
                    <a:pt x="8299" y="135317"/>
                  </a:cubicBezTo>
                  <a:cubicBezTo>
                    <a:pt x="8299" y="180882"/>
                    <a:pt x="2361" y="226318"/>
                    <a:pt x="2361" y="2718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3520" name="Line 38"/>
            <p:cNvSpPr>
              <a:spLocks noChangeAspect="1" noChangeShapeType="1"/>
            </p:cNvSpPr>
            <p:nvPr/>
          </p:nvSpPr>
          <p:spPr bwMode="auto">
            <a:xfrm>
              <a:off x="4746626" y="5391168"/>
              <a:ext cx="471487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21" name="Line 39"/>
            <p:cNvSpPr>
              <a:spLocks noChangeAspect="1" noChangeShapeType="1"/>
            </p:cNvSpPr>
            <p:nvPr/>
          </p:nvSpPr>
          <p:spPr bwMode="auto">
            <a:xfrm>
              <a:off x="5208588" y="5391168"/>
              <a:ext cx="0" cy="80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22" name="Line 40"/>
            <p:cNvSpPr>
              <a:spLocks noChangeAspect="1" noChangeShapeType="1"/>
            </p:cNvSpPr>
            <p:nvPr/>
          </p:nvSpPr>
          <p:spPr bwMode="auto">
            <a:xfrm>
              <a:off x="5208588" y="5457843"/>
              <a:ext cx="293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23" name="Line 41"/>
            <p:cNvSpPr>
              <a:spLocks noChangeAspect="1" noChangeShapeType="1"/>
            </p:cNvSpPr>
            <p:nvPr/>
          </p:nvSpPr>
          <p:spPr bwMode="auto">
            <a:xfrm>
              <a:off x="4722813" y="5492768"/>
              <a:ext cx="471488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24" name="Line 42"/>
            <p:cNvSpPr>
              <a:spLocks noChangeAspect="1" noChangeShapeType="1"/>
            </p:cNvSpPr>
            <p:nvPr/>
          </p:nvSpPr>
          <p:spPr bwMode="auto">
            <a:xfrm>
              <a:off x="5184776" y="5492768"/>
              <a:ext cx="0" cy="80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25" name="Line 43"/>
            <p:cNvSpPr>
              <a:spLocks noChangeAspect="1" noChangeShapeType="1"/>
            </p:cNvSpPr>
            <p:nvPr/>
          </p:nvSpPr>
          <p:spPr bwMode="auto">
            <a:xfrm>
              <a:off x="5184776" y="5559443"/>
              <a:ext cx="2936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26" name="Line 44"/>
            <p:cNvSpPr>
              <a:spLocks noChangeAspect="1" noChangeShapeType="1"/>
            </p:cNvSpPr>
            <p:nvPr/>
          </p:nvSpPr>
          <p:spPr bwMode="auto">
            <a:xfrm>
              <a:off x="4714876" y="5592781"/>
              <a:ext cx="471487" cy="7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27" name="Line 45"/>
            <p:cNvSpPr>
              <a:spLocks noChangeAspect="1" noChangeShapeType="1"/>
            </p:cNvSpPr>
            <p:nvPr/>
          </p:nvSpPr>
          <p:spPr bwMode="auto">
            <a:xfrm>
              <a:off x="5176838" y="5592781"/>
              <a:ext cx="0" cy="80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28" name="Line 46"/>
            <p:cNvSpPr>
              <a:spLocks noChangeAspect="1" noChangeShapeType="1"/>
            </p:cNvSpPr>
            <p:nvPr/>
          </p:nvSpPr>
          <p:spPr bwMode="auto">
            <a:xfrm>
              <a:off x="5176838" y="5661043"/>
              <a:ext cx="293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529" name="Rectangle 47"/>
            <p:cNvSpPr>
              <a:spLocks noChangeAspect="1" noChangeArrowheads="1"/>
            </p:cNvSpPr>
            <p:nvPr/>
          </p:nvSpPr>
          <p:spPr bwMode="auto">
            <a:xfrm>
              <a:off x="5243513" y="5383231"/>
              <a:ext cx="612775" cy="49212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30" name="Rectangle 48"/>
            <p:cNvSpPr>
              <a:spLocks noChangeAspect="1" noChangeArrowheads="1"/>
            </p:cNvSpPr>
            <p:nvPr/>
          </p:nvSpPr>
          <p:spPr bwMode="auto">
            <a:xfrm>
              <a:off x="5227638" y="5492768"/>
              <a:ext cx="612775" cy="47625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31" name="Rectangle 49"/>
            <p:cNvSpPr>
              <a:spLocks noChangeAspect="1" noChangeArrowheads="1"/>
            </p:cNvSpPr>
            <p:nvPr/>
          </p:nvSpPr>
          <p:spPr bwMode="auto">
            <a:xfrm>
              <a:off x="5227638" y="5586431"/>
              <a:ext cx="612775" cy="47625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63532" name="Text Box 50"/>
            <p:cNvSpPr txBox="1">
              <a:spLocks noChangeAspect="1" noChangeArrowheads="1"/>
            </p:cNvSpPr>
            <p:nvPr/>
          </p:nvSpPr>
          <p:spPr bwMode="auto">
            <a:xfrm>
              <a:off x="4714876" y="5634056"/>
              <a:ext cx="6762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FasL</a:t>
              </a:r>
            </a:p>
          </p:txBody>
        </p:sp>
        <p:sp>
          <p:nvSpPr>
            <p:cNvPr id="63533" name="Text Box 51"/>
            <p:cNvSpPr txBox="1">
              <a:spLocks noChangeAspect="1" noChangeArrowheads="1"/>
            </p:cNvSpPr>
            <p:nvPr/>
          </p:nvSpPr>
          <p:spPr bwMode="auto">
            <a:xfrm>
              <a:off x="5286380" y="5733652"/>
              <a:ext cx="6175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</a:rPr>
                <a:t>Fas</a:t>
              </a:r>
            </a:p>
          </p:txBody>
        </p:sp>
      </p:grpSp>
      <p:sp>
        <p:nvSpPr>
          <p:cNvPr id="15367" name="Text Box 2"/>
          <p:cNvSpPr txBox="1">
            <a:spLocks noChangeArrowheads="1"/>
          </p:cNvSpPr>
          <p:nvPr/>
        </p:nvSpPr>
        <p:spPr bwMode="auto">
          <a:xfrm>
            <a:off x="630238" y="500063"/>
            <a:ext cx="7954962" cy="4000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dirty="0" err="1">
                <a:latin typeface="Calibri" pitchFamily="34" charset="0"/>
              </a:rPr>
              <a:t>Κυτταροτοξική</a:t>
            </a:r>
            <a:r>
              <a:rPr lang="el-GR" sz="2000" dirty="0">
                <a:latin typeface="Calibri" pitchFamily="34" charset="0"/>
              </a:rPr>
              <a:t> λ</a:t>
            </a:r>
            <a:r>
              <a:rPr lang="el-GR" sz="2000" dirty="0">
                <a:solidFill>
                  <a:srgbClr val="000000"/>
                </a:solidFill>
                <a:latin typeface="Calibri" pitchFamily="34" charset="0"/>
              </a:rPr>
              <a:t>ειτουργία των φυσικών-</a:t>
            </a:r>
            <a:r>
              <a:rPr lang="el-GR" sz="2000" dirty="0" err="1">
                <a:solidFill>
                  <a:srgbClr val="000000"/>
                </a:solidFill>
                <a:latin typeface="Calibri" pitchFamily="34" charset="0"/>
              </a:rPr>
              <a:t>φονέων</a:t>
            </a:r>
            <a:r>
              <a:rPr lang="el-GR" sz="2000" dirty="0">
                <a:solidFill>
                  <a:srgbClr val="000000"/>
                </a:solidFill>
                <a:latin typeface="Calibri" pitchFamily="34" charset="0"/>
              </a:rPr>
              <a:t> κυττάρων (κύτταρα ΝΚ)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3"/>
          <p:cNvSpPr txBox="1">
            <a:spLocks noChangeArrowheads="1"/>
          </p:cNvSpPr>
          <p:nvPr/>
        </p:nvSpPr>
        <p:spPr bwMode="auto">
          <a:xfrm>
            <a:off x="395288" y="1928813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0">
                <a:solidFill>
                  <a:srgbClr val="000000"/>
                </a:solidFill>
                <a:latin typeface="Calibri" pitchFamily="34" charset="0"/>
              </a:rPr>
              <a:t>Φλεγμονοσώματα (</a:t>
            </a:r>
            <a:r>
              <a:rPr lang="en-US" sz="4000" b="0">
                <a:solidFill>
                  <a:srgbClr val="000000"/>
                </a:solidFill>
                <a:latin typeface="Calibri" pitchFamily="34" charset="0"/>
              </a:rPr>
              <a:t>inflammasomes)</a:t>
            </a:r>
            <a:endParaRPr lang="el-GR" sz="4000" b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10 - Ομάδα"/>
          <p:cNvGrpSpPr>
            <a:grpSpLocks/>
          </p:cNvGrpSpPr>
          <p:nvPr/>
        </p:nvGrpSpPr>
        <p:grpSpPr bwMode="auto">
          <a:xfrm>
            <a:off x="900113" y="500063"/>
            <a:ext cx="8243887" cy="6357937"/>
            <a:chOff x="899592" y="285728"/>
            <a:chExt cx="8244408" cy="6357982"/>
          </a:xfrm>
        </p:grpSpPr>
        <p:pic>
          <p:nvPicPr>
            <p:cNvPr id="655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0166" y="285728"/>
              <a:ext cx="7286676" cy="6243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7" name="3 - TextBox"/>
            <p:cNvSpPr txBox="1">
              <a:spLocks noChangeArrowheads="1"/>
            </p:cNvSpPr>
            <p:nvPr/>
          </p:nvSpPr>
          <p:spPr bwMode="auto">
            <a:xfrm>
              <a:off x="899592" y="1617063"/>
              <a:ext cx="16200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>
                  <a:solidFill>
                    <a:srgbClr val="4A452A"/>
                  </a:solidFill>
                  <a:latin typeface="Calibri" pitchFamily="34" charset="0"/>
                </a:rPr>
                <a:t>Πρωτεΐνες πλατφόρμας</a:t>
              </a:r>
            </a:p>
          </p:txBody>
        </p:sp>
        <p:sp>
          <p:nvSpPr>
            <p:cNvPr id="65548" name="4 - TextBox"/>
            <p:cNvSpPr txBox="1">
              <a:spLocks noChangeArrowheads="1"/>
            </p:cNvSpPr>
            <p:nvPr/>
          </p:nvSpPr>
          <p:spPr bwMode="auto">
            <a:xfrm>
              <a:off x="1357290" y="4572008"/>
              <a:ext cx="22680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>
                  <a:solidFill>
                    <a:srgbClr val="4A452A"/>
                  </a:solidFill>
                  <a:latin typeface="Calibri" pitchFamily="34" charset="0"/>
                </a:rPr>
                <a:t>Πρωτεΐνες</a:t>
              </a:r>
              <a:r>
                <a:rPr lang="en-US" sz="1800">
                  <a:solidFill>
                    <a:srgbClr val="4A452A"/>
                  </a:solidFill>
                  <a:latin typeface="Calibri" pitchFamily="34" charset="0"/>
                </a:rPr>
                <a:t>-</a:t>
              </a:r>
              <a:r>
                <a:rPr lang="el-GR" sz="1800">
                  <a:solidFill>
                    <a:srgbClr val="4A452A"/>
                  </a:solidFill>
                  <a:latin typeface="Calibri" pitchFamily="34" charset="0"/>
                </a:rPr>
                <a:t>προσδέτες (</a:t>
              </a:r>
              <a:r>
                <a:rPr lang="en-US" sz="1800">
                  <a:solidFill>
                    <a:srgbClr val="4A452A"/>
                  </a:solidFill>
                  <a:latin typeface="Calibri" pitchFamily="34" charset="0"/>
                </a:rPr>
                <a:t>adaptor proteins)</a:t>
              </a:r>
              <a:endParaRPr lang="el-GR" sz="1800">
                <a:solidFill>
                  <a:srgbClr val="4A452A"/>
                </a:solidFill>
                <a:latin typeface="Calibri" pitchFamily="34" charset="0"/>
              </a:endParaRPr>
            </a:p>
          </p:txBody>
        </p:sp>
        <p:sp>
          <p:nvSpPr>
            <p:cNvPr id="65549" name="5 - TextBox"/>
            <p:cNvSpPr txBox="1">
              <a:spLocks noChangeArrowheads="1"/>
            </p:cNvSpPr>
            <p:nvPr/>
          </p:nvSpPr>
          <p:spPr bwMode="auto">
            <a:xfrm>
              <a:off x="1357290" y="5500702"/>
              <a:ext cx="2196000" cy="61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>
                  <a:solidFill>
                    <a:srgbClr val="4A452A"/>
                  </a:solidFill>
                  <a:latin typeface="Calibri" pitchFamily="34" charset="0"/>
                </a:rPr>
                <a:t>Δραστικες πρωτεΐνες</a:t>
              </a:r>
              <a:endParaRPr lang="en-US" sz="1800">
                <a:solidFill>
                  <a:srgbClr val="4A452A"/>
                </a:solidFill>
                <a:latin typeface="Calibri" pitchFamily="34" charset="0"/>
              </a:endParaRPr>
            </a:p>
            <a:p>
              <a:r>
                <a:rPr lang="en-US" sz="1800">
                  <a:solidFill>
                    <a:srgbClr val="4A452A"/>
                  </a:solidFill>
                  <a:latin typeface="Calibri" pitchFamily="34" charset="0"/>
                </a:rPr>
                <a:t>(effector proteins)</a:t>
              </a:r>
              <a:endParaRPr lang="el-GR" sz="1800">
                <a:solidFill>
                  <a:srgbClr val="4A452A"/>
                </a:solidFill>
                <a:latin typeface="Calibri" pitchFamily="34" charset="0"/>
              </a:endParaRPr>
            </a:p>
          </p:txBody>
        </p:sp>
        <p:sp>
          <p:nvSpPr>
            <p:cNvPr id="7" name="6 - Ορθογώνιο"/>
            <p:cNvSpPr/>
            <p:nvPr/>
          </p:nvSpPr>
          <p:spPr>
            <a:xfrm>
              <a:off x="1356821" y="6215082"/>
              <a:ext cx="1143072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800" b="0">
                <a:solidFill>
                  <a:prstClr val="white"/>
                </a:solidFill>
              </a:endParaRPr>
            </a:p>
          </p:txBody>
        </p:sp>
        <p:sp>
          <p:nvSpPr>
            <p:cNvPr id="65551" name="7 - TextBox"/>
            <p:cNvSpPr txBox="1">
              <a:spLocks noChangeArrowheads="1"/>
            </p:cNvSpPr>
            <p:nvPr/>
          </p:nvSpPr>
          <p:spPr bwMode="auto">
            <a:xfrm>
              <a:off x="5357818" y="5795207"/>
              <a:ext cx="1428760" cy="276999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200">
                  <a:solidFill>
                    <a:srgbClr val="FFFFFF"/>
                  </a:solidFill>
                  <a:latin typeface="Calibri" pitchFamily="34" charset="0"/>
                </a:rPr>
                <a:t>Τμήμα κασπάσης</a:t>
              </a:r>
            </a:p>
          </p:txBody>
        </p:sp>
        <p:sp>
          <p:nvSpPr>
            <p:cNvPr id="65552" name="8 - TextBox"/>
            <p:cNvSpPr txBox="1">
              <a:spLocks noChangeArrowheads="1"/>
            </p:cNvSpPr>
            <p:nvPr/>
          </p:nvSpPr>
          <p:spPr bwMode="auto">
            <a:xfrm>
              <a:off x="8072462" y="447240"/>
              <a:ext cx="1071538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600" b="0">
                  <a:solidFill>
                    <a:srgbClr val="000000"/>
                  </a:solidFill>
                  <a:latin typeface="Calibri" pitchFamily="34" charset="0"/>
                </a:rPr>
                <a:t>Άνθρωπος</a:t>
              </a:r>
            </a:p>
          </p:txBody>
        </p:sp>
        <p:sp>
          <p:nvSpPr>
            <p:cNvPr id="65553" name="9 - TextBox"/>
            <p:cNvSpPr txBox="1">
              <a:spLocks noChangeArrowheads="1"/>
            </p:cNvSpPr>
            <p:nvPr/>
          </p:nvSpPr>
          <p:spPr bwMode="auto">
            <a:xfrm>
              <a:off x="8072462" y="1071546"/>
              <a:ext cx="1071538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600" b="0">
                  <a:solidFill>
                    <a:srgbClr val="000000"/>
                  </a:solidFill>
                  <a:latin typeface="Calibri" pitchFamily="34" charset="0"/>
                </a:rPr>
                <a:t>Ποντίκι</a:t>
              </a:r>
            </a:p>
          </p:txBody>
        </p:sp>
      </p:grpSp>
      <p:sp>
        <p:nvSpPr>
          <p:cNvPr id="12" name="11 - TextBox"/>
          <p:cNvSpPr txBox="1"/>
          <p:nvPr/>
        </p:nvSpPr>
        <p:spPr>
          <a:xfrm>
            <a:off x="933222" y="0"/>
            <a:ext cx="7671226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0" dirty="0">
                <a:solidFill>
                  <a:prstClr val="white"/>
                </a:solidFill>
              </a:rPr>
              <a:t>Μοριακή δομή </a:t>
            </a:r>
            <a:r>
              <a:rPr lang="el-GR" sz="2000" b="0" dirty="0" err="1">
                <a:solidFill>
                  <a:prstClr val="white"/>
                </a:solidFill>
              </a:rPr>
              <a:t>φλεγμονοσωμάτων</a:t>
            </a:r>
            <a:r>
              <a:rPr lang="el-GR" sz="2000" b="0" dirty="0">
                <a:solidFill>
                  <a:prstClr val="white"/>
                </a:solidFill>
              </a:rPr>
              <a:t> </a:t>
            </a:r>
            <a:r>
              <a:rPr lang="en-US" sz="2000" b="0" dirty="0">
                <a:solidFill>
                  <a:prstClr val="white"/>
                </a:solidFill>
              </a:rPr>
              <a:t>(</a:t>
            </a:r>
            <a:r>
              <a:rPr lang="el-GR" sz="2000" b="0" dirty="0" err="1">
                <a:solidFill>
                  <a:prstClr val="white"/>
                </a:solidFill>
              </a:rPr>
              <a:t>κυτταροπλασματικοί</a:t>
            </a:r>
            <a:r>
              <a:rPr lang="el-GR" sz="2000" b="0" dirty="0">
                <a:solidFill>
                  <a:prstClr val="white"/>
                </a:solidFill>
              </a:rPr>
              <a:t> αισθητήρες</a:t>
            </a:r>
            <a:r>
              <a:rPr lang="en-US" sz="2000" b="0" dirty="0">
                <a:solidFill>
                  <a:prstClr val="white"/>
                </a:solidFill>
              </a:rPr>
              <a:t>)</a:t>
            </a:r>
            <a:endParaRPr lang="el-GR" sz="2000" b="0" dirty="0">
              <a:solidFill>
                <a:prstClr val="white"/>
              </a:solidFill>
            </a:endParaRPr>
          </a:p>
        </p:txBody>
      </p:sp>
      <p:sp>
        <p:nvSpPr>
          <p:cNvPr id="65542" name="Rectangle 3"/>
          <p:cNvSpPr>
            <a:spLocks noChangeArrowheads="1"/>
          </p:cNvSpPr>
          <p:nvPr/>
        </p:nvSpPr>
        <p:spPr bwMode="auto">
          <a:xfrm>
            <a:off x="4000500" y="6524625"/>
            <a:ext cx="49704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1100" b="0" i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JansonText-Roman"/>
              </a:rPr>
              <a:t>Mohamed Lamkanfi  and Vishva M. Dixit  Annu. Rev. Cell Dev. Biol. 2012. </a:t>
            </a:r>
            <a:r>
              <a:rPr lang="el-GR" sz="1100" b="0" i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JansonText-Roman"/>
              </a:rPr>
              <a:t>28:137–61</a:t>
            </a:r>
            <a:endParaRPr lang="el-GR" sz="1800" b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5543" name="TextBox 1"/>
          <p:cNvSpPr txBox="1">
            <a:spLocks noChangeArrowheads="1"/>
          </p:cNvSpPr>
          <p:nvPr/>
        </p:nvSpPr>
        <p:spPr bwMode="auto">
          <a:xfrm>
            <a:off x="7380288" y="2368550"/>
            <a:ext cx="15128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PYD</a:t>
            </a:r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=Pyrin domain</a:t>
            </a:r>
          </a:p>
          <a:p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CARD</a:t>
            </a:r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=Caspase recruitment domain</a:t>
            </a:r>
          </a:p>
          <a:p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LRR</a:t>
            </a:r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=Leucin rich domain</a:t>
            </a:r>
            <a:endParaRPr lang="el-GR" sz="1600" b="0">
              <a:solidFill>
                <a:srgbClr val="000000"/>
              </a:solidFill>
              <a:latin typeface="Calibri" pitchFamily="34" charset="0"/>
            </a:endParaRPr>
          </a:p>
          <a:p>
            <a:endParaRPr lang="el-GR" sz="1600">
              <a:solidFill>
                <a:srgbClr val="FF0000"/>
              </a:solidFill>
              <a:latin typeface="Calibri" pitchFamily="34" charset="0"/>
            </a:endParaRPr>
          </a:p>
          <a:p>
            <a:endParaRPr lang="el-GR" sz="16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ASC</a:t>
            </a:r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=Apoptosis-associated speck-like protein</a:t>
            </a:r>
            <a:endParaRPr lang="el-GR" sz="16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76250"/>
            <a:ext cx="2035175" cy="1169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NLRs = NOD-like receptors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(NOD=nucleotide-binding oligomerization domain)</a:t>
            </a:r>
            <a:endParaRPr lang="el-GR" sz="1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15 - Αριστερό άγκιστρο"/>
          <p:cNvSpPr/>
          <p:nvPr/>
        </p:nvSpPr>
        <p:spPr>
          <a:xfrm>
            <a:off x="2195513" y="620713"/>
            <a:ext cx="431800" cy="3887787"/>
          </a:xfrm>
          <a:prstGeom prst="leftBrace">
            <a:avLst>
              <a:gd name="adj1" fmla="val 8333"/>
              <a:gd name="adj2" fmla="val 3928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 b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7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579315" y="1823566"/>
            <a:chExt cx="7809109" cy="3981698"/>
          </a:xfrm>
        </p:grpSpPr>
        <p:pic>
          <p:nvPicPr>
            <p:cNvPr id="6656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63"/>
            <a:stretch>
              <a:fillRect/>
            </a:stretch>
          </p:blipFill>
          <p:spPr bwMode="auto">
            <a:xfrm>
              <a:off x="579315" y="1823566"/>
              <a:ext cx="7809109" cy="398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843415" y="5157243"/>
              <a:ext cx="5257290" cy="504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</p:grpSp>
      <p:sp>
        <p:nvSpPr>
          <p:cNvPr id="66563" name="6 - TextBox"/>
          <p:cNvSpPr txBox="1">
            <a:spLocks noChangeArrowheads="1"/>
          </p:cNvSpPr>
          <p:nvPr/>
        </p:nvSpPr>
        <p:spPr bwMode="auto">
          <a:xfrm>
            <a:off x="4857750" y="5000625"/>
            <a:ext cx="18573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b="0">
                <a:solidFill>
                  <a:srgbClr val="000000"/>
                </a:solidFill>
                <a:latin typeface="Calibri" pitchFamily="34" charset="0"/>
              </a:rPr>
              <a:t>Ινίδια κασπάσης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127478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Ο σχηματισμός του </a:t>
            </a:r>
            <a:r>
              <a:rPr lang="el-GR" sz="2800" dirty="0" err="1" smtClean="0"/>
              <a:t>φλεγμονοσώματος</a:t>
            </a:r>
            <a:r>
              <a:rPr lang="el-GR" sz="2800" dirty="0" smtClean="0"/>
              <a:t> προϋποθέτει τον</a:t>
            </a:r>
            <a:r>
              <a:rPr lang="en-US" sz="2800" dirty="0" smtClean="0"/>
              <a:t> </a:t>
            </a:r>
            <a:r>
              <a:rPr lang="el-GR" sz="2800" dirty="0" smtClean="0"/>
              <a:t>πολυμερισμό</a:t>
            </a:r>
            <a:r>
              <a:rPr lang="en-US" sz="2800" dirty="0" smtClean="0"/>
              <a:t> </a:t>
            </a:r>
            <a:r>
              <a:rPr lang="el-GR" sz="2800" dirty="0" smtClean="0"/>
              <a:t>της</a:t>
            </a:r>
            <a:r>
              <a:rPr lang="en-US" sz="2800" dirty="0" smtClean="0"/>
              <a:t> </a:t>
            </a:r>
            <a:r>
              <a:rPr lang="el-GR" sz="2800" dirty="0" smtClean="0"/>
              <a:t>πρωτεΐνης</a:t>
            </a:r>
            <a:r>
              <a:rPr lang="en-US" sz="2800" dirty="0" smtClean="0"/>
              <a:t> ASC</a:t>
            </a:r>
            <a:r>
              <a:rPr lang="el-GR" sz="2800" dirty="0" smtClean="0"/>
              <a:t> και τον σχηματισμό ινιδίων </a:t>
            </a:r>
            <a:r>
              <a:rPr lang="el-GR" sz="2800" dirty="0" err="1" smtClean="0"/>
              <a:t>κασπάσης</a:t>
            </a:r>
            <a:endParaRPr lang="en-US" sz="2800" dirty="0"/>
          </a:p>
        </p:txBody>
      </p:sp>
      <p:sp>
        <p:nvSpPr>
          <p:cNvPr id="9" name="Rectangle 6"/>
          <p:cNvSpPr/>
          <p:nvPr/>
        </p:nvSpPr>
        <p:spPr>
          <a:xfrm>
            <a:off x="5429250" y="6357938"/>
            <a:ext cx="2954338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i="1" dirty="0">
                <a:solidFill>
                  <a:prstClr val="black"/>
                </a:solidFill>
                <a:latin typeface="Calibri"/>
              </a:rPr>
              <a:t>Lu A et al. Cell 2014 </a:t>
            </a:r>
            <a:r>
              <a:rPr lang="en-US" sz="1050" b="0" i="1" dirty="0">
                <a:solidFill>
                  <a:prstClr val="black"/>
                </a:solidFill>
                <a:latin typeface="Calibri"/>
              </a:rPr>
              <a:t>Mar 13;156(6):1193-206.</a:t>
            </a:r>
          </a:p>
        </p:txBody>
      </p:sp>
      <p:sp>
        <p:nvSpPr>
          <p:cNvPr id="66568" name="9 - TextBox"/>
          <p:cNvSpPr txBox="1">
            <a:spLocks noChangeArrowheads="1"/>
          </p:cNvSpPr>
          <p:nvPr/>
        </p:nvSpPr>
        <p:spPr bwMode="auto">
          <a:xfrm>
            <a:off x="785813" y="5857875"/>
            <a:ext cx="3643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b="0" i="1">
                <a:solidFill>
                  <a:srgbClr val="000000"/>
                </a:solidFill>
                <a:latin typeface="Calibri" pitchFamily="34" charset="0"/>
              </a:rPr>
              <a:t>Σχηματίζεται μόνο ένα μεγάλο  φλεγμονόσωμα ανά μακροφάγο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4600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0" dirty="0">
                <a:solidFill>
                  <a:prstClr val="white"/>
                </a:solidFill>
              </a:rPr>
              <a:t>Παράγοντες ενεργοποίησης (πολυμερισμός) των </a:t>
            </a:r>
            <a:r>
              <a:rPr lang="el-GR" sz="2800" b="0" dirty="0" err="1">
                <a:solidFill>
                  <a:prstClr val="white"/>
                </a:solidFill>
              </a:rPr>
              <a:t>φλεγμονοσωμάτων</a:t>
            </a:r>
            <a:endParaRPr lang="el-GR" sz="2800" b="0" dirty="0">
              <a:solidFill>
                <a:prstClr val="white"/>
              </a:solidFill>
            </a:endParaRPr>
          </a:p>
        </p:txBody>
      </p:sp>
      <p:grpSp>
        <p:nvGrpSpPr>
          <p:cNvPr id="67589" name="16 - Ομάδα"/>
          <p:cNvGrpSpPr>
            <a:grpSpLocks/>
          </p:cNvGrpSpPr>
          <p:nvPr/>
        </p:nvGrpSpPr>
        <p:grpSpPr bwMode="auto">
          <a:xfrm>
            <a:off x="179388" y="1417638"/>
            <a:ext cx="8770937" cy="4314825"/>
            <a:chOff x="323528" y="1129730"/>
            <a:chExt cx="8771445" cy="4315494"/>
          </a:xfrm>
        </p:grpSpPr>
        <p:grpSp>
          <p:nvGrpSpPr>
            <p:cNvPr id="67590" name="15 - Ομάδα"/>
            <p:cNvGrpSpPr>
              <a:grpSpLocks/>
            </p:cNvGrpSpPr>
            <p:nvPr/>
          </p:nvGrpSpPr>
          <p:grpSpPr bwMode="auto">
            <a:xfrm>
              <a:off x="2987824" y="1268760"/>
              <a:ext cx="4896544" cy="4176464"/>
              <a:chOff x="2987824" y="1268760"/>
              <a:chExt cx="4896544" cy="4176464"/>
            </a:xfrm>
          </p:grpSpPr>
          <p:pic>
            <p:nvPicPr>
              <p:cNvPr id="67597" name="Picture 2" descr="Inflammasome activity regulates homeostatic processes and inflammation during infection and tissue injury.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1438" t="2531" r="14693" b="24051"/>
              <a:stretch>
                <a:fillRect/>
              </a:stretch>
            </p:blipFill>
            <p:spPr bwMode="auto">
              <a:xfrm>
                <a:off x="2987824" y="1268760"/>
                <a:ext cx="4752528" cy="4176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14 - Ορθογώνιο"/>
              <p:cNvSpPr/>
              <p:nvPr/>
            </p:nvSpPr>
            <p:spPr>
              <a:xfrm>
                <a:off x="6299224" y="4581490"/>
                <a:ext cx="1584417" cy="8637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1800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7591" name="TextBox 3"/>
            <p:cNvSpPr txBox="1">
              <a:spLocks noChangeArrowheads="1"/>
            </p:cNvSpPr>
            <p:nvPr/>
          </p:nvSpPr>
          <p:spPr bwMode="auto">
            <a:xfrm>
              <a:off x="7726821" y="1412776"/>
              <a:ext cx="1368152" cy="13542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Βακτήρια</a:t>
              </a:r>
            </a:p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Ιοί</a:t>
              </a:r>
            </a:p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Μύκητες</a:t>
              </a:r>
            </a:p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Πρωτόζωα</a:t>
              </a:r>
            </a:p>
            <a:p>
              <a:endParaRPr lang="el-GR" sz="16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7592" name="TextBox 4"/>
            <p:cNvSpPr txBox="1">
              <a:spLocks noChangeArrowheads="1"/>
            </p:cNvSpPr>
            <p:nvPr/>
          </p:nvSpPr>
          <p:spPr bwMode="auto">
            <a:xfrm>
              <a:off x="5508104" y="1772816"/>
              <a:ext cx="1872208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Ενεργοποιητές προερχόμενοι από παθογόνα</a:t>
              </a:r>
            </a:p>
          </p:txBody>
        </p:sp>
        <p:sp>
          <p:nvSpPr>
            <p:cNvPr id="67593" name="TextBox 5"/>
            <p:cNvSpPr txBox="1">
              <a:spLocks noChangeArrowheads="1"/>
            </p:cNvSpPr>
            <p:nvPr/>
          </p:nvSpPr>
          <p:spPr bwMode="auto">
            <a:xfrm>
              <a:off x="2843808" y="1844824"/>
              <a:ext cx="1584176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>
                  <a:solidFill>
                    <a:srgbClr val="000000"/>
                  </a:solidFill>
                  <a:latin typeface="Calibri" pitchFamily="34" charset="0"/>
                </a:rPr>
                <a:t>Στείροι ενεργοποιητές</a:t>
              </a:r>
            </a:p>
          </p:txBody>
        </p:sp>
        <p:sp>
          <p:nvSpPr>
            <p:cNvPr id="67594" name="TextBox 6"/>
            <p:cNvSpPr txBox="1">
              <a:spLocks noChangeArrowheads="1"/>
            </p:cNvSpPr>
            <p:nvPr/>
          </p:nvSpPr>
          <p:spPr bwMode="auto">
            <a:xfrm>
              <a:off x="323528" y="1129730"/>
              <a:ext cx="2448272" cy="40318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</a:rPr>
                <a:t>Αυτόλογοι</a:t>
              </a:r>
            </a:p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Β-αμυλοειδές</a:t>
              </a:r>
            </a:p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ATP</a:t>
              </a:r>
            </a:p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Γλυκόζη</a:t>
              </a:r>
            </a:p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Υαλουρονάνη</a:t>
              </a:r>
            </a:p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Κρύσταλλοι</a:t>
              </a:r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endParaRPr lang="en-US" sz="200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</a:rPr>
                <a:t>Ουσίες του περιβάλλοντος</a:t>
              </a:r>
            </a:p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Αλουμίνιο</a:t>
              </a:r>
              <a:endParaRPr lang="en-US" sz="160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Αμίαντος</a:t>
              </a:r>
            </a:p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Πυρίτιο</a:t>
              </a:r>
            </a:p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UV </a:t>
              </a:r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ακτινοβολία</a:t>
              </a:r>
            </a:p>
            <a:p>
              <a:endParaRPr lang="el-GR" sz="1600">
                <a:solidFill>
                  <a:srgbClr val="000000"/>
                </a:solidFill>
                <a:latin typeface="Calibri" pitchFamily="34" charset="0"/>
              </a:endParaRPr>
            </a:p>
            <a:p>
              <a:endParaRPr lang="el-GR" sz="16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" name="Right Bracket 7"/>
            <p:cNvSpPr/>
            <p:nvPr/>
          </p:nvSpPr>
          <p:spPr>
            <a:xfrm>
              <a:off x="2411211" y="1201178"/>
              <a:ext cx="144471" cy="3451760"/>
            </a:xfrm>
            <a:prstGeom prst="rightBracket">
              <a:avLst/>
            </a:prstGeom>
            <a:ln w="3810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800" b="0">
                <a:solidFill>
                  <a:prstClr val="black"/>
                </a:solidFill>
              </a:endParaRPr>
            </a:p>
          </p:txBody>
        </p:sp>
        <p:sp>
          <p:nvSpPr>
            <p:cNvPr id="67596" name="TextBox 12"/>
            <p:cNvSpPr txBox="1">
              <a:spLocks noChangeArrowheads="1"/>
            </p:cNvSpPr>
            <p:nvPr/>
          </p:nvSpPr>
          <p:spPr bwMode="auto">
            <a:xfrm>
              <a:off x="7524328" y="3429000"/>
              <a:ext cx="1512168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 pitchFamily="34" charset="0"/>
                </a:rPr>
                <a:t>NLR </a:t>
              </a:r>
              <a:r>
                <a:rPr lang="el-GR" sz="1800" b="0">
                  <a:solidFill>
                    <a:srgbClr val="000000"/>
                  </a:solidFill>
                  <a:latin typeface="Calibri" pitchFamily="34" charset="0"/>
                </a:rPr>
                <a:t>πχ </a:t>
              </a:r>
              <a:r>
                <a:rPr lang="en-US" sz="1800" b="0">
                  <a:solidFill>
                    <a:srgbClr val="000000"/>
                  </a:solidFill>
                  <a:latin typeface="Calibri" pitchFamily="34" charset="0"/>
                </a:rPr>
                <a:t>NLR3</a:t>
              </a:r>
            </a:p>
            <a:p>
              <a:r>
                <a:rPr lang="en-US" sz="1800" b="0">
                  <a:solidFill>
                    <a:srgbClr val="000000"/>
                  </a:solidFill>
                  <a:latin typeface="Calibri" pitchFamily="34" charset="0"/>
                </a:rPr>
                <a:t>ASC</a:t>
              </a:r>
            </a:p>
            <a:p>
              <a:r>
                <a:rPr lang="el-GR" sz="1800" b="0">
                  <a:solidFill>
                    <a:srgbClr val="000000"/>
                  </a:solidFill>
                  <a:latin typeface="Calibri" pitchFamily="34" charset="0"/>
                </a:rPr>
                <a:t>Κασπάση-1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Users\dell\Desktop\New folder\22.jpg"/>
          <p:cNvPicPr>
            <a:picLocks noChangeAspect="1" noChangeArrowheads="1"/>
          </p:cNvPicPr>
          <p:nvPr/>
        </p:nvPicPr>
        <p:blipFill>
          <a:blip r:embed="rId2" cstate="print"/>
          <a:srcRect l="10838" t="4550" r="12480" b="5832"/>
          <a:stretch>
            <a:fillRect/>
          </a:stretch>
        </p:blipFill>
        <p:spPr bwMode="auto">
          <a:xfrm>
            <a:off x="1116013" y="908050"/>
            <a:ext cx="695007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1039 - TextBox"/>
          <p:cNvSpPr txBox="1"/>
          <p:nvPr/>
        </p:nvSpPr>
        <p:spPr>
          <a:xfrm>
            <a:off x="285720" y="1"/>
            <a:ext cx="871543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0" dirty="0">
                <a:solidFill>
                  <a:prstClr val="white"/>
                </a:solidFill>
              </a:rPr>
              <a:t>Η ενεργοποίηση του </a:t>
            </a:r>
            <a:r>
              <a:rPr lang="el-GR" sz="2400" b="0" dirty="0" err="1">
                <a:solidFill>
                  <a:prstClr val="white"/>
                </a:solidFill>
              </a:rPr>
              <a:t>φλεγμονοσώματος</a:t>
            </a:r>
            <a:r>
              <a:rPr lang="el-GR" sz="2400" b="0" dirty="0">
                <a:solidFill>
                  <a:prstClr val="white"/>
                </a:solidFill>
              </a:rPr>
              <a:t> </a:t>
            </a:r>
            <a:r>
              <a:rPr lang="en-US" sz="2400" b="0" dirty="0">
                <a:solidFill>
                  <a:prstClr val="white"/>
                </a:solidFill>
              </a:rPr>
              <a:t>NLRP3 </a:t>
            </a:r>
            <a:r>
              <a:rPr lang="el-GR" sz="2400" b="0" dirty="0">
                <a:solidFill>
                  <a:prstClr val="white"/>
                </a:solidFill>
              </a:rPr>
              <a:t>οδηγεί στην παραγωγή δραστικών μορφών </a:t>
            </a:r>
            <a:r>
              <a:rPr lang="en-US" sz="2400" b="0" dirty="0">
                <a:solidFill>
                  <a:prstClr val="white"/>
                </a:solidFill>
              </a:rPr>
              <a:t> IL-1</a:t>
            </a:r>
            <a:r>
              <a:rPr lang="el-GR" sz="2400" b="0" dirty="0">
                <a:solidFill>
                  <a:prstClr val="white"/>
                </a:solidFill>
              </a:rPr>
              <a:t>β και </a:t>
            </a:r>
            <a:r>
              <a:rPr lang="en-US" sz="2400" b="0" dirty="0">
                <a:solidFill>
                  <a:prstClr val="white"/>
                </a:solidFill>
              </a:rPr>
              <a:t>IL-18</a:t>
            </a:r>
            <a:endParaRPr lang="el-GR" sz="2400" b="0" dirty="0">
              <a:solidFill>
                <a:prstClr val="white"/>
              </a:solidFill>
            </a:endParaRP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214313" y="6500813"/>
            <a:ext cx="8867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0" i="1">
                <a:solidFill>
                  <a:srgbClr val="000000"/>
                </a:solidFill>
                <a:latin typeface="Calibri" pitchFamily="34" charset="0"/>
              </a:rPr>
              <a:t>Από το Βιβλίο «Παθοφυσιολογία Μουτσόπουλου» Βλαχογιαννόπουλος, Τζιούφας (εκδότες), Υπό έκδοση από τις εκδόσεις Πασχαλιδη</a:t>
            </a:r>
          </a:p>
        </p:txBody>
      </p:sp>
      <p:sp>
        <p:nvSpPr>
          <p:cNvPr id="68615" name="6 - Ορθογώνιο"/>
          <p:cNvSpPr>
            <a:spLocks noChangeArrowheads="1"/>
          </p:cNvSpPr>
          <p:nvPr/>
        </p:nvSpPr>
        <p:spPr bwMode="auto">
          <a:xfrm>
            <a:off x="6237288" y="908050"/>
            <a:ext cx="2689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*</a:t>
            </a:r>
            <a:r>
              <a:rPr lang="el-GR" sz="1600" b="0">
                <a:solidFill>
                  <a:srgbClr val="000000"/>
                </a:solidFill>
                <a:latin typeface="Calibri" pitchFamily="34" charset="0"/>
              </a:rPr>
              <a:t>παραγωγή</a:t>
            </a:r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 IL-1</a:t>
            </a:r>
            <a:r>
              <a:rPr lang="el-GR" sz="1600" b="0">
                <a:solidFill>
                  <a:srgbClr val="000000"/>
                </a:solidFill>
                <a:latin typeface="Calibri" pitchFamily="34" charset="0"/>
              </a:rPr>
              <a:t>β</a:t>
            </a:r>
            <a:endParaRPr lang="en-US" sz="1600" b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l-GR" sz="1600" b="0">
                <a:solidFill>
                  <a:srgbClr val="000000"/>
                </a:solidFill>
                <a:latin typeface="Calibri" pitchFamily="34" charset="0"/>
              </a:rPr>
              <a:t>μη</a:t>
            </a:r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l-GR" sz="1600" b="0">
                <a:solidFill>
                  <a:srgbClr val="000000"/>
                </a:solidFill>
                <a:latin typeface="Calibri" pitchFamily="34" charset="0"/>
              </a:rPr>
              <a:t>εξαρτώμενη από τον </a:t>
            </a:r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TNF</a:t>
            </a:r>
            <a:r>
              <a:rPr lang="el-GR" sz="1600" b="0">
                <a:solidFill>
                  <a:srgbClr val="000000"/>
                </a:solidFill>
                <a:latin typeface="Calibri" pitchFamily="34" charset="0"/>
              </a:rPr>
              <a:t>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20 - Ομάδα"/>
          <p:cNvGrpSpPr>
            <a:grpSpLocks noChangeAspect="1"/>
          </p:cNvGrpSpPr>
          <p:nvPr/>
        </p:nvGrpSpPr>
        <p:grpSpPr bwMode="auto">
          <a:xfrm>
            <a:off x="792163" y="1557338"/>
            <a:ext cx="7951787" cy="4143375"/>
            <a:chOff x="54549" y="1077978"/>
            <a:chExt cx="8962515" cy="4671301"/>
          </a:xfrm>
        </p:grpSpPr>
        <p:grpSp>
          <p:nvGrpSpPr>
            <p:cNvPr id="40964" name="19 - Ομάδα"/>
            <p:cNvGrpSpPr>
              <a:grpSpLocks/>
            </p:cNvGrpSpPr>
            <p:nvPr/>
          </p:nvGrpSpPr>
          <p:grpSpPr bwMode="auto">
            <a:xfrm>
              <a:off x="54549" y="2001838"/>
              <a:ext cx="8962515" cy="3747441"/>
              <a:chOff x="54549" y="2001838"/>
              <a:chExt cx="8962515" cy="3747441"/>
            </a:xfrm>
          </p:grpSpPr>
          <p:pic>
            <p:nvPicPr>
              <p:cNvPr id="40971" name="Picture 2" descr="D:\Art - JPEG\ch03\figure 3-1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22066"/>
              <a:stretch>
                <a:fillRect/>
              </a:stretch>
            </p:blipFill>
            <p:spPr bwMode="auto">
              <a:xfrm>
                <a:off x="55943" y="2001838"/>
                <a:ext cx="8961121" cy="3083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54549" y="4149224"/>
                <a:ext cx="8958936" cy="1600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dirty="0">
                  <a:solidFill>
                    <a:prstClr val="black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     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943822" y="3932661"/>
                <a:ext cx="1231026" cy="286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937082" y="3963088"/>
                <a:ext cx="1229238" cy="2845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069907" y="3963088"/>
                <a:ext cx="1231026" cy="2845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0965" name="TextBox 11"/>
            <p:cNvSpPr txBox="1">
              <a:spLocks noChangeArrowheads="1"/>
            </p:cNvSpPr>
            <p:nvPr/>
          </p:nvSpPr>
          <p:spPr bwMode="auto">
            <a:xfrm>
              <a:off x="2494923" y="3885823"/>
              <a:ext cx="2420535" cy="39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Antigen presentation</a:t>
              </a:r>
            </a:p>
          </p:txBody>
        </p:sp>
        <p:sp>
          <p:nvSpPr>
            <p:cNvPr id="40966" name="TextBox 13"/>
            <p:cNvSpPr txBox="1">
              <a:spLocks noChangeArrowheads="1"/>
            </p:cNvSpPr>
            <p:nvPr/>
          </p:nvSpPr>
          <p:spPr bwMode="auto">
            <a:xfrm>
              <a:off x="4993704" y="3885823"/>
              <a:ext cx="1637130" cy="39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Phagocytosis</a:t>
              </a:r>
            </a:p>
          </p:txBody>
        </p:sp>
        <p:sp>
          <p:nvSpPr>
            <p:cNvPr id="40967" name="TextBox 14"/>
            <p:cNvSpPr txBox="1">
              <a:spLocks noChangeArrowheads="1"/>
            </p:cNvSpPr>
            <p:nvPr/>
          </p:nvSpPr>
          <p:spPr bwMode="auto">
            <a:xfrm>
              <a:off x="1520220" y="1077978"/>
              <a:ext cx="4657074" cy="520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“</a:t>
              </a:r>
              <a:r>
                <a:rPr lang="el-GR" sz="2400" b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Επαγγελματικά</a:t>
              </a:r>
              <a:r>
                <a:rPr lang="en-US" sz="2400" b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”</a:t>
              </a:r>
              <a:r>
                <a:rPr lang="el-GR" sz="2400" b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φαγοκύτταρα</a:t>
              </a:r>
              <a:endParaRPr lang="en-US" sz="2400" b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" name="Left Brace 15"/>
            <p:cNvSpPr/>
            <p:nvPr/>
          </p:nvSpPr>
          <p:spPr>
            <a:xfrm rot="5400000">
              <a:off x="3652730" y="-1407160"/>
              <a:ext cx="477869" cy="6260700"/>
            </a:xfrm>
            <a:prstGeom prst="leftBrace">
              <a:avLst>
                <a:gd name="adj1" fmla="val 8333"/>
                <a:gd name="adj2" fmla="val 5042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>
                <a:solidFill>
                  <a:prstClr val="black"/>
                </a:solidFill>
              </a:endParaRPr>
            </a:p>
          </p:txBody>
        </p:sp>
        <p:sp>
          <p:nvSpPr>
            <p:cNvPr id="18" name="Left Brace 17"/>
            <p:cNvSpPr/>
            <p:nvPr/>
          </p:nvSpPr>
          <p:spPr>
            <a:xfrm rot="16200000">
              <a:off x="4685170" y="2247311"/>
              <a:ext cx="306050" cy="4496467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>
                <a:solidFill>
                  <a:prstClr val="black"/>
                </a:solidFill>
              </a:endParaRPr>
            </a:p>
          </p:txBody>
        </p:sp>
        <p:sp>
          <p:nvSpPr>
            <p:cNvPr id="40970" name="TextBox 19"/>
            <p:cNvSpPr txBox="1">
              <a:spLocks noChangeArrowheads="1"/>
            </p:cNvSpPr>
            <p:nvPr/>
          </p:nvSpPr>
          <p:spPr bwMode="auto">
            <a:xfrm>
              <a:off x="2883210" y="4706414"/>
              <a:ext cx="3948386" cy="38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600" b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Αντιγονο-παρουσιαστικά κύτταρα</a:t>
              </a:r>
              <a:endParaRPr lang="en-US" sz="1600" b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76338" y="692150"/>
            <a:ext cx="7183437" cy="461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b="0" dirty="0">
                <a:solidFill>
                  <a:prstClr val="black"/>
                </a:solidFill>
                <a:latin typeface="Calibri (Κυρίως κείμενο)"/>
              </a:rPr>
              <a:t>Φαγοκύτταρα: κεντρικός ρόλος στην έμφυτη ανοσία</a:t>
            </a:r>
            <a:endParaRPr lang="en-US" sz="2400" b="0" dirty="0">
              <a:solidFill>
                <a:prstClr val="black"/>
              </a:solidFill>
              <a:latin typeface="Calibri (Κυρίως κείμενο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579"/>
          <p:cNvSpPr>
            <a:spLocks noChangeAspect="1"/>
          </p:cNvSpPr>
          <p:nvPr/>
        </p:nvSpPr>
        <p:spPr bwMode="auto">
          <a:xfrm rot="6780892">
            <a:off x="6334919" y="4528344"/>
            <a:ext cx="2784475" cy="2782887"/>
          </a:xfrm>
          <a:custGeom>
            <a:avLst/>
            <a:gdLst>
              <a:gd name="T0" fmla="*/ 2127741 w 3108960"/>
              <a:gd name="T1" fmla="*/ 2126529 h 3108960"/>
              <a:gd name="T2" fmla="*/ 623200 w 3108960"/>
              <a:gd name="T3" fmla="*/ 2324490 h 3108960"/>
              <a:gd name="T4" fmla="*/ 42471 w 3108960"/>
              <a:gd name="T5" fmla="*/ 923282 h 3108960"/>
              <a:gd name="T6" fmla="*/ 1246404 w 3108960"/>
              <a:gd name="T7" fmla="*/ 0 h 3108960"/>
              <a:gd name="T8" fmla="*/ 2127741 w 3108960"/>
              <a:gd name="T9" fmla="*/ 2126529 h 3108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08960"/>
              <a:gd name="T16" fmla="*/ 0 h 3108960"/>
              <a:gd name="T17" fmla="*/ 3108960 w 3108960"/>
              <a:gd name="T18" fmla="*/ 3108960 h 3108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08960" h="3108960">
                <a:moveTo>
                  <a:pt x="2653663" y="2653664"/>
                </a:moveTo>
                <a:cubicBezTo>
                  <a:pt x="2156166" y="3151161"/>
                  <a:pt x="1386546" y="3252483"/>
                  <a:pt x="777239" y="2900699"/>
                </a:cubicBezTo>
                <a:cubicBezTo>
                  <a:pt x="167933" y="2548915"/>
                  <a:pt x="-129129" y="1831743"/>
                  <a:pt x="52968" y="1152150"/>
                </a:cubicBezTo>
                <a:cubicBezTo>
                  <a:pt x="235065" y="472557"/>
                  <a:pt x="850915" y="0"/>
                  <a:pt x="1554482" y="0"/>
                </a:cubicBezTo>
                <a:lnTo>
                  <a:pt x="2653663" y="2653664"/>
                </a:lnTo>
                <a:close/>
              </a:path>
            </a:pathLst>
          </a:custGeom>
          <a:solidFill>
            <a:srgbClr val="FAFFB3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 anchor="ctr"/>
          <a:lstStyle/>
          <a:p>
            <a:endParaRPr lang="el-GR"/>
          </a:p>
        </p:txBody>
      </p:sp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6643734" cy="1000132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>
                <a:cs typeface="Arial" pitchFamily="34" charset="0"/>
              </a:rPr>
              <a:t>Παραγωγή </a:t>
            </a:r>
            <a:r>
              <a:rPr lang="en-US" sz="2800" dirty="0" smtClean="0">
                <a:cs typeface="Arial" pitchFamily="34" charset="0"/>
              </a:rPr>
              <a:t>IL</a:t>
            </a:r>
            <a:r>
              <a:rPr lang="el-GR" sz="2800" dirty="0">
                <a:cs typeface="Arial" pitchFamily="34" charset="0"/>
              </a:rPr>
              <a:t>-1β </a:t>
            </a:r>
            <a:r>
              <a:rPr lang="el-GR" sz="2800" dirty="0" smtClean="0">
                <a:cs typeface="Arial" pitchFamily="34" charset="0"/>
              </a:rPr>
              <a:t>μετά την ενεργοποίηση του </a:t>
            </a:r>
            <a:r>
              <a:rPr lang="el-GR" sz="2800" dirty="0" err="1" smtClean="0">
                <a:cs typeface="Arial" pitchFamily="34" charset="0"/>
              </a:rPr>
              <a:t>φλεγμονοσώματος</a:t>
            </a:r>
            <a:endParaRPr lang="el-GR" sz="2800" dirty="0">
              <a:cs typeface="Arial" pitchFamily="34" charset="0"/>
            </a:endParaRPr>
          </a:p>
        </p:txBody>
      </p:sp>
      <p:sp>
        <p:nvSpPr>
          <p:cNvPr id="69638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82588" y="6308725"/>
            <a:ext cx="5969000" cy="54927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000" i="1" smtClean="0">
                <a:latin typeface="Arial" pitchFamily="34" charset="0"/>
                <a:cs typeface="Arial" pitchFamily="34" charset="0"/>
              </a:rPr>
              <a:t>IL, interleukin; MSU, monosodium urate </a:t>
            </a:r>
            <a:endParaRPr lang="el-GR" sz="1000" i="1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000" i="1" smtClean="0">
                <a:latin typeface="Arial" pitchFamily="34" charset="0"/>
                <a:cs typeface="Arial" pitchFamily="34" charset="0"/>
              </a:rPr>
              <a:t>NF-kB, nuclear factor kappa-light-chain-enhancer of activated B cells.</a:t>
            </a:r>
            <a:r>
              <a:rPr lang="el-GR" sz="1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smtClean="0">
                <a:latin typeface="Arial" pitchFamily="34" charset="0"/>
                <a:cs typeface="Arial" pitchFamily="34" charset="0"/>
              </a:rPr>
              <a:t>Adapted from Church LD, McDermott M. Exp Rev Clin Immunol. 2010;6:831.   </a:t>
            </a:r>
          </a:p>
        </p:txBody>
      </p:sp>
      <p:grpSp>
        <p:nvGrpSpPr>
          <p:cNvPr id="2" name="Group 500"/>
          <p:cNvGrpSpPr>
            <a:grpSpLocks/>
          </p:cNvGrpSpPr>
          <p:nvPr/>
        </p:nvGrpSpPr>
        <p:grpSpPr bwMode="auto">
          <a:xfrm>
            <a:off x="582613" y="1484313"/>
            <a:ext cx="7864475" cy="1096962"/>
            <a:chOff x="1192213" y="3841750"/>
            <a:chExt cx="6684962" cy="1303338"/>
          </a:xfrm>
        </p:grpSpPr>
        <p:sp>
          <p:nvSpPr>
            <p:cNvPr id="5" name="Rectangle 4"/>
            <p:cNvSpPr/>
            <p:nvPr/>
          </p:nvSpPr>
          <p:spPr bwMode="auto">
            <a:xfrm flipV="1">
              <a:off x="1192213" y="3896448"/>
              <a:ext cx="6684962" cy="1248640"/>
            </a:xfrm>
            <a:prstGeom prst="rect">
              <a:avLst/>
            </a:prstGeom>
            <a:gradFill>
              <a:gsLst>
                <a:gs pos="77000">
                  <a:schemeClr val="bg1"/>
                </a:gs>
                <a:gs pos="16000">
                  <a:srgbClr val="AFDDFF"/>
                </a:gs>
              </a:gsLst>
              <a:lin ang="16200000" scaled="0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algn="ctr" eaLnBrk="0" hangingPunct="0">
                <a:defRPr/>
              </a:pPr>
              <a:endParaRPr lang="en-US" sz="11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9760" name="Group 513"/>
            <p:cNvGrpSpPr>
              <a:grpSpLocks/>
            </p:cNvGrpSpPr>
            <p:nvPr/>
          </p:nvGrpSpPr>
          <p:grpSpPr bwMode="auto">
            <a:xfrm>
              <a:off x="1206498" y="3841750"/>
              <a:ext cx="6654799" cy="506413"/>
              <a:chOff x="1165860" y="2847340"/>
              <a:chExt cx="6654863" cy="506249"/>
            </a:xfrm>
          </p:grpSpPr>
          <p:grpSp>
            <p:nvGrpSpPr>
              <p:cNvPr id="69761" name="Group 90"/>
              <p:cNvGrpSpPr>
                <a:grpSpLocks/>
              </p:cNvGrpSpPr>
              <p:nvPr/>
            </p:nvGrpSpPr>
            <p:grpSpPr bwMode="auto">
              <a:xfrm>
                <a:off x="1477991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449" name="Straight Connector 59"/>
                <p:cNvCxnSpPr/>
                <p:nvPr/>
              </p:nvCxnSpPr>
              <p:spPr bwMode="auto">
                <a:xfrm rot="5400000">
                  <a:off x="3816423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0" name="Straight Connector 60"/>
                <p:cNvCxnSpPr/>
                <p:nvPr/>
              </p:nvCxnSpPr>
              <p:spPr bwMode="auto">
                <a:xfrm rot="5400000">
                  <a:off x="3871749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205" name="Oval 61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52" name="Straight Connector 62"/>
                <p:cNvCxnSpPr/>
                <p:nvPr/>
              </p:nvCxnSpPr>
              <p:spPr bwMode="auto">
                <a:xfrm rot="16200000">
                  <a:off x="3871749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3" name="Straight Connector 63"/>
                <p:cNvCxnSpPr/>
                <p:nvPr/>
              </p:nvCxnSpPr>
              <p:spPr bwMode="auto">
                <a:xfrm rot="16200000">
                  <a:off x="3816423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208" name="Oval 64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62" name="Group 91"/>
              <p:cNvGrpSpPr>
                <a:grpSpLocks/>
              </p:cNvGrpSpPr>
              <p:nvPr/>
            </p:nvGrpSpPr>
            <p:grpSpPr bwMode="auto">
              <a:xfrm>
                <a:off x="1373947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443" name="Straight Connector 56"/>
                <p:cNvCxnSpPr/>
                <p:nvPr/>
              </p:nvCxnSpPr>
              <p:spPr bwMode="auto">
                <a:xfrm rot="5400000">
                  <a:off x="371076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4" name="Straight Connector 57"/>
                <p:cNvCxnSpPr/>
                <p:nvPr/>
              </p:nvCxnSpPr>
              <p:spPr bwMode="auto">
                <a:xfrm rot="5400000">
                  <a:off x="3766088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99" name="Oval 58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46" name="Straight Connector 65"/>
                <p:cNvCxnSpPr/>
                <p:nvPr/>
              </p:nvCxnSpPr>
              <p:spPr bwMode="auto">
                <a:xfrm rot="16200000">
                  <a:off x="376608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7" name="Straight Connector 66"/>
                <p:cNvCxnSpPr/>
                <p:nvPr/>
              </p:nvCxnSpPr>
              <p:spPr bwMode="auto">
                <a:xfrm rot="16200000">
                  <a:off x="371076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202" name="Oval 67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63" name="Group 92"/>
              <p:cNvGrpSpPr>
                <a:grpSpLocks/>
              </p:cNvGrpSpPr>
              <p:nvPr/>
            </p:nvGrpSpPr>
            <p:grpSpPr bwMode="auto">
              <a:xfrm>
                <a:off x="1269903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437" name="Straight Connector 53"/>
                <p:cNvCxnSpPr/>
                <p:nvPr/>
              </p:nvCxnSpPr>
              <p:spPr bwMode="auto">
                <a:xfrm rot="5400000">
                  <a:off x="3607799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8" name="Straight Connector 54"/>
                <p:cNvCxnSpPr/>
                <p:nvPr/>
              </p:nvCxnSpPr>
              <p:spPr bwMode="auto">
                <a:xfrm rot="5400000">
                  <a:off x="3663125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93" name="Oval 55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40" name="Straight Connector 68"/>
                <p:cNvCxnSpPr/>
                <p:nvPr/>
              </p:nvCxnSpPr>
              <p:spPr bwMode="auto">
                <a:xfrm rot="16200000">
                  <a:off x="3663125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1" name="Straight Connector 69"/>
                <p:cNvCxnSpPr/>
                <p:nvPr/>
              </p:nvCxnSpPr>
              <p:spPr bwMode="auto">
                <a:xfrm rot="16200000">
                  <a:off x="3607799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96" name="Oval 70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64" name="Group 89"/>
              <p:cNvGrpSpPr>
                <a:grpSpLocks/>
              </p:cNvGrpSpPr>
              <p:nvPr/>
            </p:nvGrpSpPr>
            <p:grpSpPr bwMode="auto">
              <a:xfrm>
                <a:off x="1165860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431" name="Straight Connector 50"/>
                <p:cNvCxnSpPr/>
                <p:nvPr/>
              </p:nvCxnSpPr>
              <p:spPr bwMode="auto">
                <a:xfrm rot="5400000">
                  <a:off x="3502135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2" name="Straight Connector 51"/>
                <p:cNvCxnSpPr/>
                <p:nvPr/>
              </p:nvCxnSpPr>
              <p:spPr bwMode="auto">
                <a:xfrm rot="5400000">
                  <a:off x="355881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87" name="Oval 52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34" name="Straight Connector 433"/>
                <p:cNvCxnSpPr/>
                <p:nvPr/>
              </p:nvCxnSpPr>
              <p:spPr bwMode="auto">
                <a:xfrm rot="16200000">
                  <a:off x="355881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5" name="Straight Connector 434"/>
                <p:cNvCxnSpPr/>
                <p:nvPr/>
              </p:nvCxnSpPr>
              <p:spPr bwMode="auto">
                <a:xfrm rot="16200000">
                  <a:off x="3502136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90" name="Oval 436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65" name="Group 93"/>
              <p:cNvGrpSpPr>
                <a:grpSpLocks/>
              </p:cNvGrpSpPr>
              <p:nvPr/>
            </p:nvGrpSpPr>
            <p:grpSpPr bwMode="auto">
              <a:xfrm>
                <a:off x="1894166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425" name="Straight Connector 424"/>
                <p:cNvCxnSpPr/>
                <p:nvPr/>
              </p:nvCxnSpPr>
              <p:spPr bwMode="auto">
                <a:xfrm rot="5400000">
                  <a:off x="3818568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6" name="Straight Connector 425"/>
                <p:cNvCxnSpPr/>
                <p:nvPr/>
              </p:nvCxnSpPr>
              <p:spPr bwMode="auto">
                <a:xfrm rot="5400000">
                  <a:off x="3873895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81" name="Oval 427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28" name="Straight Connector 427"/>
                <p:cNvCxnSpPr/>
                <p:nvPr/>
              </p:nvCxnSpPr>
              <p:spPr bwMode="auto">
                <a:xfrm rot="16200000">
                  <a:off x="3873895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9" name="Straight Connector 428"/>
                <p:cNvCxnSpPr/>
                <p:nvPr/>
              </p:nvCxnSpPr>
              <p:spPr bwMode="auto">
                <a:xfrm rot="16200000">
                  <a:off x="381856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84" name="Oval 430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66" name="Group 100"/>
              <p:cNvGrpSpPr>
                <a:grpSpLocks/>
              </p:cNvGrpSpPr>
              <p:nvPr/>
            </p:nvGrpSpPr>
            <p:grpSpPr bwMode="auto">
              <a:xfrm>
                <a:off x="1790122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419" name="Straight Connector 418"/>
                <p:cNvCxnSpPr/>
                <p:nvPr/>
              </p:nvCxnSpPr>
              <p:spPr bwMode="auto">
                <a:xfrm rot="5400000">
                  <a:off x="371290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0" name="Straight Connector 419"/>
                <p:cNvCxnSpPr/>
                <p:nvPr/>
              </p:nvCxnSpPr>
              <p:spPr bwMode="auto">
                <a:xfrm rot="5400000">
                  <a:off x="3768233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75" name="Oval 421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22" name="Straight Connector 421"/>
                <p:cNvCxnSpPr/>
                <p:nvPr/>
              </p:nvCxnSpPr>
              <p:spPr bwMode="auto">
                <a:xfrm rot="16200000">
                  <a:off x="3768233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3" name="Straight Connector 422"/>
                <p:cNvCxnSpPr/>
                <p:nvPr/>
              </p:nvCxnSpPr>
              <p:spPr bwMode="auto">
                <a:xfrm rot="16200000">
                  <a:off x="371290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78" name="Oval 424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67" name="Group 107"/>
              <p:cNvGrpSpPr>
                <a:grpSpLocks/>
              </p:cNvGrpSpPr>
              <p:nvPr/>
            </p:nvGrpSpPr>
            <p:grpSpPr bwMode="auto">
              <a:xfrm>
                <a:off x="1686078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413" name="Straight Connector 412"/>
                <p:cNvCxnSpPr/>
                <p:nvPr/>
              </p:nvCxnSpPr>
              <p:spPr bwMode="auto">
                <a:xfrm rot="5400000">
                  <a:off x="360724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4" name="Straight Connector 413"/>
                <p:cNvCxnSpPr/>
                <p:nvPr/>
              </p:nvCxnSpPr>
              <p:spPr bwMode="auto">
                <a:xfrm rot="5400000">
                  <a:off x="3665270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69" name="Oval 415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16" name="Straight Connector 415"/>
                <p:cNvCxnSpPr/>
                <p:nvPr/>
              </p:nvCxnSpPr>
              <p:spPr bwMode="auto">
                <a:xfrm rot="16200000">
                  <a:off x="3665270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7" name="Straight Connector 416"/>
                <p:cNvCxnSpPr/>
                <p:nvPr/>
              </p:nvCxnSpPr>
              <p:spPr bwMode="auto">
                <a:xfrm rot="16200000">
                  <a:off x="3607245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72" name="Oval 418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68" name="Group 114"/>
              <p:cNvGrpSpPr>
                <a:grpSpLocks/>
              </p:cNvGrpSpPr>
              <p:nvPr/>
            </p:nvGrpSpPr>
            <p:grpSpPr bwMode="auto">
              <a:xfrm>
                <a:off x="1582035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407" name="Straight Connector 406"/>
                <p:cNvCxnSpPr/>
                <p:nvPr/>
              </p:nvCxnSpPr>
              <p:spPr bwMode="auto">
                <a:xfrm rot="5400000">
                  <a:off x="350158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8" name="Straight Connector 407"/>
                <p:cNvCxnSpPr/>
                <p:nvPr/>
              </p:nvCxnSpPr>
              <p:spPr bwMode="auto">
                <a:xfrm rot="5400000">
                  <a:off x="355960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63" name="Oval 409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10" name="Straight Connector 409"/>
                <p:cNvCxnSpPr/>
                <p:nvPr/>
              </p:nvCxnSpPr>
              <p:spPr bwMode="auto">
                <a:xfrm rot="16200000">
                  <a:off x="355960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1" name="Straight Connector 410"/>
                <p:cNvCxnSpPr/>
                <p:nvPr/>
              </p:nvCxnSpPr>
              <p:spPr bwMode="auto">
                <a:xfrm rot="16200000">
                  <a:off x="350158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66" name="Oval 412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69" name="Group 121"/>
              <p:cNvGrpSpPr>
                <a:grpSpLocks/>
              </p:cNvGrpSpPr>
              <p:nvPr/>
            </p:nvGrpSpPr>
            <p:grpSpPr bwMode="auto">
              <a:xfrm>
                <a:off x="2310341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401" name="Straight Connector 400"/>
                <p:cNvCxnSpPr/>
                <p:nvPr/>
              </p:nvCxnSpPr>
              <p:spPr bwMode="auto">
                <a:xfrm rot="5400000">
                  <a:off x="3816666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2" name="Straight Connector 401"/>
                <p:cNvCxnSpPr/>
                <p:nvPr/>
              </p:nvCxnSpPr>
              <p:spPr bwMode="auto">
                <a:xfrm rot="5400000">
                  <a:off x="387199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57" name="Oval 403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 bwMode="auto">
                <a:xfrm rot="16200000">
                  <a:off x="387199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5" name="Straight Connector 404"/>
                <p:cNvCxnSpPr/>
                <p:nvPr/>
              </p:nvCxnSpPr>
              <p:spPr bwMode="auto">
                <a:xfrm rot="16200000">
                  <a:off x="3816666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60" name="Oval 406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70" name="Group 128"/>
              <p:cNvGrpSpPr>
                <a:grpSpLocks/>
              </p:cNvGrpSpPr>
              <p:nvPr/>
            </p:nvGrpSpPr>
            <p:grpSpPr bwMode="auto">
              <a:xfrm>
                <a:off x="2206297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395" name="Straight Connector 394"/>
                <p:cNvCxnSpPr/>
                <p:nvPr/>
              </p:nvCxnSpPr>
              <p:spPr bwMode="auto">
                <a:xfrm rot="5400000">
                  <a:off x="3711003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6" name="Straight Connector 395"/>
                <p:cNvCxnSpPr/>
                <p:nvPr/>
              </p:nvCxnSpPr>
              <p:spPr bwMode="auto">
                <a:xfrm rot="5400000">
                  <a:off x="3766329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51" name="Oval 397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98" name="Straight Connector 397"/>
                <p:cNvCxnSpPr/>
                <p:nvPr/>
              </p:nvCxnSpPr>
              <p:spPr bwMode="auto">
                <a:xfrm rot="16200000">
                  <a:off x="3766329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9" name="Straight Connector 398"/>
                <p:cNvCxnSpPr/>
                <p:nvPr/>
              </p:nvCxnSpPr>
              <p:spPr bwMode="auto">
                <a:xfrm rot="16200000">
                  <a:off x="371100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54" name="Oval 400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71" name="Group 135"/>
              <p:cNvGrpSpPr>
                <a:grpSpLocks/>
              </p:cNvGrpSpPr>
              <p:nvPr/>
            </p:nvGrpSpPr>
            <p:grpSpPr bwMode="auto">
              <a:xfrm>
                <a:off x="2102253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389" name="Straight Connector 388"/>
                <p:cNvCxnSpPr/>
                <p:nvPr/>
              </p:nvCxnSpPr>
              <p:spPr bwMode="auto">
                <a:xfrm rot="5400000">
                  <a:off x="360804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0" name="Straight Connector 389"/>
                <p:cNvCxnSpPr/>
                <p:nvPr/>
              </p:nvCxnSpPr>
              <p:spPr bwMode="auto">
                <a:xfrm rot="5400000">
                  <a:off x="366336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45" name="Oval 391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92" name="Straight Connector 391"/>
                <p:cNvCxnSpPr/>
                <p:nvPr/>
              </p:nvCxnSpPr>
              <p:spPr bwMode="auto">
                <a:xfrm rot="16200000">
                  <a:off x="366336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3" name="Straight Connector 392"/>
                <p:cNvCxnSpPr/>
                <p:nvPr/>
              </p:nvCxnSpPr>
              <p:spPr bwMode="auto">
                <a:xfrm rot="16200000">
                  <a:off x="360804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48" name="Oval 394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72" name="Group 142"/>
              <p:cNvGrpSpPr>
                <a:grpSpLocks/>
              </p:cNvGrpSpPr>
              <p:nvPr/>
            </p:nvGrpSpPr>
            <p:grpSpPr bwMode="auto">
              <a:xfrm>
                <a:off x="1998210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383" name="Straight Connector 382"/>
                <p:cNvCxnSpPr/>
                <p:nvPr/>
              </p:nvCxnSpPr>
              <p:spPr bwMode="auto">
                <a:xfrm rot="5400000">
                  <a:off x="350372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4" name="Straight Connector 383"/>
                <p:cNvCxnSpPr/>
                <p:nvPr/>
              </p:nvCxnSpPr>
              <p:spPr bwMode="auto">
                <a:xfrm rot="5400000">
                  <a:off x="3557703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39" name="Oval 385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86" name="Straight Connector 385"/>
                <p:cNvCxnSpPr/>
                <p:nvPr/>
              </p:nvCxnSpPr>
              <p:spPr bwMode="auto">
                <a:xfrm rot="16200000">
                  <a:off x="355770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rot="16200000">
                  <a:off x="350372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42" name="Oval 388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73" name="Group 149"/>
              <p:cNvGrpSpPr>
                <a:grpSpLocks/>
              </p:cNvGrpSpPr>
              <p:nvPr/>
            </p:nvGrpSpPr>
            <p:grpSpPr bwMode="auto">
              <a:xfrm>
                <a:off x="2726516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377" name="Straight Connector 376"/>
                <p:cNvCxnSpPr/>
                <p:nvPr/>
              </p:nvCxnSpPr>
              <p:spPr bwMode="auto">
                <a:xfrm rot="5400000">
                  <a:off x="381611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8" name="Straight Connector 377"/>
                <p:cNvCxnSpPr/>
                <p:nvPr/>
              </p:nvCxnSpPr>
              <p:spPr bwMode="auto">
                <a:xfrm rot="5400000">
                  <a:off x="387278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33" name="Oval 379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80" name="Straight Connector 379"/>
                <p:cNvCxnSpPr/>
                <p:nvPr/>
              </p:nvCxnSpPr>
              <p:spPr bwMode="auto">
                <a:xfrm rot="16200000">
                  <a:off x="387278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1" name="Straight Connector 380"/>
                <p:cNvCxnSpPr/>
                <p:nvPr/>
              </p:nvCxnSpPr>
              <p:spPr bwMode="auto">
                <a:xfrm rot="16200000">
                  <a:off x="381611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36" name="Oval 382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74" name="Group 156"/>
              <p:cNvGrpSpPr>
                <a:grpSpLocks/>
              </p:cNvGrpSpPr>
              <p:nvPr/>
            </p:nvGrpSpPr>
            <p:grpSpPr bwMode="auto">
              <a:xfrm>
                <a:off x="2622472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371" name="Straight Connector 370"/>
                <p:cNvCxnSpPr/>
                <p:nvPr/>
              </p:nvCxnSpPr>
              <p:spPr bwMode="auto">
                <a:xfrm rot="5400000">
                  <a:off x="3711799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2" name="Straight Connector 371"/>
                <p:cNvCxnSpPr/>
                <p:nvPr/>
              </p:nvCxnSpPr>
              <p:spPr bwMode="auto">
                <a:xfrm rot="5400000">
                  <a:off x="3767126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27" name="Oval 373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74" name="Straight Connector 373"/>
                <p:cNvCxnSpPr/>
                <p:nvPr/>
              </p:nvCxnSpPr>
              <p:spPr bwMode="auto">
                <a:xfrm rot="16200000">
                  <a:off x="3767126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5" name="Straight Connector 374"/>
                <p:cNvCxnSpPr/>
                <p:nvPr/>
              </p:nvCxnSpPr>
              <p:spPr bwMode="auto">
                <a:xfrm rot="16200000">
                  <a:off x="3711799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30" name="Oval 376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75" name="Group 163"/>
              <p:cNvGrpSpPr>
                <a:grpSpLocks/>
              </p:cNvGrpSpPr>
              <p:nvPr/>
            </p:nvGrpSpPr>
            <p:grpSpPr bwMode="auto">
              <a:xfrm>
                <a:off x="2518428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365" name="Straight Connector 364"/>
                <p:cNvCxnSpPr/>
                <p:nvPr/>
              </p:nvCxnSpPr>
              <p:spPr bwMode="auto">
                <a:xfrm rot="5400000">
                  <a:off x="360613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6" name="Straight Connector 365"/>
                <p:cNvCxnSpPr/>
                <p:nvPr/>
              </p:nvCxnSpPr>
              <p:spPr bwMode="auto">
                <a:xfrm rot="5400000">
                  <a:off x="366281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21" name="Oval 367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68" name="Straight Connector 367"/>
                <p:cNvCxnSpPr/>
                <p:nvPr/>
              </p:nvCxnSpPr>
              <p:spPr bwMode="auto">
                <a:xfrm rot="16200000">
                  <a:off x="3662813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9" name="Straight Connector 368"/>
                <p:cNvCxnSpPr/>
                <p:nvPr/>
              </p:nvCxnSpPr>
              <p:spPr bwMode="auto">
                <a:xfrm rot="16200000">
                  <a:off x="360613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24" name="Oval 370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76" name="Group 170"/>
              <p:cNvGrpSpPr>
                <a:grpSpLocks/>
              </p:cNvGrpSpPr>
              <p:nvPr/>
            </p:nvGrpSpPr>
            <p:grpSpPr bwMode="auto">
              <a:xfrm>
                <a:off x="2414385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359" name="Straight Connector 358"/>
                <p:cNvCxnSpPr/>
                <p:nvPr/>
              </p:nvCxnSpPr>
              <p:spPr bwMode="auto">
                <a:xfrm rot="5400000">
                  <a:off x="350182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0" name="Straight Connector 359"/>
                <p:cNvCxnSpPr/>
                <p:nvPr/>
              </p:nvCxnSpPr>
              <p:spPr bwMode="auto">
                <a:xfrm rot="5400000">
                  <a:off x="3558500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15" name="Oval 361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62" name="Straight Connector 361"/>
                <p:cNvCxnSpPr/>
                <p:nvPr/>
              </p:nvCxnSpPr>
              <p:spPr bwMode="auto">
                <a:xfrm rot="16200000">
                  <a:off x="3558500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3" name="Straight Connector 362"/>
                <p:cNvCxnSpPr/>
                <p:nvPr/>
              </p:nvCxnSpPr>
              <p:spPr bwMode="auto">
                <a:xfrm rot="16200000">
                  <a:off x="350182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18" name="Oval 364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77" name="Group 177"/>
              <p:cNvGrpSpPr>
                <a:grpSpLocks/>
              </p:cNvGrpSpPr>
              <p:nvPr/>
            </p:nvGrpSpPr>
            <p:grpSpPr bwMode="auto">
              <a:xfrm>
                <a:off x="3142691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353" name="Straight Connector 352"/>
                <p:cNvCxnSpPr/>
                <p:nvPr/>
              </p:nvCxnSpPr>
              <p:spPr bwMode="auto">
                <a:xfrm rot="5400000">
                  <a:off x="3815558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4" name="Straight Connector 353"/>
                <p:cNvCxnSpPr/>
                <p:nvPr/>
              </p:nvCxnSpPr>
              <p:spPr bwMode="auto">
                <a:xfrm rot="5400000">
                  <a:off x="387088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09" name="Oval 355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56" name="Straight Connector 355"/>
                <p:cNvCxnSpPr/>
                <p:nvPr/>
              </p:nvCxnSpPr>
              <p:spPr bwMode="auto">
                <a:xfrm rot="16200000">
                  <a:off x="387088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7" name="Straight Connector 356"/>
                <p:cNvCxnSpPr/>
                <p:nvPr/>
              </p:nvCxnSpPr>
              <p:spPr bwMode="auto">
                <a:xfrm rot="16200000">
                  <a:off x="381555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12" name="Oval 358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78" name="Group 184"/>
              <p:cNvGrpSpPr>
                <a:grpSpLocks/>
              </p:cNvGrpSpPr>
              <p:nvPr/>
            </p:nvGrpSpPr>
            <p:grpSpPr bwMode="auto">
              <a:xfrm>
                <a:off x="3038647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347" name="Straight Connector 346"/>
                <p:cNvCxnSpPr/>
                <p:nvPr/>
              </p:nvCxnSpPr>
              <p:spPr bwMode="auto">
                <a:xfrm rot="5400000">
                  <a:off x="3713945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8" name="Straight Connector 347"/>
                <p:cNvCxnSpPr/>
                <p:nvPr/>
              </p:nvCxnSpPr>
              <p:spPr bwMode="auto">
                <a:xfrm rot="5400000">
                  <a:off x="376792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03" name="Oval 349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50" name="Straight Connector 349"/>
                <p:cNvCxnSpPr/>
                <p:nvPr/>
              </p:nvCxnSpPr>
              <p:spPr bwMode="auto">
                <a:xfrm rot="16200000">
                  <a:off x="376792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1" name="Straight Connector 350"/>
                <p:cNvCxnSpPr/>
                <p:nvPr/>
              </p:nvCxnSpPr>
              <p:spPr bwMode="auto">
                <a:xfrm rot="16200000">
                  <a:off x="3713945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06" name="Oval 352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79" name="Group 191"/>
              <p:cNvGrpSpPr>
                <a:grpSpLocks/>
              </p:cNvGrpSpPr>
              <p:nvPr/>
            </p:nvGrpSpPr>
            <p:grpSpPr bwMode="auto">
              <a:xfrm>
                <a:off x="2934603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341" name="Straight Connector 340"/>
                <p:cNvCxnSpPr/>
                <p:nvPr/>
              </p:nvCxnSpPr>
              <p:spPr bwMode="auto">
                <a:xfrm rot="5400000">
                  <a:off x="360828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2" name="Straight Connector 341"/>
                <p:cNvCxnSpPr/>
                <p:nvPr/>
              </p:nvCxnSpPr>
              <p:spPr bwMode="auto">
                <a:xfrm rot="5400000">
                  <a:off x="3663609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97" name="Oval 343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44" name="Straight Connector 343"/>
                <p:cNvCxnSpPr/>
                <p:nvPr/>
              </p:nvCxnSpPr>
              <p:spPr bwMode="auto">
                <a:xfrm rot="16200000">
                  <a:off x="3663609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5" name="Straight Connector 344"/>
                <p:cNvCxnSpPr/>
                <p:nvPr/>
              </p:nvCxnSpPr>
              <p:spPr bwMode="auto">
                <a:xfrm rot="16200000">
                  <a:off x="360828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100" name="Oval 346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80" name="Group 198"/>
              <p:cNvGrpSpPr>
                <a:grpSpLocks/>
              </p:cNvGrpSpPr>
              <p:nvPr/>
            </p:nvGrpSpPr>
            <p:grpSpPr bwMode="auto">
              <a:xfrm>
                <a:off x="2830560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335" name="Straight Connector 334"/>
                <p:cNvCxnSpPr/>
                <p:nvPr/>
              </p:nvCxnSpPr>
              <p:spPr bwMode="auto">
                <a:xfrm rot="5400000">
                  <a:off x="3502620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6" name="Straight Connector 335"/>
                <p:cNvCxnSpPr/>
                <p:nvPr/>
              </p:nvCxnSpPr>
              <p:spPr bwMode="auto">
                <a:xfrm rot="5400000">
                  <a:off x="3559295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91" name="Oval 337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38" name="Straight Connector 337"/>
                <p:cNvCxnSpPr/>
                <p:nvPr/>
              </p:nvCxnSpPr>
              <p:spPr bwMode="auto">
                <a:xfrm rot="16200000">
                  <a:off x="3559296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9" name="Straight Connector 338"/>
                <p:cNvCxnSpPr/>
                <p:nvPr/>
              </p:nvCxnSpPr>
              <p:spPr bwMode="auto">
                <a:xfrm rot="16200000">
                  <a:off x="3502620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94" name="Oval 340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81" name="Group 205"/>
              <p:cNvGrpSpPr>
                <a:grpSpLocks/>
              </p:cNvGrpSpPr>
              <p:nvPr/>
            </p:nvGrpSpPr>
            <p:grpSpPr bwMode="auto">
              <a:xfrm>
                <a:off x="3558866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329" name="Straight Connector 328"/>
                <p:cNvCxnSpPr/>
                <p:nvPr/>
              </p:nvCxnSpPr>
              <p:spPr bwMode="auto">
                <a:xfrm rot="5400000">
                  <a:off x="3815005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0" name="Straight Connector 329"/>
                <p:cNvCxnSpPr/>
                <p:nvPr/>
              </p:nvCxnSpPr>
              <p:spPr bwMode="auto">
                <a:xfrm rot="5400000">
                  <a:off x="387033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85" name="Oval 331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32" name="Straight Connector 331"/>
                <p:cNvCxnSpPr/>
                <p:nvPr/>
              </p:nvCxnSpPr>
              <p:spPr bwMode="auto">
                <a:xfrm rot="16200000">
                  <a:off x="387033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Connector 332"/>
                <p:cNvCxnSpPr/>
                <p:nvPr/>
              </p:nvCxnSpPr>
              <p:spPr bwMode="auto">
                <a:xfrm rot="16200000">
                  <a:off x="3815005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88" name="Oval 334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82" name="Group 212"/>
              <p:cNvGrpSpPr>
                <a:grpSpLocks/>
              </p:cNvGrpSpPr>
              <p:nvPr/>
            </p:nvGrpSpPr>
            <p:grpSpPr bwMode="auto">
              <a:xfrm>
                <a:off x="3454822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323" name="Straight Connector 322"/>
                <p:cNvCxnSpPr/>
                <p:nvPr/>
              </p:nvCxnSpPr>
              <p:spPr bwMode="auto">
                <a:xfrm rot="5400000">
                  <a:off x="371204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rot="5400000">
                  <a:off x="376736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79" name="Oval 325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26" name="Straight Connector 325"/>
                <p:cNvCxnSpPr/>
                <p:nvPr/>
              </p:nvCxnSpPr>
              <p:spPr bwMode="auto">
                <a:xfrm rot="16200000">
                  <a:off x="376736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7" name="Straight Connector 326"/>
                <p:cNvCxnSpPr/>
                <p:nvPr/>
              </p:nvCxnSpPr>
              <p:spPr bwMode="auto">
                <a:xfrm rot="16200000">
                  <a:off x="371204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82" name="Oval 328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83" name="Group 219"/>
              <p:cNvGrpSpPr>
                <a:grpSpLocks/>
              </p:cNvGrpSpPr>
              <p:nvPr/>
            </p:nvGrpSpPr>
            <p:grpSpPr bwMode="auto">
              <a:xfrm>
                <a:off x="3350778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317" name="Straight Connector 316"/>
                <p:cNvCxnSpPr/>
                <p:nvPr/>
              </p:nvCxnSpPr>
              <p:spPr bwMode="auto">
                <a:xfrm rot="5400000">
                  <a:off x="3606380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8" name="Straight Connector 317"/>
                <p:cNvCxnSpPr/>
                <p:nvPr/>
              </p:nvCxnSpPr>
              <p:spPr bwMode="auto">
                <a:xfrm rot="5400000">
                  <a:off x="3661706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73" name="Oval 319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20" name="Straight Connector 319"/>
                <p:cNvCxnSpPr/>
                <p:nvPr/>
              </p:nvCxnSpPr>
              <p:spPr bwMode="auto">
                <a:xfrm rot="16200000">
                  <a:off x="3661706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1" name="Straight Connector 320"/>
                <p:cNvCxnSpPr/>
                <p:nvPr/>
              </p:nvCxnSpPr>
              <p:spPr bwMode="auto">
                <a:xfrm rot="16200000">
                  <a:off x="3606380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76" name="Oval 322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84" name="Group 226"/>
              <p:cNvGrpSpPr>
                <a:grpSpLocks/>
              </p:cNvGrpSpPr>
              <p:nvPr/>
            </p:nvGrpSpPr>
            <p:grpSpPr bwMode="auto">
              <a:xfrm>
                <a:off x="3246735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311" name="Straight Connector 310"/>
                <p:cNvCxnSpPr/>
                <p:nvPr/>
              </p:nvCxnSpPr>
              <p:spPr bwMode="auto">
                <a:xfrm rot="5400000">
                  <a:off x="3503416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2" name="Straight Connector 311"/>
                <p:cNvCxnSpPr/>
                <p:nvPr/>
              </p:nvCxnSpPr>
              <p:spPr bwMode="auto">
                <a:xfrm rot="5400000">
                  <a:off x="355874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67" name="Oval 313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14" name="Straight Connector 313"/>
                <p:cNvCxnSpPr/>
                <p:nvPr/>
              </p:nvCxnSpPr>
              <p:spPr bwMode="auto">
                <a:xfrm rot="16200000">
                  <a:off x="355874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rot="16200000">
                  <a:off x="3503416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70" name="Oval 316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85" name="Group 233"/>
              <p:cNvGrpSpPr>
                <a:grpSpLocks/>
              </p:cNvGrpSpPr>
              <p:nvPr/>
            </p:nvGrpSpPr>
            <p:grpSpPr bwMode="auto">
              <a:xfrm>
                <a:off x="3975041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305" name="Straight Connector 304"/>
                <p:cNvCxnSpPr/>
                <p:nvPr/>
              </p:nvCxnSpPr>
              <p:spPr bwMode="auto">
                <a:xfrm rot="5400000">
                  <a:off x="3815800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rot="5400000">
                  <a:off x="3872475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61" name="Oval 307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08" name="Straight Connector 307"/>
                <p:cNvCxnSpPr/>
                <p:nvPr/>
              </p:nvCxnSpPr>
              <p:spPr bwMode="auto">
                <a:xfrm rot="16200000">
                  <a:off x="3872475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9" name="Straight Connector 308"/>
                <p:cNvCxnSpPr/>
                <p:nvPr/>
              </p:nvCxnSpPr>
              <p:spPr bwMode="auto">
                <a:xfrm rot="16200000">
                  <a:off x="3815800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64" name="Oval 310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86" name="Group 240"/>
              <p:cNvGrpSpPr>
                <a:grpSpLocks/>
              </p:cNvGrpSpPr>
              <p:nvPr/>
            </p:nvGrpSpPr>
            <p:grpSpPr bwMode="auto">
              <a:xfrm>
                <a:off x="3870997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299" name="Straight Connector 298"/>
                <p:cNvCxnSpPr/>
                <p:nvPr/>
              </p:nvCxnSpPr>
              <p:spPr bwMode="auto">
                <a:xfrm rot="5400000">
                  <a:off x="3711488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0" name="Straight Connector 299"/>
                <p:cNvCxnSpPr/>
                <p:nvPr/>
              </p:nvCxnSpPr>
              <p:spPr bwMode="auto">
                <a:xfrm rot="5400000">
                  <a:off x="376681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55" name="Oval 301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02" name="Straight Connector 301"/>
                <p:cNvCxnSpPr/>
                <p:nvPr/>
              </p:nvCxnSpPr>
              <p:spPr bwMode="auto">
                <a:xfrm rot="16200000">
                  <a:off x="376681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3" name="Straight Connector 302"/>
                <p:cNvCxnSpPr/>
                <p:nvPr/>
              </p:nvCxnSpPr>
              <p:spPr bwMode="auto">
                <a:xfrm rot="16200000">
                  <a:off x="371148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58" name="Oval 304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87" name="Group 247"/>
              <p:cNvGrpSpPr>
                <a:grpSpLocks/>
              </p:cNvGrpSpPr>
              <p:nvPr/>
            </p:nvGrpSpPr>
            <p:grpSpPr bwMode="auto">
              <a:xfrm>
                <a:off x="3766953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293" name="Straight Connector 292"/>
                <p:cNvCxnSpPr/>
                <p:nvPr/>
              </p:nvCxnSpPr>
              <p:spPr bwMode="auto">
                <a:xfrm rot="5400000">
                  <a:off x="3605826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4" name="Straight Connector 293"/>
                <p:cNvCxnSpPr/>
                <p:nvPr/>
              </p:nvCxnSpPr>
              <p:spPr bwMode="auto">
                <a:xfrm rot="5400000">
                  <a:off x="366250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49" name="Oval 295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96" name="Straight Connector 295"/>
                <p:cNvCxnSpPr/>
                <p:nvPr/>
              </p:nvCxnSpPr>
              <p:spPr bwMode="auto">
                <a:xfrm rot="16200000">
                  <a:off x="366250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rot="16200000">
                  <a:off x="3605826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52" name="Oval 298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88" name="Group 254"/>
              <p:cNvGrpSpPr>
                <a:grpSpLocks/>
              </p:cNvGrpSpPr>
              <p:nvPr/>
            </p:nvGrpSpPr>
            <p:grpSpPr bwMode="auto">
              <a:xfrm>
                <a:off x="3662910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287" name="Straight Connector 286"/>
                <p:cNvCxnSpPr/>
                <p:nvPr/>
              </p:nvCxnSpPr>
              <p:spPr bwMode="auto">
                <a:xfrm rot="5400000">
                  <a:off x="350286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rot="5400000">
                  <a:off x="3558188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43" name="Oval 289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90" name="Straight Connector 289"/>
                <p:cNvCxnSpPr/>
                <p:nvPr/>
              </p:nvCxnSpPr>
              <p:spPr bwMode="auto">
                <a:xfrm rot="16200000">
                  <a:off x="355818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1" name="Straight Connector 290"/>
                <p:cNvCxnSpPr/>
                <p:nvPr/>
              </p:nvCxnSpPr>
              <p:spPr bwMode="auto">
                <a:xfrm rot="16200000">
                  <a:off x="350286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46" name="Oval 292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89" name="Group 261"/>
              <p:cNvGrpSpPr>
                <a:grpSpLocks/>
              </p:cNvGrpSpPr>
              <p:nvPr/>
            </p:nvGrpSpPr>
            <p:grpSpPr bwMode="auto">
              <a:xfrm>
                <a:off x="4391216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281" name="Straight Connector 280"/>
                <p:cNvCxnSpPr/>
                <p:nvPr/>
              </p:nvCxnSpPr>
              <p:spPr bwMode="auto">
                <a:xfrm rot="5400000">
                  <a:off x="3816596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2" name="Straight Connector 281"/>
                <p:cNvCxnSpPr/>
                <p:nvPr/>
              </p:nvCxnSpPr>
              <p:spPr bwMode="auto">
                <a:xfrm rot="5400000">
                  <a:off x="387192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37" name="Oval 283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84" name="Straight Connector 283"/>
                <p:cNvCxnSpPr/>
                <p:nvPr/>
              </p:nvCxnSpPr>
              <p:spPr bwMode="auto">
                <a:xfrm rot="16200000">
                  <a:off x="387192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5" name="Straight Connector 284"/>
                <p:cNvCxnSpPr/>
                <p:nvPr/>
              </p:nvCxnSpPr>
              <p:spPr bwMode="auto">
                <a:xfrm rot="16200000">
                  <a:off x="3816596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40" name="Oval 286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90" name="Group 268"/>
              <p:cNvGrpSpPr>
                <a:grpSpLocks/>
              </p:cNvGrpSpPr>
              <p:nvPr/>
            </p:nvGrpSpPr>
            <p:grpSpPr bwMode="auto">
              <a:xfrm>
                <a:off x="4287172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275" name="Straight Connector 274"/>
                <p:cNvCxnSpPr/>
                <p:nvPr/>
              </p:nvCxnSpPr>
              <p:spPr bwMode="auto">
                <a:xfrm rot="5400000">
                  <a:off x="371093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6" name="Straight Connector 275"/>
                <p:cNvCxnSpPr/>
                <p:nvPr/>
              </p:nvCxnSpPr>
              <p:spPr bwMode="auto">
                <a:xfrm rot="5400000">
                  <a:off x="3766260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31" name="Oval 277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78" name="Straight Connector 277"/>
                <p:cNvCxnSpPr/>
                <p:nvPr/>
              </p:nvCxnSpPr>
              <p:spPr bwMode="auto">
                <a:xfrm rot="16200000">
                  <a:off x="3766260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9" name="Straight Connector 278"/>
                <p:cNvCxnSpPr/>
                <p:nvPr/>
              </p:nvCxnSpPr>
              <p:spPr bwMode="auto">
                <a:xfrm rot="16200000">
                  <a:off x="371093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34" name="Oval 280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91" name="Group 275"/>
              <p:cNvGrpSpPr>
                <a:grpSpLocks/>
              </p:cNvGrpSpPr>
              <p:nvPr/>
            </p:nvGrpSpPr>
            <p:grpSpPr bwMode="auto">
              <a:xfrm>
                <a:off x="4183128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269" name="Straight Connector 268"/>
                <p:cNvCxnSpPr/>
                <p:nvPr/>
              </p:nvCxnSpPr>
              <p:spPr bwMode="auto">
                <a:xfrm rot="5400000">
                  <a:off x="360797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rot="5400000">
                  <a:off x="366329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25" name="Oval 271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72" name="Straight Connector 271"/>
                <p:cNvCxnSpPr/>
                <p:nvPr/>
              </p:nvCxnSpPr>
              <p:spPr bwMode="auto">
                <a:xfrm rot="16200000">
                  <a:off x="366329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3" name="Straight Connector 272"/>
                <p:cNvCxnSpPr/>
                <p:nvPr/>
              </p:nvCxnSpPr>
              <p:spPr bwMode="auto">
                <a:xfrm rot="16200000">
                  <a:off x="360797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28" name="Oval 274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92" name="Group 282"/>
              <p:cNvGrpSpPr>
                <a:grpSpLocks/>
              </p:cNvGrpSpPr>
              <p:nvPr/>
            </p:nvGrpSpPr>
            <p:grpSpPr bwMode="auto">
              <a:xfrm>
                <a:off x="4079085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263" name="Straight Connector 262"/>
                <p:cNvCxnSpPr/>
                <p:nvPr/>
              </p:nvCxnSpPr>
              <p:spPr bwMode="auto">
                <a:xfrm rot="5400000">
                  <a:off x="3503658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4" name="Straight Connector 263"/>
                <p:cNvCxnSpPr/>
                <p:nvPr/>
              </p:nvCxnSpPr>
              <p:spPr bwMode="auto">
                <a:xfrm rot="5400000">
                  <a:off x="3557635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19" name="Oval 265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66" name="Straight Connector 265"/>
                <p:cNvCxnSpPr/>
                <p:nvPr/>
              </p:nvCxnSpPr>
              <p:spPr bwMode="auto">
                <a:xfrm rot="16200000">
                  <a:off x="3557635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7" name="Straight Connector 266"/>
                <p:cNvCxnSpPr/>
                <p:nvPr/>
              </p:nvCxnSpPr>
              <p:spPr bwMode="auto">
                <a:xfrm rot="16200000">
                  <a:off x="350365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22" name="Oval 268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93" name="Group 289"/>
              <p:cNvGrpSpPr>
                <a:grpSpLocks/>
              </p:cNvGrpSpPr>
              <p:nvPr/>
            </p:nvGrpSpPr>
            <p:grpSpPr bwMode="auto">
              <a:xfrm>
                <a:off x="4807391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257" name="Straight Connector 256"/>
                <p:cNvCxnSpPr/>
                <p:nvPr/>
              </p:nvCxnSpPr>
              <p:spPr bwMode="auto">
                <a:xfrm rot="5400000">
                  <a:off x="381604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8" name="Straight Connector 257"/>
                <p:cNvCxnSpPr/>
                <p:nvPr/>
              </p:nvCxnSpPr>
              <p:spPr bwMode="auto">
                <a:xfrm rot="5400000">
                  <a:off x="3871368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13" name="Oval 259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60" name="Straight Connector 259"/>
                <p:cNvCxnSpPr/>
                <p:nvPr/>
              </p:nvCxnSpPr>
              <p:spPr bwMode="auto">
                <a:xfrm rot="16200000">
                  <a:off x="387136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1" name="Straight Connector 260"/>
                <p:cNvCxnSpPr/>
                <p:nvPr/>
              </p:nvCxnSpPr>
              <p:spPr bwMode="auto">
                <a:xfrm rot="16200000">
                  <a:off x="381604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16" name="Oval 262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94" name="Group 296"/>
              <p:cNvGrpSpPr>
                <a:grpSpLocks/>
              </p:cNvGrpSpPr>
              <p:nvPr/>
            </p:nvGrpSpPr>
            <p:grpSpPr bwMode="auto">
              <a:xfrm>
                <a:off x="4703347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251" name="Straight Connector 250"/>
                <p:cNvCxnSpPr/>
                <p:nvPr/>
              </p:nvCxnSpPr>
              <p:spPr bwMode="auto">
                <a:xfrm rot="5400000">
                  <a:off x="3710380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2" name="Straight Connector 251"/>
                <p:cNvCxnSpPr/>
                <p:nvPr/>
              </p:nvCxnSpPr>
              <p:spPr bwMode="auto">
                <a:xfrm rot="5400000">
                  <a:off x="3765706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07" name="Oval 253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54" name="Straight Connector 253"/>
                <p:cNvCxnSpPr/>
                <p:nvPr/>
              </p:nvCxnSpPr>
              <p:spPr bwMode="auto">
                <a:xfrm rot="16200000">
                  <a:off x="3765706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5" name="Straight Connector 254"/>
                <p:cNvCxnSpPr/>
                <p:nvPr/>
              </p:nvCxnSpPr>
              <p:spPr bwMode="auto">
                <a:xfrm rot="16200000">
                  <a:off x="371038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10" name="Oval 256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95" name="Group 303"/>
              <p:cNvGrpSpPr>
                <a:grpSpLocks/>
              </p:cNvGrpSpPr>
              <p:nvPr/>
            </p:nvGrpSpPr>
            <p:grpSpPr bwMode="auto">
              <a:xfrm>
                <a:off x="4599303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245" name="Straight Connector 244"/>
                <p:cNvCxnSpPr/>
                <p:nvPr/>
              </p:nvCxnSpPr>
              <p:spPr bwMode="auto">
                <a:xfrm rot="5400000">
                  <a:off x="3607418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6" name="Straight Connector 245"/>
                <p:cNvCxnSpPr/>
                <p:nvPr/>
              </p:nvCxnSpPr>
              <p:spPr bwMode="auto">
                <a:xfrm rot="5400000">
                  <a:off x="366274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01" name="Oval 247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48" name="Straight Connector 247"/>
                <p:cNvCxnSpPr/>
                <p:nvPr/>
              </p:nvCxnSpPr>
              <p:spPr bwMode="auto">
                <a:xfrm rot="16200000">
                  <a:off x="366274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9" name="Straight Connector 248"/>
                <p:cNvCxnSpPr/>
                <p:nvPr/>
              </p:nvCxnSpPr>
              <p:spPr bwMode="auto">
                <a:xfrm rot="16200000">
                  <a:off x="360741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0004" name="Oval 250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96" name="Group 310"/>
              <p:cNvGrpSpPr>
                <a:grpSpLocks/>
              </p:cNvGrpSpPr>
              <p:nvPr/>
            </p:nvGrpSpPr>
            <p:grpSpPr bwMode="auto">
              <a:xfrm>
                <a:off x="4495260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239" name="Straight Connector 238"/>
                <p:cNvCxnSpPr/>
                <p:nvPr/>
              </p:nvCxnSpPr>
              <p:spPr bwMode="auto">
                <a:xfrm rot="5400000">
                  <a:off x="3501755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0" name="Straight Connector 239"/>
                <p:cNvCxnSpPr/>
                <p:nvPr/>
              </p:nvCxnSpPr>
              <p:spPr bwMode="auto">
                <a:xfrm rot="5400000">
                  <a:off x="3557080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95" name="Oval 241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42" name="Straight Connector 241"/>
                <p:cNvCxnSpPr/>
                <p:nvPr/>
              </p:nvCxnSpPr>
              <p:spPr bwMode="auto">
                <a:xfrm rot="16200000">
                  <a:off x="3557080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 bwMode="auto">
                <a:xfrm rot="16200000">
                  <a:off x="3501755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98" name="Oval 244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97" name="Group 317"/>
              <p:cNvGrpSpPr>
                <a:grpSpLocks/>
              </p:cNvGrpSpPr>
              <p:nvPr/>
            </p:nvGrpSpPr>
            <p:grpSpPr bwMode="auto">
              <a:xfrm>
                <a:off x="5223566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233" name="Straight Connector 232"/>
                <p:cNvCxnSpPr/>
                <p:nvPr/>
              </p:nvCxnSpPr>
              <p:spPr bwMode="auto">
                <a:xfrm rot="5400000">
                  <a:off x="3815488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rot="5400000">
                  <a:off x="387081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89" name="Oval 235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36" name="Straight Connector 235"/>
                <p:cNvCxnSpPr/>
                <p:nvPr/>
              </p:nvCxnSpPr>
              <p:spPr bwMode="auto">
                <a:xfrm rot="16200000">
                  <a:off x="387081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Straight Connector 236"/>
                <p:cNvCxnSpPr/>
                <p:nvPr/>
              </p:nvCxnSpPr>
              <p:spPr bwMode="auto">
                <a:xfrm rot="16200000">
                  <a:off x="3815489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92" name="Oval 238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98" name="Group 324"/>
              <p:cNvGrpSpPr>
                <a:grpSpLocks/>
              </p:cNvGrpSpPr>
              <p:nvPr/>
            </p:nvGrpSpPr>
            <p:grpSpPr bwMode="auto">
              <a:xfrm>
                <a:off x="5119522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227" name="Straight Connector 226"/>
                <p:cNvCxnSpPr/>
                <p:nvPr/>
              </p:nvCxnSpPr>
              <p:spPr bwMode="auto">
                <a:xfrm rot="5400000">
                  <a:off x="3711176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 rot="5400000">
                  <a:off x="376785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83" name="Oval 229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30" name="Straight Connector 229"/>
                <p:cNvCxnSpPr/>
                <p:nvPr/>
              </p:nvCxnSpPr>
              <p:spPr bwMode="auto">
                <a:xfrm rot="16200000">
                  <a:off x="376785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rot="16200000">
                  <a:off x="3711176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86" name="Oval 232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799" name="Group 331"/>
              <p:cNvGrpSpPr>
                <a:grpSpLocks/>
              </p:cNvGrpSpPr>
              <p:nvPr/>
            </p:nvGrpSpPr>
            <p:grpSpPr bwMode="auto">
              <a:xfrm>
                <a:off x="5015478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221" name="Straight Connector 220"/>
                <p:cNvCxnSpPr/>
                <p:nvPr/>
              </p:nvCxnSpPr>
              <p:spPr bwMode="auto">
                <a:xfrm rot="5400000">
                  <a:off x="360686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 rot="5400000">
                  <a:off x="3662189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77" name="Oval 223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24" name="Straight Connector 223"/>
                <p:cNvCxnSpPr/>
                <p:nvPr/>
              </p:nvCxnSpPr>
              <p:spPr bwMode="auto">
                <a:xfrm rot="16200000">
                  <a:off x="3662189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Straight Connector 224"/>
                <p:cNvCxnSpPr/>
                <p:nvPr/>
              </p:nvCxnSpPr>
              <p:spPr bwMode="auto">
                <a:xfrm rot="16200000">
                  <a:off x="360686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80" name="Oval 226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00" name="Group 338"/>
              <p:cNvGrpSpPr>
                <a:grpSpLocks/>
              </p:cNvGrpSpPr>
              <p:nvPr/>
            </p:nvGrpSpPr>
            <p:grpSpPr bwMode="auto">
              <a:xfrm>
                <a:off x="4911435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215" name="Straight Connector 214"/>
                <p:cNvCxnSpPr/>
                <p:nvPr/>
              </p:nvCxnSpPr>
              <p:spPr bwMode="auto">
                <a:xfrm rot="5400000">
                  <a:off x="350120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Straight Connector 215"/>
                <p:cNvCxnSpPr/>
                <p:nvPr/>
              </p:nvCxnSpPr>
              <p:spPr bwMode="auto">
                <a:xfrm rot="5400000">
                  <a:off x="355652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71" name="Oval 217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18" name="Straight Connector 217"/>
                <p:cNvCxnSpPr/>
                <p:nvPr/>
              </p:nvCxnSpPr>
              <p:spPr bwMode="auto">
                <a:xfrm rot="16200000">
                  <a:off x="355652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Straight Connector 218"/>
                <p:cNvCxnSpPr/>
                <p:nvPr/>
              </p:nvCxnSpPr>
              <p:spPr bwMode="auto">
                <a:xfrm rot="16200000">
                  <a:off x="350120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74" name="Oval 220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01" name="Group 345"/>
              <p:cNvGrpSpPr>
                <a:grpSpLocks/>
              </p:cNvGrpSpPr>
              <p:nvPr/>
            </p:nvGrpSpPr>
            <p:grpSpPr bwMode="auto">
              <a:xfrm>
                <a:off x="5639741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209" name="Straight Connector 208"/>
                <p:cNvCxnSpPr/>
                <p:nvPr/>
              </p:nvCxnSpPr>
              <p:spPr bwMode="auto">
                <a:xfrm rot="5400000">
                  <a:off x="3814935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Straight Connector 209"/>
                <p:cNvCxnSpPr/>
                <p:nvPr/>
              </p:nvCxnSpPr>
              <p:spPr bwMode="auto">
                <a:xfrm rot="5400000">
                  <a:off x="387026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65" name="Oval 211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12" name="Straight Connector 211"/>
                <p:cNvCxnSpPr/>
                <p:nvPr/>
              </p:nvCxnSpPr>
              <p:spPr bwMode="auto">
                <a:xfrm rot="16200000">
                  <a:off x="387026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3" name="Straight Connector 212"/>
                <p:cNvCxnSpPr/>
                <p:nvPr/>
              </p:nvCxnSpPr>
              <p:spPr bwMode="auto">
                <a:xfrm rot="16200000">
                  <a:off x="3814935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68" name="Oval 214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02" name="Group 352"/>
              <p:cNvGrpSpPr>
                <a:grpSpLocks/>
              </p:cNvGrpSpPr>
              <p:nvPr/>
            </p:nvGrpSpPr>
            <p:grpSpPr bwMode="auto">
              <a:xfrm>
                <a:off x="5535697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203" name="Straight Connector 202"/>
                <p:cNvCxnSpPr/>
                <p:nvPr/>
              </p:nvCxnSpPr>
              <p:spPr bwMode="auto">
                <a:xfrm rot="5400000">
                  <a:off x="371197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" name="Straight Connector 203"/>
                <p:cNvCxnSpPr/>
                <p:nvPr/>
              </p:nvCxnSpPr>
              <p:spPr bwMode="auto">
                <a:xfrm rot="5400000">
                  <a:off x="376729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59" name="Oval 205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06" name="Straight Connector 205"/>
                <p:cNvCxnSpPr/>
                <p:nvPr/>
              </p:nvCxnSpPr>
              <p:spPr bwMode="auto">
                <a:xfrm rot="16200000">
                  <a:off x="376729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7" name="Straight Connector 206"/>
                <p:cNvCxnSpPr/>
                <p:nvPr/>
              </p:nvCxnSpPr>
              <p:spPr bwMode="auto">
                <a:xfrm rot="16200000">
                  <a:off x="371197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62" name="Oval 208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03" name="Group 359"/>
              <p:cNvGrpSpPr>
                <a:grpSpLocks/>
              </p:cNvGrpSpPr>
              <p:nvPr/>
            </p:nvGrpSpPr>
            <p:grpSpPr bwMode="auto">
              <a:xfrm>
                <a:off x="5431653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197" name="Straight Connector 196"/>
                <p:cNvCxnSpPr/>
                <p:nvPr/>
              </p:nvCxnSpPr>
              <p:spPr bwMode="auto">
                <a:xfrm rot="5400000">
                  <a:off x="3606310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8" name="Straight Connector 197"/>
                <p:cNvCxnSpPr/>
                <p:nvPr/>
              </p:nvCxnSpPr>
              <p:spPr bwMode="auto">
                <a:xfrm rot="5400000">
                  <a:off x="3661636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53" name="Oval 199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00" name="Straight Connector 199"/>
                <p:cNvCxnSpPr/>
                <p:nvPr/>
              </p:nvCxnSpPr>
              <p:spPr bwMode="auto">
                <a:xfrm rot="16200000">
                  <a:off x="3661636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 rot="16200000">
                  <a:off x="3606310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56" name="Oval 202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04" name="Group 366"/>
              <p:cNvGrpSpPr>
                <a:grpSpLocks/>
              </p:cNvGrpSpPr>
              <p:nvPr/>
            </p:nvGrpSpPr>
            <p:grpSpPr bwMode="auto">
              <a:xfrm>
                <a:off x="5327610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auto">
                <a:xfrm rot="5400000">
                  <a:off x="3503346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2" name="Straight Connector 191"/>
                <p:cNvCxnSpPr/>
                <p:nvPr/>
              </p:nvCxnSpPr>
              <p:spPr bwMode="auto">
                <a:xfrm rot="5400000">
                  <a:off x="355867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47" name="Oval 193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94" name="Straight Connector 193"/>
                <p:cNvCxnSpPr/>
                <p:nvPr/>
              </p:nvCxnSpPr>
              <p:spPr bwMode="auto">
                <a:xfrm rot="16200000">
                  <a:off x="355867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5" name="Straight Connector 194"/>
                <p:cNvCxnSpPr/>
                <p:nvPr/>
              </p:nvCxnSpPr>
              <p:spPr bwMode="auto">
                <a:xfrm rot="16200000">
                  <a:off x="3503346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50" name="Oval 196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05" name="Group 373"/>
              <p:cNvGrpSpPr>
                <a:grpSpLocks/>
              </p:cNvGrpSpPr>
              <p:nvPr/>
            </p:nvGrpSpPr>
            <p:grpSpPr bwMode="auto">
              <a:xfrm>
                <a:off x="6055916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185" name="Straight Connector 184"/>
                <p:cNvCxnSpPr/>
                <p:nvPr/>
              </p:nvCxnSpPr>
              <p:spPr bwMode="auto">
                <a:xfrm rot="5400000">
                  <a:off x="381438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6" name="Straight Connector 185"/>
                <p:cNvCxnSpPr/>
                <p:nvPr/>
              </p:nvCxnSpPr>
              <p:spPr bwMode="auto">
                <a:xfrm rot="5400000">
                  <a:off x="3871056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41" name="Oval 187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88" name="Straight Connector 187"/>
                <p:cNvCxnSpPr/>
                <p:nvPr/>
              </p:nvCxnSpPr>
              <p:spPr bwMode="auto">
                <a:xfrm rot="16200000">
                  <a:off x="387105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9" name="Straight Connector 188"/>
                <p:cNvCxnSpPr/>
                <p:nvPr/>
              </p:nvCxnSpPr>
              <p:spPr bwMode="auto">
                <a:xfrm rot="16200000">
                  <a:off x="381438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44" name="Oval 190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06" name="Group 380"/>
              <p:cNvGrpSpPr>
                <a:grpSpLocks/>
              </p:cNvGrpSpPr>
              <p:nvPr/>
            </p:nvGrpSpPr>
            <p:grpSpPr bwMode="auto">
              <a:xfrm>
                <a:off x="5951872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179" name="Straight Connector 178"/>
                <p:cNvCxnSpPr/>
                <p:nvPr/>
              </p:nvCxnSpPr>
              <p:spPr bwMode="auto">
                <a:xfrm rot="5400000">
                  <a:off x="3711418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0" name="Straight Connector 179"/>
                <p:cNvCxnSpPr/>
                <p:nvPr/>
              </p:nvCxnSpPr>
              <p:spPr bwMode="auto">
                <a:xfrm rot="5400000">
                  <a:off x="376674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35" name="Oval 181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82" name="Straight Connector 181"/>
                <p:cNvCxnSpPr/>
                <p:nvPr/>
              </p:nvCxnSpPr>
              <p:spPr bwMode="auto">
                <a:xfrm rot="16200000">
                  <a:off x="376674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rot="16200000">
                  <a:off x="371141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38" name="Oval 184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07" name="Group 387"/>
              <p:cNvGrpSpPr>
                <a:grpSpLocks/>
              </p:cNvGrpSpPr>
              <p:nvPr/>
            </p:nvGrpSpPr>
            <p:grpSpPr bwMode="auto">
              <a:xfrm>
                <a:off x="5847828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173" name="Straight Connector 172"/>
                <p:cNvCxnSpPr/>
                <p:nvPr/>
              </p:nvCxnSpPr>
              <p:spPr bwMode="auto">
                <a:xfrm rot="5400000">
                  <a:off x="360575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4" name="Straight Connector 173"/>
                <p:cNvCxnSpPr/>
                <p:nvPr/>
              </p:nvCxnSpPr>
              <p:spPr bwMode="auto">
                <a:xfrm rot="5400000">
                  <a:off x="3661083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29" name="Oval 175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 bwMode="auto">
                <a:xfrm rot="16200000">
                  <a:off x="3661083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7" name="Straight Connector 176"/>
                <p:cNvCxnSpPr/>
                <p:nvPr/>
              </p:nvCxnSpPr>
              <p:spPr bwMode="auto">
                <a:xfrm rot="16200000">
                  <a:off x="360575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32" name="Oval 178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08" name="Group 394"/>
              <p:cNvGrpSpPr>
                <a:grpSpLocks/>
              </p:cNvGrpSpPr>
              <p:nvPr/>
            </p:nvGrpSpPr>
            <p:grpSpPr bwMode="auto">
              <a:xfrm>
                <a:off x="5743785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167" name="Straight Connector 166"/>
                <p:cNvCxnSpPr/>
                <p:nvPr/>
              </p:nvCxnSpPr>
              <p:spPr bwMode="auto">
                <a:xfrm rot="5400000">
                  <a:off x="3502793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 rot="5400000">
                  <a:off x="3558118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23" name="Oval 169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70" name="Straight Connector 169"/>
                <p:cNvCxnSpPr/>
                <p:nvPr/>
              </p:nvCxnSpPr>
              <p:spPr bwMode="auto">
                <a:xfrm rot="16200000">
                  <a:off x="355811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Straight Connector 170"/>
                <p:cNvCxnSpPr/>
                <p:nvPr/>
              </p:nvCxnSpPr>
              <p:spPr bwMode="auto">
                <a:xfrm rot="16200000">
                  <a:off x="3502793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26" name="Oval 172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09" name="Group 401"/>
              <p:cNvGrpSpPr>
                <a:grpSpLocks/>
              </p:cNvGrpSpPr>
              <p:nvPr/>
            </p:nvGrpSpPr>
            <p:grpSpPr bwMode="auto">
              <a:xfrm>
                <a:off x="6472091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161" name="Straight Connector 160"/>
                <p:cNvCxnSpPr/>
                <p:nvPr/>
              </p:nvCxnSpPr>
              <p:spPr bwMode="auto">
                <a:xfrm rot="5400000">
                  <a:off x="381517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Straight Connector 161"/>
                <p:cNvCxnSpPr/>
                <p:nvPr/>
              </p:nvCxnSpPr>
              <p:spPr bwMode="auto">
                <a:xfrm rot="5400000">
                  <a:off x="387185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17" name="Oval 163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64" name="Straight Connector 163"/>
                <p:cNvCxnSpPr/>
                <p:nvPr/>
              </p:nvCxnSpPr>
              <p:spPr bwMode="auto">
                <a:xfrm rot="16200000">
                  <a:off x="387185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/>
                <p:nvPr/>
              </p:nvCxnSpPr>
              <p:spPr bwMode="auto">
                <a:xfrm rot="16200000">
                  <a:off x="381517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20" name="Oval 166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10" name="Group 408"/>
              <p:cNvGrpSpPr>
                <a:grpSpLocks/>
              </p:cNvGrpSpPr>
              <p:nvPr/>
            </p:nvGrpSpPr>
            <p:grpSpPr bwMode="auto">
              <a:xfrm>
                <a:off x="6368047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155" name="Straight Connector 154"/>
                <p:cNvCxnSpPr/>
                <p:nvPr/>
              </p:nvCxnSpPr>
              <p:spPr bwMode="auto">
                <a:xfrm rot="5400000">
                  <a:off x="371221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 rot="5400000">
                  <a:off x="376754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11" name="Oval 157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58" name="Straight Connector 157"/>
                <p:cNvCxnSpPr/>
                <p:nvPr/>
              </p:nvCxnSpPr>
              <p:spPr bwMode="auto">
                <a:xfrm rot="16200000">
                  <a:off x="376754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 rot="16200000">
                  <a:off x="371221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14" name="Oval 160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11" name="Group 415"/>
              <p:cNvGrpSpPr>
                <a:grpSpLocks/>
              </p:cNvGrpSpPr>
              <p:nvPr/>
            </p:nvGrpSpPr>
            <p:grpSpPr bwMode="auto">
              <a:xfrm>
                <a:off x="6264003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149" name="Straight Connector 148"/>
                <p:cNvCxnSpPr/>
                <p:nvPr/>
              </p:nvCxnSpPr>
              <p:spPr bwMode="auto">
                <a:xfrm rot="5400000">
                  <a:off x="360655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Straight Connector 149"/>
                <p:cNvCxnSpPr/>
                <p:nvPr/>
              </p:nvCxnSpPr>
              <p:spPr bwMode="auto">
                <a:xfrm rot="5400000">
                  <a:off x="3661878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05" name="Oval 151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 bwMode="auto">
                <a:xfrm rot="16200000">
                  <a:off x="366187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 rot="16200000">
                  <a:off x="360655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08" name="Oval 154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12" name="Group 422"/>
              <p:cNvGrpSpPr>
                <a:grpSpLocks/>
              </p:cNvGrpSpPr>
              <p:nvPr/>
            </p:nvGrpSpPr>
            <p:grpSpPr bwMode="auto">
              <a:xfrm>
                <a:off x="6159960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143" name="Straight Connector 142"/>
                <p:cNvCxnSpPr/>
                <p:nvPr/>
              </p:nvCxnSpPr>
              <p:spPr bwMode="auto">
                <a:xfrm rot="5400000">
                  <a:off x="3502239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/>
                <p:cNvCxnSpPr/>
                <p:nvPr/>
              </p:nvCxnSpPr>
              <p:spPr bwMode="auto">
                <a:xfrm rot="5400000">
                  <a:off x="3557565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99" name="Oval 145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46" name="Straight Connector 145"/>
                <p:cNvCxnSpPr/>
                <p:nvPr/>
              </p:nvCxnSpPr>
              <p:spPr bwMode="auto">
                <a:xfrm rot="16200000">
                  <a:off x="3557565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Straight Connector 146"/>
                <p:cNvCxnSpPr/>
                <p:nvPr/>
              </p:nvCxnSpPr>
              <p:spPr bwMode="auto">
                <a:xfrm rot="16200000">
                  <a:off x="3502239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902" name="Oval 148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13" name="Group 429"/>
              <p:cNvGrpSpPr>
                <a:grpSpLocks/>
              </p:cNvGrpSpPr>
              <p:nvPr/>
            </p:nvGrpSpPr>
            <p:grpSpPr bwMode="auto">
              <a:xfrm>
                <a:off x="6888266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137" name="Straight Connector 136"/>
                <p:cNvCxnSpPr/>
                <p:nvPr/>
              </p:nvCxnSpPr>
              <p:spPr bwMode="auto">
                <a:xfrm rot="5400000">
                  <a:off x="3815973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Straight Connector 137"/>
                <p:cNvCxnSpPr/>
                <p:nvPr/>
              </p:nvCxnSpPr>
              <p:spPr bwMode="auto">
                <a:xfrm rot="5400000">
                  <a:off x="3871299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93" name="Oval 139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40" name="Straight Connector 139"/>
                <p:cNvCxnSpPr/>
                <p:nvPr/>
              </p:nvCxnSpPr>
              <p:spPr bwMode="auto">
                <a:xfrm rot="16200000">
                  <a:off x="3871299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/>
                <p:cNvCxnSpPr/>
                <p:nvPr/>
              </p:nvCxnSpPr>
              <p:spPr bwMode="auto">
                <a:xfrm rot="16200000">
                  <a:off x="3815973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96" name="Oval 142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14" name="Group 436"/>
              <p:cNvGrpSpPr>
                <a:grpSpLocks/>
              </p:cNvGrpSpPr>
              <p:nvPr/>
            </p:nvGrpSpPr>
            <p:grpSpPr bwMode="auto">
              <a:xfrm>
                <a:off x="6784222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131" name="Straight Connector 130"/>
                <p:cNvCxnSpPr/>
                <p:nvPr/>
              </p:nvCxnSpPr>
              <p:spPr bwMode="auto">
                <a:xfrm rot="5400000">
                  <a:off x="371031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Straight Connector 131"/>
                <p:cNvCxnSpPr/>
                <p:nvPr/>
              </p:nvCxnSpPr>
              <p:spPr bwMode="auto">
                <a:xfrm rot="5400000">
                  <a:off x="3765636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87" name="Oval 133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34" name="Straight Connector 133"/>
                <p:cNvCxnSpPr/>
                <p:nvPr/>
              </p:nvCxnSpPr>
              <p:spPr bwMode="auto">
                <a:xfrm rot="16200000">
                  <a:off x="376563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Straight Connector 134"/>
                <p:cNvCxnSpPr/>
                <p:nvPr/>
              </p:nvCxnSpPr>
              <p:spPr bwMode="auto">
                <a:xfrm rot="16200000">
                  <a:off x="371031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90" name="Oval 136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15" name="Group 443"/>
              <p:cNvGrpSpPr>
                <a:grpSpLocks/>
              </p:cNvGrpSpPr>
              <p:nvPr/>
            </p:nvGrpSpPr>
            <p:grpSpPr bwMode="auto">
              <a:xfrm>
                <a:off x="6680178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125" name="Straight Connector 124"/>
                <p:cNvCxnSpPr/>
                <p:nvPr/>
              </p:nvCxnSpPr>
              <p:spPr bwMode="auto">
                <a:xfrm rot="5400000">
                  <a:off x="3607348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rot="5400000">
                  <a:off x="366267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81" name="Oval 127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 bwMode="auto">
                <a:xfrm rot="16200000">
                  <a:off x="366267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/>
                <p:nvPr/>
              </p:nvCxnSpPr>
              <p:spPr bwMode="auto">
                <a:xfrm rot="16200000">
                  <a:off x="360734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84" name="Oval 130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16" name="Group 450"/>
              <p:cNvGrpSpPr>
                <a:grpSpLocks/>
              </p:cNvGrpSpPr>
              <p:nvPr/>
            </p:nvGrpSpPr>
            <p:grpSpPr bwMode="auto">
              <a:xfrm>
                <a:off x="6576135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119" name="Straight Connector 118"/>
                <p:cNvCxnSpPr/>
                <p:nvPr/>
              </p:nvCxnSpPr>
              <p:spPr bwMode="auto">
                <a:xfrm rot="5400000">
                  <a:off x="3501685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" name="Straight Connector 119"/>
                <p:cNvCxnSpPr/>
                <p:nvPr/>
              </p:nvCxnSpPr>
              <p:spPr bwMode="auto">
                <a:xfrm rot="5400000">
                  <a:off x="355701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75" name="Oval 121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 bwMode="auto">
                <a:xfrm rot="16200000">
                  <a:off x="3557011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3" name="Straight Connector 122"/>
                <p:cNvCxnSpPr/>
                <p:nvPr/>
              </p:nvCxnSpPr>
              <p:spPr bwMode="auto">
                <a:xfrm rot="16200000">
                  <a:off x="3501685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78" name="Oval 124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17" name="Group 457"/>
              <p:cNvGrpSpPr>
                <a:grpSpLocks/>
              </p:cNvGrpSpPr>
              <p:nvPr/>
            </p:nvGrpSpPr>
            <p:grpSpPr bwMode="auto">
              <a:xfrm>
                <a:off x="7304441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113" name="Straight Connector 112"/>
                <p:cNvCxnSpPr/>
                <p:nvPr/>
              </p:nvCxnSpPr>
              <p:spPr bwMode="auto">
                <a:xfrm rot="5400000">
                  <a:off x="3815419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 rot="5400000">
                  <a:off x="387209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69" name="Oval 115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 bwMode="auto">
                <a:xfrm rot="16200000">
                  <a:off x="3872095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rot="16200000">
                  <a:off x="3815419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72" name="Oval 118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18" name="Group 464"/>
              <p:cNvGrpSpPr>
                <a:grpSpLocks/>
              </p:cNvGrpSpPr>
              <p:nvPr/>
            </p:nvGrpSpPr>
            <p:grpSpPr bwMode="auto">
              <a:xfrm>
                <a:off x="7200397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107" name="Straight Connector 106"/>
                <p:cNvCxnSpPr/>
                <p:nvPr/>
              </p:nvCxnSpPr>
              <p:spPr bwMode="auto">
                <a:xfrm rot="5400000">
                  <a:off x="370975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rot="5400000">
                  <a:off x="3766433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63" name="Oval 109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 bwMode="auto">
                <a:xfrm rot="16200000">
                  <a:off x="3766433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Straight Connector 110"/>
                <p:cNvCxnSpPr/>
                <p:nvPr/>
              </p:nvCxnSpPr>
              <p:spPr bwMode="auto">
                <a:xfrm rot="16200000">
                  <a:off x="3709758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66" name="Oval 112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19" name="Group 471"/>
              <p:cNvGrpSpPr>
                <a:grpSpLocks/>
              </p:cNvGrpSpPr>
              <p:nvPr/>
            </p:nvGrpSpPr>
            <p:grpSpPr bwMode="auto">
              <a:xfrm>
                <a:off x="7096353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101" name="Straight Connector 100"/>
                <p:cNvCxnSpPr/>
                <p:nvPr/>
              </p:nvCxnSpPr>
              <p:spPr bwMode="auto">
                <a:xfrm rot="5400000">
                  <a:off x="3606795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Straight Connector 101"/>
                <p:cNvCxnSpPr/>
                <p:nvPr/>
              </p:nvCxnSpPr>
              <p:spPr bwMode="auto">
                <a:xfrm rot="5400000">
                  <a:off x="3660771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57" name="Oval 103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4" name="Straight Connector 103"/>
                <p:cNvCxnSpPr/>
                <p:nvPr/>
              </p:nvCxnSpPr>
              <p:spPr bwMode="auto">
                <a:xfrm rot="16200000">
                  <a:off x="366077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 rot="16200000">
                  <a:off x="3606795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60" name="Oval 106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20" name="Group 478"/>
              <p:cNvGrpSpPr>
                <a:grpSpLocks/>
              </p:cNvGrpSpPr>
              <p:nvPr/>
            </p:nvGrpSpPr>
            <p:grpSpPr bwMode="auto">
              <a:xfrm>
                <a:off x="6992310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95" name="Straight Connector 94"/>
                <p:cNvCxnSpPr/>
                <p:nvPr/>
              </p:nvCxnSpPr>
              <p:spPr bwMode="auto">
                <a:xfrm rot="5400000">
                  <a:off x="3501132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 rot="5400000">
                  <a:off x="355645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51" name="Oval 97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 rot="16200000">
                  <a:off x="355645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rot="16200000">
                  <a:off x="3501132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54" name="Oval 100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21" name="Group 485"/>
              <p:cNvGrpSpPr>
                <a:grpSpLocks/>
              </p:cNvGrpSpPr>
              <p:nvPr/>
            </p:nvGrpSpPr>
            <p:grpSpPr bwMode="auto">
              <a:xfrm>
                <a:off x="7720628" y="2847340"/>
                <a:ext cx="100095" cy="506249"/>
                <a:chOff x="3850849" y="3860800"/>
                <a:chExt cx="100095" cy="506249"/>
              </a:xfrm>
            </p:grpSpPr>
            <p:cxnSp>
              <p:nvCxnSpPr>
                <p:cNvPr id="89" name="Straight Connector 88"/>
                <p:cNvCxnSpPr/>
                <p:nvPr/>
              </p:nvCxnSpPr>
              <p:spPr bwMode="auto">
                <a:xfrm rot="5400000">
                  <a:off x="381485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Straight Connector 89"/>
                <p:cNvCxnSpPr/>
                <p:nvPr/>
              </p:nvCxnSpPr>
              <p:spPr bwMode="auto">
                <a:xfrm rot="5400000">
                  <a:off x="3871529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45" name="Oval 91"/>
                <p:cNvSpPr>
                  <a:spLocks noChangeArrowheads="1"/>
                </p:cNvSpPr>
                <p:nvPr/>
              </p:nvSpPr>
              <p:spPr bwMode="auto">
                <a:xfrm>
                  <a:off x="3850849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 rot="16200000">
                  <a:off x="3871529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3" name="Straight Connector 92"/>
                <p:cNvCxnSpPr/>
                <p:nvPr/>
              </p:nvCxnSpPr>
              <p:spPr bwMode="auto">
                <a:xfrm rot="16200000">
                  <a:off x="381485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48" name="Oval 94"/>
                <p:cNvSpPr>
                  <a:spLocks noChangeArrowheads="1"/>
                </p:cNvSpPr>
                <p:nvPr/>
              </p:nvSpPr>
              <p:spPr bwMode="auto">
                <a:xfrm rot="10800000">
                  <a:off x="3850850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22" name="Group 492"/>
              <p:cNvGrpSpPr>
                <a:grpSpLocks/>
              </p:cNvGrpSpPr>
              <p:nvPr/>
            </p:nvGrpSpPr>
            <p:grpSpPr bwMode="auto">
              <a:xfrm>
                <a:off x="7616572" y="2847340"/>
                <a:ext cx="100095" cy="506249"/>
                <a:chOff x="3746398" y="3860800"/>
                <a:chExt cx="100095" cy="506249"/>
              </a:xfrm>
            </p:grpSpPr>
            <p:cxnSp>
              <p:nvCxnSpPr>
                <p:cNvPr id="83" name="Straight Connector 82"/>
                <p:cNvCxnSpPr/>
                <p:nvPr/>
              </p:nvCxnSpPr>
              <p:spPr bwMode="auto">
                <a:xfrm rot="5400000">
                  <a:off x="3710553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Straight Connector 83"/>
                <p:cNvCxnSpPr/>
                <p:nvPr/>
              </p:nvCxnSpPr>
              <p:spPr bwMode="auto">
                <a:xfrm rot="5400000">
                  <a:off x="3765880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39" name="Oval 85"/>
                <p:cNvSpPr>
                  <a:spLocks noChangeArrowheads="1"/>
                </p:cNvSpPr>
                <p:nvPr/>
              </p:nvSpPr>
              <p:spPr bwMode="auto">
                <a:xfrm>
                  <a:off x="3746398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 rot="16200000">
                  <a:off x="3765880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rot="16200000">
                  <a:off x="3710553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42" name="Oval 88"/>
                <p:cNvSpPr>
                  <a:spLocks noChangeArrowheads="1"/>
                </p:cNvSpPr>
                <p:nvPr/>
              </p:nvSpPr>
              <p:spPr bwMode="auto">
                <a:xfrm rot="10800000">
                  <a:off x="3746399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23" name="Group 499"/>
              <p:cNvGrpSpPr>
                <a:grpSpLocks/>
              </p:cNvGrpSpPr>
              <p:nvPr/>
            </p:nvGrpSpPr>
            <p:grpSpPr bwMode="auto">
              <a:xfrm>
                <a:off x="7512528" y="2847340"/>
                <a:ext cx="100095" cy="506249"/>
                <a:chOff x="3641947" y="3860800"/>
                <a:chExt cx="100095" cy="506249"/>
              </a:xfrm>
            </p:grpSpPr>
            <p:cxnSp>
              <p:nvCxnSpPr>
                <p:cNvPr id="77" name="Straight Connector 76"/>
                <p:cNvCxnSpPr/>
                <p:nvPr/>
              </p:nvCxnSpPr>
              <p:spPr bwMode="auto">
                <a:xfrm rot="5400000">
                  <a:off x="3607590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 rot="5400000">
                  <a:off x="3662916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33" name="Oval 79"/>
                <p:cNvSpPr>
                  <a:spLocks noChangeArrowheads="1"/>
                </p:cNvSpPr>
                <p:nvPr/>
              </p:nvSpPr>
              <p:spPr bwMode="auto">
                <a:xfrm>
                  <a:off x="3641947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 bwMode="auto">
                <a:xfrm rot="16200000">
                  <a:off x="3662916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 rot="16200000">
                  <a:off x="3607590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36" name="Oval 82"/>
                <p:cNvSpPr>
                  <a:spLocks noChangeArrowheads="1"/>
                </p:cNvSpPr>
                <p:nvPr/>
              </p:nvSpPr>
              <p:spPr bwMode="auto">
                <a:xfrm rot="10800000">
                  <a:off x="3641948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9824" name="Group 506"/>
              <p:cNvGrpSpPr>
                <a:grpSpLocks/>
              </p:cNvGrpSpPr>
              <p:nvPr/>
            </p:nvGrpSpPr>
            <p:grpSpPr bwMode="auto">
              <a:xfrm>
                <a:off x="7408485" y="2847340"/>
                <a:ext cx="100094" cy="506249"/>
                <a:chOff x="3537496" y="3860800"/>
                <a:chExt cx="100094" cy="506249"/>
              </a:xfrm>
            </p:grpSpPr>
            <p:cxnSp>
              <p:nvCxnSpPr>
                <p:cNvPr id="71" name="Straight Connector 70"/>
                <p:cNvCxnSpPr/>
                <p:nvPr/>
              </p:nvCxnSpPr>
              <p:spPr bwMode="auto">
                <a:xfrm rot="5400000">
                  <a:off x="3501927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 bwMode="auto">
                <a:xfrm rot="5400000">
                  <a:off x="3557254" y="4214341"/>
                  <a:ext cx="115019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27" name="Oval 73"/>
                <p:cNvSpPr>
                  <a:spLocks noChangeArrowheads="1"/>
                </p:cNvSpPr>
                <p:nvPr/>
              </p:nvSpPr>
              <p:spPr bwMode="auto">
                <a:xfrm>
                  <a:off x="3537496" y="426798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 bwMode="auto">
                <a:xfrm rot="16200000">
                  <a:off x="3557254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Straight Connector 74"/>
                <p:cNvCxnSpPr/>
                <p:nvPr/>
              </p:nvCxnSpPr>
              <p:spPr bwMode="auto">
                <a:xfrm rot="16200000">
                  <a:off x="3501927" y="4012587"/>
                  <a:ext cx="115018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9830" name="Oval 76"/>
                <p:cNvSpPr>
                  <a:spLocks noChangeArrowheads="1"/>
                </p:cNvSpPr>
                <p:nvPr/>
              </p:nvSpPr>
              <p:spPr bwMode="auto">
                <a:xfrm rot="10800000">
                  <a:off x="3537496" y="3860800"/>
                  <a:ext cx="100094" cy="99069"/>
                </a:xfrm>
                <a:prstGeom prst="ellipse">
                  <a:avLst/>
                </a:prstGeom>
                <a:solidFill>
                  <a:srgbClr val="FFC000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/>
                <a:p>
                  <a:pPr algn="ctr" eaLnBrk="0" hangingPunct="0"/>
                  <a:endPara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69640" name="Group 522"/>
          <p:cNvGrpSpPr>
            <a:grpSpLocks/>
          </p:cNvGrpSpPr>
          <p:nvPr/>
        </p:nvGrpSpPr>
        <p:grpSpPr bwMode="auto">
          <a:xfrm>
            <a:off x="7137400" y="1106488"/>
            <a:ext cx="222250" cy="1046162"/>
            <a:chOff x="3941392" y="1308100"/>
            <a:chExt cx="300455" cy="1566562"/>
          </a:xfrm>
        </p:grpSpPr>
        <p:sp>
          <p:nvSpPr>
            <p:cNvPr id="69757" name="Oval 516"/>
            <p:cNvSpPr>
              <a:spLocks noChangeArrowheads="1"/>
            </p:cNvSpPr>
            <p:nvPr/>
          </p:nvSpPr>
          <p:spPr bwMode="auto">
            <a:xfrm>
              <a:off x="4012551" y="2645366"/>
              <a:ext cx="229296" cy="229296"/>
            </a:xfrm>
            <a:prstGeom prst="ellipse">
              <a:avLst/>
            </a:prstGeom>
            <a:solidFill>
              <a:srgbClr val="CB1B28"/>
            </a:solidFill>
            <a:ln w="19050" algn="ctr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/>
              <a:endParaRPr lang="el-GR" sz="1200" b="0">
                <a:solidFill>
                  <a:srgbClr val="0D0016"/>
                </a:solidFill>
                <a:latin typeface="Calibri" pitchFamily="34" charset="0"/>
              </a:endParaRPr>
            </a:p>
          </p:txBody>
        </p:sp>
        <p:sp>
          <p:nvSpPr>
            <p:cNvPr id="69758" name="Freeform 515"/>
            <p:cNvSpPr>
              <a:spLocks/>
            </p:cNvSpPr>
            <p:nvPr/>
          </p:nvSpPr>
          <p:spPr bwMode="auto">
            <a:xfrm>
              <a:off x="3941392" y="1308100"/>
              <a:ext cx="184491" cy="1397000"/>
            </a:xfrm>
            <a:custGeom>
              <a:avLst/>
              <a:gdLst>
                <a:gd name="T0" fmla="*/ 0 w 114300"/>
                <a:gd name="T1" fmla="*/ 0 h 971550"/>
                <a:gd name="T2" fmla="*/ 0 w 114300"/>
                <a:gd name="T3" fmla="*/ 283712571 h 971550"/>
                <a:gd name="T4" fmla="*/ 976502003 w 114300"/>
                <a:gd name="T5" fmla="*/ 394529045 h 971550"/>
                <a:gd name="T6" fmla="*/ 1020224376 w 114300"/>
                <a:gd name="T7" fmla="*/ 964622576 h 971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300"/>
                <a:gd name="T13" fmla="*/ 0 h 971550"/>
                <a:gd name="T14" fmla="*/ 114300 w 114300"/>
                <a:gd name="T15" fmla="*/ 971550 h 971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300" h="971550">
                  <a:moveTo>
                    <a:pt x="0" y="0"/>
                  </a:moveTo>
                  <a:lnTo>
                    <a:pt x="0" y="285750"/>
                  </a:lnTo>
                  <a:lnTo>
                    <a:pt x="109402" y="397362"/>
                  </a:lnTo>
                  <a:cubicBezTo>
                    <a:pt x="111035" y="588758"/>
                    <a:pt x="112667" y="780154"/>
                    <a:pt x="114300" y="971550"/>
                  </a:cubicBezTo>
                </a:path>
              </a:pathLst>
            </a:custGeom>
            <a:solidFill>
              <a:srgbClr val="C00000"/>
            </a:solidFill>
            <a:ln w="76200" cap="flat" cmpd="sng" algn="ctr">
              <a:solidFill>
                <a:srgbClr val="CB1B2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l-GR"/>
            </a:p>
          </p:txBody>
        </p:sp>
      </p:grpSp>
      <p:grpSp>
        <p:nvGrpSpPr>
          <p:cNvPr id="32845" name="Group 523"/>
          <p:cNvGrpSpPr>
            <a:grpSpLocks/>
          </p:cNvGrpSpPr>
          <p:nvPr/>
        </p:nvGrpSpPr>
        <p:grpSpPr bwMode="auto">
          <a:xfrm>
            <a:off x="7308304" y="1106488"/>
            <a:ext cx="222250" cy="1046162"/>
            <a:chOff x="4360444" y="1308100"/>
            <a:chExt cx="300455" cy="1566562"/>
          </a:xfrm>
        </p:grpSpPr>
        <p:sp>
          <p:nvSpPr>
            <p:cNvPr id="69755" name="Freeform 518"/>
            <p:cNvSpPr>
              <a:spLocks/>
            </p:cNvSpPr>
            <p:nvPr/>
          </p:nvSpPr>
          <p:spPr bwMode="auto">
            <a:xfrm flipH="1">
              <a:off x="4476408" y="1308100"/>
              <a:ext cx="184491" cy="1397000"/>
            </a:xfrm>
            <a:custGeom>
              <a:avLst/>
              <a:gdLst>
                <a:gd name="T0" fmla="*/ 0 w 114300"/>
                <a:gd name="T1" fmla="*/ 0 h 971550"/>
                <a:gd name="T2" fmla="*/ 0 w 114300"/>
                <a:gd name="T3" fmla="*/ 283712571 h 971550"/>
                <a:gd name="T4" fmla="*/ 976502003 w 114300"/>
                <a:gd name="T5" fmla="*/ 394529045 h 971550"/>
                <a:gd name="T6" fmla="*/ 1020224376 w 114300"/>
                <a:gd name="T7" fmla="*/ 964622576 h 971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300"/>
                <a:gd name="T13" fmla="*/ 0 h 971550"/>
                <a:gd name="T14" fmla="*/ 114300 w 114300"/>
                <a:gd name="T15" fmla="*/ 971550 h 971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300" h="971550">
                  <a:moveTo>
                    <a:pt x="0" y="0"/>
                  </a:moveTo>
                  <a:lnTo>
                    <a:pt x="0" y="285750"/>
                  </a:lnTo>
                  <a:lnTo>
                    <a:pt x="109402" y="397362"/>
                  </a:lnTo>
                  <a:cubicBezTo>
                    <a:pt x="111035" y="588758"/>
                    <a:pt x="112667" y="780154"/>
                    <a:pt x="114300" y="971550"/>
                  </a:cubicBezTo>
                </a:path>
              </a:pathLst>
            </a:custGeom>
            <a:solidFill>
              <a:srgbClr val="006600"/>
            </a:solidFill>
            <a:ln w="762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/>
            <a:p>
              <a:endParaRPr lang="el-GR"/>
            </a:p>
          </p:txBody>
        </p:sp>
        <p:sp>
          <p:nvSpPr>
            <p:cNvPr id="69756" name="Oval 519"/>
            <p:cNvSpPr>
              <a:spLocks noChangeArrowheads="1"/>
            </p:cNvSpPr>
            <p:nvPr/>
          </p:nvSpPr>
          <p:spPr bwMode="auto">
            <a:xfrm flipH="1">
              <a:off x="4360444" y="2645366"/>
              <a:ext cx="229296" cy="229296"/>
            </a:xfrm>
            <a:prstGeom prst="ellipse">
              <a:avLst/>
            </a:prstGeom>
            <a:solidFill>
              <a:srgbClr val="006600"/>
            </a:solidFill>
            <a:ln w="19050" algn="ctr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/>
              <a:endParaRPr lang="el-GR" sz="1200" b="0">
                <a:solidFill>
                  <a:srgbClr val="0D0016"/>
                </a:solidFill>
                <a:latin typeface="Calibri" pitchFamily="34" charset="0"/>
              </a:endParaRPr>
            </a:p>
          </p:txBody>
        </p:sp>
      </p:grpSp>
      <p:cxnSp>
        <p:nvCxnSpPr>
          <p:cNvPr id="472" name="Straight Arrow Connector 471"/>
          <p:cNvCxnSpPr/>
          <p:nvPr/>
        </p:nvCxnSpPr>
        <p:spPr bwMode="auto">
          <a:xfrm flipV="1">
            <a:off x="1712913" y="4203700"/>
            <a:ext cx="1230312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1" name="Straight Connector 520"/>
          <p:cNvCxnSpPr/>
          <p:nvPr/>
        </p:nvCxnSpPr>
        <p:spPr bwMode="auto">
          <a:xfrm rot="16004847" flipV="1">
            <a:off x="5681243" y="3294718"/>
            <a:ext cx="459020" cy="455"/>
          </a:xfrm>
          <a:prstGeom prst="line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cxnSp>
      <p:cxnSp>
        <p:nvCxnSpPr>
          <p:cNvPr id="507" name="Straight Arrow Connector 506"/>
          <p:cNvCxnSpPr/>
          <p:nvPr/>
        </p:nvCxnSpPr>
        <p:spPr bwMode="auto">
          <a:xfrm flipV="1">
            <a:off x="4446588" y="4203700"/>
            <a:ext cx="54768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2846" name="Group 607"/>
          <p:cNvGrpSpPr>
            <a:grpSpLocks/>
          </p:cNvGrpSpPr>
          <p:nvPr/>
        </p:nvGrpSpPr>
        <p:grpSpPr bwMode="auto">
          <a:xfrm>
            <a:off x="322263" y="2432050"/>
            <a:ext cx="2644775" cy="2971800"/>
            <a:chOff x="321928" y="2903594"/>
            <a:chExt cx="2645664" cy="2971685"/>
          </a:xfrm>
        </p:grpSpPr>
        <p:grpSp>
          <p:nvGrpSpPr>
            <p:cNvPr id="69737" name="Group 605"/>
            <p:cNvGrpSpPr>
              <a:grpSpLocks/>
            </p:cNvGrpSpPr>
            <p:nvPr/>
          </p:nvGrpSpPr>
          <p:grpSpPr bwMode="auto">
            <a:xfrm>
              <a:off x="321928" y="2903594"/>
              <a:ext cx="2645664" cy="1255480"/>
              <a:chOff x="321928" y="2903594"/>
              <a:chExt cx="2645664" cy="1255480"/>
            </a:xfrm>
          </p:grpSpPr>
          <p:grpSp>
            <p:nvGrpSpPr>
              <p:cNvPr id="69749" name="Group 465"/>
              <p:cNvGrpSpPr>
                <a:grpSpLocks/>
              </p:cNvGrpSpPr>
              <p:nvPr/>
            </p:nvGrpSpPr>
            <p:grpSpPr bwMode="auto">
              <a:xfrm>
                <a:off x="321928" y="2903594"/>
                <a:ext cx="2645664" cy="851140"/>
                <a:chOff x="414528" y="3415157"/>
                <a:chExt cx="2645664" cy="851140"/>
              </a:xfrm>
            </p:grpSpPr>
            <p:sp>
              <p:nvSpPr>
                <p:cNvPr id="69753" name="TextBox 107"/>
                <p:cNvSpPr>
                  <a:spLocks noChangeArrowheads="1"/>
                </p:cNvSpPr>
                <p:nvPr/>
              </p:nvSpPr>
              <p:spPr bwMode="auto">
                <a:xfrm>
                  <a:off x="414528" y="3415157"/>
                  <a:ext cx="2645664" cy="8511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1E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365760">
                  <a:spAutoFit/>
                </a:bodyPr>
                <a:lstStyle/>
                <a:p>
                  <a:pPr>
                    <a:spcBef>
                      <a:spcPct val="40000"/>
                    </a:spcBef>
                    <a:buClr>
                      <a:srgbClr val="000066"/>
                    </a:buClr>
                    <a:buSzPct val="80000"/>
                  </a:pPr>
                  <a:r>
                    <a:rPr lang="el-GR" sz="11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  <a:sym typeface="Arial" pitchFamily="34" charset="0"/>
                    </a:rPr>
                    <a:t>Το NL</a:t>
                  </a:r>
                  <a:r>
                    <a:rPr lang="en-US" sz="11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  <a:sym typeface="Arial" pitchFamily="34" charset="0"/>
                    </a:rPr>
                    <a:t>R</a:t>
                  </a:r>
                  <a:r>
                    <a:rPr lang="el-GR" sz="11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  <a:sym typeface="Arial" pitchFamily="34" charset="0"/>
                    </a:rPr>
                    <a:t>P3 ενεργοποιείται από συγκεκριμένα ερεθίσματα π.χ. λοιμώξεις, κρυστάλλους ουρικού οξέος</a:t>
                  </a:r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500282" y="3483417"/>
                  <a:ext cx="258849" cy="274626"/>
                </a:xfrm>
                <a:prstGeom prst="ellipse">
                  <a:avLst/>
                </a:prstGeom>
                <a:solidFill>
                  <a:srgbClr val="FDBB30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0000" tIns="46800" rIns="90000" bIns="46800" anchor="ctr"/>
                <a:lstStyle/>
                <a:p>
                  <a:pPr algn="ctr" eaLnBrk="0" hangingPunct="0">
                    <a:defRPr/>
                  </a:pPr>
                  <a:r>
                    <a:rPr lang="en-US" sz="1100" kern="0" dirty="0">
                      <a:solidFill>
                        <a:srgbClr val="0D001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504" name="Flowchart: Terminator 503"/>
              <p:cNvSpPr/>
              <p:nvPr/>
            </p:nvSpPr>
            <p:spPr bwMode="auto">
              <a:xfrm rot="2102873">
                <a:off x="576013" y="3840182"/>
                <a:ext cx="287434" cy="46036"/>
              </a:xfrm>
              <a:prstGeom prst="flowChartTerminator">
                <a:avLst/>
              </a:prstGeom>
              <a:solidFill>
                <a:srgbClr val="FDBB30"/>
              </a:solidFill>
              <a:ln w="25400" cap="flat" cmpd="sng" algn="ctr">
                <a:solidFill>
                  <a:srgbClr val="FDBB30">
                    <a:shade val="50000"/>
                  </a:srgbClr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100" b="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lowchart: Terminator 504"/>
              <p:cNvSpPr/>
              <p:nvPr/>
            </p:nvSpPr>
            <p:spPr bwMode="auto">
              <a:xfrm rot="5085873">
                <a:off x="728519" y="3992568"/>
                <a:ext cx="287327" cy="46052"/>
              </a:xfrm>
              <a:prstGeom prst="flowChartTerminator">
                <a:avLst/>
              </a:prstGeom>
              <a:solidFill>
                <a:srgbClr val="FDBB30"/>
              </a:solidFill>
              <a:ln w="25400" cap="flat" cmpd="sng" algn="ctr">
                <a:solidFill>
                  <a:srgbClr val="FDBB30">
                    <a:shade val="50000"/>
                  </a:srgbClr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100" b="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lowchart: Terminator 505"/>
              <p:cNvSpPr/>
              <p:nvPr/>
            </p:nvSpPr>
            <p:spPr bwMode="auto">
              <a:xfrm rot="2152819">
                <a:off x="785634" y="3906855"/>
                <a:ext cx="287434" cy="46036"/>
              </a:xfrm>
              <a:prstGeom prst="flowChartTerminator">
                <a:avLst/>
              </a:prstGeom>
              <a:solidFill>
                <a:srgbClr val="FDBB30"/>
              </a:solidFill>
              <a:ln w="25400" cap="flat" cmpd="sng" algn="ctr">
                <a:solidFill>
                  <a:srgbClr val="FDBB30">
                    <a:shade val="50000"/>
                  </a:srgbClr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100" b="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738" name="Group 606"/>
            <p:cNvGrpSpPr>
              <a:grpSpLocks/>
            </p:cNvGrpSpPr>
            <p:nvPr/>
          </p:nvGrpSpPr>
          <p:grpSpPr bwMode="auto">
            <a:xfrm>
              <a:off x="462987" y="4239147"/>
              <a:ext cx="1817226" cy="1636132"/>
              <a:chOff x="462987" y="4239147"/>
              <a:chExt cx="1817226" cy="1636132"/>
            </a:xfrm>
          </p:grpSpPr>
          <p:cxnSp>
            <p:nvCxnSpPr>
              <p:cNvPr id="551" name="Straight Connector 550"/>
              <p:cNvCxnSpPr/>
              <p:nvPr/>
            </p:nvCxnSpPr>
            <p:spPr bwMode="auto">
              <a:xfrm rot="5400000">
                <a:off x="591190" y="5185468"/>
                <a:ext cx="485756" cy="370011"/>
              </a:xfrm>
              <a:prstGeom prst="line">
                <a:avLst/>
              </a:prstGeom>
              <a:ln w="63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9740" name="Group 548"/>
              <p:cNvGrpSpPr>
                <a:grpSpLocks noChangeAspect="1"/>
              </p:cNvGrpSpPr>
              <p:nvPr/>
            </p:nvGrpSpPr>
            <p:grpSpPr bwMode="auto">
              <a:xfrm>
                <a:off x="950976" y="4239147"/>
                <a:ext cx="485433" cy="992602"/>
                <a:chOff x="950976" y="4528521"/>
                <a:chExt cx="633984" cy="1296355"/>
              </a:xfrm>
            </p:grpSpPr>
            <p:grpSp>
              <p:nvGrpSpPr>
                <p:cNvPr id="32852" name="Group 476"/>
                <p:cNvGrpSpPr/>
                <p:nvPr/>
              </p:nvGrpSpPr>
              <p:grpSpPr>
                <a:xfrm>
                  <a:off x="1034945" y="4528521"/>
                  <a:ext cx="425810" cy="1273832"/>
                  <a:chOff x="4229087" y="2637917"/>
                  <a:chExt cx="423862" cy="2173288"/>
                </a:xfrm>
                <a:noFill/>
              </p:grpSpPr>
              <p:sp>
                <p:nvSpPr>
                  <p:cNvPr id="476" name="Arc 475"/>
                  <p:cNvSpPr/>
                  <p:nvPr/>
                </p:nvSpPr>
                <p:spPr bwMode="auto">
                  <a:xfrm flipH="1">
                    <a:off x="4229087" y="2637917"/>
                    <a:ext cx="423862" cy="2173288"/>
                  </a:xfrm>
                  <a:prstGeom prst="arc">
                    <a:avLst/>
                  </a:prstGeom>
                  <a:grpFill/>
                  <a:ln w="19050" cap="flat" cmpd="sng" algn="ctr">
                    <a:solidFill>
                      <a:srgbClr val="832AA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lIns="90000" tIns="46800" rIns="90000" bIns="46800" anchor="ctr"/>
                  <a:lstStyle/>
                  <a:p>
                    <a:pPr algn="ctr" eaLnBrk="0" hangingPunct="0">
                      <a:defRPr/>
                    </a:pPr>
                    <a:endParaRPr lang="en-US" sz="1100" b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5" name="Arc 474"/>
                  <p:cNvSpPr/>
                  <p:nvPr/>
                </p:nvSpPr>
                <p:spPr bwMode="auto">
                  <a:xfrm>
                    <a:off x="4235437" y="2637917"/>
                    <a:ext cx="390524" cy="2173288"/>
                  </a:xfrm>
                  <a:prstGeom prst="arc">
                    <a:avLst/>
                  </a:prstGeom>
                  <a:grpFill/>
                  <a:ln w="19050" cap="flat" cmpd="sng" algn="ctr">
                    <a:solidFill>
                      <a:srgbClr val="832AA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lIns="90000" tIns="46800" rIns="90000" bIns="46800" anchor="ctr"/>
                  <a:lstStyle/>
                  <a:p>
                    <a:pPr algn="ctr" eaLnBrk="0" hangingPunct="0">
                      <a:defRPr/>
                    </a:pPr>
                    <a:endParaRPr lang="en-US" sz="1100" b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69" name="Oval 468"/>
                <p:cNvSpPr/>
                <p:nvPr/>
              </p:nvSpPr>
              <p:spPr bwMode="auto">
                <a:xfrm>
                  <a:off x="1282162" y="4954331"/>
                  <a:ext cx="302798" cy="870545"/>
                </a:xfrm>
                <a:prstGeom prst="ellipse">
                  <a:avLst/>
                </a:prstGeom>
                <a:solidFill>
                  <a:srgbClr val="538CFF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en-US" sz="1100" b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8" name="Flowchart: Magnetic Disk 467"/>
                <p:cNvSpPr/>
                <p:nvPr/>
              </p:nvSpPr>
              <p:spPr bwMode="auto">
                <a:xfrm>
                  <a:off x="950976" y="4944869"/>
                  <a:ext cx="208174" cy="880007"/>
                </a:xfrm>
                <a:prstGeom prst="flowChartMagneticDisk">
                  <a:avLst/>
                </a:prstGeom>
                <a:solidFill>
                  <a:srgbClr val="832AAB"/>
                </a:solidFill>
                <a:ln w="19050" cap="flat" cmpd="sng" algn="ctr">
                  <a:solidFill>
                    <a:srgbClr val="832AA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en-US" sz="1100" b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9741" name="TextBox 551"/>
              <p:cNvSpPr txBox="1">
                <a:spLocks noChangeArrowheads="1"/>
              </p:cNvSpPr>
              <p:nvPr/>
            </p:nvSpPr>
            <p:spPr bwMode="auto">
              <a:xfrm>
                <a:off x="462987" y="5613717"/>
                <a:ext cx="1817226" cy="261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Ενεργή</a:t>
                </a:r>
                <a:r>
                  <a:rPr lang="en-US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NLRP3</a:t>
                </a:r>
              </a:p>
            </p:txBody>
          </p:sp>
        </p:grpSp>
      </p:grpSp>
      <p:sp>
        <p:nvSpPr>
          <p:cNvPr id="69646" name="Double Brace 563"/>
          <p:cNvSpPr>
            <a:spLocks noChangeArrowheads="1"/>
          </p:cNvSpPr>
          <p:nvPr/>
        </p:nvSpPr>
        <p:spPr bwMode="auto">
          <a:xfrm>
            <a:off x="3044825" y="4852988"/>
            <a:ext cx="1389063" cy="127000"/>
          </a:xfrm>
          <a:prstGeom prst="bracePair">
            <a:avLst>
              <a:gd name="adj" fmla="val 8333"/>
            </a:avLst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/>
            <a:endParaRPr lang="el-GR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853" name="Group 610"/>
          <p:cNvGrpSpPr>
            <a:grpSpLocks/>
          </p:cNvGrpSpPr>
          <p:nvPr/>
        </p:nvGrpSpPr>
        <p:grpSpPr bwMode="auto">
          <a:xfrm>
            <a:off x="2479675" y="3240088"/>
            <a:ext cx="3527425" cy="2951162"/>
            <a:chOff x="2479766" y="3711709"/>
            <a:chExt cx="3527491" cy="2950948"/>
          </a:xfrm>
        </p:grpSpPr>
        <p:grpSp>
          <p:nvGrpSpPr>
            <p:cNvPr id="69688" name="Group 507"/>
            <p:cNvGrpSpPr>
              <a:grpSpLocks/>
            </p:cNvGrpSpPr>
            <p:nvPr/>
          </p:nvGrpSpPr>
          <p:grpSpPr bwMode="auto">
            <a:xfrm>
              <a:off x="2479766" y="5624154"/>
              <a:ext cx="3527491" cy="1038503"/>
              <a:chOff x="3212591" y="5489837"/>
              <a:chExt cx="3527491" cy="1038503"/>
            </a:xfrm>
          </p:grpSpPr>
          <p:sp>
            <p:nvSpPr>
              <p:cNvPr id="69735" name="TextBox 107"/>
              <p:cNvSpPr>
                <a:spLocks noChangeArrowheads="1"/>
              </p:cNvSpPr>
              <p:nvPr/>
            </p:nvSpPr>
            <p:spPr bwMode="auto">
              <a:xfrm>
                <a:off x="3212591" y="5489837"/>
                <a:ext cx="3527491" cy="1038503"/>
              </a:xfrm>
              <a:prstGeom prst="roundRect">
                <a:avLst>
                  <a:gd name="adj" fmla="val 16667"/>
                </a:avLst>
              </a:prstGeom>
              <a:solidFill>
                <a:srgbClr val="D1EBFF"/>
              </a:solidFill>
              <a:ln w="9525">
                <a:noFill/>
                <a:round/>
                <a:headEnd/>
                <a:tailEnd/>
              </a:ln>
            </p:spPr>
            <p:txBody>
              <a:bodyPr lIns="365760">
                <a:spAutoFit/>
              </a:bodyPr>
              <a:lstStyle/>
              <a:p>
                <a:pPr eaLnBrk="0" hangingPunct="0"/>
                <a:r>
                  <a: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Η ενεργοποίηση του NL</a:t>
                </a:r>
                <a:r>
                  <a:rPr lang="en-US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R</a:t>
                </a:r>
                <a:r>
                  <a: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P3 </a:t>
                </a:r>
                <a:br>
                  <a: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</a:br>
                <a:r>
                  <a: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επιτρέπει το σχηματισμό ενός μακρομοριακού συμπλόκου, του φλεγμονοσώματος ενεργοποιόντας την κασπάση 1 η οποία</a:t>
                </a:r>
                <a:r>
                  <a:rPr lang="en-US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 </a:t>
                </a:r>
                <a:r>
                  <a: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rPr>
                  <a:t>μετατρέπει την προ</a:t>
                </a:r>
                <a:r>
                  <a:rPr lang="en-US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-IL-1</a:t>
                </a:r>
                <a:r>
                  <a: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σε ενεργή </a:t>
                </a:r>
                <a:r>
                  <a:rPr lang="en-US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IL-1</a:t>
                </a:r>
                <a:r>
                  <a:rPr lang="el-GR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474" name="Oval 473"/>
              <p:cNvSpPr/>
              <p:nvPr/>
            </p:nvSpPr>
            <p:spPr bwMode="auto">
              <a:xfrm>
                <a:off x="3298318" y="5756871"/>
                <a:ext cx="258768" cy="274618"/>
              </a:xfrm>
              <a:prstGeom prst="ellipse">
                <a:avLst/>
              </a:prstGeom>
              <a:solidFill>
                <a:srgbClr val="FDBB3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algn="ctr" eaLnBrk="0" hangingPunct="0">
                  <a:defRPr/>
                </a:pPr>
                <a:r>
                  <a:rPr lang="en-US" sz="1100" kern="0" dirty="0">
                    <a:solidFill>
                      <a:srgbClr val="0D001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69689" name="Group 609"/>
            <p:cNvGrpSpPr>
              <a:grpSpLocks/>
            </p:cNvGrpSpPr>
            <p:nvPr/>
          </p:nvGrpSpPr>
          <p:grpSpPr bwMode="auto">
            <a:xfrm>
              <a:off x="2904939" y="3711709"/>
              <a:ext cx="2953897" cy="1946969"/>
              <a:chOff x="2904939" y="3711709"/>
              <a:chExt cx="2953897" cy="1946969"/>
            </a:xfrm>
          </p:grpSpPr>
          <p:grpSp>
            <p:nvGrpSpPr>
              <p:cNvPr id="69690" name="Group 562"/>
              <p:cNvGrpSpPr>
                <a:grpSpLocks/>
              </p:cNvGrpSpPr>
              <p:nvPr/>
            </p:nvGrpSpPr>
            <p:grpSpPr bwMode="auto">
              <a:xfrm>
                <a:off x="4832397" y="4019706"/>
                <a:ext cx="917256" cy="870513"/>
                <a:chOff x="4832397" y="4019706"/>
                <a:chExt cx="917256" cy="870513"/>
              </a:xfrm>
            </p:grpSpPr>
            <p:cxnSp>
              <p:nvCxnSpPr>
                <p:cNvPr id="558" name="Straight Connector 557"/>
                <p:cNvCxnSpPr/>
                <p:nvPr/>
              </p:nvCxnSpPr>
              <p:spPr bwMode="auto">
                <a:xfrm rot="5400000">
                  <a:off x="5142070" y="4376815"/>
                  <a:ext cx="368273" cy="180978"/>
                </a:xfrm>
                <a:prstGeom prst="line">
                  <a:avLst/>
                </a:prstGeom>
                <a:ln w="635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6" name="Oval 555"/>
                <p:cNvSpPr/>
                <p:nvPr/>
              </p:nvSpPr>
              <p:spPr bwMode="auto">
                <a:xfrm rot="19189189">
                  <a:off x="5110566" y="4377977"/>
                  <a:ext cx="166598" cy="512242"/>
                </a:xfrm>
                <a:prstGeom prst="ellipse">
                  <a:avLst/>
                </a:prstGeom>
                <a:solidFill>
                  <a:srgbClr val="CB94E4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en-US" sz="1100" b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734" name="Rectangle 558"/>
                <p:cNvSpPr>
                  <a:spLocks noChangeArrowheads="1"/>
                </p:cNvSpPr>
                <p:nvPr/>
              </p:nvSpPr>
              <p:spPr bwMode="auto">
                <a:xfrm>
                  <a:off x="4832397" y="4019706"/>
                  <a:ext cx="917256" cy="2615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1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Κασπάση</a:t>
                  </a:r>
                  <a:r>
                    <a:rPr lang="en-US" sz="11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-1</a:t>
                  </a:r>
                </a:p>
              </p:txBody>
            </p:sp>
          </p:grpSp>
          <p:grpSp>
            <p:nvGrpSpPr>
              <p:cNvPr id="69691" name="Group 608"/>
              <p:cNvGrpSpPr>
                <a:grpSpLocks/>
              </p:cNvGrpSpPr>
              <p:nvPr/>
            </p:nvGrpSpPr>
            <p:grpSpPr bwMode="auto">
              <a:xfrm>
                <a:off x="2904939" y="3711709"/>
                <a:ext cx="2953897" cy="1946969"/>
                <a:chOff x="2904939" y="3711709"/>
                <a:chExt cx="2953897" cy="1946969"/>
              </a:xfrm>
            </p:grpSpPr>
            <p:cxnSp>
              <p:nvCxnSpPr>
                <p:cNvPr id="554" name="Straight Connector 553"/>
                <p:cNvCxnSpPr/>
                <p:nvPr/>
              </p:nvCxnSpPr>
              <p:spPr bwMode="auto">
                <a:xfrm rot="5400000">
                  <a:off x="4065727" y="4087907"/>
                  <a:ext cx="404783" cy="261943"/>
                </a:xfrm>
                <a:prstGeom prst="line">
                  <a:avLst/>
                </a:prstGeom>
                <a:ln w="635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9693" name="Group 547"/>
                <p:cNvGrpSpPr>
                  <a:grpSpLocks noChangeAspect="1"/>
                </p:cNvGrpSpPr>
                <p:nvPr/>
              </p:nvGrpSpPr>
              <p:grpSpPr bwMode="auto">
                <a:xfrm>
                  <a:off x="3131177" y="3711709"/>
                  <a:ext cx="1097280" cy="1511388"/>
                  <a:chOff x="3299938" y="3460811"/>
                  <a:chExt cx="1371122" cy="1888577"/>
                </a:xfrm>
              </p:grpSpPr>
              <p:cxnSp>
                <p:nvCxnSpPr>
                  <p:cNvPr id="530" name="Straight Connector 529"/>
                  <p:cNvCxnSpPr>
                    <a:cxnSpLocks noChangeAspect="1"/>
                  </p:cNvCxnSpPr>
                  <p:nvPr/>
                </p:nvCxnSpPr>
                <p:spPr bwMode="auto">
                  <a:xfrm rot="5400000">
                    <a:off x="3688100" y="4875075"/>
                    <a:ext cx="182486" cy="0"/>
                  </a:xfrm>
                  <a:prstGeom prst="line">
                    <a:avLst/>
                  </a:prstGeom>
                  <a:ln w="12700">
                    <a:solidFill>
                      <a:srgbClr val="FFDC97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98" name="Straight Connector 485"/>
                  <p:cNvCxnSpPr>
                    <a:cxnSpLocks noChangeAspect="1"/>
                  </p:cNvCxnSpPr>
                  <p:nvPr/>
                </p:nvCxnSpPr>
                <p:spPr bwMode="auto">
                  <a:xfrm rot="16200000" flipV="1">
                    <a:off x="3221827" y="4392043"/>
                    <a:ext cx="459020" cy="455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832AAB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482" name="Flowchart: Magnetic Disk 481"/>
                  <p:cNvSpPr>
                    <a:spLocks noChangeAspect="1"/>
                  </p:cNvSpPr>
                  <p:nvPr/>
                </p:nvSpPr>
                <p:spPr bwMode="auto">
                  <a:xfrm>
                    <a:off x="3347250" y="4469381"/>
                    <a:ext cx="208174" cy="880007"/>
                  </a:xfrm>
                  <a:prstGeom prst="flowChartMagneticDisk">
                    <a:avLst/>
                  </a:prstGeom>
                  <a:solidFill>
                    <a:srgbClr val="832AAB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lIns="90000" tIns="46800" rIns="90000" bIns="46800" anchor="ctr"/>
                  <a:lstStyle/>
                  <a:p>
                    <a:pPr algn="ctr" eaLnBrk="0" hangingPunct="0">
                      <a:defRPr/>
                    </a:pPr>
                    <a:endParaRPr lang="en-US" sz="1100" b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1" name="Oval 480"/>
                  <p:cNvSpPr>
                    <a:spLocks noChangeAspect="1"/>
                  </p:cNvSpPr>
                  <p:nvPr/>
                </p:nvSpPr>
                <p:spPr bwMode="auto">
                  <a:xfrm>
                    <a:off x="3299938" y="3460811"/>
                    <a:ext cx="302798" cy="870545"/>
                  </a:xfrm>
                  <a:prstGeom prst="ellipse">
                    <a:avLst/>
                  </a:prstGeom>
                  <a:solidFill>
                    <a:srgbClr val="538CFF"/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lIns="90000" tIns="46800" rIns="90000" bIns="46800" anchor="ctr"/>
                  <a:lstStyle/>
                  <a:p>
                    <a:pPr algn="ctr" eaLnBrk="0" hangingPunct="0">
                      <a:defRPr/>
                    </a:pPr>
                    <a:endParaRPr lang="en-US" sz="1100" b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2860" name="Group 490"/>
                  <p:cNvGrpSpPr>
                    <a:grpSpLocks noChangeAspect="1"/>
                  </p:cNvGrpSpPr>
                  <p:nvPr/>
                </p:nvGrpSpPr>
                <p:grpSpPr>
                  <a:xfrm>
                    <a:off x="3649218" y="4509471"/>
                    <a:ext cx="274320" cy="820867"/>
                    <a:chOff x="3706368" y="4718304"/>
                    <a:chExt cx="274320" cy="820867"/>
                  </a:xfrm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</p:grpSpPr>
                <p:sp>
                  <p:nvSpPr>
                    <p:cNvPr id="488" name="Flowchart: Magnetic Disk 487"/>
                    <p:cNvSpPr/>
                    <p:nvPr/>
                  </p:nvSpPr>
                  <p:spPr bwMode="auto">
                    <a:xfrm>
                      <a:off x="3739441" y="5081971"/>
                      <a:ext cx="208174" cy="457200"/>
                    </a:xfrm>
                    <a:prstGeom prst="flowChartMagneticDisk">
                      <a:avLst/>
                    </a:prstGeom>
                    <a:solidFill>
                      <a:srgbClr val="F9AA8B"/>
                    </a:solidFill>
                    <a:ln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txBody>
                    <a:bodyPr lIns="90000" tIns="46800" rIns="90000" bIns="46800" anchor="ctr"/>
                    <a:lstStyle/>
                    <a:p>
                      <a:pPr algn="ctr" eaLnBrk="0" hangingPunct="0">
                        <a:defRPr/>
                      </a:pPr>
                      <a:endParaRPr lang="en-US" sz="1100" b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489" name="Straight Connector 488"/>
                    <p:cNvCxnSpPr/>
                    <p:nvPr/>
                  </p:nvCxnSpPr>
                  <p:spPr bwMode="auto">
                    <a:xfrm rot="16200000" flipV="1">
                      <a:off x="3614018" y="5160946"/>
                      <a:ext cx="459020" cy="45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</p:cxnSp>
                <p:sp>
                  <p:nvSpPr>
                    <p:cNvPr id="490" name="Oval 489"/>
                    <p:cNvSpPr/>
                    <p:nvPr/>
                  </p:nvSpPr>
                  <p:spPr bwMode="auto">
                    <a:xfrm>
                      <a:off x="3706368" y="4718304"/>
                      <a:ext cx="274320" cy="274320"/>
                    </a:xfrm>
                    <a:prstGeom prst="ellipse">
                      <a:avLst/>
                    </a:prstGeom>
                    <a:solidFill>
                      <a:srgbClr val="9FBFFF"/>
                    </a:solidFill>
                    <a:ln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p3d>
                      <a:bevelT w="190500" h="38100"/>
                    </a:sp3d>
                  </p:spPr>
                  <p:txBody>
                    <a:bodyPr lIns="90000" tIns="46800" rIns="90000" bIns="46800" anchor="ctr"/>
                    <a:lstStyle/>
                    <a:p>
                      <a:pPr algn="ctr" eaLnBrk="0" hangingPunct="0">
                        <a:defRPr/>
                      </a:pPr>
                      <a:endParaRPr lang="en-US" sz="1100" b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9706" name="Group 523"/>
                  <p:cNvGrpSpPr>
                    <a:grpSpLocks noChangeAspect="1"/>
                  </p:cNvGrpSpPr>
                  <p:nvPr/>
                </p:nvGrpSpPr>
                <p:grpSpPr bwMode="auto">
                  <a:xfrm rot="-1940018">
                    <a:off x="4110990" y="4208918"/>
                    <a:ext cx="274320" cy="986268"/>
                    <a:chOff x="5158740" y="3617651"/>
                    <a:chExt cx="274320" cy="986268"/>
                  </a:xfrm>
                </p:grpSpPr>
                <p:cxnSp>
                  <p:nvCxnSpPr>
                    <p:cNvPr id="69723" name="Straight Connector 51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5218394" y="3911713"/>
                      <a:ext cx="15501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832AAB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522" name="Oval 521"/>
                    <p:cNvSpPr/>
                    <p:nvPr/>
                  </p:nvSpPr>
                  <p:spPr bwMode="auto">
                    <a:xfrm rot="21404847">
                      <a:off x="5158740" y="3617651"/>
                      <a:ext cx="274320" cy="274320"/>
                    </a:xfrm>
                    <a:prstGeom prst="ellipse">
                      <a:avLst/>
                    </a:prstGeom>
                    <a:solidFill>
                      <a:srgbClr val="9FBFFF"/>
                    </a:solidFill>
                    <a:ln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txBody>
                    <a:bodyPr lIns="90000" tIns="46800" rIns="90000" bIns="46800" anchor="ctr"/>
                    <a:lstStyle/>
                    <a:p>
                      <a:pPr algn="ctr" eaLnBrk="0" hangingPunct="0">
                        <a:defRPr/>
                      </a:pPr>
                      <a:endParaRPr lang="en-US" sz="1100" b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23" name="Oval 522"/>
                    <p:cNvSpPr/>
                    <p:nvPr/>
                  </p:nvSpPr>
                  <p:spPr bwMode="auto">
                    <a:xfrm>
                      <a:off x="5191813" y="3963839"/>
                      <a:ext cx="208174" cy="640080"/>
                    </a:xfrm>
                    <a:prstGeom prst="ellipse">
                      <a:avLst/>
                    </a:prstGeom>
                    <a:solidFill>
                      <a:srgbClr val="CB94E4"/>
                    </a:solidFill>
                    <a:ln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txBody>
                    <a:bodyPr lIns="90000" tIns="46800" rIns="90000" bIns="46800" anchor="ctr"/>
                    <a:lstStyle/>
                    <a:p>
                      <a:pPr algn="ctr" eaLnBrk="0" hangingPunct="0">
                        <a:defRPr/>
                      </a:pPr>
                      <a:endParaRPr lang="en-US" sz="1100" b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9707" name="Group 524"/>
                  <p:cNvGrpSpPr>
                    <a:grpSpLocks noChangeAspect="1"/>
                  </p:cNvGrpSpPr>
                  <p:nvPr/>
                </p:nvGrpSpPr>
                <p:grpSpPr bwMode="auto">
                  <a:xfrm rot="-2410811">
                    <a:off x="4396740" y="3942218"/>
                    <a:ext cx="274320" cy="986268"/>
                    <a:chOff x="5158740" y="3617651"/>
                    <a:chExt cx="274320" cy="986268"/>
                  </a:xfrm>
                </p:grpSpPr>
                <p:cxnSp>
                  <p:nvCxnSpPr>
                    <p:cNvPr id="69716" name="Straight Connector 52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5218394" y="3911713"/>
                      <a:ext cx="15501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832AAB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527" name="Oval 526"/>
                    <p:cNvSpPr/>
                    <p:nvPr/>
                  </p:nvSpPr>
                  <p:spPr bwMode="auto">
                    <a:xfrm rot="21404847">
                      <a:off x="5158740" y="3617651"/>
                      <a:ext cx="274320" cy="274320"/>
                    </a:xfrm>
                    <a:prstGeom prst="ellipse">
                      <a:avLst/>
                    </a:prstGeom>
                    <a:solidFill>
                      <a:srgbClr val="9FBFFF"/>
                    </a:solidFill>
                    <a:ln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txBody>
                    <a:bodyPr lIns="90000" tIns="46800" rIns="90000" bIns="46800" anchor="ctr"/>
                    <a:lstStyle/>
                    <a:p>
                      <a:pPr algn="ctr" eaLnBrk="0" hangingPunct="0">
                        <a:defRPr/>
                      </a:pPr>
                      <a:endParaRPr lang="en-US" sz="1100" b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28" name="Oval 527"/>
                    <p:cNvSpPr/>
                    <p:nvPr/>
                  </p:nvSpPr>
                  <p:spPr bwMode="auto">
                    <a:xfrm>
                      <a:off x="5191813" y="3963839"/>
                      <a:ext cx="208174" cy="640080"/>
                    </a:xfrm>
                    <a:prstGeom prst="ellipse">
                      <a:avLst/>
                    </a:prstGeom>
                    <a:solidFill>
                      <a:srgbClr val="CB94E4"/>
                    </a:solidFill>
                    <a:ln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txBody>
                    <a:bodyPr lIns="90000" tIns="46800" rIns="90000" bIns="46800" anchor="ctr"/>
                    <a:lstStyle/>
                    <a:p>
                      <a:pPr algn="ctr" eaLnBrk="0" hangingPunct="0">
                        <a:defRPr/>
                      </a:pPr>
                      <a:endParaRPr lang="en-US" sz="1100" b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9708" name="Group 5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998596" y="3467874"/>
                    <a:ext cx="274320" cy="658611"/>
                    <a:chOff x="5158740" y="3617651"/>
                    <a:chExt cx="274320" cy="658611"/>
                  </a:xfrm>
                </p:grpSpPr>
                <p:cxnSp>
                  <p:nvCxnSpPr>
                    <p:cNvPr id="69709" name="Straight Connector 53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5218394" y="3911713"/>
                      <a:ext cx="155013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FFDC97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533" name="Oval 532"/>
                    <p:cNvSpPr/>
                    <p:nvPr/>
                  </p:nvSpPr>
                  <p:spPr bwMode="auto">
                    <a:xfrm rot="21404847">
                      <a:off x="5158740" y="3617651"/>
                      <a:ext cx="274320" cy="274320"/>
                    </a:xfrm>
                    <a:prstGeom prst="ellipse">
                      <a:avLst/>
                    </a:prstGeom>
                    <a:solidFill>
                      <a:srgbClr val="9FBFFF"/>
                    </a:solidFill>
                    <a:ln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txBody>
                    <a:bodyPr lIns="90000" tIns="46800" rIns="90000" bIns="46800" anchor="ctr"/>
                    <a:lstStyle/>
                    <a:p>
                      <a:pPr algn="ctr" eaLnBrk="0" hangingPunct="0">
                        <a:defRPr/>
                      </a:pPr>
                      <a:endParaRPr lang="en-US" sz="1100" b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34" name="Rectangle 533"/>
                    <p:cNvSpPr/>
                    <p:nvPr/>
                  </p:nvSpPr>
                  <p:spPr bwMode="auto">
                    <a:xfrm>
                      <a:off x="5191811" y="4001942"/>
                      <a:ext cx="208174" cy="274320"/>
                    </a:xfrm>
                    <a:prstGeom prst="rect">
                      <a:avLst/>
                    </a:prstGeom>
                    <a:solidFill>
                      <a:srgbClr val="FEB830"/>
                    </a:solidFill>
                    <a:ln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txBody>
                    <a:bodyPr lIns="90000" tIns="46800" rIns="90000" bIns="46800" anchor="ctr"/>
                    <a:lstStyle/>
                    <a:p>
                      <a:pPr algn="ctr" eaLnBrk="0" hangingPunct="0">
                        <a:defRPr/>
                      </a:pPr>
                      <a:endParaRPr lang="en-US" sz="1100" b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69694" name="TextBox 554"/>
                <p:cNvSpPr txBox="1">
                  <a:spLocks noChangeArrowheads="1"/>
                </p:cNvSpPr>
                <p:nvPr/>
              </p:nvSpPr>
              <p:spPr bwMode="auto">
                <a:xfrm>
                  <a:off x="4041610" y="3717343"/>
                  <a:ext cx="1817226" cy="2615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l-GR" sz="11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Προ-κασπάση</a:t>
                  </a:r>
                  <a:r>
                    <a:rPr lang="en-US" sz="11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-1</a:t>
                  </a:r>
                </a:p>
              </p:txBody>
            </p:sp>
            <p:sp>
              <p:nvSpPr>
                <p:cNvPr id="565" name="Left Brace 564"/>
                <p:cNvSpPr/>
                <p:nvPr/>
              </p:nvSpPr>
              <p:spPr bwMode="auto">
                <a:xfrm rot="16200000">
                  <a:off x="3693439" y="4634711"/>
                  <a:ext cx="136515" cy="1373213"/>
                </a:xfrm>
                <a:prstGeom prst="leftBrac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en-US" sz="1100" b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696" name="Rectangle 565"/>
                <p:cNvSpPr>
                  <a:spLocks noChangeArrowheads="1"/>
                </p:cNvSpPr>
                <p:nvPr/>
              </p:nvSpPr>
              <p:spPr bwMode="auto">
                <a:xfrm>
                  <a:off x="2904939" y="5397088"/>
                  <a:ext cx="1645033" cy="2615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NLRP3 </a:t>
                  </a:r>
                  <a:r>
                    <a:rPr lang="el-GR" sz="11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φλεγμονόσωμα</a:t>
                  </a:r>
                  <a:endParaRPr lang="en-US" sz="11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602" name="Arc 601"/>
          <p:cNvSpPr/>
          <p:nvPr/>
        </p:nvSpPr>
        <p:spPr bwMode="auto">
          <a:xfrm rot="17697282" flipH="1">
            <a:off x="6645276" y="3422650"/>
            <a:ext cx="965200" cy="1317625"/>
          </a:xfrm>
          <a:prstGeom prst="arc">
            <a:avLst>
              <a:gd name="adj1" fmla="val 18142286"/>
              <a:gd name="adj2" fmla="val 326792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" name="Rectangle 603"/>
          <p:cNvSpPr/>
          <p:nvPr/>
        </p:nvSpPr>
        <p:spPr>
          <a:xfrm>
            <a:off x="6551613" y="5643563"/>
            <a:ext cx="1221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cap="small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ΠΥΡΗΝΑΣ</a:t>
            </a:r>
            <a:endParaRPr lang="en-US" sz="1100" cap="small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82" name="Straight Arrow Connector 581"/>
          <p:cNvCxnSpPr/>
          <p:nvPr/>
        </p:nvCxnSpPr>
        <p:spPr bwMode="auto">
          <a:xfrm rot="5400000" flipV="1">
            <a:off x="6234113" y="3287713"/>
            <a:ext cx="22860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64" name="Group 595"/>
          <p:cNvGrpSpPr>
            <a:grpSpLocks/>
          </p:cNvGrpSpPr>
          <p:nvPr/>
        </p:nvGrpSpPr>
        <p:grpSpPr bwMode="auto">
          <a:xfrm>
            <a:off x="6057900" y="4670425"/>
            <a:ext cx="2743200" cy="663575"/>
            <a:chOff x="3212591" y="5631090"/>
            <a:chExt cx="2743200" cy="687725"/>
          </a:xfrm>
        </p:grpSpPr>
        <p:sp>
          <p:nvSpPr>
            <p:cNvPr id="69686" name="TextBox 107"/>
            <p:cNvSpPr>
              <a:spLocks noChangeArrowheads="1"/>
            </p:cNvSpPr>
            <p:nvPr/>
          </p:nvSpPr>
          <p:spPr bwMode="auto">
            <a:xfrm>
              <a:off x="3212591" y="5631090"/>
              <a:ext cx="2743200" cy="687725"/>
            </a:xfrm>
            <a:prstGeom prst="roundRect">
              <a:avLst>
                <a:gd name="adj" fmla="val 16667"/>
              </a:avLst>
            </a:prstGeom>
            <a:solidFill>
              <a:srgbClr val="D1EBFF"/>
            </a:solidFill>
            <a:ln w="9525">
              <a:noFill/>
              <a:round/>
              <a:headEnd/>
              <a:tailEnd/>
            </a:ln>
          </p:spPr>
          <p:txBody>
            <a:bodyPr lIns="365760">
              <a:spAutoFit/>
            </a:bodyPr>
            <a:lstStyle/>
            <a:p>
              <a:pPr eaLnBrk="0" hangingPunct="0"/>
              <a:r>
                <a:rPr lang="el-GR" sz="11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Η </a:t>
              </a:r>
              <a:r>
                <a:rPr lang="en-US" sz="11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IL-1</a:t>
              </a:r>
              <a:r>
                <a:rPr lang="el-GR" sz="11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β ενεργοποιεί το μεταγραφικό παράγοντα</a:t>
              </a:r>
              <a:r>
                <a:rPr lang="en-US" sz="11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NF-</a:t>
              </a:r>
              <a:r>
                <a:rPr lang="az-Cyrl-AZ" sz="11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</a:t>
              </a:r>
              <a:r>
                <a:rPr lang="en-US" sz="11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 </a:t>
              </a:r>
              <a:r>
                <a:rPr lang="el-GR" sz="11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επάγοντας την ίδια της τη σύνθεση</a:t>
              </a:r>
              <a:endPara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8" name="Oval 597"/>
            <p:cNvSpPr/>
            <p:nvPr/>
          </p:nvSpPr>
          <p:spPr bwMode="auto">
            <a:xfrm>
              <a:off x="3298316" y="5757777"/>
              <a:ext cx="258763" cy="274760"/>
            </a:xfrm>
            <a:prstGeom prst="ellipse">
              <a:avLst/>
            </a:prstGeom>
            <a:solidFill>
              <a:srgbClr val="FDBB3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algn="ctr" eaLnBrk="0" hangingPunct="0">
                <a:defRPr/>
              </a:pPr>
              <a:r>
                <a:rPr lang="en-US" sz="1100" kern="0" dirty="0">
                  <a:solidFill>
                    <a:srgbClr val="0D00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603" name="Rectangle 602"/>
          <p:cNvSpPr>
            <a:spLocks noChangeArrowheads="1"/>
          </p:cNvSpPr>
          <p:nvPr/>
        </p:nvSpPr>
        <p:spPr bwMode="auto">
          <a:xfrm>
            <a:off x="7334250" y="4149080"/>
            <a:ext cx="152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1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Ενεργοποίηση </a:t>
            </a:r>
            <a:r>
              <a:rPr lang="en-US" sz="11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NF-</a:t>
            </a:r>
            <a:r>
              <a:rPr lang="az-Cyrl-AZ" sz="11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11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05" name="Hexagon 604"/>
          <p:cNvSpPr/>
          <p:nvPr/>
        </p:nvSpPr>
        <p:spPr bwMode="auto">
          <a:xfrm rot="10860000">
            <a:off x="7205059" y="700922"/>
            <a:ext cx="256032" cy="448056"/>
          </a:xfrm>
          <a:prstGeom prst="hexagon">
            <a:avLst>
              <a:gd name="adj" fmla="val 27277"/>
              <a:gd name="vf" fmla="val 115470"/>
            </a:avLst>
          </a:prstGeom>
          <a:solidFill>
            <a:srgbClr val="99CC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" tIns="46800" rIns="90000" bIns="46800" anchor="ctr"/>
          <a:lstStyle/>
          <a:p>
            <a:pPr algn="ctr" eaLnBrk="0" hangingPunct="0">
              <a:defRPr/>
            </a:pPr>
            <a:endParaRPr lang="en-US" sz="1200" b="0" dirty="0">
              <a:solidFill>
                <a:srgbClr val="0D0016"/>
              </a:solidFill>
              <a:latin typeface="Calibri"/>
            </a:endParaRPr>
          </a:p>
        </p:txBody>
      </p:sp>
      <p:sp>
        <p:nvSpPr>
          <p:cNvPr id="575" name="Hexagon 574"/>
          <p:cNvSpPr/>
          <p:nvPr/>
        </p:nvSpPr>
        <p:spPr bwMode="auto">
          <a:xfrm rot="8563610" flipH="1">
            <a:off x="5710973" y="2331025"/>
            <a:ext cx="256032" cy="448056"/>
          </a:xfrm>
          <a:prstGeom prst="hexagon">
            <a:avLst>
              <a:gd name="adj" fmla="val 27277"/>
              <a:gd name="vf" fmla="val 115470"/>
            </a:avLst>
          </a:prstGeom>
          <a:solidFill>
            <a:srgbClr val="99CC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" tIns="46800" rIns="90000" bIns="46800" anchor="ctr"/>
          <a:lstStyle/>
          <a:p>
            <a:pPr algn="ctr" eaLnBrk="0" hangingPunct="0">
              <a:defRPr/>
            </a:pPr>
            <a:endParaRPr lang="en-US" sz="1100" b="0" dirty="0">
              <a:solidFill>
                <a:srgbClr val="0D00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583"/>
          <p:cNvGrpSpPr>
            <a:grpSpLocks/>
          </p:cNvGrpSpPr>
          <p:nvPr/>
        </p:nvGrpSpPr>
        <p:grpSpPr bwMode="auto">
          <a:xfrm>
            <a:off x="2135188" y="1646238"/>
            <a:ext cx="3527425" cy="477837"/>
            <a:chOff x="4497416" y="6476065"/>
            <a:chExt cx="3527491" cy="477839"/>
          </a:xfrm>
        </p:grpSpPr>
        <p:sp>
          <p:nvSpPr>
            <p:cNvPr id="69684" name="TextBox 107"/>
            <p:cNvSpPr>
              <a:spLocks noChangeArrowheads="1"/>
            </p:cNvSpPr>
            <p:nvPr/>
          </p:nvSpPr>
          <p:spPr bwMode="auto">
            <a:xfrm>
              <a:off x="4497416" y="6476065"/>
              <a:ext cx="3527491" cy="477839"/>
            </a:xfrm>
            <a:prstGeom prst="roundRect">
              <a:avLst>
                <a:gd name="adj" fmla="val 16667"/>
              </a:avLst>
            </a:prstGeom>
            <a:solidFill>
              <a:srgbClr val="D1EBFF"/>
            </a:solidFill>
            <a:ln w="9525">
              <a:noFill/>
              <a:round/>
              <a:headEnd/>
              <a:tailEnd/>
            </a:ln>
          </p:spPr>
          <p:txBody>
            <a:bodyPr lIns="365760">
              <a:spAutoFit/>
            </a:bodyPr>
            <a:lstStyle/>
            <a:p>
              <a:pPr eaLnBrk="0" hangingPunct="0"/>
              <a:r>
                <a:rPr lang="el-GR" sz="11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Η </a:t>
              </a:r>
              <a:r>
                <a:rPr lang="en-US" sz="11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IL-1</a:t>
              </a:r>
              <a:r>
                <a:rPr lang="el-GR" sz="11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β</a:t>
              </a:r>
              <a:r>
                <a:rPr lang="en-US" sz="11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1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εκκρίνεται από το κύτταρο και ξεκινάει τον καταρράκτη της φλεγμονής</a:t>
              </a:r>
              <a:endPara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6" name="Oval 585"/>
            <p:cNvSpPr/>
            <p:nvPr/>
          </p:nvSpPr>
          <p:spPr bwMode="auto">
            <a:xfrm>
              <a:off x="4559329" y="6544327"/>
              <a:ext cx="258768" cy="276226"/>
            </a:xfrm>
            <a:prstGeom prst="ellipse">
              <a:avLst/>
            </a:prstGeom>
            <a:solidFill>
              <a:srgbClr val="FDBB3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algn="ctr" eaLnBrk="0" hangingPunct="0">
                <a:defRPr/>
              </a:pPr>
              <a:r>
                <a:rPr lang="en-US" sz="1100" kern="0" dirty="0">
                  <a:solidFill>
                    <a:srgbClr val="0D00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87" name="Hexagon 586"/>
          <p:cNvSpPr/>
          <p:nvPr/>
        </p:nvSpPr>
        <p:spPr bwMode="auto">
          <a:xfrm rot="17811250">
            <a:off x="5308883" y="1367690"/>
            <a:ext cx="256032" cy="448056"/>
          </a:xfrm>
          <a:prstGeom prst="hexagon">
            <a:avLst>
              <a:gd name="adj" fmla="val 27277"/>
              <a:gd name="vf" fmla="val 115470"/>
            </a:avLst>
          </a:prstGeom>
          <a:solidFill>
            <a:srgbClr val="99CC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" tIns="46800" rIns="90000" bIns="46800" anchor="ctr"/>
          <a:lstStyle/>
          <a:p>
            <a:pPr algn="ctr" eaLnBrk="0" hangingPunct="0">
              <a:defRPr/>
            </a:pPr>
            <a:endParaRPr lang="en-US" sz="1200" b="0" dirty="0">
              <a:solidFill>
                <a:srgbClr val="0D0016"/>
              </a:solidFill>
              <a:latin typeface="Calibri"/>
            </a:endParaRPr>
          </a:p>
        </p:txBody>
      </p:sp>
      <p:sp>
        <p:nvSpPr>
          <p:cNvPr id="578" name="Hexagon 577"/>
          <p:cNvSpPr/>
          <p:nvPr/>
        </p:nvSpPr>
        <p:spPr bwMode="auto">
          <a:xfrm rot="17811250">
            <a:off x="6117181" y="3498939"/>
            <a:ext cx="256032" cy="448056"/>
          </a:xfrm>
          <a:prstGeom prst="hexagon">
            <a:avLst>
              <a:gd name="adj" fmla="val 27277"/>
              <a:gd name="vf" fmla="val 115470"/>
            </a:avLst>
          </a:prstGeom>
          <a:solidFill>
            <a:srgbClr val="99CC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" tIns="46800" rIns="90000" bIns="46800" anchor="ctr"/>
          <a:lstStyle/>
          <a:p>
            <a:pPr algn="ctr" eaLnBrk="0" hangingPunct="0">
              <a:defRPr/>
            </a:pPr>
            <a:endParaRPr lang="en-US" sz="1100" b="0" dirty="0">
              <a:solidFill>
                <a:srgbClr val="0D00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4" name="Straight Arrow Connector 543"/>
          <p:cNvCxnSpPr/>
          <p:nvPr/>
        </p:nvCxnSpPr>
        <p:spPr bwMode="auto">
          <a:xfrm flipV="1">
            <a:off x="5502275" y="4286250"/>
            <a:ext cx="549275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88" name="Oval 587"/>
          <p:cNvSpPr/>
          <p:nvPr/>
        </p:nvSpPr>
        <p:spPr bwMode="auto">
          <a:xfrm rot="18994036">
            <a:off x="5910494" y="3509806"/>
            <a:ext cx="219533" cy="219532"/>
          </a:xfrm>
          <a:prstGeom prst="ellipse">
            <a:avLst/>
          </a:prstGeom>
          <a:solidFill>
            <a:srgbClr val="A4E6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" tIns="46800" rIns="90000" bIns="46800" anchor="ctr"/>
          <a:lstStyle/>
          <a:p>
            <a:pPr algn="ctr" eaLnBrk="0" hangingPunct="0">
              <a:defRPr/>
            </a:pPr>
            <a:endParaRPr lang="en-US" sz="11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9" name="Hexagon 588"/>
          <p:cNvSpPr/>
          <p:nvPr/>
        </p:nvSpPr>
        <p:spPr bwMode="auto">
          <a:xfrm rot="3163610" flipH="1">
            <a:off x="6521807" y="3695133"/>
            <a:ext cx="256032" cy="448056"/>
          </a:xfrm>
          <a:prstGeom prst="hexagon">
            <a:avLst>
              <a:gd name="adj" fmla="val 27277"/>
              <a:gd name="vf" fmla="val 115470"/>
            </a:avLst>
          </a:prstGeom>
          <a:solidFill>
            <a:srgbClr val="99CC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" tIns="46800" rIns="90000" bIns="46800" anchor="ctr"/>
          <a:lstStyle/>
          <a:p>
            <a:pPr algn="ctr" eaLnBrk="0" hangingPunct="0">
              <a:defRPr/>
            </a:pPr>
            <a:endParaRPr lang="en-US" sz="1100" b="0" dirty="0">
              <a:solidFill>
                <a:srgbClr val="0D00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0" name="Oval 589"/>
          <p:cNvSpPr/>
          <p:nvPr/>
        </p:nvSpPr>
        <p:spPr bwMode="auto">
          <a:xfrm rot="18994036">
            <a:off x="6711075" y="3662206"/>
            <a:ext cx="219533" cy="219532"/>
          </a:xfrm>
          <a:prstGeom prst="ellipse">
            <a:avLst/>
          </a:prstGeom>
          <a:solidFill>
            <a:srgbClr val="A4E6B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" tIns="46800" rIns="90000" bIns="46800" anchor="ctr"/>
          <a:lstStyle/>
          <a:p>
            <a:pPr algn="ctr" eaLnBrk="0" hangingPunct="0">
              <a:defRPr/>
            </a:pPr>
            <a:endParaRPr lang="en-US" sz="11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0" name="Rectangle 599"/>
          <p:cNvSpPr>
            <a:spLocks noChangeArrowheads="1"/>
          </p:cNvSpPr>
          <p:nvPr/>
        </p:nvSpPr>
        <p:spPr bwMode="auto">
          <a:xfrm>
            <a:off x="6153150" y="3271838"/>
            <a:ext cx="815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Προ</a:t>
            </a:r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-IL-1</a:t>
            </a:r>
            <a:r>
              <a:rPr lang="el-GR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1" name="Rectangle 600"/>
          <p:cNvSpPr>
            <a:spLocks noChangeArrowheads="1"/>
          </p:cNvSpPr>
          <p:nvPr/>
        </p:nvSpPr>
        <p:spPr bwMode="auto">
          <a:xfrm>
            <a:off x="5094288" y="2605088"/>
            <a:ext cx="508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IL-1</a:t>
            </a:r>
            <a:r>
              <a:rPr lang="el-GR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5" name="Straight Arrow Connector 614"/>
          <p:cNvCxnSpPr/>
          <p:nvPr/>
        </p:nvCxnSpPr>
        <p:spPr bwMode="auto">
          <a:xfrm rot="16200000" flipV="1">
            <a:off x="5559425" y="2981325"/>
            <a:ext cx="392113" cy="34131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0" name="Rectangle 619"/>
          <p:cNvSpPr/>
          <p:nvPr/>
        </p:nvSpPr>
        <p:spPr>
          <a:xfrm>
            <a:off x="627063" y="1995488"/>
            <a:ext cx="1538287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100" b="0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Κυτταρικη </a:t>
            </a:r>
            <a:r>
              <a:rPr lang="el-GR" sz="1100" b="0" cap="small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μεμβρανη</a:t>
            </a:r>
            <a:endParaRPr lang="en-US" sz="1100" b="0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80" name="TextBox 545"/>
          <p:cNvSpPr txBox="1">
            <a:spLocks noChangeArrowheads="1"/>
          </p:cNvSpPr>
          <p:nvPr/>
        </p:nvSpPr>
        <p:spPr bwMode="auto">
          <a:xfrm>
            <a:off x="6434138" y="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 sz="12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7" name="Hexagon 546"/>
          <p:cNvSpPr/>
          <p:nvPr/>
        </p:nvSpPr>
        <p:spPr bwMode="auto">
          <a:xfrm rot="3996427" flipH="1">
            <a:off x="5209740" y="2200971"/>
            <a:ext cx="256032" cy="448056"/>
          </a:xfrm>
          <a:prstGeom prst="hexagon">
            <a:avLst>
              <a:gd name="adj" fmla="val 27277"/>
              <a:gd name="vf" fmla="val 115470"/>
            </a:avLst>
          </a:prstGeom>
          <a:solidFill>
            <a:srgbClr val="99CC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000" tIns="46800" rIns="90000" bIns="46800" anchor="ctr"/>
          <a:lstStyle/>
          <a:p>
            <a:pPr algn="ctr" eaLnBrk="0" hangingPunct="0">
              <a:defRPr/>
            </a:pPr>
            <a:endParaRPr lang="en-US" sz="1100" b="0" dirty="0">
              <a:solidFill>
                <a:srgbClr val="0D00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12 - Ομάδα"/>
          <p:cNvGrpSpPr>
            <a:grpSpLocks/>
          </p:cNvGrpSpPr>
          <p:nvPr/>
        </p:nvGrpSpPr>
        <p:grpSpPr bwMode="auto">
          <a:xfrm>
            <a:off x="2641600" y="0"/>
            <a:ext cx="6573838" cy="6858000"/>
            <a:chOff x="2641807" y="0"/>
            <a:chExt cx="6573663" cy="6858000"/>
          </a:xfrm>
        </p:grpSpPr>
        <p:pic>
          <p:nvPicPr>
            <p:cNvPr id="706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1807" y="0"/>
              <a:ext cx="6502225" cy="671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3" name="2 - TextBox"/>
            <p:cNvSpPr txBox="1">
              <a:spLocks noChangeArrowheads="1"/>
            </p:cNvSpPr>
            <p:nvPr/>
          </p:nvSpPr>
          <p:spPr bwMode="auto">
            <a:xfrm>
              <a:off x="4714876" y="214290"/>
              <a:ext cx="142876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400">
                  <a:solidFill>
                    <a:srgbClr val="000000"/>
                  </a:solidFill>
                  <a:latin typeface="Calibri" pitchFamily="34" charset="0"/>
                </a:rPr>
                <a:t>ενεργοποιητές</a:t>
              </a:r>
            </a:p>
          </p:txBody>
        </p:sp>
        <p:sp>
          <p:nvSpPr>
            <p:cNvPr id="70664" name="3 - TextBox"/>
            <p:cNvSpPr txBox="1">
              <a:spLocks noChangeArrowheads="1"/>
            </p:cNvSpPr>
            <p:nvPr/>
          </p:nvSpPr>
          <p:spPr bwMode="auto">
            <a:xfrm>
              <a:off x="6072198" y="785794"/>
              <a:ext cx="250033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200">
                  <a:solidFill>
                    <a:srgbClr val="000000"/>
                  </a:solidFill>
                  <a:latin typeface="Calibri" pitchFamily="34" charset="0"/>
                </a:rPr>
                <a:t>Ενεργοποίηση αισθητήρων</a:t>
              </a:r>
            </a:p>
          </p:txBody>
        </p:sp>
        <p:sp>
          <p:nvSpPr>
            <p:cNvPr id="70665" name="4 - TextBox"/>
            <p:cNvSpPr txBox="1">
              <a:spLocks noChangeArrowheads="1"/>
            </p:cNvSpPr>
            <p:nvPr/>
          </p:nvSpPr>
          <p:spPr bwMode="auto">
            <a:xfrm>
              <a:off x="6429388" y="1357298"/>
              <a:ext cx="214314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200">
                  <a:solidFill>
                    <a:srgbClr val="000000"/>
                  </a:solidFill>
                  <a:latin typeface="Calibri" pitchFamily="34" charset="0"/>
                </a:rPr>
                <a:t>Σχηματισμός </a:t>
              </a:r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l-GR" sz="1200">
                  <a:solidFill>
                    <a:srgbClr val="000000"/>
                  </a:solidFill>
                  <a:latin typeface="Calibri" pitchFamily="34" charset="0"/>
                </a:rPr>
                <a:t>καταλοίπων </a:t>
              </a:r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ASC</a:t>
              </a:r>
              <a:endParaRPr lang="el-GR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66" name="5 - TextBox"/>
            <p:cNvSpPr txBox="1">
              <a:spLocks noChangeArrowheads="1"/>
            </p:cNvSpPr>
            <p:nvPr/>
          </p:nvSpPr>
          <p:spPr bwMode="auto">
            <a:xfrm>
              <a:off x="6858016" y="2110079"/>
              <a:ext cx="214314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200">
                  <a:solidFill>
                    <a:srgbClr val="000000"/>
                  </a:solidFill>
                  <a:latin typeface="Calibri" pitchFamily="34" charset="0"/>
                </a:rPr>
                <a:t>Απελευθέρωση κυτταροκινών ή και κυτταρικός θάνατος</a:t>
              </a:r>
            </a:p>
          </p:txBody>
        </p:sp>
        <p:sp>
          <p:nvSpPr>
            <p:cNvPr id="70667" name="6 - TextBox"/>
            <p:cNvSpPr txBox="1">
              <a:spLocks noChangeArrowheads="1"/>
            </p:cNvSpPr>
            <p:nvPr/>
          </p:nvSpPr>
          <p:spPr bwMode="auto">
            <a:xfrm>
              <a:off x="7358082" y="2786058"/>
              <a:ext cx="1462390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100">
                  <a:solidFill>
                    <a:srgbClr val="000000"/>
                  </a:solidFill>
                  <a:latin typeface="Calibri" pitchFamily="34" charset="0"/>
                </a:rPr>
                <a:t>Απελευθέρωση καταλοίπων </a:t>
              </a:r>
              <a:r>
                <a:rPr lang="en-US" sz="1100">
                  <a:solidFill>
                    <a:srgbClr val="000000"/>
                  </a:solidFill>
                  <a:latin typeface="Calibri" pitchFamily="34" charset="0"/>
                </a:rPr>
                <a:t>ASC</a:t>
              </a:r>
              <a:endParaRPr lang="el-GR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68" name="7 - TextBox"/>
            <p:cNvSpPr txBox="1">
              <a:spLocks noChangeArrowheads="1"/>
            </p:cNvSpPr>
            <p:nvPr/>
          </p:nvSpPr>
          <p:spPr bwMode="auto">
            <a:xfrm>
              <a:off x="7786710" y="3429000"/>
              <a:ext cx="1285884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200">
                  <a:solidFill>
                    <a:srgbClr val="000000"/>
                  </a:solidFill>
                  <a:latin typeface="Calibri" pitchFamily="34" charset="0"/>
                </a:rPr>
                <a:t>Ενεργοποίηση κασπάσης-1 και </a:t>
              </a:r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IL-1</a:t>
              </a:r>
              <a:r>
                <a:rPr lang="el-GR" sz="1200">
                  <a:solidFill>
                    <a:srgbClr val="000000"/>
                  </a:solidFill>
                  <a:latin typeface="Calibri" pitchFamily="34" charset="0"/>
                </a:rPr>
                <a:t>β έξω από το κύτταρο </a:t>
              </a:r>
            </a:p>
          </p:txBody>
        </p:sp>
        <p:sp>
          <p:nvSpPr>
            <p:cNvPr id="70669" name="8 - TextBox"/>
            <p:cNvSpPr txBox="1">
              <a:spLocks noChangeArrowheads="1"/>
            </p:cNvSpPr>
            <p:nvPr/>
          </p:nvSpPr>
          <p:spPr bwMode="auto">
            <a:xfrm>
              <a:off x="8072462" y="4429132"/>
              <a:ext cx="1071538" cy="7694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100">
                  <a:solidFill>
                    <a:srgbClr val="000000"/>
                  </a:solidFill>
                  <a:latin typeface="Calibri" pitchFamily="34" charset="0"/>
                </a:rPr>
                <a:t>Φαγοκυττάρωση καταλοίπων  </a:t>
              </a:r>
              <a:r>
                <a:rPr lang="en-US" sz="1100">
                  <a:solidFill>
                    <a:srgbClr val="000000"/>
                  </a:solidFill>
                  <a:latin typeface="Calibri" pitchFamily="34" charset="0"/>
                </a:rPr>
                <a:t>ASC</a:t>
              </a:r>
              <a:endParaRPr lang="el-GR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3" name="11 - Ομάδα"/>
            <p:cNvGrpSpPr/>
            <p:nvPr/>
          </p:nvGrpSpPr>
          <p:grpSpPr>
            <a:xfrm>
              <a:off x="6000792" y="5929330"/>
              <a:ext cx="3214678" cy="928670"/>
              <a:chOff x="0" y="3571876"/>
              <a:chExt cx="2928926" cy="785818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1" name="10 - Επεξήγηση με σύννεφο"/>
              <p:cNvSpPr/>
              <p:nvPr/>
            </p:nvSpPr>
            <p:spPr>
              <a:xfrm>
                <a:off x="0" y="3571876"/>
                <a:ext cx="2928926" cy="785818"/>
              </a:xfrm>
              <a:prstGeom prst="cloud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9 - TextBox"/>
              <p:cNvSpPr txBox="1"/>
              <p:nvPr/>
            </p:nvSpPr>
            <p:spPr>
              <a:xfrm>
                <a:off x="325439" y="3714702"/>
                <a:ext cx="2286016" cy="461665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200" dirty="0">
                    <a:solidFill>
                      <a:prstClr val="black"/>
                    </a:solidFill>
                    <a:latin typeface="Calibri"/>
                  </a:rPr>
                  <a:t>Επέκταση της φλεγμονής μέσω του γειτονικού κυττάρου</a:t>
                </a:r>
                <a:endParaRPr lang="el-GR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07504" y="214290"/>
            <a:ext cx="2808312" cy="37856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0" dirty="0">
                <a:solidFill>
                  <a:prstClr val="white"/>
                </a:solidFill>
              </a:rPr>
              <a:t>Πυρόπτωση: Μια υπερβολική διέγερση της παραγωγής </a:t>
            </a:r>
            <a:r>
              <a:rPr lang="en-US" sz="2400" b="0" dirty="0">
                <a:solidFill>
                  <a:prstClr val="white"/>
                </a:solidFill>
              </a:rPr>
              <a:t>IL-1</a:t>
            </a:r>
            <a:r>
              <a:rPr lang="el-GR" sz="2400" b="0" dirty="0">
                <a:solidFill>
                  <a:prstClr val="white"/>
                </a:solidFill>
              </a:rPr>
              <a:t>β μέσω ενεργοποίησης του φλεγμονοσώματος</a:t>
            </a:r>
            <a:r>
              <a:rPr lang="en-US" sz="2400" b="0" dirty="0">
                <a:solidFill>
                  <a:prstClr val="white"/>
                </a:solidFill>
              </a:rPr>
              <a:t>, </a:t>
            </a:r>
            <a:r>
              <a:rPr lang="el-GR" sz="2400" b="0" dirty="0">
                <a:solidFill>
                  <a:prstClr val="white"/>
                </a:solidFill>
              </a:rPr>
              <a:t>που οδηγεί σε καταστροφή του κυττάρου</a:t>
            </a:r>
            <a:endParaRPr lang="el-GR" sz="2400" b="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Αυτοφλεγμονώδη σύνδρομα με βάση τον κύριο </a:t>
            </a:r>
            <a:r>
              <a:rPr lang="el-GR" sz="2400" dirty="0" err="1" smtClean="0"/>
              <a:t>παθογενετικό</a:t>
            </a:r>
            <a:r>
              <a:rPr lang="el-GR" sz="2400" dirty="0" smtClean="0"/>
              <a:t> μηχανισμό</a:t>
            </a:r>
            <a:endParaRPr lang="el-GR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850" y="188913"/>
            <a:ext cx="4171950" cy="6553200"/>
          </a:xfrm>
        </p:spPr>
        <p:txBody>
          <a:bodyPr rtlCol="0"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AGS</a:t>
            </a:r>
            <a:r>
              <a:rPr lang="en-US" dirty="0"/>
              <a:t> = Aicardi-Goutières syndrome;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l-GR" b="1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AIEC </a:t>
            </a:r>
            <a:r>
              <a:rPr lang="en-US" dirty="0"/>
              <a:t>= </a:t>
            </a:r>
            <a:r>
              <a:rPr lang="en-US" dirty="0" err="1"/>
              <a:t>autoinflammation</a:t>
            </a:r>
            <a:r>
              <a:rPr lang="en-US" dirty="0"/>
              <a:t> with infantile enterocolitis;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BS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Blau</a:t>
            </a:r>
            <a:r>
              <a:rPr lang="en-US" dirty="0"/>
              <a:t> syndrome;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CAMPS </a:t>
            </a:r>
            <a:r>
              <a:rPr lang="en-US" dirty="0"/>
              <a:t>= CARD14-mediated psoriasis;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CANDLEs</a:t>
            </a:r>
            <a:r>
              <a:rPr lang="en-US" dirty="0" smtClean="0"/>
              <a:t> </a:t>
            </a:r>
            <a:r>
              <a:rPr lang="en-US" dirty="0"/>
              <a:t>= chronic atypical neutrophilic dermatosis with lipodystrophy and elevated temperature syndrome;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CAPS </a:t>
            </a:r>
            <a:r>
              <a:rPr lang="en-US" dirty="0"/>
              <a:t>= </a:t>
            </a:r>
            <a:r>
              <a:rPr lang="en-US" dirty="0" err="1"/>
              <a:t>cryopyrin</a:t>
            </a:r>
            <a:r>
              <a:rPr lang="en-US" dirty="0"/>
              <a:t>-associated periodic syndrome; CHE = </a:t>
            </a:r>
            <a:r>
              <a:rPr lang="en-US" dirty="0" err="1"/>
              <a:t>cherubinism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  <a:endParaRPr lang="el-GR" b="1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DADA2 </a:t>
            </a:r>
            <a:r>
              <a:rPr lang="en-US" dirty="0"/>
              <a:t>= deficiency of adenosine deaminase 2</a:t>
            </a:r>
            <a:r>
              <a:rPr lang="en-US" dirty="0" smtClean="0"/>
              <a:t>;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DIRA</a:t>
            </a:r>
            <a:r>
              <a:rPr lang="en-US" dirty="0"/>
              <a:t> = deficiency of interleukin-1 receptor antagonist; </a:t>
            </a:r>
            <a:r>
              <a:rPr lang="en-US" b="1" dirty="0">
                <a:solidFill>
                  <a:srgbClr val="FF0000"/>
                </a:solidFill>
              </a:rPr>
              <a:t>DITRA</a:t>
            </a:r>
            <a:r>
              <a:rPr lang="en-US" dirty="0"/>
              <a:t> = deficiency of interleukin-36 receptor antagonist; </a:t>
            </a:r>
            <a:r>
              <a:rPr lang="en-US" b="1" dirty="0">
                <a:solidFill>
                  <a:srgbClr val="FF0000"/>
                </a:solidFill>
              </a:rPr>
              <a:t>EOIBD</a:t>
            </a:r>
            <a:r>
              <a:rPr lang="en-US" dirty="0"/>
              <a:t> = early-onset inflammatory bowel disease; EOS = early-onset sarcoidosis;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l-GR" b="1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FMF </a:t>
            </a:r>
            <a:r>
              <a:rPr lang="en-US" dirty="0"/>
              <a:t>= familial Mediterranean fever</a:t>
            </a:r>
            <a:r>
              <a:rPr lang="en-US" dirty="0" smtClean="0"/>
              <a:t>;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HA20</a:t>
            </a:r>
            <a:r>
              <a:rPr lang="en-US" dirty="0"/>
              <a:t> = </a:t>
            </a:r>
            <a:r>
              <a:rPr lang="en-US" dirty="0" err="1"/>
              <a:t>haploinsufficiency</a:t>
            </a:r>
            <a:r>
              <a:rPr lang="en-US" dirty="0"/>
              <a:t> of A20</a:t>
            </a:r>
            <a:r>
              <a:rPr lang="en-US" dirty="0" smtClean="0"/>
              <a:t>;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HOIL- 1d </a:t>
            </a:r>
            <a:r>
              <a:rPr lang="en-US" dirty="0"/>
              <a:t>= HOIL-1 deficiency;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MKD</a:t>
            </a:r>
            <a:r>
              <a:rPr lang="en-US" dirty="0" smtClean="0"/>
              <a:t> </a:t>
            </a:r>
            <a:r>
              <a:rPr lang="en-US" dirty="0"/>
              <a:t>= mevalonate kinase deficiency;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MS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Majeed</a:t>
            </a:r>
            <a:r>
              <a:rPr lang="en-US" dirty="0"/>
              <a:t> syndrome;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l-GR" b="1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NLRP12AD </a:t>
            </a:r>
            <a:r>
              <a:rPr lang="en-US" dirty="0"/>
              <a:t>= NLRP12-autoinflammatory disorder</a:t>
            </a:r>
            <a:r>
              <a:rPr lang="en-US" dirty="0" smtClean="0"/>
              <a:t>;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OTU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otulipenia</a:t>
            </a:r>
            <a:r>
              <a:rPr lang="en-US" dirty="0"/>
              <a:t>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PAPAs </a:t>
            </a:r>
            <a:r>
              <a:rPr lang="en-US" dirty="0"/>
              <a:t>= pyogenic arthritis pyoderma </a:t>
            </a:r>
            <a:r>
              <a:rPr lang="en-US" dirty="0" err="1"/>
              <a:t>gangrenosum</a:t>
            </a:r>
            <a:r>
              <a:rPr lang="en-US" dirty="0"/>
              <a:t> and acne syndrome;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PLAID </a:t>
            </a:r>
            <a:r>
              <a:rPr lang="en-US" dirty="0"/>
              <a:t>= PLC</a:t>
            </a:r>
            <a:r>
              <a:rPr lang="el-GR" dirty="0"/>
              <a:t>γ</a:t>
            </a:r>
            <a:r>
              <a:rPr lang="en-US" dirty="0"/>
              <a:t>2-associated antibody deficiency and immune dysregulation;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PRAAS</a:t>
            </a:r>
            <a:r>
              <a:rPr lang="en-US" dirty="0" smtClean="0"/>
              <a:t> </a:t>
            </a:r>
            <a:r>
              <a:rPr lang="en-US" dirty="0"/>
              <a:t>= proteasome-associated </a:t>
            </a:r>
            <a:r>
              <a:rPr lang="en-US" dirty="0" err="1"/>
              <a:t>autoinflammatory</a:t>
            </a:r>
            <a:r>
              <a:rPr lang="en-US" dirty="0"/>
              <a:t> syndrome;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RHM</a:t>
            </a:r>
            <a:r>
              <a:rPr lang="en-US" dirty="0" smtClean="0"/>
              <a:t> </a:t>
            </a:r>
            <a:r>
              <a:rPr lang="en-US" dirty="0"/>
              <a:t>= recurrent </a:t>
            </a:r>
            <a:r>
              <a:rPr lang="en-US" dirty="0" err="1"/>
              <a:t>hydatidiform</a:t>
            </a:r>
            <a:r>
              <a:rPr lang="en-US" dirty="0"/>
              <a:t> mole;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SAVI </a:t>
            </a:r>
            <a:r>
              <a:rPr lang="en-US" dirty="0"/>
              <a:t>= STING-associated </a:t>
            </a:r>
            <a:r>
              <a:rPr lang="en-US" dirty="0" err="1"/>
              <a:t>vasculopathy</a:t>
            </a:r>
            <a:r>
              <a:rPr lang="en-US" dirty="0"/>
              <a:t> with onset in infancy;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SIFD 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dirty="0"/>
              <a:t> </a:t>
            </a:r>
            <a:r>
              <a:rPr lang="en-US" dirty="0" err="1"/>
              <a:t>sideroblastic</a:t>
            </a:r>
            <a:r>
              <a:rPr lang="en-US" dirty="0"/>
              <a:t> anemia, immune deficiency, fevers and </a:t>
            </a:r>
            <a:r>
              <a:rPr lang="en-US" dirty="0" err="1"/>
              <a:t>devolopmental</a:t>
            </a:r>
            <a:r>
              <a:rPr lang="en-US" dirty="0"/>
              <a:t> delay;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SPENCDI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spondyloenchondrodysplasia</a:t>
            </a:r>
            <a:r>
              <a:rPr lang="en-US" dirty="0"/>
              <a:t> with immune dysregulation; </a:t>
            </a:r>
            <a:endParaRPr lang="el-G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TRAPS</a:t>
            </a:r>
            <a:r>
              <a:rPr lang="en-US" dirty="0" smtClean="0"/>
              <a:t> </a:t>
            </a:r>
            <a:r>
              <a:rPr lang="en-US" dirty="0"/>
              <a:t>= tumor necrosis factor receptor-associated periodic syndrome.</a:t>
            </a:r>
            <a:endParaRPr lang="el-GR" dirty="0"/>
          </a:p>
        </p:txBody>
      </p:sp>
      <p:pic>
        <p:nvPicPr>
          <p:cNvPr id="716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62138"/>
            <a:ext cx="4038600" cy="4002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7772400" cy="714375"/>
          </a:xfrm>
          <a:solidFill>
            <a:schemeClr val="accent6">
              <a:lumMod val="60000"/>
              <a:lumOff val="40000"/>
            </a:schemeClr>
          </a:solidFill>
        </p:spPr>
        <p:txBody>
          <a:bodyPr tIns="72000" bIns="72000"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000" dirty="0" smtClean="0"/>
              <a:t>Innate immunity</a:t>
            </a:r>
            <a:r>
              <a:rPr lang="el-GR" sz="2000" dirty="0" smtClean="0"/>
              <a:t> </a:t>
            </a:r>
            <a:r>
              <a:rPr lang="en-US" sz="2000" dirty="0" smtClean="0"/>
              <a:t>disorders:</a:t>
            </a:r>
            <a:br>
              <a:rPr lang="en-US" sz="2000" dirty="0" smtClean="0"/>
            </a:br>
            <a:r>
              <a:rPr lang="en-US" sz="2000" dirty="0" err="1" smtClean="0"/>
              <a:t>inflammasomopathies</a:t>
            </a:r>
            <a:r>
              <a:rPr lang="en-US" sz="2000" dirty="0" smtClean="0"/>
              <a:t> (IL-1</a:t>
            </a:r>
            <a:r>
              <a:rPr lang="el-GR" sz="2000" dirty="0" smtClean="0"/>
              <a:t>β </a:t>
            </a:r>
            <a:r>
              <a:rPr lang="en-US" sz="2000" dirty="0" smtClean="0"/>
              <a:t>activation diseases)</a:t>
            </a:r>
            <a:endParaRPr lang="el-GR" sz="2000" dirty="0"/>
          </a:p>
        </p:txBody>
      </p:sp>
      <p:pic>
        <p:nvPicPr>
          <p:cNvPr id="7270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095375"/>
            <a:ext cx="72771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>Σύνδρομα </a:t>
            </a:r>
            <a:r>
              <a:rPr lang="el-GR" sz="3200" dirty="0" err="1" smtClean="0"/>
              <a:t>αυτοφλεγμονωδών</a:t>
            </a:r>
            <a:r>
              <a:rPr lang="el-GR" sz="3200" dirty="0" smtClean="0"/>
              <a:t> </a:t>
            </a:r>
            <a:r>
              <a:rPr lang="el-GR" sz="3200" dirty="0" err="1" smtClean="0"/>
              <a:t>νοσηματων</a:t>
            </a:r>
            <a:r>
              <a:rPr lang="el-GR" sz="3200" dirty="0" smtClean="0"/>
              <a:t>: υπερπαραγωγή </a:t>
            </a:r>
            <a:r>
              <a:rPr lang="en-US" sz="3200" dirty="0" smtClean="0"/>
              <a:t>IL-1</a:t>
            </a:r>
            <a:r>
              <a:rPr lang="el-GR" sz="3200" dirty="0" smtClean="0"/>
              <a:t>β</a:t>
            </a:r>
            <a:endParaRPr lang="el-GR" sz="3200" dirty="0"/>
          </a:p>
        </p:txBody>
      </p:sp>
      <p:sp>
        <p:nvSpPr>
          <p:cNvPr id="73733" name="Content Placeholder 7"/>
          <p:cNvSpPr>
            <a:spLocks noGrp="1"/>
          </p:cNvSpPr>
          <p:nvPr>
            <p:ph idx="1"/>
          </p:nvPr>
        </p:nvSpPr>
        <p:spPr>
          <a:xfrm>
            <a:off x="457200" y="1989138"/>
            <a:ext cx="8362950" cy="42084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l-GR" sz="2800" smtClean="0"/>
              <a:t>Μεταλλάξεις που επάγουν:</a:t>
            </a:r>
          </a:p>
          <a:p>
            <a:r>
              <a:rPr lang="el-GR" sz="2800" smtClean="0"/>
              <a:t>Αυξημένη ενδοκυττάρια σηματοδότηση και λειτουργία των υποδοχέων</a:t>
            </a:r>
            <a:r>
              <a:rPr lang="en-US" sz="2800" smtClean="0"/>
              <a:t> PRRs</a:t>
            </a:r>
            <a:endParaRPr lang="el-GR" sz="2800" smtClean="0"/>
          </a:p>
          <a:p>
            <a:r>
              <a:rPr lang="el-GR" sz="2800" smtClean="0"/>
              <a:t>Παραγωγή προϊόντων κυτταρικού </a:t>
            </a:r>
            <a:r>
              <a:rPr lang="en-US" sz="2800" smtClean="0"/>
              <a:t>stress </a:t>
            </a:r>
            <a:r>
              <a:rPr lang="el-GR" sz="2800" smtClean="0"/>
              <a:t>ενδοκυττάρια</a:t>
            </a:r>
          </a:p>
          <a:p>
            <a:r>
              <a:rPr lang="el-GR" sz="2800" smtClean="0"/>
              <a:t>Απώλεια αρνητικού ρυθμιστή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68313" y="5805488"/>
            <a:ext cx="7848600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213" y="5876925"/>
            <a:ext cx="76327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b="0" dirty="0">
                <a:solidFill>
                  <a:prstClr val="black"/>
                </a:solidFill>
                <a:latin typeface="Calibri"/>
              </a:rPr>
              <a:t>Όλοι οι παραπάνω μηχανισμοί ενεργοποιούν το φλεγμονόσωμα</a:t>
            </a:r>
            <a:endParaRPr lang="el-GR" sz="2200" b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Σύνδρομα με αυξημένη ενεργοποίηση των </a:t>
            </a:r>
            <a:r>
              <a:rPr lang="el-GR" sz="2800" dirty="0"/>
              <a:t>υποδοχέων </a:t>
            </a:r>
            <a:r>
              <a:rPr lang="en-US" sz="2800" dirty="0" smtClean="0"/>
              <a:t>PRRs</a:t>
            </a:r>
            <a:r>
              <a:rPr lang="el-GR" sz="2800" dirty="0" smtClean="0"/>
              <a:t> </a:t>
            </a:r>
            <a:r>
              <a:rPr lang="el-GR" sz="2800" dirty="0"/>
              <a:t>(</a:t>
            </a:r>
            <a:r>
              <a:rPr lang="en-US" sz="2800" dirty="0"/>
              <a:t>pattern recognition </a:t>
            </a:r>
            <a:r>
              <a:rPr lang="en-US" sz="2800" dirty="0" smtClean="0"/>
              <a:t>receptors)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74757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537075"/>
          </a:xfrm>
        </p:spPr>
        <p:txBody>
          <a:bodyPr/>
          <a:lstStyle/>
          <a:p>
            <a:r>
              <a:rPr lang="el-GR" sz="2400" smtClean="0"/>
              <a:t>Περιοδικά σύνδρομα σχετιζόμενα με κρυοπυρίνη (</a:t>
            </a:r>
            <a:r>
              <a:rPr lang="en-US" sz="2400" smtClean="0"/>
              <a:t>Cryopyrin-associated periodic syndromes</a:t>
            </a:r>
            <a:r>
              <a:rPr lang="el-GR" sz="2400" smtClean="0"/>
              <a:t>,</a:t>
            </a:r>
            <a:r>
              <a:rPr lang="en-US" sz="2400" smtClean="0"/>
              <a:t> CAPS)</a:t>
            </a:r>
          </a:p>
          <a:p>
            <a:pPr lvl="1"/>
            <a:r>
              <a:rPr lang="en-US" sz="2000" smtClean="0"/>
              <a:t>FCAS (familial cold autoinflammatory syndrome) </a:t>
            </a:r>
          </a:p>
          <a:p>
            <a:pPr lvl="1"/>
            <a:r>
              <a:rPr lang="en-US" sz="2000" smtClean="0"/>
              <a:t>MWS (Muckle-Wells syndrome ), </a:t>
            </a:r>
          </a:p>
          <a:p>
            <a:pPr lvl="1"/>
            <a:r>
              <a:rPr lang="en-US" sz="2000" smtClean="0"/>
              <a:t>NOMID/ CINCA (neonatal-onset multisystem inflammatory disease/chronic infantile neurologic cutaneous and articular) syndrome</a:t>
            </a:r>
            <a:endParaRPr lang="el-GR" sz="2000" smtClean="0"/>
          </a:p>
          <a:p>
            <a:r>
              <a:rPr lang="el-GR" sz="2400" smtClean="0"/>
              <a:t>Οικογενής μεσογειακός πυρετός (</a:t>
            </a:r>
            <a:r>
              <a:rPr lang="en-US" sz="2400" smtClean="0"/>
              <a:t>Familial Mediterranean fever, FMF)</a:t>
            </a:r>
          </a:p>
          <a:p>
            <a:r>
              <a:rPr lang="el-GR" sz="2400" smtClean="0"/>
              <a:t>Σύνδρομο ενεργοποίησης μακροφάγων μέσω </a:t>
            </a:r>
            <a:r>
              <a:rPr lang="en-US" sz="2400" smtClean="0"/>
              <a:t>NLRC4</a:t>
            </a:r>
            <a:br>
              <a:rPr lang="en-US" sz="2400" smtClean="0"/>
            </a:br>
            <a:endParaRPr lang="en-US" sz="2400" smtClean="0"/>
          </a:p>
          <a:p>
            <a:endParaRPr 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Κλινικές εικόνες </a:t>
            </a:r>
            <a:r>
              <a:rPr lang="en-US" dirty="0" smtClean="0"/>
              <a:t>CAPS</a:t>
            </a:r>
            <a:endParaRPr lang="el-GR" dirty="0"/>
          </a:p>
        </p:txBody>
      </p:sp>
      <p:pic>
        <p:nvPicPr>
          <p:cNvPr id="757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0"/>
            <a:ext cx="3822700" cy="6642100"/>
          </a:xfrm>
        </p:spPr>
      </p:pic>
      <p:sp>
        <p:nvSpPr>
          <p:cNvPr id="4" name="TextBox 3"/>
          <p:cNvSpPr txBox="1"/>
          <p:nvPr/>
        </p:nvSpPr>
        <p:spPr>
          <a:xfrm>
            <a:off x="468313" y="1916113"/>
            <a:ext cx="4464050" cy="415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0" dirty="0">
                <a:solidFill>
                  <a:prstClr val="black"/>
                </a:solidFill>
                <a:latin typeface="Calibri"/>
              </a:rPr>
              <a:t>Σπάνια νοσήματα (1-2/1000.000)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400" b="0" dirty="0">
                <a:solidFill>
                  <a:prstClr val="black"/>
                </a:solidFill>
                <a:latin typeface="Calibri"/>
              </a:rPr>
              <a:t>Επεισόδια πυρετού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400" b="0" dirty="0">
                <a:solidFill>
                  <a:prstClr val="black"/>
                </a:solidFill>
                <a:latin typeface="Calibri"/>
              </a:rPr>
              <a:t>Ουδετεροφιλική ουρτικάρια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400" b="0" dirty="0">
                <a:solidFill>
                  <a:prstClr val="black"/>
                </a:solidFill>
                <a:latin typeface="Calibri"/>
              </a:rPr>
              <a:t>Επιπεφυκίτιδα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400" b="0" dirty="0">
                <a:solidFill>
                  <a:prstClr val="black"/>
                </a:solidFill>
                <a:latin typeface="Calibri"/>
              </a:rPr>
              <a:t>Αρθραλγία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400" b="0" dirty="0">
                <a:solidFill>
                  <a:prstClr val="black"/>
                </a:solidFill>
                <a:latin typeface="Calibri"/>
              </a:rPr>
              <a:t>Αυξημένοι δείκτες φλεγμονής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b="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0" dirty="0">
                <a:solidFill>
                  <a:prstClr val="black"/>
                </a:solidFill>
                <a:latin typeface="Calibri"/>
              </a:rPr>
              <a:t>Επι </a:t>
            </a:r>
            <a:r>
              <a:rPr lang="el-GR" sz="2400" b="0" dirty="0">
                <a:solidFill>
                  <a:prstClr val="black"/>
                </a:solidFill>
                <a:latin typeface="Calibri"/>
              </a:rPr>
              <a:t>πλέον σε 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MWS/NOMID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400" b="0" dirty="0">
                <a:solidFill>
                  <a:prstClr val="black"/>
                </a:solidFill>
                <a:latin typeface="Calibri"/>
              </a:rPr>
              <a:t>μόνιμη απώλεια ακοής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400" b="0" dirty="0">
                <a:solidFill>
                  <a:prstClr val="black"/>
                </a:solidFill>
                <a:latin typeface="Calibri"/>
              </a:rPr>
              <a:t>Μόνιμες βλάβες αρθρώσεων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400" b="0" dirty="0">
                <a:solidFill>
                  <a:prstClr val="black"/>
                </a:solidFill>
                <a:latin typeface="Calibri"/>
              </a:rPr>
              <a:t>Μόνιμες βλάβες ΚΝΣ</a:t>
            </a:r>
            <a:endParaRPr lang="el-GR" sz="2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783" name="TextBox 5"/>
          <p:cNvSpPr txBox="1">
            <a:spLocks noChangeArrowheads="1"/>
          </p:cNvSpPr>
          <p:nvPr/>
        </p:nvSpPr>
        <p:spPr bwMode="auto">
          <a:xfrm>
            <a:off x="323850" y="6259513"/>
            <a:ext cx="4824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1">
                <a:solidFill>
                  <a:srgbClr val="000000"/>
                </a:solidFill>
                <a:latin typeface="Calibri" pitchFamily="34" charset="0"/>
              </a:rPr>
              <a:t>De Jesus AA et al, Ann Rev Immunol, 2015;33:823-74</a:t>
            </a:r>
            <a:endParaRPr lang="el-GR" sz="1600" b="0" i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dirty="0" smtClean="0"/>
              <a:t>Μηχανισμοί του </a:t>
            </a:r>
            <a:r>
              <a:rPr lang="en-US" sz="4000" dirty="0" smtClean="0"/>
              <a:t>CAPS</a:t>
            </a:r>
            <a:endParaRPr lang="el-GR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3970338" cy="4649787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Μεταλλάξεις στην περιοχή</a:t>
            </a:r>
            <a:r>
              <a:rPr lang="en-US" sz="2400" dirty="0" smtClean="0"/>
              <a:t> NACHT</a:t>
            </a:r>
            <a:r>
              <a:rPr lang="el-GR" sz="2400" dirty="0" smtClean="0"/>
              <a:t> του </a:t>
            </a:r>
            <a:r>
              <a:rPr lang="en-US" sz="2400" dirty="0" smtClean="0"/>
              <a:t>NLRP3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Η προσκόλληση </a:t>
            </a:r>
            <a:r>
              <a:rPr lang="en-US" sz="2400" dirty="0" smtClean="0"/>
              <a:t>c-AMP </a:t>
            </a:r>
            <a:r>
              <a:rPr lang="el-GR" sz="2400" dirty="0" smtClean="0"/>
              <a:t>στην περιοχή </a:t>
            </a:r>
            <a:r>
              <a:rPr lang="en-US" sz="2400" dirty="0" smtClean="0"/>
              <a:t>NACHT </a:t>
            </a:r>
            <a:r>
              <a:rPr lang="el-GR" sz="2400" dirty="0" smtClean="0"/>
              <a:t>φυσιολογικά </a:t>
            </a:r>
            <a:r>
              <a:rPr lang="el-GR" sz="2400" dirty="0" smtClean="0"/>
              <a:t>εμποδίζει τον </a:t>
            </a:r>
            <a:r>
              <a:rPr lang="el-GR" sz="2400" dirty="0" smtClean="0"/>
              <a:t>αυτοπολυμερισμό.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Οι μεταλλάξεις </a:t>
            </a:r>
            <a:r>
              <a:rPr lang="el-GR" sz="2400" dirty="0"/>
              <a:t>στην περιοχή</a:t>
            </a:r>
            <a:r>
              <a:rPr lang="en-US" sz="2400" dirty="0"/>
              <a:t> </a:t>
            </a:r>
            <a:r>
              <a:rPr lang="en-US" sz="2400" dirty="0" smtClean="0"/>
              <a:t>NACHT </a:t>
            </a:r>
            <a:r>
              <a:rPr lang="el-GR" sz="2400" dirty="0" smtClean="0"/>
              <a:t>παρεμποδίζουν την προσκόλληση του </a:t>
            </a:r>
            <a:r>
              <a:rPr lang="en-US" sz="2400" dirty="0" smtClean="0"/>
              <a:t>c-AMP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tabLst>
                <a:tab pos="268288" algn="l"/>
              </a:tabLst>
              <a:defRPr/>
            </a:pPr>
            <a:r>
              <a:rPr lang="en-US" sz="2400" dirty="0" smtClean="0"/>
              <a:t>	</a:t>
            </a:r>
            <a:r>
              <a:rPr lang="el-GR" sz="2400" dirty="0" smtClean="0"/>
              <a:t>(</a:t>
            </a:r>
            <a:r>
              <a:rPr lang="en-US" sz="2400" dirty="0" smtClean="0"/>
              <a:t>Gain of function</a:t>
            </a:r>
            <a:r>
              <a:rPr lang="el-GR" sz="2400" dirty="0" smtClean="0"/>
              <a:t> </a:t>
            </a:r>
            <a:r>
              <a:rPr lang="en-US" sz="2400" dirty="0" smtClean="0"/>
              <a:t>mutations)</a:t>
            </a: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endParaRPr lang="el-GR" sz="2400" dirty="0"/>
          </a:p>
        </p:txBody>
      </p:sp>
      <p:pic>
        <p:nvPicPr>
          <p:cNvPr id="768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7663" y="1341438"/>
            <a:ext cx="3321050" cy="5430837"/>
          </a:xfrm>
        </p:spPr>
      </p:pic>
      <p:pic>
        <p:nvPicPr>
          <p:cNvPr id="768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500438"/>
            <a:ext cx="11525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4" descr="C:\Users\Vlach\Desktop\Cyclic-adenosine-monophosphate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700" y="4278313"/>
            <a:ext cx="61118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4470400"/>
            <a:ext cx="576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NACHT</a:t>
            </a:r>
            <a:endParaRPr lang="el-GR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810" name="TextBox 7"/>
          <p:cNvSpPr txBox="1">
            <a:spLocks noChangeArrowheads="1"/>
          </p:cNvSpPr>
          <p:nvPr/>
        </p:nvSpPr>
        <p:spPr bwMode="auto">
          <a:xfrm>
            <a:off x="5472113" y="4049713"/>
            <a:ext cx="8350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Calibri" pitchFamily="34" charset="0"/>
              </a:rPr>
              <a:t>C-AMP</a:t>
            </a:r>
            <a:endParaRPr lang="el-GR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811" name="TextBox 8"/>
          <p:cNvSpPr txBox="1">
            <a:spLocks noChangeArrowheads="1"/>
          </p:cNvSpPr>
          <p:nvPr/>
        </p:nvSpPr>
        <p:spPr bwMode="auto">
          <a:xfrm>
            <a:off x="323850" y="6259513"/>
            <a:ext cx="4824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i="1">
                <a:solidFill>
                  <a:srgbClr val="000000"/>
                </a:solidFill>
                <a:latin typeface="Calibri" pitchFamily="34" charset="0"/>
              </a:rPr>
              <a:t>De Jesus AA et al, Ann Rev Immunol, 2015;33:823-74</a:t>
            </a:r>
            <a:endParaRPr lang="el-GR" sz="1600" b="0" i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92725" y="2924175"/>
            <a:ext cx="0" cy="576263"/>
          </a:xfrm>
          <a:prstGeom prst="straightConnector1">
            <a:avLst/>
          </a:prstGeom>
          <a:ln w="22225" cmpd="sng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Οικογενής μεσογειακός πυρετός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3095625" cy="499745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1800" dirty="0" smtClean="0"/>
              <a:t>Πάνω από 100.000 άτομα παγκοσμίως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1800" dirty="0" smtClean="0"/>
              <a:t>Μεσογειακοί λαοί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1800" dirty="0" smtClean="0"/>
              <a:t>Αυτοσωματικές υπολειπόμενες μεταλλάξεις του γονιδίου </a:t>
            </a:r>
            <a:r>
              <a:rPr lang="en-US" sz="1800" i="1" dirty="0" smtClean="0"/>
              <a:t>MEFV </a:t>
            </a:r>
            <a:r>
              <a:rPr lang="en-US" sz="1800" dirty="0" smtClean="0"/>
              <a:t>(</a:t>
            </a:r>
            <a:r>
              <a:rPr lang="el-GR" sz="1800" dirty="0" smtClean="0"/>
              <a:t>&gt;80 μη-νοηματικές μεταλλάξεις)</a:t>
            </a:r>
            <a:r>
              <a:rPr lang="en-US" sz="1800" dirty="0" smtClean="0"/>
              <a:t>, </a:t>
            </a:r>
            <a:r>
              <a:rPr lang="el-GR" sz="1800" dirty="0" smtClean="0"/>
              <a:t>χρ.16</a:t>
            </a:r>
            <a:r>
              <a:rPr lang="en-US" sz="1800" dirty="0" smtClean="0"/>
              <a:t>p13.3</a:t>
            </a:r>
            <a:endParaRPr lang="el-GR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el-GR" sz="1800" dirty="0" smtClean="0"/>
              <a:t>Έναρξη από παιδική ηλικία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1800" dirty="0" smtClean="0"/>
              <a:t>Κρίσεις 1-3 ημέρες που επανέρχονται ανά εβδομάδα ή χρόνια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1800" dirty="0" smtClean="0"/>
              <a:t>Πυρετός, άσηπτη περιτονίτιδα, μή-διαβρωτική αρθρίτιδα, πλευρίτιδα, περικαρδίτιδα, πόνος στο όσχεο, άσηπτη μηνιγγίτιδα</a:t>
            </a:r>
            <a:endParaRPr lang="el-GR" sz="1800" dirty="0"/>
          </a:p>
        </p:txBody>
      </p:sp>
      <p:pic>
        <p:nvPicPr>
          <p:cNvPr id="778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277938"/>
            <a:ext cx="5795963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TextBox 11"/>
          <p:cNvSpPr txBox="1">
            <a:spLocks noChangeArrowheads="1"/>
          </p:cNvSpPr>
          <p:nvPr/>
        </p:nvSpPr>
        <p:spPr bwMode="auto">
          <a:xfrm>
            <a:off x="3708400" y="1412875"/>
            <a:ext cx="2159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rgbClr val="FF0000"/>
                </a:solidFill>
                <a:latin typeface="Calibri" pitchFamily="34" charset="0"/>
              </a:rPr>
              <a:t>Βακτηριακές τοξίνες</a:t>
            </a:r>
          </a:p>
        </p:txBody>
      </p:sp>
      <p:sp>
        <p:nvSpPr>
          <p:cNvPr id="77832" name="TextBox 12"/>
          <p:cNvSpPr txBox="1">
            <a:spLocks noChangeArrowheads="1"/>
          </p:cNvSpPr>
          <p:nvPr/>
        </p:nvSpPr>
        <p:spPr bwMode="auto">
          <a:xfrm>
            <a:off x="3635375" y="2276475"/>
            <a:ext cx="1152525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Rho-GTP-</a:t>
            </a:r>
            <a:r>
              <a:rPr lang="el-GR" sz="1200">
                <a:solidFill>
                  <a:srgbClr val="000000"/>
                </a:solidFill>
                <a:latin typeface="Calibri" pitchFamily="34" charset="0"/>
              </a:rPr>
              <a:t>ασες</a:t>
            </a:r>
          </a:p>
        </p:txBody>
      </p:sp>
      <p:sp>
        <p:nvSpPr>
          <p:cNvPr id="77833" name="TextBox 15"/>
          <p:cNvSpPr txBox="1">
            <a:spLocks noChangeArrowheads="1"/>
          </p:cNvSpPr>
          <p:nvPr/>
        </p:nvSpPr>
        <p:spPr bwMode="auto">
          <a:xfrm>
            <a:off x="4787900" y="2276475"/>
            <a:ext cx="1800225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000000"/>
                </a:solidFill>
                <a:latin typeface="Calibri" pitchFamily="34" charset="0"/>
              </a:rPr>
              <a:t>Ανενεργοί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Rho-GTP-</a:t>
            </a:r>
            <a:r>
              <a:rPr lang="el-GR" sz="1200">
                <a:solidFill>
                  <a:srgbClr val="000000"/>
                </a:solidFill>
                <a:latin typeface="Calibri" pitchFamily="34" charset="0"/>
              </a:rPr>
              <a:t>ασες</a:t>
            </a:r>
          </a:p>
        </p:txBody>
      </p:sp>
      <p:sp>
        <p:nvSpPr>
          <p:cNvPr id="77834" name="TextBox 13"/>
          <p:cNvSpPr txBox="1">
            <a:spLocks noChangeArrowheads="1"/>
          </p:cNvSpPr>
          <p:nvPr/>
        </p:nvSpPr>
        <p:spPr bwMode="auto">
          <a:xfrm>
            <a:off x="7524750" y="1751013"/>
            <a:ext cx="792163" cy="307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000000"/>
                </a:solidFill>
                <a:latin typeface="Calibri" pitchFamily="34" charset="0"/>
              </a:rPr>
              <a:t>Κινάσες</a:t>
            </a:r>
          </a:p>
        </p:txBody>
      </p:sp>
      <p:sp>
        <p:nvSpPr>
          <p:cNvPr id="77835" name="TextBox 14"/>
          <p:cNvSpPr txBox="1">
            <a:spLocks noChangeArrowheads="1"/>
          </p:cNvSpPr>
          <p:nvPr/>
        </p:nvSpPr>
        <p:spPr bwMode="auto">
          <a:xfrm>
            <a:off x="6948488" y="1905000"/>
            <a:ext cx="360362" cy="400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00000"/>
                </a:solidFill>
                <a:latin typeface="Calibri" pitchFamily="34" charset="0"/>
              </a:rPr>
              <a:t>ή</a:t>
            </a:r>
          </a:p>
        </p:txBody>
      </p:sp>
      <p:sp>
        <p:nvSpPr>
          <p:cNvPr id="77836" name="TextBox 16"/>
          <p:cNvSpPr txBox="1">
            <a:spLocks noChangeArrowheads="1"/>
          </p:cNvSpPr>
          <p:nvPr/>
        </p:nvSpPr>
        <p:spPr bwMode="auto">
          <a:xfrm>
            <a:off x="7451725" y="2216150"/>
            <a:ext cx="1081088" cy="276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000000"/>
                </a:solidFill>
                <a:latin typeface="Calibri" pitchFamily="34" charset="0"/>
              </a:rPr>
              <a:t>Φωσφατάσες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16913" y="1700213"/>
            <a:ext cx="215900" cy="5159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 b="0">
              <a:solidFill>
                <a:prstClr val="white"/>
              </a:solidFill>
            </a:endParaRPr>
          </a:p>
        </p:txBody>
      </p:sp>
      <p:sp>
        <p:nvSpPr>
          <p:cNvPr id="77838" name="TextBox 18"/>
          <p:cNvSpPr txBox="1">
            <a:spLocks noChangeArrowheads="1"/>
          </p:cNvSpPr>
          <p:nvPr/>
        </p:nvSpPr>
        <p:spPr bwMode="auto">
          <a:xfrm>
            <a:off x="3276600" y="3933825"/>
            <a:ext cx="1800225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000000"/>
                </a:solidFill>
                <a:latin typeface="Calibri" pitchFamily="34" charset="0"/>
              </a:rPr>
              <a:t>Πυρίνη (ανενεργός μορφή)</a:t>
            </a:r>
          </a:p>
        </p:txBody>
      </p:sp>
      <p:sp>
        <p:nvSpPr>
          <p:cNvPr id="77839" name="TextBox 19"/>
          <p:cNvSpPr txBox="1">
            <a:spLocks noChangeArrowheads="1"/>
          </p:cNvSpPr>
          <p:nvPr/>
        </p:nvSpPr>
        <p:spPr bwMode="auto">
          <a:xfrm>
            <a:off x="4787900" y="3357563"/>
            <a:ext cx="1314450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000000"/>
                </a:solidFill>
                <a:latin typeface="Calibri" pitchFamily="34" charset="0"/>
              </a:rPr>
              <a:t>Αποφωσφορυλίωση</a:t>
            </a:r>
          </a:p>
        </p:txBody>
      </p:sp>
      <p:sp>
        <p:nvSpPr>
          <p:cNvPr id="77840" name="TextBox 20"/>
          <p:cNvSpPr txBox="1">
            <a:spLocks noChangeArrowheads="1"/>
          </p:cNvSpPr>
          <p:nvPr/>
        </p:nvSpPr>
        <p:spPr bwMode="auto">
          <a:xfrm>
            <a:off x="6372225" y="3743325"/>
            <a:ext cx="1944688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>
                <a:solidFill>
                  <a:srgbClr val="000000"/>
                </a:solidFill>
                <a:latin typeface="Calibri" pitchFamily="34" charset="0"/>
              </a:rPr>
              <a:t>Πυρίνη (νεργός μορφή)</a:t>
            </a:r>
          </a:p>
        </p:txBody>
      </p:sp>
      <p:sp>
        <p:nvSpPr>
          <p:cNvPr id="77841" name="TextBox 21"/>
          <p:cNvSpPr txBox="1">
            <a:spLocks noChangeArrowheads="1"/>
          </p:cNvSpPr>
          <p:nvPr/>
        </p:nvSpPr>
        <p:spPr bwMode="auto">
          <a:xfrm>
            <a:off x="6804025" y="3240088"/>
            <a:ext cx="10810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100">
                <a:solidFill>
                  <a:srgbClr val="000000"/>
                </a:solidFill>
                <a:latin typeface="Calibri" pitchFamily="34" charset="0"/>
              </a:rPr>
              <a:t>Φωσφορικά</a:t>
            </a:r>
          </a:p>
        </p:txBody>
      </p:sp>
      <p:sp>
        <p:nvSpPr>
          <p:cNvPr id="77842" name="TextBox 22"/>
          <p:cNvSpPr txBox="1">
            <a:spLocks noChangeArrowheads="1"/>
          </p:cNvSpPr>
          <p:nvPr/>
        </p:nvSpPr>
        <p:spPr bwMode="auto">
          <a:xfrm>
            <a:off x="4932363" y="6453188"/>
            <a:ext cx="32400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800">
                <a:solidFill>
                  <a:srgbClr val="000000"/>
                </a:solidFill>
                <a:latin typeface="Calibri" pitchFamily="34" charset="0"/>
              </a:rPr>
              <a:t>Φλεγμονοσωμα Πυρίνης</a:t>
            </a:r>
          </a:p>
        </p:txBody>
      </p:sp>
      <p:sp>
        <p:nvSpPr>
          <p:cNvPr id="77843" name="TextBox 23"/>
          <p:cNvSpPr txBox="1">
            <a:spLocks noChangeArrowheads="1"/>
          </p:cNvSpPr>
          <p:nvPr/>
        </p:nvSpPr>
        <p:spPr bwMode="auto">
          <a:xfrm>
            <a:off x="6372225" y="4046538"/>
            <a:ext cx="115252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000000"/>
                </a:solidFill>
                <a:latin typeface="Calibri" pitchFamily="34" charset="0"/>
              </a:rPr>
              <a:t>Μικροσωληνίσκοι</a:t>
            </a:r>
          </a:p>
        </p:txBody>
      </p:sp>
      <p:sp>
        <p:nvSpPr>
          <p:cNvPr id="77844" name="TextBox 24"/>
          <p:cNvSpPr txBox="1">
            <a:spLocks noChangeArrowheads="1"/>
          </p:cNvSpPr>
          <p:nvPr/>
        </p:nvSpPr>
        <p:spPr bwMode="auto">
          <a:xfrm>
            <a:off x="7885113" y="4065588"/>
            <a:ext cx="1008062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100">
                <a:solidFill>
                  <a:srgbClr val="000000"/>
                </a:solidFill>
                <a:latin typeface="Calibri" pitchFamily="34" charset="0"/>
              </a:rPr>
              <a:t>τουμπουλίνη</a:t>
            </a:r>
          </a:p>
        </p:txBody>
      </p:sp>
      <p:sp>
        <p:nvSpPr>
          <p:cNvPr id="77845" name="TextBox 25"/>
          <p:cNvSpPr txBox="1">
            <a:spLocks noChangeArrowheads="1"/>
          </p:cNvSpPr>
          <p:nvPr/>
        </p:nvSpPr>
        <p:spPr bwMode="auto">
          <a:xfrm rot="-5400000">
            <a:off x="5172869" y="4534694"/>
            <a:ext cx="1847850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100">
                <a:solidFill>
                  <a:srgbClr val="000000"/>
                </a:solidFill>
                <a:latin typeface="Calibri" pitchFamily="34" charset="0"/>
              </a:rPr>
              <a:t>Δυναμική  μικροσωληνίσων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04025" y="5054600"/>
            <a:ext cx="1944688" cy="415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rgbClr val="FF0000"/>
                </a:solidFill>
                <a:latin typeface="Calibri"/>
              </a:rPr>
              <a:t>Φάρμακα των μικροσωληνίσκων</a:t>
            </a:r>
            <a:endParaRPr lang="el-GR" sz="105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7847" name="Rectangle 27"/>
          <p:cNvSpPr>
            <a:spLocks noChangeArrowheads="1"/>
          </p:cNvSpPr>
          <p:nvPr/>
        </p:nvSpPr>
        <p:spPr bwMode="auto">
          <a:xfrm>
            <a:off x="342900" y="6499225"/>
            <a:ext cx="4572000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200" b="0" i="1">
                <a:solidFill>
                  <a:srgbClr val="000000"/>
                </a:solidFill>
                <a:latin typeface="Calibri" pitchFamily="34" charset="0"/>
              </a:rPr>
              <a:t>Wenqing Gao et al, PNAS | Published online August 1, 2016 |</a:t>
            </a:r>
            <a:endParaRPr lang="el-GR" sz="1200" b="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848" name="TextBox 28"/>
          <p:cNvSpPr txBox="1">
            <a:spLocks noChangeArrowheads="1"/>
          </p:cNvSpPr>
          <p:nvPr/>
        </p:nvSpPr>
        <p:spPr bwMode="auto">
          <a:xfrm>
            <a:off x="3708400" y="5470525"/>
            <a:ext cx="10795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000000"/>
                </a:solidFill>
                <a:latin typeface="Calibri" pitchFamily="34" charset="0"/>
              </a:rPr>
              <a:t>Κασπάση-1</a:t>
            </a:r>
          </a:p>
        </p:txBody>
      </p:sp>
      <p:sp>
        <p:nvSpPr>
          <p:cNvPr id="77849" name="TextBox 31"/>
          <p:cNvSpPr txBox="1">
            <a:spLocks noChangeArrowheads="1"/>
          </p:cNvSpPr>
          <p:nvPr/>
        </p:nvSpPr>
        <p:spPr bwMode="auto">
          <a:xfrm>
            <a:off x="3779838" y="6165850"/>
            <a:ext cx="10795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000000"/>
                </a:solidFill>
                <a:latin typeface="Calibri" pitchFamily="34" charset="0"/>
              </a:rPr>
              <a:t>Κασπάση-1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35375" y="4327525"/>
            <a:ext cx="865188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err="1">
                <a:solidFill>
                  <a:prstClr val="black"/>
                </a:solidFill>
                <a:latin typeface="Calibri"/>
              </a:rPr>
              <a:t>Ser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 205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err="1">
                <a:solidFill>
                  <a:prstClr val="black"/>
                </a:solidFill>
                <a:latin typeface="Calibri"/>
              </a:rPr>
              <a:t>Ser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 241</a:t>
            </a:r>
            <a:endParaRPr lang="el-GR" sz="1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6600" y="1268413"/>
            <a:ext cx="5722938" cy="549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 b="0">
              <a:solidFill>
                <a:prstClr val="white"/>
              </a:solidFill>
            </a:endParaRPr>
          </a:p>
        </p:txBody>
      </p:sp>
      <p:grpSp>
        <p:nvGrpSpPr>
          <p:cNvPr id="4" name="Group 1031"/>
          <p:cNvGrpSpPr>
            <a:grpSpLocks/>
          </p:cNvGrpSpPr>
          <p:nvPr/>
        </p:nvGrpSpPr>
        <p:grpSpPr bwMode="auto">
          <a:xfrm>
            <a:off x="4932363" y="2701925"/>
            <a:ext cx="2133600" cy="1933575"/>
            <a:chOff x="1287780" y="3947771"/>
            <a:chExt cx="2311780" cy="1933001"/>
          </a:xfrm>
        </p:grpSpPr>
        <p:grpSp>
          <p:nvGrpSpPr>
            <p:cNvPr id="77853" name="Group 1029"/>
            <p:cNvGrpSpPr>
              <a:grpSpLocks/>
            </p:cNvGrpSpPr>
            <p:nvPr/>
          </p:nvGrpSpPr>
          <p:grpSpPr bwMode="auto">
            <a:xfrm>
              <a:off x="1295400" y="4343910"/>
              <a:ext cx="2304160" cy="1536862"/>
              <a:chOff x="1463040" y="4016250"/>
              <a:chExt cx="2304160" cy="1536862"/>
            </a:xfrm>
          </p:grpSpPr>
          <p:sp>
            <p:nvSpPr>
              <p:cNvPr id="77855" name="TextBox 1024"/>
              <p:cNvSpPr txBox="1">
                <a:spLocks noChangeArrowheads="1"/>
              </p:cNvSpPr>
              <p:nvPr/>
            </p:nvSpPr>
            <p:spPr bwMode="auto">
              <a:xfrm rot="-5400000">
                <a:off x="1397057" y="4553960"/>
                <a:ext cx="559738" cy="233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16p13.2</a:t>
                </a:r>
              </a:p>
            </p:txBody>
          </p:sp>
          <p:sp>
            <p:nvSpPr>
              <p:cNvPr id="77856" name="TextBox 34"/>
              <p:cNvSpPr txBox="1">
                <a:spLocks noChangeArrowheads="1"/>
              </p:cNvSpPr>
              <p:nvPr/>
            </p:nvSpPr>
            <p:spPr bwMode="auto">
              <a:xfrm rot="-5400000">
                <a:off x="1553785" y="5127706"/>
                <a:ext cx="617442" cy="233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16p13.12</a:t>
                </a:r>
              </a:p>
            </p:txBody>
          </p:sp>
          <p:sp>
            <p:nvSpPr>
              <p:cNvPr id="77857" name="TextBox 35"/>
              <p:cNvSpPr txBox="1">
                <a:spLocks noChangeArrowheads="1"/>
              </p:cNvSpPr>
              <p:nvPr/>
            </p:nvSpPr>
            <p:spPr bwMode="auto">
              <a:xfrm rot="-5400000">
                <a:off x="1699479" y="4553959"/>
                <a:ext cx="559738" cy="233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16p12.3</a:t>
                </a:r>
              </a:p>
            </p:txBody>
          </p:sp>
          <p:sp>
            <p:nvSpPr>
              <p:cNvPr id="77858" name="TextBox 36"/>
              <p:cNvSpPr txBox="1">
                <a:spLocks noChangeArrowheads="1"/>
              </p:cNvSpPr>
              <p:nvPr/>
            </p:nvSpPr>
            <p:spPr bwMode="auto">
              <a:xfrm rot="-5400000">
                <a:off x="1845372" y="5092440"/>
                <a:ext cx="559738" cy="233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16p12.1</a:t>
                </a:r>
              </a:p>
            </p:txBody>
          </p:sp>
          <p:sp>
            <p:nvSpPr>
              <p:cNvPr id="77859" name="TextBox 37"/>
              <p:cNvSpPr txBox="1">
                <a:spLocks noChangeArrowheads="1"/>
              </p:cNvSpPr>
              <p:nvPr/>
            </p:nvSpPr>
            <p:spPr bwMode="auto">
              <a:xfrm rot="-5400000">
                <a:off x="2281935" y="4553959"/>
                <a:ext cx="559738" cy="233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16q11.2</a:t>
                </a:r>
              </a:p>
            </p:txBody>
          </p:sp>
          <p:sp>
            <p:nvSpPr>
              <p:cNvPr id="77860" name="TextBox 38"/>
              <p:cNvSpPr txBox="1">
                <a:spLocks noChangeArrowheads="1"/>
              </p:cNvSpPr>
              <p:nvPr/>
            </p:nvSpPr>
            <p:spPr bwMode="auto">
              <a:xfrm rot="-5400000">
                <a:off x="2541490" y="5092440"/>
                <a:ext cx="559738" cy="233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16q12.2</a:t>
                </a:r>
              </a:p>
            </p:txBody>
          </p:sp>
          <p:sp>
            <p:nvSpPr>
              <p:cNvPr id="77861" name="TextBox 39"/>
              <p:cNvSpPr txBox="1">
                <a:spLocks noChangeArrowheads="1"/>
              </p:cNvSpPr>
              <p:nvPr/>
            </p:nvSpPr>
            <p:spPr bwMode="auto">
              <a:xfrm rot="-5400000">
                <a:off x="2782891" y="4501060"/>
                <a:ext cx="473180" cy="233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16q21</a:t>
                </a:r>
              </a:p>
            </p:txBody>
          </p:sp>
          <p:sp>
            <p:nvSpPr>
              <p:cNvPr id="77862" name="TextBox 40"/>
              <p:cNvSpPr txBox="1">
                <a:spLocks noChangeArrowheads="1"/>
              </p:cNvSpPr>
              <p:nvPr/>
            </p:nvSpPr>
            <p:spPr bwMode="auto">
              <a:xfrm rot="-5400000">
                <a:off x="2993775" y="5092440"/>
                <a:ext cx="559738" cy="233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16q22.2</a:t>
                </a:r>
              </a:p>
            </p:txBody>
          </p:sp>
          <p:sp>
            <p:nvSpPr>
              <p:cNvPr id="77863" name="TextBox 41"/>
              <p:cNvSpPr txBox="1">
                <a:spLocks noChangeArrowheads="1"/>
              </p:cNvSpPr>
              <p:nvPr/>
            </p:nvSpPr>
            <p:spPr bwMode="auto">
              <a:xfrm rot="-5400000">
                <a:off x="3142840" y="4553959"/>
                <a:ext cx="559738" cy="233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16q23.1</a:t>
                </a:r>
              </a:p>
            </p:txBody>
          </p:sp>
          <p:sp>
            <p:nvSpPr>
              <p:cNvPr id="77864" name="TextBox 42"/>
              <p:cNvSpPr txBox="1">
                <a:spLocks noChangeArrowheads="1"/>
              </p:cNvSpPr>
              <p:nvPr/>
            </p:nvSpPr>
            <p:spPr bwMode="auto">
              <a:xfrm rot="-5400000">
                <a:off x="3264758" y="5092440"/>
                <a:ext cx="559738" cy="233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16q23.3</a:t>
                </a:r>
              </a:p>
            </p:txBody>
          </p:sp>
          <p:sp>
            <p:nvSpPr>
              <p:cNvPr id="77865" name="TextBox 43"/>
              <p:cNvSpPr txBox="1">
                <a:spLocks noChangeArrowheads="1"/>
              </p:cNvSpPr>
              <p:nvPr/>
            </p:nvSpPr>
            <p:spPr bwMode="auto">
              <a:xfrm rot="-5400000">
                <a:off x="3370647" y="4553959"/>
                <a:ext cx="559738" cy="233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16q24.2</a:t>
                </a:r>
              </a:p>
            </p:txBody>
          </p:sp>
          <p:cxnSp>
            <p:nvCxnSpPr>
              <p:cNvPr id="77866" name="Straight Connector 1027"/>
              <p:cNvCxnSpPr>
                <a:cxnSpLocks noChangeShapeType="1"/>
              </p:cNvCxnSpPr>
              <p:nvPr/>
            </p:nvCxnSpPr>
            <p:spPr bwMode="auto">
              <a:xfrm flipV="1">
                <a:off x="1859280" y="4236720"/>
                <a:ext cx="0" cy="6934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867" name="Straight Connector 46"/>
              <p:cNvCxnSpPr>
                <a:cxnSpLocks noChangeShapeType="1"/>
              </p:cNvCxnSpPr>
              <p:nvPr/>
            </p:nvCxnSpPr>
            <p:spPr bwMode="auto">
              <a:xfrm flipV="1">
                <a:off x="2123599" y="4236720"/>
                <a:ext cx="0" cy="6934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868" name="Straight Connector 47"/>
              <p:cNvCxnSpPr>
                <a:cxnSpLocks noChangeShapeType="1"/>
              </p:cNvCxnSpPr>
              <p:nvPr/>
            </p:nvCxnSpPr>
            <p:spPr bwMode="auto">
              <a:xfrm flipV="1">
                <a:off x="2819400" y="4236720"/>
                <a:ext cx="0" cy="6934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869" name="Straight Connector 48"/>
              <p:cNvCxnSpPr>
                <a:cxnSpLocks noChangeShapeType="1"/>
              </p:cNvCxnSpPr>
              <p:nvPr/>
            </p:nvCxnSpPr>
            <p:spPr bwMode="auto">
              <a:xfrm flipV="1">
                <a:off x="3274219" y="4236720"/>
                <a:ext cx="0" cy="6934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870" name="Straight Connector 49"/>
              <p:cNvCxnSpPr>
                <a:cxnSpLocks noChangeShapeType="1"/>
              </p:cNvCxnSpPr>
              <p:nvPr/>
            </p:nvCxnSpPr>
            <p:spPr bwMode="auto">
              <a:xfrm flipV="1">
                <a:off x="3543300" y="4236720"/>
                <a:ext cx="0" cy="6934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871" name="Straight Connector 50"/>
              <p:cNvCxnSpPr>
                <a:cxnSpLocks noChangeShapeType="1"/>
              </p:cNvCxnSpPr>
              <p:nvPr/>
            </p:nvCxnSpPr>
            <p:spPr bwMode="auto">
              <a:xfrm flipV="1">
                <a:off x="3649980" y="4236720"/>
                <a:ext cx="0" cy="16764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872" name="Straight Connector 52"/>
              <p:cNvCxnSpPr>
                <a:cxnSpLocks noChangeShapeType="1"/>
              </p:cNvCxnSpPr>
              <p:nvPr/>
            </p:nvCxnSpPr>
            <p:spPr bwMode="auto">
              <a:xfrm flipV="1">
                <a:off x="3421380" y="4236720"/>
                <a:ext cx="0" cy="16764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873" name="Straight Connector 53"/>
              <p:cNvCxnSpPr>
                <a:cxnSpLocks noChangeShapeType="1"/>
              </p:cNvCxnSpPr>
              <p:nvPr/>
            </p:nvCxnSpPr>
            <p:spPr bwMode="auto">
              <a:xfrm flipV="1">
                <a:off x="2560320" y="4236720"/>
                <a:ext cx="0" cy="16764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874" name="Straight Connector 54"/>
              <p:cNvCxnSpPr>
                <a:cxnSpLocks noChangeShapeType="1"/>
              </p:cNvCxnSpPr>
              <p:nvPr/>
            </p:nvCxnSpPr>
            <p:spPr bwMode="auto">
              <a:xfrm flipV="1">
                <a:off x="1978819" y="4236720"/>
                <a:ext cx="0" cy="16764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875" name="Straight Connector 55"/>
              <p:cNvCxnSpPr>
                <a:cxnSpLocks noChangeShapeType="1"/>
              </p:cNvCxnSpPr>
              <p:nvPr/>
            </p:nvCxnSpPr>
            <p:spPr bwMode="auto">
              <a:xfrm flipV="1">
                <a:off x="1676400" y="4236720"/>
                <a:ext cx="0" cy="16764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876" name="Straight Connector 56"/>
              <p:cNvCxnSpPr>
                <a:cxnSpLocks noChangeShapeType="1"/>
              </p:cNvCxnSpPr>
              <p:nvPr/>
            </p:nvCxnSpPr>
            <p:spPr bwMode="auto">
              <a:xfrm flipV="1">
                <a:off x="3017520" y="4236720"/>
                <a:ext cx="0" cy="16764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77877" name="Group 1023"/>
              <p:cNvGrpSpPr>
                <a:grpSpLocks/>
              </p:cNvGrpSpPr>
              <p:nvPr/>
            </p:nvGrpSpPr>
            <p:grpSpPr bwMode="auto">
              <a:xfrm>
                <a:off x="1463040" y="4016250"/>
                <a:ext cx="2266950" cy="285750"/>
                <a:chOff x="1676400" y="4394710"/>
                <a:chExt cx="2266950" cy="285750"/>
              </a:xfrm>
            </p:grpSpPr>
            <p:sp>
              <p:nvSpPr>
                <p:cNvPr id="59" name="Rounded Rectangle 58"/>
                <p:cNvSpPr/>
                <p:nvPr/>
              </p:nvSpPr>
              <p:spPr bwMode="auto">
                <a:xfrm>
                  <a:off x="2590740" y="4396915"/>
                  <a:ext cx="1351979" cy="28249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300" b="0" dirty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60" name="Rounded Rectangle 25"/>
                <p:cNvSpPr/>
                <p:nvPr/>
              </p:nvSpPr>
              <p:spPr bwMode="auto">
                <a:xfrm>
                  <a:off x="2590740" y="4396915"/>
                  <a:ext cx="297572" cy="282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56" h="301625">
                      <a:moveTo>
                        <a:pt x="0" y="150812"/>
                      </a:moveTo>
                      <a:cubicBezTo>
                        <a:pt x="0" y="150812"/>
                        <a:pt x="0" y="150813"/>
                        <a:pt x="0" y="150813"/>
                      </a:cubicBezTo>
                      <a:lnTo>
                        <a:pt x="0" y="150813"/>
                      </a:lnTo>
                      <a:close/>
                      <a:moveTo>
                        <a:pt x="150813" y="0"/>
                      </a:moveTo>
                      <a:lnTo>
                        <a:pt x="297656" y="0"/>
                      </a:lnTo>
                      <a:lnTo>
                        <a:pt x="297656" y="301625"/>
                      </a:lnTo>
                      <a:lnTo>
                        <a:pt x="150813" y="301625"/>
                      </a:lnTo>
                      <a:cubicBezTo>
                        <a:pt x="67521" y="301625"/>
                        <a:pt x="0" y="234105"/>
                        <a:pt x="0" y="150813"/>
                      </a:cubicBezTo>
                      <a:cubicBezTo>
                        <a:pt x="0" y="67521"/>
                        <a:pt x="67521" y="0"/>
                        <a:pt x="150813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300" b="0" dirty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61" name="Flowchart: Terminator 60"/>
                <p:cNvSpPr/>
                <p:nvPr/>
              </p:nvSpPr>
              <p:spPr bwMode="auto">
                <a:xfrm>
                  <a:off x="1675660" y="4395328"/>
                  <a:ext cx="915080" cy="285665"/>
                </a:xfrm>
                <a:prstGeom prst="flowChartTerminator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300" b="0" dirty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77881" name="Rectangle 61"/>
                <p:cNvSpPr>
                  <a:spLocks noChangeArrowheads="1"/>
                </p:cNvSpPr>
                <p:nvPr/>
              </p:nvSpPr>
              <p:spPr bwMode="auto">
                <a:xfrm>
                  <a:off x="1840263" y="4397029"/>
                  <a:ext cx="103207" cy="282559"/>
                </a:xfrm>
                <a:prstGeom prst="rect">
                  <a:avLst/>
                </a:prstGeom>
                <a:solidFill>
                  <a:srgbClr val="538C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l-GR" sz="2300" b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77882" name="Rectangle 62"/>
                <p:cNvSpPr>
                  <a:spLocks noChangeArrowheads="1"/>
                </p:cNvSpPr>
                <p:nvPr/>
              </p:nvSpPr>
              <p:spPr bwMode="auto">
                <a:xfrm>
                  <a:off x="2049854" y="4397029"/>
                  <a:ext cx="46046" cy="282559"/>
                </a:xfrm>
                <a:prstGeom prst="rect">
                  <a:avLst/>
                </a:prstGeom>
                <a:solidFill>
                  <a:srgbClr val="538C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l-GR" sz="2300" b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77883" name="Rectangle 63"/>
                <p:cNvSpPr>
                  <a:spLocks noChangeArrowheads="1"/>
                </p:cNvSpPr>
                <p:nvPr/>
              </p:nvSpPr>
              <p:spPr bwMode="auto">
                <a:xfrm>
                  <a:off x="2159413" y="4397029"/>
                  <a:ext cx="68276" cy="282559"/>
                </a:xfrm>
                <a:prstGeom prst="rect">
                  <a:avLst/>
                </a:prstGeom>
                <a:solidFill>
                  <a:srgbClr val="538C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l-GR" sz="2300" b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77884" name="Rectangle 64"/>
                <p:cNvSpPr>
                  <a:spLocks noChangeArrowheads="1"/>
                </p:cNvSpPr>
                <p:nvPr/>
              </p:nvSpPr>
              <p:spPr bwMode="auto">
                <a:xfrm>
                  <a:off x="2310256" y="4397029"/>
                  <a:ext cx="57161" cy="282559"/>
                </a:xfrm>
                <a:prstGeom prst="rect">
                  <a:avLst/>
                </a:prstGeom>
                <a:solidFill>
                  <a:srgbClr val="538C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l-GR" sz="2300" b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77885" name="Rectangle 65"/>
                <p:cNvSpPr>
                  <a:spLocks noChangeArrowheads="1"/>
                </p:cNvSpPr>
                <p:nvPr/>
              </p:nvSpPr>
              <p:spPr bwMode="auto">
                <a:xfrm>
                  <a:off x="2997778" y="4397029"/>
                  <a:ext cx="77803" cy="282559"/>
                </a:xfrm>
                <a:prstGeom prst="rect">
                  <a:avLst/>
                </a:prstGeom>
                <a:solidFill>
                  <a:srgbClr val="538C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l-GR" sz="2300" b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77886" name="Rectangle 66"/>
                <p:cNvSpPr>
                  <a:spLocks noChangeArrowheads="1"/>
                </p:cNvSpPr>
                <p:nvPr/>
              </p:nvSpPr>
              <p:spPr bwMode="auto">
                <a:xfrm>
                  <a:off x="3172437" y="4397029"/>
                  <a:ext cx="119086" cy="282559"/>
                </a:xfrm>
                <a:prstGeom prst="rect">
                  <a:avLst/>
                </a:prstGeom>
                <a:solidFill>
                  <a:srgbClr val="538C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l-GR" sz="2300" b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77887" name="Rectangle 67"/>
                <p:cNvSpPr>
                  <a:spLocks noChangeArrowheads="1"/>
                </p:cNvSpPr>
                <p:nvPr/>
              </p:nvSpPr>
              <p:spPr bwMode="auto">
                <a:xfrm>
                  <a:off x="3467770" y="4397029"/>
                  <a:ext cx="36520" cy="282559"/>
                </a:xfrm>
                <a:prstGeom prst="rect">
                  <a:avLst/>
                </a:prstGeom>
                <a:solidFill>
                  <a:srgbClr val="538C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l-GR" sz="2300" b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77888" name="Rectangle 68"/>
                <p:cNvSpPr>
                  <a:spLocks noChangeArrowheads="1"/>
                </p:cNvSpPr>
                <p:nvPr/>
              </p:nvSpPr>
              <p:spPr bwMode="auto">
                <a:xfrm>
                  <a:off x="3588444" y="4397029"/>
                  <a:ext cx="96857" cy="282559"/>
                </a:xfrm>
                <a:prstGeom prst="rect">
                  <a:avLst/>
                </a:prstGeom>
                <a:solidFill>
                  <a:srgbClr val="538C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l-GR" sz="2300" b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77889" name="Rectangle 69"/>
                <p:cNvSpPr>
                  <a:spLocks noChangeArrowheads="1"/>
                </p:cNvSpPr>
                <p:nvPr/>
              </p:nvSpPr>
              <p:spPr bwMode="auto">
                <a:xfrm>
                  <a:off x="3739287" y="4397029"/>
                  <a:ext cx="36519" cy="282559"/>
                </a:xfrm>
                <a:prstGeom prst="rect">
                  <a:avLst/>
                </a:prstGeom>
                <a:solidFill>
                  <a:srgbClr val="538C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l-GR" sz="2300" b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71" name="Flowchart: Terminator 20"/>
                <p:cNvSpPr/>
                <p:nvPr/>
              </p:nvSpPr>
              <p:spPr bwMode="auto">
                <a:xfrm>
                  <a:off x="2504736" y="4409612"/>
                  <a:ext cx="86004" cy="25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6" h="257894">
                      <a:moveTo>
                        <a:pt x="0" y="0"/>
                      </a:moveTo>
                      <a:cubicBezTo>
                        <a:pt x="50755" y="21888"/>
                        <a:pt x="85726" y="71449"/>
                        <a:pt x="85726" y="128947"/>
                      </a:cubicBezTo>
                      <a:cubicBezTo>
                        <a:pt x="85726" y="186445"/>
                        <a:pt x="50755" y="236006"/>
                        <a:pt x="0" y="257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300" b="0" dirty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72" name="Rounded Rectangle 23"/>
                <p:cNvSpPr/>
                <p:nvPr/>
              </p:nvSpPr>
              <p:spPr bwMode="auto">
                <a:xfrm>
                  <a:off x="2590740" y="4412786"/>
                  <a:ext cx="70523" cy="25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7" h="250046">
                      <a:moveTo>
                        <a:pt x="0" y="125022"/>
                      </a:moveTo>
                      <a:cubicBezTo>
                        <a:pt x="0" y="125022"/>
                        <a:pt x="0" y="125023"/>
                        <a:pt x="0" y="125023"/>
                      </a:cubicBezTo>
                      <a:lnTo>
                        <a:pt x="0" y="125023"/>
                      </a:lnTo>
                      <a:close/>
                      <a:moveTo>
                        <a:pt x="71437" y="0"/>
                      </a:moveTo>
                      <a:lnTo>
                        <a:pt x="71437" y="250046"/>
                      </a:lnTo>
                      <a:cubicBezTo>
                        <a:pt x="27905" y="225596"/>
                        <a:pt x="0" y="178568"/>
                        <a:pt x="0" y="125023"/>
                      </a:cubicBezTo>
                      <a:cubicBezTo>
                        <a:pt x="0" y="71477"/>
                        <a:pt x="27905" y="24449"/>
                        <a:pt x="71437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300" b="0" dirty="0">
                    <a:solidFill>
                      <a:srgbClr val="000000"/>
                    </a:solidFill>
                    <a:latin typeface="Times"/>
                  </a:endParaRPr>
                </a:p>
              </p:txBody>
            </p:sp>
            <p:sp>
              <p:nvSpPr>
                <p:cNvPr id="77892" name="Rectangle 28"/>
                <p:cNvSpPr>
                  <a:spLocks/>
                </p:cNvSpPr>
                <p:nvPr/>
              </p:nvSpPr>
              <p:spPr bwMode="auto">
                <a:xfrm>
                  <a:off x="3845670" y="4404966"/>
                  <a:ext cx="38107" cy="2666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576" y="19432"/>
                    </a:cxn>
                    <a:cxn ang="0">
                      <a:pos x="36576" y="246224"/>
                    </a:cxn>
                    <a:cxn ang="0">
                      <a:pos x="0" y="265657"/>
                    </a:cxn>
                  </a:cxnLst>
                  <a:rect l="0" t="0" r="r" b="b"/>
                  <a:pathLst>
                    <a:path w="36576" h="265657">
                      <a:moveTo>
                        <a:pt x="0" y="0"/>
                      </a:moveTo>
                      <a:cubicBezTo>
                        <a:pt x="14089" y="2765"/>
                        <a:pt x="26704" y="9231"/>
                        <a:pt x="36576" y="19432"/>
                      </a:cubicBezTo>
                      <a:lnTo>
                        <a:pt x="36576" y="246224"/>
                      </a:lnTo>
                      <a:lnTo>
                        <a:pt x="0" y="265657"/>
                      </a:lnTo>
                      <a:close/>
                    </a:path>
                  </a:pathLst>
                </a:custGeom>
                <a:solidFill>
                  <a:srgbClr val="538C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77854" name="Down Arrow 1030"/>
            <p:cNvSpPr>
              <a:spLocks noChangeArrowheads="1"/>
            </p:cNvSpPr>
            <p:nvPr/>
          </p:nvSpPr>
          <p:spPr bwMode="auto">
            <a:xfrm>
              <a:off x="1287780" y="3947771"/>
              <a:ext cx="220980" cy="365739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tr-TR" sz="2300" b="0">
                <a:solidFill>
                  <a:srgbClr val="000000"/>
                </a:solidFill>
                <a:latin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143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TRAPS</a:t>
            </a:r>
            <a:endParaRPr lang="el-GR" dirty="0"/>
          </a:p>
        </p:txBody>
      </p:sp>
      <p:pic>
        <p:nvPicPr>
          <p:cNvPr id="7885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94225" y="1252538"/>
            <a:ext cx="2582863" cy="3832225"/>
          </a:xfrm>
        </p:spPr>
      </p:pic>
      <p:pic>
        <p:nvPicPr>
          <p:cNvPr id="78854" name="Picture 3" descr="C:\Users\Vlach\Desktop\traps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5097463"/>
            <a:ext cx="2449513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4" descr="C:\Users\Vlach\Desktop\traps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175" y="4546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5" descr="C:\Users\Vlach\Desktop\TRAPS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3295650"/>
            <a:ext cx="165576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/>
              <a:t>Συχνά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Πυρετός διάρκειας 1-4 εβδομάδων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Κοιλακός πόνος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Οίδημα ή/και πόνος αρθρώσεων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Εξανθήματα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/>
              <a:t>Σπάνια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Πονοκέφαλος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Θωρακικός πόνος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Τραχηλική λεμφαδενοπάθεια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Επώδυνη επιπεφυκίτιδα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10-15% αμυλοείδωση</a:t>
            </a:r>
          </a:p>
          <a:p>
            <a:pPr fontAlgn="auto">
              <a:spcAft>
                <a:spcPts val="0"/>
              </a:spcAft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064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>
                <a:latin typeface="Calibri" pitchFamily="34" charset="0"/>
              </a:rPr>
              <a:t>Ο ρόλος των φαγοκυττάρων στην έμφυτη ανοσία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376488" y="1196975"/>
            <a:ext cx="439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Αλληλουχία γεγονότων σε μια λοίμωξη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3079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latin typeface="Calibri" pitchFamily="34" charset="0"/>
              </a:rPr>
              <a:t>1. </a:t>
            </a:r>
            <a:r>
              <a:rPr lang="el-GR" sz="2000">
                <a:latin typeface="Calibri" pitchFamily="34" charset="0"/>
              </a:rPr>
              <a:t>Είσοδος του παθογόνου</a:t>
            </a:r>
            <a:r>
              <a:rPr lang="en-US" sz="2000">
                <a:latin typeface="Calibri" pitchFamily="34" charset="0"/>
              </a:rPr>
              <a:t>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68313" y="2312988"/>
            <a:ext cx="350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latin typeface="Calibri" pitchFamily="34" charset="0"/>
              </a:rPr>
              <a:t>2. </a:t>
            </a:r>
            <a:r>
              <a:rPr lang="el-GR" sz="2000">
                <a:latin typeface="Calibri" pitchFamily="34" charset="0"/>
              </a:rPr>
              <a:t>Αναγνώριση του παθογόνου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68313" y="2873375"/>
            <a:ext cx="5640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latin typeface="Calibri" pitchFamily="34" charset="0"/>
              </a:rPr>
              <a:t>3. </a:t>
            </a:r>
            <a:r>
              <a:rPr lang="el-GR" sz="2000">
                <a:latin typeface="Calibri" pitchFamily="34" charset="0"/>
              </a:rPr>
              <a:t>Φαγοκυττάρωση και θανάτωση του παθογόνου</a:t>
            </a:r>
            <a:endParaRPr lang="en-US" sz="2000">
              <a:latin typeface="Calibri" pitchFamily="34" charset="0"/>
            </a:endParaRPr>
          </a:p>
        </p:txBody>
      </p:sp>
      <p:pic>
        <p:nvPicPr>
          <p:cNvPr id="41991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3651250"/>
            <a:ext cx="4365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716463" y="3213100"/>
            <a:ext cx="4248150" cy="2873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1600" kern="0" dirty="0" err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Αντιβακτηριακές</a:t>
            </a:r>
            <a:r>
              <a:rPr lang="el-GR" sz="16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ουσίες στα </a:t>
            </a:r>
            <a:r>
              <a:rPr lang="el-GR" sz="1600" kern="0" dirty="0" err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φαγολυσοσώματα</a:t>
            </a:r>
            <a:endParaRPr lang="tr-TR" sz="1600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48263" y="5084763"/>
            <a:ext cx="3960812" cy="172878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sz="1600" b="0" kern="0" dirty="0">
                <a:latin typeface="Calibri" pitchFamily="34" charset="0"/>
              </a:rPr>
              <a:t>Oxygen-independent compounds</a:t>
            </a:r>
          </a:p>
          <a:p>
            <a:pPr marL="450850" lvl="1" indent="-2698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1400" b="0" kern="0" dirty="0">
                <a:latin typeface="Calibri" pitchFamily="34" charset="0"/>
              </a:rPr>
              <a:t>Acids</a:t>
            </a:r>
          </a:p>
          <a:p>
            <a:pPr marL="450850" lvl="1" indent="-2698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1400" b="0" kern="0" dirty="0">
                <a:latin typeface="Calibri" pitchFamily="34" charset="0"/>
              </a:rPr>
              <a:t>Lysosome (degrades bacterial peptidoglycan)</a:t>
            </a:r>
          </a:p>
          <a:p>
            <a:pPr marL="450850" lvl="1" indent="-2698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1400" b="0" kern="0" dirty="0">
                <a:latin typeface="Calibri" pitchFamily="34" charset="0"/>
              </a:rPr>
              <a:t>Lactoferrin (chelates iron)</a:t>
            </a:r>
          </a:p>
          <a:p>
            <a:pPr marL="450850" lvl="1" indent="-2698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1400" b="0" kern="0" dirty="0">
                <a:latin typeface="Calibri" pitchFamily="34" charset="0"/>
              </a:rPr>
              <a:t>Defensin</a:t>
            </a:r>
            <a:r>
              <a:rPr lang="en-US" sz="1400" b="0" kern="0" dirty="0">
                <a:latin typeface="Calibri" pitchFamily="34" charset="0"/>
              </a:rPr>
              <a:t>s</a:t>
            </a:r>
            <a:endParaRPr lang="tr-TR" sz="1400" b="0" kern="0" dirty="0">
              <a:latin typeface="Calibri" pitchFamily="34" charset="0"/>
            </a:endParaRPr>
          </a:p>
          <a:p>
            <a:pPr marL="450850" lvl="1" indent="-2698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1400" b="0" kern="0" dirty="0">
                <a:latin typeface="Calibri" pitchFamily="34" charset="0"/>
              </a:rPr>
              <a:t>Proteases, elastase, cathepsin G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148263" y="3500438"/>
            <a:ext cx="2879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sz="1600" b="0" kern="0" dirty="0">
                <a:latin typeface="Calibri" pitchFamily="34" charset="0"/>
              </a:rPr>
              <a:t>Oxygen-dependent compounds</a:t>
            </a:r>
          </a:p>
          <a:p>
            <a:pPr marL="360363" lvl="1" indent="-1793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1400" b="0" kern="0" dirty="0">
                <a:latin typeface="Calibri" pitchFamily="34" charset="0"/>
              </a:rPr>
              <a:t>Hydrogen peroxide</a:t>
            </a:r>
          </a:p>
          <a:p>
            <a:pPr marL="360363" lvl="1" indent="-1793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1400" b="0" kern="0" dirty="0">
                <a:latin typeface="Calibri" pitchFamily="34" charset="0"/>
              </a:rPr>
              <a:t>Superoxide</a:t>
            </a:r>
          </a:p>
          <a:p>
            <a:pPr marL="360363" lvl="1" indent="-1793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1400" b="0" kern="0" dirty="0">
                <a:latin typeface="Calibri" pitchFamily="34" charset="0"/>
              </a:rPr>
              <a:t>Hydroxil radicals (OH)</a:t>
            </a:r>
          </a:p>
          <a:p>
            <a:pPr marL="360363" lvl="1" indent="-1793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1400" b="0" kern="0" dirty="0">
                <a:latin typeface="Calibri" pitchFamily="34" charset="0"/>
              </a:rPr>
              <a:t>Activated halides (Cl</a:t>
            </a:r>
            <a:r>
              <a:rPr lang="tr-TR" sz="1400" b="0" kern="0" baseline="60000" dirty="0">
                <a:latin typeface="Calibri" pitchFamily="34" charset="0"/>
              </a:rPr>
              <a:t>_</a:t>
            </a:r>
            <a:r>
              <a:rPr lang="tr-TR" sz="1400" b="0" kern="0" dirty="0">
                <a:latin typeface="Calibri" pitchFamily="34" charset="0"/>
              </a:rPr>
              <a:t>, I</a:t>
            </a:r>
            <a:r>
              <a:rPr lang="tr-TR" sz="1400" b="0" kern="0" baseline="60000" dirty="0">
                <a:latin typeface="Calibri" pitchFamily="34" charset="0"/>
              </a:rPr>
              <a:t>_</a:t>
            </a:r>
            <a:r>
              <a:rPr lang="tr-TR" sz="1400" b="0" kern="0" dirty="0">
                <a:latin typeface="Calibri" pitchFamily="34" charset="0"/>
              </a:rPr>
              <a:t>, Br</a:t>
            </a:r>
            <a:r>
              <a:rPr lang="tr-TR" sz="1400" b="0" kern="0" baseline="70000" dirty="0">
                <a:latin typeface="Calibri" pitchFamily="34" charset="0"/>
              </a:rPr>
              <a:t>_</a:t>
            </a:r>
            <a:r>
              <a:rPr lang="tr-TR" sz="1400" b="0" kern="0" dirty="0">
                <a:latin typeface="Calibri" pitchFamily="34" charset="0"/>
              </a:rPr>
              <a:t>)</a:t>
            </a:r>
          </a:p>
          <a:p>
            <a:pPr marL="360363" lvl="1" indent="-1793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1400" b="0" kern="0" dirty="0">
                <a:latin typeface="Calibri" pitchFamily="34" charset="0"/>
              </a:rPr>
              <a:t>Nitrous 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5"/>
          <p:cNvGrpSpPr>
            <a:grpSpLocks noChangeAspect="1"/>
          </p:cNvGrpSpPr>
          <p:nvPr/>
        </p:nvGrpSpPr>
        <p:grpSpPr bwMode="auto">
          <a:xfrm>
            <a:off x="1182688" y="3622675"/>
            <a:ext cx="3971925" cy="1508125"/>
            <a:chOff x="7842" y="3706"/>
            <a:chExt cx="3558" cy="1350"/>
          </a:xfrm>
        </p:grpSpPr>
        <p:sp>
          <p:nvSpPr>
            <p:cNvPr id="79980" name="Freeform 6"/>
            <p:cNvSpPr>
              <a:spLocks/>
            </p:cNvSpPr>
            <p:nvPr/>
          </p:nvSpPr>
          <p:spPr bwMode="auto">
            <a:xfrm>
              <a:off x="7842" y="3706"/>
              <a:ext cx="3558" cy="1350"/>
            </a:xfrm>
            <a:custGeom>
              <a:avLst/>
              <a:gdLst>
                <a:gd name="T0" fmla="*/ 0 w 29652"/>
                <a:gd name="T1" fmla="*/ 395 h 11251"/>
                <a:gd name="T2" fmla="*/ 3558 w 29652"/>
                <a:gd name="T3" fmla="*/ 395 h 11251"/>
                <a:gd name="T4" fmla="*/ 1779 w 29652"/>
                <a:gd name="T5" fmla="*/ 1350 h 11251"/>
                <a:gd name="T6" fmla="*/ 0 w 29652"/>
                <a:gd name="T7" fmla="*/ 395 h 112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652"/>
                <a:gd name="T13" fmla="*/ 0 h 11251"/>
                <a:gd name="T14" fmla="*/ 29652 w 29652"/>
                <a:gd name="T15" fmla="*/ 11251 h 112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652" h="11251">
                  <a:moveTo>
                    <a:pt x="0" y="3293"/>
                  </a:moveTo>
                  <a:cubicBezTo>
                    <a:pt x="8557" y="0"/>
                    <a:pt x="21097" y="0"/>
                    <a:pt x="29652" y="3295"/>
                  </a:cubicBezTo>
                  <a:lnTo>
                    <a:pt x="14823" y="11251"/>
                  </a:lnTo>
                  <a:lnTo>
                    <a:pt x="0" y="3293"/>
                  </a:lnTo>
                  <a:close/>
                </a:path>
              </a:pathLst>
            </a:custGeom>
            <a:solidFill>
              <a:srgbClr val="FFF1D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9981" name="Freeform 7"/>
            <p:cNvSpPr>
              <a:spLocks/>
            </p:cNvSpPr>
            <p:nvPr/>
          </p:nvSpPr>
          <p:spPr bwMode="auto">
            <a:xfrm>
              <a:off x="7842" y="3706"/>
              <a:ext cx="3558" cy="395"/>
            </a:xfrm>
            <a:custGeom>
              <a:avLst/>
              <a:gdLst>
                <a:gd name="T0" fmla="*/ 0 w 3558"/>
                <a:gd name="T1" fmla="*/ 395 h 395"/>
                <a:gd name="T2" fmla="*/ 3558 w 3558"/>
                <a:gd name="T3" fmla="*/ 395 h 395"/>
                <a:gd name="T4" fmla="*/ 0 60000 65536"/>
                <a:gd name="T5" fmla="*/ 0 60000 65536"/>
                <a:gd name="T6" fmla="*/ 0 w 3558"/>
                <a:gd name="T7" fmla="*/ 0 h 395"/>
                <a:gd name="T8" fmla="*/ 3558 w 3558"/>
                <a:gd name="T9" fmla="*/ 395 h 3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58" h="395">
                  <a:moveTo>
                    <a:pt x="0" y="395"/>
                  </a:moveTo>
                  <a:cubicBezTo>
                    <a:pt x="1026" y="0"/>
                    <a:pt x="2532" y="0"/>
                    <a:pt x="3558" y="395"/>
                  </a:cubicBezTo>
                </a:path>
              </a:pathLst>
            </a:custGeom>
            <a:noFill/>
            <a:ln w="19050" cap="flat">
              <a:solidFill>
                <a:srgbClr val="FEB8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98072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Το σύνδρομο </a:t>
            </a:r>
            <a:r>
              <a:rPr lang="en-US" sz="2800" dirty="0" smtClean="0"/>
              <a:t>TRAPS </a:t>
            </a:r>
            <a:r>
              <a:rPr lang="el-GR" sz="2800" dirty="0" smtClean="0"/>
              <a:t>προκαλείται από μεταλλάξεις στο γονίδιο</a:t>
            </a:r>
            <a:r>
              <a:rPr lang="en-US" sz="2800" dirty="0" smtClean="0"/>
              <a:t> </a:t>
            </a:r>
            <a:r>
              <a:rPr lang="en-US" sz="2800" i="1" dirty="0" smtClean="0"/>
              <a:t>TNFRSF1a</a:t>
            </a:r>
            <a:r>
              <a:rPr lang="en-US" sz="2800" dirty="0"/>
              <a:t>, </a:t>
            </a:r>
            <a:r>
              <a:rPr lang="el-GR" sz="2800" dirty="0" smtClean="0"/>
              <a:t>που κωδικοποιεί τον υποδοχέα</a:t>
            </a:r>
            <a:r>
              <a:rPr lang="en-US" sz="2800" dirty="0" smtClean="0"/>
              <a:t> </a:t>
            </a:r>
            <a:r>
              <a:rPr lang="en-US" sz="2800" dirty="0"/>
              <a:t>TNFR1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5580063" y="1508125"/>
            <a:ext cx="2878137" cy="452755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422"/>
              </a:spcAft>
              <a:defRPr/>
            </a:pPr>
            <a:r>
              <a:rPr lang="el-GR" dirty="0" smtClean="0"/>
              <a:t>Υπό </a:t>
            </a:r>
            <a:r>
              <a:rPr lang="el-GR" dirty="0" err="1" smtClean="0"/>
              <a:t>κ.σ</a:t>
            </a:r>
            <a:r>
              <a:rPr lang="el-GR" dirty="0" smtClean="0"/>
              <a:t>. </a:t>
            </a:r>
            <a:r>
              <a:rPr lang="el-GR" dirty="0"/>
              <a:t>ε</a:t>
            </a:r>
            <a:r>
              <a:rPr lang="el-GR" dirty="0" smtClean="0"/>
              <a:t>νεργοποίηση του </a:t>
            </a:r>
            <a:r>
              <a:rPr lang="en-US" dirty="0" smtClean="0"/>
              <a:t>TNFR1 </a:t>
            </a:r>
            <a:r>
              <a:rPr lang="el-GR" dirty="0" smtClean="0"/>
              <a:t>μπορεί να οδηγήσει σε φλεγμονή ή σε απόπτωση </a:t>
            </a:r>
            <a:r>
              <a:rPr lang="en-US" baseline="30000" dirty="0" smtClean="0"/>
              <a:t>2</a:t>
            </a:r>
            <a:endParaRPr lang="en-US" dirty="0"/>
          </a:p>
          <a:p>
            <a:pPr fontAlgn="auto">
              <a:spcAft>
                <a:spcPts val="422"/>
              </a:spcAft>
              <a:defRPr/>
            </a:pPr>
            <a:r>
              <a:rPr lang="el-GR" dirty="0" smtClean="0"/>
              <a:t>Έχουν </a:t>
            </a:r>
            <a:r>
              <a:rPr lang="el-GR" dirty="0" err="1" smtClean="0"/>
              <a:t>ταυτοποιηθεί</a:t>
            </a:r>
            <a:r>
              <a:rPr lang="el-GR" dirty="0" smtClean="0"/>
              <a:t> </a:t>
            </a:r>
            <a:r>
              <a:rPr lang="en-US" dirty="0" smtClean="0"/>
              <a:t>146 </a:t>
            </a:r>
            <a:r>
              <a:rPr lang="el-GR" dirty="0" smtClean="0"/>
              <a:t>μεταλλάξεις σχετιζόμενες με το σύνδρομο </a:t>
            </a:r>
            <a:r>
              <a:rPr lang="en-US" dirty="0" smtClean="0"/>
              <a:t>TRAPS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pPr fontAlgn="auto">
              <a:spcAft>
                <a:spcPts val="422"/>
              </a:spcAft>
              <a:defRPr/>
            </a:pPr>
            <a:r>
              <a:rPr lang="el-GR" dirty="0" smtClean="0"/>
              <a:t>Οι μεταλλάξεις που σχετίζονται με το σύνδρομο </a:t>
            </a:r>
            <a:r>
              <a:rPr lang="en-US" dirty="0" smtClean="0"/>
              <a:t>TRAPS</a:t>
            </a:r>
            <a:r>
              <a:rPr lang="el-GR" dirty="0"/>
              <a:t> </a:t>
            </a:r>
            <a:r>
              <a:rPr lang="el-GR" dirty="0" smtClean="0"/>
              <a:t>είναι</a:t>
            </a:r>
            <a:endParaRPr lang="en-US" sz="2000" dirty="0"/>
          </a:p>
          <a:p>
            <a:pPr lvl="1" fontAlgn="auto">
              <a:spcAft>
                <a:spcPts val="422"/>
              </a:spcAft>
              <a:defRPr/>
            </a:pPr>
            <a:r>
              <a:rPr lang="el-GR" sz="1500" dirty="0"/>
              <a:t>Υ</a:t>
            </a:r>
            <a:r>
              <a:rPr lang="el-GR" sz="1500" dirty="0" smtClean="0"/>
              <a:t>ψηλής διεισδυτικότητας</a:t>
            </a:r>
            <a:r>
              <a:rPr lang="en-US" sz="1500" dirty="0" smtClean="0"/>
              <a:t> (</a:t>
            </a:r>
            <a:r>
              <a:rPr lang="el-GR" sz="1500" dirty="0" smtClean="0"/>
              <a:t>π.χ.</a:t>
            </a:r>
            <a:r>
              <a:rPr lang="en-US" sz="1500" dirty="0" smtClean="0"/>
              <a:t> </a:t>
            </a:r>
            <a:r>
              <a:rPr lang="en-US" sz="1500" dirty="0" smtClean="0">
                <a:solidFill>
                  <a:srgbClr val="FF0000"/>
                </a:solidFill>
              </a:rPr>
              <a:t>T50M</a:t>
            </a:r>
            <a:r>
              <a:rPr lang="en-US" sz="1500" dirty="0" smtClean="0"/>
              <a:t>)</a:t>
            </a:r>
            <a:r>
              <a:rPr lang="el-GR" sz="1500" dirty="0" smtClean="0"/>
              <a:t> και σχετίζονται με επιθετική μορφή της νόσου </a:t>
            </a:r>
            <a:r>
              <a:rPr lang="en-US" sz="1500" baseline="30000" dirty="0" smtClean="0"/>
              <a:t>4,5</a:t>
            </a:r>
            <a:r>
              <a:rPr lang="en-US" sz="1500" dirty="0" smtClean="0"/>
              <a:t> </a:t>
            </a:r>
            <a:endParaRPr lang="en-US" sz="1500" dirty="0"/>
          </a:p>
          <a:p>
            <a:pPr lvl="1" fontAlgn="auto">
              <a:spcAft>
                <a:spcPts val="422"/>
              </a:spcAft>
              <a:defRPr/>
            </a:pPr>
            <a:r>
              <a:rPr lang="el-GR" sz="1500" dirty="0" smtClean="0"/>
              <a:t>Χαμηλής </a:t>
            </a:r>
            <a:r>
              <a:rPr lang="el-GR" sz="1500" dirty="0"/>
              <a:t>διεισδυτικότητας</a:t>
            </a:r>
            <a:r>
              <a:rPr lang="en-US" sz="1500" dirty="0" smtClean="0"/>
              <a:t> 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 smtClean="0"/>
              <a:t>(</a:t>
            </a:r>
            <a:r>
              <a:rPr lang="el-GR" sz="1500" dirty="0" err="1" smtClean="0"/>
              <a:t>π.χ</a:t>
            </a:r>
            <a:r>
              <a:rPr lang="en-US" sz="1500" dirty="0" smtClean="0"/>
              <a:t>, </a:t>
            </a:r>
            <a:r>
              <a:rPr lang="en-US" sz="1500" dirty="0">
                <a:solidFill>
                  <a:srgbClr val="538CFF"/>
                </a:solidFill>
              </a:rPr>
              <a:t>R92Q, P46L</a:t>
            </a:r>
            <a:r>
              <a:rPr lang="en-US" sz="1500" dirty="0" smtClean="0"/>
              <a:t>)</a:t>
            </a:r>
            <a:r>
              <a:rPr lang="el-GR" sz="1500" dirty="0" smtClean="0"/>
              <a:t> και σχετίζονται με πιο ήπια μορφή της νόσου</a:t>
            </a:r>
            <a:r>
              <a:rPr lang="en-US" sz="1500" baseline="30000" dirty="0" smtClean="0"/>
              <a:t>4,5</a:t>
            </a:r>
            <a:r>
              <a:rPr lang="en-US" sz="1500" dirty="0" smtClean="0"/>
              <a:t> </a:t>
            </a:r>
            <a:endParaRPr lang="en-US" sz="1500" dirty="0"/>
          </a:p>
        </p:txBody>
      </p:sp>
      <p:sp>
        <p:nvSpPr>
          <p:cNvPr id="79879" name="Text Placeholder 19"/>
          <p:cNvSpPr>
            <a:spLocks noGrp="1"/>
          </p:cNvSpPr>
          <p:nvPr>
            <p:ph type="body" sz="half" idx="4294967295"/>
          </p:nvPr>
        </p:nvSpPr>
        <p:spPr>
          <a:xfrm>
            <a:off x="506413" y="6021388"/>
            <a:ext cx="8637587" cy="836612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000" i="1" smtClean="0">
                <a:cs typeface="Arial" pitchFamily="34" charset="0"/>
              </a:rPr>
              <a:t>NFkB, nuclear factor kB; TNFR1, tumor necrosis factor receptor type 1; TNFRSF1A, tumor necrosis factor receptor superfamily 1A; </a:t>
            </a:r>
            <a:r>
              <a:rPr lang="en-US" sz="1000" i="1" smtClean="0">
                <a:ea typeface="MS PGothic" pitchFamily="34" charset="-128"/>
              </a:rPr>
              <a:t>TRAPS, tumor necrosis factor receptor–associated periodic syndrome</a:t>
            </a:r>
            <a:r>
              <a:rPr lang="el-GR" sz="1000" i="1" smtClean="0">
                <a:cs typeface="Arial" pitchFamily="34" charset="0"/>
              </a:rPr>
              <a:t> 1. </a:t>
            </a:r>
            <a:r>
              <a:rPr lang="en-US" sz="1000" i="1" smtClean="0">
                <a:latin typeface="Arial" pitchFamily="34" charset="0"/>
                <a:cs typeface="Arial" pitchFamily="34" charset="0"/>
              </a:rPr>
              <a:t>Chen G, Goeddel DV. Science. 2002:296:1634-1635. 2. Kimberley FC, et al. Arthritis Res Ther. 2007;9:217. 3. INFEVERS Web site.</a:t>
            </a:r>
            <a:r>
              <a:rPr lang="el-GR" sz="1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smtClean="0">
                <a:latin typeface="Arial" pitchFamily="34" charset="0"/>
                <a:cs typeface="Arial" pitchFamily="34" charset="0"/>
              </a:rPr>
              <a:t>http://fmf.igh.cnrs.fr/ISSAID/infevers/. Accessed July 20, 2016. 4. Simon A, van der Meer J. Am J Physiol Regul Integr Comp Physiol. 2007;292:R86-98. 5. Lobito AA et al. Trends Molecul Med. 2011;17:494-505.</a:t>
            </a:r>
          </a:p>
        </p:txBody>
      </p:sp>
      <p:grpSp>
        <p:nvGrpSpPr>
          <p:cNvPr id="79880" name="Group 12"/>
          <p:cNvGrpSpPr>
            <a:grpSpLocks/>
          </p:cNvGrpSpPr>
          <p:nvPr/>
        </p:nvGrpSpPr>
        <p:grpSpPr bwMode="auto">
          <a:xfrm>
            <a:off x="506413" y="1468438"/>
            <a:ext cx="4945062" cy="4232275"/>
            <a:chOff x="609600" y="1274405"/>
            <a:chExt cx="6480925" cy="5122642"/>
          </a:xfrm>
        </p:grpSpPr>
        <p:sp>
          <p:nvSpPr>
            <p:cNvPr id="79881" name="Rounded Rectangle 7"/>
            <p:cNvSpPr>
              <a:spLocks noChangeArrowheads="1"/>
            </p:cNvSpPr>
            <p:nvPr/>
          </p:nvSpPr>
          <p:spPr bwMode="auto">
            <a:xfrm>
              <a:off x="909357" y="1295400"/>
              <a:ext cx="1955763" cy="2834640"/>
            </a:xfrm>
            <a:prstGeom prst="roundRect">
              <a:avLst>
                <a:gd name="adj" fmla="val 7491"/>
              </a:avLst>
            </a:prstGeom>
            <a:noFill/>
            <a:ln w="19050" algn="ctr">
              <a:solidFill>
                <a:srgbClr val="EC5214"/>
              </a:solidFill>
              <a:round/>
              <a:headEnd/>
              <a:tailEnd/>
            </a:ln>
          </p:spPr>
          <p:txBody>
            <a:bodyPr lIns="91411" tIns="45705" rIns="91411" bIns="45705"/>
            <a:lstStyle/>
            <a:p>
              <a:pPr defTabSz="871538"/>
              <a:endParaRPr lang="el-GR" sz="2300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9882" name="TextBox 198"/>
            <p:cNvSpPr txBox="1">
              <a:spLocks noChangeArrowheads="1"/>
            </p:cNvSpPr>
            <p:nvPr/>
          </p:nvSpPr>
          <p:spPr bwMode="auto">
            <a:xfrm>
              <a:off x="1904428" y="3239455"/>
              <a:ext cx="1000626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C88R, C88Y</a:t>
              </a:r>
            </a:p>
          </p:txBody>
        </p:sp>
        <p:sp>
          <p:nvSpPr>
            <p:cNvPr id="79883" name="TextBox 199"/>
            <p:cNvSpPr txBox="1">
              <a:spLocks noChangeArrowheads="1"/>
            </p:cNvSpPr>
            <p:nvPr/>
          </p:nvSpPr>
          <p:spPr bwMode="auto">
            <a:xfrm>
              <a:off x="1446348" y="3502146"/>
              <a:ext cx="1458702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R92W, R92P, </a:t>
              </a:r>
              <a:r>
                <a:rPr lang="en-US" sz="800">
                  <a:solidFill>
                    <a:srgbClr val="538CFF"/>
                  </a:solidFill>
                  <a:latin typeface="Calibri" pitchFamily="34" charset="0"/>
                </a:rPr>
                <a:t>R92Q</a:t>
              </a:r>
            </a:p>
          </p:txBody>
        </p:sp>
        <p:sp>
          <p:nvSpPr>
            <p:cNvPr id="79884" name="TextBox 203"/>
            <p:cNvSpPr txBox="1">
              <a:spLocks noChangeArrowheads="1"/>
            </p:cNvSpPr>
            <p:nvPr/>
          </p:nvSpPr>
          <p:spPr bwMode="auto">
            <a:xfrm>
              <a:off x="2345695" y="2976766"/>
              <a:ext cx="559359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V83L</a:t>
              </a:r>
            </a:p>
          </p:txBody>
        </p:sp>
        <p:sp>
          <p:nvSpPr>
            <p:cNvPr id="79885" name="TextBox 142"/>
            <p:cNvSpPr txBox="1">
              <a:spLocks noChangeArrowheads="1"/>
            </p:cNvSpPr>
            <p:nvPr/>
          </p:nvSpPr>
          <p:spPr bwMode="auto">
            <a:xfrm>
              <a:off x="2318379" y="2582730"/>
              <a:ext cx="586674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C73R</a:t>
              </a:r>
            </a:p>
          </p:txBody>
        </p:sp>
        <p:sp>
          <p:nvSpPr>
            <p:cNvPr id="79886" name="TextBox 202"/>
            <p:cNvSpPr txBox="1">
              <a:spLocks noChangeArrowheads="1"/>
            </p:cNvSpPr>
            <p:nvPr/>
          </p:nvSpPr>
          <p:spPr bwMode="auto">
            <a:xfrm>
              <a:off x="2324684" y="2714076"/>
              <a:ext cx="580371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S74C</a:t>
              </a:r>
            </a:p>
          </p:txBody>
        </p:sp>
        <p:sp>
          <p:nvSpPr>
            <p:cNvPr id="79887" name="TextBox 110"/>
            <p:cNvSpPr txBox="1">
              <a:spLocks noChangeArrowheads="1"/>
            </p:cNvSpPr>
            <p:nvPr/>
          </p:nvSpPr>
          <p:spPr bwMode="auto">
            <a:xfrm>
              <a:off x="2364515" y="1930349"/>
              <a:ext cx="527838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N65I</a:t>
              </a:r>
            </a:p>
          </p:txBody>
        </p:sp>
        <p:sp>
          <p:nvSpPr>
            <p:cNvPr id="79888" name="TextBox 139"/>
            <p:cNvSpPr txBox="1">
              <a:spLocks noChangeArrowheads="1"/>
            </p:cNvSpPr>
            <p:nvPr/>
          </p:nvSpPr>
          <p:spPr bwMode="auto">
            <a:xfrm>
              <a:off x="1992681" y="1663316"/>
              <a:ext cx="912371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F60L,F60S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539607" y="4494791"/>
              <a:ext cx="5028700" cy="13335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11" tIns="45705" rIns="91411" bIns="45705"/>
            <a:lstStyle/>
            <a:p>
              <a:pPr defTabSz="872615">
                <a:defRPr/>
              </a:pPr>
              <a:endParaRPr lang="en-US" sz="2300" b="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9890" name="Freeform 24"/>
            <p:cNvSpPr>
              <a:spLocks/>
            </p:cNvSpPr>
            <p:nvPr/>
          </p:nvSpPr>
          <p:spPr bwMode="auto">
            <a:xfrm rot="-58417">
              <a:off x="3948691" y="1442934"/>
              <a:ext cx="557028" cy="293147"/>
            </a:xfrm>
            <a:custGeom>
              <a:avLst/>
              <a:gdLst>
                <a:gd name="T0" fmla="*/ 0 w 169069"/>
                <a:gd name="T1" fmla="*/ 146572 h 123825"/>
                <a:gd name="T2" fmla="*/ 7848 w 169069"/>
                <a:gd name="T3" fmla="*/ 0 h 123825"/>
                <a:gd name="T4" fmla="*/ 557028 w 169069"/>
                <a:gd name="T5" fmla="*/ 5637 h 123825"/>
                <a:gd name="T6" fmla="*/ 549183 w 169069"/>
                <a:gd name="T7" fmla="*/ 163485 h 123825"/>
                <a:gd name="T8" fmla="*/ 407964 w 169069"/>
                <a:gd name="T9" fmla="*/ 293147 h 123825"/>
                <a:gd name="T10" fmla="*/ 282436 w 169069"/>
                <a:gd name="T11" fmla="*/ 157848 h 123825"/>
                <a:gd name="T12" fmla="*/ 133375 w 169069"/>
                <a:gd name="T13" fmla="*/ 276234 h 123825"/>
                <a:gd name="T14" fmla="*/ 0 w 169069"/>
                <a:gd name="T15" fmla="*/ 146572 h 1238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9069" h="123825">
                  <a:moveTo>
                    <a:pt x="0" y="61912"/>
                  </a:moveTo>
                  <a:lnTo>
                    <a:pt x="2382" y="0"/>
                  </a:lnTo>
                  <a:lnTo>
                    <a:pt x="169069" y="2381"/>
                  </a:lnTo>
                  <a:cubicBezTo>
                    <a:pt x="168275" y="24606"/>
                    <a:pt x="167482" y="46831"/>
                    <a:pt x="166688" y="69056"/>
                  </a:cubicBezTo>
                  <a:lnTo>
                    <a:pt x="123825" y="123825"/>
                  </a:lnTo>
                  <a:lnTo>
                    <a:pt x="85725" y="66675"/>
                  </a:lnTo>
                  <a:lnTo>
                    <a:pt x="40482" y="116681"/>
                  </a:lnTo>
                  <a:lnTo>
                    <a:pt x="0" y="61912"/>
                  </a:lnTo>
                  <a:close/>
                </a:path>
              </a:pathLst>
            </a:custGeom>
            <a:solidFill>
              <a:srgbClr val="538CFF"/>
            </a:solidFill>
            <a:ln w="12700" cap="flat" cmpd="sng" algn="ctr">
              <a:solidFill>
                <a:srgbClr val="538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1" tIns="45705" rIns="91411" bIns="45705"/>
            <a:lstStyle/>
            <a:p>
              <a:endParaRPr lang="el-GR"/>
            </a:p>
          </p:txBody>
        </p:sp>
        <p:sp>
          <p:nvSpPr>
            <p:cNvPr id="79891" name="TextBox 6"/>
            <p:cNvSpPr txBox="1">
              <a:spLocks noChangeArrowheads="1"/>
            </p:cNvSpPr>
            <p:nvPr/>
          </p:nvSpPr>
          <p:spPr bwMode="auto">
            <a:xfrm>
              <a:off x="6309268" y="1964875"/>
              <a:ext cx="242152" cy="3539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sz="13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892" name="TextBox 48"/>
            <p:cNvSpPr txBox="1">
              <a:spLocks noChangeArrowheads="1"/>
            </p:cNvSpPr>
            <p:nvPr/>
          </p:nvSpPr>
          <p:spPr bwMode="auto">
            <a:xfrm>
              <a:off x="3874127" y="5315075"/>
              <a:ext cx="1318001" cy="353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1300" b="0">
                  <a:solidFill>
                    <a:srgbClr val="000000"/>
                  </a:solidFill>
                  <a:latin typeface="Calibri" pitchFamily="34" charset="0"/>
                </a:rPr>
                <a:t>Απόπτωση</a:t>
              </a:r>
              <a:endParaRPr lang="en-US" sz="13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893" name="TextBox 49"/>
            <p:cNvSpPr txBox="1">
              <a:spLocks noChangeArrowheads="1"/>
            </p:cNvSpPr>
            <p:nvPr/>
          </p:nvSpPr>
          <p:spPr bwMode="auto">
            <a:xfrm>
              <a:off x="2903128" y="5315075"/>
              <a:ext cx="798903" cy="353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00" b="0">
                  <a:solidFill>
                    <a:srgbClr val="000000"/>
                  </a:solidFill>
                  <a:latin typeface="Calibri" pitchFamily="34" charset="0"/>
                </a:rPr>
                <a:t>NF</a:t>
              </a:r>
              <a:r>
                <a:rPr lang="en-US" sz="1300" b="0">
                  <a:solidFill>
                    <a:srgbClr val="000000"/>
                  </a:solidFill>
                  <a:latin typeface="Symbol" pitchFamily="18" charset="2"/>
                </a:rPr>
                <a:t>k</a:t>
              </a:r>
              <a:r>
                <a:rPr lang="en-US" sz="1300" b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</a:p>
          </p:txBody>
        </p:sp>
        <p:cxnSp>
          <p:nvCxnSpPr>
            <p:cNvPr id="79894" name="Straight Arrow Connector 50"/>
            <p:cNvCxnSpPr>
              <a:cxnSpLocks noChangeShapeType="1"/>
            </p:cNvCxnSpPr>
            <p:nvPr/>
          </p:nvCxnSpPr>
          <p:spPr bwMode="auto">
            <a:xfrm rot="7976818" flipV="1">
              <a:off x="3363944" y="5014425"/>
              <a:ext cx="457341" cy="168151"/>
            </a:xfrm>
            <a:prstGeom prst="straightConnector1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 type="triangle" w="med" len="med"/>
            </a:ln>
          </p:spPr>
        </p:cxnSp>
        <p:cxnSp>
          <p:nvCxnSpPr>
            <p:cNvPr id="79895" name="Straight Arrow Connector 51"/>
            <p:cNvCxnSpPr>
              <a:cxnSpLocks noChangeShapeType="1"/>
            </p:cNvCxnSpPr>
            <p:nvPr/>
          </p:nvCxnSpPr>
          <p:spPr bwMode="auto">
            <a:xfrm rot="-7976818" flipH="1" flipV="1">
              <a:off x="3839039" y="5023526"/>
              <a:ext cx="457341" cy="167242"/>
            </a:xfrm>
            <a:prstGeom prst="straightConnector1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 type="triangle" w="med" len="med"/>
            </a:ln>
          </p:spPr>
        </p:cxnSp>
        <p:sp>
          <p:nvSpPr>
            <p:cNvPr id="79896" name="TextBox 52"/>
            <p:cNvSpPr txBox="1">
              <a:spLocks noChangeArrowheads="1"/>
            </p:cNvSpPr>
            <p:nvPr/>
          </p:nvSpPr>
          <p:spPr bwMode="auto">
            <a:xfrm>
              <a:off x="4508961" y="1274405"/>
              <a:ext cx="880852" cy="353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  <a:latin typeface="Calibri" pitchFamily="34" charset="0"/>
                </a:rPr>
                <a:t>TNF-</a:t>
              </a:r>
              <a:r>
                <a:rPr lang="en-US" sz="1300" b="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sz="13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897" name="TextBox 58"/>
            <p:cNvSpPr txBox="1">
              <a:spLocks noChangeArrowheads="1"/>
            </p:cNvSpPr>
            <p:nvPr/>
          </p:nvSpPr>
          <p:spPr bwMode="auto">
            <a:xfrm>
              <a:off x="5193031" y="1676851"/>
              <a:ext cx="962802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H22Y,H22R</a:t>
              </a:r>
            </a:p>
          </p:txBody>
        </p:sp>
        <p:sp>
          <p:nvSpPr>
            <p:cNvPr id="79898" name="TextBox 59"/>
            <p:cNvSpPr txBox="1">
              <a:spLocks noChangeArrowheads="1"/>
            </p:cNvSpPr>
            <p:nvPr/>
          </p:nvSpPr>
          <p:spPr bwMode="auto">
            <a:xfrm>
              <a:off x="5193030" y="2013399"/>
              <a:ext cx="1706651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C30R,C30S,C30Y,C30F</a:t>
              </a:r>
            </a:p>
          </p:txBody>
        </p:sp>
        <p:sp>
          <p:nvSpPr>
            <p:cNvPr id="79899" name="TextBox 60"/>
            <p:cNvSpPr txBox="1">
              <a:spLocks noChangeArrowheads="1"/>
            </p:cNvSpPr>
            <p:nvPr/>
          </p:nvSpPr>
          <p:spPr bwMode="auto">
            <a:xfrm>
              <a:off x="5193031" y="2349951"/>
              <a:ext cx="588777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G36E</a:t>
              </a:r>
            </a:p>
          </p:txBody>
        </p:sp>
        <p:sp>
          <p:nvSpPr>
            <p:cNvPr id="79900" name="TextBox 61"/>
            <p:cNvSpPr txBox="1">
              <a:spLocks noChangeArrowheads="1"/>
            </p:cNvSpPr>
            <p:nvPr/>
          </p:nvSpPr>
          <p:spPr bwMode="auto">
            <a:xfrm>
              <a:off x="5193030" y="2518226"/>
              <a:ext cx="513131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T37I</a:t>
              </a:r>
            </a:p>
          </p:txBody>
        </p:sp>
        <p:sp>
          <p:nvSpPr>
            <p:cNvPr id="79901" name="TextBox 62"/>
            <p:cNvSpPr txBox="1">
              <a:spLocks noChangeArrowheads="1"/>
            </p:cNvSpPr>
            <p:nvPr/>
          </p:nvSpPr>
          <p:spPr bwMode="auto">
            <a:xfrm>
              <a:off x="5193030" y="3023051"/>
              <a:ext cx="580371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D42X</a:t>
              </a:r>
            </a:p>
          </p:txBody>
        </p:sp>
        <p:sp>
          <p:nvSpPr>
            <p:cNvPr id="79902" name="TextBox 63"/>
            <p:cNvSpPr txBox="1">
              <a:spLocks noChangeArrowheads="1"/>
            </p:cNvSpPr>
            <p:nvPr/>
          </p:nvSpPr>
          <p:spPr bwMode="auto">
            <a:xfrm>
              <a:off x="5193031" y="3191326"/>
              <a:ext cx="1000626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C43R, C43S</a:t>
              </a:r>
            </a:p>
          </p:txBody>
        </p:sp>
        <p:sp>
          <p:nvSpPr>
            <p:cNvPr id="79903" name="TextBox 64"/>
            <p:cNvSpPr txBox="1">
              <a:spLocks noChangeArrowheads="1"/>
            </p:cNvSpPr>
            <p:nvPr/>
          </p:nvSpPr>
          <p:spPr bwMode="auto">
            <a:xfrm>
              <a:off x="5193030" y="3359601"/>
              <a:ext cx="565661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538CFF"/>
                  </a:solidFill>
                  <a:latin typeface="Calibri" pitchFamily="34" charset="0"/>
                </a:rPr>
                <a:t>P46L</a:t>
              </a:r>
            </a:p>
          </p:txBody>
        </p:sp>
        <p:sp>
          <p:nvSpPr>
            <p:cNvPr id="79904" name="TextBox 65"/>
            <p:cNvSpPr txBox="1">
              <a:spLocks noChangeArrowheads="1"/>
            </p:cNvSpPr>
            <p:nvPr/>
          </p:nvSpPr>
          <p:spPr bwMode="auto">
            <a:xfrm>
              <a:off x="5193031" y="3527876"/>
              <a:ext cx="985916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EC5214"/>
                  </a:solidFill>
                  <a:latin typeface="Calibri" pitchFamily="34" charset="0"/>
                </a:rPr>
                <a:t>T50M</a:t>
              </a:r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, T50K</a:t>
              </a:r>
            </a:p>
          </p:txBody>
        </p:sp>
        <p:sp>
          <p:nvSpPr>
            <p:cNvPr id="79905" name="TextBox 66"/>
            <p:cNvSpPr txBox="1">
              <a:spLocks noChangeArrowheads="1"/>
            </p:cNvSpPr>
            <p:nvPr/>
          </p:nvSpPr>
          <p:spPr bwMode="auto">
            <a:xfrm>
              <a:off x="5193030" y="1508576"/>
              <a:ext cx="580371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Y20H</a:t>
              </a:r>
            </a:p>
          </p:txBody>
        </p:sp>
        <p:sp>
          <p:nvSpPr>
            <p:cNvPr id="79906" name="TextBox 67"/>
            <p:cNvSpPr txBox="1">
              <a:spLocks noChangeArrowheads="1"/>
            </p:cNvSpPr>
            <p:nvPr/>
          </p:nvSpPr>
          <p:spPr bwMode="auto">
            <a:xfrm>
              <a:off x="5193031" y="1845125"/>
              <a:ext cx="985916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C29F, C29Y</a:t>
              </a:r>
            </a:p>
          </p:txBody>
        </p:sp>
        <p:sp>
          <p:nvSpPr>
            <p:cNvPr id="79907" name="TextBox 68"/>
            <p:cNvSpPr txBox="1">
              <a:spLocks noChangeArrowheads="1"/>
            </p:cNvSpPr>
            <p:nvPr/>
          </p:nvSpPr>
          <p:spPr bwMode="auto">
            <a:xfrm>
              <a:off x="5193031" y="2181676"/>
              <a:ext cx="971207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C33G,C33Y</a:t>
              </a:r>
            </a:p>
          </p:txBody>
        </p:sp>
        <p:sp>
          <p:nvSpPr>
            <p:cNvPr id="79908" name="TextBox 69"/>
            <p:cNvSpPr txBox="1">
              <a:spLocks noChangeArrowheads="1"/>
            </p:cNvSpPr>
            <p:nvPr/>
          </p:nvSpPr>
          <p:spPr bwMode="auto">
            <a:xfrm>
              <a:off x="5193031" y="2686501"/>
              <a:ext cx="988017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Y38C, Y38S</a:t>
              </a:r>
            </a:p>
          </p:txBody>
        </p:sp>
        <p:sp>
          <p:nvSpPr>
            <p:cNvPr id="79909" name="TextBox 70"/>
            <p:cNvSpPr txBox="1">
              <a:spLocks noChangeArrowheads="1"/>
            </p:cNvSpPr>
            <p:nvPr/>
          </p:nvSpPr>
          <p:spPr bwMode="auto">
            <a:xfrm>
              <a:off x="5193030" y="2854776"/>
              <a:ext cx="550954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L39F</a:t>
              </a:r>
            </a:p>
          </p:txBody>
        </p:sp>
        <p:cxnSp>
          <p:nvCxnSpPr>
            <p:cNvPr id="79910" name="Straight Connector 72"/>
            <p:cNvCxnSpPr>
              <a:cxnSpLocks noChangeShapeType="1"/>
              <a:endCxn id="79906" idx="1"/>
            </p:cNvCxnSpPr>
            <p:nvPr/>
          </p:nvCxnSpPr>
          <p:spPr bwMode="auto">
            <a:xfrm flipV="1">
              <a:off x="3855731" y="1975510"/>
              <a:ext cx="1337300" cy="537473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11" name="Straight Connector 74"/>
            <p:cNvCxnSpPr>
              <a:cxnSpLocks noChangeShapeType="1"/>
              <a:stCxn id="79898" idx="1"/>
            </p:cNvCxnSpPr>
            <p:nvPr/>
          </p:nvCxnSpPr>
          <p:spPr bwMode="auto">
            <a:xfrm flipH="1">
              <a:off x="3855744" y="2143784"/>
              <a:ext cx="1337286" cy="36919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12" name="Straight Connector 76"/>
            <p:cNvCxnSpPr>
              <a:cxnSpLocks noChangeShapeType="1"/>
              <a:stCxn id="79907" idx="1"/>
            </p:cNvCxnSpPr>
            <p:nvPr/>
          </p:nvCxnSpPr>
          <p:spPr bwMode="auto">
            <a:xfrm flipH="1">
              <a:off x="3855745" y="2312061"/>
              <a:ext cx="1337286" cy="20092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13" name="Straight Connector 78"/>
            <p:cNvCxnSpPr>
              <a:cxnSpLocks noChangeShapeType="1"/>
              <a:stCxn id="79899" idx="1"/>
            </p:cNvCxnSpPr>
            <p:nvPr/>
          </p:nvCxnSpPr>
          <p:spPr bwMode="auto">
            <a:xfrm flipH="1">
              <a:off x="3855745" y="2480336"/>
              <a:ext cx="1337286" cy="3264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14" name="Straight Connector 80"/>
            <p:cNvCxnSpPr>
              <a:cxnSpLocks noChangeShapeType="1"/>
              <a:stCxn id="79904" idx="1"/>
            </p:cNvCxnSpPr>
            <p:nvPr/>
          </p:nvCxnSpPr>
          <p:spPr bwMode="auto">
            <a:xfrm flipH="1" flipV="1">
              <a:off x="3855745" y="2512989"/>
              <a:ext cx="1337286" cy="1145273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15" name="Straight Connector 82"/>
            <p:cNvCxnSpPr>
              <a:cxnSpLocks noChangeShapeType="1"/>
              <a:stCxn id="79903" idx="1"/>
            </p:cNvCxnSpPr>
            <p:nvPr/>
          </p:nvCxnSpPr>
          <p:spPr bwMode="auto">
            <a:xfrm flipH="1" flipV="1">
              <a:off x="3855744" y="2513001"/>
              <a:ext cx="1337286" cy="97698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16" name="Straight Connector 84"/>
            <p:cNvCxnSpPr>
              <a:cxnSpLocks noChangeShapeType="1"/>
              <a:stCxn id="79902" idx="1"/>
            </p:cNvCxnSpPr>
            <p:nvPr/>
          </p:nvCxnSpPr>
          <p:spPr bwMode="auto">
            <a:xfrm flipH="1" flipV="1">
              <a:off x="3855745" y="2512989"/>
              <a:ext cx="1337286" cy="808722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17" name="Straight Connector 86"/>
            <p:cNvCxnSpPr>
              <a:cxnSpLocks noChangeShapeType="1"/>
              <a:stCxn id="79901" idx="1"/>
            </p:cNvCxnSpPr>
            <p:nvPr/>
          </p:nvCxnSpPr>
          <p:spPr bwMode="auto">
            <a:xfrm flipH="1" flipV="1">
              <a:off x="3855746" y="2513000"/>
              <a:ext cx="1337283" cy="64043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18" name="Straight Connector 88"/>
            <p:cNvCxnSpPr>
              <a:cxnSpLocks noChangeShapeType="1"/>
              <a:stCxn id="79909" idx="1"/>
            </p:cNvCxnSpPr>
            <p:nvPr/>
          </p:nvCxnSpPr>
          <p:spPr bwMode="auto">
            <a:xfrm flipH="1" flipV="1">
              <a:off x="3855744" y="2512990"/>
              <a:ext cx="1337286" cy="472171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19" name="Straight Connector 90"/>
            <p:cNvCxnSpPr>
              <a:cxnSpLocks noChangeShapeType="1"/>
              <a:stCxn id="79908" idx="1"/>
            </p:cNvCxnSpPr>
            <p:nvPr/>
          </p:nvCxnSpPr>
          <p:spPr bwMode="auto">
            <a:xfrm flipH="1" flipV="1">
              <a:off x="3855745" y="2513016"/>
              <a:ext cx="1337286" cy="30387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20" name="Straight Connector 92"/>
            <p:cNvCxnSpPr>
              <a:cxnSpLocks noChangeShapeType="1"/>
              <a:stCxn id="79900" idx="1"/>
            </p:cNvCxnSpPr>
            <p:nvPr/>
          </p:nvCxnSpPr>
          <p:spPr bwMode="auto">
            <a:xfrm flipH="1" flipV="1">
              <a:off x="3855744" y="2512990"/>
              <a:ext cx="1337286" cy="135622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21" name="Straight Connector 106"/>
            <p:cNvCxnSpPr>
              <a:cxnSpLocks noChangeShapeType="1"/>
              <a:endCxn id="79897" idx="1"/>
            </p:cNvCxnSpPr>
            <p:nvPr/>
          </p:nvCxnSpPr>
          <p:spPr bwMode="auto">
            <a:xfrm flipV="1">
              <a:off x="3855731" y="1807236"/>
              <a:ext cx="1337300" cy="705749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22" name="Straight Connector 108"/>
            <p:cNvCxnSpPr>
              <a:cxnSpLocks noChangeShapeType="1"/>
              <a:stCxn id="79905" idx="1"/>
            </p:cNvCxnSpPr>
            <p:nvPr/>
          </p:nvCxnSpPr>
          <p:spPr bwMode="auto">
            <a:xfrm flipH="1">
              <a:off x="3855746" y="1638962"/>
              <a:ext cx="1337283" cy="874019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79923" name="TextBox 120"/>
            <p:cNvSpPr txBox="1">
              <a:spLocks noChangeArrowheads="1"/>
            </p:cNvSpPr>
            <p:nvPr/>
          </p:nvSpPr>
          <p:spPr bwMode="auto">
            <a:xfrm>
              <a:off x="4088131" y="3236411"/>
              <a:ext cx="635004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Y103_</a:t>
              </a:r>
            </a:p>
          </p:txBody>
        </p:sp>
        <p:sp>
          <p:nvSpPr>
            <p:cNvPr id="79924" name="TextBox 121"/>
            <p:cNvSpPr txBox="1">
              <a:spLocks noChangeArrowheads="1"/>
            </p:cNvSpPr>
            <p:nvPr/>
          </p:nvSpPr>
          <p:spPr bwMode="auto">
            <a:xfrm>
              <a:off x="4088129" y="3404684"/>
              <a:ext cx="684457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H105P</a:t>
              </a:r>
            </a:p>
          </p:txBody>
        </p:sp>
        <p:cxnSp>
          <p:nvCxnSpPr>
            <p:cNvPr id="79925" name="Straight Connector 125"/>
            <p:cNvCxnSpPr>
              <a:cxnSpLocks noChangeShapeType="1"/>
            </p:cNvCxnSpPr>
            <p:nvPr/>
          </p:nvCxnSpPr>
          <p:spPr bwMode="auto">
            <a:xfrm rot="10800000">
              <a:off x="3916690" y="3236886"/>
              <a:ext cx="171440" cy="45918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26" name="Straight Connector 126"/>
            <p:cNvCxnSpPr>
              <a:cxnSpLocks noChangeShapeType="1"/>
              <a:stCxn id="79924" idx="1"/>
            </p:cNvCxnSpPr>
            <p:nvPr/>
          </p:nvCxnSpPr>
          <p:spPr bwMode="auto">
            <a:xfrm flipH="1" flipV="1">
              <a:off x="3916696" y="3236893"/>
              <a:ext cx="171433" cy="29817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27" name="Straight Connector 127"/>
            <p:cNvCxnSpPr>
              <a:cxnSpLocks noChangeShapeType="1"/>
              <a:stCxn id="79923" idx="1"/>
            </p:cNvCxnSpPr>
            <p:nvPr/>
          </p:nvCxnSpPr>
          <p:spPr bwMode="auto">
            <a:xfrm flipH="1" flipV="1">
              <a:off x="3916692" y="3236902"/>
              <a:ext cx="171439" cy="129895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79928" name="TextBox 130"/>
            <p:cNvSpPr txBox="1">
              <a:spLocks noChangeArrowheads="1"/>
            </p:cNvSpPr>
            <p:nvPr/>
          </p:nvSpPr>
          <p:spPr bwMode="auto">
            <a:xfrm>
              <a:off x="2330989" y="1531971"/>
              <a:ext cx="574066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S59P</a:t>
              </a:r>
            </a:p>
          </p:txBody>
        </p:sp>
        <p:sp>
          <p:nvSpPr>
            <p:cNvPr id="79929" name="TextBox 131"/>
            <p:cNvSpPr txBox="1">
              <a:spLocks noChangeArrowheads="1"/>
            </p:cNvSpPr>
            <p:nvPr/>
          </p:nvSpPr>
          <p:spPr bwMode="auto">
            <a:xfrm>
              <a:off x="1986380" y="1794659"/>
              <a:ext cx="918675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T61I, T61N</a:t>
              </a:r>
            </a:p>
          </p:txBody>
        </p:sp>
        <p:sp>
          <p:nvSpPr>
            <p:cNvPr id="79930" name="TextBox 132"/>
            <p:cNvSpPr txBox="1">
              <a:spLocks noChangeArrowheads="1"/>
            </p:cNvSpPr>
            <p:nvPr/>
          </p:nvSpPr>
          <p:spPr bwMode="auto">
            <a:xfrm>
              <a:off x="1963266" y="2057351"/>
              <a:ext cx="941789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H66Y,H66L</a:t>
              </a:r>
            </a:p>
          </p:txBody>
        </p:sp>
        <p:sp>
          <p:nvSpPr>
            <p:cNvPr id="79931" name="TextBox 133"/>
            <p:cNvSpPr txBox="1">
              <a:spLocks noChangeArrowheads="1"/>
            </p:cNvSpPr>
            <p:nvPr/>
          </p:nvSpPr>
          <p:spPr bwMode="auto">
            <a:xfrm>
              <a:off x="2345695" y="2188696"/>
              <a:ext cx="559359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L67P</a:t>
              </a:r>
            </a:p>
          </p:txBody>
        </p:sp>
        <p:sp>
          <p:nvSpPr>
            <p:cNvPr id="79932" name="TextBox 134"/>
            <p:cNvSpPr txBox="1">
              <a:spLocks noChangeArrowheads="1"/>
            </p:cNvSpPr>
            <p:nvPr/>
          </p:nvSpPr>
          <p:spPr bwMode="auto">
            <a:xfrm>
              <a:off x="2316270" y="2845421"/>
              <a:ext cx="588777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Q82K</a:t>
              </a:r>
            </a:p>
          </p:txBody>
        </p:sp>
        <p:sp>
          <p:nvSpPr>
            <p:cNvPr id="79933" name="TextBox 135"/>
            <p:cNvSpPr txBox="1">
              <a:spLocks noChangeArrowheads="1"/>
            </p:cNvSpPr>
            <p:nvPr/>
          </p:nvSpPr>
          <p:spPr bwMode="auto">
            <a:xfrm>
              <a:off x="2330989" y="3108111"/>
              <a:ext cx="574066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S86P</a:t>
              </a:r>
            </a:p>
          </p:txBody>
        </p:sp>
        <p:sp>
          <p:nvSpPr>
            <p:cNvPr id="79934" name="TextBox 136"/>
            <p:cNvSpPr txBox="1">
              <a:spLocks noChangeArrowheads="1"/>
            </p:cNvSpPr>
            <p:nvPr/>
          </p:nvSpPr>
          <p:spPr bwMode="auto">
            <a:xfrm>
              <a:off x="2339391" y="3370801"/>
              <a:ext cx="565661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T89A</a:t>
              </a:r>
            </a:p>
          </p:txBody>
        </p:sp>
        <p:sp>
          <p:nvSpPr>
            <p:cNvPr id="79935" name="TextBox 137"/>
            <p:cNvSpPr txBox="1">
              <a:spLocks noChangeArrowheads="1"/>
            </p:cNvSpPr>
            <p:nvPr/>
          </p:nvSpPr>
          <p:spPr bwMode="auto">
            <a:xfrm>
              <a:off x="2347798" y="3633491"/>
              <a:ext cx="557256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T94T</a:t>
              </a:r>
            </a:p>
          </p:txBody>
        </p:sp>
        <p:sp>
          <p:nvSpPr>
            <p:cNvPr id="79936" name="TextBox 138"/>
            <p:cNvSpPr txBox="1">
              <a:spLocks noChangeArrowheads="1"/>
            </p:cNvSpPr>
            <p:nvPr/>
          </p:nvSpPr>
          <p:spPr bwMode="auto">
            <a:xfrm>
              <a:off x="1498881" y="1311726"/>
              <a:ext cx="1406170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C55S,C55Y, C52W</a:t>
              </a:r>
            </a:p>
          </p:txBody>
        </p:sp>
        <p:sp>
          <p:nvSpPr>
            <p:cNvPr id="79937" name="TextBox 141"/>
            <p:cNvSpPr txBox="1">
              <a:spLocks noChangeArrowheads="1"/>
            </p:cNvSpPr>
            <p:nvPr/>
          </p:nvSpPr>
          <p:spPr bwMode="auto">
            <a:xfrm>
              <a:off x="2309974" y="2320041"/>
              <a:ext cx="595079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H69fs</a:t>
              </a:r>
            </a:p>
          </p:txBody>
        </p:sp>
        <p:cxnSp>
          <p:nvCxnSpPr>
            <p:cNvPr id="79938" name="Straight Connector 143"/>
            <p:cNvCxnSpPr>
              <a:cxnSpLocks noChangeShapeType="1"/>
              <a:endCxn id="79888" idx="3"/>
            </p:cNvCxnSpPr>
            <p:nvPr/>
          </p:nvCxnSpPr>
          <p:spPr bwMode="auto">
            <a:xfrm flipH="1" flipV="1">
              <a:off x="2905053" y="1793701"/>
              <a:ext cx="825274" cy="1059011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39" name="Straight Connector 144"/>
            <p:cNvCxnSpPr>
              <a:cxnSpLocks noChangeShapeType="1"/>
              <a:stCxn id="79929" idx="3"/>
            </p:cNvCxnSpPr>
            <p:nvPr/>
          </p:nvCxnSpPr>
          <p:spPr bwMode="auto">
            <a:xfrm>
              <a:off x="2905055" y="1925044"/>
              <a:ext cx="825263" cy="927661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40" name="Straight Connector 145"/>
            <p:cNvCxnSpPr>
              <a:cxnSpLocks noChangeShapeType="1"/>
            </p:cNvCxnSpPr>
            <p:nvPr/>
          </p:nvCxnSpPr>
          <p:spPr bwMode="auto">
            <a:xfrm>
              <a:off x="2905053" y="2049117"/>
              <a:ext cx="825264" cy="803591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41" name="Straight Connector 146"/>
            <p:cNvCxnSpPr>
              <a:cxnSpLocks noChangeShapeType="1"/>
              <a:stCxn id="79930" idx="3"/>
            </p:cNvCxnSpPr>
            <p:nvPr/>
          </p:nvCxnSpPr>
          <p:spPr bwMode="auto">
            <a:xfrm>
              <a:off x="2905055" y="2187736"/>
              <a:ext cx="825263" cy="664971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42" name="Straight Connector 147"/>
            <p:cNvCxnSpPr>
              <a:cxnSpLocks noChangeShapeType="1"/>
              <a:stCxn id="79935" idx="3"/>
            </p:cNvCxnSpPr>
            <p:nvPr/>
          </p:nvCxnSpPr>
          <p:spPr bwMode="auto">
            <a:xfrm flipV="1">
              <a:off x="2905054" y="2852710"/>
              <a:ext cx="825261" cy="91116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43" name="Straight Connector 148"/>
            <p:cNvCxnSpPr>
              <a:cxnSpLocks noChangeShapeType="1"/>
              <a:stCxn id="79934" idx="3"/>
            </p:cNvCxnSpPr>
            <p:nvPr/>
          </p:nvCxnSpPr>
          <p:spPr bwMode="auto">
            <a:xfrm flipV="1">
              <a:off x="2905053" y="2852709"/>
              <a:ext cx="825264" cy="648478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44" name="Straight Connector 149"/>
            <p:cNvCxnSpPr>
              <a:cxnSpLocks noChangeShapeType="1"/>
              <a:stCxn id="79933" idx="3"/>
            </p:cNvCxnSpPr>
            <p:nvPr/>
          </p:nvCxnSpPr>
          <p:spPr bwMode="auto">
            <a:xfrm flipV="1">
              <a:off x="2905055" y="2852710"/>
              <a:ext cx="825263" cy="38578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45" name="Straight Connector 150"/>
            <p:cNvCxnSpPr>
              <a:cxnSpLocks noChangeShapeType="1"/>
              <a:stCxn id="79932" idx="3"/>
            </p:cNvCxnSpPr>
            <p:nvPr/>
          </p:nvCxnSpPr>
          <p:spPr bwMode="auto">
            <a:xfrm flipV="1">
              <a:off x="2905046" y="2852709"/>
              <a:ext cx="825270" cy="123098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46" name="Straight Connector 151"/>
            <p:cNvCxnSpPr>
              <a:cxnSpLocks noChangeShapeType="1"/>
              <a:stCxn id="79885" idx="3"/>
            </p:cNvCxnSpPr>
            <p:nvPr/>
          </p:nvCxnSpPr>
          <p:spPr bwMode="auto">
            <a:xfrm>
              <a:off x="2905053" y="2713116"/>
              <a:ext cx="825264" cy="139592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47" name="Straight Connector 152"/>
            <p:cNvCxnSpPr>
              <a:cxnSpLocks noChangeShapeType="1"/>
              <a:stCxn id="79937" idx="3"/>
            </p:cNvCxnSpPr>
            <p:nvPr/>
          </p:nvCxnSpPr>
          <p:spPr bwMode="auto">
            <a:xfrm>
              <a:off x="2905053" y="2450427"/>
              <a:ext cx="825264" cy="402279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48" name="Straight Connector 153"/>
            <p:cNvCxnSpPr>
              <a:cxnSpLocks noChangeShapeType="1"/>
              <a:stCxn id="79931" idx="3"/>
            </p:cNvCxnSpPr>
            <p:nvPr/>
          </p:nvCxnSpPr>
          <p:spPr bwMode="auto">
            <a:xfrm>
              <a:off x="2905054" y="2319081"/>
              <a:ext cx="825261" cy="53362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49" name="Straight Connector 155"/>
            <p:cNvCxnSpPr>
              <a:cxnSpLocks noChangeShapeType="1"/>
              <a:endCxn id="79928" idx="3"/>
            </p:cNvCxnSpPr>
            <p:nvPr/>
          </p:nvCxnSpPr>
          <p:spPr bwMode="auto">
            <a:xfrm flipH="1" flipV="1">
              <a:off x="2905055" y="1662356"/>
              <a:ext cx="825270" cy="119035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50" name="Straight Connector 156"/>
            <p:cNvCxnSpPr>
              <a:cxnSpLocks noChangeShapeType="1"/>
              <a:stCxn id="79936" idx="3"/>
            </p:cNvCxnSpPr>
            <p:nvPr/>
          </p:nvCxnSpPr>
          <p:spPr bwMode="auto">
            <a:xfrm>
              <a:off x="2905051" y="1442112"/>
              <a:ext cx="825267" cy="132169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79951" name="TextBox 197"/>
            <p:cNvSpPr txBox="1">
              <a:spLocks noChangeArrowheads="1"/>
            </p:cNvSpPr>
            <p:nvPr/>
          </p:nvSpPr>
          <p:spPr bwMode="auto">
            <a:xfrm>
              <a:off x="1099647" y="2451386"/>
              <a:ext cx="1805411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C70S, C70G, C70Y,C70R</a:t>
              </a:r>
            </a:p>
          </p:txBody>
        </p:sp>
        <p:sp>
          <p:nvSpPr>
            <p:cNvPr id="79952" name="TextBox 200"/>
            <p:cNvSpPr txBox="1">
              <a:spLocks noChangeArrowheads="1"/>
            </p:cNvSpPr>
            <p:nvPr/>
          </p:nvSpPr>
          <p:spPr bwMode="auto">
            <a:xfrm>
              <a:off x="2309975" y="3764834"/>
              <a:ext cx="595079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V95M</a:t>
              </a:r>
            </a:p>
          </p:txBody>
        </p:sp>
        <p:sp>
          <p:nvSpPr>
            <p:cNvPr id="79953" name="TextBox 201"/>
            <p:cNvSpPr txBox="1">
              <a:spLocks noChangeArrowheads="1"/>
            </p:cNvSpPr>
            <p:nvPr/>
          </p:nvSpPr>
          <p:spPr bwMode="auto">
            <a:xfrm>
              <a:off x="2324685" y="3896176"/>
              <a:ext cx="580371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C96Y</a:t>
              </a:r>
            </a:p>
          </p:txBody>
        </p:sp>
        <p:cxnSp>
          <p:nvCxnSpPr>
            <p:cNvPr id="79954" name="Straight Connector 204"/>
            <p:cNvCxnSpPr>
              <a:cxnSpLocks noChangeShapeType="1"/>
              <a:stCxn id="79953" idx="3"/>
            </p:cNvCxnSpPr>
            <p:nvPr/>
          </p:nvCxnSpPr>
          <p:spPr bwMode="auto">
            <a:xfrm flipV="1">
              <a:off x="2905057" y="2852710"/>
              <a:ext cx="825261" cy="1173851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55" name="Straight Connector 205"/>
            <p:cNvCxnSpPr>
              <a:cxnSpLocks noChangeShapeType="1"/>
              <a:stCxn id="79952" idx="3"/>
            </p:cNvCxnSpPr>
            <p:nvPr/>
          </p:nvCxnSpPr>
          <p:spPr bwMode="auto">
            <a:xfrm flipV="1">
              <a:off x="2905054" y="2852707"/>
              <a:ext cx="825263" cy="1042512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56" name="Straight Connector 206"/>
            <p:cNvCxnSpPr>
              <a:cxnSpLocks noChangeShapeType="1"/>
              <a:stCxn id="79883" idx="3"/>
            </p:cNvCxnSpPr>
            <p:nvPr/>
          </p:nvCxnSpPr>
          <p:spPr bwMode="auto">
            <a:xfrm flipV="1">
              <a:off x="2905050" y="2852710"/>
              <a:ext cx="825268" cy="779822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57" name="Straight Connector 207"/>
            <p:cNvCxnSpPr>
              <a:cxnSpLocks noChangeShapeType="1"/>
              <a:stCxn id="79882" idx="3"/>
            </p:cNvCxnSpPr>
            <p:nvPr/>
          </p:nvCxnSpPr>
          <p:spPr bwMode="auto">
            <a:xfrm flipV="1">
              <a:off x="2905054" y="2852709"/>
              <a:ext cx="825263" cy="517132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58" name="Straight Connector 208"/>
            <p:cNvCxnSpPr>
              <a:cxnSpLocks noChangeShapeType="1"/>
              <a:stCxn id="79884" idx="3"/>
            </p:cNvCxnSpPr>
            <p:nvPr/>
          </p:nvCxnSpPr>
          <p:spPr bwMode="auto">
            <a:xfrm flipV="1">
              <a:off x="2905054" y="2852710"/>
              <a:ext cx="825261" cy="254442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59" name="Straight Connector 209"/>
            <p:cNvCxnSpPr>
              <a:cxnSpLocks noChangeShapeType="1"/>
              <a:stCxn id="79886" idx="3"/>
            </p:cNvCxnSpPr>
            <p:nvPr/>
          </p:nvCxnSpPr>
          <p:spPr bwMode="auto">
            <a:xfrm>
              <a:off x="2905055" y="2844461"/>
              <a:ext cx="825263" cy="8248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79960" name="Straight Connector 210"/>
            <p:cNvCxnSpPr>
              <a:cxnSpLocks noChangeShapeType="1"/>
              <a:stCxn id="79951" idx="3"/>
            </p:cNvCxnSpPr>
            <p:nvPr/>
          </p:nvCxnSpPr>
          <p:spPr bwMode="auto">
            <a:xfrm>
              <a:off x="2905058" y="2581772"/>
              <a:ext cx="825257" cy="270934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grpSp>
          <p:nvGrpSpPr>
            <p:cNvPr id="79961" name="Group 57"/>
            <p:cNvGrpSpPr>
              <a:grpSpLocks/>
            </p:cNvGrpSpPr>
            <p:nvPr/>
          </p:nvGrpSpPr>
          <p:grpSpPr bwMode="auto">
            <a:xfrm>
              <a:off x="3675496" y="2246388"/>
              <a:ext cx="280252" cy="2580825"/>
              <a:chOff x="4483216" y="2014162"/>
              <a:chExt cx="280252" cy="2580825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rot="5370762">
                <a:off x="4371900" y="3768745"/>
                <a:ext cx="507268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" name="Freeform 44"/>
              <p:cNvSpPr/>
              <p:nvPr/>
            </p:nvSpPr>
            <p:spPr bwMode="auto">
              <a:xfrm rot="21570762">
                <a:off x="4496539" y="3868661"/>
                <a:ext cx="266311" cy="726316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>
                  <a:defRPr/>
                </a:pPr>
                <a:endParaRPr lang="en-US" sz="2300" b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79975" name="Group 56"/>
              <p:cNvGrpSpPr>
                <a:grpSpLocks/>
              </p:cNvGrpSpPr>
              <p:nvPr/>
            </p:nvGrpSpPr>
            <p:grpSpPr bwMode="auto">
              <a:xfrm>
                <a:off x="4483216" y="2014162"/>
                <a:ext cx="268569" cy="1591733"/>
                <a:chOff x="4483216" y="2014162"/>
                <a:chExt cx="268569" cy="1591733"/>
              </a:xfrm>
            </p:grpSpPr>
            <p:sp>
              <p:nvSpPr>
                <p:cNvPr id="44" name="Freeform 43"/>
                <p:cNvSpPr/>
                <p:nvPr/>
              </p:nvSpPr>
              <p:spPr bwMode="auto">
                <a:xfrm>
                  <a:off x="4484056" y="3121210"/>
                  <a:ext cx="266311" cy="484211"/>
                </a:xfrm>
                <a:custGeom>
                  <a:avLst/>
                  <a:gdLst>
                    <a:gd name="connsiteX0" fmla="*/ 76200 w 152400"/>
                    <a:gd name="connsiteY0" fmla="*/ 0 h 307181"/>
                    <a:gd name="connsiteX1" fmla="*/ 0 w 152400"/>
                    <a:gd name="connsiteY1" fmla="*/ 76200 h 307181"/>
                    <a:gd name="connsiteX2" fmla="*/ 0 w 152400"/>
                    <a:gd name="connsiteY2" fmla="*/ 230981 h 307181"/>
                    <a:gd name="connsiteX3" fmla="*/ 78581 w 152400"/>
                    <a:gd name="connsiteY3" fmla="*/ 307181 h 307181"/>
                    <a:gd name="connsiteX4" fmla="*/ 152400 w 152400"/>
                    <a:gd name="connsiteY4" fmla="*/ 230981 h 307181"/>
                    <a:gd name="connsiteX5" fmla="*/ 152400 w 152400"/>
                    <a:gd name="connsiteY5" fmla="*/ 78581 h 307181"/>
                    <a:gd name="connsiteX6" fmla="*/ 76200 w 152400"/>
                    <a:gd name="connsiteY6" fmla="*/ 0 h 307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307181">
                      <a:moveTo>
                        <a:pt x="76200" y="0"/>
                      </a:moveTo>
                      <a:lnTo>
                        <a:pt x="0" y="76200"/>
                      </a:lnTo>
                      <a:lnTo>
                        <a:pt x="0" y="230981"/>
                      </a:lnTo>
                      <a:lnTo>
                        <a:pt x="78581" y="307181"/>
                      </a:lnTo>
                      <a:lnTo>
                        <a:pt x="152400" y="230981"/>
                      </a:lnTo>
                      <a:lnTo>
                        <a:pt x="152400" y="78581"/>
                      </a:lnTo>
                      <a:lnTo>
                        <a:pt x="762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91411" tIns="45705" rIns="91411" bIns="45705"/>
                <a:lstStyle/>
                <a:p>
                  <a:pPr defTabSz="872615">
                    <a:defRPr/>
                  </a:pPr>
                  <a:endParaRPr lang="en-US" sz="2300" b="0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9977" name="Freeform 45"/>
                <p:cNvSpPr>
                  <a:spLocks/>
                </p:cNvSpPr>
                <p:nvPr/>
              </p:nvSpPr>
              <p:spPr bwMode="auto">
                <a:xfrm rot="938402">
                  <a:off x="4483216" y="2752078"/>
                  <a:ext cx="268569" cy="484858"/>
                </a:xfrm>
                <a:custGeom>
                  <a:avLst/>
                  <a:gdLst>
                    <a:gd name="T0" fmla="*/ 134285 w 152400"/>
                    <a:gd name="T1" fmla="*/ 0 h 307181"/>
                    <a:gd name="T2" fmla="*/ 0 w 152400"/>
                    <a:gd name="T3" fmla="*/ 120275 h 307181"/>
                    <a:gd name="T4" fmla="*/ 0 w 152400"/>
                    <a:gd name="T5" fmla="*/ 364583 h 307181"/>
                    <a:gd name="T6" fmla="*/ 138480 w 152400"/>
                    <a:gd name="T7" fmla="*/ 484858 h 307181"/>
                    <a:gd name="T8" fmla="*/ 268569 w 152400"/>
                    <a:gd name="T9" fmla="*/ 364583 h 307181"/>
                    <a:gd name="T10" fmla="*/ 268569 w 152400"/>
                    <a:gd name="T11" fmla="*/ 124033 h 307181"/>
                    <a:gd name="T12" fmla="*/ 134285 w 152400"/>
                    <a:gd name="T13" fmla="*/ 0 h 3071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2400" h="307181">
                      <a:moveTo>
                        <a:pt x="76200" y="0"/>
                      </a:moveTo>
                      <a:lnTo>
                        <a:pt x="0" y="76200"/>
                      </a:lnTo>
                      <a:lnTo>
                        <a:pt x="0" y="230981"/>
                      </a:lnTo>
                      <a:lnTo>
                        <a:pt x="78581" y="307181"/>
                      </a:lnTo>
                      <a:lnTo>
                        <a:pt x="152400" y="230981"/>
                      </a:lnTo>
                      <a:lnTo>
                        <a:pt x="152400" y="78581"/>
                      </a:lnTo>
                      <a:lnTo>
                        <a:pt x="76200" y="0"/>
                      </a:lnTo>
                      <a:close/>
                    </a:path>
                  </a:pathLst>
                </a:custGeom>
                <a:solidFill>
                  <a:srgbClr val="BD5F11"/>
                </a:solidFill>
                <a:ln w="12700" cap="flat" cmpd="sng" algn="ctr">
                  <a:solidFill>
                    <a:srgbClr val="7E3F0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11" tIns="45705" rIns="91411" bIns="45705"/>
                <a:lstStyle/>
                <a:p>
                  <a:endParaRPr lang="el-GR"/>
                </a:p>
              </p:txBody>
            </p:sp>
            <p:sp>
              <p:nvSpPr>
                <p:cNvPr id="79978" name="Freeform 46"/>
                <p:cNvSpPr>
                  <a:spLocks/>
                </p:cNvSpPr>
                <p:nvPr/>
              </p:nvSpPr>
              <p:spPr bwMode="auto">
                <a:xfrm rot="938402">
                  <a:off x="4483216" y="2383120"/>
                  <a:ext cx="268569" cy="484858"/>
                </a:xfrm>
                <a:custGeom>
                  <a:avLst/>
                  <a:gdLst>
                    <a:gd name="T0" fmla="*/ 134285 w 152400"/>
                    <a:gd name="T1" fmla="*/ 0 h 307181"/>
                    <a:gd name="T2" fmla="*/ 0 w 152400"/>
                    <a:gd name="T3" fmla="*/ 120275 h 307181"/>
                    <a:gd name="T4" fmla="*/ 0 w 152400"/>
                    <a:gd name="T5" fmla="*/ 364583 h 307181"/>
                    <a:gd name="T6" fmla="*/ 138480 w 152400"/>
                    <a:gd name="T7" fmla="*/ 484858 h 307181"/>
                    <a:gd name="T8" fmla="*/ 268569 w 152400"/>
                    <a:gd name="T9" fmla="*/ 364583 h 307181"/>
                    <a:gd name="T10" fmla="*/ 268569 w 152400"/>
                    <a:gd name="T11" fmla="*/ 124033 h 307181"/>
                    <a:gd name="T12" fmla="*/ 134285 w 152400"/>
                    <a:gd name="T13" fmla="*/ 0 h 3071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2400" h="307181">
                      <a:moveTo>
                        <a:pt x="76200" y="0"/>
                      </a:moveTo>
                      <a:lnTo>
                        <a:pt x="0" y="76200"/>
                      </a:lnTo>
                      <a:lnTo>
                        <a:pt x="0" y="230981"/>
                      </a:lnTo>
                      <a:lnTo>
                        <a:pt x="78581" y="307181"/>
                      </a:lnTo>
                      <a:lnTo>
                        <a:pt x="152400" y="230981"/>
                      </a:lnTo>
                      <a:lnTo>
                        <a:pt x="152400" y="78581"/>
                      </a:lnTo>
                      <a:lnTo>
                        <a:pt x="76200" y="0"/>
                      </a:lnTo>
                      <a:close/>
                    </a:path>
                  </a:pathLst>
                </a:custGeom>
                <a:solidFill>
                  <a:srgbClr val="BD5F11"/>
                </a:solidFill>
                <a:ln w="12700" cap="flat" cmpd="sng" algn="ctr">
                  <a:solidFill>
                    <a:srgbClr val="7E3F0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11" tIns="45705" rIns="91411" bIns="45705"/>
                <a:lstStyle/>
                <a:p>
                  <a:endParaRPr lang="el-GR"/>
                </a:p>
              </p:txBody>
            </p:sp>
            <p:sp>
              <p:nvSpPr>
                <p:cNvPr id="79979" name="Freeform 47"/>
                <p:cNvSpPr>
                  <a:spLocks/>
                </p:cNvSpPr>
                <p:nvPr/>
              </p:nvSpPr>
              <p:spPr bwMode="auto">
                <a:xfrm rot="938402">
                  <a:off x="4483216" y="2014162"/>
                  <a:ext cx="268569" cy="484858"/>
                </a:xfrm>
                <a:custGeom>
                  <a:avLst/>
                  <a:gdLst>
                    <a:gd name="T0" fmla="*/ 134285 w 152400"/>
                    <a:gd name="T1" fmla="*/ 0 h 307181"/>
                    <a:gd name="T2" fmla="*/ 0 w 152400"/>
                    <a:gd name="T3" fmla="*/ 120275 h 307181"/>
                    <a:gd name="T4" fmla="*/ 0 w 152400"/>
                    <a:gd name="T5" fmla="*/ 364583 h 307181"/>
                    <a:gd name="T6" fmla="*/ 138480 w 152400"/>
                    <a:gd name="T7" fmla="*/ 484858 h 307181"/>
                    <a:gd name="T8" fmla="*/ 268569 w 152400"/>
                    <a:gd name="T9" fmla="*/ 364583 h 307181"/>
                    <a:gd name="T10" fmla="*/ 268569 w 152400"/>
                    <a:gd name="T11" fmla="*/ 124033 h 307181"/>
                    <a:gd name="T12" fmla="*/ 134285 w 152400"/>
                    <a:gd name="T13" fmla="*/ 0 h 3071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2400" h="307181">
                      <a:moveTo>
                        <a:pt x="76200" y="0"/>
                      </a:moveTo>
                      <a:lnTo>
                        <a:pt x="0" y="76200"/>
                      </a:lnTo>
                      <a:lnTo>
                        <a:pt x="0" y="230981"/>
                      </a:lnTo>
                      <a:lnTo>
                        <a:pt x="78581" y="307181"/>
                      </a:lnTo>
                      <a:lnTo>
                        <a:pt x="152400" y="230981"/>
                      </a:lnTo>
                      <a:lnTo>
                        <a:pt x="152400" y="78581"/>
                      </a:lnTo>
                      <a:lnTo>
                        <a:pt x="76200" y="0"/>
                      </a:lnTo>
                      <a:close/>
                    </a:path>
                  </a:pathLst>
                </a:custGeom>
                <a:solidFill>
                  <a:srgbClr val="BD5F11"/>
                </a:solidFill>
                <a:ln w="12700" cap="flat" cmpd="sng" algn="ctr">
                  <a:solidFill>
                    <a:srgbClr val="7E3F0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11" tIns="45705" rIns="91411" bIns="45705"/>
                <a:lstStyle/>
                <a:p>
                  <a:endParaRPr lang="el-GR"/>
                </a:p>
              </p:txBody>
            </p:sp>
          </p:grpSp>
        </p:grpSp>
        <p:sp>
          <p:nvSpPr>
            <p:cNvPr id="79962" name="TextBox 218"/>
            <p:cNvSpPr txBox="1">
              <a:spLocks noChangeArrowheads="1"/>
            </p:cNvSpPr>
            <p:nvPr/>
          </p:nvSpPr>
          <p:spPr bwMode="auto">
            <a:xfrm>
              <a:off x="4352424" y="3870142"/>
              <a:ext cx="656017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V173D</a:t>
              </a:r>
            </a:p>
          </p:txBody>
        </p:sp>
        <p:cxnSp>
          <p:nvCxnSpPr>
            <p:cNvPr id="79963" name="Straight Arrow Connector 228"/>
            <p:cNvCxnSpPr>
              <a:cxnSpLocks noChangeShapeType="1"/>
            </p:cNvCxnSpPr>
            <p:nvPr/>
          </p:nvCxnSpPr>
          <p:spPr bwMode="auto">
            <a:xfrm rot="10800000">
              <a:off x="3909061" y="3992880"/>
              <a:ext cx="434340" cy="1588"/>
            </a:xfrm>
            <a:prstGeom prst="straightConnector1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 type="triangle" w="med" len="med"/>
            </a:ln>
          </p:spPr>
        </p:cxnSp>
        <p:cxnSp>
          <p:nvCxnSpPr>
            <p:cNvPr id="79964" name="Straight Connector 101"/>
            <p:cNvCxnSpPr>
              <a:cxnSpLocks noChangeShapeType="1"/>
            </p:cNvCxnSpPr>
            <p:nvPr/>
          </p:nvCxnSpPr>
          <p:spPr bwMode="auto">
            <a:xfrm rot="10800000">
              <a:off x="3944630" y="2614586"/>
              <a:ext cx="1267450" cy="1195417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79965" name="TextBox 104"/>
            <p:cNvSpPr txBox="1">
              <a:spLocks noChangeArrowheads="1"/>
            </p:cNvSpPr>
            <p:nvPr/>
          </p:nvSpPr>
          <p:spPr bwMode="auto">
            <a:xfrm>
              <a:off x="5180332" y="3718376"/>
              <a:ext cx="1069966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F112I,F112C </a:t>
              </a:r>
            </a:p>
          </p:txBody>
        </p:sp>
        <p:sp>
          <p:nvSpPr>
            <p:cNvPr id="79966" name="TextBox 109"/>
            <p:cNvSpPr txBox="1">
              <a:spLocks noChangeArrowheads="1"/>
            </p:cNvSpPr>
            <p:nvPr/>
          </p:nvSpPr>
          <p:spPr bwMode="auto">
            <a:xfrm>
              <a:off x="4088131" y="3582486"/>
              <a:ext cx="1085850" cy="260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  <a:latin typeface="Calibri" pitchFamily="34" charset="0"/>
                </a:rPr>
                <a:t>F112I,F112C</a:t>
              </a:r>
            </a:p>
          </p:txBody>
        </p:sp>
        <p:sp>
          <p:nvSpPr>
            <p:cNvPr id="79967" name="Rounded Rectangle 105"/>
            <p:cNvSpPr>
              <a:spLocks noChangeArrowheads="1"/>
            </p:cNvSpPr>
            <p:nvPr/>
          </p:nvSpPr>
          <p:spPr bwMode="auto">
            <a:xfrm>
              <a:off x="5212079" y="1493520"/>
              <a:ext cx="1878446" cy="2468880"/>
            </a:xfrm>
            <a:prstGeom prst="roundRect">
              <a:avLst>
                <a:gd name="adj" fmla="val 7491"/>
              </a:avLst>
            </a:prstGeom>
            <a:noFill/>
            <a:ln w="19050" algn="ctr">
              <a:solidFill>
                <a:srgbClr val="EC5214"/>
              </a:solidFill>
              <a:round/>
              <a:headEnd/>
              <a:tailEnd/>
            </a:ln>
          </p:spPr>
          <p:txBody>
            <a:bodyPr lIns="91411" tIns="45705" rIns="91411" bIns="45705"/>
            <a:lstStyle/>
            <a:p>
              <a:pPr defTabSz="871538"/>
              <a:endParaRPr lang="el-GR" sz="2300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9968" name="TextBox 107"/>
            <p:cNvSpPr txBox="1">
              <a:spLocks noChangeArrowheads="1"/>
            </p:cNvSpPr>
            <p:nvPr/>
          </p:nvSpPr>
          <p:spPr bwMode="auto">
            <a:xfrm>
              <a:off x="3518361" y="1914485"/>
              <a:ext cx="948093" cy="353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  <a:latin typeface="Calibri" pitchFamily="34" charset="0"/>
                </a:rPr>
                <a:t>TNFR1</a:t>
              </a:r>
            </a:p>
          </p:txBody>
        </p:sp>
        <p:cxnSp>
          <p:nvCxnSpPr>
            <p:cNvPr id="79969" name="Straight Arrow Connector 111"/>
            <p:cNvCxnSpPr>
              <a:cxnSpLocks noChangeShapeType="1"/>
              <a:endCxn id="79968" idx="0"/>
            </p:cNvCxnSpPr>
            <p:nvPr/>
          </p:nvCxnSpPr>
          <p:spPr bwMode="auto">
            <a:xfrm>
              <a:off x="3957888" y="1728110"/>
              <a:ext cx="34521" cy="186374"/>
            </a:xfrm>
            <a:prstGeom prst="straightConnector1">
              <a:avLst/>
            </a:prstGeom>
            <a:noFill/>
            <a:ln w="19050" algn="ctr">
              <a:solidFill>
                <a:schemeClr val="tx2"/>
              </a:solidFill>
              <a:round/>
              <a:headEnd/>
              <a:tailEnd type="triangle" w="med" len="med"/>
            </a:ln>
          </p:spPr>
        </p:cxnSp>
        <p:cxnSp>
          <p:nvCxnSpPr>
            <p:cNvPr id="79970" name="Straight Connector 10"/>
            <p:cNvCxnSpPr>
              <a:cxnSpLocks noChangeShapeType="1"/>
            </p:cNvCxnSpPr>
            <p:nvPr/>
          </p:nvCxnSpPr>
          <p:spPr bwMode="auto">
            <a:xfrm flipH="1">
              <a:off x="1752600" y="4130040"/>
              <a:ext cx="167640" cy="381000"/>
            </a:xfrm>
            <a:prstGeom prst="line">
              <a:avLst/>
            </a:prstGeom>
            <a:noFill/>
            <a:ln w="19050" algn="ctr">
              <a:solidFill>
                <a:srgbClr val="EC5214"/>
              </a:solidFill>
              <a:round/>
              <a:headEnd/>
              <a:tailEnd/>
            </a:ln>
          </p:spPr>
        </p:cxnSp>
        <p:cxnSp>
          <p:nvCxnSpPr>
            <p:cNvPr id="79971" name="Straight Connector 113"/>
            <p:cNvCxnSpPr>
              <a:cxnSpLocks noChangeShapeType="1"/>
            </p:cNvCxnSpPr>
            <p:nvPr/>
          </p:nvCxnSpPr>
          <p:spPr bwMode="auto">
            <a:xfrm flipH="1">
              <a:off x="1905000" y="3962400"/>
              <a:ext cx="4084320" cy="670560"/>
            </a:xfrm>
            <a:prstGeom prst="line">
              <a:avLst/>
            </a:prstGeom>
            <a:noFill/>
            <a:ln w="19050" algn="ctr">
              <a:solidFill>
                <a:srgbClr val="EC5214"/>
              </a:solidFill>
              <a:round/>
              <a:headEnd/>
              <a:tailEnd/>
            </a:ln>
          </p:spPr>
        </p:cxnSp>
        <p:sp>
          <p:nvSpPr>
            <p:cNvPr id="79972" name="TextBox 21"/>
            <p:cNvSpPr>
              <a:spLocks noChangeArrowheads="1"/>
            </p:cNvSpPr>
            <p:nvPr/>
          </p:nvSpPr>
          <p:spPr bwMode="auto">
            <a:xfrm>
              <a:off x="609600" y="4348817"/>
              <a:ext cx="2636520" cy="2048230"/>
            </a:xfrm>
            <a:prstGeom prst="ellipse">
              <a:avLst/>
            </a:prstGeom>
            <a:solidFill>
              <a:srgbClr val="EC5214"/>
            </a:solidFill>
            <a:ln w="9525">
              <a:noFill/>
              <a:round/>
              <a:headEnd/>
              <a:tailEnd/>
            </a:ln>
          </p:spPr>
          <p:txBody>
            <a:bodyPr lIns="9141" tIns="9141" rIns="9141" bIns="9141">
              <a:spAutoFit/>
            </a:bodyPr>
            <a:lstStyle/>
            <a:p>
              <a:pPr algn="ctr"/>
              <a:r>
                <a:rPr lang="el-GR" sz="1100" b="0">
                  <a:solidFill>
                    <a:srgbClr val="FFFFFF"/>
                  </a:solidFill>
                  <a:latin typeface="Calibri" pitchFamily="34" charset="0"/>
                </a:rPr>
                <a:t>Οι περισσότερες μεταλλάξεις εντοπίζονται σε αυτούς τους τρείς εξωτερικούς τομείς του</a:t>
              </a:r>
              <a:r>
                <a:rPr lang="en-US" sz="1100" b="0">
                  <a:solidFill>
                    <a:srgbClr val="FFFFFF"/>
                  </a:solidFill>
                  <a:latin typeface="Calibri" pitchFamily="34" charset="0"/>
                </a:rPr>
                <a:t> TNFR1</a:t>
              </a:r>
              <a:r>
                <a:rPr lang="el-GR" sz="1100" b="0">
                  <a:solidFill>
                    <a:srgbClr val="FFFFFF"/>
                  </a:solidFill>
                  <a:latin typeface="Calibri" pitchFamily="34" charset="0"/>
                </a:rPr>
                <a:t> (</a:t>
              </a:r>
              <a:r>
                <a:rPr lang="en-US" sz="1100" b="0">
                  <a:solidFill>
                    <a:srgbClr val="FFFFFF"/>
                  </a:solidFill>
                  <a:latin typeface="Calibri" pitchFamily="34" charset="0"/>
                </a:rPr>
                <a:t>cysteine-rich domains</a:t>
              </a:r>
              <a:r>
                <a:rPr lang="el-GR" sz="1100" b="0">
                  <a:solidFill>
                    <a:srgbClr val="FFFFFF"/>
                  </a:solidFill>
                  <a:latin typeface="Calibri" pitchFamily="34" charset="0"/>
                </a:rPr>
                <a:t>)</a:t>
              </a:r>
              <a:r>
                <a:rPr lang="en-US" sz="1100" b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sz="1100" b="0" baseline="30000">
                  <a:solidFill>
                    <a:srgbClr val="FFFFFF"/>
                  </a:solidFill>
                  <a:latin typeface="Calibri" pitchFamily="34" charset="0"/>
                </a:rPr>
                <a:t>1</a:t>
              </a:r>
              <a:endParaRPr lang="en-US" sz="11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374"/>
          <p:cNvGrpSpPr>
            <a:grpSpLocks/>
          </p:cNvGrpSpPr>
          <p:nvPr/>
        </p:nvGrpSpPr>
        <p:grpSpPr bwMode="auto">
          <a:xfrm>
            <a:off x="233363" y="2386013"/>
            <a:ext cx="7032625" cy="4159250"/>
            <a:chOff x="-137118" y="2861205"/>
            <a:chExt cx="6527824" cy="3861392"/>
          </a:xfrm>
        </p:grpSpPr>
        <p:sp>
          <p:nvSpPr>
            <p:cNvPr id="376" name="Oval 20"/>
            <p:cNvSpPr/>
            <p:nvPr/>
          </p:nvSpPr>
          <p:spPr bwMode="auto">
            <a:xfrm rot="846921">
              <a:off x="-137118" y="2861205"/>
              <a:ext cx="6527824" cy="3861392"/>
            </a:xfrm>
            <a:custGeom>
              <a:avLst/>
              <a:gdLst>
                <a:gd name="connsiteX0" fmla="*/ 1760120 w 6127509"/>
                <a:gd name="connsiteY0" fmla="*/ 123599 h 3869486"/>
                <a:gd name="connsiteX1" fmla="*/ 2829677 w 6127509"/>
                <a:gd name="connsiteY1" fmla="*/ 0 h 3869486"/>
                <a:gd name="connsiteX2" fmla="*/ 4125010 w 6127509"/>
                <a:gd name="connsiteY2" fmla="*/ 187068 h 3869486"/>
                <a:gd name="connsiteX3" fmla="*/ 4128266 w 6127509"/>
                <a:gd name="connsiteY3" fmla="*/ 187697 h 3869486"/>
                <a:gd name="connsiteX4" fmla="*/ 5402170 w 6127509"/>
                <a:gd name="connsiteY4" fmla="*/ 926403 h 3869486"/>
                <a:gd name="connsiteX5" fmla="*/ 6078309 w 6127509"/>
                <a:gd name="connsiteY5" fmla="*/ 2499293 h 3869486"/>
                <a:gd name="connsiteX6" fmla="*/ 5843819 w 6127509"/>
                <a:gd name="connsiteY6" fmla="*/ 2558260 h 3869486"/>
                <a:gd name="connsiteX7" fmla="*/ 5843817 w 6127509"/>
                <a:gd name="connsiteY7" fmla="*/ 2558259 h 3869486"/>
                <a:gd name="connsiteX8" fmla="*/ 629516 w 6127509"/>
                <a:gd name="connsiteY8" fmla="*/ 3869486 h 3869486"/>
                <a:gd name="connsiteX9" fmla="*/ 551347 w 6127509"/>
                <a:gd name="connsiteY9" fmla="*/ 3558632 h 3869486"/>
                <a:gd name="connsiteX10" fmla="*/ 332184 w 6127509"/>
                <a:gd name="connsiteY10" fmla="*/ 2687098 h 3869486"/>
                <a:gd name="connsiteX11" fmla="*/ 43609 w 6127509"/>
                <a:gd name="connsiteY11" fmla="*/ 1539532 h 3869486"/>
                <a:gd name="connsiteX12" fmla="*/ 73145 w 6127509"/>
                <a:gd name="connsiteY12" fmla="*/ 1498659 h 3869486"/>
                <a:gd name="connsiteX13" fmla="*/ 0 w 6127509"/>
                <a:gd name="connsiteY13" fmla="*/ 1366115 h 3869486"/>
                <a:gd name="connsiteX14" fmla="*/ 29891 w 6127509"/>
                <a:gd name="connsiteY14" fmla="*/ 1358598 h 3869486"/>
                <a:gd name="connsiteX15" fmla="*/ 440044 w 6127509"/>
                <a:gd name="connsiteY15" fmla="*/ 711828 h 3869486"/>
                <a:gd name="connsiteX16" fmla="*/ 1609422 w 6127509"/>
                <a:gd name="connsiteY16" fmla="*/ 166787 h 3869486"/>
                <a:gd name="connsiteX17" fmla="*/ 1760120 w 6127509"/>
                <a:gd name="connsiteY17" fmla="*/ 123599 h 3869486"/>
                <a:gd name="connsiteX0" fmla="*/ 1760120 w 6127509"/>
                <a:gd name="connsiteY0" fmla="*/ 123599 h 3869486"/>
                <a:gd name="connsiteX1" fmla="*/ 2829677 w 6127509"/>
                <a:gd name="connsiteY1" fmla="*/ 0 h 3869486"/>
                <a:gd name="connsiteX2" fmla="*/ 4125010 w 6127509"/>
                <a:gd name="connsiteY2" fmla="*/ 187068 h 3869486"/>
                <a:gd name="connsiteX3" fmla="*/ 4128266 w 6127509"/>
                <a:gd name="connsiteY3" fmla="*/ 187697 h 3869486"/>
                <a:gd name="connsiteX4" fmla="*/ 5402170 w 6127509"/>
                <a:gd name="connsiteY4" fmla="*/ 926403 h 3869486"/>
                <a:gd name="connsiteX5" fmla="*/ 6078309 w 6127509"/>
                <a:gd name="connsiteY5" fmla="*/ 2499293 h 3869486"/>
                <a:gd name="connsiteX6" fmla="*/ 5843819 w 6127509"/>
                <a:gd name="connsiteY6" fmla="*/ 2558260 h 3869486"/>
                <a:gd name="connsiteX7" fmla="*/ 5843817 w 6127509"/>
                <a:gd name="connsiteY7" fmla="*/ 2558259 h 3869486"/>
                <a:gd name="connsiteX8" fmla="*/ 629516 w 6127509"/>
                <a:gd name="connsiteY8" fmla="*/ 3869486 h 3869486"/>
                <a:gd name="connsiteX9" fmla="*/ 551347 w 6127509"/>
                <a:gd name="connsiteY9" fmla="*/ 3558632 h 3869486"/>
                <a:gd name="connsiteX10" fmla="*/ 332184 w 6127509"/>
                <a:gd name="connsiteY10" fmla="*/ 2687098 h 3869486"/>
                <a:gd name="connsiteX11" fmla="*/ 68866 w 6127509"/>
                <a:gd name="connsiteY11" fmla="*/ 1522133 h 3869486"/>
                <a:gd name="connsiteX12" fmla="*/ 73145 w 6127509"/>
                <a:gd name="connsiteY12" fmla="*/ 1498659 h 3869486"/>
                <a:gd name="connsiteX13" fmla="*/ 0 w 6127509"/>
                <a:gd name="connsiteY13" fmla="*/ 1366115 h 3869486"/>
                <a:gd name="connsiteX14" fmla="*/ 29891 w 6127509"/>
                <a:gd name="connsiteY14" fmla="*/ 1358598 h 3869486"/>
                <a:gd name="connsiteX15" fmla="*/ 440044 w 6127509"/>
                <a:gd name="connsiteY15" fmla="*/ 711828 h 3869486"/>
                <a:gd name="connsiteX16" fmla="*/ 1609422 w 6127509"/>
                <a:gd name="connsiteY16" fmla="*/ 166787 h 3869486"/>
                <a:gd name="connsiteX17" fmla="*/ 1760120 w 6127509"/>
                <a:gd name="connsiteY17" fmla="*/ 123599 h 3869486"/>
                <a:gd name="connsiteX0" fmla="*/ 1730229 w 6097618"/>
                <a:gd name="connsiteY0" fmla="*/ 123599 h 3869486"/>
                <a:gd name="connsiteX1" fmla="*/ 2799786 w 6097618"/>
                <a:gd name="connsiteY1" fmla="*/ 0 h 3869486"/>
                <a:gd name="connsiteX2" fmla="*/ 4095119 w 6097618"/>
                <a:gd name="connsiteY2" fmla="*/ 187068 h 3869486"/>
                <a:gd name="connsiteX3" fmla="*/ 4098375 w 6097618"/>
                <a:gd name="connsiteY3" fmla="*/ 187697 h 3869486"/>
                <a:gd name="connsiteX4" fmla="*/ 5372279 w 6097618"/>
                <a:gd name="connsiteY4" fmla="*/ 926403 h 3869486"/>
                <a:gd name="connsiteX5" fmla="*/ 6048418 w 6097618"/>
                <a:gd name="connsiteY5" fmla="*/ 2499293 h 3869486"/>
                <a:gd name="connsiteX6" fmla="*/ 5813928 w 6097618"/>
                <a:gd name="connsiteY6" fmla="*/ 2558260 h 3869486"/>
                <a:gd name="connsiteX7" fmla="*/ 5813926 w 6097618"/>
                <a:gd name="connsiteY7" fmla="*/ 2558259 h 3869486"/>
                <a:gd name="connsiteX8" fmla="*/ 599625 w 6097618"/>
                <a:gd name="connsiteY8" fmla="*/ 3869486 h 3869486"/>
                <a:gd name="connsiteX9" fmla="*/ 521456 w 6097618"/>
                <a:gd name="connsiteY9" fmla="*/ 3558632 h 3869486"/>
                <a:gd name="connsiteX10" fmla="*/ 302293 w 6097618"/>
                <a:gd name="connsiteY10" fmla="*/ 2687098 h 3869486"/>
                <a:gd name="connsiteX11" fmla="*/ 38975 w 6097618"/>
                <a:gd name="connsiteY11" fmla="*/ 1522133 h 3869486"/>
                <a:gd name="connsiteX12" fmla="*/ 43254 w 6097618"/>
                <a:gd name="connsiteY12" fmla="*/ 1498659 h 3869486"/>
                <a:gd name="connsiteX13" fmla="*/ 0 w 6097618"/>
                <a:gd name="connsiteY13" fmla="*/ 1358598 h 3869486"/>
                <a:gd name="connsiteX14" fmla="*/ 410153 w 6097618"/>
                <a:gd name="connsiteY14" fmla="*/ 711828 h 3869486"/>
                <a:gd name="connsiteX15" fmla="*/ 1579531 w 6097618"/>
                <a:gd name="connsiteY15" fmla="*/ 166787 h 3869486"/>
                <a:gd name="connsiteX16" fmla="*/ 1730229 w 6097618"/>
                <a:gd name="connsiteY16" fmla="*/ 123599 h 3869486"/>
                <a:gd name="connsiteX0" fmla="*/ 1730229 w 6097618"/>
                <a:gd name="connsiteY0" fmla="*/ 123599 h 3869486"/>
                <a:gd name="connsiteX1" fmla="*/ 2799786 w 6097618"/>
                <a:gd name="connsiteY1" fmla="*/ 0 h 3869486"/>
                <a:gd name="connsiteX2" fmla="*/ 4095119 w 6097618"/>
                <a:gd name="connsiteY2" fmla="*/ 187068 h 3869486"/>
                <a:gd name="connsiteX3" fmla="*/ 4098375 w 6097618"/>
                <a:gd name="connsiteY3" fmla="*/ 187697 h 3869486"/>
                <a:gd name="connsiteX4" fmla="*/ 5372279 w 6097618"/>
                <a:gd name="connsiteY4" fmla="*/ 926403 h 3869486"/>
                <a:gd name="connsiteX5" fmla="*/ 6048418 w 6097618"/>
                <a:gd name="connsiteY5" fmla="*/ 2499293 h 3869486"/>
                <a:gd name="connsiteX6" fmla="*/ 5813928 w 6097618"/>
                <a:gd name="connsiteY6" fmla="*/ 2558260 h 3869486"/>
                <a:gd name="connsiteX7" fmla="*/ 5813926 w 6097618"/>
                <a:gd name="connsiteY7" fmla="*/ 2558259 h 3869486"/>
                <a:gd name="connsiteX8" fmla="*/ 599625 w 6097618"/>
                <a:gd name="connsiteY8" fmla="*/ 3869486 h 3869486"/>
                <a:gd name="connsiteX9" fmla="*/ 521456 w 6097618"/>
                <a:gd name="connsiteY9" fmla="*/ 3558632 h 3869486"/>
                <a:gd name="connsiteX10" fmla="*/ 302293 w 6097618"/>
                <a:gd name="connsiteY10" fmla="*/ 2687098 h 3869486"/>
                <a:gd name="connsiteX11" fmla="*/ 38975 w 6097618"/>
                <a:gd name="connsiteY11" fmla="*/ 1522133 h 3869486"/>
                <a:gd name="connsiteX12" fmla="*/ 32552 w 6097618"/>
                <a:gd name="connsiteY12" fmla="*/ 1498675 h 3869486"/>
                <a:gd name="connsiteX13" fmla="*/ 0 w 6097618"/>
                <a:gd name="connsiteY13" fmla="*/ 1358598 h 3869486"/>
                <a:gd name="connsiteX14" fmla="*/ 410153 w 6097618"/>
                <a:gd name="connsiteY14" fmla="*/ 711828 h 3869486"/>
                <a:gd name="connsiteX15" fmla="*/ 1579531 w 6097618"/>
                <a:gd name="connsiteY15" fmla="*/ 166787 h 3869486"/>
                <a:gd name="connsiteX16" fmla="*/ 1730229 w 6097618"/>
                <a:gd name="connsiteY16" fmla="*/ 123599 h 3869486"/>
                <a:gd name="connsiteX0" fmla="*/ 1700977 w 6068366"/>
                <a:gd name="connsiteY0" fmla="*/ 123599 h 3869486"/>
                <a:gd name="connsiteX1" fmla="*/ 2770534 w 6068366"/>
                <a:gd name="connsiteY1" fmla="*/ 0 h 3869486"/>
                <a:gd name="connsiteX2" fmla="*/ 4065867 w 6068366"/>
                <a:gd name="connsiteY2" fmla="*/ 187068 h 3869486"/>
                <a:gd name="connsiteX3" fmla="*/ 4069123 w 6068366"/>
                <a:gd name="connsiteY3" fmla="*/ 187697 h 3869486"/>
                <a:gd name="connsiteX4" fmla="*/ 5343027 w 6068366"/>
                <a:gd name="connsiteY4" fmla="*/ 926403 h 3869486"/>
                <a:gd name="connsiteX5" fmla="*/ 6019166 w 6068366"/>
                <a:gd name="connsiteY5" fmla="*/ 2499293 h 3869486"/>
                <a:gd name="connsiteX6" fmla="*/ 5784676 w 6068366"/>
                <a:gd name="connsiteY6" fmla="*/ 2558260 h 3869486"/>
                <a:gd name="connsiteX7" fmla="*/ 5784674 w 6068366"/>
                <a:gd name="connsiteY7" fmla="*/ 2558259 h 3869486"/>
                <a:gd name="connsiteX8" fmla="*/ 570373 w 6068366"/>
                <a:gd name="connsiteY8" fmla="*/ 3869486 h 3869486"/>
                <a:gd name="connsiteX9" fmla="*/ 492204 w 6068366"/>
                <a:gd name="connsiteY9" fmla="*/ 3558632 h 3869486"/>
                <a:gd name="connsiteX10" fmla="*/ 273041 w 6068366"/>
                <a:gd name="connsiteY10" fmla="*/ 2687098 h 3869486"/>
                <a:gd name="connsiteX11" fmla="*/ 9723 w 6068366"/>
                <a:gd name="connsiteY11" fmla="*/ 1522133 h 3869486"/>
                <a:gd name="connsiteX12" fmla="*/ 3300 w 6068366"/>
                <a:gd name="connsiteY12" fmla="*/ 1498675 h 3869486"/>
                <a:gd name="connsiteX13" fmla="*/ 1929 w 6068366"/>
                <a:gd name="connsiteY13" fmla="*/ 1358548 h 3869486"/>
                <a:gd name="connsiteX14" fmla="*/ 380901 w 6068366"/>
                <a:gd name="connsiteY14" fmla="*/ 711828 h 3869486"/>
                <a:gd name="connsiteX15" fmla="*/ 1550279 w 6068366"/>
                <a:gd name="connsiteY15" fmla="*/ 166787 h 3869486"/>
                <a:gd name="connsiteX16" fmla="*/ 1700977 w 6068366"/>
                <a:gd name="connsiteY16" fmla="*/ 123599 h 3869486"/>
                <a:gd name="connsiteX0" fmla="*/ 1699048 w 6066437"/>
                <a:gd name="connsiteY0" fmla="*/ 123599 h 3869486"/>
                <a:gd name="connsiteX1" fmla="*/ 2768605 w 6066437"/>
                <a:gd name="connsiteY1" fmla="*/ 0 h 3869486"/>
                <a:gd name="connsiteX2" fmla="*/ 4063938 w 6066437"/>
                <a:gd name="connsiteY2" fmla="*/ 187068 h 3869486"/>
                <a:gd name="connsiteX3" fmla="*/ 4067194 w 6066437"/>
                <a:gd name="connsiteY3" fmla="*/ 187697 h 3869486"/>
                <a:gd name="connsiteX4" fmla="*/ 5341098 w 6066437"/>
                <a:gd name="connsiteY4" fmla="*/ 926403 h 3869486"/>
                <a:gd name="connsiteX5" fmla="*/ 6017237 w 6066437"/>
                <a:gd name="connsiteY5" fmla="*/ 2499293 h 3869486"/>
                <a:gd name="connsiteX6" fmla="*/ 5782747 w 6066437"/>
                <a:gd name="connsiteY6" fmla="*/ 2558260 h 3869486"/>
                <a:gd name="connsiteX7" fmla="*/ 5782745 w 6066437"/>
                <a:gd name="connsiteY7" fmla="*/ 2558259 h 3869486"/>
                <a:gd name="connsiteX8" fmla="*/ 568444 w 6066437"/>
                <a:gd name="connsiteY8" fmla="*/ 3869486 h 3869486"/>
                <a:gd name="connsiteX9" fmla="*/ 490275 w 6066437"/>
                <a:gd name="connsiteY9" fmla="*/ 3558632 h 3869486"/>
                <a:gd name="connsiteX10" fmla="*/ 271112 w 6066437"/>
                <a:gd name="connsiteY10" fmla="*/ 2687098 h 3869486"/>
                <a:gd name="connsiteX11" fmla="*/ 7794 w 6066437"/>
                <a:gd name="connsiteY11" fmla="*/ 1522133 h 3869486"/>
                <a:gd name="connsiteX12" fmla="*/ 34352 w 6066437"/>
                <a:gd name="connsiteY12" fmla="*/ 1470745 h 3869486"/>
                <a:gd name="connsiteX13" fmla="*/ 0 w 6066437"/>
                <a:gd name="connsiteY13" fmla="*/ 1358548 h 3869486"/>
                <a:gd name="connsiteX14" fmla="*/ 378972 w 6066437"/>
                <a:gd name="connsiteY14" fmla="*/ 711828 h 3869486"/>
                <a:gd name="connsiteX15" fmla="*/ 1548350 w 6066437"/>
                <a:gd name="connsiteY15" fmla="*/ 166787 h 3869486"/>
                <a:gd name="connsiteX16" fmla="*/ 1699048 w 6066437"/>
                <a:gd name="connsiteY16" fmla="*/ 123599 h 3869486"/>
                <a:gd name="connsiteX0" fmla="*/ 1699048 w 6066437"/>
                <a:gd name="connsiteY0" fmla="*/ 123599 h 3869486"/>
                <a:gd name="connsiteX1" fmla="*/ 2768605 w 6066437"/>
                <a:gd name="connsiteY1" fmla="*/ 0 h 3869486"/>
                <a:gd name="connsiteX2" fmla="*/ 4063938 w 6066437"/>
                <a:gd name="connsiteY2" fmla="*/ 187068 h 3869486"/>
                <a:gd name="connsiteX3" fmla="*/ 4067194 w 6066437"/>
                <a:gd name="connsiteY3" fmla="*/ 187697 h 3869486"/>
                <a:gd name="connsiteX4" fmla="*/ 5341098 w 6066437"/>
                <a:gd name="connsiteY4" fmla="*/ 926403 h 3869486"/>
                <a:gd name="connsiteX5" fmla="*/ 6017237 w 6066437"/>
                <a:gd name="connsiteY5" fmla="*/ 2499293 h 3869486"/>
                <a:gd name="connsiteX6" fmla="*/ 5782747 w 6066437"/>
                <a:gd name="connsiteY6" fmla="*/ 2558260 h 3869486"/>
                <a:gd name="connsiteX7" fmla="*/ 5782745 w 6066437"/>
                <a:gd name="connsiteY7" fmla="*/ 2558259 h 3869486"/>
                <a:gd name="connsiteX8" fmla="*/ 568444 w 6066437"/>
                <a:gd name="connsiteY8" fmla="*/ 3869486 h 3869486"/>
                <a:gd name="connsiteX9" fmla="*/ 490275 w 6066437"/>
                <a:gd name="connsiteY9" fmla="*/ 3558632 h 3869486"/>
                <a:gd name="connsiteX10" fmla="*/ 491130 w 6066437"/>
                <a:gd name="connsiteY10" fmla="*/ 2622412 h 3869486"/>
                <a:gd name="connsiteX11" fmla="*/ 7794 w 6066437"/>
                <a:gd name="connsiteY11" fmla="*/ 1522133 h 3869486"/>
                <a:gd name="connsiteX12" fmla="*/ 34352 w 6066437"/>
                <a:gd name="connsiteY12" fmla="*/ 1470745 h 3869486"/>
                <a:gd name="connsiteX13" fmla="*/ 0 w 6066437"/>
                <a:gd name="connsiteY13" fmla="*/ 1358548 h 3869486"/>
                <a:gd name="connsiteX14" fmla="*/ 378972 w 6066437"/>
                <a:gd name="connsiteY14" fmla="*/ 711828 h 3869486"/>
                <a:gd name="connsiteX15" fmla="*/ 1548350 w 6066437"/>
                <a:gd name="connsiteY15" fmla="*/ 166787 h 3869486"/>
                <a:gd name="connsiteX16" fmla="*/ 1699048 w 6066437"/>
                <a:gd name="connsiteY16" fmla="*/ 123599 h 3869486"/>
                <a:gd name="connsiteX0" fmla="*/ 1699048 w 6066437"/>
                <a:gd name="connsiteY0" fmla="*/ 123599 h 3869486"/>
                <a:gd name="connsiteX1" fmla="*/ 2768605 w 6066437"/>
                <a:gd name="connsiteY1" fmla="*/ 0 h 3869486"/>
                <a:gd name="connsiteX2" fmla="*/ 4063938 w 6066437"/>
                <a:gd name="connsiteY2" fmla="*/ 187068 h 3869486"/>
                <a:gd name="connsiteX3" fmla="*/ 4067194 w 6066437"/>
                <a:gd name="connsiteY3" fmla="*/ 187697 h 3869486"/>
                <a:gd name="connsiteX4" fmla="*/ 5341098 w 6066437"/>
                <a:gd name="connsiteY4" fmla="*/ 926403 h 3869486"/>
                <a:gd name="connsiteX5" fmla="*/ 6017237 w 6066437"/>
                <a:gd name="connsiteY5" fmla="*/ 2499293 h 3869486"/>
                <a:gd name="connsiteX6" fmla="*/ 5782747 w 6066437"/>
                <a:gd name="connsiteY6" fmla="*/ 2558260 h 3869486"/>
                <a:gd name="connsiteX7" fmla="*/ 5782745 w 6066437"/>
                <a:gd name="connsiteY7" fmla="*/ 2558259 h 3869486"/>
                <a:gd name="connsiteX8" fmla="*/ 568444 w 6066437"/>
                <a:gd name="connsiteY8" fmla="*/ 3869486 h 3869486"/>
                <a:gd name="connsiteX9" fmla="*/ 490275 w 6066437"/>
                <a:gd name="connsiteY9" fmla="*/ 3558632 h 3869486"/>
                <a:gd name="connsiteX10" fmla="*/ 326137 w 6066437"/>
                <a:gd name="connsiteY10" fmla="*/ 2689153 h 3869486"/>
                <a:gd name="connsiteX11" fmla="*/ 7794 w 6066437"/>
                <a:gd name="connsiteY11" fmla="*/ 1522133 h 3869486"/>
                <a:gd name="connsiteX12" fmla="*/ 34352 w 6066437"/>
                <a:gd name="connsiteY12" fmla="*/ 1470745 h 3869486"/>
                <a:gd name="connsiteX13" fmla="*/ 0 w 6066437"/>
                <a:gd name="connsiteY13" fmla="*/ 1358548 h 3869486"/>
                <a:gd name="connsiteX14" fmla="*/ 378972 w 6066437"/>
                <a:gd name="connsiteY14" fmla="*/ 711828 h 3869486"/>
                <a:gd name="connsiteX15" fmla="*/ 1548350 w 6066437"/>
                <a:gd name="connsiteY15" fmla="*/ 166787 h 3869486"/>
                <a:gd name="connsiteX16" fmla="*/ 1699048 w 6066437"/>
                <a:gd name="connsiteY16" fmla="*/ 123599 h 3869486"/>
                <a:gd name="connsiteX0" fmla="*/ 1739158 w 6106547"/>
                <a:gd name="connsiteY0" fmla="*/ 123599 h 3869486"/>
                <a:gd name="connsiteX1" fmla="*/ 2808715 w 6106547"/>
                <a:gd name="connsiteY1" fmla="*/ 0 h 3869486"/>
                <a:gd name="connsiteX2" fmla="*/ 4104048 w 6106547"/>
                <a:gd name="connsiteY2" fmla="*/ 187068 h 3869486"/>
                <a:gd name="connsiteX3" fmla="*/ 4107304 w 6106547"/>
                <a:gd name="connsiteY3" fmla="*/ 187697 h 3869486"/>
                <a:gd name="connsiteX4" fmla="*/ 5381208 w 6106547"/>
                <a:gd name="connsiteY4" fmla="*/ 926403 h 3869486"/>
                <a:gd name="connsiteX5" fmla="*/ 6057347 w 6106547"/>
                <a:gd name="connsiteY5" fmla="*/ 2499293 h 3869486"/>
                <a:gd name="connsiteX6" fmla="*/ 5822857 w 6106547"/>
                <a:gd name="connsiteY6" fmla="*/ 2558260 h 3869486"/>
                <a:gd name="connsiteX7" fmla="*/ 5822855 w 6106547"/>
                <a:gd name="connsiteY7" fmla="*/ 2558259 h 3869486"/>
                <a:gd name="connsiteX8" fmla="*/ 608554 w 6106547"/>
                <a:gd name="connsiteY8" fmla="*/ 3869486 h 3869486"/>
                <a:gd name="connsiteX9" fmla="*/ 530385 w 6106547"/>
                <a:gd name="connsiteY9" fmla="*/ 3558632 h 3869486"/>
                <a:gd name="connsiteX10" fmla="*/ 366247 w 6106547"/>
                <a:gd name="connsiteY10" fmla="*/ 2689153 h 3869486"/>
                <a:gd name="connsiteX11" fmla="*/ 47904 w 6106547"/>
                <a:gd name="connsiteY11" fmla="*/ 1522133 h 3869486"/>
                <a:gd name="connsiteX12" fmla="*/ 40110 w 6106547"/>
                <a:gd name="connsiteY12" fmla="*/ 1358548 h 3869486"/>
                <a:gd name="connsiteX13" fmla="*/ 419082 w 6106547"/>
                <a:gd name="connsiteY13" fmla="*/ 711828 h 3869486"/>
                <a:gd name="connsiteX14" fmla="*/ 1588460 w 6106547"/>
                <a:gd name="connsiteY14" fmla="*/ 166787 h 3869486"/>
                <a:gd name="connsiteX15" fmla="*/ 1739158 w 6106547"/>
                <a:gd name="connsiteY15" fmla="*/ 123599 h 3869486"/>
                <a:gd name="connsiteX0" fmla="*/ 1707853 w 6075242"/>
                <a:gd name="connsiteY0" fmla="*/ 123599 h 3869486"/>
                <a:gd name="connsiteX1" fmla="*/ 2777410 w 6075242"/>
                <a:gd name="connsiteY1" fmla="*/ 0 h 3869486"/>
                <a:gd name="connsiteX2" fmla="*/ 4072743 w 6075242"/>
                <a:gd name="connsiteY2" fmla="*/ 187068 h 3869486"/>
                <a:gd name="connsiteX3" fmla="*/ 4075999 w 6075242"/>
                <a:gd name="connsiteY3" fmla="*/ 187697 h 3869486"/>
                <a:gd name="connsiteX4" fmla="*/ 5349903 w 6075242"/>
                <a:gd name="connsiteY4" fmla="*/ 926403 h 3869486"/>
                <a:gd name="connsiteX5" fmla="*/ 6026042 w 6075242"/>
                <a:gd name="connsiteY5" fmla="*/ 2499293 h 3869486"/>
                <a:gd name="connsiteX6" fmla="*/ 5791552 w 6075242"/>
                <a:gd name="connsiteY6" fmla="*/ 2558260 h 3869486"/>
                <a:gd name="connsiteX7" fmla="*/ 5791550 w 6075242"/>
                <a:gd name="connsiteY7" fmla="*/ 2558259 h 3869486"/>
                <a:gd name="connsiteX8" fmla="*/ 577249 w 6075242"/>
                <a:gd name="connsiteY8" fmla="*/ 3869486 h 3869486"/>
                <a:gd name="connsiteX9" fmla="*/ 499080 w 6075242"/>
                <a:gd name="connsiteY9" fmla="*/ 3558632 h 3869486"/>
                <a:gd name="connsiteX10" fmla="*/ 334942 w 6075242"/>
                <a:gd name="connsiteY10" fmla="*/ 2689153 h 3869486"/>
                <a:gd name="connsiteX11" fmla="*/ 16599 w 6075242"/>
                <a:gd name="connsiteY11" fmla="*/ 1522133 h 3869486"/>
                <a:gd name="connsiteX12" fmla="*/ 8805 w 6075242"/>
                <a:gd name="connsiteY12" fmla="*/ 1358548 h 3869486"/>
                <a:gd name="connsiteX13" fmla="*/ 387777 w 6075242"/>
                <a:gd name="connsiteY13" fmla="*/ 711828 h 3869486"/>
                <a:gd name="connsiteX14" fmla="*/ 1557155 w 6075242"/>
                <a:gd name="connsiteY14" fmla="*/ 166787 h 3869486"/>
                <a:gd name="connsiteX15" fmla="*/ 1707853 w 6075242"/>
                <a:gd name="connsiteY15" fmla="*/ 123599 h 3869486"/>
                <a:gd name="connsiteX0" fmla="*/ 1707853 w 6075242"/>
                <a:gd name="connsiteY0" fmla="*/ 123599 h 3869486"/>
                <a:gd name="connsiteX1" fmla="*/ 2777410 w 6075242"/>
                <a:gd name="connsiteY1" fmla="*/ 0 h 3869486"/>
                <a:gd name="connsiteX2" fmla="*/ 4072743 w 6075242"/>
                <a:gd name="connsiteY2" fmla="*/ 187068 h 3869486"/>
                <a:gd name="connsiteX3" fmla="*/ 4075999 w 6075242"/>
                <a:gd name="connsiteY3" fmla="*/ 187697 h 3869486"/>
                <a:gd name="connsiteX4" fmla="*/ 5349903 w 6075242"/>
                <a:gd name="connsiteY4" fmla="*/ 926403 h 3869486"/>
                <a:gd name="connsiteX5" fmla="*/ 6026042 w 6075242"/>
                <a:gd name="connsiteY5" fmla="*/ 2499293 h 3869486"/>
                <a:gd name="connsiteX6" fmla="*/ 5791552 w 6075242"/>
                <a:gd name="connsiteY6" fmla="*/ 2558260 h 3869486"/>
                <a:gd name="connsiteX7" fmla="*/ 5791550 w 6075242"/>
                <a:gd name="connsiteY7" fmla="*/ 2558259 h 3869486"/>
                <a:gd name="connsiteX8" fmla="*/ 577249 w 6075242"/>
                <a:gd name="connsiteY8" fmla="*/ 3869486 h 3869486"/>
                <a:gd name="connsiteX9" fmla="*/ 499080 w 6075242"/>
                <a:gd name="connsiteY9" fmla="*/ 3558632 h 3869486"/>
                <a:gd name="connsiteX10" fmla="*/ 334942 w 6075242"/>
                <a:gd name="connsiteY10" fmla="*/ 2689153 h 3869486"/>
                <a:gd name="connsiteX11" fmla="*/ 16599 w 6075242"/>
                <a:gd name="connsiteY11" fmla="*/ 1522133 h 3869486"/>
                <a:gd name="connsiteX12" fmla="*/ 8805 w 6075242"/>
                <a:gd name="connsiteY12" fmla="*/ 1358548 h 3869486"/>
                <a:gd name="connsiteX13" fmla="*/ 387777 w 6075242"/>
                <a:gd name="connsiteY13" fmla="*/ 711828 h 3869486"/>
                <a:gd name="connsiteX14" fmla="*/ 1557155 w 6075242"/>
                <a:gd name="connsiteY14" fmla="*/ 166787 h 3869486"/>
                <a:gd name="connsiteX15" fmla="*/ 1707853 w 6075242"/>
                <a:gd name="connsiteY15" fmla="*/ 123599 h 3869486"/>
                <a:gd name="connsiteX0" fmla="*/ 1718475 w 6085864"/>
                <a:gd name="connsiteY0" fmla="*/ 123599 h 3869486"/>
                <a:gd name="connsiteX1" fmla="*/ 2788032 w 6085864"/>
                <a:gd name="connsiteY1" fmla="*/ 0 h 3869486"/>
                <a:gd name="connsiteX2" fmla="*/ 4083365 w 6085864"/>
                <a:gd name="connsiteY2" fmla="*/ 187068 h 3869486"/>
                <a:gd name="connsiteX3" fmla="*/ 4086621 w 6085864"/>
                <a:gd name="connsiteY3" fmla="*/ 187697 h 3869486"/>
                <a:gd name="connsiteX4" fmla="*/ 5360525 w 6085864"/>
                <a:gd name="connsiteY4" fmla="*/ 926403 h 3869486"/>
                <a:gd name="connsiteX5" fmla="*/ 6036664 w 6085864"/>
                <a:gd name="connsiteY5" fmla="*/ 2499293 h 3869486"/>
                <a:gd name="connsiteX6" fmla="*/ 5802174 w 6085864"/>
                <a:gd name="connsiteY6" fmla="*/ 2558260 h 3869486"/>
                <a:gd name="connsiteX7" fmla="*/ 5802172 w 6085864"/>
                <a:gd name="connsiteY7" fmla="*/ 2558259 h 3869486"/>
                <a:gd name="connsiteX8" fmla="*/ 587871 w 6085864"/>
                <a:gd name="connsiteY8" fmla="*/ 3869486 h 3869486"/>
                <a:gd name="connsiteX9" fmla="*/ 509702 w 6085864"/>
                <a:gd name="connsiteY9" fmla="*/ 3558632 h 3869486"/>
                <a:gd name="connsiteX10" fmla="*/ 345564 w 6085864"/>
                <a:gd name="connsiteY10" fmla="*/ 2689153 h 3869486"/>
                <a:gd name="connsiteX11" fmla="*/ 27221 w 6085864"/>
                <a:gd name="connsiteY11" fmla="*/ 1522133 h 3869486"/>
                <a:gd name="connsiteX12" fmla="*/ 19427 w 6085864"/>
                <a:gd name="connsiteY12" fmla="*/ 1358548 h 3869486"/>
                <a:gd name="connsiteX13" fmla="*/ 398399 w 6085864"/>
                <a:gd name="connsiteY13" fmla="*/ 711828 h 3869486"/>
                <a:gd name="connsiteX14" fmla="*/ 1567777 w 6085864"/>
                <a:gd name="connsiteY14" fmla="*/ 166787 h 3869486"/>
                <a:gd name="connsiteX15" fmla="*/ 1718475 w 6085864"/>
                <a:gd name="connsiteY15" fmla="*/ 123599 h 3869486"/>
                <a:gd name="connsiteX0" fmla="*/ 1713367 w 6080756"/>
                <a:gd name="connsiteY0" fmla="*/ 123599 h 3869486"/>
                <a:gd name="connsiteX1" fmla="*/ 2782924 w 6080756"/>
                <a:gd name="connsiteY1" fmla="*/ 0 h 3869486"/>
                <a:gd name="connsiteX2" fmla="*/ 4078257 w 6080756"/>
                <a:gd name="connsiteY2" fmla="*/ 187068 h 3869486"/>
                <a:gd name="connsiteX3" fmla="*/ 4081513 w 6080756"/>
                <a:gd name="connsiteY3" fmla="*/ 187697 h 3869486"/>
                <a:gd name="connsiteX4" fmla="*/ 5355417 w 6080756"/>
                <a:gd name="connsiteY4" fmla="*/ 926403 h 3869486"/>
                <a:gd name="connsiteX5" fmla="*/ 6031556 w 6080756"/>
                <a:gd name="connsiteY5" fmla="*/ 2499293 h 3869486"/>
                <a:gd name="connsiteX6" fmla="*/ 5797066 w 6080756"/>
                <a:gd name="connsiteY6" fmla="*/ 2558260 h 3869486"/>
                <a:gd name="connsiteX7" fmla="*/ 5797064 w 6080756"/>
                <a:gd name="connsiteY7" fmla="*/ 2558259 h 3869486"/>
                <a:gd name="connsiteX8" fmla="*/ 582763 w 6080756"/>
                <a:gd name="connsiteY8" fmla="*/ 3869486 h 3869486"/>
                <a:gd name="connsiteX9" fmla="*/ 504594 w 6080756"/>
                <a:gd name="connsiteY9" fmla="*/ 3558632 h 3869486"/>
                <a:gd name="connsiteX10" fmla="*/ 340456 w 6080756"/>
                <a:gd name="connsiteY10" fmla="*/ 2689153 h 3869486"/>
                <a:gd name="connsiteX11" fmla="*/ 22113 w 6080756"/>
                <a:gd name="connsiteY11" fmla="*/ 1522133 h 3869486"/>
                <a:gd name="connsiteX12" fmla="*/ 33587 w 6080756"/>
                <a:gd name="connsiteY12" fmla="*/ 1326014 h 3869486"/>
                <a:gd name="connsiteX13" fmla="*/ 393291 w 6080756"/>
                <a:gd name="connsiteY13" fmla="*/ 711828 h 3869486"/>
                <a:gd name="connsiteX14" fmla="*/ 1562669 w 6080756"/>
                <a:gd name="connsiteY14" fmla="*/ 166787 h 3869486"/>
                <a:gd name="connsiteX15" fmla="*/ 1713367 w 6080756"/>
                <a:gd name="connsiteY15" fmla="*/ 123599 h 3869486"/>
                <a:gd name="connsiteX0" fmla="*/ 1691254 w 6058643"/>
                <a:gd name="connsiteY0" fmla="*/ 123599 h 3869486"/>
                <a:gd name="connsiteX1" fmla="*/ 2760811 w 6058643"/>
                <a:gd name="connsiteY1" fmla="*/ 0 h 3869486"/>
                <a:gd name="connsiteX2" fmla="*/ 4056144 w 6058643"/>
                <a:gd name="connsiteY2" fmla="*/ 187068 h 3869486"/>
                <a:gd name="connsiteX3" fmla="*/ 4059400 w 6058643"/>
                <a:gd name="connsiteY3" fmla="*/ 187697 h 3869486"/>
                <a:gd name="connsiteX4" fmla="*/ 5333304 w 6058643"/>
                <a:gd name="connsiteY4" fmla="*/ 926403 h 3869486"/>
                <a:gd name="connsiteX5" fmla="*/ 6009443 w 6058643"/>
                <a:gd name="connsiteY5" fmla="*/ 2499293 h 3869486"/>
                <a:gd name="connsiteX6" fmla="*/ 5774953 w 6058643"/>
                <a:gd name="connsiteY6" fmla="*/ 2558260 h 3869486"/>
                <a:gd name="connsiteX7" fmla="*/ 5774951 w 6058643"/>
                <a:gd name="connsiteY7" fmla="*/ 2558259 h 3869486"/>
                <a:gd name="connsiteX8" fmla="*/ 560650 w 6058643"/>
                <a:gd name="connsiteY8" fmla="*/ 3869486 h 3869486"/>
                <a:gd name="connsiteX9" fmla="*/ 482481 w 6058643"/>
                <a:gd name="connsiteY9" fmla="*/ 3558632 h 3869486"/>
                <a:gd name="connsiteX10" fmla="*/ 318343 w 6058643"/>
                <a:gd name="connsiteY10" fmla="*/ 2689153 h 3869486"/>
                <a:gd name="connsiteX11" fmla="*/ 0 w 6058643"/>
                <a:gd name="connsiteY11" fmla="*/ 1522133 h 3869486"/>
                <a:gd name="connsiteX12" fmla="*/ 11474 w 6058643"/>
                <a:gd name="connsiteY12" fmla="*/ 1326014 h 3869486"/>
                <a:gd name="connsiteX13" fmla="*/ 371178 w 6058643"/>
                <a:gd name="connsiteY13" fmla="*/ 711828 h 3869486"/>
                <a:gd name="connsiteX14" fmla="*/ 1540556 w 6058643"/>
                <a:gd name="connsiteY14" fmla="*/ 166787 h 3869486"/>
                <a:gd name="connsiteX15" fmla="*/ 1691254 w 6058643"/>
                <a:gd name="connsiteY15" fmla="*/ 123599 h 3869486"/>
                <a:gd name="connsiteX0" fmla="*/ 1679991 w 6047380"/>
                <a:gd name="connsiteY0" fmla="*/ 123599 h 3869486"/>
                <a:gd name="connsiteX1" fmla="*/ 2749548 w 6047380"/>
                <a:gd name="connsiteY1" fmla="*/ 0 h 3869486"/>
                <a:gd name="connsiteX2" fmla="*/ 4044881 w 6047380"/>
                <a:gd name="connsiteY2" fmla="*/ 187068 h 3869486"/>
                <a:gd name="connsiteX3" fmla="*/ 4048137 w 6047380"/>
                <a:gd name="connsiteY3" fmla="*/ 187697 h 3869486"/>
                <a:gd name="connsiteX4" fmla="*/ 5322041 w 6047380"/>
                <a:gd name="connsiteY4" fmla="*/ 926403 h 3869486"/>
                <a:gd name="connsiteX5" fmla="*/ 5998180 w 6047380"/>
                <a:gd name="connsiteY5" fmla="*/ 2499293 h 3869486"/>
                <a:gd name="connsiteX6" fmla="*/ 5763690 w 6047380"/>
                <a:gd name="connsiteY6" fmla="*/ 2558260 h 3869486"/>
                <a:gd name="connsiteX7" fmla="*/ 5763688 w 6047380"/>
                <a:gd name="connsiteY7" fmla="*/ 2558259 h 3869486"/>
                <a:gd name="connsiteX8" fmla="*/ 549387 w 6047380"/>
                <a:gd name="connsiteY8" fmla="*/ 3869486 h 3869486"/>
                <a:gd name="connsiteX9" fmla="*/ 471218 w 6047380"/>
                <a:gd name="connsiteY9" fmla="*/ 3558632 h 3869486"/>
                <a:gd name="connsiteX10" fmla="*/ 307080 w 6047380"/>
                <a:gd name="connsiteY10" fmla="*/ 2689153 h 3869486"/>
                <a:gd name="connsiteX11" fmla="*/ 20393 w 6047380"/>
                <a:gd name="connsiteY11" fmla="*/ 1516666 h 3869486"/>
                <a:gd name="connsiteX12" fmla="*/ 211 w 6047380"/>
                <a:gd name="connsiteY12" fmla="*/ 1326014 h 3869486"/>
                <a:gd name="connsiteX13" fmla="*/ 359915 w 6047380"/>
                <a:gd name="connsiteY13" fmla="*/ 711828 h 3869486"/>
                <a:gd name="connsiteX14" fmla="*/ 1529293 w 6047380"/>
                <a:gd name="connsiteY14" fmla="*/ 166787 h 3869486"/>
                <a:gd name="connsiteX15" fmla="*/ 1679991 w 6047380"/>
                <a:gd name="connsiteY15" fmla="*/ 123599 h 3869486"/>
                <a:gd name="connsiteX0" fmla="*/ 1680985 w 6048374"/>
                <a:gd name="connsiteY0" fmla="*/ 123599 h 3869486"/>
                <a:gd name="connsiteX1" fmla="*/ 2750542 w 6048374"/>
                <a:gd name="connsiteY1" fmla="*/ 0 h 3869486"/>
                <a:gd name="connsiteX2" fmla="*/ 4045875 w 6048374"/>
                <a:gd name="connsiteY2" fmla="*/ 187068 h 3869486"/>
                <a:gd name="connsiteX3" fmla="*/ 4049131 w 6048374"/>
                <a:gd name="connsiteY3" fmla="*/ 187697 h 3869486"/>
                <a:gd name="connsiteX4" fmla="*/ 5323035 w 6048374"/>
                <a:gd name="connsiteY4" fmla="*/ 926403 h 3869486"/>
                <a:gd name="connsiteX5" fmla="*/ 5999174 w 6048374"/>
                <a:gd name="connsiteY5" fmla="*/ 2499293 h 3869486"/>
                <a:gd name="connsiteX6" fmla="*/ 5764684 w 6048374"/>
                <a:gd name="connsiteY6" fmla="*/ 2558260 h 3869486"/>
                <a:gd name="connsiteX7" fmla="*/ 5764682 w 6048374"/>
                <a:gd name="connsiteY7" fmla="*/ 2558259 h 3869486"/>
                <a:gd name="connsiteX8" fmla="*/ 550381 w 6048374"/>
                <a:gd name="connsiteY8" fmla="*/ 3869486 h 3869486"/>
                <a:gd name="connsiteX9" fmla="*/ 472212 w 6048374"/>
                <a:gd name="connsiteY9" fmla="*/ 3558632 h 3869486"/>
                <a:gd name="connsiteX10" fmla="*/ 308074 w 6048374"/>
                <a:gd name="connsiteY10" fmla="*/ 2689153 h 3869486"/>
                <a:gd name="connsiteX11" fmla="*/ 21387 w 6048374"/>
                <a:gd name="connsiteY11" fmla="*/ 1516666 h 3869486"/>
                <a:gd name="connsiteX12" fmla="*/ 1205 w 6048374"/>
                <a:gd name="connsiteY12" fmla="*/ 1326014 h 3869486"/>
                <a:gd name="connsiteX13" fmla="*/ 360909 w 6048374"/>
                <a:gd name="connsiteY13" fmla="*/ 711828 h 3869486"/>
                <a:gd name="connsiteX14" fmla="*/ 1530287 w 6048374"/>
                <a:gd name="connsiteY14" fmla="*/ 166787 h 3869486"/>
                <a:gd name="connsiteX15" fmla="*/ 1680985 w 6048374"/>
                <a:gd name="connsiteY15" fmla="*/ 123599 h 3869486"/>
                <a:gd name="connsiteX0" fmla="*/ 1680328 w 6047717"/>
                <a:gd name="connsiteY0" fmla="*/ 123599 h 3869486"/>
                <a:gd name="connsiteX1" fmla="*/ 2749885 w 6047717"/>
                <a:gd name="connsiteY1" fmla="*/ 0 h 3869486"/>
                <a:gd name="connsiteX2" fmla="*/ 4045218 w 6047717"/>
                <a:gd name="connsiteY2" fmla="*/ 187068 h 3869486"/>
                <a:gd name="connsiteX3" fmla="*/ 4048474 w 6047717"/>
                <a:gd name="connsiteY3" fmla="*/ 187697 h 3869486"/>
                <a:gd name="connsiteX4" fmla="*/ 5322378 w 6047717"/>
                <a:gd name="connsiteY4" fmla="*/ 926403 h 3869486"/>
                <a:gd name="connsiteX5" fmla="*/ 5998517 w 6047717"/>
                <a:gd name="connsiteY5" fmla="*/ 2499293 h 3869486"/>
                <a:gd name="connsiteX6" fmla="*/ 5764027 w 6047717"/>
                <a:gd name="connsiteY6" fmla="*/ 2558260 h 3869486"/>
                <a:gd name="connsiteX7" fmla="*/ 5764025 w 6047717"/>
                <a:gd name="connsiteY7" fmla="*/ 2558259 h 3869486"/>
                <a:gd name="connsiteX8" fmla="*/ 549724 w 6047717"/>
                <a:gd name="connsiteY8" fmla="*/ 3869486 h 3869486"/>
                <a:gd name="connsiteX9" fmla="*/ 471555 w 6047717"/>
                <a:gd name="connsiteY9" fmla="*/ 3558632 h 3869486"/>
                <a:gd name="connsiteX10" fmla="*/ 307417 w 6047717"/>
                <a:gd name="connsiteY10" fmla="*/ 2689153 h 3869486"/>
                <a:gd name="connsiteX11" fmla="*/ 29994 w 6047717"/>
                <a:gd name="connsiteY11" fmla="*/ 1513942 h 3869486"/>
                <a:gd name="connsiteX12" fmla="*/ 548 w 6047717"/>
                <a:gd name="connsiteY12" fmla="*/ 1326014 h 3869486"/>
                <a:gd name="connsiteX13" fmla="*/ 360252 w 6047717"/>
                <a:gd name="connsiteY13" fmla="*/ 711828 h 3869486"/>
                <a:gd name="connsiteX14" fmla="*/ 1529630 w 6047717"/>
                <a:gd name="connsiteY14" fmla="*/ 166787 h 3869486"/>
                <a:gd name="connsiteX15" fmla="*/ 1680328 w 6047717"/>
                <a:gd name="connsiteY15" fmla="*/ 123599 h 3869486"/>
                <a:gd name="connsiteX0" fmla="*/ 1681263 w 6048652"/>
                <a:gd name="connsiteY0" fmla="*/ 123599 h 3869486"/>
                <a:gd name="connsiteX1" fmla="*/ 2750820 w 6048652"/>
                <a:gd name="connsiteY1" fmla="*/ 0 h 3869486"/>
                <a:gd name="connsiteX2" fmla="*/ 4046153 w 6048652"/>
                <a:gd name="connsiteY2" fmla="*/ 187068 h 3869486"/>
                <a:gd name="connsiteX3" fmla="*/ 4049409 w 6048652"/>
                <a:gd name="connsiteY3" fmla="*/ 187697 h 3869486"/>
                <a:gd name="connsiteX4" fmla="*/ 5323313 w 6048652"/>
                <a:gd name="connsiteY4" fmla="*/ 926403 h 3869486"/>
                <a:gd name="connsiteX5" fmla="*/ 5999452 w 6048652"/>
                <a:gd name="connsiteY5" fmla="*/ 2499293 h 3869486"/>
                <a:gd name="connsiteX6" fmla="*/ 5764962 w 6048652"/>
                <a:gd name="connsiteY6" fmla="*/ 2558260 h 3869486"/>
                <a:gd name="connsiteX7" fmla="*/ 5764960 w 6048652"/>
                <a:gd name="connsiteY7" fmla="*/ 2558259 h 3869486"/>
                <a:gd name="connsiteX8" fmla="*/ 550659 w 6048652"/>
                <a:gd name="connsiteY8" fmla="*/ 3869486 h 3869486"/>
                <a:gd name="connsiteX9" fmla="*/ 472490 w 6048652"/>
                <a:gd name="connsiteY9" fmla="*/ 3558632 h 3869486"/>
                <a:gd name="connsiteX10" fmla="*/ 308352 w 6048652"/>
                <a:gd name="connsiteY10" fmla="*/ 2689153 h 3869486"/>
                <a:gd name="connsiteX11" fmla="*/ 30929 w 6048652"/>
                <a:gd name="connsiteY11" fmla="*/ 1513942 h 3869486"/>
                <a:gd name="connsiteX12" fmla="*/ 1483 w 6048652"/>
                <a:gd name="connsiteY12" fmla="*/ 1326014 h 3869486"/>
                <a:gd name="connsiteX13" fmla="*/ 361187 w 6048652"/>
                <a:gd name="connsiteY13" fmla="*/ 711828 h 3869486"/>
                <a:gd name="connsiteX14" fmla="*/ 1530565 w 6048652"/>
                <a:gd name="connsiteY14" fmla="*/ 166787 h 3869486"/>
                <a:gd name="connsiteX15" fmla="*/ 1681263 w 6048652"/>
                <a:gd name="connsiteY15" fmla="*/ 123599 h 3869486"/>
                <a:gd name="connsiteX0" fmla="*/ 1681263 w 6048652"/>
                <a:gd name="connsiteY0" fmla="*/ 123599 h 3869486"/>
                <a:gd name="connsiteX1" fmla="*/ 2750820 w 6048652"/>
                <a:gd name="connsiteY1" fmla="*/ 0 h 3869486"/>
                <a:gd name="connsiteX2" fmla="*/ 4046153 w 6048652"/>
                <a:gd name="connsiteY2" fmla="*/ 187068 h 3869486"/>
                <a:gd name="connsiteX3" fmla="*/ 4049409 w 6048652"/>
                <a:gd name="connsiteY3" fmla="*/ 187697 h 3869486"/>
                <a:gd name="connsiteX4" fmla="*/ 5323313 w 6048652"/>
                <a:gd name="connsiteY4" fmla="*/ 926403 h 3869486"/>
                <a:gd name="connsiteX5" fmla="*/ 5999452 w 6048652"/>
                <a:gd name="connsiteY5" fmla="*/ 2499293 h 3869486"/>
                <a:gd name="connsiteX6" fmla="*/ 5764962 w 6048652"/>
                <a:gd name="connsiteY6" fmla="*/ 2558260 h 3869486"/>
                <a:gd name="connsiteX7" fmla="*/ 5764960 w 6048652"/>
                <a:gd name="connsiteY7" fmla="*/ 2558259 h 3869486"/>
                <a:gd name="connsiteX8" fmla="*/ 550659 w 6048652"/>
                <a:gd name="connsiteY8" fmla="*/ 3869486 h 3869486"/>
                <a:gd name="connsiteX9" fmla="*/ 484841 w 6048652"/>
                <a:gd name="connsiteY9" fmla="*/ 3555001 h 3869486"/>
                <a:gd name="connsiteX10" fmla="*/ 308352 w 6048652"/>
                <a:gd name="connsiteY10" fmla="*/ 2689153 h 3869486"/>
                <a:gd name="connsiteX11" fmla="*/ 30929 w 6048652"/>
                <a:gd name="connsiteY11" fmla="*/ 1513942 h 3869486"/>
                <a:gd name="connsiteX12" fmla="*/ 1483 w 6048652"/>
                <a:gd name="connsiteY12" fmla="*/ 1326014 h 3869486"/>
                <a:gd name="connsiteX13" fmla="*/ 361187 w 6048652"/>
                <a:gd name="connsiteY13" fmla="*/ 711828 h 3869486"/>
                <a:gd name="connsiteX14" fmla="*/ 1530565 w 6048652"/>
                <a:gd name="connsiteY14" fmla="*/ 166787 h 3869486"/>
                <a:gd name="connsiteX15" fmla="*/ 1681263 w 6048652"/>
                <a:gd name="connsiteY15" fmla="*/ 123599 h 3869486"/>
                <a:gd name="connsiteX0" fmla="*/ 1681263 w 6048652"/>
                <a:gd name="connsiteY0" fmla="*/ 123599 h 3861392"/>
                <a:gd name="connsiteX1" fmla="*/ 2750820 w 6048652"/>
                <a:gd name="connsiteY1" fmla="*/ 0 h 3861392"/>
                <a:gd name="connsiteX2" fmla="*/ 4046153 w 6048652"/>
                <a:gd name="connsiteY2" fmla="*/ 187068 h 3861392"/>
                <a:gd name="connsiteX3" fmla="*/ 4049409 w 6048652"/>
                <a:gd name="connsiteY3" fmla="*/ 187697 h 3861392"/>
                <a:gd name="connsiteX4" fmla="*/ 5323313 w 6048652"/>
                <a:gd name="connsiteY4" fmla="*/ 926403 h 3861392"/>
                <a:gd name="connsiteX5" fmla="*/ 5999452 w 6048652"/>
                <a:gd name="connsiteY5" fmla="*/ 2499293 h 3861392"/>
                <a:gd name="connsiteX6" fmla="*/ 5764962 w 6048652"/>
                <a:gd name="connsiteY6" fmla="*/ 2558260 h 3861392"/>
                <a:gd name="connsiteX7" fmla="*/ 5764960 w 6048652"/>
                <a:gd name="connsiteY7" fmla="*/ 2558259 h 3861392"/>
                <a:gd name="connsiteX8" fmla="*/ 580457 w 6048652"/>
                <a:gd name="connsiteY8" fmla="*/ 3861392 h 3861392"/>
                <a:gd name="connsiteX9" fmla="*/ 484841 w 6048652"/>
                <a:gd name="connsiteY9" fmla="*/ 3555001 h 3861392"/>
                <a:gd name="connsiteX10" fmla="*/ 308352 w 6048652"/>
                <a:gd name="connsiteY10" fmla="*/ 2689153 h 3861392"/>
                <a:gd name="connsiteX11" fmla="*/ 30929 w 6048652"/>
                <a:gd name="connsiteY11" fmla="*/ 1513942 h 3861392"/>
                <a:gd name="connsiteX12" fmla="*/ 1483 w 6048652"/>
                <a:gd name="connsiteY12" fmla="*/ 1326014 h 3861392"/>
                <a:gd name="connsiteX13" fmla="*/ 361187 w 6048652"/>
                <a:gd name="connsiteY13" fmla="*/ 711828 h 3861392"/>
                <a:gd name="connsiteX14" fmla="*/ 1530565 w 6048652"/>
                <a:gd name="connsiteY14" fmla="*/ 166787 h 3861392"/>
                <a:gd name="connsiteX15" fmla="*/ 1681263 w 6048652"/>
                <a:gd name="connsiteY15" fmla="*/ 123599 h 3861392"/>
                <a:gd name="connsiteX0" fmla="*/ 1681263 w 6048652"/>
                <a:gd name="connsiteY0" fmla="*/ 123599 h 3861392"/>
                <a:gd name="connsiteX1" fmla="*/ 2750820 w 6048652"/>
                <a:gd name="connsiteY1" fmla="*/ 0 h 3861392"/>
                <a:gd name="connsiteX2" fmla="*/ 4046153 w 6048652"/>
                <a:gd name="connsiteY2" fmla="*/ 187068 h 3861392"/>
                <a:gd name="connsiteX3" fmla="*/ 4049409 w 6048652"/>
                <a:gd name="connsiteY3" fmla="*/ 187697 h 3861392"/>
                <a:gd name="connsiteX4" fmla="*/ 5323313 w 6048652"/>
                <a:gd name="connsiteY4" fmla="*/ 926403 h 3861392"/>
                <a:gd name="connsiteX5" fmla="*/ 5999452 w 6048652"/>
                <a:gd name="connsiteY5" fmla="*/ 2499293 h 3861392"/>
                <a:gd name="connsiteX6" fmla="*/ 5764962 w 6048652"/>
                <a:gd name="connsiteY6" fmla="*/ 2558260 h 3861392"/>
                <a:gd name="connsiteX7" fmla="*/ 5764960 w 6048652"/>
                <a:gd name="connsiteY7" fmla="*/ 2558259 h 3861392"/>
                <a:gd name="connsiteX8" fmla="*/ 580457 w 6048652"/>
                <a:gd name="connsiteY8" fmla="*/ 3861392 h 3861392"/>
                <a:gd name="connsiteX9" fmla="*/ 507190 w 6048652"/>
                <a:gd name="connsiteY9" fmla="*/ 3548931 h 3861392"/>
                <a:gd name="connsiteX10" fmla="*/ 308352 w 6048652"/>
                <a:gd name="connsiteY10" fmla="*/ 2689153 h 3861392"/>
                <a:gd name="connsiteX11" fmla="*/ 30929 w 6048652"/>
                <a:gd name="connsiteY11" fmla="*/ 1513942 h 3861392"/>
                <a:gd name="connsiteX12" fmla="*/ 1483 w 6048652"/>
                <a:gd name="connsiteY12" fmla="*/ 1326014 h 3861392"/>
                <a:gd name="connsiteX13" fmla="*/ 361187 w 6048652"/>
                <a:gd name="connsiteY13" fmla="*/ 711828 h 3861392"/>
                <a:gd name="connsiteX14" fmla="*/ 1530565 w 6048652"/>
                <a:gd name="connsiteY14" fmla="*/ 166787 h 3861392"/>
                <a:gd name="connsiteX15" fmla="*/ 1681263 w 6048652"/>
                <a:gd name="connsiteY15" fmla="*/ 123599 h 386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48652" h="3861392">
                  <a:moveTo>
                    <a:pt x="1681263" y="123599"/>
                  </a:moveTo>
                  <a:cubicBezTo>
                    <a:pt x="2010002" y="44011"/>
                    <a:pt x="2371432" y="0"/>
                    <a:pt x="2750820" y="0"/>
                  </a:cubicBezTo>
                  <a:cubicBezTo>
                    <a:pt x="3219436" y="0"/>
                    <a:pt x="3660652" y="67146"/>
                    <a:pt x="4046153" y="187068"/>
                  </a:cubicBezTo>
                  <a:cubicBezTo>
                    <a:pt x="4047264" y="187171"/>
                    <a:pt x="4048337" y="187433"/>
                    <a:pt x="4049409" y="187697"/>
                  </a:cubicBezTo>
                  <a:cubicBezTo>
                    <a:pt x="4473202" y="291789"/>
                    <a:pt x="4940043" y="562498"/>
                    <a:pt x="5323313" y="926403"/>
                  </a:cubicBezTo>
                  <a:cubicBezTo>
                    <a:pt x="5900008" y="1473959"/>
                    <a:pt x="6166517" y="2112630"/>
                    <a:pt x="5999452" y="2499293"/>
                  </a:cubicBezTo>
                  <a:lnTo>
                    <a:pt x="5764962" y="2558260"/>
                  </a:lnTo>
                  <a:cubicBezTo>
                    <a:pt x="5764961" y="2558260"/>
                    <a:pt x="5764961" y="2558259"/>
                    <a:pt x="5764960" y="2558259"/>
                  </a:cubicBezTo>
                  <a:lnTo>
                    <a:pt x="580457" y="3861392"/>
                  </a:lnTo>
                  <a:lnTo>
                    <a:pt x="507190" y="3548931"/>
                  </a:lnTo>
                  <a:lnTo>
                    <a:pt x="308352" y="2689153"/>
                  </a:lnTo>
                  <a:lnTo>
                    <a:pt x="30929" y="1513942"/>
                  </a:lnTo>
                  <a:cubicBezTo>
                    <a:pt x="-2497" y="1358954"/>
                    <a:pt x="-1797" y="1367071"/>
                    <a:pt x="1483" y="1326014"/>
                  </a:cubicBezTo>
                  <a:cubicBezTo>
                    <a:pt x="-2393" y="1265466"/>
                    <a:pt x="98167" y="929505"/>
                    <a:pt x="361187" y="711828"/>
                  </a:cubicBezTo>
                  <a:cubicBezTo>
                    <a:pt x="657680" y="466448"/>
                    <a:pt x="1078187" y="271430"/>
                    <a:pt x="1530565" y="166787"/>
                  </a:cubicBezTo>
                  <a:cubicBezTo>
                    <a:pt x="1579334" y="149337"/>
                    <a:pt x="1629900" y="136034"/>
                    <a:pt x="1681263" y="123599"/>
                  </a:cubicBezTo>
                  <a:close/>
                </a:path>
              </a:pathLst>
            </a:custGeom>
            <a:solidFill>
              <a:srgbClr val="FCAF17">
                <a:lumMod val="20000"/>
                <a:lumOff val="80000"/>
              </a:srgbClr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11" tIns="45705" rIns="91411" bIns="45705"/>
            <a:lstStyle/>
            <a:p>
              <a:pPr defTabSz="8726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7" name="Round Single Corner Rectangle 376"/>
            <p:cNvSpPr/>
            <p:nvPr/>
          </p:nvSpPr>
          <p:spPr bwMode="auto">
            <a:xfrm>
              <a:off x="116333" y="6000428"/>
              <a:ext cx="6150595" cy="232863"/>
            </a:xfrm>
            <a:prstGeom prst="round1Rect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11" tIns="45705" rIns="91411" bIns="45705"/>
            <a:lstStyle/>
            <a:p>
              <a:pPr defTabSz="8726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668" y="116632"/>
            <a:ext cx="7912812" cy="1368152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Σύνδρομο </a:t>
            </a:r>
            <a:r>
              <a:rPr lang="en-US" sz="2800" dirty="0" smtClean="0"/>
              <a:t>TRAPS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αυξημένη παραγωγή </a:t>
            </a:r>
            <a:r>
              <a:rPr lang="en-US" sz="2800" dirty="0" smtClean="0"/>
              <a:t>ROS </a:t>
            </a:r>
            <a:r>
              <a:rPr lang="el-GR" sz="2800" dirty="0" smtClean="0"/>
              <a:t>που ενεργοποιεί το </a:t>
            </a:r>
            <a:r>
              <a:rPr lang="el-GR" sz="2800" dirty="0" err="1" smtClean="0"/>
              <a:t>φλεγμονόσωμα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οδηγώντας σε </a:t>
            </a:r>
            <a:r>
              <a:rPr lang="el-GR" sz="2800" dirty="0" err="1" smtClean="0"/>
              <a:t>υπερ</a:t>
            </a:r>
            <a:r>
              <a:rPr lang="el-GR" sz="2800" dirty="0" smtClean="0"/>
              <a:t>-παραγωγή </a:t>
            </a:r>
            <a:r>
              <a:rPr lang="en-US" sz="2800" dirty="0" smtClean="0"/>
              <a:t>IL-1</a:t>
            </a:r>
            <a:r>
              <a:rPr lang="el-GR" sz="2800" dirty="0"/>
              <a:t>β</a:t>
            </a:r>
            <a:endParaRPr lang="en-US" sz="2800" dirty="0"/>
          </a:p>
        </p:txBody>
      </p:sp>
      <p:sp>
        <p:nvSpPr>
          <p:cNvPr id="80902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95300" y="6267450"/>
            <a:ext cx="6319838" cy="433388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000" smtClean="0">
                <a:solidFill>
                  <a:srgbClr val="000000"/>
                </a:solidFill>
                <a:cs typeface="Arial" pitchFamily="34" charset="0"/>
              </a:rPr>
              <a:t>CRP, C-reactive protein; ER, endoplasmic reticulum; IL, interleukin; MAPK, mitogen-activated protein kinase; NFkB nuclear factor kB;  ROS, reactive oxygen species; SAA, serum amyloid A; </a:t>
            </a:r>
            <a:r>
              <a:rPr lang="en-US" sz="1000" smtClean="0">
                <a:ea typeface="MS PGothic" pitchFamily="34" charset="-128"/>
              </a:rPr>
              <a:t>TRAPS, tumor necrosis factor receptor–associated periodic syndrome</a:t>
            </a:r>
            <a:r>
              <a:rPr lang="en-US" sz="1000" smtClean="0">
                <a:solidFill>
                  <a:srgbClr val="000000"/>
                </a:solidFill>
                <a:cs typeface="Arial" pitchFamily="34" charset="0"/>
              </a:rPr>
              <a:t>  Gattorno M, Martini A. Arthritis Rheum. 2013;65:1137-1147.</a:t>
            </a:r>
          </a:p>
        </p:txBody>
      </p:sp>
      <p:sp>
        <p:nvSpPr>
          <p:cNvPr id="357" name="Right Arrow 356"/>
          <p:cNvSpPr/>
          <p:nvPr/>
        </p:nvSpPr>
        <p:spPr bwMode="auto">
          <a:xfrm>
            <a:off x="6608763" y="4611688"/>
            <a:ext cx="1285875" cy="1597025"/>
          </a:xfrm>
          <a:prstGeom prst="rightArrow">
            <a:avLst>
              <a:gd name="adj1" fmla="val 50000"/>
              <a:gd name="adj2" fmla="val 50854"/>
            </a:avLst>
          </a:prstGeom>
          <a:gradFill flip="none" rotWithShape="1">
            <a:gsLst>
              <a:gs pos="0">
                <a:srgbClr val="538CFF"/>
              </a:gs>
              <a:gs pos="50000">
                <a:srgbClr val="D1EBFF"/>
              </a:gs>
              <a:gs pos="100000">
                <a:srgbClr val="D1EBFF"/>
              </a:gs>
            </a:gsLst>
            <a:lin ang="108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04" name="TextBox 357"/>
          <p:cNvSpPr>
            <a:spLocks noChangeArrowheads="1"/>
          </p:cNvSpPr>
          <p:nvPr/>
        </p:nvSpPr>
        <p:spPr bwMode="auto">
          <a:xfrm>
            <a:off x="7881938" y="5008563"/>
            <a:ext cx="1262062" cy="679450"/>
          </a:xfrm>
          <a:prstGeom prst="roundRect">
            <a:avLst>
              <a:gd name="adj" fmla="val 16667"/>
            </a:avLst>
          </a:prstGeom>
          <a:solidFill>
            <a:srgbClr val="D1EBFF"/>
          </a:solidFill>
          <a:ln w="19050">
            <a:solidFill>
              <a:srgbClr val="538CFF"/>
            </a:solidFill>
            <a:round/>
            <a:headEnd/>
            <a:tailEnd/>
          </a:ln>
        </p:spPr>
        <p:txBody>
          <a:bodyPr lIns="43629" tIns="43644" rIns="0" bIns="43644">
            <a:spAutoFit/>
          </a:bodyPr>
          <a:lstStyle/>
          <a:p>
            <a:pPr marL="161925" indent="-161925">
              <a:lnSpc>
                <a:spcPct val="114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0000"/>
                </a:solidFill>
                <a:latin typeface="Arial" pitchFamily="34" charset="0"/>
              </a:rPr>
              <a:t>πυρετός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  <a:p>
            <a:pPr marL="161925" indent="-161925">
              <a:lnSpc>
                <a:spcPct val="114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 </a:t>
            </a:r>
            <a:r>
              <a:rPr lang="en-US">
                <a:solidFill>
                  <a:srgbClr val="000000"/>
                </a:solidFill>
                <a:latin typeface="Arial" pitchFamily="34" charset="0"/>
              </a:rPr>
              <a:t>CRP, SAA</a:t>
            </a:r>
          </a:p>
          <a:p>
            <a:pPr marL="161925" indent="-161925">
              <a:lnSpc>
                <a:spcPct val="114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0000"/>
                </a:solidFill>
                <a:latin typeface="Arial" pitchFamily="34" charset="0"/>
              </a:rPr>
              <a:t>Ουδετεροφιλία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0905" name="Group 358"/>
          <p:cNvGrpSpPr>
            <a:grpSpLocks/>
          </p:cNvGrpSpPr>
          <p:nvPr/>
        </p:nvGrpSpPr>
        <p:grpSpPr bwMode="auto">
          <a:xfrm>
            <a:off x="6865938" y="4149725"/>
            <a:ext cx="379412" cy="331788"/>
            <a:chOff x="6236703" y="4504126"/>
            <a:chExt cx="379912" cy="333043"/>
          </a:xfrm>
        </p:grpSpPr>
        <p:sp>
          <p:nvSpPr>
            <p:cNvPr id="360" name="Hexagon 359"/>
            <p:cNvSpPr>
              <a:spLocks noChangeAspect="1"/>
            </p:cNvSpPr>
            <p:nvPr/>
          </p:nvSpPr>
          <p:spPr bwMode="auto">
            <a:xfrm rot="8552391" flipH="1">
              <a:off x="6236703" y="4671380"/>
              <a:ext cx="83089" cy="144311"/>
            </a:xfrm>
            <a:prstGeom prst="hexagon">
              <a:avLst>
                <a:gd name="adj" fmla="val 27277"/>
                <a:gd name="vf" fmla="val 115470"/>
              </a:avLst>
            </a:prstGeom>
            <a:solidFill>
              <a:srgbClr val="99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9971" tIns="46785" rIns="89971" bIns="46785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1" name="Hexagon 360"/>
            <p:cNvSpPr>
              <a:spLocks noChangeAspect="1"/>
            </p:cNvSpPr>
            <p:nvPr/>
          </p:nvSpPr>
          <p:spPr bwMode="auto">
            <a:xfrm rot="9974973" flipH="1">
              <a:off x="6390181" y="4692858"/>
              <a:ext cx="83089" cy="144311"/>
            </a:xfrm>
            <a:prstGeom prst="hexagon">
              <a:avLst>
                <a:gd name="adj" fmla="val 27277"/>
                <a:gd name="vf" fmla="val 115470"/>
              </a:avLst>
            </a:prstGeom>
            <a:solidFill>
              <a:srgbClr val="99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9971" tIns="46785" rIns="89971" bIns="46785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2" name="Hexagon 361"/>
            <p:cNvSpPr>
              <a:spLocks noChangeAspect="1"/>
            </p:cNvSpPr>
            <p:nvPr/>
          </p:nvSpPr>
          <p:spPr bwMode="auto">
            <a:xfrm rot="12303815" flipH="1">
              <a:off x="6533526" y="4619175"/>
              <a:ext cx="83089" cy="144311"/>
            </a:xfrm>
            <a:prstGeom prst="hexagon">
              <a:avLst>
                <a:gd name="adj" fmla="val 27277"/>
                <a:gd name="vf" fmla="val 115470"/>
              </a:avLst>
            </a:prstGeom>
            <a:solidFill>
              <a:srgbClr val="99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9971" tIns="46785" rIns="89971" bIns="46785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3" name="Hexagon 362"/>
            <p:cNvSpPr>
              <a:spLocks noChangeAspect="1"/>
            </p:cNvSpPr>
            <p:nvPr/>
          </p:nvSpPr>
          <p:spPr bwMode="auto">
            <a:xfrm rot="3600000" flipH="1">
              <a:off x="6391811" y="4494872"/>
              <a:ext cx="79831" cy="150200"/>
            </a:xfrm>
            <a:prstGeom prst="hexagon">
              <a:avLst>
                <a:gd name="adj" fmla="val 27277"/>
                <a:gd name="vf" fmla="val 115470"/>
              </a:avLst>
            </a:prstGeom>
            <a:solidFill>
              <a:srgbClr val="99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9971" tIns="46785" rIns="89971" bIns="46785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4" name="Hexagon 363"/>
            <p:cNvSpPr>
              <a:spLocks noChangeAspect="1"/>
            </p:cNvSpPr>
            <p:nvPr/>
          </p:nvSpPr>
          <p:spPr bwMode="auto">
            <a:xfrm rot="8552391" flipH="1">
              <a:off x="6257294" y="4504126"/>
              <a:ext cx="83089" cy="144311"/>
            </a:xfrm>
            <a:prstGeom prst="hexagon">
              <a:avLst>
                <a:gd name="adj" fmla="val 27277"/>
                <a:gd name="vf" fmla="val 115470"/>
              </a:avLst>
            </a:prstGeom>
            <a:solidFill>
              <a:srgbClr val="99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9971" tIns="46785" rIns="89971" bIns="46785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80906" name="TextBox 364"/>
          <p:cNvSpPr txBox="1">
            <a:spLocks noChangeArrowheads="1"/>
          </p:cNvSpPr>
          <p:nvPr/>
        </p:nvSpPr>
        <p:spPr bwMode="auto">
          <a:xfrm>
            <a:off x="6815138" y="4443413"/>
            <a:ext cx="5000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88" tIns="43644" rIns="87288" bIns="43644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</a:rPr>
              <a:t>IL-1</a:t>
            </a:r>
            <a:r>
              <a:rPr lang="el-GR" sz="1100" b="0">
                <a:solidFill>
                  <a:srgbClr val="000000"/>
                </a:solidFill>
                <a:latin typeface="Arial" pitchFamily="34" charset="0"/>
              </a:rPr>
              <a:t>β</a:t>
            </a:r>
            <a:endParaRPr lang="en-US" sz="1100" b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0907" name="Group 365"/>
          <p:cNvGrpSpPr>
            <a:grpSpLocks/>
          </p:cNvGrpSpPr>
          <p:nvPr/>
        </p:nvGrpSpPr>
        <p:grpSpPr bwMode="auto">
          <a:xfrm>
            <a:off x="4400550" y="1747838"/>
            <a:ext cx="2332038" cy="871537"/>
            <a:chOff x="4517949" y="1277767"/>
            <a:chExt cx="2331720" cy="871999"/>
          </a:xfrm>
        </p:grpSpPr>
        <p:sp>
          <p:nvSpPr>
            <p:cNvPr id="367" name="TextBox 366"/>
            <p:cNvSpPr txBox="1"/>
            <p:nvPr/>
          </p:nvSpPr>
          <p:spPr>
            <a:xfrm>
              <a:off x="4517949" y="1277767"/>
              <a:ext cx="2331720" cy="871999"/>
            </a:xfrm>
            <a:prstGeom prst="roundRect">
              <a:avLst/>
            </a:prstGeom>
            <a:solidFill>
              <a:srgbClr val="D1EBFF"/>
            </a:solidFill>
            <a:ln>
              <a:solidFill>
                <a:srgbClr val="538CFF"/>
              </a:solidFill>
            </a:ln>
          </p:spPr>
          <p:txBody>
            <a:bodyPr lIns="182821" tIns="9141" rIns="9141" bIns="9141">
              <a:spAutoFit/>
            </a:bodyPr>
            <a:lstStyle/>
            <a:p>
              <a:pPr marL="321549" defTabSz="87261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0" kern="0" dirty="0">
                  <a:solidFill>
                    <a:srgbClr val="000000"/>
                  </a:solidFill>
                  <a:latin typeface="Arial"/>
                </a:rPr>
                <a:t>Αυξημένη παραγωγή</a:t>
              </a:r>
              <a:r>
                <a:rPr lang="en-US" b="0" kern="0" dirty="0">
                  <a:solidFill>
                    <a:srgbClr val="000000"/>
                  </a:solidFill>
                  <a:latin typeface="Arial"/>
                </a:rPr>
                <a:t> ROS </a:t>
              </a:r>
              <a:r>
                <a:rPr lang="el-GR" b="0" kern="0" dirty="0">
                  <a:solidFill>
                    <a:srgbClr val="000000"/>
                  </a:solidFill>
                  <a:latin typeface="Arial"/>
                </a:rPr>
                <a:t> από τα μιτοχόνδρια και </a:t>
              </a:r>
              <a:r>
                <a:rPr lang="el-GR" b="0" kern="0" dirty="0" err="1">
                  <a:solidFill>
                    <a:srgbClr val="000000"/>
                  </a:solidFill>
                  <a:latin typeface="Arial"/>
                </a:rPr>
                <a:t>υπερενεργοποίηση</a:t>
              </a:r>
              <a:r>
                <a:rPr lang="el-GR" b="0" kern="0" dirty="0">
                  <a:solidFill>
                    <a:srgbClr val="000000"/>
                  </a:solidFill>
                  <a:latin typeface="Arial"/>
                </a:rPr>
                <a:t> του </a:t>
              </a:r>
              <a:r>
                <a:rPr lang="el-GR" b="0" kern="0" dirty="0" err="1">
                  <a:solidFill>
                    <a:srgbClr val="000000"/>
                  </a:solidFill>
                  <a:latin typeface="Arial"/>
                </a:rPr>
                <a:t>σηματοδοτικού</a:t>
              </a:r>
              <a:r>
                <a:rPr lang="el-GR" b="0" kern="0" dirty="0">
                  <a:solidFill>
                    <a:srgbClr val="000000"/>
                  </a:solidFill>
                  <a:latin typeface="Arial"/>
                </a:rPr>
                <a:t> μονοπατιού </a:t>
              </a:r>
              <a:r>
                <a:rPr lang="en-US" b="0" kern="0" dirty="0">
                  <a:solidFill>
                    <a:srgbClr val="000000"/>
                  </a:solidFill>
                  <a:latin typeface="Arial"/>
                </a:rPr>
                <a:t> MAPK</a:t>
              </a:r>
              <a:endParaRPr lang="en-US" b="0" kern="0" baseline="30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Oval 367"/>
            <p:cNvSpPr/>
            <p:nvPr/>
          </p:nvSpPr>
          <p:spPr bwMode="auto">
            <a:xfrm>
              <a:off x="4617948" y="1568433"/>
              <a:ext cx="295235" cy="319257"/>
            </a:xfrm>
            <a:prstGeom prst="ellipse">
              <a:avLst/>
            </a:prstGeom>
            <a:solidFill>
              <a:srgbClr val="EC8026">
                <a:lumMod val="60000"/>
                <a:lumOff val="40000"/>
              </a:srgbClr>
            </a:solidFill>
            <a:ln w="19050" cap="flat" cmpd="sng" algn="ctr">
              <a:solidFill>
                <a:srgbClr val="EC80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defTabSz="87261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kern="0" dirty="0">
                  <a:solidFill>
                    <a:srgbClr val="000000"/>
                  </a:solidFill>
                  <a:latin typeface="Arial"/>
                </a:rPr>
                <a:t>2</a:t>
              </a:r>
            </a:p>
          </p:txBody>
        </p:sp>
      </p:grpSp>
      <p:grpSp>
        <p:nvGrpSpPr>
          <p:cNvPr id="80908" name="Group 368"/>
          <p:cNvGrpSpPr>
            <a:grpSpLocks/>
          </p:cNvGrpSpPr>
          <p:nvPr/>
        </p:nvGrpSpPr>
        <p:grpSpPr bwMode="auto">
          <a:xfrm>
            <a:off x="6069013" y="2809875"/>
            <a:ext cx="2579687" cy="1041400"/>
            <a:chOff x="6108052" y="2683419"/>
            <a:chExt cx="2578748" cy="1042316"/>
          </a:xfrm>
        </p:grpSpPr>
        <p:sp>
          <p:nvSpPr>
            <p:cNvPr id="81008" name="TextBox 369"/>
            <p:cNvSpPr>
              <a:spLocks noChangeArrowheads="1"/>
            </p:cNvSpPr>
            <p:nvPr/>
          </p:nvSpPr>
          <p:spPr bwMode="auto">
            <a:xfrm>
              <a:off x="6108052" y="2683419"/>
              <a:ext cx="2578748" cy="1042316"/>
            </a:xfrm>
            <a:prstGeom prst="roundRect">
              <a:avLst>
                <a:gd name="adj" fmla="val 16667"/>
              </a:avLst>
            </a:prstGeom>
            <a:solidFill>
              <a:srgbClr val="D1EBFF"/>
            </a:solidFill>
            <a:ln w="9525">
              <a:solidFill>
                <a:srgbClr val="538CFF"/>
              </a:solidFill>
              <a:round/>
              <a:headEnd/>
              <a:tailEnd/>
            </a:ln>
          </p:spPr>
          <p:txBody>
            <a:bodyPr lIns="182821" tIns="9141" rIns="9141" bIns="9141">
              <a:spAutoFit/>
            </a:bodyPr>
            <a:lstStyle/>
            <a:p>
              <a:pPr marL="320675"/>
              <a:r>
                <a:rPr lang="el-GR" b="0">
                  <a:solidFill>
                    <a:srgbClr val="000000"/>
                  </a:solidFill>
                  <a:latin typeface="Arial" pitchFamily="34" charset="0"/>
                </a:rPr>
                <a:t>Οξειδωτικές και αντιοξειδωτικές αποκρίσεις</a:t>
              </a:r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l-GR" b="0">
                  <a:solidFill>
                    <a:srgbClr val="000000"/>
                  </a:solidFill>
                  <a:latin typeface="Arial" pitchFamily="34" charset="0"/>
                </a:rPr>
                <a:t>σχετιζόμενες με το </a:t>
              </a:r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stress </a:t>
              </a:r>
              <a:r>
                <a:rPr lang="el-GR" b="0">
                  <a:solidFill>
                    <a:srgbClr val="000000"/>
                  </a:solidFill>
                  <a:latin typeface="Arial" pitchFamily="34" charset="0"/>
                </a:rPr>
                <a:t> ενδοπλασματικού δικτύου ενεργοποιούν το</a:t>
              </a:r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 NLRP3 </a:t>
              </a:r>
              <a:r>
                <a:rPr lang="el-GR" b="0">
                  <a:solidFill>
                    <a:srgbClr val="000000"/>
                  </a:solidFill>
                  <a:latin typeface="Arial" pitchFamily="34" charset="0"/>
                </a:rPr>
                <a:t>φλεγμονόσωμα</a:t>
              </a:r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, </a:t>
              </a:r>
              <a:r>
                <a:rPr lang="el-GR" b="0">
                  <a:solidFill>
                    <a:srgbClr val="000000"/>
                  </a:solidFill>
                  <a:latin typeface="Arial" pitchFamily="34" charset="0"/>
                </a:rPr>
                <a:t>οδηγώντας σε αυξημένη έκκριση </a:t>
              </a:r>
              <a:r>
                <a:rPr lang="en-US" b="0">
                  <a:solidFill>
                    <a:srgbClr val="000000"/>
                  </a:solidFill>
                  <a:latin typeface="Arial" pitchFamily="34" charset="0"/>
                </a:rPr>
                <a:t>IL-1</a:t>
              </a:r>
              <a:r>
                <a:rPr lang="el-GR" b="0">
                  <a:solidFill>
                    <a:srgbClr val="000000"/>
                  </a:solidFill>
                  <a:latin typeface="Arial" pitchFamily="34" charset="0"/>
                </a:rPr>
                <a:t>β</a:t>
              </a:r>
              <a:endParaRPr lang="en-US" b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1009" name="Oval 370"/>
            <p:cNvSpPr>
              <a:spLocks noChangeArrowheads="1"/>
            </p:cNvSpPr>
            <p:nvPr/>
          </p:nvSpPr>
          <p:spPr bwMode="auto">
            <a:xfrm>
              <a:off x="6160643" y="2909362"/>
              <a:ext cx="295422" cy="320040"/>
            </a:xfrm>
            <a:prstGeom prst="ellipse">
              <a:avLst/>
            </a:prstGeom>
            <a:solidFill>
              <a:srgbClr val="EC5214"/>
            </a:solidFill>
            <a:ln w="19050" algn="ctr">
              <a:solidFill>
                <a:srgbClr val="96330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300">
                  <a:solidFill>
                    <a:srgbClr val="FFFFFF"/>
                  </a:solidFill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80909" name="Group 371"/>
          <p:cNvGrpSpPr>
            <a:grpSpLocks/>
          </p:cNvGrpSpPr>
          <p:nvPr/>
        </p:nvGrpSpPr>
        <p:grpSpPr bwMode="auto">
          <a:xfrm>
            <a:off x="1200150" y="1628775"/>
            <a:ext cx="2767013" cy="636588"/>
            <a:chOff x="5813473" y="1524000"/>
            <a:chExt cx="2327933" cy="636048"/>
          </a:xfrm>
        </p:grpSpPr>
        <p:sp>
          <p:nvSpPr>
            <p:cNvPr id="373" name="TextBox 372"/>
            <p:cNvSpPr txBox="1"/>
            <p:nvPr/>
          </p:nvSpPr>
          <p:spPr>
            <a:xfrm>
              <a:off x="5813473" y="1524000"/>
              <a:ext cx="2327933" cy="636048"/>
            </a:xfrm>
            <a:prstGeom prst="roundRect">
              <a:avLst/>
            </a:prstGeom>
            <a:solidFill>
              <a:srgbClr val="D1EBFF"/>
            </a:solidFill>
            <a:ln>
              <a:solidFill>
                <a:srgbClr val="538CFF"/>
              </a:solidFill>
            </a:ln>
          </p:spPr>
          <p:txBody>
            <a:bodyPr lIns="182821" tIns="9141" rIns="9141" bIns="9141" anchor="ctr"/>
            <a:lstStyle/>
            <a:p>
              <a:pPr marL="321549" defTabSz="87261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0" kern="0" dirty="0">
                  <a:solidFill>
                    <a:srgbClr val="000000"/>
                  </a:solidFill>
                  <a:latin typeface="Arial"/>
                </a:rPr>
                <a:t>Συσσώρευση του μεταλλαγμένου</a:t>
              </a:r>
              <a:r>
                <a:rPr lang="en-US" b="0" kern="0" dirty="0">
                  <a:solidFill>
                    <a:srgbClr val="000000"/>
                  </a:solidFill>
                  <a:latin typeface="Arial"/>
                </a:rPr>
                <a:t> TNFR1 </a:t>
              </a:r>
              <a:r>
                <a:rPr lang="el-GR" b="0" kern="0" dirty="0">
                  <a:solidFill>
                    <a:srgbClr val="000000"/>
                  </a:solidFill>
                  <a:latin typeface="Arial"/>
                </a:rPr>
                <a:t>στο </a:t>
              </a:r>
              <a:r>
                <a:rPr lang="el-GR" b="0" kern="0" dirty="0" err="1">
                  <a:solidFill>
                    <a:srgbClr val="000000"/>
                  </a:solidFill>
                  <a:latin typeface="Arial"/>
                </a:rPr>
                <a:t>ενδοπλασματικό</a:t>
              </a:r>
              <a:r>
                <a:rPr lang="el-GR" b="0" kern="0" dirty="0">
                  <a:solidFill>
                    <a:srgbClr val="000000"/>
                  </a:solidFill>
                  <a:latin typeface="Arial"/>
                </a:rPr>
                <a:t> δίκτυο</a:t>
              </a:r>
              <a:endParaRPr lang="en-US" b="0" kern="0" baseline="30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4" name="Oval 373"/>
            <p:cNvSpPr/>
            <p:nvPr/>
          </p:nvSpPr>
          <p:spPr bwMode="auto">
            <a:xfrm>
              <a:off x="5873575" y="1682615"/>
              <a:ext cx="295165" cy="318817"/>
            </a:xfrm>
            <a:prstGeom prst="ellipse">
              <a:avLst/>
            </a:prstGeom>
            <a:solidFill>
              <a:srgbClr val="FFD961"/>
            </a:solidFill>
            <a:ln w="19050" cap="flat" cmpd="sng" algn="ctr">
              <a:solidFill>
                <a:srgbClr val="FCAF1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defTabSz="87261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kern="0" dirty="0">
                  <a:solidFill>
                    <a:srgbClr val="000000"/>
                  </a:solidFill>
                  <a:latin typeface="Arial"/>
                </a:rPr>
                <a:t>1</a:t>
              </a:r>
            </a:p>
          </p:txBody>
        </p:sp>
      </p:grpSp>
      <p:grpSp>
        <p:nvGrpSpPr>
          <p:cNvPr id="80910" name="Group 268"/>
          <p:cNvGrpSpPr>
            <a:grpSpLocks/>
          </p:cNvGrpSpPr>
          <p:nvPr/>
        </p:nvGrpSpPr>
        <p:grpSpPr bwMode="auto">
          <a:xfrm rot="-1416066">
            <a:off x="1708150" y="2514600"/>
            <a:ext cx="1354138" cy="1169988"/>
            <a:chOff x="655903" y="4560934"/>
            <a:chExt cx="1721644" cy="1487687"/>
          </a:xfrm>
        </p:grpSpPr>
        <p:grpSp>
          <p:nvGrpSpPr>
            <p:cNvPr id="10" name="Group 163"/>
            <p:cNvGrpSpPr/>
            <p:nvPr/>
          </p:nvGrpSpPr>
          <p:grpSpPr>
            <a:xfrm>
              <a:off x="810242" y="4609042"/>
              <a:ext cx="1567305" cy="1439579"/>
              <a:chOff x="857867" y="4618567"/>
              <a:chExt cx="1567305" cy="1439579"/>
            </a:xfrm>
            <a:solidFill>
              <a:srgbClr val="634329">
                <a:lumMod val="20000"/>
                <a:lumOff val="80000"/>
              </a:srgbClr>
            </a:solidFill>
          </p:grpSpPr>
          <p:sp>
            <p:nvSpPr>
              <p:cNvPr id="437" name="Freeform 436"/>
              <p:cNvSpPr/>
              <p:nvPr/>
            </p:nvSpPr>
            <p:spPr bwMode="auto">
              <a:xfrm rot="21023095">
                <a:off x="1022201" y="5073365"/>
                <a:ext cx="1002781" cy="984781"/>
              </a:xfrm>
              <a:custGeom>
                <a:avLst/>
                <a:gdLst>
                  <a:gd name="connsiteX0" fmla="*/ 635529 w 1559454"/>
                  <a:gd name="connsiteY0" fmla="*/ 86254 h 984779"/>
                  <a:gd name="connsiteX1" fmla="*/ 235479 w 1559454"/>
                  <a:gd name="connsiteY1" fmla="*/ 3704 h 984779"/>
                  <a:gd name="connsiteX2" fmla="*/ 32279 w 1559454"/>
                  <a:gd name="connsiteY2" fmla="*/ 108479 h 984779"/>
                  <a:gd name="connsiteX3" fmla="*/ 51329 w 1559454"/>
                  <a:gd name="connsiteY3" fmla="*/ 184679 h 984779"/>
                  <a:gd name="connsiteX4" fmla="*/ 340254 w 1559454"/>
                  <a:gd name="connsiteY4" fmla="*/ 165629 h 984779"/>
                  <a:gd name="connsiteX5" fmla="*/ 711729 w 1559454"/>
                  <a:gd name="connsiteY5" fmla="*/ 213254 h 984779"/>
                  <a:gd name="connsiteX6" fmla="*/ 991129 w 1559454"/>
                  <a:gd name="connsiteY6" fmla="*/ 305329 h 984779"/>
                  <a:gd name="connsiteX7" fmla="*/ 1292754 w 1559454"/>
                  <a:gd name="connsiteY7" fmla="*/ 587904 h 984779"/>
                  <a:gd name="connsiteX8" fmla="*/ 1375304 w 1559454"/>
                  <a:gd name="connsiteY8" fmla="*/ 835554 h 984779"/>
                  <a:gd name="connsiteX9" fmla="*/ 1384829 w 1559454"/>
                  <a:gd name="connsiteY9" fmla="*/ 946679 h 984779"/>
                  <a:gd name="connsiteX10" fmla="*/ 1461029 w 1559454"/>
                  <a:gd name="connsiteY10" fmla="*/ 972079 h 984779"/>
                  <a:gd name="connsiteX11" fmla="*/ 1537229 w 1559454"/>
                  <a:gd name="connsiteY11" fmla="*/ 870479 h 984779"/>
                  <a:gd name="connsiteX12" fmla="*/ 1327679 w 1559454"/>
                  <a:gd name="connsiteY12" fmla="*/ 460904 h 984779"/>
                  <a:gd name="connsiteX13" fmla="*/ 1067329 w 1559454"/>
                  <a:gd name="connsiteY13" fmla="*/ 238654 h 984779"/>
                  <a:gd name="connsiteX14" fmla="*/ 791104 w 1559454"/>
                  <a:gd name="connsiteY14" fmla="*/ 121179 h 984779"/>
                  <a:gd name="connsiteX15" fmla="*/ 635529 w 1559454"/>
                  <a:gd name="connsiteY15" fmla="*/ 86254 h 98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59454" h="984779">
                    <a:moveTo>
                      <a:pt x="635529" y="86254"/>
                    </a:moveTo>
                    <a:cubicBezTo>
                      <a:pt x="542925" y="66675"/>
                      <a:pt x="336021" y="0"/>
                      <a:pt x="235479" y="3704"/>
                    </a:cubicBezTo>
                    <a:cubicBezTo>
                      <a:pt x="134937" y="7408"/>
                      <a:pt x="62971" y="78317"/>
                      <a:pt x="32279" y="108479"/>
                    </a:cubicBezTo>
                    <a:cubicBezTo>
                      <a:pt x="1587" y="138641"/>
                      <a:pt x="0" y="175154"/>
                      <a:pt x="51329" y="184679"/>
                    </a:cubicBezTo>
                    <a:cubicBezTo>
                      <a:pt x="102658" y="194204"/>
                      <a:pt x="230187" y="160867"/>
                      <a:pt x="340254" y="165629"/>
                    </a:cubicBezTo>
                    <a:cubicBezTo>
                      <a:pt x="450321" y="170391"/>
                      <a:pt x="603250" y="189971"/>
                      <a:pt x="711729" y="213254"/>
                    </a:cubicBezTo>
                    <a:cubicBezTo>
                      <a:pt x="820208" y="236537"/>
                      <a:pt x="894292" y="242887"/>
                      <a:pt x="991129" y="305329"/>
                    </a:cubicBezTo>
                    <a:cubicBezTo>
                      <a:pt x="1087967" y="367771"/>
                      <a:pt x="1228725" y="499533"/>
                      <a:pt x="1292754" y="587904"/>
                    </a:cubicBezTo>
                    <a:cubicBezTo>
                      <a:pt x="1356783" y="676275"/>
                      <a:pt x="1359958" y="775758"/>
                      <a:pt x="1375304" y="835554"/>
                    </a:cubicBezTo>
                    <a:cubicBezTo>
                      <a:pt x="1390650" y="895350"/>
                      <a:pt x="1370542" y="923925"/>
                      <a:pt x="1384829" y="946679"/>
                    </a:cubicBezTo>
                    <a:cubicBezTo>
                      <a:pt x="1399117" y="969433"/>
                      <a:pt x="1435629" y="984779"/>
                      <a:pt x="1461029" y="972079"/>
                    </a:cubicBezTo>
                    <a:cubicBezTo>
                      <a:pt x="1486429" y="959379"/>
                      <a:pt x="1559454" y="955675"/>
                      <a:pt x="1537229" y="870479"/>
                    </a:cubicBezTo>
                    <a:cubicBezTo>
                      <a:pt x="1515004" y="785283"/>
                      <a:pt x="1405996" y="566208"/>
                      <a:pt x="1327679" y="460904"/>
                    </a:cubicBezTo>
                    <a:cubicBezTo>
                      <a:pt x="1249362" y="355600"/>
                      <a:pt x="1156758" y="295275"/>
                      <a:pt x="1067329" y="238654"/>
                    </a:cubicBezTo>
                    <a:cubicBezTo>
                      <a:pt x="977900" y="182033"/>
                      <a:pt x="863071" y="147637"/>
                      <a:pt x="791104" y="121179"/>
                    </a:cubicBezTo>
                    <a:cubicBezTo>
                      <a:pt x="719137" y="94721"/>
                      <a:pt x="728133" y="105833"/>
                      <a:pt x="635529" y="86254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634329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 rot="21181921">
                <a:off x="1045635" y="4901151"/>
                <a:ext cx="1157288" cy="762001"/>
              </a:xfrm>
              <a:custGeom>
                <a:avLst/>
                <a:gdLst>
                  <a:gd name="connsiteX0" fmla="*/ 430742 w 1157288"/>
                  <a:gd name="connsiteY0" fmla="*/ 96308 h 762000"/>
                  <a:gd name="connsiteX1" fmla="*/ 189442 w 1157288"/>
                  <a:gd name="connsiteY1" fmla="*/ 26458 h 762000"/>
                  <a:gd name="connsiteX2" fmla="*/ 49742 w 1157288"/>
                  <a:gd name="connsiteY2" fmla="*/ 7408 h 762000"/>
                  <a:gd name="connsiteX3" fmla="*/ 11642 w 1157288"/>
                  <a:gd name="connsiteY3" fmla="*/ 70908 h 762000"/>
                  <a:gd name="connsiteX4" fmla="*/ 119592 w 1157288"/>
                  <a:gd name="connsiteY4" fmla="*/ 121708 h 762000"/>
                  <a:gd name="connsiteX5" fmla="*/ 405342 w 1157288"/>
                  <a:gd name="connsiteY5" fmla="*/ 159808 h 762000"/>
                  <a:gd name="connsiteX6" fmla="*/ 741892 w 1157288"/>
                  <a:gd name="connsiteY6" fmla="*/ 356658 h 762000"/>
                  <a:gd name="connsiteX7" fmla="*/ 919692 w 1157288"/>
                  <a:gd name="connsiteY7" fmla="*/ 524933 h 762000"/>
                  <a:gd name="connsiteX8" fmla="*/ 992717 w 1157288"/>
                  <a:gd name="connsiteY8" fmla="*/ 702733 h 762000"/>
                  <a:gd name="connsiteX9" fmla="*/ 1138767 w 1157288"/>
                  <a:gd name="connsiteY9" fmla="*/ 737658 h 762000"/>
                  <a:gd name="connsiteX10" fmla="*/ 1103842 w 1157288"/>
                  <a:gd name="connsiteY10" fmla="*/ 556683 h 762000"/>
                  <a:gd name="connsiteX11" fmla="*/ 884767 w 1157288"/>
                  <a:gd name="connsiteY11" fmla="*/ 347133 h 762000"/>
                  <a:gd name="connsiteX12" fmla="*/ 618067 w 1157288"/>
                  <a:gd name="connsiteY12" fmla="*/ 191558 h 762000"/>
                  <a:gd name="connsiteX13" fmla="*/ 430742 w 1157288"/>
                  <a:gd name="connsiteY13" fmla="*/ 96308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7288" h="762000">
                    <a:moveTo>
                      <a:pt x="430742" y="96308"/>
                    </a:moveTo>
                    <a:cubicBezTo>
                      <a:pt x="359305" y="68791"/>
                      <a:pt x="252942" y="41275"/>
                      <a:pt x="189442" y="26458"/>
                    </a:cubicBezTo>
                    <a:cubicBezTo>
                      <a:pt x="125942" y="11641"/>
                      <a:pt x="79375" y="0"/>
                      <a:pt x="49742" y="7408"/>
                    </a:cubicBezTo>
                    <a:cubicBezTo>
                      <a:pt x="20109" y="14816"/>
                      <a:pt x="0" y="51858"/>
                      <a:pt x="11642" y="70908"/>
                    </a:cubicBezTo>
                    <a:cubicBezTo>
                      <a:pt x="23284" y="89958"/>
                      <a:pt x="53975" y="106891"/>
                      <a:pt x="119592" y="121708"/>
                    </a:cubicBezTo>
                    <a:cubicBezTo>
                      <a:pt x="185209" y="136525"/>
                      <a:pt x="301625" y="120650"/>
                      <a:pt x="405342" y="159808"/>
                    </a:cubicBezTo>
                    <a:cubicBezTo>
                      <a:pt x="509059" y="198966"/>
                      <a:pt x="656167" y="295804"/>
                      <a:pt x="741892" y="356658"/>
                    </a:cubicBezTo>
                    <a:cubicBezTo>
                      <a:pt x="827617" y="417512"/>
                      <a:pt x="877888" y="467254"/>
                      <a:pt x="919692" y="524933"/>
                    </a:cubicBezTo>
                    <a:cubicBezTo>
                      <a:pt x="961496" y="582612"/>
                      <a:pt x="956205" y="667279"/>
                      <a:pt x="992717" y="702733"/>
                    </a:cubicBezTo>
                    <a:cubicBezTo>
                      <a:pt x="1029230" y="738187"/>
                      <a:pt x="1120246" y="762000"/>
                      <a:pt x="1138767" y="737658"/>
                    </a:cubicBezTo>
                    <a:cubicBezTo>
                      <a:pt x="1157288" y="713316"/>
                      <a:pt x="1146175" y="621770"/>
                      <a:pt x="1103842" y="556683"/>
                    </a:cubicBezTo>
                    <a:cubicBezTo>
                      <a:pt x="1061509" y="491596"/>
                      <a:pt x="965729" y="407987"/>
                      <a:pt x="884767" y="347133"/>
                    </a:cubicBezTo>
                    <a:cubicBezTo>
                      <a:pt x="803805" y="286279"/>
                      <a:pt x="695855" y="233891"/>
                      <a:pt x="618067" y="191558"/>
                    </a:cubicBezTo>
                    <a:cubicBezTo>
                      <a:pt x="540279" y="149225"/>
                      <a:pt x="502179" y="123825"/>
                      <a:pt x="430742" y="9630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634329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9" name="Freeform 438"/>
              <p:cNvSpPr/>
              <p:nvPr/>
            </p:nvSpPr>
            <p:spPr bwMode="auto">
              <a:xfrm>
                <a:off x="857867" y="4741343"/>
                <a:ext cx="1567305" cy="802218"/>
              </a:xfrm>
              <a:custGeom>
                <a:avLst/>
                <a:gdLst>
                  <a:gd name="connsiteX0" fmla="*/ 343958 w 1791229"/>
                  <a:gd name="connsiteY0" fmla="*/ 27517 h 802217"/>
                  <a:gd name="connsiteX1" fmla="*/ 58208 w 1791229"/>
                  <a:gd name="connsiteY1" fmla="*/ 17992 h 802217"/>
                  <a:gd name="connsiteX2" fmla="*/ 23283 w 1791229"/>
                  <a:gd name="connsiteY2" fmla="*/ 135467 h 802217"/>
                  <a:gd name="connsiteX3" fmla="*/ 197908 w 1791229"/>
                  <a:gd name="connsiteY3" fmla="*/ 138642 h 802217"/>
                  <a:gd name="connsiteX4" fmla="*/ 477308 w 1791229"/>
                  <a:gd name="connsiteY4" fmla="*/ 122767 h 802217"/>
                  <a:gd name="connsiteX5" fmla="*/ 944033 w 1791229"/>
                  <a:gd name="connsiteY5" fmla="*/ 211667 h 802217"/>
                  <a:gd name="connsiteX6" fmla="*/ 1328208 w 1791229"/>
                  <a:gd name="connsiteY6" fmla="*/ 430742 h 802217"/>
                  <a:gd name="connsiteX7" fmla="*/ 1544108 w 1791229"/>
                  <a:gd name="connsiteY7" fmla="*/ 579967 h 802217"/>
                  <a:gd name="connsiteX8" fmla="*/ 1636183 w 1791229"/>
                  <a:gd name="connsiteY8" fmla="*/ 732367 h 802217"/>
                  <a:gd name="connsiteX9" fmla="*/ 1706033 w 1791229"/>
                  <a:gd name="connsiteY9" fmla="*/ 789517 h 802217"/>
                  <a:gd name="connsiteX10" fmla="*/ 1769533 w 1791229"/>
                  <a:gd name="connsiteY10" fmla="*/ 656167 h 802217"/>
                  <a:gd name="connsiteX11" fmla="*/ 1575858 w 1791229"/>
                  <a:gd name="connsiteY11" fmla="*/ 430742 h 802217"/>
                  <a:gd name="connsiteX12" fmla="*/ 1232958 w 1791229"/>
                  <a:gd name="connsiteY12" fmla="*/ 230717 h 802217"/>
                  <a:gd name="connsiteX13" fmla="*/ 883708 w 1791229"/>
                  <a:gd name="connsiteY13" fmla="*/ 97367 h 802217"/>
                  <a:gd name="connsiteX14" fmla="*/ 343958 w 1791229"/>
                  <a:gd name="connsiteY14" fmla="*/ 27517 h 80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1229" h="802217">
                    <a:moveTo>
                      <a:pt x="343958" y="27517"/>
                    </a:moveTo>
                    <a:cubicBezTo>
                      <a:pt x="206375" y="14288"/>
                      <a:pt x="111654" y="0"/>
                      <a:pt x="58208" y="17992"/>
                    </a:cubicBezTo>
                    <a:cubicBezTo>
                      <a:pt x="4762" y="35984"/>
                      <a:pt x="0" y="115359"/>
                      <a:pt x="23283" y="135467"/>
                    </a:cubicBezTo>
                    <a:cubicBezTo>
                      <a:pt x="46566" y="155575"/>
                      <a:pt x="122237" y="140759"/>
                      <a:pt x="197908" y="138642"/>
                    </a:cubicBezTo>
                    <a:cubicBezTo>
                      <a:pt x="273579" y="136525"/>
                      <a:pt x="352954" y="110596"/>
                      <a:pt x="477308" y="122767"/>
                    </a:cubicBezTo>
                    <a:cubicBezTo>
                      <a:pt x="601662" y="134938"/>
                      <a:pt x="802216" y="160338"/>
                      <a:pt x="944033" y="211667"/>
                    </a:cubicBezTo>
                    <a:cubicBezTo>
                      <a:pt x="1085850" y="262996"/>
                      <a:pt x="1228196" y="369359"/>
                      <a:pt x="1328208" y="430742"/>
                    </a:cubicBezTo>
                    <a:cubicBezTo>
                      <a:pt x="1428220" y="492125"/>
                      <a:pt x="1492779" y="529696"/>
                      <a:pt x="1544108" y="579967"/>
                    </a:cubicBezTo>
                    <a:cubicBezTo>
                      <a:pt x="1595437" y="630238"/>
                      <a:pt x="1609196" y="697442"/>
                      <a:pt x="1636183" y="732367"/>
                    </a:cubicBezTo>
                    <a:cubicBezTo>
                      <a:pt x="1663171" y="767292"/>
                      <a:pt x="1683808" y="802217"/>
                      <a:pt x="1706033" y="789517"/>
                    </a:cubicBezTo>
                    <a:cubicBezTo>
                      <a:pt x="1728258" y="776817"/>
                      <a:pt x="1791229" y="715963"/>
                      <a:pt x="1769533" y="656167"/>
                    </a:cubicBezTo>
                    <a:cubicBezTo>
                      <a:pt x="1747837" y="596371"/>
                      <a:pt x="1665287" y="501650"/>
                      <a:pt x="1575858" y="430742"/>
                    </a:cubicBezTo>
                    <a:cubicBezTo>
                      <a:pt x="1486429" y="359834"/>
                      <a:pt x="1348316" y="286279"/>
                      <a:pt x="1232958" y="230717"/>
                    </a:cubicBezTo>
                    <a:cubicBezTo>
                      <a:pt x="1117600" y="175155"/>
                      <a:pt x="1035050" y="131763"/>
                      <a:pt x="883708" y="97367"/>
                    </a:cubicBezTo>
                    <a:cubicBezTo>
                      <a:pt x="732366" y="62971"/>
                      <a:pt x="481541" y="40746"/>
                      <a:pt x="343958" y="27517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634329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0" name="Freeform 439"/>
              <p:cNvSpPr/>
              <p:nvPr/>
            </p:nvSpPr>
            <p:spPr bwMode="auto">
              <a:xfrm>
                <a:off x="1014413" y="4618567"/>
                <a:ext cx="1217083" cy="434446"/>
              </a:xfrm>
              <a:custGeom>
                <a:avLst/>
                <a:gdLst>
                  <a:gd name="connsiteX0" fmla="*/ 284162 w 1217083"/>
                  <a:gd name="connsiteY0" fmla="*/ 16933 h 434446"/>
                  <a:gd name="connsiteX1" fmla="*/ 26987 w 1217083"/>
                  <a:gd name="connsiteY1" fmla="*/ 16933 h 434446"/>
                  <a:gd name="connsiteX2" fmla="*/ 122237 w 1217083"/>
                  <a:gd name="connsiteY2" fmla="*/ 118533 h 434446"/>
                  <a:gd name="connsiteX3" fmla="*/ 360362 w 1217083"/>
                  <a:gd name="connsiteY3" fmla="*/ 105833 h 434446"/>
                  <a:gd name="connsiteX4" fmla="*/ 808037 w 1217083"/>
                  <a:gd name="connsiteY4" fmla="*/ 178858 h 434446"/>
                  <a:gd name="connsiteX5" fmla="*/ 989012 w 1217083"/>
                  <a:gd name="connsiteY5" fmla="*/ 328083 h 434446"/>
                  <a:gd name="connsiteX6" fmla="*/ 1160462 w 1217083"/>
                  <a:gd name="connsiteY6" fmla="*/ 432858 h 434446"/>
                  <a:gd name="connsiteX7" fmla="*/ 1195387 w 1217083"/>
                  <a:gd name="connsiteY7" fmla="*/ 337608 h 434446"/>
                  <a:gd name="connsiteX8" fmla="*/ 1030287 w 1217083"/>
                  <a:gd name="connsiteY8" fmla="*/ 159808 h 434446"/>
                  <a:gd name="connsiteX9" fmla="*/ 642937 w 1217083"/>
                  <a:gd name="connsiteY9" fmla="*/ 74083 h 434446"/>
                  <a:gd name="connsiteX10" fmla="*/ 284162 w 1217083"/>
                  <a:gd name="connsiteY10" fmla="*/ 16933 h 43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7083" h="434446">
                    <a:moveTo>
                      <a:pt x="284162" y="16933"/>
                    </a:moveTo>
                    <a:cubicBezTo>
                      <a:pt x="181504" y="7408"/>
                      <a:pt x="53975" y="0"/>
                      <a:pt x="26987" y="16933"/>
                    </a:cubicBezTo>
                    <a:cubicBezTo>
                      <a:pt x="0" y="33866"/>
                      <a:pt x="66675" y="103716"/>
                      <a:pt x="122237" y="118533"/>
                    </a:cubicBezTo>
                    <a:cubicBezTo>
                      <a:pt x="177799" y="133350"/>
                      <a:pt x="246062" y="95779"/>
                      <a:pt x="360362" y="105833"/>
                    </a:cubicBezTo>
                    <a:cubicBezTo>
                      <a:pt x="474662" y="115887"/>
                      <a:pt x="703262" y="141816"/>
                      <a:pt x="808037" y="178858"/>
                    </a:cubicBezTo>
                    <a:cubicBezTo>
                      <a:pt x="912812" y="215900"/>
                      <a:pt x="930275" y="285750"/>
                      <a:pt x="989012" y="328083"/>
                    </a:cubicBezTo>
                    <a:cubicBezTo>
                      <a:pt x="1047749" y="370416"/>
                      <a:pt x="1126066" y="431271"/>
                      <a:pt x="1160462" y="432858"/>
                    </a:cubicBezTo>
                    <a:cubicBezTo>
                      <a:pt x="1194858" y="434446"/>
                      <a:pt x="1217083" y="383116"/>
                      <a:pt x="1195387" y="337608"/>
                    </a:cubicBezTo>
                    <a:cubicBezTo>
                      <a:pt x="1173691" y="292100"/>
                      <a:pt x="1122362" y="203729"/>
                      <a:pt x="1030287" y="159808"/>
                    </a:cubicBezTo>
                    <a:cubicBezTo>
                      <a:pt x="938212" y="115887"/>
                      <a:pt x="764116" y="97366"/>
                      <a:pt x="642937" y="74083"/>
                    </a:cubicBezTo>
                    <a:cubicBezTo>
                      <a:pt x="521758" y="50800"/>
                      <a:pt x="386820" y="26458"/>
                      <a:pt x="284162" y="16933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634329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0956" name="Group 168"/>
            <p:cNvGrpSpPr>
              <a:grpSpLocks/>
            </p:cNvGrpSpPr>
            <p:nvPr/>
          </p:nvGrpSpPr>
          <p:grpSpPr bwMode="auto">
            <a:xfrm>
              <a:off x="2079478" y="4831530"/>
              <a:ext cx="115081" cy="827746"/>
              <a:chOff x="2003278" y="4844230"/>
              <a:chExt cx="115081" cy="827746"/>
            </a:xfrm>
          </p:grpSpPr>
          <p:cxnSp>
            <p:nvCxnSpPr>
              <p:cNvPr id="81000" name="Straight Connector 430"/>
              <p:cNvCxnSpPr>
                <a:cxnSpLocks noChangeShapeType="1"/>
              </p:cNvCxnSpPr>
              <p:nvPr/>
            </p:nvCxnSpPr>
            <p:spPr bwMode="auto">
              <a:xfrm rot="5226706">
                <a:off x="1973324" y="5404277"/>
                <a:ext cx="164306" cy="0"/>
              </a:xfrm>
              <a:prstGeom prst="line">
                <a:avLst/>
              </a:prstGeom>
              <a:noFill/>
              <a:ln w="19050" algn="ctr">
                <a:solidFill>
                  <a:srgbClr val="885B02"/>
                </a:solidFill>
                <a:round/>
                <a:headEnd/>
                <a:tailEnd/>
              </a:ln>
            </p:spPr>
          </p:cxnSp>
          <p:sp>
            <p:nvSpPr>
              <p:cNvPr id="432" name="Freeform 431"/>
              <p:cNvSpPr/>
              <p:nvPr/>
            </p:nvSpPr>
            <p:spPr bwMode="auto">
              <a:xfrm rot="21426706">
                <a:off x="2007226" y="5198835"/>
                <a:ext cx="80733" cy="155429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3" name="Freeform 432"/>
              <p:cNvSpPr/>
              <p:nvPr/>
            </p:nvSpPr>
            <p:spPr bwMode="auto">
              <a:xfrm rot="21426706">
                <a:off x="2021546" y="5433025"/>
                <a:ext cx="78714" cy="236172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4" name="Freeform 433"/>
              <p:cNvSpPr/>
              <p:nvPr/>
            </p:nvSpPr>
            <p:spPr bwMode="auto">
              <a:xfrm rot="21426706">
                <a:off x="2001797" y="5084210"/>
                <a:ext cx="80733" cy="157448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 rot="1526508">
                <a:off x="2019073" y="4963996"/>
                <a:ext cx="80733" cy="157448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EC8026">
                  <a:lumMod val="75000"/>
                </a:srgbClr>
              </a:solidFill>
              <a:ln w="12700" cap="flat" cmpd="sng" algn="ctr">
                <a:solidFill>
                  <a:srgbClr val="EC8026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 rot="21426706">
                <a:off x="2035307" y="4841123"/>
                <a:ext cx="80733" cy="157448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0957" name="Group 175"/>
            <p:cNvGrpSpPr>
              <a:grpSpLocks/>
            </p:cNvGrpSpPr>
            <p:nvPr/>
          </p:nvGrpSpPr>
          <p:grpSpPr bwMode="auto">
            <a:xfrm rot="-2039091">
              <a:off x="1494576" y="5039640"/>
              <a:ext cx="681052" cy="485235"/>
              <a:chOff x="5896235" y="4554318"/>
              <a:chExt cx="681052" cy="485235"/>
            </a:xfrm>
          </p:grpSpPr>
          <p:cxnSp>
            <p:nvCxnSpPr>
              <p:cNvPr id="80994" name="Straight Connector 424"/>
              <p:cNvCxnSpPr>
                <a:cxnSpLocks noChangeShapeType="1"/>
              </p:cNvCxnSpPr>
              <p:nvPr/>
            </p:nvCxnSpPr>
            <p:spPr bwMode="auto">
              <a:xfrm rot="8151556">
                <a:off x="6039611" y="4894898"/>
                <a:ext cx="164306" cy="0"/>
              </a:xfrm>
              <a:prstGeom prst="line">
                <a:avLst/>
              </a:prstGeom>
              <a:noFill/>
              <a:ln w="19050" algn="ctr">
                <a:solidFill>
                  <a:srgbClr val="885B02"/>
                </a:solidFill>
                <a:round/>
                <a:headEnd/>
                <a:tailEnd/>
              </a:ln>
            </p:spPr>
          </p:cxnSp>
          <p:sp>
            <p:nvSpPr>
              <p:cNvPr id="426" name="Freeform 425"/>
              <p:cNvSpPr/>
              <p:nvPr/>
            </p:nvSpPr>
            <p:spPr bwMode="auto">
              <a:xfrm rot="2751556">
                <a:off x="6171655" y="4727756"/>
                <a:ext cx="80743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 rot="2751556">
                <a:off x="5976185" y="4879480"/>
                <a:ext cx="80743" cy="236146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 rot="2751556">
                <a:off x="6252386" y="4647796"/>
                <a:ext cx="80743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9" name="Freeform 428"/>
              <p:cNvSpPr/>
              <p:nvPr/>
            </p:nvSpPr>
            <p:spPr bwMode="auto">
              <a:xfrm rot="4451358">
                <a:off x="6357174" y="4582261"/>
                <a:ext cx="80743" cy="155412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EC8026">
                  <a:lumMod val="75000"/>
                </a:srgbClr>
              </a:solidFill>
              <a:ln w="12700" cap="flat" cmpd="sng" algn="ctr">
                <a:solidFill>
                  <a:srgbClr val="EC8026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0" name="Freeform 429"/>
              <p:cNvSpPr/>
              <p:nvPr/>
            </p:nvSpPr>
            <p:spPr bwMode="auto">
              <a:xfrm rot="2751556">
                <a:off x="6458095" y="4512381"/>
                <a:ext cx="80743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0958" name="Group 182"/>
            <p:cNvGrpSpPr>
              <a:grpSpLocks/>
            </p:cNvGrpSpPr>
            <p:nvPr/>
          </p:nvGrpSpPr>
          <p:grpSpPr bwMode="auto">
            <a:xfrm rot="-1737294">
              <a:off x="1062371" y="4728388"/>
              <a:ext cx="681052" cy="485235"/>
              <a:chOff x="5896235" y="4554318"/>
              <a:chExt cx="681052" cy="485235"/>
            </a:xfrm>
          </p:grpSpPr>
          <p:cxnSp>
            <p:nvCxnSpPr>
              <p:cNvPr id="80988" name="Straight Connector 418"/>
              <p:cNvCxnSpPr>
                <a:cxnSpLocks noChangeShapeType="1"/>
              </p:cNvCxnSpPr>
              <p:nvPr/>
            </p:nvCxnSpPr>
            <p:spPr bwMode="auto">
              <a:xfrm rot="8151556">
                <a:off x="6039611" y="4894898"/>
                <a:ext cx="164306" cy="0"/>
              </a:xfrm>
              <a:prstGeom prst="line">
                <a:avLst/>
              </a:prstGeom>
              <a:noFill/>
              <a:ln w="19050" algn="ctr">
                <a:solidFill>
                  <a:srgbClr val="885B02"/>
                </a:solidFill>
                <a:round/>
                <a:headEnd/>
                <a:tailEnd/>
              </a:ln>
            </p:spPr>
          </p:cxnSp>
          <p:sp>
            <p:nvSpPr>
              <p:cNvPr id="420" name="Freeform 419"/>
              <p:cNvSpPr/>
              <p:nvPr/>
            </p:nvSpPr>
            <p:spPr bwMode="auto">
              <a:xfrm rot="2751556">
                <a:off x="6171181" y="4725284"/>
                <a:ext cx="78725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1" name="Freeform 420"/>
              <p:cNvSpPr/>
              <p:nvPr/>
            </p:nvSpPr>
            <p:spPr bwMode="auto">
              <a:xfrm rot="2751556">
                <a:off x="5974889" y="4877436"/>
                <a:ext cx="80743" cy="236146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 rot="2751556">
                <a:off x="6253160" y="4647742"/>
                <a:ext cx="80743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3" name="Freeform 422"/>
              <p:cNvSpPr/>
              <p:nvPr/>
            </p:nvSpPr>
            <p:spPr bwMode="auto">
              <a:xfrm rot="4451358">
                <a:off x="6355444" y="4582120"/>
                <a:ext cx="80743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EC8026">
                  <a:lumMod val="75000"/>
                </a:srgbClr>
              </a:solidFill>
              <a:ln w="12700" cap="flat" cmpd="sng" algn="ctr">
                <a:solidFill>
                  <a:srgbClr val="EC8026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4" name="Freeform 423"/>
              <p:cNvSpPr/>
              <p:nvPr/>
            </p:nvSpPr>
            <p:spPr bwMode="auto">
              <a:xfrm rot="2751556">
                <a:off x="6459704" y="4512441"/>
                <a:ext cx="80743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0959" name="Group 213"/>
            <p:cNvGrpSpPr>
              <a:grpSpLocks/>
            </p:cNvGrpSpPr>
            <p:nvPr/>
          </p:nvGrpSpPr>
          <p:grpSpPr bwMode="auto">
            <a:xfrm rot="-2440960">
              <a:off x="959561" y="4618726"/>
              <a:ext cx="681052" cy="485235"/>
              <a:chOff x="5896235" y="4554318"/>
              <a:chExt cx="681052" cy="485235"/>
            </a:xfrm>
          </p:grpSpPr>
          <p:cxnSp>
            <p:nvCxnSpPr>
              <p:cNvPr id="80982" name="Straight Connector 412"/>
              <p:cNvCxnSpPr>
                <a:cxnSpLocks noChangeShapeType="1"/>
              </p:cNvCxnSpPr>
              <p:nvPr/>
            </p:nvCxnSpPr>
            <p:spPr bwMode="auto">
              <a:xfrm rot="8151556">
                <a:off x="6039611" y="4894898"/>
                <a:ext cx="164306" cy="0"/>
              </a:xfrm>
              <a:prstGeom prst="line">
                <a:avLst/>
              </a:prstGeom>
              <a:noFill/>
              <a:ln w="19050" algn="ctr">
                <a:solidFill>
                  <a:srgbClr val="885B02"/>
                </a:solidFill>
                <a:round/>
                <a:headEnd/>
                <a:tailEnd/>
              </a:ln>
            </p:spPr>
          </p:cxnSp>
          <p:sp>
            <p:nvSpPr>
              <p:cNvPr id="414" name="Freeform 413"/>
              <p:cNvSpPr/>
              <p:nvPr/>
            </p:nvSpPr>
            <p:spPr bwMode="auto">
              <a:xfrm rot="2751556">
                <a:off x="6169894" y="4725438"/>
                <a:ext cx="78725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5" name="Freeform 414"/>
              <p:cNvSpPr/>
              <p:nvPr/>
            </p:nvSpPr>
            <p:spPr bwMode="auto">
              <a:xfrm rot="2751556">
                <a:off x="5975132" y="4876867"/>
                <a:ext cx="80743" cy="236145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6" name="Freeform 415"/>
              <p:cNvSpPr/>
              <p:nvPr/>
            </p:nvSpPr>
            <p:spPr bwMode="auto">
              <a:xfrm rot="2751556">
                <a:off x="6251754" y="4646313"/>
                <a:ext cx="80743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 rot="4451358">
                <a:off x="6354730" y="4581030"/>
                <a:ext cx="80743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EC8026">
                  <a:lumMod val="75000"/>
                </a:srgbClr>
              </a:solidFill>
              <a:ln w="12700" cap="flat" cmpd="sng" algn="ctr">
                <a:solidFill>
                  <a:srgbClr val="EC8026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8" name="Freeform 417"/>
              <p:cNvSpPr/>
              <p:nvPr/>
            </p:nvSpPr>
            <p:spPr bwMode="auto">
              <a:xfrm rot="2751556">
                <a:off x="6458648" y="4513052"/>
                <a:ext cx="80743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0960" name="Group 220"/>
            <p:cNvGrpSpPr>
              <a:grpSpLocks/>
            </p:cNvGrpSpPr>
            <p:nvPr/>
          </p:nvGrpSpPr>
          <p:grpSpPr bwMode="auto">
            <a:xfrm rot="-4080312">
              <a:off x="557995" y="4658842"/>
              <a:ext cx="681052" cy="485235"/>
              <a:chOff x="5896235" y="4554318"/>
              <a:chExt cx="681052" cy="485235"/>
            </a:xfrm>
          </p:grpSpPr>
          <p:cxnSp>
            <p:nvCxnSpPr>
              <p:cNvPr id="80976" name="Straight Connector 406"/>
              <p:cNvCxnSpPr>
                <a:cxnSpLocks noChangeShapeType="1"/>
              </p:cNvCxnSpPr>
              <p:nvPr/>
            </p:nvCxnSpPr>
            <p:spPr bwMode="auto">
              <a:xfrm rot="8151556">
                <a:off x="6039611" y="4894898"/>
                <a:ext cx="164306" cy="0"/>
              </a:xfrm>
              <a:prstGeom prst="line">
                <a:avLst/>
              </a:prstGeom>
              <a:noFill/>
              <a:ln w="19050" algn="ctr">
                <a:solidFill>
                  <a:srgbClr val="885B02"/>
                </a:solidFill>
                <a:round/>
                <a:headEnd/>
                <a:tailEnd/>
              </a:ln>
            </p:spPr>
          </p:cxnSp>
          <p:sp>
            <p:nvSpPr>
              <p:cNvPr id="408" name="Freeform 407"/>
              <p:cNvSpPr/>
              <p:nvPr/>
            </p:nvSpPr>
            <p:spPr bwMode="auto">
              <a:xfrm rot="2751556">
                <a:off x="6173983" y="4727990"/>
                <a:ext cx="78716" cy="157448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9" name="Freeform 408"/>
              <p:cNvSpPr/>
              <p:nvPr/>
            </p:nvSpPr>
            <p:spPr bwMode="auto">
              <a:xfrm rot="2751556">
                <a:off x="5974817" y="4877919"/>
                <a:ext cx="80733" cy="236172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0" name="Freeform 409"/>
              <p:cNvSpPr/>
              <p:nvPr/>
            </p:nvSpPr>
            <p:spPr bwMode="auto">
              <a:xfrm rot="2751556">
                <a:off x="6252979" y="4647450"/>
                <a:ext cx="80733" cy="157448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1" name="Freeform 410"/>
              <p:cNvSpPr/>
              <p:nvPr/>
            </p:nvSpPr>
            <p:spPr bwMode="auto">
              <a:xfrm rot="4451358">
                <a:off x="6358818" y="4582776"/>
                <a:ext cx="80733" cy="155429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EC8026">
                  <a:lumMod val="75000"/>
                </a:srgbClr>
              </a:solidFill>
              <a:ln w="12700" cap="flat" cmpd="sng" algn="ctr">
                <a:solidFill>
                  <a:srgbClr val="EC8026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2" name="Freeform 411"/>
              <p:cNvSpPr/>
              <p:nvPr/>
            </p:nvSpPr>
            <p:spPr bwMode="auto">
              <a:xfrm rot="2751556">
                <a:off x="6458661" y="4513897"/>
                <a:ext cx="80733" cy="157448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6" name="Group 81"/>
            <p:cNvGrpSpPr/>
            <p:nvPr/>
          </p:nvGrpSpPr>
          <p:grpSpPr>
            <a:xfrm>
              <a:off x="1665240" y="4605416"/>
              <a:ext cx="80359" cy="812006"/>
              <a:chOff x="2856309" y="3712367"/>
              <a:chExt cx="81516" cy="812006"/>
            </a:xfrm>
            <a:solidFill>
              <a:srgbClr val="FCAF17"/>
            </a:solidFill>
          </p:grpSpPr>
          <p:cxnSp>
            <p:nvCxnSpPr>
              <p:cNvPr id="401" name="Straight Connector 400"/>
              <p:cNvCxnSpPr/>
              <p:nvPr/>
            </p:nvCxnSpPr>
            <p:spPr bwMode="auto">
              <a:xfrm rot="5400000">
                <a:off x="2814914" y="4256484"/>
                <a:ext cx="16430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2" name="Freeform 86"/>
              <p:cNvSpPr/>
              <p:nvPr/>
            </p:nvSpPr>
            <p:spPr bwMode="auto">
              <a:xfrm>
                <a:off x="2856309" y="4052888"/>
                <a:ext cx="81516" cy="157164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3" name="Freeform 402"/>
              <p:cNvSpPr/>
              <p:nvPr/>
            </p:nvSpPr>
            <p:spPr bwMode="auto">
              <a:xfrm>
                <a:off x="2856309" y="4288631"/>
                <a:ext cx="81516" cy="235742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4" name="Freeform 403"/>
              <p:cNvSpPr/>
              <p:nvPr/>
            </p:nvSpPr>
            <p:spPr bwMode="auto">
              <a:xfrm>
                <a:off x="2856309" y="3939381"/>
                <a:ext cx="81516" cy="157164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5" name="Freeform 89"/>
              <p:cNvSpPr/>
              <p:nvPr/>
            </p:nvSpPr>
            <p:spPr bwMode="auto">
              <a:xfrm>
                <a:off x="2856309" y="3825874"/>
                <a:ext cx="81516" cy="157164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6" name="Freeform 90"/>
              <p:cNvSpPr/>
              <p:nvPr/>
            </p:nvSpPr>
            <p:spPr bwMode="auto">
              <a:xfrm>
                <a:off x="2856309" y="3712367"/>
                <a:ext cx="81516" cy="157164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0962" name="Group 248"/>
            <p:cNvGrpSpPr>
              <a:grpSpLocks/>
            </p:cNvGrpSpPr>
            <p:nvPr/>
          </p:nvGrpSpPr>
          <p:grpSpPr bwMode="auto">
            <a:xfrm rot="-9160772">
              <a:off x="759335" y="4668213"/>
              <a:ext cx="681052" cy="485235"/>
              <a:chOff x="5896235" y="4554318"/>
              <a:chExt cx="681052" cy="485235"/>
            </a:xfrm>
          </p:grpSpPr>
          <p:cxnSp>
            <p:nvCxnSpPr>
              <p:cNvPr id="80970" name="Straight Connector 394"/>
              <p:cNvCxnSpPr>
                <a:cxnSpLocks noChangeShapeType="1"/>
              </p:cNvCxnSpPr>
              <p:nvPr/>
            </p:nvCxnSpPr>
            <p:spPr bwMode="auto">
              <a:xfrm rot="8151556">
                <a:off x="6039611" y="4894898"/>
                <a:ext cx="164306" cy="0"/>
              </a:xfrm>
              <a:prstGeom prst="line">
                <a:avLst/>
              </a:prstGeom>
              <a:noFill/>
              <a:ln w="19050" algn="ctr">
                <a:solidFill>
                  <a:srgbClr val="885B02"/>
                </a:solidFill>
                <a:round/>
                <a:headEnd/>
                <a:tailEnd/>
              </a:ln>
            </p:spPr>
          </p:cxnSp>
          <p:sp>
            <p:nvSpPr>
              <p:cNvPr id="396" name="Freeform 395"/>
              <p:cNvSpPr/>
              <p:nvPr/>
            </p:nvSpPr>
            <p:spPr bwMode="auto">
              <a:xfrm rot="2751556">
                <a:off x="6170981" y="4728680"/>
                <a:ext cx="80743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 rot="2751556">
                <a:off x="5976059" y="4880003"/>
                <a:ext cx="80743" cy="236146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rot="2751556">
                <a:off x="6254756" y="4648388"/>
                <a:ext cx="80743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9" name="Freeform 398"/>
              <p:cNvSpPr/>
              <p:nvPr/>
            </p:nvSpPr>
            <p:spPr bwMode="auto">
              <a:xfrm rot="4451358">
                <a:off x="6357707" y="4583034"/>
                <a:ext cx="80743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EC8026">
                  <a:lumMod val="75000"/>
                </a:srgbClr>
              </a:solidFill>
              <a:ln w="12700" cap="flat" cmpd="sng" algn="ctr">
                <a:solidFill>
                  <a:srgbClr val="EC8026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0" name="Freeform 399"/>
              <p:cNvSpPr/>
              <p:nvPr/>
            </p:nvSpPr>
            <p:spPr bwMode="auto">
              <a:xfrm rot="2751556">
                <a:off x="6460394" y="4513649"/>
                <a:ext cx="80743" cy="157430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0963" name="Group 257"/>
            <p:cNvGrpSpPr>
              <a:grpSpLocks/>
            </p:cNvGrpSpPr>
            <p:nvPr/>
          </p:nvGrpSpPr>
          <p:grpSpPr bwMode="auto">
            <a:xfrm rot="5400000">
              <a:off x="1349131" y="5251913"/>
              <a:ext cx="681052" cy="485235"/>
              <a:chOff x="5896235" y="4554318"/>
              <a:chExt cx="681052" cy="485235"/>
            </a:xfrm>
          </p:grpSpPr>
          <p:cxnSp>
            <p:nvCxnSpPr>
              <p:cNvPr id="80964" name="Straight Connector 388"/>
              <p:cNvCxnSpPr>
                <a:cxnSpLocks noChangeShapeType="1"/>
              </p:cNvCxnSpPr>
              <p:nvPr/>
            </p:nvCxnSpPr>
            <p:spPr bwMode="auto">
              <a:xfrm rot="8151556">
                <a:off x="6039611" y="4894898"/>
                <a:ext cx="164306" cy="0"/>
              </a:xfrm>
              <a:prstGeom prst="line">
                <a:avLst/>
              </a:prstGeom>
              <a:noFill/>
              <a:ln w="19050" algn="ctr">
                <a:solidFill>
                  <a:srgbClr val="885B02"/>
                </a:solidFill>
                <a:round/>
                <a:headEnd/>
                <a:tailEnd/>
              </a:ln>
            </p:spPr>
          </p:cxnSp>
          <p:sp>
            <p:nvSpPr>
              <p:cNvPr id="390" name="Freeform 389"/>
              <p:cNvSpPr/>
              <p:nvPr/>
            </p:nvSpPr>
            <p:spPr bwMode="auto">
              <a:xfrm rot="2751556">
                <a:off x="6169792" y="4731808"/>
                <a:ext cx="78715" cy="157448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1" name="Freeform 390"/>
              <p:cNvSpPr/>
              <p:nvPr/>
            </p:nvSpPr>
            <p:spPr bwMode="auto">
              <a:xfrm rot="2751556">
                <a:off x="5973946" y="4883752"/>
                <a:ext cx="80733" cy="236172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 bwMode="auto">
              <a:xfrm rot="2751556">
                <a:off x="6250576" y="4653007"/>
                <a:ext cx="80733" cy="157448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3" name="Freeform 392"/>
              <p:cNvSpPr/>
              <p:nvPr/>
            </p:nvSpPr>
            <p:spPr bwMode="auto">
              <a:xfrm rot="4451358">
                <a:off x="6353759" y="4586763"/>
                <a:ext cx="80733" cy="155429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EC8026">
                  <a:lumMod val="75000"/>
                </a:srgbClr>
              </a:solidFill>
              <a:ln w="12700" cap="flat" cmpd="sng" algn="ctr">
                <a:solidFill>
                  <a:srgbClr val="EC8026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4" name="Freeform 393"/>
              <p:cNvSpPr/>
              <p:nvPr/>
            </p:nvSpPr>
            <p:spPr bwMode="auto">
              <a:xfrm rot="2751556">
                <a:off x="6456941" y="4518498"/>
                <a:ext cx="80733" cy="157448"/>
              </a:xfrm>
              <a:custGeom>
                <a:avLst/>
                <a:gdLst>
                  <a:gd name="connsiteX0" fmla="*/ 76200 w 152400"/>
                  <a:gd name="connsiteY0" fmla="*/ 0 h 307181"/>
                  <a:gd name="connsiteX1" fmla="*/ 0 w 152400"/>
                  <a:gd name="connsiteY1" fmla="*/ 76200 h 307181"/>
                  <a:gd name="connsiteX2" fmla="*/ 0 w 152400"/>
                  <a:gd name="connsiteY2" fmla="*/ 230981 h 307181"/>
                  <a:gd name="connsiteX3" fmla="*/ 78581 w 152400"/>
                  <a:gd name="connsiteY3" fmla="*/ 307181 h 307181"/>
                  <a:gd name="connsiteX4" fmla="*/ 152400 w 152400"/>
                  <a:gd name="connsiteY4" fmla="*/ 230981 h 307181"/>
                  <a:gd name="connsiteX5" fmla="*/ 152400 w 152400"/>
                  <a:gd name="connsiteY5" fmla="*/ 78581 h 307181"/>
                  <a:gd name="connsiteX6" fmla="*/ 76200 w 152400"/>
                  <a:gd name="connsiteY6" fmla="*/ 0 h 30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07181">
                    <a:moveTo>
                      <a:pt x="76200" y="0"/>
                    </a:moveTo>
                    <a:lnTo>
                      <a:pt x="0" y="76200"/>
                    </a:lnTo>
                    <a:lnTo>
                      <a:pt x="0" y="230981"/>
                    </a:lnTo>
                    <a:lnTo>
                      <a:pt x="78581" y="307181"/>
                    </a:lnTo>
                    <a:lnTo>
                      <a:pt x="152400" y="230981"/>
                    </a:lnTo>
                    <a:lnTo>
                      <a:pt x="152400" y="78581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FCAF17"/>
              </a:solidFill>
              <a:ln w="12700" cap="flat" cmpd="sng" algn="ctr">
                <a:solidFill>
                  <a:srgbClr val="FCAF17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/>
              <a:lstStyle/>
              <a:p>
                <a:pPr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441" name="Oval 440"/>
          <p:cNvSpPr/>
          <p:nvPr/>
        </p:nvSpPr>
        <p:spPr bwMode="auto">
          <a:xfrm>
            <a:off x="1146175" y="2614613"/>
            <a:ext cx="295275" cy="319087"/>
          </a:xfrm>
          <a:prstGeom prst="ellipse">
            <a:avLst/>
          </a:prstGeom>
          <a:solidFill>
            <a:srgbClr val="FFD961"/>
          </a:solidFill>
          <a:ln w="19050" cap="flat" cmpd="sng" algn="ctr">
            <a:solidFill>
              <a:srgbClr val="FCAF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8726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80912" name="TextBox 441"/>
          <p:cNvSpPr txBox="1">
            <a:spLocks noChangeArrowheads="1"/>
          </p:cNvSpPr>
          <p:nvPr/>
        </p:nvSpPr>
        <p:spPr bwMode="auto">
          <a:xfrm>
            <a:off x="2909888" y="2622550"/>
            <a:ext cx="16081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88" tIns="43644" rIns="87288" bIns="43644">
            <a:spAutoFit/>
          </a:bodyPr>
          <a:lstStyle/>
          <a:p>
            <a:r>
              <a:rPr lang="el-GR" sz="1100" b="0">
                <a:solidFill>
                  <a:srgbClr val="000000"/>
                </a:solidFill>
                <a:latin typeface="Arial" pitchFamily="34" charset="0"/>
              </a:rPr>
              <a:t>μεταλλαγμένος</a:t>
            </a:r>
            <a:r>
              <a:rPr lang="en-US" sz="1100" b="0">
                <a:solidFill>
                  <a:srgbClr val="000000"/>
                </a:solidFill>
                <a:latin typeface="Arial" pitchFamily="34" charset="0"/>
              </a:rPr>
              <a:t> TNFR1</a:t>
            </a:r>
          </a:p>
        </p:txBody>
      </p:sp>
      <p:sp>
        <p:nvSpPr>
          <p:cNvPr id="80913" name="TextBox 442"/>
          <p:cNvSpPr txBox="1">
            <a:spLocks noChangeArrowheads="1"/>
          </p:cNvSpPr>
          <p:nvPr/>
        </p:nvSpPr>
        <p:spPr bwMode="auto">
          <a:xfrm>
            <a:off x="633413" y="3132138"/>
            <a:ext cx="12747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88" tIns="43644" rIns="87288" bIns="43644">
            <a:spAutoFit/>
          </a:bodyPr>
          <a:lstStyle/>
          <a:p>
            <a:r>
              <a:rPr lang="el-GR" sz="1100" b="0">
                <a:solidFill>
                  <a:srgbClr val="000000"/>
                </a:solidFill>
                <a:latin typeface="Arial" pitchFamily="34" charset="0"/>
              </a:rPr>
              <a:t>Ενδοπλασματικό </a:t>
            </a:r>
          </a:p>
          <a:p>
            <a:r>
              <a:rPr lang="el-GR" sz="1100" b="0">
                <a:solidFill>
                  <a:srgbClr val="000000"/>
                </a:solidFill>
                <a:latin typeface="Arial" pitchFamily="34" charset="0"/>
              </a:rPr>
              <a:t>δίκτυο</a:t>
            </a:r>
            <a:endParaRPr lang="en-US" sz="11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0914" name="TextBox 443"/>
          <p:cNvSpPr txBox="1">
            <a:spLocks noChangeArrowheads="1"/>
          </p:cNvSpPr>
          <p:nvPr/>
        </p:nvSpPr>
        <p:spPr bwMode="auto">
          <a:xfrm>
            <a:off x="3736975" y="3238500"/>
            <a:ext cx="8302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88" tIns="43644" rIns="87288" bIns="43644">
            <a:spAutoFit/>
          </a:bodyPr>
          <a:lstStyle/>
          <a:p>
            <a:r>
              <a:rPr lang="el-GR" sz="1100" b="0">
                <a:solidFill>
                  <a:srgbClr val="000000"/>
                </a:solidFill>
                <a:latin typeface="Arial" pitchFamily="34" charset="0"/>
              </a:rPr>
              <a:t>Μειωμένη </a:t>
            </a:r>
          </a:p>
          <a:p>
            <a:r>
              <a:rPr lang="el-GR" sz="1100" b="0">
                <a:solidFill>
                  <a:srgbClr val="000000"/>
                </a:solidFill>
                <a:latin typeface="Arial" pitchFamily="34" charset="0"/>
              </a:rPr>
              <a:t>αυτοφαγία</a:t>
            </a:r>
            <a:endParaRPr lang="en-US" sz="11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6" name="Freeform 445"/>
          <p:cNvSpPr/>
          <p:nvPr/>
        </p:nvSpPr>
        <p:spPr>
          <a:xfrm>
            <a:off x="3070225" y="3067050"/>
            <a:ext cx="685800" cy="333375"/>
          </a:xfrm>
          <a:custGeom>
            <a:avLst/>
            <a:gdLst>
              <a:gd name="connsiteX0" fmla="*/ 0 w 438150"/>
              <a:gd name="connsiteY0" fmla="*/ 0 h 209550"/>
              <a:gd name="connsiteX1" fmla="*/ 438150 w 438150"/>
              <a:gd name="connsiteY1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 h="209550">
                <a:moveTo>
                  <a:pt x="0" y="0"/>
                </a:moveTo>
                <a:lnTo>
                  <a:pt x="438150" y="209550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7" name="TextBox 446"/>
          <p:cNvSpPr txBox="1"/>
          <p:nvPr/>
        </p:nvSpPr>
        <p:spPr>
          <a:xfrm>
            <a:off x="2001838" y="3621088"/>
            <a:ext cx="1317625" cy="246062"/>
          </a:xfrm>
          <a:prstGeom prst="roundRect">
            <a:avLst/>
          </a:prstGeom>
          <a:noFill/>
          <a:ln w="19050">
            <a:solidFill>
              <a:srgbClr val="EC5214"/>
            </a:solidFill>
          </a:ln>
        </p:spPr>
        <p:txBody>
          <a:bodyPr wrap="none" lIns="87288" tIns="17452" rIns="87288" bIns="17452" anchor="ctr"/>
          <a:lstStyle/>
          <a:p>
            <a:pPr algn="ctr" defTabSz="8726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100" b="0" kern="0" dirty="0">
                <a:solidFill>
                  <a:srgbClr val="000000"/>
                </a:solidFill>
                <a:latin typeface="Arial"/>
              </a:rPr>
              <a:t>Κυτταρικό</a:t>
            </a:r>
            <a:r>
              <a:rPr lang="en-US" sz="1100" b="0" kern="0" dirty="0">
                <a:solidFill>
                  <a:srgbClr val="000000"/>
                </a:solidFill>
                <a:latin typeface="Arial"/>
              </a:rPr>
              <a:t> stress</a:t>
            </a:r>
          </a:p>
        </p:txBody>
      </p:sp>
      <p:grpSp>
        <p:nvGrpSpPr>
          <p:cNvPr id="80917" name="Group 447"/>
          <p:cNvGrpSpPr>
            <a:grpSpLocks/>
          </p:cNvGrpSpPr>
          <p:nvPr/>
        </p:nvGrpSpPr>
        <p:grpSpPr bwMode="auto">
          <a:xfrm>
            <a:off x="2455863" y="3927475"/>
            <a:ext cx="963612" cy="866775"/>
            <a:chOff x="1828930" y="4675624"/>
            <a:chExt cx="894518" cy="894518"/>
          </a:xfrm>
        </p:grpSpPr>
        <p:sp>
          <p:nvSpPr>
            <p:cNvPr id="449" name="5-Point Star 448"/>
            <p:cNvSpPr/>
            <p:nvPr/>
          </p:nvSpPr>
          <p:spPr bwMode="auto">
            <a:xfrm>
              <a:off x="1828930" y="4675624"/>
              <a:ext cx="894518" cy="894518"/>
            </a:xfrm>
            <a:prstGeom prst="star5">
              <a:avLst/>
            </a:prstGeom>
            <a:gradFill rotWithShape="1">
              <a:gsLst>
                <a:gs pos="0">
                  <a:srgbClr val="D67321">
                    <a:shade val="51000"/>
                    <a:satMod val="130000"/>
                  </a:srgbClr>
                </a:gs>
                <a:gs pos="80000">
                  <a:srgbClr val="D67321">
                    <a:shade val="93000"/>
                    <a:satMod val="130000"/>
                  </a:srgbClr>
                </a:gs>
                <a:gs pos="100000">
                  <a:srgbClr val="D6732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91411" tIns="45705" rIns="91411" bIns="45705"/>
            <a:lstStyle/>
            <a:p>
              <a:pPr defTabSz="8726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2" name="TextBox 451"/>
            <p:cNvSpPr txBox="1"/>
            <p:nvPr/>
          </p:nvSpPr>
          <p:spPr>
            <a:xfrm>
              <a:off x="2044086" y="5044245"/>
              <a:ext cx="456838" cy="2703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87261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Arial"/>
                </a:rPr>
                <a:t>ROS</a:t>
              </a:r>
            </a:p>
          </p:txBody>
        </p:sp>
      </p:grpSp>
      <p:grpSp>
        <p:nvGrpSpPr>
          <p:cNvPr id="80918" name="Group 453"/>
          <p:cNvGrpSpPr>
            <a:grpSpLocks/>
          </p:cNvGrpSpPr>
          <p:nvPr/>
        </p:nvGrpSpPr>
        <p:grpSpPr bwMode="auto">
          <a:xfrm>
            <a:off x="307975" y="4986338"/>
            <a:ext cx="2243138" cy="1033462"/>
            <a:chOff x="-4515" y="5098371"/>
            <a:chExt cx="1887996" cy="959356"/>
          </a:xfrm>
        </p:grpSpPr>
        <p:grpSp>
          <p:nvGrpSpPr>
            <p:cNvPr id="80947" name="Group 457"/>
            <p:cNvGrpSpPr>
              <a:grpSpLocks/>
            </p:cNvGrpSpPr>
            <p:nvPr/>
          </p:nvGrpSpPr>
          <p:grpSpPr bwMode="auto">
            <a:xfrm>
              <a:off x="-4515" y="5218104"/>
              <a:ext cx="1887996" cy="839623"/>
              <a:chOff x="-4515" y="5218104"/>
              <a:chExt cx="1887996" cy="839623"/>
            </a:xfrm>
          </p:grpSpPr>
          <p:sp>
            <p:nvSpPr>
              <p:cNvPr id="460" name="Rectangle 456"/>
              <p:cNvSpPr/>
              <p:nvPr/>
            </p:nvSpPr>
            <p:spPr bwMode="auto">
              <a:xfrm>
                <a:off x="151816" y="5257527"/>
                <a:ext cx="1643478" cy="750096"/>
              </a:xfrm>
              <a:custGeom>
                <a:avLst/>
                <a:gdLst/>
                <a:ahLst/>
                <a:cxnLst/>
                <a:rect l="l" t="t" r="r" b="b"/>
                <a:pathLst>
                  <a:path w="1648182" h="749266">
                    <a:moveTo>
                      <a:pt x="0" y="0"/>
                    </a:moveTo>
                    <a:lnTo>
                      <a:pt x="757566" y="0"/>
                    </a:lnTo>
                    <a:lnTo>
                      <a:pt x="757566" y="374633"/>
                    </a:lnTo>
                    <a:lnTo>
                      <a:pt x="845905" y="374633"/>
                    </a:lnTo>
                    <a:lnTo>
                      <a:pt x="845905" y="396027"/>
                    </a:lnTo>
                    <a:lnTo>
                      <a:pt x="1448950" y="396027"/>
                    </a:lnTo>
                    <a:lnTo>
                      <a:pt x="1448950" y="587902"/>
                    </a:lnTo>
                    <a:lnTo>
                      <a:pt x="1573420" y="625620"/>
                    </a:lnTo>
                    <a:lnTo>
                      <a:pt x="1630929" y="683129"/>
                    </a:lnTo>
                    <a:lnTo>
                      <a:pt x="1648182" y="746390"/>
                    </a:lnTo>
                    <a:lnTo>
                      <a:pt x="1448950" y="746390"/>
                    </a:lnTo>
                    <a:lnTo>
                      <a:pt x="1448950" y="749266"/>
                    </a:lnTo>
                    <a:lnTo>
                      <a:pt x="757566" y="749266"/>
                    </a:lnTo>
                    <a:lnTo>
                      <a:pt x="654361" y="749266"/>
                    </a:lnTo>
                    <a:lnTo>
                      <a:pt x="0" y="749266"/>
                    </a:lnTo>
                    <a:close/>
                  </a:path>
                </a:pathLst>
              </a:custGeom>
              <a:solidFill>
                <a:srgbClr val="FCAF17">
                  <a:lumMod val="40000"/>
                  <a:lumOff val="60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11" tIns="45705" rIns="91411" bIns="45705" anchor="ctr"/>
              <a:lstStyle/>
              <a:p>
                <a:pPr algn="ctr"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6" name="Arc 465"/>
              <p:cNvSpPr/>
              <p:nvPr/>
            </p:nvSpPr>
            <p:spPr bwMode="auto">
              <a:xfrm rot="1569294">
                <a:off x="-4515" y="5217737"/>
                <a:ext cx="1887996" cy="839990"/>
              </a:xfrm>
              <a:prstGeom prst="arc">
                <a:avLst>
                  <a:gd name="adj1" fmla="val 11045281"/>
                  <a:gd name="adj2" fmla="val 21156750"/>
                </a:avLst>
              </a:prstGeom>
              <a:solidFill>
                <a:srgbClr val="FCAF17">
                  <a:lumMod val="40000"/>
                  <a:lumOff val="60000"/>
                </a:srgbClr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lIns="91411" tIns="45705" rIns="91411" bIns="45705" anchor="ctr"/>
              <a:lstStyle/>
              <a:p>
                <a:pPr algn="ctr" defTabSz="8726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b="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59" name="Rectangle 458"/>
            <p:cNvSpPr/>
            <p:nvPr/>
          </p:nvSpPr>
          <p:spPr bwMode="auto">
            <a:xfrm>
              <a:off x="151816" y="5098371"/>
              <a:ext cx="257879" cy="306522"/>
            </a:xfrm>
            <a:prstGeom prst="rect">
              <a:avLst/>
            </a:prstGeom>
            <a:solidFill>
              <a:srgbClr val="FCAF1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11" tIns="45705" rIns="91411" bIns="45705"/>
            <a:lstStyle/>
            <a:p>
              <a:pPr defTabSz="8726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68" name="TextBox 467"/>
          <p:cNvSpPr txBox="1"/>
          <p:nvPr/>
        </p:nvSpPr>
        <p:spPr>
          <a:xfrm>
            <a:off x="652463" y="5108575"/>
            <a:ext cx="835025" cy="288925"/>
          </a:xfrm>
          <a:prstGeom prst="rect">
            <a:avLst/>
          </a:prstGeom>
          <a:noFill/>
        </p:spPr>
        <p:txBody>
          <a:bodyPr wrap="none" lIns="87288" tIns="43644" rIns="87288" bIns="436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300" b="0" cap="small" dirty="0" err="1">
                <a:solidFill>
                  <a:srgbClr val="000000"/>
                </a:solidFill>
                <a:latin typeface="Arial"/>
              </a:rPr>
              <a:t>Πυρηνας</a:t>
            </a:r>
            <a:endParaRPr lang="en-US" sz="1300" b="0" cap="small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920" name="Picture 2" descr="C:\Users\E024923\AppData\Local\Microsoft\Windows\Temporary Internet Files\Content.IE5\MQ5FABTO\MC900436915[1]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86221">
            <a:off x="971550" y="5245100"/>
            <a:ext cx="10572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" name="Freeform 470"/>
          <p:cNvSpPr/>
          <p:nvPr/>
        </p:nvSpPr>
        <p:spPr>
          <a:xfrm>
            <a:off x="1844675" y="3916363"/>
            <a:ext cx="346075" cy="614362"/>
          </a:xfrm>
          <a:custGeom>
            <a:avLst/>
            <a:gdLst>
              <a:gd name="connsiteX0" fmla="*/ 438150 w 438150"/>
              <a:gd name="connsiteY0" fmla="*/ 0 h 390525"/>
              <a:gd name="connsiteX1" fmla="*/ 0 w 438150"/>
              <a:gd name="connsiteY1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 h="390525">
                <a:moveTo>
                  <a:pt x="438150" y="0"/>
                </a:moveTo>
                <a:lnTo>
                  <a:pt x="0" y="390525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922" name="TextBox 473"/>
          <p:cNvSpPr txBox="1">
            <a:spLocks noChangeArrowheads="1"/>
          </p:cNvSpPr>
          <p:nvPr/>
        </p:nvSpPr>
        <p:spPr bwMode="auto">
          <a:xfrm>
            <a:off x="1470025" y="4508500"/>
            <a:ext cx="5349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88" tIns="43644" rIns="87288" bIns="43644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</a:rPr>
              <a:t>NF</a:t>
            </a:r>
            <a:r>
              <a:rPr lang="el-GR" sz="1100" b="0">
                <a:solidFill>
                  <a:srgbClr val="000000"/>
                </a:solidFill>
                <a:latin typeface="Arial" pitchFamily="34" charset="0"/>
              </a:rPr>
              <a:t>κ</a:t>
            </a:r>
            <a:r>
              <a:rPr lang="en-US" sz="1100" b="0">
                <a:solidFill>
                  <a:srgbClr val="00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475" name="Freeform 474"/>
          <p:cNvSpPr/>
          <p:nvPr/>
        </p:nvSpPr>
        <p:spPr>
          <a:xfrm>
            <a:off x="1439863" y="4786313"/>
            <a:ext cx="315912" cy="601662"/>
          </a:xfrm>
          <a:custGeom>
            <a:avLst/>
            <a:gdLst>
              <a:gd name="connsiteX0" fmla="*/ 438150 w 438150"/>
              <a:gd name="connsiteY0" fmla="*/ 0 h 390525"/>
              <a:gd name="connsiteX1" fmla="*/ 0 w 438150"/>
              <a:gd name="connsiteY1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 h="390525">
                <a:moveTo>
                  <a:pt x="438150" y="0"/>
                </a:moveTo>
                <a:lnTo>
                  <a:pt x="0" y="390525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Oval 475"/>
          <p:cNvSpPr/>
          <p:nvPr/>
        </p:nvSpPr>
        <p:spPr bwMode="auto">
          <a:xfrm>
            <a:off x="3286125" y="3878263"/>
            <a:ext cx="295275" cy="319087"/>
          </a:xfrm>
          <a:prstGeom prst="ellipse">
            <a:avLst/>
          </a:prstGeom>
          <a:solidFill>
            <a:srgbClr val="EC8026">
              <a:lumMod val="60000"/>
              <a:lumOff val="40000"/>
            </a:srgbClr>
          </a:solidFill>
          <a:ln w="19050" cap="flat" cmpd="sng" algn="ctr">
            <a:solidFill>
              <a:srgbClr val="EC80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8726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77" name="Freeform 476"/>
          <p:cNvSpPr/>
          <p:nvPr/>
        </p:nvSpPr>
        <p:spPr>
          <a:xfrm>
            <a:off x="1817688" y="5127625"/>
            <a:ext cx="328612" cy="330200"/>
          </a:xfrm>
          <a:custGeom>
            <a:avLst/>
            <a:gdLst>
              <a:gd name="connsiteX0" fmla="*/ 438150 w 438150"/>
              <a:gd name="connsiteY0" fmla="*/ 0 h 390525"/>
              <a:gd name="connsiteX1" fmla="*/ 0 w 438150"/>
              <a:gd name="connsiteY1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 h="390525">
                <a:moveTo>
                  <a:pt x="438150" y="0"/>
                </a:moveTo>
                <a:lnTo>
                  <a:pt x="0" y="390525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926" name="TextBox 477"/>
          <p:cNvSpPr txBox="1">
            <a:spLocks noChangeArrowheads="1"/>
          </p:cNvSpPr>
          <p:nvPr/>
        </p:nvSpPr>
        <p:spPr bwMode="auto">
          <a:xfrm>
            <a:off x="1898650" y="4876800"/>
            <a:ext cx="6556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88" tIns="43644" rIns="87288" bIns="43644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</a:rPr>
              <a:t>MAPKs</a:t>
            </a:r>
          </a:p>
        </p:txBody>
      </p:sp>
      <p:sp>
        <p:nvSpPr>
          <p:cNvPr id="479" name="Freeform 478"/>
          <p:cNvSpPr/>
          <p:nvPr/>
        </p:nvSpPr>
        <p:spPr>
          <a:xfrm>
            <a:off x="2330450" y="4587875"/>
            <a:ext cx="328613" cy="328613"/>
          </a:xfrm>
          <a:custGeom>
            <a:avLst/>
            <a:gdLst>
              <a:gd name="connsiteX0" fmla="*/ 438150 w 438150"/>
              <a:gd name="connsiteY0" fmla="*/ 0 h 390525"/>
              <a:gd name="connsiteX1" fmla="*/ 0 w 438150"/>
              <a:gd name="connsiteY1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 h="390525">
                <a:moveTo>
                  <a:pt x="438150" y="0"/>
                </a:moveTo>
                <a:lnTo>
                  <a:pt x="0" y="390525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0" name="Freeform 479"/>
          <p:cNvSpPr/>
          <p:nvPr/>
        </p:nvSpPr>
        <p:spPr>
          <a:xfrm>
            <a:off x="1976438" y="4470400"/>
            <a:ext cx="569912" cy="179388"/>
          </a:xfrm>
          <a:custGeom>
            <a:avLst/>
            <a:gdLst>
              <a:gd name="connsiteX0" fmla="*/ 485775 w 485775"/>
              <a:gd name="connsiteY0" fmla="*/ 0 h 133350"/>
              <a:gd name="connsiteX1" fmla="*/ 0 w 485775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5775" h="133350">
                <a:moveTo>
                  <a:pt x="485775" y="0"/>
                </a:moveTo>
                <a:lnTo>
                  <a:pt x="0" y="133350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" name="Freeform 480"/>
          <p:cNvSpPr/>
          <p:nvPr/>
        </p:nvSpPr>
        <p:spPr>
          <a:xfrm rot="16200000">
            <a:off x="3405982" y="4344194"/>
            <a:ext cx="0" cy="306387"/>
          </a:xfrm>
          <a:custGeom>
            <a:avLst/>
            <a:gdLst>
              <a:gd name="connsiteX0" fmla="*/ 0 w 0"/>
              <a:gd name="connsiteY0" fmla="*/ 0 h 314325"/>
              <a:gd name="connsiteX1" fmla="*/ 0 w 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930" name="TextBox 481"/>
          <p:cNvSpPr txBox="1">
            <a:spLocks noChangeArrowheads="1"/>
          </p:cNvSpPr>
          <p:nvPr/>
        </p:nvSpPr>
        <p:spPr bwMode="auto">
          <a:xfrm>
            <a:off x="3536950" y="4238625"/>
            <a:ext cx="1171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88" tIns="43644" rIns="87288" bIns="43644">
            <a:spAutoFit/>
          </a:bodyPr>
          <a:lstStyle/>
          <a:p>
            <a:r>
              <a:rPr lang="el-GR" sz="1100" b="0">
                <a:solidFill>
                  <a:srgbClr val="000000"/>
                </a:solidFill>
                <a:latin typeface="Arial" pitchFamily="34" charset="0"/>
              </a:rPr>
              <a:t>Αντιοξειδωτική απόκριση</a:t>
            </a:r>
            <a:endParaRPr lang="en-US" sz="1100" b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8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EC8026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08278" y="4713834"/>
            <a:ext cx="1045534" cy="93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84" name="Freeform 483"/>
          <p:cNvSpPr/>
          <p:nvPr/>
        </p:nvSpPr>
        <p:spPr>
          <a:xfrm>
            <a:off x="3227388" y="4568825"/>
            <a:ext cx="1481137" cy="488950"/>
          </a:xfrm>
          <a:custGeom>
            <a:avLst/>
            <a:gdLst>
              <a:gd name="connsiteX0" fmla="*/ 0 w 1206230"/>
              <a:gd name="connsiteY0" fmla="*/ 0 h 544749"/>
              <a:gd name="connsiteX1" fmla="*/ 1206230 w 1206230"/>
              <a:gd name="connsiteY1" fmla="*/ 544749 h 5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6230" h="544749">
                <a:moveTo>
                  <a:pt x="0" y="0"/>
                </a:moveTo>
                <a:lnTo>
                  <a:pt x="1206230" y="544749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Freeform 484"/>
          <p:cNvSpPr/>
          <p:nvPr/>
        </p:nvSpPr>
        <p:spPr>
          <a:xfrm>
            <a:off x="4191000" y="3702050"/>
            <a:ext cx="769938" cy="1011238"/>
          </a:xfrm>
          <a:custGeom>
            <a:avLst/>
            <a:gdLst>
              <a:gd name="connsiteX0" fmla="*/ 0 w 1206230"/>
              <a:gd name="connsiteY0" fmla="*/ 0 h 544749"/>
              <a:gd name="connsiteX1" fmla="*/ 1206230 w 1206230"/>
              <a:gd name="connsiteY1" fmla="*/ 544749 h 5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6230" h="544749">
                <a:moveTo>
                  <a:pt x="0" y="0"/>
                </a:moveTo>
                <a:lnTo>
                  <a:pt x="1206230" y="544749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6" name="Freeform 485"/>
          <p:cNvSpPr/>
          <p:nvPr/>
        </p:nvSpPr>
        <p:spPr>
          <a:xfrm>
            <a:off x="4311650" y="4530725"/>
            <a:ext cx="514350" cy="376238"/>
          </a:xfrm>
          <a:custGeom>
            <a:avLst/>
            <a:gdLst>
              <a:gd name="connsiteX0" fmla="*/ 0 w 1206230"/>
              <a:gd name="connsiteY0" fmla="*/ 0 h 544749"/>
              <a:gd name="connsiteX1" fmla="*/ 1206230 w 1206230"/>
              <a:gd name="connsiteY1" fmla="*/ 544749 h 5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6230" h="544749">
                <a:moveTo>
                  <a:pt x="0" y="0"/>
                </a:moveTo>
                <a:lnTo>
                  <a:pt x="1206230" y="544749"/>
                </a:lnTo>
              </a:path>
            </a:pathLst>
          </a:custGeom>
          <a:ln w="19050">
            <a:solidFill>
              <a:srgbClr val="634329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935" name="Oval 486"/>
          <p:cNvSpPr>
            <a:spLocks noChangeArrowheads="1"/>
          </p:cNvSpPr>
          <p:nvPr/>
        </p:nvSpPr>
        <p:spPr bwMode="auto">
          <a:xfrm>
            <a:off x="5581650" y="4522788"/>
            <a:ext cx="295275" cy="320675"/>
          </a:xfrm>
          <a:prstGeom prst="ellipse">
            <a:avLst/>
          </a:prstGeom>
          <a:solidFill>
            <a:srgbClr val="EC5214"/>
          </a:solidFill>
          <a:ln w="19050" algn="ctr">
            <a:solidFill>
              <a:srgbClr val="96330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300">
                <a:solidFill>
                  <a:srgbClr val="FFFFFF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80936" name="TextBox 487"/>
          <p:cNvSpPr txBox="1">
            <a:spLocks noChangeArrowheads="1"/>
          </p:cNvSpPr>
          <p:nvPr/>
        </p:nvSpPr>
        <p:spPr bwMode="auto">
          <a:xfrm>
            <a:off x="6069013" y="5056188"/>
            <a:ext cx="7826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88" tIns="43644" rIns="87288" bIns="43644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</a:rPr>
              <a:t>Pro-IL-1</a:t>
            </a:r>
            <a:r>
              <a:rPr lang="el-GR" sz="1100" b="0">
                <a:solidFill>
                  <a:srgbClr val="000000"/>
                </a:solidFill>
                <a:latin typeface="Arial" pitchFamily="34" charset="0"/>
              </a:rPr>
              <a:t>β</a:t>
            </a:r>
            <a:endParaRPr lang="en-US" sz="11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0937" name="TextBox 488"/>
          <p:cNvSpPr txBox="1">
            <a:spLocks noChangeArrowheads="1"/>
          </p:cNvSpPr>
          <p:nvPr/>
        </p:nvSpPr>
        <p:spPr bwMode="auto">
          <a:xfrm>
            <a:off x="4435475" y="5589588"/>
            <a:ext cx="16367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88" tIns="43644" rIns="87288" bIns="43644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</a:rPr>
              <a:t>NLRP3 </a:t>
            </a:r>
            <a:r>
              <a:rPr lang="el-GR" sz="1100" b="0">
                <a:solidFill>
                  <a:srgbClr val="000000"/>
                </a:solidFill>
                <a:latin typeface="Arial" pitchFamily="34" charset="0"/>
              </a:rPr>
              <a:t>φλεγμονόσωμα</a:t>
            </a:r>
            <a:endParaRPr lang="en-US" sz="11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0938" name="TextBox 489"/>
          <p:cNvSpPr txBox="1">
            <a:spLocks noChangeArrowheads="1"/>
          </p:cNvSpPr>
          <p:nvPr/>
        </p:nvSpPr>
        <p:spPr bwMode="auto">
          <a:xfrm>
            <a:off x="6205538" y="5480050"/>
            <a:ext cx="5095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88" tIns="43644" rIns="87288" bIns="43644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</a:rPr>
              <a:t>IL-1</a:t>
            </a:r>
            <a:r>
              <a:rPr lang="el-GR" sz="1100" b="0">
                <a:solidFill>
                  <a:srgbClr val="000000"/>
                </a:solidFill>
                <a:latin typeface="Arial" pitchFamily="34" charset="0"/>
              </a:rPr>
              <a:t>β</a:t>
            </a:r>
            <a:endParaRPr lang="en-US" sz="11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1" name="Freeform 490"/>
          <p:cNvSpPr/>
          <p:nvPr/>
        </p:nvSpPr>
        <p:spPr>
          <a:xfrm rot="16200000" flipH="1">
            <a:off x="5880894" y="5025232"/>
            <a:ext cx="0" cy="366712"/>
          </a:xfrm>
          <a:custGeom>
            <a:avLst/>
            <a:gdLst>
              <a:gd name="connsiteX0" fmla="*/ 0 w 0"/>
              <a:gd name="connsiteY0" fmla="*/ 0 h 314325"/>
              <a:gd name="connsiteX1" fmla="*/ 0 w 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2" name="Freeform 491"/>
          <p:cNvSpPr/>
          <p:nvPr/>
        </p:nvSpPr>
        <p:spPr>
          <a:xfrm>
            <a:off x="6459538" y="5286375"/>
            <a:ext cx="0" cy="246063"/>
          </a:xfrm>
          <a:custGeom>
            <a:avLst/>
            <a:gdLst>
              <a:gd name="connsiteX0" fmla="*/ 0 w 0"/>
              <a:gd name="connsiteY0" fmla="*/ 0 h 314325"/>
              <a:gd name="connsiteX1" fmla="*/ 0 w 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Freeform 492"/>
          <p:cNvSpPr/>
          <p:nvPr/>
        </p:nvSpPr>
        <p:spPr>
          <a:xfrm>
            <a:off x="2362200" y="3200400"/>
            <a:ext cx="215900" cy="401638"/>
          </a:xfrm>
          <a:custGeom>
            <a:avLst/>
            <a:gdLst>
              <a:gd name="connsiteX0" fmla="*/ 0 w 438150"/>
              <a:gd name="connsiteY0" fmla="*/ 0 h 209550"/>
              <a:gd name="connsiteX1" fmla="*/ 438150 w 438150"/>
              <a:gd name="connsiteY1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 h="209550">
                <a:moveTo>
                  <a:pt x="0" y="0"/>
                </a:moveTo>
                <a:lnTo>
                  <a:pt x="438150" y="209550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4" name="Freeform 493"/>
          <p:cNvSpPr/>
          <p:nvPr/>
        </p:nvSpPr>
        <p:spPr>
          <a:xfrm>
            <a:off x="2641600" y="3900488"/>
            <a:ext cx="165100" cy="331787"/>
          </a:xfrm>
          <a:custGeom>
            <a:avLst/>
            <a:gdLst>
              <a:gd name="connsiteX0" fmla="*/ 0 w 438150"/>
              <a:gd name="connsiteY0" fmla="*/ 0 h 209550"/>
              <a:gd name="connsiteX1" fmla="*/ 438150 w 438150"/>
              <a:gd name="connsiteY1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 h="209550">
                <a:moveTo>
                  <a:pt x="0" y="0"/>
                </a:moveTo>
                <a:lnTo>
                  <a:pt x="438150" y="209550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943" name="TextBox 494"/>
          <p:cNvSpPr txBox="1">
            <a:spLocks noChangeArrowheads="1"/>
          </p:cNvSpPr>
          <p:nvPr/>
        </p:nvSpPr>
        <p:spPr bwMode="auto">
          <a:xfrm>
            <a:off x="2776538" y="5535613"/>
            <a:ext cx="8683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88" tIns="43644" rIns="87288" bIns="43644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</a:rPr>
              <a:t>IL-6, TNF, </a:t>
            </a:r>
            <a:br>
              <a:rPr lang="en-US" sz="1100" b="0">
                <a:solidFill>
                  <a:srgbClr val="000000"/>
                </a:solidFill>
                <a:latin typeface="Arial" pitchFamily="34" charset="0"/>
              </a:rPr>
            </a:br>
            <a:r>
              <a:rPr lang="el-GR" sz="1100" b="0">
                <a:solidFill>
                  <a:srgbClr val="000000"/>
                </a:solidFill>
                <a:latin typeface="Arial" pitchFamily="34" charset="0"/>
              </a:rPr>
              <a:t>χυμοκίνες</a:t>
            </a:r>
            <a:endParaRPr lang="en-US" sz="11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6" name="Freeform 495"/>
          <p:cNvSpPr/>
          <p:nvPr/>
        </p:nvSpPr>
        <p:spPr>
          <a:xfrm rot="16200000">
            <a:off x="2492376" y="5513387"/>
            <a:ext cx="0" cy="523875"/>
          </a:xfrm>
          <a:custGeom>
            <a:avLst/>
            <a:gdLst>
              <a:gd name="connsiteX0" fmla="*/ 0 w 0"/>
              <a:gd name="connsiteY0" fmla="*/ 0 h 314325"/>
              <a:gd name="connsiteX1" fmla="*/ 0 w 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" name="Arc 496"/>
          <p:cNvSpPr/>
          <p:nvPr/>
        </p:nvSpPr>
        <p:spPr bwMode="auto">
          <a:xfrm rot="4492546">
            <a:off x="6001544" y="4428331"/>
            <a:ext cx="1212850" cy="1214438"/>
          </a:xfrm>
          <a:prstGeom prst="arc">
            <a:avLst>
              <a:gd name="adj1" fmla="val 15779513"/>
              <a:gd name="adj2" fmla="val 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87260" tIns="43629" rIns="87260" bIns="43629"/>
          <a:lstStyle/>
          <a:p>
            <a:pPr defTabSz="872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946" name="Rectangle 130"/>
          <p:cNvSpPr>
            <a:spLocks noChangeArrowheads="1"/>
          </p:cNvSpPr>
          <p:nvPr/>
        </p:nvSpPr>
        <p:spPr bwMode="auto">
          <a:xfrm rot="-5400000">
            <a:off x="437357" y="5880894"/>
            <a:ext cx="395287" cy="257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7276" tIns="43639" rIns="87276" bIns="43639">
            <a:spAutoFit/>
          </a:bodyPr>
          <a:lstStyle/>
          <a:p>
            <a:pPr defTabSz="871538"/>
            <a:endParaRPr lang="el-GR" sz="11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33650" y="168275"/>
            <a:ext cx="6502400" cy="6046788"/>
          </a:xfrm>
        </p:spPr>
      </p:pic>
      <p:sp>
        <p:nvSpPr>
          <p:cNvPr id="81923" name="Text Placeholder 4"/>
          <p:cNvSpPr txBox="1">
            <a:spLocks/>
          </p:cNvSpPr>
          <p:nvPr/>
        </p:nvSpPr>
        <p:spPr bwMode="auto">
          <a:xfrm>
            <a:off x="2555875" y="6359525"/>
            <a:ext cx="65389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altLang="en-US" i="1">
                <a:latin typeface="Calibri" pitchFamily="34" charset="0"/>
              </a:rPr>
              <a:t>McGonagle D, McDermott MF (2006) A Proposed Classification of the Immunological Diseases. PLOS Medicine 3(8): e297. doi:10.1371/journal.pmed.0030297,  </a:t>
            </a:r>
            <a:r>
              <a:rPr lang="en-US" i="1">
                <a:latin typeface="Calibri" pitchFamily="34" charset="0"/>
              </a:rPr>
              <a:t>Peckham D, Scambler T, Savic S, McDermott MF. J Pathol. 2016 Sep 29 doi: 10.1002/path.4812. [Epub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2304256" cy="301034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l-GR" sz="2400" dirty="0" smtClean="0"/>
              <a:t>Το φάσμα των φλεγμονωδών νοσημάτων με βάση τους παράγοντες που τα προκαλούν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77809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Μηνύματα</a:t>
            </a:r>
            <a:endParaRPr lang="el-GR" dirty="0"/>
          </a:p>
        </p:txBody>
      </p:sp>
      <p:sp>
        <p:nvSpPr>
          <p:cNvPr id="8294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sz="2400" dirty="0" smtClean="0"/>
              <a:t>Οι μηχανισμοί της έμφυτης ανοσίας κατέχουν κεντρική θέση στην αντιμετώπιση των λοιμώξεων και νεοπλασιών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Η απρόσφορη </a:t>
            </a:r>
            <a:r>
              <a:rPr lang="el-GR" sz="2400" dirty="0" smtClean="0"/>
              <a:t>ενεργοποίησή </a:t>
            </a:r>
            <a:r>
              <a:rPr lang="el-GR" sz="2400" dirty="0" smtClean="0"/>
              <a:t>τους συμμετέχει ενεργά στην παθογένεια των </a:t>
            </a:r>
            <a:r>
              <a:rPr lang="el-GR" sz="2400" dirty="0" err="1" smtClean="0"/>
              <a:t>αυτοανόσων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αυτοφλεγμονωδών</a:t>
            </a:r>
            <a:r>
              <a:rPr lang="el-GR" sz="2400" dirty="0" smtClean="0"/>
              <a:t> νοσημάτων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Η περαιτέρω </a:t>
            </a:r>
            <a:r>
              <a:rPr lang="el-GR" sz="2400" dirty="0" smtClean="0"/>
              <a:t>διερεύνησή τους </a:t>
            </a:r>
            <a:r>
              <a:rPr lang="el-GR" sz="2400" dirty="0" smtClean="0"/>
              <a:t>υπόσχεται αποτελεσματικότερες θεραπείες στο εγγύς μέλλον</a:t>
            </a:r>
          </a:p>
          <a:p>
            <a:pPr>
              <a:spcAft>
                <a:spcPts val="1200"/>
              </a:spcAft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064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>
                <a:latin typeface="Calibri" pitchFamily="34" charset="0"/>
              </a:rPr>
              <a:t>Ο ρόλος των φαγοκυττάρων στην έμφυτη ανοσία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376488" y="1196975"/>
            <a:ext cx="439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Αλληλουχία γεγονότων σε μια λοίμωξη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3079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latin typeface="Calibri" pitchFamily="34" charset="0"/>
              </a:rPr>
              <a:t>1. </a:t>
            </a:r>
            <a:r>
              <a:rPr lang="el-GR" sz="2000">
                <a:latin typeface="Calibri" pitchFamily="34" charset="0"/>
              </a:rPr>
              <a:t>Είσοδος του παθογόνου</a:t>
            </a:r>
            <a:r>
              <a:rPr lang="en-US" sz="2000">
                <a:latin typeface="Calibri" pitchFamily="34" charset="0"/>
              </a:rPr>
              <a:t>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68313" y="2312988"/>
            <a:ext cx="350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latin typeface="Calibri" pitchFamily="34" charset="0"/>
              </a:rPr>
              <a:t>2. </a:t>
            </a:r>
            <a:r>
              <a:rPr lang="el-GR" sz="2000">
                <a:latin typeface="Calibri" pitchFamily="34" charset="0"/>
              </a:rPr>
              <a:t>Αναγνώριση του παθογόνου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68313" y="2873375"/>
            <a:ext cx="5640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latin typeface="Calibri" pitchFamily="34" charset="0"/>
              </a:rPr>
              <a:t>3. </a:t>
            </a:r>
            <a:r>
              <a:rPr lang="el-GR" sz="2000">
                <a:latin typeface="Calibri" pitchFamily="34" charset="0"/>
              </a:rPr>
              <a:t>Φαγοκυττάρωση και θανάτωση του παθογόνου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68313" y="3425825"/>
            <a:ext cx="5208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latin typeface="Calibri" pitchFamily="34" charset="0"/>
              </a:rPr>
              <a:t>4. </a:t>
            </a:r>
            <a:r>
              <a:rPr lang="el-GR" sz="2000">
                <a:latin typeface="Calibri" pitchFamily="34" charset="0"/>
              </a:rPr>
              <a:t>Επαγωγή τοπικής φλεγμονής </a:t>
            </a:r>
            <a:r>
              <a:rPr lang="el-GR" sz="2000">
                <a:solidFill>
                  <a:srgbClr val="FF0000"/>
                </a:solidFill>
                <a:latin typeface="Calibri" pitchFamily="34" charset="0"/>
              </a:rPr>
              <a:t>[Μακροφάγα]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064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>
                <a:latin typeface="Calibri" pitchFamily="34" charset="0"/>
              </a:rPr>
              <a:t>Ο ρόλος των φαγοκυττάρων στην έμφυτη ανοσία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376488" y="1196975"/>
            <a:ext cx="439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Αλληλουχία γεγονότων σε μια λοίμωξη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3079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1. </a:t>
            </a:r>
            <a:r>
              <a:rPr lang="el-GR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Είσοδος του παθογόνου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8313" y="2312988"/>
            <a:ext cx="350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2. </a:t>
            </a:r>
            <a:r>
              <a:rPr lang="el-GR" sz="200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Αναγνώριση του παθογόνου</a:t>
            </a:r>
            <a:endParaRPr lang="en-US" sz="200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8313" y="2873375"/>
            <a:ext cx="5640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3. </a:t>
            </a:r>
            <a:r>
              <a:rPr lang="el-GR" sz="200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Φαγοκυττάρωση και θανάτωση του παθογόνου</a:t>
            </a:r>
            <a:endParaRPr lang="en-US" sz="200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68313" y="3425825"/>
            <a:ext cx="5208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>
                <a:latin typeface="Calibri" pitchFamily="34" charset="0"/>
              </a:rPr>
              <a:t>4. </a:t>
            </a:r>
            <a:r>
              <a:rPr lang="el-GR" sz="2000">
                <a:latin typeface="Calibri" pitchFamily="34" charset="0"/>
              </a:rPr>
              <a:t>Επαγωγή τοπικής φλεγμονής </a:t>
            </a:r>
            <a:r>
              <a:rPr lang="el-GR" sz="2000">
                <a:solidFill>
                  <a:srgbClr val="FF0000"/>
                </a:solidFill>
                <a:latin typeface="Calibri" pitchFamily="34" charset="0"/>
              </a:rPr>
              <a:t>[Μακροφάγα]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81050" y="3860800"/>
            <a:ext cx="80137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3525" indent="-263525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2000">
                <a:latin typeface="Calibri" pitchFamily="34" charset="0"/>
              </a:rPr>
              <a:t>Παραγωγή φλεγμονωδών κυτταροκινών </a:t>
            </a:r>
            <a:r>
              <a:rPr lang="sr-Latn-CS" sz="2000">
                <a:latin typeface="Calibri" pitchFamily="34" charset="0"/>
              </a:rPr>
              <a:t>(TNF</a:t>
            </a:r>
            <a:r>
              <a:rPr lang="el-GR" sz="2000">
                <a:latin typeface="Calibri" pitchFamily="34" charset="0"/>
              </a:rPr>
              <a:t>α</a:t>
            </a:r>
            <a:r>
              <a:rPr lang="sr-Latn-CS" sz="2000">
                <a:latin typeface="Calibri" pitchFamily="34" charset="0"/>
              </a:rPr>
              <a:t>, IL-1</a:t>
            </a:r>
            <a:r>
              <a:rPr lang="el-GR" sz="2000">
                <a:latin typeface="Calibri" pitchFamily="34" charset="0"/>
              </a:rPr>
              <a:t>β</a:t>
            </a:r>
            <a:r>
              <a:rPr lang="sr-Latn-CS" sz="2000">
                <a:latin typeface="Calibri" pitchFamily="34" charset="0"/>
              </a:rPr>
              <a:t>, </a:t>
            </a:r>
            <a:r>
              <a:rPr lang="el-GR" sz="2000">
                <a:latin typeface="Calibri" pitchFamily="34" charset="0"/>
              </a:rPr>
              <a:t>χημειοκίνες, .</a:t>
            </a:r>
            <a:r>
              <a:rPr lang="sr-Latn-CS" sz="2000">
                <a:latin typeface="Calibri" pitchFamily="34" charset="0"/>
              </a:rPr>
              <a:t>...)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1414"/>
            <a:ext cx="8358246" cy="150019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Η διέγερση των υποδοχέων </a:t>
            </a:r>
            <a:r>
              <a:rPr lang="en-US" sz="2800" dirty="0" smtClean="0"/>
              <a:t>TLR </a:t>
            </a:r>
            <a:r>
              <a:rPr lang="el-GR" sz="2800" dirty="0" smtClean="0"/>
              <a:t>καταλήγει στην ενεργοποίηση των μεταγραφικών παραγόντων</a:t>
            </a:r>
            <a:br>
              <a:rPr lang="el-GR" sz="2800" dirty="0" smtClean="0"/>
            </a:br>
            <a:r>
              <a:rPr lang="en-US" sz="2800" dirty="0" smtClean="0"/>
              <a:t>NF</a:t>
            </a:r>
            <a:r>
              <a:rPr lang="el-GR" sz="2800" dirty="0" smtClean="0"/>
              <a:t>κ</a:t>
            </a:r>
            <a:r>
              <a:rPr lang="en-US" sz="2800" dirty="0" smtClean="0"/>
              <a:t>B</a:t>
            </a:r>
            <a:r>
              <a:rPr lang="el-GR" sz="2800" dirty="0" smtClean="0"/>
              <a:t> και </a:t>
            </a:r>
            <a:r>
              <a:rPr lang="en-US" sz="2800" dirty="0" smtClean="0"/>
              <a:t>IRFs</a:t>
            </a:r>
            <a:r>
              <a:rPr lang="el-GR" sz="2800" dirty="0" smtClean="0"/>
              <a:t> </a:t>
            </a:r>
            <a:r>
              <a:rPr lang="el-GR" sz="2800" dirty="0" smtClean="0">
                <a:sym typeface="Wingdings" pitchFamily="2" charset="2"/>
              </a:rPr>
              <a:t> παραγωγή </a:t>
            </a:r>
            <a:r>
              <a:rPr lang="el-GR" sz="2800" dirty="0" err="1" smtClean="0">
                <a:sym typeface="Wingdings" pitchFamily="2" charset="2"/>
              </a:rPr>
              <a:t>κυτταροκινών</a:t>
            </a:r>
            <a:endParaRPr lang="el-GR" sz="2800" dirty="0"/>
          </a:p>
        </p:txBody>
      </p:sp>
      <p:pic>
        <p:nvPicPr>
          <p:cNvPr id="450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1565275"/>
            <a:ext cx="6661150" cy="5292725"/>
          </a:xfrm>
        </p:spPr>
      </p:pic>
      <p:sp>
        <p:nvSpPr>
          <p:cNvPr id="45062" name="3 - Ορθογώνιο"/>
          <p:cNvSpPr>
            <a:spLocks noChangeArrowheads="1"/>
          </p:cNvSpPr>
          <p:nvPr/>
        </p:nvSpPr>
        <p:spPr bwMode="auto">
          <a:xfrm>
            <a:off x="285750" y="1857375"/>
            <a:ext cx="21431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Calibri" pitchFamily="34" charset="0"/>
              </a:rPr>
              <a:t>MyD88</a:t>
            </a:r>
            <a:r>
              <a:rPr lang="en-US" sz="1600" b="0" i="1">
                <a:solidFill>
                  <a:srgbClr val="000000"/>
                </a:solidFill>
                <a:latin typeface="Calibri" pitchFamily="34" charset="0"/>
              </a:rPr>
              <a:t>: myeloid  differentiation primary response  protein 88</a:t>
            </a:r>
            <a:endParaRPr lang="el-GR" sz="1600" b="0" i="1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600" i="1">
                <a:solidFill>
                  <a:srgbClr val="FF0000"/>
                </a:solidFill>
                <a:latin typeface="Calibri" pitchFamily="34" charset="0"/>
              </a:rPr>
              <a:t>TRIF </a:t>
            </a:r>
            <a:r>
              <a:rPr lang="en-US" sz="1600" b="0" i="1">
                <a:solidFill>
                  <a:srgbClr val="000000"/>
                </a:solidFill>
                <a:latin typeface="Calibri" pitchFamily="34" charset="0"/>
              </a:rPr>
              <a:t>= TIR domain containing</a:t>
            </a:r>
          </a:p>
          <a:p>
            <a:r>
              <a:rPr lang="en-US" sz="1600" b="0" i="1">
                <a:solidFill>
                  <a:srgbClr val="000000"/>
                </a:solidFill>
                <a:latin typeface="Calibri" pitchFamily="34" charset="0"/>
              </a:rPr>
              <a:t>adapter inducing interferon-</a:t>
            </a:r>
            <a:r>
              <a:rPr lang="el-GR" sz="1600" b="0" i="1">
                <a:solidFill>
                  <a:srgbClr val="000000"/>
                </a:solidFill>
                <a:latin typeface="Calibri" pitchFamily="34" charset="0"/>
              </a:rPr>
              <a:t>β, και όπου </a:t>
            </a:r>
            <a:r>
              <a:rPr lang="en-US" sz="1600" b="0" i="1">
                <a:solidFill>
                  <a:srgbClr val="000000"/>
                </a:solidFill>
                <a:latin typeface="Calibri" pitchFamily="34" charset="0"/>
              </a:rPr>
              <a:t>TIR </a:t>
            </a:r>
            <a:r>
              <a:rPr lang="el-GR" sz="1600" b="0" i="1">
                <a:solidFill>
                  <a:srgbClr val="000000"/>
                </a:solidFill>
                <a:latin typeface="Calibri" pitchFamily="34" charset="0"/>
              </a:rPr>
              <a:t>σημαίνει</a:t>
            </a:r>
          </a:p>
          <a:p>
            <a:r>
              <a:rPr lang="en-US" sz="1600" b="0" i="1">
                <a:solidFill>
                  <a:srgbClr val="000000"/>
                </a:solidFill>
                <a:latin typeface="Calibri" pitchFamily="34" charset="0"/>
              </a:rPr>
              <a:t>Toll-Interleukin-1 Receptor domain</a:t>
            </a:r>
            <a:endParaRPr lang="el-GR" sz="1600" b="0" i="1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600" i="1">
                <a:solidFill>
                  <a:srgbClr val="FF0000"/>
                </a:solidFill>
                <a:latin typeface="Calibri" pitchFamily="34" charset="0"/>
              </a:rPr>
              <a:t>IRFs </a:t>
            </a:r>
            <a:r>
              <a:rPr lang="en-US" sz="1600" b="0" i="1">
                <a:solidFill>
                  <a:srgbClr val="000000"/>
                </a:solidFill>
                <a:latin typeface="Calibri" pitchFamily="34" charset="0"/>
              </a:rPr>
              <a:t>= interferon regulatory factors</a:t>
            </a:r>
            <a:endParaRPr lang="el-GR" sz="1600" b="0" i="1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600" b="0" i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76200" y="142875"/>
            <a:ext cx="8853488" cy="6643688"/>
            <a:chOff x="75474" y="142852"/>
            <a:chExt cx="8854212" cy="6643734"/>
          </a:xfrm>
        </p:grpSpPr>
        <p:sp>
          <p:nvSpPr>
            <p:cNvPr id="1996" name="1995 - Έλλειψη"/>
            <p:cNvSpPr/>
            <p:nvPr/>
          </p:nvSpPr>
          <p:spPr>
            <a:xfrm>
              <a:off x="3928652" y="4572008"/>
              <a:ext cx="357216" cy="42862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992" name="1991 - Έλλειψη"/>
            <p:cNvSpPr/>
            <p:nvPr/>
          </p:nvSpPr>
          <p:spPr>
            <a:xfrm>
              <a:off x="499372" y="5143512"/>
              <a:ext cx="357216" cy="35719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2035" name="2034 - Ορθογώνιο"/>
            <p:cNvSpPr/>
            <p:nvPr/>
          </p:nvSpPr>
          <p:spPr>
            <a:xfrm>
              <a:off x="5286075" y="4214818"/>
              <a:ext cx="642991" cy="2143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46089" name="Rectangle 200"/>
            <p:cNvSpPr>
              <a:spLocks noChangeArrowheads="1"/>
            </p:cNvSpPr>
            <p:nvPr/>
          </p:nvSpPr>
          <p:spPr bwMode="auto">
            <a:xfrm>
              <a:off x="6632840" y="6572272"/>
              <a:ext cx="725242" cy="201284"/>
            </a:xfrm>
            <a:prstGeom prst="rect">
              <a:avLst/>
            </a:prstGeom>
            <a:solidFill>
              <a:srgbClr val="00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090" name="1888 - Ομάδα"/>
            <p:cNvGrpSpPr>
              <a:grpSpLocks/>
            </p:cNvGrpSpPr>
            <p:nvPr/>
          </p:nvGrpSpPr>
          <p:grpSpPr bwMode="auto">
            <a:xfrm>
              <a:off x="1673817" y="2928934"/>
              <a:ext cx="1898051" cy="879281"/>
              <a:chOff x="1673817" y="2928934"/>
              <a:chExt cx="1898051" cy="879281"/>
            </a:xfrm>
          </p:grpSpPr>
          <p:sp>
            <p:nvSpPr>
              <p:cNvPr id="1774" name="1773 - Έλλειψη"/>
              <p:cNvSpPr/>
              <p:nvPr/>
            </p:nvSpPr>
            <p:spPr>
              <a:xfrm>
                <a:off x="2642672" y="2928934"/>
                <a:ext cx="393732" cy="187326"/>
              </a:xfrm>
              <a:prstGeom prst="ellipse">
                <a:avLst/>
              </a:prstGeom>
              <a:solidFill>
                <a:srgbClr val="F715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75" name="1774 - Κύλινδρος"/>
              <p:cNvSpPr/>
              <p:nvPr/>
            </p:nvSpPr>
            <p:spPr>
              <a:xfrm>
                <a:off x="2428342" y="3000371"/>
                <a:ext cx="277836" cy="379416"/>
              </a:xfrm>
              <a:prstGeom prst="can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77" name="1776 - Έλλειψη"/>
              <p:cNvSpPr/>
              <p:nvPr/>
            </p:nvSpPr>
            <p:spPr>
              <a:xfrm>
                <a:off x="2263228" y="3379787"/>
                <a:ext cx="295299" cy="150813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FFC000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78" name="1777 - Έλλειψη"/>
              <p:cNvSpPr/>
              <p:nvPr/>
            </p:nvSpPr>
            <p:spPr>
              <a:xfrm>
                <a:off x="2460094" y="3379787"/>
                <a:ext cx="295299" cy="150813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FFC000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31" name="1830 - Έλλειψη"/>
              <p:cNvSpPr/>
              <p:nvPr/>
            </p:nvSpPr>
            <p:spPr>
              <a:xfrm>
                <a:off x="2706177" y="3379787"/>
                <a:ext cx="293711" cy="150813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FFC000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80" name="1879 - Έλλειψη"/>
              <p:cNvSpPr/>
              <p:nvPr/>
            </p:nvSpPr>
            <p:spPr>
              <a:xfrm>
                <a:off x="2312445" y="3455988"/>
                <a:ext cx="589010" cy="187326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239" name="1883 - TextBox"/>
              <p:cNvSpPr txBox="1">
                <a:spLocks noChangeArrowheads="1"/>
              </p:cNvSpPr>
              <p:nvPr/>
            </p:nvSpPr>
            <p:spPr bwMode="auto">
              <a:xfrm>
                <a:off x="2786050" y="3500438"/>
                <a:ext cx="78581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Calibri" pitchFamily="34" charset="0"/>
                  </a:rPr>
                  <a:t>TAK1</a:t>
                </a:r>
              </a:p>
            </p:txBody>
          </p:sp>
          <p:sp>
            <p:nvSpPr>
              <p:cNvPr id="47240" name="1886 - TextBox"/>
              <p:cNvSpPr txBox="1">
                <a:spLocks noChangeArrowheads="1"/>
              </p:cNvSpPr>
              <p:nvPr/>
            </p:nvSpPr>
            <p:spPr bwMode="auto">
              <a:xfrm>
                <a:off x="1785918" y="3071810"/>
                <a:ext cx="6429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Calibri" pitchFamily="34" charset="0"/>
                  </a:rPr>
                  <a:t>TRAF6</a:t>
                </a:r>
              </a:p>
            </p:txBody>
          </p:sp>
          <p:sp>
            <p:nvSpPr>
              <p:cNvPr id="1888" name="1887 - Ελεύθερη σχεδίαση"/>
              <p:cNvSpPr/>
              <p:nvPr/>
            </p:nvSpPr>
            <p:spPr>
              <a:xfrm>
                <a:off x="1674218" y="3595689"/>
                <a:ext cx="873196" cy="163513"/>
              </a:xfrm>
              <a:custGeom>
                <a:avLst/>
                <a:gdLst>
                  <a:gd name="connsiteX0" fmla="*/ 867905 w 873071"/>
                  <a:gd name="connsiteY0" fmla="*/ 61993 h 162732"/>
                  <a:gd name="connsiteX1" fmla="*/ 852407 w 873071"/>
                  <a:gd name="connsiteY1" fmla="*/ 139485 h 162732"/>
                  <a:gd name="connsiteX2" fmla="*/ 743919 w 873071"/>
                  <a:gd name="connsiteY2" fmla="*/ 154983 h 162732"/>
                  <a:gd name="connsiteX3" fmla="*/ 480447 w 873071"/>
                  <a:gd name="connsiteY3" fmla="*/ 92990 h 162732"/>
                  <a:gd name="connsiteX4" fmla="*/ 263471 w 873071"/>
                  <a:gd name="connsiteY4" fmla="*/ 30996 h 162732"/>
                  <a:gd name="connsiteX5" fmla="*/ 46495 w 873071"/>
                  <a:gd name="connsiteY5" fmla="*/ 15498 h 162732"/>
                  <a:gd name="connsiteX6" fmla="*/ 0 w 873071"/>
                  <a:gd name="connsiteY6" fmla="*/ 123986 h 162732"/>
                  <a:gd name="connsiteX7" fmla="*/ 0 w 873071"/>
                  <a:gd name="connsiteY7" fmla="*/ 123986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3071" h="162732">
                    <a:moveTo>
                      <a:pt x="867905" y="61993"/>
                    </a:moveTo>
                    <a:cubicBezTo>
                      <a:pt x="870488" y="92990"/>
                      <a:pt x="873071" y="123987"/>
                      <a:pt x="852407" y="139485"/>
                    </a:cubicBezTo>
                    <a:cubicBezTo>
                      <a:pt x="831743" y="154983"/>
                      <a:pt x="805912" y="162732"/>
                      <a:pt x="743919" y="154983"/>
                    </a:cubicBezTo>
                    <a:cubicBezTo>
                      <a:pt x="681926" y="147234"/>
                      <a:pt x="560522" y="113655"/>
                      <a:pt x="480447" y="92990"/>
                    </a:cubicBezTo>
                    <a:cubicBezTo>
                      <a:pt x="400372" y="72325"/>
                      <a:pt x="335796" y="43911"/>
                      <a:pt x="263471" y="30996"/>
                    </a:cubicBezTo>
                    <a:cubicBezTo>
                      <a:pt x="191146" y="18081"/>
                      <a:pt x="90407" y="0"/>
                      <a:pt x="46495" y="15498"/>
                    </a:cubicBezTo>
                    <a:cubicBezTo>
                      <a:pt x="2583" y="30996"/>
                      <a:pt x="0" y="123986"/>
                      <a:pt x="0" y="123986"/>
                    </a:cubicBezTo>
                    <a:lnTo>
                      <a:pt x="0" y="12398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76" name="1775 - Έλλειψη"/>
              <p:cNvSpPr/>
              <p:nvPr/>
            </p:nvSpPr>
            <p:spPr>
              <a:xfrm>
                <a:off x="2999888" y="2928934"/>
                <a:ext cx="393732" cy="187326"/>
              </a:xfrm>
              <a:prstGeom prst="ellipse">
                <a:avLst/>
              </a:prstGeom>
              <a:solidFill>
                <a:srgbClr val="20EC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091" name="Group 31"/>
            <p:cNvGrpSpPr>
              <a:grpSpLocks noChangeAspect="1"/>
            </p:cNvGrpSpPr>
            <p:nvPr/>
          </p:nvGrpSpPr>
          <p:grpSpPr bwMode="auto">
            <a:xfrm>
              <a:off x="1489963" y="1240306"/>
              <a:ext cx="6617102" cy="170714"/>
              <a:chOff x="529" y="859"/>
              <a:chExt cx="4607" cy="140"/>
            </a:xfrm>
          </p:grpSpPr>
          <p:sp>
            <p:nvSpPr>
              <p:cNvPr id="47037" name="Freeform 32"/>
              <p:cNvSpPr>
                <a:spLocks noChangeAspect="1"/>
              </p:cNvSpPr>
              <p:nvPr/>
            </p:nvSpPr>
            <p:spPr bwMode="auto">
              <a:xfrm>
                <a:off x="2081" y="8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38" name="Freeform 33"/>
              <p:cNvSpPr>
                <a:spLocks noChangeAspect="1"/>
              </p:cNvSpPr>
              <p:nvPr/>
            </p:nvSpPr>
            <p:spPr bwMode="auto">
              <a:xfrm>
                <a:off x="2081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5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39" name="Freeform 34"/>
              <p:cNvSpPr>
                <a:spLocks noChangeAspect="1"/>
              </p:cNvSpPr>
              <p:nvPr/>
            </p:nvSpPr>
            <p:spPr bwMode="auto">
              <a:xfrm>
                <a:off x="2129" y="859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40" name="Freeform 35"/>
              <p:cNvSpPr>
                <a:spLocks noChangeAspect="1"/>
              </p:cNvSpPr>
              <p:nvPr/>
            </p:nvSpPr>
            <p:spPr bwMode="auto">
              <a:xfrm>
                <a:off x="2129" y="931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9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41" name="Freeform 36"/>
              <p:cNvSpPr>
                <a:spLocks noChangeAspect="1"/>
              </p:cNvSpPr>
              <p:nvPr/>
            </p:nvSpPr>
            <p:spPr bwMode="auto">
              <a:xfrm>
                <a:off x="2176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42" name="Freeform 37"/>
              <p:cNvSpPr>
                <a:spLocks noChangeAspect="1"/>
              </p:cNvSpPr>
              <p:nvPr/>
            </p:nvSpPr>
            <p:spPr bwMode="auto">
              <a:xfrm>
                <a:off x="2176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43" name="Freeform 38"/>
              <p:cNvSpPr>
                <a:spLocks noChangeAspect="1"/>
              </p:cNvSpPr>
              <p:nvPr/>
            </p:nvSpPr>
            <p:spPr bwMode="auto">
              <a:xfrm>
                <a:off x="1941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44" name="Freeform 39"/>
              <p:cNvSpPr>
                <a:spLocks noChangeAspect="1"/>
              </p:cNvSpPr>
              <p:nvPr/>
            </p:nvSpPr>
            <p:spPr bwMode="auto">
              <a:xfrm>
                <a:off x="1941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45" name="Freeform 40"/>
              <p:cNvSpPr>
                <a:spLocks noChangeAspect="1"/>
              </p:cNvSpPr>
              <p:nvPr/>
            </p:nvSpPr>
            <p:spPr bwMode="auto">
              <a:xfrm>
                <a:off x="1987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9" y="55"/>
                      <a:pt x="30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46" name="Freeform 41"/>
              <p:cNvSpPr>
                <a:spLocks noChangeAspect="1"/>
              </p:cNvSpPr>
              <p:nvPr/>
            </p:nvSpPr>
            <p:spPr bwMode="auto">
              <a:xfrm>
                <a:off x="1987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47" name="Freeform 42"/>
              <p:cNvSpPr>
                <a:spLocks noChangeAspect="1"/>
              </p:cNvSpPr>
              <p:nvPr/>
            </p:nvSpPr>
            <p:spPr bwMode="auto">
              <a:xfrm>
                <a:off x="2034" y="8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48" name="Freeform 43"/>
              <p:cNvSpPr>
                <a:spLocks noChangeAspect="1"/>
              </p:cNvSpPr>
              <p:nvPr/>
            </p:nvSpPr>
            <p:spPr bwMode="auto">
              <a:xfrm>
                <a:off x="2034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49" name="Freeform 44"/>
              <p:cNvSpPr>
                <a:spLocks noChangeAspect="1"/>
              </p:cNvSpPr>
              <p:nvPr/>
            </p:nvSpPr>
            <p:spPr bwMode="auto">
              <a:xfrm>
                <a:off x="1799" y="8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50" name="Freeform 45"/>
              <p:cNvSpPr>
                <a:spLocks noChangeAspect="1"/>
              </p:cNvSpPr>
              <p:nvPr/>
            </p:nvSpPr>
            <p:spPr bwMode="auto">
              <a:xfrm>
                <a:off x="1799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51" name="Freeform 46"/>
              <p:cNvSpPr>
                <a:spLocks noChangeAspect="1"/>
              </p:cNvSpPr>
              <p:nvPr/>
            </p:nvSpPr>
            <p:spPr bwMode="auto">
              <a:xfrm>
                <a:off x="1846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1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52" name="Freeform 47"/>
              <p:cNvSpPr>
                <a:spLocks noChangeAspect="1"/>
              </p:cNvSpPr>
              <p:nvPr/>
            </p:nvSpPr>
            <p:spPr bwMode="auto">
              <a:xfrm>
                <a:off x="1846" y="93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53" name="Freeform 48"/>
              <p:cNvSpPr>
                <a:spLocks noChangeAspect="1"/>
              </p:cNvSpPr>
              <p:nvPr/>
            </p:nvSpPr>
            <p:spPr bwMode="auto">
              <a:xfrm>
                <a:off x="1894" y="859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54" name="Freeform 49"/>
              <p:cNvSpPr>
                <a:spLocks noChangeAspect="1"/>
              </p:cNvSpPr>
              <p:nvPr/>
            </p:nvSpPr>
            <p:spPr bwMode="auto">
              <a:xfrm>
                <a:off x="1894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55" name="Freeform 50"/>
              <p:cNvSpPr>
                <a:spLocks noChangeAspect="1"/>
              </p:cNvSpPr>
              <p:nvPr/>
            </p:nvSpPr>
            <p:spPr bwMode="auto">
              <a:xfrm>
                <a:off x="1659" y="859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56" name="Freeform 51"/>
              <p:cNvSpPr>
                <a:spLocks noChangeAspect="1"/>
              </p:cNvSpPr>
              <p:nvPr/>
            </p:nvSpPr>
            <p:spPr bwMode="auto">
              <a:xfrm>
                <a:off x="1659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57" name="Freeform 52"/>
              <p:cNvSpPr>
                <a:spLocks noChangeAspect="1"/>
              </p:cNvSpPr>
              <p:nvPr/>
            </p:nvSpPr>
            <p:spPr bwMode="auto">
              <a:xfrm>
                <a:off x="1705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58" name="Freeform 53"/>
              <p:cNvSpPr>
                <a:spLocks noChangeAspect="1"/>
              </p:cNvSpPr>
              <p:nvPr/>
            </p:nvSpPr>
            <p:spPr bwMode="auto">
              <a:xfrm>
                <a:off x="1705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59" name="Freeform 54"/>
              <p:cNvSpPr>
                <a:spLocks noChangeAspect="1"/>
              </p:cNvSpPr>
              <p:nvPr/>
            </p:nvSpPr>
            <p:spPr bwMode="auto">
              <a:xfrm>
                <a:off x="1752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60" name="Freeform 55"/>
              <p:cNvSpPr>
                <a:spLocks noChangeAspect="1"/>
              </p:cNvSpPr>
              <p:nvPr/>
            </p:nvSpPr>
            <p:spPr bwMode="auto">
              <a:xfrm>
                <a:off x="1752" y="93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61" name="Freeform 56"/>
              <p:cNvSpPr>
                <a:spLocks noChangeAspect="1"/>
              </p:cNvSpPr>
              <p:nvPr/>
            </p:nvSpPr>
            <p:spPr bwMode="auto">
              <a:xfrm>
                <a:off x="1517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62" name="Freeform 57"/>
              <p:cNvSpPr>
                <a:spLocks noChangeAspect="1"/>
              </p:cNvSpPr>
              <p:nvPr/>
            </p:nvSpPr>
            <p:spPr bwMode="auto">
              <a:xfrm>
                <a:off x="1517" y="93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63" name="Freeform 58"/>
              <p:cNvSpPr>
                <a:spLocks noChangeAspect="1"/>
              </p:cNvSpPr>
              <p:nvPr/>
            </p:nvSpPr>
            <p:spPr bwMode="auto">
              <a:xfrm>
                <a:off x="1564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64" name="Freeform 59"/>
              <p:cNvSpPr>
                <a:spLocks noChangeAspect="1"/>
              </p:cNvSpPr>
              <p:nvPr/>
            </p:nvSpPr>
            <p:spPr bwMode="auto">
              <a:xfrm>
                <a:off x="1564" y="93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65" name="Freeform 60"/>
              <p:cNvSpPr>
                <a:spLocks noChangeAspect="1"/>
              </p:cNvSpPr>
              <p:nvPr/>
            </p:nvSpPr>
            <p:spPr bwMode="auto">
              <a:xfrm>
                <a:off x="1611" y="859"/>
                <a:ext cx="45" cy="68"/>
              </a:xfrm>
              <a:custGeom>
                <a:avLst/>
                <a:gdLst>
                  <a:gd name="T0" fmla="*/ 14 w 54"/>
                  <a:gd name="T1" fmla="*/ 40 h 83"/>
                  <a:gd name="T2" fmla="*/ 15 w 54"/>
                  <a:gd name="T3" fmla="*/ 36 h 83"/>
                  <a:gd name="T4" fmla="*/ 19 w 54"/>
                  <a:gd name="T5" fmla="*/ 37 h 83"/>
                  <a:gd name="T6" fmla="*/ 21 w 54"/>
                  <a:gd name="T7" fmla="*/ 37 h 83"/>
                  <a:gd name="T8" fmla="*/ 20 w 54"/>
                  <a:gd name="T9" fmla="*/ 44 h 83"/>
                  <a:gd name="T10" fmla="*/ 21 w 54"/>
                  <a:gd name="T11" fmla="*/ 56 h 83"/>
                  <a:gd name="T12" fmla="*/ 25 w 54"/>
                  <a:gd name="T13" fmla="*/ 56 h 83"/>
                  <a:gd name="T14" fmla="*/ 23 w 54"/>
                  <a:gd name="T15" fmla="*/ 44 h 83"/>
                  <a:gd name="T16" fmla="*/ 25 w 54"/>
                  <a:gd name="T17" fmla="*/ 36 h 83"/>
                  <a:gd name="T18" fmla="*/ 38 w 54"/>
                  <a:gd name="T19" fmla="*/ 19 h 83"/>
                  <a:gd name="T20" fmla="*/ 19 w 54"/>
                  <a:gd name="T21" fmla="*/ 0 h 83"/>
                  <a:gd name="T22" fmla="*/ 0 w 54"/>
                  <a:gd name="T23" fmla="*/ 19 h 83"/>
                  <a:gd name="T24" fmla="*/ 11 w 54"/>
                  <a:gd name="T25" fmla="*/ 35 h 83"/>
                  <a:gd name="T26" fmla="*/ 11 w 54"/>
                  <a:gd name="T27" fmla="*/ 40 h 83"/>
                  <a:gd name="T28" fmla="*/ 12 w 54"/>
                  <a:gd name="T29" fmla="*/ 56 h 83"/>
                  <a:gd name="T30" fmla="*/ 16 w 54"/>
                  <a:gd name="T31" fmla="*/ 56 h 83"/>
                  <a:gd name="T32" fmla="*/ 14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66" name="Freeform 61"/>
              <p:cNvSpPr>
                <a:spLocks noChangeAspect="1"/>
              </p:cNvSpPr>
              <p:nvPr/>
            </p:nvSpPr>
            <p:spPr bwMode="auto">
              <a:xfrm>
                <a:off x="1611" y="931"/>
                <a:ext cx="45" cy="67"/>
              </a:xfrm>
              <a:custGeom>
                <a:avLst/>
                <a:gdLst>
                  <a:gd name="T0" fmla="*/ 28 w 54"/>
                  <a:gd name="T1" fmla="*/ 20 h 82"/>
                  <a:gd name="T2" fmla="*/ 28 w 54"/>
                  <a:gd name="T3" fmla="*/ 17 h 82"/>
                  <a:gd name="T4" fmla="*/ 25 w 54"/>
                  <a:gd name="T5" fmla="*/ 0 h 82"/>
                  <a:gd name="T6" fmla="*/ 21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9 w 54"/>
                  <a:gd name="T13" fmla="*/ 18 h 82"/>
                  <a:gd name="T14" fmla="*/ 18 w 54"/>
                  <a:gd name="T15" fmla="*/ 19 h 82"/>
                  <a:gd name="T16" fmla="*/ 18 w 54"/>
                  <a:gd name="T17" fmla="*/ 13 h 82"/>
                  <a:gd name="T18" fmla="*/ 16 w 54"/>
                  <a:gd name="T19" fmla="*/ 0 h 82"/>
                  <a:gd name="T20" fmla="*/ 12 w 54"/>
                  <a:gd name="T21" fmla="*/ 0 h 82"/>
                  <a:gd name="T22" fmla="*/ 14 w 54"/>
                  <a:gd name="T23" fmla="*/ 13 h 82"/>
                  <a:gd name="T24" fmla="*/ 13 w 54"/>
                  <a:gd name="T25" fmla="*/ 20 h 82"/>
                  <a:gd name="T26" fmla="*/ 0 w 54"/>
                  <a:gd name="T27" fmla="*/ 37 h 82"/>
                  <a:gd name="T28" fmla="*/ 19 w 54"/>
                  <a:gd name="T29" fmla="*/ 55 h 82"/>
                  <a:gd name="T30" fmla="*/ 38 w 54"/>
                  <a:gd name="T31" fmla="*/ 37 h 82"/>
                  <a:gd name="T32" fmla="*/ 28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67" name="Freeform 62"/>
              <p:cNvSpPr>
                <a:spLocks noChangeAspect="1"/>
              </p:cNvSpPr>
              <p:nvPr/>
            </p:nvSpPr>
            <p:spPr bwMode="auto">
              <a:xfrm>
                <a:off x="1376" y="859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68" name="Freeform 63"/>
              <p:cNvSpPr>
                <a:spLocks noChangeAspect="1"/>
              </p:cNvSpPr>
              <p:nvPr/>
            </p:nvSpPr>
            <p:spPr bwMode="auto">
              <a:xfrm>
                <a:off x="1376" y="931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69" name="Freeform 64"/>
              <p:cNvSpPr>
                <a:spLocks noChangeAspect="1"/>
              </p:cNvSpPr>
              <p:nvPr/>
            </p:nvSpPr>
            <p:spPr bwMode="auto">
              <a:xfrm>
                <a:off x="1423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70" name="Freeform 65"/>
              <p:cNvSpPr>
                <a:spLocks noChangeAspect="1"/>
              </p:cNvSpPr>
              <p:nvPr/>
            </p:nvSpPr>
            <p:spPr bwMode="auto">
              <a:xfrm>
                <a:off x="1423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71" name="Freeform 66"/>
              <p:cNvSpPr>
                <a:spLocks noChangeAspect="1"/>
              </p:cNvSpPr>
              <p:nvPr/>
            </p:nvSpPr>
            <p:spPr bwMode="auto">
              <a:xfrm>
                <a:off x="1470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72" name="Freeform 67"/>
              <p:cNvSpPr>
                <a:spLocks noChangeAspect="1"/>
              </p:cNvSpPr>
              <p:nvPr/>
            </p:nvSpPr>
            <p:spPr bwMode="auto">
              <a:xfrm>
                <a:off x="1470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40" y="27"/>
                      <a:pt x="40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73" name="Freeform 68"/>
              <p:cNvSpPr>
                <a:spLocks noChangeAspect="1"/>
              </p:cNvSpPr>
              <p:nvPr/>
            </p:nvSpPr>
            <p:spPr bwMode="auto">
              <a:xfrm>
                <a:off x="1234" y="8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74" name="Freeform 69"/>
              <p:cNvSpPr>
                <a:spLocks noChangeAspect="1"/>
              </p:cNvSpPr>
              <p:nvPr/>
            </p:nvSpPr>
            <p:spPr bwMode="auto">
              <a:xfrm>
                <a:off x="1234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75" name="Freeform 70"/>
              <p:cNvSpPr>
                <a:spLocks noChangeAspect="1"/>
              </p:cNvSpPr>
              <p:nvPr/>
            </p:nvSpPr>
            <p:spPr bwMode="auto">
              <a:xfrm>
                <a:off x="1282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76" name="Freeform 71"/>
              <p:cNvSpPr>
                <a:spLocks noChangeAspect="1"/>
              </p:cNvSpPr>
              <p:nvPr/>
            </p:nvSpPr>
            <p:spPr bwMode="auto">
              <a:xfrm>
                <a:off x="1282" y="93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77" name="Freeform 72"/>
              <p:cNvSpPr>
                <a:spLocks noChangeAspect="1"/>
              </p:cNvSpPr>
              <p:nvPr/>
            </p:nvSpPr>
            <p:spPr bwMode="auto">
              <a:xfrm>
                <a:off x="1329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78" name="Freeform 73"/>
              <p:cNvSpPr>
                <a:spLocks noChangeAspect="1"/>
              </p:cNvSpPr>
              <p:nvPr/>
            </p:nvSpPr>
            <p:spPr bwMode="auto">
              <a:xfrm>
                <a:off x="1329" y="93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79" name="Freeform 74"/>
              <p:cNvSpPr>
                <a:spLocks noChangeAspect="1"/>
              </p:cNvSpPr>
              <p:nvPr/>
            </p:nvSpPr>
            <p:spPr bwMode="auto">
              <a:xfrm>
                <a:off x="1094" y="859"/>
                <a:ext cx="44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19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2 w 55"/>
                  <a:gd name="T15" fmla="*/ 44 h 83"/>
                  <a:gd name="T16" fmla="*/ 24 w 55"/>
                  <a:gd name="T17" fmla="*/ 36 h 83"/>
                  <a:gd name="T18" fmla="*/ 35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5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80" name="Freeform 75"/>
              <p:cNvSpPr>
                <a:spLocks noChangeAspect="1"/>
              </p:cNvSpPr>
              <p:nvPr/>
            </p:nvSpPr>
            <p:spPr bwMode="auto">
              <a:xfrm>
                <a:off x="1094" y="931"/>
                <a:ext cx="44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2 w 55"/>
                  <a:gd name="T9" fmla="*/ 17 h 82"/>
                  <a:gd name="T10" fmla="*/ 22 w 55"/>
                  <a:gd name="T11" fmla="*/ 19 h 82"/>
                  <a:gd name="T12" fmla="*/ 18 w 55"/>
                  <a:gd name="T13" fmla="*/ 18 h 82"/>
                  <a:gd name="T14" fmla="*/ 17 w 55"/>
                  <a:gd name="T15" fmla="*/ 19 h 82"/>
                  <a:gd name="T16" fmla="*/ 17 w 55"/>
                  <a:gd name="T17" fmla="*/ 13 h 82"/>
                  <a:gd name="T18" fmla="*/ 15 w 55"/>
                  <a:gd name="T19" fmla="*/ 0 h 82"/>
                  <a:gd name="T20" fmla="*/ 11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5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81" name="Freeform 76"/>
              <p:cNvSpPr>
                <a:spLocks noChangeAspect="1"/>
              </p:cNvSpPr>
              <p:nvPr/>
            </p:nvSpPr>
            <p:spPr bwMode="auto">
              <a:xfrm>
                <a:off x="1141" y="859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82" name="Freeform 77"/>
              <p:cNvSpPr>
                <a:spLocks noChangeAspect="1"/>
              </p:cNvSpPr>
              <p:nvPr/>
            </p:nvSpPr>
            <p:spPr bwMode="auto">
              <a:xfrm>
                <a:off x="1141" y="931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83" name="Freeform 78"/>
              <p:cNvSpPr>
                <a:spLocks noChangeAspect="1"/>
              </p:cNvSpPr>
              <p:nvPr/>
            </p:nvSpPr>
            <p:spPr bwMode="auto">
              <a:xfrm>
                <a:off x="1188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84" name="Freeform 79"/>
              <p:cNvSpPr>
                <a:spLocks noChangeAspect="1"/>
              </p:cNvSpPr>
              <p:nvPr/>
            </p:nvSpPr>
            <p:spPr bwMode="auto">
              <a:xfrm>
                <a:off x="1188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85" name="Freeform 80"/>
              <p:cNvSpPr>
                <a:spLocks noChangeAspect="1"/>
              </p:cNvSpPr>
              <p:nvPr/>
            </p:nvSpPr>
            <p:spPr bwMode="auto">
              <a:xfrm>
                <a:off x="953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86" name="Freeform 81"/>
              <p:cNvSpPr>
                <a:spLocks noChangeAspect="1"/>
              </p:cNvSpPr>
              <p:nvPr/>
            </p:nvSpPr>
            <p:spPr bwMode="auto">
              <a:xfrm>
                <a:off x="953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87" name="Freeform 82"/>
              <p:cNvSpPr>
                <a:spLocks noChangeAspect="1"/>
              </p:cNvSpPr>
              <p:nvPr/>
            </p:nvSpPr>
            <p:spPr bwMode="auto">
              <a:xfrm>
                <a:off x="999" y="8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88" name="Freeform 83"/>
              <p:cNvSpPr>
                <a:spLocks noChangeAspect="1"/>
              </p:cNvSpPr>
              <p:nvPr/>
            </p:nvSpPr>
            <p:spPr bwMode="auto">
              <a:xfrm>
                <a:off x="999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89" name="Freeform 84"/>
              <p:cNvSpPr>
                <a:spLocks noChangeAspect="1"/>
              </p:cNvSpPr>
              <p:nvPr/>
            </p:nvSpPr>
            <p:spPr bwMode="auto">
              <a:xfrm>
                <a:off x="1046" y="8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90" name="Freeform 85"/>
              <p:cNvSpPr>
                <a:spLocks noChangeAspect="1"/>
              </p:cNvSpPr>
              <p:nvPr/>
            </p:nvSpPr>
            <p:spPr bwMode="auto">
              <a:xfrm>
                <a:off x="1046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91" name="Freeform 86"/>
              <p:cNvSpPr>
                <a:spLocks noChangeAspect="1"/>
              </p:cNvSpPr>
              <p:nvPr/>
            </p:nvSpPr>
            <p:spPr bwMode="auto">
              <a:xfrm>
                <a:off x="811" y="8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92" name="Freeform 87"/>
              <p:cNvSpPr>
                <a:spLocks noChangeAspect="1"/>
              </p:cNvSpPr>
              <p:nvPr/>
            </p:nvSpPr>
            <p:spPr bwMode="auto">
              <a:xfrm>
                <a:off x="811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93" name="Freeform 88"/>
              <p:cNvSpPr>
                <a:spLocks noChangeAspect="1"/>
              </p:cNvSpPr>
              <p:nvPr/>
            </p:nvSpPr>
            <p:spPr bwMode="auto">
              <a:xfrm>
                <a:off x="858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94" name="Freeform 89"/>
              <p:cNvSpPr>
                <a:spLocks noChangeAspect="1"/>
              </p:cNvSpPr>
              <p:nvPr/>
            </p:nvSpPr>
            <p:spPr bwMode="auto">
              <a:xfrm>
                <a:off x="858" y="93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95" name="Freeform 90"/>
              <p:cNvSpPr>
                <a:spLocks noChangeAspect="1"/>
              </p:cNvSpPr>
              <p:nvPr/>
            </p:nvSpPr>
            <p:spPr bwMode="auto">
              <a:xfrm>
                <a:off x="906" y="859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96" name="Freeform 91"/>
              <p:cNvSpPr>
                <a:spLocks noChangeAspect="1"/>
              </p:cNvSpPr>
              <p:nvPr/>
            </p:nvSpPr>
            <p:spPr bwMode="auto">
              <a:xfrm>
                <a:off x="906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97" name="Freeform 92"/>
              <p:cNvSpPr>
                <a:spLocks noChangeAspect="1"/>
              </p:cNvSpPr>
              <p:nvPr/>
            </p:nvSpPr>
            <p:spPr bwMode="auto">
              <a:xfrm>
                <a:off x="671" y="859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98" name="Freeform 93"/>
              <p:cNvSpPr>
                <a:spLocks noChangeAspect="1"/>
              </p:cNvSpPr>
              <p:nvPr/>
            </p:nvSpPr>
            <p:spPr bwMode="auto">
              <a:xfrm>
                <a:off x="671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99" name="Freeform 94"/>
              <p:cNvSpPr>
                <a:spLocks noChangeAspect="1"/>
              </p:cNvSpPr>
              <p:nvPr/>
            </p:nvSpPr>
            <p:spPr bwMode="auto">
              <a:xfrm>
                <a:off x="717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00" name="Freeform 95"/>
              <p:cNvSpPr>
                <a:spLocks noChangeAspect="1"/>
              </p:cNvSpPr>
              <p:nvPr/>
            </p:nvSpPr>
            <p:spPr bwMode="auto">
              <a:xfrm>
                <a:off x="717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01" name="Freeform 96"/>
              <p:cNvSpPr>
                <a:spLocks noChangeAspect="1"/>
              </p:cNvSpPr>
              <p:nvPr/>
            </p:nvSpPr>
            <p:spPr bwMode="auto">
              <a:xfrm>
                <a:off x="764" y="8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02" name="Freeform 97"/>
              <p:cNvSpPr>
                <a:spLocks noChangeAspect="1"/>
              </p:cNvSpPr>
              <p:nvPr/>
            </p:nvSpPr>
            <p:spPr bwMode="auto">
              <a:xfrm>
                <a:off x="764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03" name="Freeform 98"/>
              <p:cNvSpPr>
                <a:spLocks noChangeAspect="1"/>
              </p:cNvSpPr>
              <p:nvPr/>
            </p:nvSpPr>
            <p:spPr bwMode="auto">
              <a:xfrm>
                <a:off x="529" y="8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04" name="Freeform 99"/>
              <p:cNvSpPr>
                <a:spLocks noChangeAspect="1"/>
              </p:cNvSpPr>
              <p:nvPr/>
            </p:nvSpPr>
            <p:spPr bwMode="auto">
              <a:xfrm>
                <a:off x="529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05" name="Freeform 100"/>
              <p:cNvSpPr>
                <a:spLocks noChangeAspect="1"/>
              </p:cNvSpPr>
              <p:nvPr/>
            </p:nvSpPr>
            <p:spPr bwMode="auto">
              <a:xfrm>
                <a:off x="576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06" name="Freeform 101"/>
              <p:cNvSpPr>
                <a:spLocks noChangeAspect="1"/>
              </p:cNvSpPr>
              <p:nvPr/>
            </p:nvSpPr>
            <p:spPr bwMode="auto">
              <a:xfrm>
                <a:off x="576" y="93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07" name="Freeform 102"/>
              <p:cNvSpPr>
                <a:spLocks noChangeAspect="1"/>
              </p:cNvSpPr>
              <p:nvPr/>
            </p:nvSpPr>
            <p:spPr bwMode="auto">
              <a:xfrm>
                <a:off x="624" y="859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08" name="Freeform 103"/>
              <p:cNvSpPr>
                <a:spLocks noChangeAspect="1"/>
              </p:cNvSpPr>
              <p:nvPr/>
            </p:nvSpPr>
            <p:spPr bwMode="auto">
              <a:xfrm>
                <a:off x="624" y="931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09" name="Freeform 104"/>
              <p:cNvSpPr>
                <a:spLocks noChangeAspect="1"/>
              </p:cNvSpPr>
              <p:nvPr/>
            </p:nvSpPr>
            <p:spPr bwMode="auto">
              <a:xfrm>
                <a:off x="2693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0" name="Freeform 105"/>
              <p:cNvSpPr>
                <a:spLocks noChangeAspect="1"/>
              </p:cNvSpPr>
              <p:nvPr/>
            </p:nvSpPr>
            <p:spPr bwMode="auto">
              <a:xfrm>
                <a:off x="2693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1" name="Freeform 106"/>
              <p:cNvSpPr>
                <a:spLocks noChangeAspect="1"/>
              </p:cNvSpPr>
              <p:nvPr/>
            </p:nvSpPr>
            <p:spPr bwMode="auto">
              <a:xfrm>
                <a:off x="2740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2" name="Freeform 107"/>
              <p:cNvSpPr>
                <a:spLocks noChangeAspect="1"/>
              </p:cNvSpPr>
              <p:nvPr/>
            </p:nvSpPr>
            <p:spPr bwMode="auto">
              <a:xfrm>
                <a:off x="2740" y="93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3" name="Freeform 108"/>
              <p:cNvSpPr>
                <a:spLocks noChangeAspect="1"/>
              </p:cNvSpPr>
              <p:nvPr/>
            </p:nvSpPr>
            <p:spPr bwMode="auto">
              <a:xfrm>
                <a:off x="2787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4" name="Freeform 109"/>
              <p:cNvSpPr>
                <a:spLocks noChangeAspect="1"/>
              </p:cNvSpPr>
              <p:nvPr/>
            </p:nvSpPr>
            <p:spPr bwMode="auto">
              <a:xfrm>
                <a:off x="2787" y="93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5" name="Freeform 110"/>
              <p:cNvSpPr>
                <a:spLocks noChangeAspect="1"/>
              </p:cNvSpPr>
              <p:nvPr/>
            </p:nvSpPr>
            <p:spPr bwMode="auto">
              <a:xfrm>
                <a:off x="2552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6" name="Freeform 111"/>
              <p:cNvSpPr>
                <a:spLocks noChangeAspect="1"/>
              </p:cNvSpPr>
              <p:nvPr/>
            </p:nvSpPr>
            <p:spPr bwMode="auto">
              <a:xfrm>
                <a:off x="2552" y="93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7" name="Freeform 112"/>
              <p:cNvSpPr>
                <a:spLocks noChangeAspect="1"/>
              </p:cNvSpPr>
              <p:nvPr/>
            </p:nvSpPr>
            <p:spPr bwMode="auto">
              <a:xfrm>
                <a:off x="2599" y="859"/>
                <a:ext cx="45" cy="68"/>
              </a:xfrm>
              <a:custGeom>
                <a:avLst/>
                <a:gdLst>
                  <a:gd name="T0" fmla="*/ 14 w 54"/>
                  <a:gd name="T1" fmla="*/ 40 h 83"/>
                  <a:gd name="T2" fmla="*/ 15 w 54"/>
                  <a:gd name="T3" fmla="*/ 36 h 83"/>
                  <a:gd name="T4" fmla="*/ 19 w 54"/>
                  <a:gd name="T5" fmla="*/ 37 h 83"/>
                  <a:gd name="T6" fmla="*/ 21 w 54"/>
                  <a:gd name="T7" fmla="*/ 37 h 83"/>
                  <a:gd name="T8" fmla="*/ 20 w 54"/>
                  <a:gd name="T9" fmla="*/ 44 h 83"/>
                  <a:gd name="T10" fmla="*/ 21 w 54"/>
                  <a:gd name="T11" fmla="*/ 56 h 83"/>
                  <a:gd name="T12" fmla="*/ 25 w 54"/>
                  <a:gd name="T13" fmla="*/ 56 h 83"/>
                  <a:gd name="T14" fmla="*/ 23 w 54"/>
                  <a:gd name="T15" fmla="*/ 44 h 83"/>
                  <a:gd name="T16" fmla="*/ 25 w 54"/>
                  <a:gd name="T17" fmla="*/ 36 h 83"/>
                  <a:gd name="T18" fmla="*/ 38 w 54"/>
                  <a:gd name="T19" fmla="*/ 19 h 83"/>
                  <a:gd name="T20" fmla="*/ 19 w 54"/>
                  <a:gd name="T21" fmla="*/ 0 h 83"/>
                  <a:gd name="T22" fmla="*/ 0 w 54"/>
                  <a:gd name="T23" fmla="*/ 19 h 83"/>
                  <a:gd name="T24" fmla="*/ 11 w 54"/>
                  <a:gd name="T25" fmla="*/ 35 h 83"/>
                  <a:gd name="T26" fmla="*/ 11 w 54"/>
                  <a:gd name="T27" fmla="*/ 40 h 83"/>
                  <a:gd name="T28" fmla="*/ 12 w 54"/>
                  <a:gd name="T29" fmla="*/ 56 h 83"/>
                  <a:gd name="T30" fmla="*/ 16 w 54"/>
                  <a:gd name="T31" fmla="*/ 56 h 83"/>
                  <a:gd name="T32" fmla="*/ 14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8" name="Freeform 113"/>
              <p:cNvSpPr>
                <a:spLocks noChangeAspect="1"/>
              </p:cNvSpPr>
              <p:nvPr/>
            </p:nvSpPr>
            <p:spPr bwMode="auto">
              <a:xfrm>
                <a:off x="2599" y="931"/>
                <a:ext cx="45" cy="67"/>
              </a:xfrm>
              <a:custGeom>
                <a:avLst/>
                <a:gdLst>
                  <a:gd name="T0" fmla="*/ 28 w 54"/>
                  <a:gd name="T1" fmla="*/ 20 h 82"/>
                  <a:gd name="T2" fmla="*/ 28 w 54"/>
                  <a:gd name="T3" fmla="*/ 17 h 82"/>
                  <a:gd name="T4" fmla="*/ 25 w 54"/>
                  <a:gd name="T5" fmla="*/ 0 h 82"/>
                  <a:gd name="T6" fmla="*/ 21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9 w 54"/>
                  <a:gd name="T13" fmla="*/ 19 h 82"/>
                  <a:gd name="T14" fmla="*/ 18 w 54"/>
                  <a:gd name="T15" fmla="*/ 19 h 82"/>
                  <a:gd name="T16" fmla="*/ 18 w 54"/>
                  <a:gd name="T17" fmla="*/ 13 h 82"/>
                  <a:gd name="T18" fmla="*/ 16 w 54"/>
                  <a:gd name="T19" fmla="*/ 0 h 82"/>
                  <a:gd name="T20" fmla="*/ 12 w 54"/>
                  <a:gd name="T21" fmla="*/ 0 h 82"/>
                  <a:gd name="T22" fmla="*/ 14 w 54"/>
                  <a:gd name="T23" fmla="*/ 13 h 82"/>
                  <a:gd name="T24" fmla="*/ 13 w 54"/>
                  <a:gd name="T25" fmla="*/ 20 h 82"/>
                  <a:gd name="T26" fmla="*/ 0 w 54"/>
                  <a:gd name="T27" fmla="*/ 37 h 82"/>
                  <a:gd name="T28" fmla="*/ 19 w 54"/>
                  <a:gd name="T29" fmla="*/ 55 h 82"/>
                  <a:gd name="T30" fmla="*/ 38 w 54"/>
                  <a:gd name="T31" fmla="*/ 37 h 82"/>
                  <a:gd name="T32" fmla="*/ 28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8"/>
                      <a:pt x="27" y="28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19" name="Freeform 114"/>
              <p:cNvSpPr>
                <a:spLocks noChangeAspect="1"/>
              </p:cNvSpPr>
              <p:nvPr/>
            </p:nvSpPr>
            <p:spPr bwMode="auto">
              <a:xfrm>
                <a:off x="2646" y="859"/>
                <a:ext cx="46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5 w 55"/>
                  <a:gd name="T13" fmla="*/ 56 h 83"/>
                  <a:gd name="T14" fmla="*/ 23 w 55"/>
                  <a:gd name="T15" fmla="*/ 44 h 83"/>
                  <a:gd name="T16" fmla="*/ 25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0" name="Freeform 115"/>
              <p:cNvSpPr>
                <a:spLocks noChangeAspect="1"/>
              </p:cNvSpPr>
              <p:nvPr/>
            </p:nvSpPr>
            <p:spPr bwMode="auto">
              <a:xfrm>
                <a:off x="2646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5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1" name="Freeform 116"/>
              <p:cNvSpPr>
                <a:spLocks noChangeAspect="1"/>
              </p:cNvSpPr>
              <p:nvPr/>
            </p:nvSpPr>
            <p:spPr bwMode="auto">
              <a:xfrm>
                <a:off x="2411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2" name="Freeform 117"/>
              <p:cNvSpPr>
                <a:spLocks noChangeAspect="1"/>
              </p:cNvSpPr>
              <p:nvPr/>
            </p:nvSpPr>
            <p:spPr bwMode="auto">
              <a:xfrm>
                <a:off x="2411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3" name="Freeform 118"/>
              <p:cNvSpPr>
                <a:spLocks noChangeAspect="1"/>
              </p:cNvSpPr>
              <p:nvPr/>
            </p:nvSpPr>
            <p:spPr bwMode="auto">
              <a:xfrm>
                <a:off x="2458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4" name="Freeform 119"/>
              <p:cNvSpPr>
                <a:spLocks noChangeAspect="1"/>
              </p:cNvSpPr>
              <p:nvPr/>
            </p:nvSpPr>
            <p:spPr bwMode="auto">
              <a:xfrm>
                <a:off x="2458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5" name="Freeform 120"/>
              <p:cNvSpPr>
                <a:spLocks noChangeAspect="1"/>
              </p:cNvSpPr>
              <p:nvPr/>
            </p:nvSpPr>
            <p:spPr bwMode="auto">
              <a:xfrm>
                <a:off x="2504" y="8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6" name="Freeform 121"/>
              <p:cNvSpPr>
                <a:spLocks noChangeAspect="1"/>
              </p:cNvSpPr>
              <p:nvPr/>
            </p:nvSpPr>
            <p:spPr bwMode="auto">
              <a:xfrm>
                <a:off x="2504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7" name="Freeform 122"/>
              <p:cNvSpPr>
                <a:spLocks noChangeAspect="1"/>
              </p:cNvSpPr>
              <p:nvPr/>
            </p:nvSpPr>
            <p:spPr bwMode="auto">
              <a:xfrm>
                <a:off x="2269" y="8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8" name="Freeform 123"/>
              <p:cNvSpPr>
                <a:spLocks noChangeAspect="1"/>
              </p:cNvSpPr>
              <p:nvPr/>
            </p:nvSpPr>
            <p:spPr bwMode="auto">
              <a:xfrm>
                <a:off x="2269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29" name="Freeform 124"/>
              <p:cNvSpPr>
                <a:spLocks noChangeAspect="1"/>
              </p:cNvSpPr>
              <p:nvPr/>
            </p:nvSpPr>
            <p:spPr bwMode="auto">
              <a:xfrm>
                <a:off x="2316" y="8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0" name="Freeform 125"/>
              <p:cNvSpPr>
                <a:spLocks noChangeAspect="1"/>
              </p:cNvSpPr>
              <p:nvPr/>
            </p:nvSpPr>
            <p:spPr bwMode="auto">
              <a:xfrm>
                <a:off x="2316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5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1" name="Freeform 126"/>
              <p:cNvSpPr>
                <a:spLocks noChangeAspect="1"/>
              </p:cNvSpPr>
              <p:nvPr/>
            </p:nvSpPr>
            <p:spPr bwMode="auto">
              <a:xfrm>
                <a:off x="2364" y="859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2" name="Freeform 127"/>
              <p:cNvSpPr>
                <a:spLocks noChangeAspect="1"/>
              </p:cNvSpPr>
              <p:nvPr/>
            </p:nvSpPr>
            <p:spPr bwMode="auto">
              <a:xfrm>
                <a:off x="2364" y="931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3" name="Freeform 128"/>
              <p:cNvSpPr>
                <a:spLocks noChangeAspect="1"/>
              </p:cNvSpPr>
              <p:nvPr/>
            </p:nvSpPr>
            <p:spPr bwMode="auto">
              <a:xfrm>
                <a:off x="2223" y="85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4" name="Freeform 129"/>
              <p:cNvSpPr>
                <a:spLocks noChangeAspect="1"/>
              </p:cNvSpPr>
              <p:nvPr/>
            </p:nvSpPr>
            <p:spPr bwMode="auto">
              <a:xfrm>
                <a:off x="2223" y="93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5" name="Freeform 130"/>
              <p:cNvSpPr>
                <a:spLocks noChangeAspect="1"/>
              </p:cNvSpPr>
              <p:nvPr/>
            </p:nvSpPr>
            <p:spPr bwMode="auto">
              <a:xfrm>
                <a:off x="4385" y="86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6" name="Freeform 131"/>
              <p:cNvSpPr>
                <a:spLocks noChangeAspect="1"/>
              </p:cNvSpPr>
              <p:nvPr/>
            </p:nvSpPr>
            <p:spPr bwMode="auto">
              <a:xfrm>
                <a:off x="4385" y="9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5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7" name="Freeform 132"/>
              <p:cNvSpPr>
                <a:spLocks noChangeAspect="1"/>
              </p:cNvSpPr>
              <p:nvPr/>
            </p:nvSpPr>
            <p:spPr bwMode="auto">
              <a:xfrm>
                <a:off x="4433" y="860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8" name="Freeform 133"/>
              <p:cNvSpPr>
                <a:spLocks noChangeAspect="1"/>
              </p:cNvSpPr>
              <p:nvPr/>
            </p:nvSpPr>
            <p:spPr bwMode="auto">
              <a:xfrm>
                <a:off x="4433" y="932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9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39" name="Freeform 134"/>
              <p:cNvSpPr>
                <a:spLocks noChangeAspect="1"/>
              </p:cNvSpPr>
              <p:nvPr/>
            </p:nvSpPr>
            <p:spPr bwMode="auto">
              <a:xfrm>
                <a:off x="4480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40" name="Freeform 135"/>
              <p:cNvSpPr>
                <a:spLocks noChangeAspect="1"/>
              </p:cNvSpPr>
              <p:nvPr/>
            </p:nvSpPr>
            <p:spPr bwMode="auto">
              <a:xfrm>
                <a:off x="4480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41" name="Freeform 136"/>
              <p:cNvSpPr>
                <a:spLocks noChangeAspect="1"/>
              </p:cNvSpPr>
              <p:nvPr/>
            </p:nvSpPr>
            <p:spPr bwMode="auto">
              <a:xfrm>
                <a:off x="4245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42" name="Freeform 137"/>
              <p:cNvSpPr>
                <a:spLocks noChangeAspect="1"/>
              </p:cNvSpPr>
              <p:nvPr/>
            </p:nvSpPr>
            <p:spPr bwMode="auto">
              <a:xfrm>
                <a:off x="4245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43" name="Freeform 138"/>
              <p:cNvSpPr>
                <a:spLocks noChangeAspect="1"/>
              </p:cNvSpPr>
              <p:nvPr/>
            </p:nvSpPr>
            <p:spPr bwMode="auto">
              <a:xfrm>
                <a:off x="4291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9" y="55"/>
                      <a:pt x="30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44" name="Freeform 139"/>
              <p:cNvSpPr>
                <a:spLocks noChangeAspect="1"/>
              </p:cNvSpPr>
              <p:nvPr/>
            </p:nvSpPr>
            <p:spPr bwMode="auto">
              <a:xfrm>
                <a:off x="4291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45" name="Freeform 140"/>
              <p:cNvSpPr>
                <a:spLocks noChangeAspect="1"/>
              </p:cNvSpPr>
              <p:nvPr/>
            </p:nvSpPr>
            <p:spPr bwMode="auto">
              <a:xfrm>
                <a:off x="4338" y="86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46" name="Freeform 141"/>
              <p:cNvSpPr>
                <a:spLocks noChangeAspect="1"/>
              </p:cNvSpPr>
              <p:nvPr/>
            </p:nvSpPr>
            <p:spPr bwMode="auto">
              <a:xfrm>
                <a:off x="4338" y="9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47" name="Freeform 142"/>
              <p:cNvSpPr>
                <a:spLocks noChangeAspect="1"/>
              </p:cNvSpPr>
              <p:nvPr/>
            </p:nvSpPr>
            <p:spPr bwMode="auto">
              <a:xfrm>
                <a:off x="4103" y="86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48" name="Freeform 143"/>
              <p:cNvSpPr>
                <a:spLocks noChangeAspect="1"/>
              </p:cNvSpPr>
              <p:nvPr/>
            </p:nvSpPr>
            <p:spPr bwMode="auto">
              <a:xfrm>
                <a:off x="4103" y="9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49" name="Freeform 144"/>
              <p:cNvSpPr>
                <a:spLocks noChangeAspect="1"/>
              </p:cNvSpPr>
              <p:nvPr/>
            </p:nvSpPr>
            <p:spPr bwMode="auto">
              <a:xfrm>
                <a:off x="4150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1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0" name="Freeform 145"/>
              <p:cNvSpPr>
                <a:spLocks noChangeAspect="1"/>
              </p:cNvSpPr>
              <p:nvPr/>
            </p:nvSpPr>
            <p:spPr bwMode="auto">
              <a:xfrm>
                <a:off x="4150" y="932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1" name="Freeform 146"/>
              <p:cNvSpPr>
                <a:spLocks noChangeAspect="1"/>
              </p:cNvSpPr>
              <p:nvPr/>
            </p:nvSpPr>
            <p:spPr bwMode="auto">
              <a:xfrm>
                <a:off x="4198" y="860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2" name="Freeform 147"/>
              <p:cNvSpPr>
                <a:spLocks noChangeAspect="1"/>
              </p:cNvSpPr>
              <p:nvPr/>
            </p:nvSpPr>
            <p:spPr bwMode="auto">
              <a:xfrm>
                <a:off x="4198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3" name="Freeform 148"/>
              <p:cNvSpPr>
                <a:spLocks noChangeAspect="1"/>
              </p:cNvSpPr>
              <p:nvPr/>
            </p:nvSpPr>
            <p:spPr bwMode="auto">
              <a:xfrm>
                <a:off x="3963" y="860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4" name="Freeform 149"/>
              <p:cNvSpPr>
                <a:spLocks noChangeAspect="1"/>
              </p:cNvSpPr>
              <p:nvPr/>
            </p:nvSpPr>
            <p:spPr bwMode="auto">
              <a:xfrm>
                <a:off x="3963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5" name="Freeform 150"/>
              <p:cNvSpPr>
                <a:spLocks noChangeAspect="1"/>
              </p:cNvSpPr>
              <p:nvPr/>
            </p:nvSpPr>
            <p:spPr bwMode="auto">
              <a:xfrm>
                <a:off x="4009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6" name="Freeform 151"/>
              <p:cNvSpPr>
                <a:spLocks noChangeAspect="1"/>
              </p:cNvSpPr>
              <p:nvPr/>
            </p:nvSpPr>
            <p:spPr bwMode="auto">
              <a:xfrm>
                <a:off x="4009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7" name="Freeform 152"/>
              <p:cNvSpPr>
                <a:spLocks noChangeAspect="1"/>
              </p:cNvSpPr>
              <p:nvPr/>
            </p:nvSpPr>
            <p:spPr bwMode="auto">
              <a:xfrm>
                <a:off x="4056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8" name="Freeform 153"/>
              <p:cNvSpPr>
                <a:spLocks noChangeAspect="1"/>
              </p:cNvSpPr>
              <p:nvPr/>
            </p:nvSpPr>
            <p:spPr bwMode="auto">
              <a:xfrm>
                <a:off x="4056" y="932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59" name="Freeform 154"/>
              <p:cNvSpPr>
                <a:spLocks noChangeAspect="1"/>
              </p:cNvSpPr>
              <p:nvPr/>
            </p:nvSpPr>
            <p:spPr bwMode="auto">
              <a:xfrm>
                <a:off x="3821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0" name="Freeform 155"/>
              <p:cNvSpPr>
                <a:spLocks noChangeAspect="1"/>
              </p:cNvSpPr>
              <p:nvPr/>
            </p:nvSpPr>
            <p:spPr bwMode="auto">
              <a:xfrm>
                <a:off x="3821" y="932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1" name="Freeform 156"/>
              <p:cNvSpPr>
                <a:spLocks noChangeAspect="1"/>
              </p:cNvSpPr>
              <p:nvPr/>
            </p:nvSpPr>
            <p:spPr bwMode="auto">
              <a:xfrm>
                <a:off x="3868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2" name="Freeform 157"/>
              <p:cNvSpPr>
                <a:spLocks noChangeAspect="1"/>
              </p:cNvSpPr>
              <p:nvPr/>
            </p:nvSpPr>
            <p:spPr bwMode="auto">
              <a:xfrm>
                <a:off x="3868" y="932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3" name="Freeform 158"/>
              <p:cNvSpPr>
                <a:spLocks noChangeAspect="1"/>
              </p:cNvSpPr>
              <p:nvPr/>
            </p:nvSpPr>
            <p:spPr bwMode="auto">
              <a:xfrm>
                <a:off x="3915" y="860"/>
                <a:ext cx="45" cy="68"/>
              </a:xfrm>
              <a:custGeom>
                <a:avLst/>
                <a:gdLst>
                  <a:gd name="T0" fmla="*/ 14 w 54"/>
                  <a:gd name="T1" fmla="*/ 40 h 83"/>
                  <a:gd name="T2" fmla="*/ 15 w 54"/>
                  <a:gd name="T3" fmla="*/ 36 h 83"/>
                  <a:gd name="T4" fmla="*/ 19 w 54"/>
                  <a:gd name="T5" fmla="*/ 37 h 83"/>
                  <a:gd name="T6" fmla="*/ 21 w 54"/>
                  <a:gd name="T7" fmla="*/ 37 h 83"/>
                  <a:gd name="T8" fmla="*/ 20 w 54"/>
                  <a:gd name="T9" fmla="*/ 44 h 83"/>
                  <a:gd name="T10" fmla="*/ 21 w 54"/>
                  <a:gd name="T11" fmla="*/ 56 h 83"/>
                  <a:gd name="T12" fmla="*/ 25 w 54"/>
                  <a:gd name="T13" fmla="*/ 56 h 83"/>
                  <a:gd name="T14" fmla="*/ 23 w 54"/>
                  <a:gd name="T15" fmla="*/ 44 h 83"/>
                  <a:gd name="T16" fmla="*/ 25 w 54"/>
                  <a:gd name="T17" fmla="*/ 36 h 83"/>
                  <a:gd name="T18" fmla="*/ 38 w 54"/>
                  <a:gd name="T19" fmla="*/ 19 h 83"/>
                  <a:gd name="T20" fmla="*/ 19 w 54"/>
                  <a:gd name="T21" fmla="*/ 0 h 83"/>
                  <a:gd name="T22" fmla="*/ 0 w 54"/>
                  <a:gd name="T23" fmla="*/ 19 h 83"/>
                  <a:gd name="T24" fmla="*/ 11 w 54"/>
                  <a:gd name="T25" fmla="*/ 35 h 83"/>
                  <a:gd name="T26" fmla="*/ 11 w 54"/>
                  <a:gd name="T27" fmla="*/ 40 h 83"/>
                  <a:gd name="T28" fmla="*/ 12 w 54"/>
                  <a:gd name="T29" fmla="*/ 56 h 83"/>
                  <a:gd name="T30" fmla="*/ 16 w 54"/>
                  <a:gd name="T31" fmla="*/ 56 h 83"/>
                  <a:gd name="T32" fmla="*/ 14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4" name="Freeform 159"/>
              <p:cNvSpPr>
                <a:spLocks noChangeAspect="1"/>
              </p:cNvSpPr>
              <p:nvPr/>
            </p:nvSpPr>
            <p:spPr bwMode="auto">
              <a:xfrm>
                <a:off x="3915" y="932"/>
                <a:ext cx="45" cy="67"/>
              </a:xfrm>
              <a:custGeom>
                <a:avLst/>
                <a:gdLst>
                  <a:gd name="T0" fmla="*/ 28 w 54"/>
                  <a:gd name="T1" fmla="*/ 20 h 82"/>
                  <a:gd name="T2" fmla="*/ 28 w 54"/>
                  <a:gd name="T3" fmla="*/ 17 h 82"/>
                  <a:gd name="T4" fmla="*/ 25 w 54"/>
                  <a:gd name="T5" fmla="*/ 0 h 82"/>
                  <a:gd name="T6" fmla="*/ 21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9 w 54"/>
                  <a:gd name="T13" fmla="*/ 18 h 82"/>
                  <a:gd name="T14" fmla="*/ 18 w 54"/>
                  <a:gd name="T15" fmla="*/ 19 h 82"/>
                  <a:gd name="T16" fmla="*/ 18 w 54"/>
                  <a:gd name="T17" fmla="*/ 13 h 82"/>
                  <a:gd name="T18" fmla="*/ 16 w 54"/>
                  <a:gd name="T19" fmla="*/ 0 h 82"/>
                  <a:gd name="T20" fmla="*/ 12 w 54"/>
                  <a:gd name="T21" fmla="*/ 0 h 82"/>
                  <a:gd name="T22" fmla="*/ 14 w 54"/>
                  <a:gd name="T23" fmla="*/ 13 h 82"/>
                  <a:gd name="T24" fmla="*/ 13 w 54"/>
                  <a:gd name="T25" fmla="*/ 20 h 82"/>
                  <a:gd name="T26" fmla="*/ 0 w 54"/>
                  <a:gd name="T27" fmla="*/ 37 h 82"/>
                  <a:gd name="T28" fmla="*/ 19 w 54"/>
                  <a:gd name="T29" fmla="*/ 55 h 82"/>
                  <a:gd name="T30" fmla="*/ 38 w 54"/>
                  <a:gd name="T31" fmla="*/ 37 h 82"/>
                  <a:gd name="T32" fmla="*/ 28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5" name="Freeform 160"/>
              <p:cNvSpPr>
                <a:spLocks noChangeAspect="1"/>
              </p:cNvSpPr>
              <p:nvPr/>
            </p:nvSpPr>
            <p:spPr bwMode="auto">
              <a:xfrm>
                <a:off x="3680" y="860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6" name="Freeform 161"/>
              <p:cNvSpPr>
                <a:spLocks noChangeAspect="1"/>
              </p:cNvSpPr>
              <p:nvPr/>
            </p:nvSpPr>
            <p:spPr bwMode="auto">
              <a:xfrm>
                <a:off x="3680" y="932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7" name="Freeform 162"/>
              <p:cNvSpPr>
                <a:spLocks noChangeAspect="1"/>
              </p:cNvSpPr>
              <p:nvPr/>
            </p:nvSpPr>
            <p:spPr bwMode="auto">
              <a:xfrm>
                <a:off x="3727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8" name="Freeform 163"/>
              <p:cNvSpPr>
                <a:spLocks noChangeAspect="1"/>
              </p:cNvSpPr>
              <p:nvPr/>
            </p:nvSpPr>
            <p:spPr bwMode="auto">
              <a:xfrm>
                <a:off x="3727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69" name="Freeform 164"/>
              <p:cNvSpPr>
                <a:spLocks noChangeAspect="1"/>
              </p:cNvSpPr>
              <p:nvPr/>
            </p:nvSpPr>
            <p:spPr bwMode="auto">
              <a:xfrm>
                <a:off x="3774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70" name="Freeform 165"/>
              <p:cNvSpPr>
                <a:spLocks noChangeAspect="1"/>
              </p:cNvSpPr>
              <p:nvPr/>
            </p:nvSpPr>
            <p:spPr bwMode="auto">
              <a:xfrm>
                <a:off x="3774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40" y="27"/>
                      <a:pt x="40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71" name="Freeform 166"/>
              <p:cNvSpPr>
                <a:spLocks noChangeAspect="1"/>
              </p:cNvSpPr>
              <p:nvPr/>
            </p:nvSpPr>
            <p:spPr bwMode="auto">
              <a:xfrm>
                <a:off x="3538" y="86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72" name="Freeform 167"/>
              <p:cNvSpPr>
                <a:spLocks noChangeAspect="1"/>
              </p:cNvSpPr>
              <p:nvPr/>
            </p:nvSpPr>
            <p:spPr bwMode="auto">
              <a:xfrm>
                <a:off x="3538" y="9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73" name="Freeform 168"/>
              <p:cNvSpPr>
                <a:spLocks noChangeAspect="1"/>
              </p:cNvSpPr>
              <p:nvPr/>
            </p:nvSpPr>
            <p:spPr bwMode="auto">
              <a:xfrm>
                <a:off x="3586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74" name="Freeform 169"/>
              <p:cNvSpPr>
                <a:spLocks noChangeAspect="1"/>
              </p:cNvSpPr>
              <p:nvPr/>
            </p:nvSpPr>
            <p:spPr bwMode="auto">
              <a:xfrm>
                <a:off x="3586" y="932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75" name="Freeform 170"/>
              <p:cNvSpPr>
                <a:spLocks noChangeAspect="1"/>
              </p:cNvSpPr>
              <p:nvPr/>
            </p:nvSpPr>
            <p:spPr bwMode="auto">
              <a:xfrm>
                <a:off x="3633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76" name="Freeform 171"/>
              <p:cNvSpPr>
                <a:spLocks noChangeAspect="1"/>
              </p:cNvSpPr>
              <p:nvPr/>
            </p:nvSpPr>
            <p:spPr bwMode="auto">
              <a:xfrm>
                <a:off x="3633" y="932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77" name="Freeform 172"/>
              <p:cNvSpPr>
                <a:spLocks noChangeAspect="1"/>
              </p:cNvSpPr>
              <p:nvPr/>
            </p:nvSpPr>
            <p:spPr bwMode="auto">
              <a:xfrm>
                <a:off x="3398" y="860"/>
                <a:ext cx="44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19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2 w 55"/>
                  <a:gd name="T15" fmla="*/ 44 h 83"/>
                  <a:gd name="T16" fmla="*/ 24 w 55"/>
                  <a:gd name="T17" fmla="*/ 36 h 83"/>
                  <a:gd name="T18" fmla="*/ 35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5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78" name="Freeform 173"/>
              <p:cNvSpPr>
                <a:spLocks noChangeAspect="1"/>
              </p:cNvSpPr>
              <p:nvPr/>
            </p:nvSpPr>
            <p:spPr bwMode="auto">
              <a:xfrm>
                <a:off x="3398" y="932"/>
                <a:ext cx="44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2 w 55"/>
                  <a:gd name="T9" fmla="*/ 17 h 82"/>
                  <a:gd name="T10" fmla="*/ 22 w 55"/>
                  <a:gd name="T11" fmla="*/ 19 h 82"/>
                  <a:gd name="T12" fmla="*/ 18 w 55"/>
                  <a:gd name="T13" fmla="*/ 18 h 82"/>
                  <a:gd name="T14" fmla="*/ 17 w 55"/>
                  <a:gd name="T15" fmla="*/ 19 h 82"/>
                  <a:gd name="T16" fmla="*/ 17 w 55"/>
                  <a:gd name="T17" fmla="*/ 13 h 82"/>
                  <a:gd name="T18" fmla="*/ 15 w 55"/>
                  <a:gd name="T19" fmla="*/ 0 h 82"/>
                  <a:gd name="T20" fmla="*/ 11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5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79" name="Freeform 174"/>
              <p:cNvSpPr>
                <a:spLocks noChangeAspect="1"/>
              </p:cNvSpPr>
              <p:nvPr/>
            </p:nvSpPr>
            <p:spPr bwMode="auto">
              <a:xfrm>
                <a:off x="3445" y="860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80" name="Freeform 175"/>
              <p:cNvSpPr>
                <a:spLocks noChangeAspect="1"/>
              </p:cNvSpPr>
              <p:nvPr/>
            </p:nvSpPr>
            <p:spPr bwMode="auto">
              <a:xfrm>
                <a:off x="3445" y="932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81" name="Freeform 176"/>
              <p:cNvSpPr>
                <a:spLocks noChangeAspect="1"/>
              </p:cNvSpPr>
              <p:nvPr/>
            </p:nvSpPr>
            <p:spPr bwMode="auto">
              <a:xfrm>
                <a:off x="3492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82" name="Freeform 177"/>
              <p:cNvSpPr>
                <a:spLocks noChangeAspect="1"/>
              </p:cNvSpPr>
              <p:nvPr/>
            </p:nvSpPr>
            <p:spPr bwMode="auto">
              <a:xfrm>
                <a:off x="3492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83" name="Freeform 178"/>
              <p:cNvSpPr>
                <a:spLocks noChangeAspect="1"/>
              </p:cNvSpPr>
              <p:nvPr/>
            </p:nvSpPr>
            <p:spPr bwMode="auto">
              <a:xfrm>
                <a:off x="3257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84" name="Freeform 179"/>
              <p:cNvSpPr>
                <a:spLocks noChangeAspect="1"/>
              </p:cNvSpPr>
              <p:nvPr/>
            </p:nvSpPr>
            <p:spPr bwMode="auto">
              <a:xfrm>
                <a:off x="3257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85" name="Freeform 180"/>
              <p:cNvSpPr>
                <a:spLocks noChangeAspect="1"/>
              </p:cNvSpPr>
              <p:nvPr/>
            </p:nvSpPr>
            <p:spPr bwMode="auto">
              <a:xfrm>
                <a:off x="3303" y="86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86" name="Freeform 181"/>
              <p:cNvSpPr>
                <a:spLocks noChangeAspect="1"/>
              </p:cNvSpPr>
              <p:nvPr/>
            </p:nvSpPr>
            <p:spPr bwMode="auto">
              <a:xfrm>
                <a:off x="3303" y="9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87" name="Freeform 182"/>
              <p:cNvSpPr>
                <a:spLocks noChangeAspect="1"/>
              </p:cNvSpPr>
              <p:nvPr/>
            </p:nvSpPr>
            <p:spPr bwMode="auto">
              <a:xfrm>
                <a:off x="3350" y="86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88" name="Freeform 183"/>
              <p:cNvSpPr>
                <a:spLocks noChangeAspect="1"/>
              </p:cNvSpPr>
              <p:nvPr/>
            </p:nvSpPr>
            <p:spPr bwMode="auto">
              <a:xfrm>
                <a:off x="3350" y="9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89" name="Freeform 184"/>
              <p:cNvSpPr>
                <a:spLocks noChangeAspect="1"/>
              </p:cNvSpPr>
              <p:nvPr/>
            </p:nvSpPr>
            <p:spPr bwMode="auto">
              <a:xfrm>
                <a:off x="3115" y="86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0" name="Freeform 185"/>
              <p:cNvSpPr>
                <a:spLocks noChangeAspect="1"/>
              </p:cNvSpPr>
              <p:nvPr/>
            </p:nvSpPr>
            <p:spPr bwMode="auto">
              <a:xfrm>
                <a:off x="3115" y="9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1" name="Freeform 186"/>
              <p:cNvSpPr>
                <a:spLocks noChangeAspect="1"/>
              </p:cNvSpPr>
              <p:nvPr/>
            </p:nvSpPr>
            <p:spPr bwMode="auto">
              <a:xfrm>
                <a:off x="3162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2" name="Freeform 187"/>
              <p:cNvSpPr>
                <a:spLocks noChangeAspect="1"/>
              </p:cNvSpPr>
              <p:nvPr/>
            </p:nvSpPr>
            <p:spPr bwMode="auto">
              <a:xfrm>
                <a:off x="3162" y="932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3" name="Freeform 188"/>
              <p:cNvSpPr>
                <a:spLocks noChangeAspect="1"/>
              </p:cNvSpPr>
              <p:nvPr/>
            </p:nvSpPr>
            <p:spPr bwMode="auto">
              <a:xfrm>
                <a:off x="3210" y="860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4" name="Freeform 189"/>
              <p:cNvSpPr>
                <a:spLocks noChangeAspect="1"/>
              </p:cNvSpPr>
              <p:nvPr/>
            </p:nvSpPr>
            <p:spPr bwMode="auto">
              <a:xfrm>
                <a:off x="3210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5" name="Freeform 190"/>
              <p:cNvSpPr>
                <a:spLocks noChangeAspect="1"/>
              </p:cNvSpPr>
              <p:nvPr/>
            </p:nvSpPr>
            <p:spPr bwMode="auto">
              <a:xfrm>
                <a:off x="2975" y="860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6" name="Freeform 191"/>
              <p:cNvSpPr>
                <a:spLocks noChangeAspect="1"/>
              </p:cNvSpPr>
              <p:nvPr/>
            </p:nvSpPr>
            <p:spPr bwMode="auto">
              <a:xfrm>
                <a:off x="2975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7" name="Freeform 192"/>
              <p:cNvSpPr>
                <a:spLocks noChangeAspect="1"/>
              </p:cNvSpPr>
              <p:nvPr/>
            </p:nvSpPr>
            <p:spPr bwMode="auto">
              <a:xfrm>
                <a:off x="3021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8" name="Freeform 193"/>
              <p:cNvSpPr>
                <a:spLocks noChangeAspect="1"/>
              </p:cNvSpPr>
              <p:nvPr/>
            </p:nvSpPr>
            <p:spPr bwMode="auto">
              <a:xfrm>
                <a:off x="3021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99" name="Freeform 194"/>
              <p:cNvSpPr>
                <a:spLocks noChangeAspect="1"/>
              </p:cNvSpPr>
              <p:nvPr/>
            </p:nvSpPr>
            <p:spPr bwMode="auto">
              <a:xfrm>
                <a:off x="3068" y="86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0" name="Freeform 195"/>
              <p:cNvSpPr>
                <a:spLocks noChangeAspect="1"/>
              </p:cNvSpPr>
              <p:nvPr/>
            </p:nvSpPr>
            <p:spPr bwMode="auto">
              <a:xfrm>
                <a:off x="3068" y="9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1" name="Freeform 196"/>
              <p:cNvSpPr>
                <a:spLocks noChangeAspect="1"/>
              </p:cNvSpPr>
              <p:nvPr/>
            </p:nvSpPr>
            <p:spPr bwMode="auto">
              <a:xfrm>
                <a:off x="2833" y="86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2" name="Freeform 197"/>
              <p:cNvSpPr>
                <a:spLocks noChangeAspect="1"/>
              </p:cNvSpPr>
              <p:nvPr/>
            </p:nvSpPr>
            <p:spPr bwMode="auto">
              <a:xfrm>
                <a:off x="2833" y="9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3" name="Freeform 198"/>
              <p:cNvSpPr>
                <a:spLocks noChangeAspect="1"/>
              </p:cNvSpPr>
              <p:nvPr/>
            </p:nvSpPr>
            <p:spPr bwMode="auto">
              <a:xfrm>
                <a:off x="2880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4" name="Freeform 199"/>
              <p:cNvSpPr>
                <a:spLocks noChangeAspect="1"/>
              </p:cNvSpPr>
              <p:nvPr/>
            </p:nvSpPr>
            <p:spPr bwMode="auto">
              <a:xfrm>
                <a:off x="2880" y="932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5" name="Freeform 200"/>
              <p:cNvSpPr>
                <a:spLocks noChangeAspect="1"/>
              </p:cNvSpPr>
              <p:nvPr/>
            </p:nvSpPr>
            <p:spPr bwMode="auto">
              <a:xfrm>
                <a:off x="2928" y="860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6" name="Freeform 201"/>
              <p:cNvSpPr>
                <a:spLocks noChangeAspect="1"/>
              </p:cNvSpPr>
              <p:nvPr/>
            </p:nvSpPr>
            <p:spPr bwMode="auto">
              <a:xfrm>
                <a:off x="2928" y="932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7" name="Freeform 202"/>
              <p:cNvSpPr>
                <a:spLocks noChangeAspect="1"/>
              </p:cNvSpPr>
              <p:nvPr/>
            </p:nvSpPr>
            <p:spPr bwMode="auto">
              <a:xfrm>
                <a:off x="4997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8" name="Freeform 203"/>
              <p:cNvSpPr>
                <a:spLocks noChangeAspect="1"/>
              </p:cNvSpPr>
              <p:nvPr/>
            </p:nvSpPr>
            <p:spPr bwMode="auto">
              <a:xfrm>
                <a:off x="4997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09" name="Freeform 204"/>
              <p:cNvSpPr>
                <a:spLocks noChangeAspect="1"/>
              </p:cNvSpPr>
              <p:nvPr/>
            </p:nvSpPr>
            <p:spPr bwMode="auto">
              <a:xfrm>
                <a:off x="5044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0" name="Freeform 205"/>
              <p:cNvSpPr>
                <a:spLocks noChangeAspect="1"/>
              </p:cNvSpPr>
              <p:nvPr/>
            </p:nvSpPr>
            <p:spPr bwMode="auto">
              <a:xfrm>
                <a:off x="5044" y="932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1" name="Freeform 206"/>
              <p:cNvSpPr>
                <a:spLocks noChangeAspect="1"/>
              </p:cNvSpPr>
              <p:nvPr/>
            </p:nvSpPr>
            <p:spPr bwMode="auto">
              <a:xfrm>
                <a:off x="5091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2" name="Freeform 207"/>
              <p:cNvSpPr>
                <a:spLocks noChangeAspect="1"/>
              </p:cNvSpPr>
              <p:nvPr/>
            </p:nvSpPr>
            <p:spPr bwMode="auto">
              <a:xfrm>
                <a:off x="5091" y="932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3" name="Freeform 208"/>
              <p:cNvSpPr>
                <a:spLocks noChangeAspect="1"/>
              </p:cNvSpPr>
              <p:nvPr/>
            </p:nvSpPr>
            <p:spPr bwMode="auto">
              <a:xfrm>
                <a:off x="4856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4" name="Freeform 209"/>
              <p:cNvSpPr>
                <a:spLocks noChangeAspect="1"/>
              </p:cNvSpPr>
              <p:nvPr/>
            </p:nvSpPr>
            <p:spPr bwMode="auto">
              <a:xfrm>
                <a:off x="4856" y="932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5" name="Freeform 210"/>
              <p:cNvSpPr>
                <a:spLocks noChangeAspect="1"/>
              </p:cNvSpPr>
              <p:nvPr/>
            </p:nvSpPr>
            <p:spPr bwMode="auto">
              <a:xfrm>
                <a:off x="4903" y="860"/>
                <a:ext cx="45" cy="68"/>
              </a:xfrm>
              <a:custGeom>
                <a:avLst/>
                <a:gdLst>
                  <a:gd name="T0" fmla="*/ 14 w 54"/>
                  <a:gd name="T1" fmla="*/ 40 h 83"/>
                  <a:gd name="T2" fmla="*/ 15 w 54"/>
                  <a:gd name="T3" fmla="*/ 36 h 83"/>
                  <a:gd name="T4" fmla="*/ 19 w 54"/>
                  <a:gd name="T5" fmla="*/ 37 h 83"/>
                  <a:gd name="T6" fmla="*/ 21 w 54"/>
                  <a:gd name="T7" fmla="*/ 37 h 83"/>
                  <a:gd name="T8" fmla="*/ 20 w 54"/>
                  <a:gd name="T9" fmla="*/ 44 h 83"/>
                  <a:gd name="T10" fmla="*/ 21 w 54"/>
                  <a:gd name="T11" fmla="*/ 56 h 83"/>
                  <a:gd name="T12" fmla="*/ 25 w 54"/>
                  <a:gd name="T13" fmla="*/ 56 h 83"/>
                  <a:gd name="T14" fmla="*/ 23 w 54"/>
                  <a:gd name="T15" fmla="*/ 44 h 83"/>
                  <a:gd name="T16" fmla="*/ 25 w 54"/>
                  <a:gd name="T17" fmla="*/ 36 h 83"/>
                  <a:gd name="T18" fmla="*/ 38 w 54"/>
                  <a:gd name="T19" fmla="*/ 19 h 83"/>
                  <a:gd name="T20" fmla="*/ 19 w 54"/>
                  <a:gd name="T21" fmla="*/ 0 h 83"/>
                  <a:gd name="T22" fmla="*/ 0 w 54"/>
                  <a:gd name="T23" fmla="*/ 19 h 83"/>
                  <a:gd name="T24" fmla="*/ 11 w 54"/>
                  <a:gd name="T25" fmla="*/ 35 h 83"/>
                  <a:gd name="T26" fmla="*/ 11 w 54"/>
                  <a:gd name="T27" fmla="*/ 40 h 83"/>
                  <a:gd name="T28" fmla="*/ 12 w 54"/>
                  <a:gd name="T29" fmla="*/ 56 h 83"/>
                  <a:gd name="T30" fmla="*/ 16 w 54"/>
                  <a:gd name="T31" fmla="*/ 56 h 83"/>
                  <a:gd name="T32" fmla="*/ 14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6" name="Freeform 211"/>
              <p:cNvSpPr>
                <a:spLocks noChangeAspect="1"/>
              </p:cNvSpPr>
              <p:nvPr/>
            </p:nvSpPr>
            <p:spPr bwMode="auto">
              <a:xfrm>
                <a:off x="4903" y="932"/>
                <a:ext cx="45" cy="67"/>
              </a:xfrm>
              <a:custGeom>
                <a:avLst/>
                <a:gdLst>
                  <a:gd name="T0" fmla="*/ 28 w 54"/>
                  <a:gd name="T1" fmla="*/ 20 h 82"/>
                  <a:gd name="T2" fmla="*/ 28 w 54"/>
                  <a:gd name="T3" fmla="*/ 17 h 82"/>
                  <a:gd name="T4" fmla="*/ 25 w 54"/>
                  <a:gd name="T5" fmla="*/ 0 h 82"/>
                  <a:gd name="T6" fmla="*/ 21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9 w 54"/>
                  <a:gd name="T13" fmla="*/ 19 h 82"/>
                  <a:gd name="T14" fmla="*/ 18 w 54"/>
                  <a:gd name="T15" fmla="*/ 19 h 82"/>
                  <a:gd name="T16" fmla="*/ 18 w 54"/>
                  <a:gd name="T17" fmla="*/ 13 h 82"/>
                  <a:gd name="T18" fmla="*/ 16 w 54"/>
                  <a:gd name="T19" fmla="*/ 0 h 82"/>
                  <a:gd name="T20" fmla="*/ 12 w 54"/>
                  <a:gd name="T21" fmla="*/ 0 h 82"/>
                  <a:gd name="T22" fmla="*/ 14 w 54"/>
                  <a:gd name="T23" fmla="*/ 13 h 82"/>
                  <a:gd name="T24" fmla="*/ 13 w 54"/>
                  <a:gd name="T25" fmla="*/ 20 h 82"/>
                  <a:gd name="T26" fmla="*/ 0 w 54"/>
                  <a:gd name="T27" fmla="*/ 37 h 82"/>
                  <a:gd name="T28" fmla="*/ 19 w 54"/>
                  <a:gd name="T29" fmla="*/ 55 h 82"/>
                  <a:gd name="T30" fmla="*/ 38 w 54"/>
                  <a:gd name="T31" fmla="*/ 37 h 82"/>
                  <a:gd name="T32" fmla="*/ 28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8"/>
                      <a:pt x="27" y="28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7" name="Freeform 212"/>
              <p:cNvSpPr>
                <a:spLocks noChangeAspect="1"/>
              </p:cNvSpPr>
              <p:nvPr/>
            </p:nvSpPr>
            <p:spPr bwMode="auto">
              <a:xfrm>
                <a:off x="4950" y="860"/>
                <a:ext cx="46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5 w 55"/>
                  <a:gd name="T13" fmla="*/ 56 h 83"/>
                  <a:gd name="T14" fmla="*/ 23 w 55"/>
                  <a:gd name="T15" fmla="*/ 44 h 83"/>
                  <a:gd name="T16" fmla="*/ 25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8" name="Freeform 213"/>
              <p:cNvSpPr>
                <a:spLocks noChangeAspect="1"/>
              </p:cNvSpPr>
              <p:nvPr/>
            </p:nvSpPr>
            <p:spPr bwMode="auto">
              <a:xfrm>
                <a:off x="4950" y="9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5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19" name="Freeform 214"/>
              <p:cNvSpPr>
                <a:spLocks noChangeAspect="1"/>
              </p:cNvSpPr>
              <p:nvPr/>
            </p:nvSpPr>
            <p:spPr bwMode="auto">
              <a:xfrm>
                <a:off x="4715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20" name="Freeform 215"/>
              <p:cNvSpPr>
                <a:spLocks noChangeAspect="1"/>
              </p:cNvSpPr>
              <p:nvPr/>
            </p:nvSpPr>
            <p:spPr bwMode="auto">
              <a:xfrm>
                <a:off x="4715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21" name="Freeform 216"/>
              <p:cNvSpPr>
                <a:spLocks noChangeAspect="1"/>
              </p:cNvSpPr>
              <p:nvPr/>
            </p:nvSpPr>
            <p:spPr bwMode="auto">
              <a:xfrm>
                <a:off x="4762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22" name="Freeform 217"/>
              <p:cNvSpPr>
                <a:spLocks noChangeAspect="1"/>
              </p:cNvSpPr>
              <p:nvPr/>
            </p:nvSpPr>
            <p:spPr bwMode="auto">
              <a:xfrm>
                <a:off x="4762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23" name="Freeform 218"/>
              <p:cNvSpPr>
                <a:spLocks noChangeAspect="1"/>
              </p:cNvSpPr>
              <p:nvPr/>
            </p:nvSpPr>
            <p:spPr bwMode="auto">
              <a:xfrm>
                <a:off x="4808" y="86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24" name="Freeform 219"/>
              <p:cNvSpPr>
                <a:spLocks noChangeAspect="1"/>
              </p:cNvSpPr>
              <p:nvPr/>
            </p:nvSpPr>
            <p:spPr bwMode="auto">
              <a:xfrm>
                <a:off x="4808" y="9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25" name="Freeform 220"/>
              <p:cNvSpPr>
                <a:spLocks noChangeAspect="1"/>
              </p:cNvSpPr>
              <p:nvPr/>
            </p:nvSpPr>
            <p:spPr bwMode="auto">
              <a:xfrm>
                <a:off x="4573" y="86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26" name="Freeform 221"/>
              <p:cNvSpPr>
                <a:spLocks noChangeAspect="1"/>
              </p:cNvSpPr>
              <p:nvPr/>
            </p:nvSpPr>
            <p:spPr bwMode="auto">
              <a:xfrm>
                <a:off x="4573" y="9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27" name="Freeform 222"/>
              <p:cNvSpPr>
                <a:spLocks noChangeAspect="1"/>
              </p:cNvSpPr>
              <p:nvPr/>
            </p:nvSpPr>
            <p:spPr bwMode="auto">
              <a:xfrm>
                <a:off x="4620" y="86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28" name="Freeform 223"/>
              <p:cNvSpPr>
                <a:spLocks noChangeAspect="1"/>
              </p:cNvSpPr>
              <p:nvPr/>
            </p:nvSpPr>
            <p:spPr bwMode="auto">
              <a:xfrm>
                <a:off x="4620" y="9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5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29" name="Freeform 224"/>
              <p:cNvSpPr>
                <a:spLocks noChangeAspect="1"/>
              </p:cNvSpPr>
              <p:nvPr/>
            </p:nvSpPr>
            <p:spPr bwMode="auto">
              <a:xfrm>
                <a:off x="4668" y="860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30" name="Freeform 225"/>
              <p:cNvSpPr>
                <a:spLocks noChangeAspect="1"/>
              </p:cNvSpPr>
              <p:nvPr/>
            </p:nvSpPr>
            <p:spPr bwMode="auto">
              <a:xfrm>
                <a:off x="4668" y="932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31" name="Freeform 226"/>
              <p:cNvSpPr>
                <a:spLocks noChangeAspect="1"/>
              </p:cNvSpPr>
              <p:nvPr/>
            </p:nvSpPr>
            <p:spPr bwMode="auto">
              <a:xfrm>
                <a:off x="4527" y="86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32" name="Freeform 227"/>
              <p:cNvSpPr>
                <a:spLocks noChangeAspect="1"/>
              </p:cNvSpPr>
              <p:nvPr/>
            </p:nvSpPr>
            <p:spPr bwMode="auto">
              <a:xfrm>
                <a:off x="4527" y="93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092" name="222 - Ομάδα"/>
            <p:cNvGrpSpPr>
              <a:grpSpLocks/>
            </p:cNvGrpSpPr>
            <p:nvPr/>
          </p:nvGrpSpPr>
          <p:grpSpPr bwMode="auto">
            <a:xfrm>
              <a:off x="642910" y="500042"/>
              <a:ext cx="2204380" cy="1113141"/>
              <a:chOff x="5850364" y="179244"/>
              <a:chExt cx="2436412" cy="1449184"/>
            </a:xfrm>
          </p:grpSpPr>
          <p:sp>
            <p:nvSpPr>
              <p:cNvPr id="47029" name="223 - TextBox"/>
              <p:cNvSpPr txBox="1">
                <a:spLocks noChangeArrowheads="1"/>
              </p:cNvSpPr>
              <p:nvPr/>
            </p:nvSpPr>
            <p:spPr bwMode="auto">
              <a:xfrm>
                <a:off x="7215206" y="590116"/>
                <a:ext cx="107157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pitchFamily="34" charset="0"/>
                  </a:rPr>
                  <a:t>CD14</a:t>
                </a:r>
              </a:p>
            </p:txBody>
          </p:sp>
          <p:grpSp>
            <p:nvGrpSpPr>
              <p:cNvPr id="47030" name="1555 - Ομάδα"/>
              <p:cNvGrpSpPr>
                <a:grpSpLocks/>
              </p:cNvGrpSpPr>
              <p:nvPr/>
            </p:nvGrpSpPr>
            <p:grpSpPr bwMode="auto">
              <a:xfrm>
                <a:off x="5850364" y="179244"/>
                <a:ext cx="1500192" cy="1449184"/>
                <a:chOff x="5850364" y="179244"/>
                <a:chExt cx="1500192" cy="1449184"/>
              </a:xfrm>
            </p:grpSpPr>
            <p:grpSp>
              <p:nvGrpSpPr>
                <p:cNvPr id="8" name="1543 - Ομάδα"/>
                <p:cNvGrpSpPr/>
                <p:nvPr/>
              </p:nvGrpSpPr>
              <p:grpSpPr>
                <a:xfrm>
                  <a:off x="6978677" y="503210"/>
                  <a:ext cx="300391" cy="1125218"/>
                  <a:chOff x="714348" y="928670"/>
                  <a:chExt cx="428628" cy="1571637"/>
                </a:xfrm>
                <a:solidFill>
                  <a:srgbClr val="FF0000"/>
                </a:solidFill>
              </p:grpSpPr>
              <p:sp>
                <p:nvSpPr>
                  <p:cNvPr id="232" name="231 - Έλλειψη"/>
                  <p:cNvSpPr/>
                  <p:nvPr/>
                </p:nvSpPr>
                <p:spPr>
                  <a:xfrm>
                    <a:off x="714348" y="928670"/>
                    <a:ext cx="428628" cy="85725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b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3" name="232 - Ελεύθερη σχεδίαση"/>
                  <p:cNvSpPr/>
                  <p:nvPr/>
                </p:nvSpPr>
                <p:spPr>
                  <a:xfrm>
                    <a:off x="785786" y="1740311"/>
                    <a:ext cx="142876" cy="759996"/>
                  </a:xfrm>
                  <a:custGeom>
                    <a:avLst/>
                    <a:gdLst>
                      <a:gd name="connsiteX0" fmla="*/ 265471 w 312067"/>
                      <a:gd name="connsiteY0" fmla="*/ 0 h 825909"/>
                      <a:gd name="connsiteX1" fmla="*/ 221225 w 312067"/>
                      <a:gd name="connsiteY1" fmla="*/ 162232 h 825909"/>
                      <a:gd name="connsiteX2" fmla="*/ 88490 w 312067"/>
                      <a:gd name="connsiteY2" fmla="*/ 206477 h 825909"/>
                      <a:gd name="connsiteX3" fmla="*/ 44245 w 312067"/>
                      <a:gd name="connsiteY3" fmla="*/ 221225 h 825909"/>
                      <a:gd name="connsiteX4" fmla="*/ 0 w 312067"/>
                      <a:gd name="connsiteY4" fmla="*/ 309716 h 825909"/>
                      <a:gd name="connsiteX5" fmla="*/ 14748 w 312067"/>
                      <a:gd name="connsiteY5" fmla="*/ 442451 h 825909"/>
                      <a:gd name="connsiteX6" fmla="*/ 58993 w 312067"/>
                      <a:gd name="connsiteY6" fmla="*/ 486696 h 825909"/>
                      <a:gd name="connsiteX7" fmla="*/ 235974 w 312067"/>
                      <a:gd name="connsiteY7" fmla="*/ 530942 h 825909"/>
                      <a:gd name="connsiteX8" fmla="*/ 265471 w 312067"/>
                      <a:gd name="connsiteY8" fmla="*/ 575187 h 825909"/>
                      <a:gd name="connsiteX9" fmla="*/ 294967 w 312067"/>
                      <a:gd name="connsiteY9" fmla="*/ 825909 h 825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12067" h="825909">
                        <a:moveTo>
                          <a:pt x="265471" y="0"/>
                        </a:moveTo>
                        <a:cubicBezTo>
                          <a:pt x="262182" y="26312"/>
                          <a:pt x="266599" y="133873"/>
                          <a:pt x="221225" y="162232"/>
                        </a:cubicBezTo>
                        <a:cubicBezTo>
                          <a:pt x="221221" y="162234"/>
                          <a:pt x="110615" y="199102"/>
                          <a:pt x="88490" y="206477"/>
                        </a:cubicBezTo>
                        <a:lnTo>
                          <a:pt x="44245" y="221225"/>
                        </a:lnTo>
                        <a:cubicBezTo>
                          <a:pt x="29331" y="243596"/>
                          <a:pt x="0" y="279185"/>
                          <a:pt x="0" y="309716"/>
                        </a:cubicBezTo>
                        <a:cubicBezTo>
                          <a:pt x="0" y="354233"/>
                          <a:pt x="670" y="400218"/>
                          <a:pt x="14748" y="442451"/>
                        </a:cubicBezTo>
                        <a:cubicBezTo>
                          <a:pt x="21344" y="462238"/>
                          <a:pt x="40760" y="476567"/>
                          <a:pt x="58993" y="486696"/>
                        </a:cubicBezTo>
                        <a:cubicBezTo>
                          <a:pt x="109075" y="514519"/>
                          <a:pt x="181039" y="521786"/>
                          <a:pt x="235974" y="530942"/>
                        </a:cubicBezTo>
                        <a:cubicBezTo>
                          <a:pt x="245806" y="545690"/>
                          <a:pt x="258272" y="558989"/>
                          <a:pt x="265471" y="575187"/>
                        </a:cubicBezTo>
                        <a:cubicBezTo>
                          <a:pt x="312067" y="680030"/>
                          <a:pt x="294967" y="693372"/>
                          <a:pt x="294967" y="825909"/>
                        </a:cubicBezTo>
                      </a:path>
                    </a:pathLst>
                  </a:custGeom>
                  <a:grpFill/>
                  <a:ln w="60325" cmpd="sng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b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7032" name="1546 - Ομάδα"/>
                <p:cNvGrpSpPr>
                  <a:grpSpLocks/>
                </p:cNvGrpSpPr>
                <p:nvPr/>
              </p:nvGrpSpPr>
              <p:grpSpPr bwMode="auto">
                <a:xfrm rot="806789">
                  <a:off x="6340516" y="530348"/>
                  <a:ext cx="779262" cy="422336"/>
                  <a:chOff x="4929190" y="864451"/>
                  <a:chExt cx="1283796" cy="580891"/>
                </a:xfrm>
              </p:grpSpPr>
              <p:sp>
                <p:nvSpPr>
                  <p:cNvPr id="230" name="229 - Ελεύθερη σχεδίαση"/>
                  <p:cNvSpPr/>
                  <p:nvPr/>
                </p:nvSpPr>
                <p:spPr>
                  <a:xfrm>
                    <a:off x="5501495" y="865110"/>
                    <a:ext cx="708260" cy="579904"/>
                  </a:xfrm>
                  <a:custGeom>
                    <a:avLst/>
                    <a:gdLst>
                      <a:gd name="connsiteX0" fmla="*/ 394943 w 708574"/>
                      <a:gd name="connsiteY0" fmla="*/ 64697 h 580891"/>
                      <a:gd name="connsiteX1" fmla="*/ 173717 w 708574"/>
                      <a:gd name="connsiteY1" fmla="*/ 138439 h 580891"/>
                      <a:gd name="connsiteX2" fmla="*/ 188465 w 708574"/>
                      <a:gd name="connsiteY2" fmla="*/ 241678 h 580891"/>
                      <a:gd name="connsiteX3" fmla="*/ 173717 w 708574"/>
                      <a:gd name="connsiteY3" fmla="*/ 285923 h 580891"/>
                      <a:gd name="connsiteX4" fmla="*/ 129472 w 708574"/>
                      <a:gd name="connsiteY4" fmla="*/ 300672 h 580891"/>
                      <a:gd name="connsiteX5" fmla="*/ 55730 w 708574"/>
                      <a:gd name="connsiteY5" fmla="*/ 315420 h 580891"/>
                      <a:gd name="connsiteX6" fmla="*/ 40982 w 708574"/>
                      <a:gd name="connsiteY6" fmla="*/ 566143 h 580891"/>
                      <a:gd name="connsiteX7" fmla="*/ 85227 w 708574"/>
                      <a:gd name="connsiteY7" fmla="*/ 580891 h 580891"/>
                      <a:gd name="connsiteX8" fmla="*/ 144220 w 708574"/>
                      <a:gd name="connsiteY8" fmla="*/ 566143 h 580891"/>
                      <a:gd name="connsiteX9" fmla="*/ 158969 w 708574"/>
                      <a:gd name="connsiteY9" fmla="*/ 521897 h 580891"/>
                      <a:gd name="connsiteX10" fmla="*/ 203214 w 708574"/>
                      <a:gd name="connsiteY10" fmla="*/ 507149 h 580891"/>
                      <a:gd name="connsiteX11" fmla="*/ 291704 w 708574"/>
                      <a:gd name="connsiteY11" fmla="*/ 536646 h 580891"/>
                      <a:gd name="connsiteX12" fmla="*/ 365446 w 708574"/>
                      <a:gd name="connsiteY12" fmla="*/ 418659 h 580891"/>
                      <a:gd name="connsiteX13" fmla="*/ 453936 w 708574"/>
                      <a:gd name="connsiteY13" fmla="*/ 433407 h 580891"/>
                      <a:gd name="connsiteX14" fmla="*/ 468685 w 708574"/>
                      <a:gd name="connsiteY14" fmla="*/ 521897 h 580891"/>
                      <a:gd name="connsiteX15" fmla="*/ 512930 w 708574"/>
                      <a:gd name="connsiteY15" fmla="*/ 551394 h 580891"/>
                      <a:gd name="connsiteX16" fmla="*/ 601420 w 708574"/>
                      <a:gd name="connsiteY16" fmla="*/ 536646 h 580891"/>
                      <a:gd name="connsiteX17" fmla="*/ 616169 w 708574"/>
                      <a:gd name="connsiteY17" fmla="*/ 492401 h 580891"/>
                      <a:gd name="connsiteX18" fmla="*/ 704659 w 708574"/>
                      <a:gd name="connsiteY18" fmla="*/ 418659 h 580891"/>
                      <a:gd name="connsiteX19" fmla="*/ 689911 w 708574"/>
                      <a:gd name="connsiteY19" fmla="*/ 315420 h 580891"/>
                      <a:gd name="connsiteX20" fmla="*/ 557175 w 708574"/>
                      <a:gd name="connsiteY20" fmla="*/ 241678 h 580891"/>
                      <a:gd name="connsiteX21" fmla="*/ 571923 w 708574"/>
                      <a:gd name="connsiteY21" fmla="*/ 108943 h 580891"/>
                      <a:gd name="connsiteX22" fmla="*/ 557175 w 708574"/>
                      <a:gd name="connsiteY22" fmla="*/ 64697 h 580891"/>
                      <a:gd name="connsiteX23" fmla="*/ 512930 w 708574"/>
                      <a:gd name="connsiteY23" fmla="*/ 49949 h 580891"/>
                      <a:gd name="connsiteX24" fmla="*/ 365446 w 708574"/>
                      <a:gd name="connsiteY24" fmla="*/ 35201 h 580891"/>
                      <a:gd name="connsiteX25" fmla="*/ 394943 w 708574"/>
                      <a:gd name="connsiteY25" fmla="*/ 64697 h 580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08574" h="580891">
                        <a:moveTo>
                          <a:pt x="394943" y="64697"/>
                        </a:moveTo>
                        <a:cubicBezTo>
                          <a:pt x="362988" y="81903"/>
                          <a:pt x="183957" y="25801"/>
                          <a:pt x="173717" y="138439"/>
                        </a:cubicBezTo>
                        <a:cubicBezTo>
                          <a:pt x="170570" y="173059"/>
                          <a:pt x="183549" y="207265"/>
                          <a:pt x="188465" y="241678"/>
                        </a:cubicBezTo>
                        <a:cubicBezTo>
                          <a:pt x="183549" y="256426"/>
                          <a:pt x="184710" y="274930"/>
                          <a:pt x="173717" y="285923"/>
                        </a:cubicBezTo>
                        <a:cubicBezTo>
                          <a:pt x="162724" y="296916"/>
                          <a:pt x="144554" y="296901"/>
                          <a:pt x="129472" y="300672"/>
                        </a:cubicBezTo>
                        <a:cubicBezTo>
                          <a:pt x="105153" y="306752"/>
                          <a:pt x="80311" y="310504"/>
                          <a:pt x="55730" y="315420"/>
                        </a:cubicBezTo>
                        <a:cubicBezTo>
                          <a:pt x="22470" y="415198"/>
                          <a:pt x="0" y="443198"/>
                          <a:pt x="40982" y="566143"/>
                        </a:cubicBezTo>
                        <a:cubicBezTo>
                          <a:pt x="45898" y="580891"/>
                          <a:pt x="70479" y="575975"/>
                          <a:pt x="85227" y="580891"/>
                        </a:cubicBezTo>
                        <a:cubicBezTo>
                          <a:pt x="104891" y="575975"/>
                          <a:pt x="128392" y="578805"/>
                          <a:pt x="144220" y="566143"/>
                        </a:cubicBezTo>
                        <a:cubicBezTo>
                          <a:pt x="156360" y="556431"/>
                          <a:pt x="147976" y="532890"/>
                          <a:pt x="158969" y="521897"/>
                        </a:cubicBezTo>
                        <a:cubicBezTo>
                          <a:pt x="169962" y="510904"/>
                          <a:pt x="188466" y="512065"/>
                          <a:pt x="203214" y="507149"/>
                        </a:cubicBezTo>
                        <a:cubicBezTo>
                          <a:pt x="232711" y="516981"/>
                          <a:pt x="281872" y="566143"/>
                          <a:pt x="291704" y="536646"/>
                        </a:cubicBezTo>
                        <a:cubicBezTo>
                          <a:pt x="326806" y="431339"/>
                          <a:pt x="295330" y="465402"/>
                          <a:pt x="365446" y="418659"/>
                        </a:cubicBezTo>
                        <a:cubicBezTo>
                          <a:pt x="394943" y="423575"/>
                          <a:pt x="432791" y="412262"/>
                          <a:pt x="453936" y="433407"/>
                        </a:cubicBezTo>
                        <a:cubicBezTo>
                          <a:pt x="475081" y="454552"/>
                          <a:pt x="455312" y="495150"/>
                          <a:pt x="468685" y="521897"/>
                        </a:cubicBezTo>
                        <a:cubicBezTo>
                          <a:pt x="476612" y="537751"/>
                          <a:pt x="498182" y="541562"/>
                          <a:pt x="512930" y="551394"/>
                        </a:cubicBezTo>
                        <a:cubicBezTo>
                          <a:pt x="542427" y="546478"/>
                          <a:pt x="575456" y="551482"/>
                          <a:pt x="601420" y="536646"/>
                        </a:cubicBezTo>
                        <a:cubicBezTo>
                          <a:pt x="614918" y="528933"/>
                          <a:pt x="608456" y="505899"/>
                          <a:pt x="616169" y="492401"/>
                        </a:cubicBezTo>
                        <a:cubicBezTo>
                          <a:pt x="653986" y="426222"/>
                          <a:pt x="647059" y="437858"/>
                          <a:pt x="704659" y="418659"/>
                        </a:cubicBezTo>
                        <a:cubicBezTo>
                          <a:pt x="699743" y="384246"/>
                          <a:pt x="708574" y="344748"/>
                          <a:pt x="689911" y="315420"/>
                        </a:cubicBezTo>
                        <a:cubicBezTo>
                          <a:pt x="662604" y="272508"/>
                          <a:pt x="602549" y="256802"/>
                          <a:pt x="557175" y="241678"/>
                        </a:cubicBezTo>
                        <a:cubicBezTo>
                          <a:pt x="562091" y="197433"/>
                          <a:pt x="571923" y="153460"/>
                          <a:pt x="571923" y="108943"/>
                        </a:cubicBezTo>
                        <a:cubicBezTo>
                          <a:pt x="571923" y="93397"/>
                          <a:pt x="568168" y="75690"/>
                          <a:pt x="557175" y="64697"/>
                        </a:cubicBezTo>
                        <a:cubicBezTo>
                          <a:pt x="546182" y="53704"/>
                          <a:pt x="527678" y="54865"/>
                          <a:pt x="512930" y="49949"/>
                        </a:cubicBezTo>
                        <a:cubicBezTo>
                          <a:pt x="453486" y="10319"/>
                          <a:pt x="459315" y="0"/>
                          <a:pt x="365446" y="35201"/>
                        </a:cubicBezTo>
                        <a:cubicBezTo>
                          <a:pt x="355153" y="39061"/>
                          <a:pt x="426898" y="47491"/>
                          <a:pt x="394943" y="64697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b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1" name="230 - Έλλειψη"/>
                  <p:cNvSpPr/>
                  <p:nvPr/>
                </p:nvSpPr>
                <p:spPr>
                  <a:xfrm>
                    <a:off x="4926222" y="929564"/>
                    <a:ext cx="786312" cy="355334"/>
                  </a:xfrm>
                  <a:prstGeom prst="ellipse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7033" name="227 - TextBox"/>
                <p:cNvSpPr txBox="1">
                  <a:spLocks noChangeArrowheads="1"/>
                </p:cNvSpPr>
                <p:nvPr/>
              </p:nvSpPr>
              <p:spPr bwMode="auto">
                <a:xfrm>
                  <a:off x="5850364" y="214291"/>
                  <a:ext cx="650462" cy="4808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/>
                  <a:r>
                    <a:rPr lang="en-US" sz="1800" b="0">
                      <a:solidFill>
                        <a:srgbClr val="000000"/>
                      </a:solidFill>
                      <a:latin typeface="Calibri" pitchFamily="34" charset="0"/>
                    </a:rPr>
                    <a:t>LBP</a:t>
                  </a:r>
                </a:p>
              </p:txBody>
            </p:sp>
            <p:sp>
              <p:nvSpPr>
                <p:cNvPr id="47034" name="228 - TextBox"/>
                <p:cNvSpPr txBox="1">
                  <a:spLocks noChangeArrowheads="1"/>
                </p:cNvSpPr>
                <p:nvPr/>
              </p:nvSpPr>
              <p:spPr bwMode="auto">
                <a:xfrm>
                  <a:off x="6572262" y="179244"/>
                  <a:ext cx="778294" cy="4407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  <a:latin typeface="Calibri" pitchFamily="34" charset="0"/>
                    </a:rPr>
                    <a:t>LPS</a:t>
                  </a:r>
                </a:p>
              </p:txBody>
            </p:sp>
          </p:grpSp>
        </p:grpSp>
        <p:sp>
          <p:nvSpPr>
            <p:cNvPr id="1590" name="1589 - Δεξιό βέλος"/>
            <p:cNvSpPr/>
            <p:nvPr/>
          </p:nvSpPr>
          <p:spPr>
            <a:xfrm rot="3240556">
              <a:off x="3396038" y="2135958"/>
              <a:ext cx="958857" cy="37626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grpSp>
          <p:nvGrpSpPr>
            <p:cNvPr id="46094" name="1525 - Ομάδα"/>
            <p:cNvGrpSpPr>
              <a:grpSpLocks/>
            </p:cNvGrpSpPr>
            <p:nvPr/>
          </p:nvGrpSpPr>
          <p:grpSpPr bwMode="auto">
            <a:xfrm>
              <a:off x="4357686" y="2666995"/>
              <a:ext cx="856423" cy="1262072"/>
              <a:chOff x="3540114" y="642918"/>
              <a:chExt cx="1086124" cy="1643075"/>
            </a:xfrm>
          </p:grpSpPr>
          <p:grpSp>
            <p:nvGrpSpPr>
              <p:cNvPr id="47007" name="61 - Ομάδα"/>
              <p:cNvGrpSpPr>
                <a:grpSpLocks/>
              </p:cNvGrpSpPr>
              <p:nvPr/>
            </p:nvGrpSpPr>
            <p:grpSpPr bwMode="auto">
              <a:xfrm>
                <a:off x="3929059" y="642920"/>
                <a:ext cx="697179" cy="1643077"/>
                <a:chOff x="642940" y="714355"/>
                <a:chExt cx="2143134" cy="5205608"/>
              </a:xfrm>
            </p:grpSpPr>
            <p:grpSp>
              <p:nvGrpSpPr>
                <p:cNvPr id="47019" name="5 - Ομάδα"/>
                <p:cNvGrpSpPr>
                  <a:grpSpLocks/>
                </p:cNvGrpSpPr>
                <p:nvPr/>
              </p:nvGrpSpPr>
              <p:grpSpPr bwMode="auto">
                <a:xfrm flipH="1">
                  <a:off x="1142976" y="1071548"/>
                  <a:ext cx="1586570" cy="1481157"/>
                  <a:chOff x="4139562" y="2596617"/>
                  <a:chExt cx="1461498" cy="1430835"/>
                </a:xfrm>
              </p:grpSpPr>
              <p:grpSp>
                <p:nvGrpSpPr>
                  <p:cNvPr id="47025" name="3 - Ομάδα"/>
                  <p:cNvGrpSpPr>
                    <a:grpSpLocks/>
                  </p:cNvGrpSpPr>
                  <p:nvPr/>
                </p:nvGrpSpPr>
                <p:grpSpPr bwMode="auto">
                  <a:xfrm>
                    <a:off x="4214810" y="3143248"/>
                    <a:ext cx="1386250" cy="884204"/>
                    <a:chOff x="3877412" y="725227"/>
                    <a:chExt cx="1386250" cy="884204"/>
                  </a:xfrm>
                </p:grpSpPr>
                <p:sp>
                  <p:nvSpPr>
                    <p:cNvPr id="1585" name="1 - Ελεύθερη σχεδίαση"/>
                    <p:cNvSpPr/>
                    <p:nvPr/>
                  </p:nvSpPr>
                  <p:spPr>
                    <a:xfrm rot="21415494">
                      <a:off x="3873648" y="725418"/>
                      <a:ext cx="1391149" cy="885563"/>
                    </a:xfrm>
                    <a:custGeom>
                      <a:avLst/>
                      <a:gdLst>
                        <a:gd name="connsiteX0" fmla="*/ 158094 w 792275"/>
                        <a:gd name="connsiteY0" fmla="*/ 206477 h 381986"/>
                        <a:gd name="connsiteX1" fmla="*/ 202339 w 792275"/>
                        <a:gd name="connsiteY1" fmla="*/ 176981 h 381986"/>
                        <a:gd name="connsiteX2" fmla="*/ 217087 w 792275"/>
                        <a:gd name="connsiteY2" fmla="*/ 103239 h 381986"/>
                        <a:gd name="connsiteX3" fmla="*/ 261333 w 792275"/>
                        <a:gd name="connsiteY3" fmla="*/ 132736 h 381986"/>
                        <a:gd name="connsiteX4" fmla="*/ 305578 w 792275"/>
                        <a:gd name="connsiteY4" fmla="*/ 147484 h 381986"/>
                        <a:gd name="connsiteX5" fmla="*/ 364571 w 792275"/>
                        <a:gd name="connsiteY5" fmla="*/ 58994 h 381986"/>
                        <a:gd name="connsiteX6" fmla="*/ 379320 w 792275"/>
                        <a:gd name="connsiteY6" fmla="*/ 14748 h 381986"/>
                        <a:gd name="connsiteX7" fmla="*/ 423565 w 792275"/>
                        <a:gd name="connsiteY7" fmla="*/ 0 h 381986"/>
                        <a:gd name="connsiteX8" fmla="*/ 467810 w 792275"/>
                        <a:gd name="connsiteY8" fmla="*/ 14748 h 381986"/>
                        <a:gd name="connsiteX9" fmla="*/ 482558 w 792275"/>
                        <a:gd name="connsiteY9" fmla="*/ 73742 h 381986"/>
                        <a:gd name="connsiteX10" fmla="*/ 497307 w 792275"/>
                        <a:gd name="connsiteY10" fmla="*/ 117987 h 381986"/>
                        <a:gd name="connsiteX11" fmla="*/ 541552 w 792275"/>
                        <a:gd name="connsiteY11" fmla="*/ 147484 h 381986"/>
                        <a:gd name="connsiteX12" fmla="*/ 600545 w 792275"/>
                        <a:gd name="connsiteY12" fmla="*/ 88490 h 381986"/>
                        <a:gd name="connsiteX13" fmla="*/ 644791 w 792275"/>
                        <a:gd name="connsiteY13" fmla="*/ 58994 h 381986"/>
                        <a:gd name="connsiteX14" fmla="*/ 762778 w 792275"/>
                        <a:gd name="connsiteY14" fmla="*/ 73742 h 381986"/>
                        <a:gd name="connsiteX15" fmla="*/ 792275 w 792275"/>
                        <a:gd name="connsiteY15" fmla="*/ 162232 h 381986"/>
                        <a:gd name="connsiteX16" fmla="*/ 659539 w 792275"/>
                        <a:gd name="connsiteY16" fmla="*/ 191729 h 381986"/>
                        <a:gd name="connsiteX17" fmla="*/ 615294 w 792275"/>
                        <a:gd name="connsiteY17" fmla="*/ 221226 h 381986"/>
                        <a:gd name="connsiteX18" fmla="*/ 467810 w 792275"/>
                        <a:gd name="connsiteY18" fmla="*/ 206477 h 381986"/>
                        <a:gd name="connsiteX19" fmla="*/ 349823 w 792275"/>
                        <a:gd name="connsiteY19" fmla="*/ 191729 h 381986"/>
                        <a:gd name="connsiteX20" fmla="*/ 276081 w 792275"/>
                        <a:gd name="connsiteY20" fmla="*/ 206477 h 381986"/>
                        <a:gd name="connsiteX21" fmla="*/ 231836 w 792275"/>
                        <a:gd name="connsiteY21" fmla="*/ 250723 h 381986"/>
                        <a:gd name="connsiteX22" fmla="*/ 187591 w 792275"/>
                        <a:gd name="connsiteY22" fmla="*/ 280219 h 381986"/>
                        <a:gd name="connsiteX23" fmla="*/ 128597 w 792275"/>
                        <a:gd name="connsiteY23" fmla="*/ 353961 h 381986"/>
                        <a:gd name="connsiteX24" fmla="*/ 54855 w 792275"/>
                        <a:gd name="connsiteY24" fmla="*/ 339213 h 381986"/>
                        <a:gd name="connsiteX25" fmla="*/ 10610 w 792275"/>
                        <a:gd name="connsiteY25" fmla="*/ 250723 h 381986"/>
                        <a:gd name="connsiteX26" fmla="*/ 25358 w 792275"/>
                        <a:gd name="connsiteY26" fmla="*/ 162232 h 381986"/>
                        <a:gd name="connsiteX27" fmla="*/ 128597 w 792275"/>
                        <a:gd name="connsiteY27" fmla="*/ 176981 h 381986"/>
                        <a:gd name="connsiteX28" fmla="*/ 158094 w 792275"/>
                        <a:gd name="connsiteY28" fmla="*/ 206477 h 381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792275" h="381986">
                          <a:moveTo>
                            <a:pt x="158094" y="206477"/>
                          </a:moveTo>
                          <a:cubicBezTo>
                            <a:pt x="170384" y="206477"/>
                            <a:pt x="193545" y="192371"/>
                            <a:pt x="202339" y="176981"/>
                          </a:cubicBezTo>
                          <a:cubicBezTo>
                            <a:pt x="214776" y="155216"/>
                            <a:pt x="197033" y="118279"/>
                            <a:pt x="217087" y="103239"/>
                          </a:cubicBezTo>
                          <a:cubicBezTo>
                            <a:pt x="231268" y="92604"/>
                            <a:pt x="245479" y="124809"/>
                            <a:pt x="261333" y="132736"/>
                          </a:cubicBezTo>
                          <a:cubicBezTo>
                            <a:pt x="275238" y="139688"/>
                            <a:pt x="290830" y="142568"/>
                            <a:pt x="305578" y="147484"/>
                          </a:cubicBezTo>
                          <a:cubicBezTo>
                            <a:pt x="325242" y="117987"/>
                            <a:pt x="353360" y="92625"/>
                            <a:pt x="364571" y="58994"/>
                          </a:cubicBezTo>
                          <a:cubicBezTo>
                            <a:pt x="369487" y="44245"/>
                            <a:pt x="368327" y="25741"/>
                            <a:pt x="379320" y="14748"/>
                          </a:cubicBezTo>
                          <a:cubicBezTo>
                            <a:pt x="390313" y="3755"/>
                            <a:pt x="408817" y="4916"/>
                            <a:pt x="423565" y="0"/>
                          </a:cubicBezTo>
                          <a:cubicBezTo>
                            <a:pt x="438313" y="4916"/>
                            <a:pt x="458099" y="2609"/>
                            <a:pt x="467810" y="14748"/>
                          </a:cubicBezTo>
                          <a:cubicBezTo>
                            <a:pt x="480472" y="30576"/>
                            <a:pt x="476989" y="54252"/>
                            <a:pt x="482558" y="73742"/>
                          </a:cubicBezTo>
                          <a:cubicBezTo>
                            <a:pt x="486829" y="88690"/>
                            <a:pt x="487595" y="105848"/>
                            <a:pt x="497307" y="117987"/>
                          </a:cubicBezTo>
                          <a:cubicBezTo>
                            <a:pt x="508380" y="131828"/>
                            <a:pt x="526804" y="137652"/>
                            <a:pt x="541552" y="147484"/>
                          </a:cubicBezTo>
                          <a:cubicBezTo>
                            <a:pt x="638088" y="115306"/>
                            <a:pt x="543338" y="159999"/>
                            <a:pt x="600545" y="88490"/>
                          </a:cubicBezTo>
                          <a:cubicBezTo>
                            <a:pt x="611618" y="74649"/>
                            <a:pt x="630042" y="68826"/>
                            <a:pt x="644791" y="58994"/>
                          </a:cubicBezTo>
                          <a:cubicBezTo>
                            <a:pt x="684120" y="63910"/>
                            <a:pt x="730308" y="51013"/>
                            <a:pt x="762778" y="73742"/>
                          </a:cubicBezTo>
                          <a:cubicBezTo>
                            <a:pt x="788250" y="91572"/>
                            <a:pt x="792275" y="162232"/>
                            <a:pt x="792275" y="162232"/>
                          </a:cubicBezTo>
                          <a:cubicBezTo>
                            <a:pt x="779157" y="164856"/>
                            <a:pt x="677759" y="183921"/>
                            <a:pt x="659539" y="191729"/>
                          </a:cubicBezTo>
                          <a:cubicBezTo>
                            <a:pt x="643247" y="198711"/>
                            <a:pt x="630042" y="211394"/>
                            <a:pt x="615294" y="221226"/>
                          </a:cubicBezTo>
                          <a:lnTo>
                            <a:pt x="467810" y="206477"/>
                          </a:lnTo>
                          <a:cubicBezTo>
                            <a:pt x="428417" y="202100"/>
                            <a:pt x="389458" y="191729"/>
                            <a:pt x="349823" y="191729"/>
                          </a:cubicBezTo>
                          <a:cubicBezTo>
                            <a:pt x="324756" y="191729"/>
                            <a:pt x="300662" y="201561"/>
                            <a:pt x="276081" y="206477"/>
                          </a:cubicBezTo>
                          <a:cubicBezTo>
                            <a:pt x="261333" y="221226"/>
                            <a:pt x="247859" y="237370"/>
                            <a:pt x="231836" y="250723"/>
                          </a:cubicBezTo>
                          <a:cubicBezTo>
                            <a:pt x="218219" y="262070"/>
                            <a:pt x="198664" y="266378"/>
                            <a:pt x="187591" y="280219"/>
                          </a:cubicBezTo>
                          <a:cubicBezTo>
                            <a:pt x="106177" y="381986"/>
                            <a:pt x="255395" y="269431"/>
                            <a:pt x="128597" y="353961"/>
                          </a:cubicBezTo>
                          <a:cubicBezTo>
                            <a:pt x="104016" y="349045"/>
                            <a:pt x="76620" y="351650"/>
                            <a:pt x="54855" y="339213"/>
                          </a:cubicBezTo>
                          <a:cubicBezTo>
                            <a:pt x="31309" y="325759"/>
                            <a:pt x="18180" y="273434"/>
                            <a:pt x="10610" y="250723"/>
                          </a:cubicBezTo>
                          <a:cubicBezTo>
                            <a:pt x="15526" y="221226"/>
                            <a:pt x="0" y="178081"/>
                            <a:pt x="25358" y="162232"/>
                          </a:cubicBezTo>
                          <a:cubicBezTo>
                            <a:pt x="54836" y="143808"/>
                            <a:pt x="94047" y="173142"/>
                            <a:pt x="128597" y="176981"/>
                          </a:cubicBezTo>
                          <a:cubicBezTo>
                            <a:pt x="138369" y="178067"/>
                            <a:pt x="145804" y="206477"/>
                            <a:pt x="158094" y="206477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0" dirty="0">
                          <a:solidFill>
                            <a:prstClr val="white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86" name="2 - Έλλειψη"/>
                    <p:cNvSpPr/>
                    <p:nvPr/>
                  </p:nvSpPr>
                  <p:spPr>
                    <a:xfrm>
                      <a:off x="4500805" y="1073316"/>
                      <a:ext cx="210955" cy="1391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b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584" name="4 - Ελεύθερη σχεδίαση"/>
                  <p:cNvSpPr/>
                  <p:nvPr/>
                </p:nvSpPr>
                <p:spPr>
                  <a:xfrm rot="21038830">
                    <a:off x="4136929" y="2599450"/>
                    <a:ext cx="1379746" cy="942490"/>
                  </a:xfrm>
                  <a:custGeom>
                    <a:avLst/>
                    <a:gdLst>
                      <a:gd name="connsiteX0" fmla="*/ 394943 w 708574"/>
                      <a:gd name="connsiteY0" fmla="*/ 64697 h 580891"/>
                      <a:gd name="connsiteX1" fmla="*/ 173717 w 708574"/>
                      <a:gd name="connsiteY1" fmla="*/ 138439 h 580891"/>
                      <a:gd name="connsiteX2" fmla="*/ 188465 w 708574"/>
                      <a:gd name="connsiteY2" fmla="*/ 241678 h 580891"/>
                      <a:gd name="connsiteX3" fmla="*/ 173717 w 708574"/>
                      <a:gd name="connsiteY3" fmla="*/ 285923 h 580891"/>
                      <a:gd name="connsiteX4" fmla="*/ 129472 w 708574"/>
                      <a:gd name="connsiteY4" fmla="*/ 300672 h 580891"/>
                      <a:gd name="connsiteX5" fmla="*/ 55730 w 708574"/>
                      <a:gd name="connsiteY5" fmla="*/ 315420 h 580891"/>
                      <a:gd name="connsiteX6" fmla="*/ 40982 w 708574"/>
                      <a:gd name="connsiteY6" fmla="*/ 566143 h 580891"/>
                      <a:gd name="connsiteX7" fmla="*/ 85227 w 708574"/>
                      <a:gd name="connsiteY7" fmla="*/ 580891 h 580891"/>
                      <a:gd name="connsiteX8" fmla="*/ 144220 w 708574"/>
                      <a:gd name="connsiteY8" fmla="*/ 566143 h 580891"/>
                      <a:gd name="connsiteX9" fmla="*/ 158969 w 708574"/>
                      <a:gd name="connsiteY9" fmla="*/ 521897 h 580891"/>
                      <a:gd name="connsiteX10" fmla="*/ 203214 w 708574"/>
                      <a:gd name="connsiteY10" fmla="*/ 507149 h 580891"/>
                      <a:gd name="connsiteX11" fmla="*/ 291704 w 708574"/>
                      <a:gd name="connsiteY11" fmla="*/ 536646 h 580891"/>
                      <a:gd name="connsiteX12" fmla="*/ 365446 w 708574"/>
                      <a:gd name="connsiteY12" fmla="*/ 418659 h 580891"/>
                      <a:gd name="connsiteX13" fmla="*/ 453936 w 708574"/>
                      <a:gd name="connsiteY13" fmla="*/ 433407 h 580891"/>
                      <a:gd name="connsiteX14" fmla="*/ 468685 w 708574"/>
                      <a:gd name="connsiteY14" fmla="*/ 521897 h 580891"/>
                      <a:gd name="connsiteX15" fmla="*/ 512930 w 708574"/>
                      <a:gd name="connsiteY15" fmla="*/ 551394 h 580891"/>
                      <a:gd name="connsiteX16" fmla="*/ 601420 w 708574"/>
                      <a:gd name="connsiteY16" fmla="*/ 536646 h 580891"/>
                      <a:gd name="connsiteX17" fmla="*/ 616169 w 708574"/>
                      <a:gd name="connsiteY17" fmla="*/ 492401 h 580891"/>
                      <a:gd name="connsiteX18" fmla="*/ 704659 w 708574"/>
                      <a:gd name="connsiteY18" fmla="*/ 418659 h 580891"/>
                      <a:gd name="connsiteX19" fmla="*/ 689911 w 708574"/>
                      <a:gd name="connsiteY19" fmla="*/ 315420 h 580891"/>
                      <a:gd name="connsiteX20" fmla="*/ 557175 w 708574"/>
                      <a:gd name="connsiteY20" fmla="*/ 241678 h 580891"/>
                      <a:gd name="connsiteX21" fmla="*/ 571923 w 708574"/>
                      <a:gd name="connsiteY21" fmla="*/ 108943 h 580891"/>
                      <a:gd name="connsiteX22" fmla="*/ 557175 w 708574"/>
                      <a:gd name="connsiteY22" fmla="*/ 64697 h 580891"/>
                      <a:gd name="connsiteX23" fmla="*/ 512930 w 708574"/>
                      <a:gd name="connsiteY23" fmla="*/ 49949 h 580891"/>
                      <a:gd name="connsiteX24" fmla="*/ 365446 w 708574"/>
                      <a:gd name="connsiteY24" fmla="*/ 35201 h 580891"/>
                      <a:gd name="connsiteX25" fmla="*/ 394943 w 708574"/>
                      <a:gd name="connsiteY25" fmla="*/ 64697 h 580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08574" h="580891">
                        <a:moveTo>
                          <a:pt x="394943" y="64697"/>
                        </a:moveTo>
                        <a:cubicBezTo>
                          <a:pt x="362988" y="81903"/>
                          <a:pt x="183957" y="25801"/>
                          <a:pt x="173717" y="138439"/>
                        </a:cubicBezTo>
                        <a:cubicBezTo>
                          <a:pt x="170570" y="173059"/>
                          <a:pt x="183549" y="207265"/>
                          <a:pt x="188465" y="241678"/>
                        </a:cubicBezTo>
                        <a:cubicBezTo>
                          <a:pt x="183549" y="256426"/>
                          <a:pt x="184710" y="274930"/>
                          <a:pt x="173717" y="285923"/>
                        </a:cubicBezTo>
                        <a:cubicBezTo>
                          <a:pt x="162724" y="296916"/>
                          <a:pt x="144554" y="296901"/>
                          <a:pt x="129472" y="300672"/>
                        </a:cubicBezTo>
                        <a:cubicBezTo>
                          <a:pt x="105153" y="306752"/>
                          <a:pt x="80311" y="310504"/>
                          <a:pt x="55730" y="315420"/>
                        </a:cubicBezTo>
                        <a:cubicBezTo>
                          <a:pt x="22470" y="415198"/>
                          <a:pt x="0" y="443198"/>
                          <a:pt x="40982" y="566143"/>
                        </a:cubicBezTo>
                        <a:cubicBezTo>
                          <a:pt x="45898" y="580891"/>
                          <a:pt x="70479" y="575975"/>
                          <a:pt x="85227" y="580891"/>
                        </a:cubicBezTo>
                        <a:cubicBezTo>
                          <a:pt x="104891" y="575975"/>
                          <a:pt x="128392" y="578805"/>
                          <a:pt x="144220" y="566143"/>
                        </a:cubicBezTo>
                        <a:cubicBezTo>
                          <a:pt x="156360" y="556431"/>
                          <a:pt x="147976" y="532890"/>
                          <a:pt x="158969" y="521897"/>
                        </a:cubicBezTo>
                        <a:cubicBezTo>
                          <a:pt x="169962" y="510904"/>
                          <a:pt x="188466" y="512065"/>
                          <a:pt x="203214" y="507149"/>
                        </a:cubicBezTo>
                        <a:cubicBezTo>
                          <a:pt x="232711" y="516981"/>
                          <a:pt x="281872" y="566143"/>
                          <a:pt x="291704" y="536646"/>
                        </a:cubicBezTo>
                        <a:cubicBezTo>
                          <a:pt x="326806" y="431339"/>
                          <a:pt x="295330" y="465402"/>
                          <a:pt x="365446" y="418659"/>
                        </a:cubicBezTo>
                        <a:cubicBezTo>
                          <a:pt x="394943" y="423575"/>
                          <a:pt x="432791" y="412262"/>
                          <a:pt x="453936" y="433407"/>
                        </a:cubicBezTo>
                        <a:cubicBezTo>
                          <a:pt x="475081" y="454552"/>
                          <a:pt x="455312" y="495150"/>
                          <a:pt x="468685" y="521897"/>
                        </a:cubicBezTo>
                        <a:cubicBezTo>
                          <a:pt x="476612" y="537751"/>
                          <a:pt x="498182" y="541562"/>
                          <a:pt x="512930" y="551394"/>
                        </a:cubicBezTo>
                        <a:cubicBezTo>
                          <a:pt x="542427" y="546478"/>
                          <a:pt x="575456" y="551482"/>
                          <a:pt x="601420" y="536646"/>
                        </a:cubicBezTo>
                        <a:cubicBezTo>
                          <a:pt x="614918" y="528933"/>
                          <a:pt x="608456" y="505899"/>
                          <a:pt x="616169" y="492401"/>
                        </a:cubicBezTo>
                        <a:cubicBezTo>
                          <a:pt x="653986" y="426222"/>
                          <a:pt x="647059" y="437858"/>
                          <a:pt x="704659" y="418659"/>
                        </a:cubicBezTo>
                        <a:cubicBezTo>
                          <a:pt x="699743" y="384246"/>
                          <a:pt x="708574" y="344748"/>
                          <a:pt x="689911" y="315420"/>
                        </a:cubicBezTo>
                        <a:cubicBezTo>
                          <a:pt x="662604" y="272508"/>
                          <a:pt x="602549" y="256802"/>
                          <a:pt x="557175" y="241678"/>
                        </a:cubicBezTo>
                        <a:cubicBezTo>
                          <a:pt x="562091" y="197433"/>
                          <a:pt x="571923" y="153460"/>
                          <a:pt x="571923" y="108943"/>
                        </a:cubicBezTo>
                        <a:cubicBezTo>
                          <a:pt x="571923" y="93397"/>
                          <a:pt x="568168" y="75690"/>
                          <a:pt x="557175" y="64697"/>
                        </a:cubicBezTo>
                        <a:cubicBezTo>
                          <a:pt x="546182" y="53704"/>
                          <a:pt x="527678" y="54865"/>
                          <a:pt x="512930" y="49949"/>
                        </a:cubicBezTo>
                        <a:cubicBezTo>
                          <a:pt x="453486" y="10319"/>
                          <a:pt x="459315" y="0"/>
                          <a:pt x="365446" y="35201"/>
                        </a:cubicBezTo>
                        <a:cubicBezTo>
                          <a:pt x="355153" y="39061"/>
                          <a:pt x="426898" y="47491"/>
                          <a:pt x="394943" y="64697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7020" name="132 - Ομάδα"/>
                <p:cNvGrpSpPr>
                  <a:grpSpLocks/>
                </p:cNvGrpSpPr>
                <p:nvPr/>
              </p:nvGrpSpPr>
              <p:grpSpPr bwMode="auto">
                <a:xfrm flipH="1">
                  <a:off x="642940" y="714355"/>
                  <a:ext cx="2143134" cy="5205608"/>
                  <a:chOff x="3108133" y="3643028"/>
                  <a:chExt cx="1041935" cy="2557999"/>
                </a:xfrm>
              </p:grpSpPr>
              <p:grpSp>
                <p:nvGrpSpPr>
                  <p:cNvPr id="15" name="46 - Ομάδα"/>
                  <p:cNvGrpSpPr/>
                  <p:nvPr/>
                </p:nvGrpSpPr>
                <p:grpSpPr>
                  <a:xfrm rot="1021659">
                    <a:off x="3108133" y="3643028"/>
                    <a:ext cx="1041935" cy="1085975"/>
                    <a:chOff x="2926936" y="609600"/>
                    <a:chExt cx="4017053" cy="4600923"/>
                  </a:xfrm>
                  <a:solidFill>
                    <a:srgbClr val="FFFF00"/>
                  </a:solidFill>
                </p:grpSpPr>
                <p:sp>
                  <p:nvSpPr>
                    <p:cNvPr id="1568" name="39 - Ορθογώνιο"/>
                    <p:cNvSpPr/>
                    <p:nvPr/>
                  </p:nvSpPr>
                  <p:spPr bwMode="auto">
                    <a:xfrm rot="2600336">
                      <a:off x="5798286" y="1311856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69" name="1568 - Ορθογώνιο"/>
                    <p:cNvSpPr/>
                    <p:nvPr/>
                  </p:nvSpPr>
                  <p:spPr bwMode="auto">
                    <a:xfrm rot="18743654">
                      <a:off x="3155536" y="1201999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70" name="1569 - Ορθογώνιο"/>
                    <p:cNvSpPr/>
                    <p:nvPr/>
                  </p:nvSpPr>
                  <p:spPr bwMode="auto">
                    <a:xfrm rot="19400755">
                      <a:off x="3489125" y="869050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71" name="1570 - Ορθογώνιο"/>
                    <p:cNvSpPr/>
                    <p:nvPr/>
                  </p:nvSpPr>
                  <p:spPr bwMode="auto">
                    <a:xfrm rot="20891289">
                      <a:off x="3960890" y="650791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72" name="1571 - Ορθογώνιο"/>
                    <p:cNvSpPr/>
                    <p:nvPr/>
                  </p:nvSpPr>
                  <p:spPr bwMode="auto">
                    <a:xfrm rot="4623560">
                      <a:off x="6286612" y="2214836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73" name="1572 - Ορθογώνιο"/>
                    <p:cNvSpPr/>
                    <p:nvPr/>
                  </p:nvSpPr>
                  <p:spPr bwMode="auto">
                    <a:xfrm>
                      <a:off x="4495800" y="609600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74" name="1573 - Ορθογώνιο"/>
                    <p:cNvSpPr/>
                    <p:nvPr/>
                  </p:nvSpPr>
                  <p:spPr bwMode="auto">
                    <a:xfrm rot="1281481">
                      <a:off x="5016352" y="726396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75" name="1574 - Ορθογώνιο"/>
                    <p:cNvSpPr/>
                    <p:nvPr/>
                  </p:nvSpPr>
                  <p:spPr bwMode="auto">
                    <a:xfrm rot="1701560">
                      <a:off x="5434010" y="954589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76" name="1575 - Ορθογώνιο"/>
                    <p:cNvSpPr/>
                    <p:nvPr/>
                  </p:nvSpPr>
                  <p:spPr bwMode="auto">
                    <a:xfrm rot="3583077">
                      <a:off x="6112233" y="1719658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77" name="1576 - Ορθογώνιο"/>
                    <p:cNvSpPr/>
                    <p:nvPr/>
                  </p:nvSpPr>
                  <p:spPr bwMode="auto">
                    <a:xfrm rot="5597503">
                      <a:off x="6342372" y="2682780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78" name="1577 - Ορθογώνιο"/>
                    <p:cNvSpPr/>
                    <p:nvPr/>
                  </p:nvSpPr>
                  <p:spPr bwMode="auto">
                    <a:xfrm rot="6625218">
                      <a:off x="6217528" y="3174772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79" name="1578 - Ορθογώνιο"/>
                    <p:cNvSpPr/>
                    <p:nvPr/>
                  </p:nvSpPr>
                  <p:spPr bwMode="auto">
                    <a:xfrm rot="7631303">
                      <a:off x="5988927" y="3631972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80" name="1579 - Ορθογώνιο"/>
                    <p:cNvSpPr/>
                    <p:nvPr/>
                  </p:nvSpPr>
                  <p:spPr bwMode="auto">
                    <a:xfrm rot="8207655">
                      <a:off x="5723845" y="3973737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81" name="1580 - Ορθογώνιο"/>
                    <p:cNvSpPr/>
                    <p:nvPr/>
                  </p:nvSpPr>
                  <p:spPr bwMode="auto">
                    <a:xfrm rot="9364465">
                      <a:off x="5335883" y="4229008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82" name="1581 - Ορθογώνιο"/>
                    <p:cNvSpPr/>
                    <p:nvPr/>
                  </p:nvSpPr>
                  <p:spPr bwMode="auto">
                    <a:xfrm rot="10074927">
                      <a:off x="4960496" y="4372323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7022" name="27 - Ομάδα"/>
                  <p:cNvGrpSpPr>
                    <a:grpSpLocks/>
                  </p:cNvGrpSpPr>
                  <p:nvPr/>
                </p:nvGrpSpPr>
                <p:grpSpPr bwMode="auto">
                  <a:xfrm>
                    <a:off x="3240846" y="4568228"/>
                    <a:ext cx="473898" cy="1632799"/>
                    <a:chOff x="3240846" y="4568228"/>
                    <a:chExt cx="473898" cy="1632799"/>
                  </a:xfrm>
                </p:grpSpPr>
                <p:grpSp>
                  <p:nvGrpSpPr>
                    <p:cNvPr id="17" name="19 - Ομάδα"/>
                    <p:cNvGrpSpPr/>
                    <p:nvPr/>
                  </p:nvGrpSpPr>
                  <p:grpSpPr>
                    <a:xfrm>
                      <a:off x="3240846" y="4568228"/>
                      <a:ext cx="473898" cy="1361101"/>
                      <a:chOff x="6705600" y="2590798"/>
                      <a:chExt cx="612775" cy="2844312"/>
                    </a:xfrm>
                    <a:solidFill>
                      <a:srgbClr val="7030A0"/>
                    </a:solidFill>
                  </p:grpSpPr>
                  <p:grpSp>
                    <p:nvGrpSpPr>
                      <p:cNvPr id="18" name="62 - Ομάδα"/>
                      <p:cNvGrpSpPr/>
                      <p:nvPr/>
                    </p:nvGrpSpPr>
                    <p:grpSpPr>
                      <a:xfrm>
                        <a:off x="6705600" y="2819400"/>
                        <a:ext cx="612775" cy="2615710"/>
                        <a:chOff x="6705600" y="2819400"/>
                        <a:chExt cx="612775" cy="2615710"/>
                      </a:xfrm>
                      <a:grpFill/>
                    </p:grpSpPr>
                    <p:sp>
                      <p:nvSpPr>
                        <p:cNvPr id="1566" name="Oval 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737946" y="4091325"/>
                          <a:ext cx="549880" cy="1343785"/>
                        </a:xfrm>
                        <a:prstGeom prst="ellipse">
                          <a:avLst/>
                        </a:prstGeom>
                        <a:grp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567" name="Freeform 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705600" y="2819400"/>
                          <a:ext cx="612775" cy="346725"/>
                        </a:xfrm>
                        <a:custGeom>
                          <a:avLst/>
                          <a:gdLst>
                            <a:gd name="T0" fmla="*/ 5831 w 180"/>
                            <a:gd name="T1" fmla="*/ 0 h 102"/>
                            <a:gd name="T2" fmla="*/ 4173 w 180"/>
                            <a:gd name="T3" fmla="*/ 1381 h 102"/>
                            <a:gd name="T4" fmla="*/ 2487 w 180"/>
                            <a:gd name="T5" fmla="*/ 0 h 102"/>
                            <a:gd name="T6" fmla="*/ 0 w 180"/>
                            <a:gd name="T7" fmla="*/ 2356 h 102"/>
                            <a:gd name="T8" fmla="*/ 2487 w 180"/>
                            <a:gd name="T9" fmla="*/ 4679 h 102"/>
                            <a:gd name="T10" fmla="*/ 4173 w 180"/>
                            <a:gd name="T11" fmla="*/ 3037 h 102"/>
                            <a:gd name="T12" fmla="*/ 5831 w 180"/>
                            <a:gd name="T13" fmla="*/ 4679 h 102"/>
                            <a:gd name="T14" fmla="*/ 8322 w 180"/>
                            <a:gd name="T15" fmla="*/ 2356 h 102"/>
                            <a:gd name="T16" fmla="*/ 5831 w 180"/>
                            <a:gd name="T17" fmla="*/ 0 h 102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180"/>
                            <a:gd name="T28" fmla="*/ 0 h 102"/>
                            <a:gd name="T29" fmla="*/ 180 w 180"/>
                            <a:gd name="T30" fmla="*/ 102 h 102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180" h="102">
                              <a:moveTo>
                                <a:pt x="126" y="0"/>
                              </a:moveTo>
                              <a:cubicBezTo>
                                <a:pt x="112" y="0"/>
                                <a:pt x="126" y="36"/>
                                <a:pt x="90" y="30"/>
                              </a:cubicBezTo>
                              <a:cubicBezTo>
                                <a:pt x="54" y="36"/>
                                <a:pt x="68" y="0"/>
                                <a:pt x="54" y="0"/>
                              </a:cubicBezTo>
                              <a:cubicBezTo>
                                <a:pt x="24" y="0"/>
                                <a:pt x="0" y="23"/>
                                <a:pt x="0" y="51"/>
                              </a:cubicBezTo>
                              <a:cubicBezTo>
                                <a:pt x="0" y="79"/>
                                <a:pt x="24" y="102"/>
                                <a:pt x="54" y="102"/>
                              </a:cubicBezTo>
                              <a:cubicBezTo>
                                <a:pt x="68" y="102"/>
                                <a:pt x="54" y="72"/>
                                <a:pt x="90" y="66"/>
                              </a:cubicBezTo>
                              <a:cubicBezTo>
                                <a:pt x="126" y="72"/>
                                <a:pt x="112" y="102"/>
                                <a:pt x="126" y="102"/>
                              </a:cubicBezTo>
                              <a:cubicBezTo>
                                <a:pt x="155" y="102"/>
                                <a:pt x="180" y="79"/>
                                <a:pt x="180" y="51"/>
                              </a:cubicBezTo>
                              <a:cubicBezTo>
                                <a:pt x="180" y="23"/>
                                <a:pt x="155" y="0"/>
                                <a:pt x="126" y="0"/>
                              </a:cubicBezTo>
                              <a:close/>
                            </a:path>
                          </a:pathLst>
                        </a:custGeom>
                        <a:grp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1565" name="36 - Μείον"/>
                      <p:cNvSpPr/>
                      <p:nvPr/>
                    </p:nvSpPr>
                    <p:spPr bwMode="auto">
                      <a:xfrm rot="16200000">
                        <a:off x="6002472" y="3387319"/>
                        <a:ext cx="2057400" cy="464358"/>
                      </a:xfrm>
                      <a:prstGeom prst="mathMinus">
                        <a:avLst/>
                      </a:prstGeom>
                      <a:grpFill/>
                      <a:ln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400" b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563" name="34 - Μείον"/>
                    <p:cNvSpPr/>
                    <p:nvPr/>
                  </p:nvSpPr>
                  <p:spPr>
                    <a:xfrm rot="5400000">
                      <a:off x="3241854" y="5757983"/>
                      <a:ext cx="485859" cy="400209"/>
                    </a:xfrm>
                    <a:prstGeom prst="mathMinus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b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7008" name="62 - Ομάδα"/>
              <p:cNvGrpSpPr>
                <a:grpSpLocks/>
              </p:cNvGrpSpPr>
              <p:nvPr/>
            </p:nvGrpSpPr>
            <p:grpSpPr bwMode="auto">
              <a:xfrm>
                <a:off x="3540106" y="642921"/>
                <a:ext cx="674688" cy="1619247"/>
                <a:chOff x="6143617" y="428608"/>
                <a:chExt cx="2143134" cy="5491358"/>
              </a:xfrm>
            </p:grpSpPr>
            <p:grpSp>
              <p:nvGrpSpPr>
                <p:cNvPr id="47009" name="132 - Ομάδα"/>
                <p:cNvGrpSpPr>
                  <a:grpSpLocks/>
                </p:cNvGrpSpPr>
                <p:nvPr/>
              </p:nvGrpSpPr>
              <p:grpSpPr bwMode="auto">
                <a:xfrm>
                  <a:off x="6143617" y="428608"/>
                  <a:ext cx="2143134" cy="5491358"/>
                  <a:chOff x="3108135" y="3643028"/>
                  <a:chExt cx="1041935" cy="2557999"/>
                </a:xfrm>
              </p:grpSpPr>
              <p:grpSp>
                <p:nvGrpSpPr>
                  <p:cNvPr id="21" name="46 - Ομάδα"/>
                  <p:cNvGrpSpPr/>
                  <p:nvPr/>
                </p:nvGrpSpPr>
                <p:grpSpPr>
                  <a:xfrm rot="1021659">
                    <a:off x="3108135" y="3643028"/>
                    <a:ext cx="1041935" cy="1085975"/>
                    <a:chOff x="2926936" y="609600"/>
                    <a:chExt cx="4017053" cy="4600923"/>
                  </a:xfrm>
                  <a:solidFill>
                    <a:srgbClr val="FFFF00"/>
                  </a:solidFill>
                </p:grpSpPr>
                <p:sp>
                  <p:nvSpPr>
                    <p:cNvPr id="1543" name="1542 - Ορθογώνιο"/>
                    <p:cNvSpPr/>
                    <p:nvPr/>
                  </p:nvSpPr>
                  <p:spPr bwMode="auto">
                    <a:xfrm rot="2600336">
                      <a:off x="5798286" y="1311856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44" name="1543 - Ορθογώνιο"/>
                    <p:cNvSpPr/>
                    <p:nvPr/>
                  </p:nvSpPr>
                  <p:spPr bwMode="auto">
                    <a:xfrm rot="18743654">
                      <a:off x="3155536" y="1201999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45" name="1544 - Ορθογώνιο"/>
                    <p:cNvSpPr/>
                    <p:nvPr/>
                  </p:nvSpPr>
                  <p:spPr bwMode="auto">
                    <a:xfrm rot="19400755">
                      <a:off x="3489125" y="869050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46" name="1545 - Ορθογώνιο"/>
                    <p:cNvSpPr/>
                    <p:nvPr/>
                  </p:nvSpPr>
                  <p:spPr bwMode="auto">
                    <a:xfrm rot="20891289">
                      <a:off x="3960890" y="650791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47" name="1546 - Ορθογώνιο"/>
                    <p:cNvSpPr/>
                    <p:nvPr/>
                  </p:nvSpPr>
                  <p:spPr bwMode="auto">
                    <a:xfrm rot="4623560">
                      <a:off x="6286612" y="2214836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48" name="1547 - Ορθογώνιο"/>
                    <p:cNvSpPr/>
                    <p:nvPr/>
                  </p:nvSpPr>
                  <p:spPr bwMode="auto">
                    <a:xfrm>
                      <a:off x="4495800" y="609600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49" name="1548 - Ορθογώνιο"/>
                    <p:cNvSpPr/>
                    <p:nvPr/>
                  </p:nvSpPr>
                  <p:spPr bwMode="auto">
                    <a:xfrm rot="1281481">
                      <a:off x="5016352" y="726396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50" name="1549 - Ορθογώνιο"/>
                    <p:cNvSpPr/>
                    <p:nvPr/>
                  </p:nvSpPr>
                  <p:spPr bwMode="auto">
                    <a:xfrm rot="1701560">
                      <a:off x="5434010" y="954589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51" name="1550 - Ορθογώνιο"/>
                    <p:cNvSpPr/>
                    <p:nvPr/>
                  </p:nvSpPr>
                  <p:spPr bwMode="auto">
                    <a:xfrm rot="3583077">
                      <a:off x="6112233" y="1719658"/>
                      <a:ext cx="381000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52" name="1551 - Ορθογώνιο"/>
                    <p:cNvSpPr/>
                    <p:nvPr/>
                  </p:nvSpPr>
                  <p:spPr bwMode="auto">
                    <a:xfrm rot="5597503">
                      <a:off x="6342372" y="2682780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53" name="1552 - Ορθογώνιο"/>
                    <p:cNvSpPr/>
                    <p:nvPr/>
                  </p:nvSpPr>
                  <p:spPr bwMode="auto">
                    <a:xfrm rot="6625218">
                      <a:off x="6217528" y="3174772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54" name="1553 - Ορθογώνιο"/>
                    <p:cNvSpPr/>
                    <p:nvPr/>
                  </p:nvSpPr>
                  <p:spPr bwMode="auto">
                    <a:xfrm rot="7631303">
                      <a:off x="5988927" y="3631972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55" name="1554 - Ορθογώνιο"/>
                    <p:cNvSpPr/>
                    <p:nvPr/>
                  </p:nvSpPr>
                  <p:spPr bwMode="auto">
                    <a:xfrm rot="8207655">
                      <a:off x="5723845" y="3973737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56" name="1555 - Ορθογώνιο"/>
                    <p:cNvSpPr/>
                    <p:nvPr/>
                  </p:nvSpPr>
                  <p:spPr bwMode="auto">
                    <a:xfrm rot="9364465">
                      <a:off x="5335883" y="4229008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557" name="1556 - Ορθογώνιο"/>
                    <p:cNvSpPr/>
                    <p:nvPr/>
                  </p:nvSpPr>
                  <p:spPr bwMode="auto">
                    <a:xfrm rot="10074927">
                      <a:off x="4960496" y="4372323"/>
                      <a:ext cx="365033" cy="838200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7016" name="27 - Ομάδα"/>
                  <p:cNvGrpSpPr>
                    <a:grpSpLocks/>
                  </p:cNvGrpSpPr>
                  <p:nvPr/>
                </p:nvGrpSpPr>
                <p:grpSpPr bwMode="auto">
                  <a:xfrm>
                    <a:off x="3240846" y="4568228"/>
                    <a:ext cx="473898" cy="1632799"/>
                    <a:chOff x="3240846" y="4568228"/>
                    <a:chExt cx="473898" cy="1632799"/>
                  </a:xfrm>
                </p:grpSpPr>
                <p:grpSp>
                  <p:nvGrpSpPr>
                    <p:cNvPr id="23" name="19 - Ομάδα"/>
                    <p:cNvGrpSpPr/>
                    <p:nvPr/>
                  </p:nvGrpSpPr>
                  <p:grpSpPr>
                    <a:xfrm>
                      <a:off x="3240846" y="4568228"/>
                      <a:ext cx="473898" cy="1361101"/>
                      <a:chOff x="6705600" y="2590798"/>
                      <a:chExt cx="612775" cy="2844312"/>
                    </a:xfrm>
                    <a:solidFill>
                      <a:srgbClr val="7030A0"/>
                    </a:solidFill>
                  </p:grpSpPr>
                  <p:grpSp>
                    <p:nvGrpSpPr>
                      <p:cNvPr id="24" name="62 - Ομάδα"/>
                      <p:cNvGrpSpPr/>
                      <p:nvPr/>
                    </p:nvGrpSpPr>
                    <p:grpSpPr>
                      <a:xfrm>
                        <a:off x="6705600" y="2819400"/>
                        <a:ext cx="612775" cy="2615710"/>
                        <a:chOff x="6705600" y="2819400"/>
                        <a:chExt cx="612775" cy="2615710"/>
                      </a:xfrm>
                      <a:grpFill/>
                    </p:grpSpPr>
                    <p:sp>
                      <p:nvSpPr>
                        <p:cNvPr id="1541" name="Oval 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737946" y="4091325"/>
                          <a:ext cx="549880" cy="1343785"/>
                        </a:xfrm>
                        <a:prstGeom prst="ellipse">
                          <a:avLst/>
                        </a:prstGeom>
                        <a:grp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  <p:sp>
                      <p:nvSpPr>
                        <p:cNvPr id="1542" name="Freeform 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705600" y="2819400"/>
                          <a:ext cx="612775" cy="346725"/>
                        </a:xfrm>
                        <a:custGeom>
                          <a:avLst/>
                          <a:gdLst>
                            <a:gd name="T0" fmla="*/ 5831 w 180"/>
                            <a:gd name="T1" fmla="*/ 0 h 102"/>
                            <a:gd name="T2" fmla="*/ 4173 w 180"/>
                            <a:gd name="T3" fmla="*/ 1381 h 102"/>
                            <a:gd name="T4" fmla="*/ 2487 w 180"/>
                            <a:gd name="T5" fmla="*/ 0 h 102"/>
                            <a:gd name="T6" fmla="*/ 0 w 180"/>
                            <a:gd name="T7" fmla="*/ 2356 h 102"/>
                            <a:gd name="T8" fmla="*/ 2487 w 180"/>
                            <a:gd name="T9" fmla="*/ 4679 h 102"/>
                            <a:gd name="T10" fmla="*/ 4173 w 180"/>
                            <a:gd name="T11" fmla="*/ 3037 h 102"/>
                            <a:gd name="T12" fmla="*/ 5831 w 180"/>
                            <a:gd name="T13" fmla="*/ 4679 h 102"/>
                            <a:gd name="T14" fmla="*/ 8322 w 180"/>
                            <a:gd name="T15" fmla="*/ 2356 h 102"/>
                            <a:gd name="T16" fmla="*/ 5831 w 180"/>
                            <a:gd name="T17" fmla="*/ 0 h 102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180"/>
                            <a:gd name="T28" fmla="*/ 0 h 102"/>
                            <a:gd name="T29" fmla="*/ 180 w 180"/>
                            <a:gd name="T30" fmla="*/ 102 h 102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180" h="102">
                              <a:moveTo>
                                <a:pt x="126" y="0"/>
                              </a:moveTo>
                              <a:cubicBezTo>
                                <a:pt x="112" y="0"/>
                                <a:pt x="126" y="36"/>
                                <a:pt x="90" y="30"/>
                              </a:cubicBezTo>
                              <a:cubicBezTo>
                                <a:pt x="54" y="36"/>
                                <a:pt x="68" y="0"/>
                                <a:pt x="54" y="0"/>
                              </a:cubicBezTo>
                              <a:cubicBezTo>
                                <a:pt x="24" y="0"/>
                                <a:pt x="0" y="23"/>
                                <a:pt x="0" y="51"/>
                              </a:cubicBezTo>
                              <a:cubicBezTo>
                                <a:pt x="0" y="79"/>
                                <a:pt x="24" y="102"/>
                                <a:pt x="54" y="102"/>
                              </a:cubicBezTo>
                              <a:cubicBezTo>
                                <a:pt x="68" y="102"/>
                                <a:pt x="54" y="72"/>
                                <a:pt x="90" y="66"/>
                              </a:cubicBezTo>
                              <a:cubicBezTo>
                                <a:pt x="126" y="72"/>
                                <a:pt x="112" y="102"/>
                                <a:pt x="126" y="102"/>
                              </a:cubicBezTo>
                              <a:cubicBezTo>
                                <a:pt x="155" y="102"/>
                                <a:pt x="180" y="79"/>
                                <a:pt x="180" y="51"/>
                              </a:cubicBezTo>
                              <a:cubicBezTo>
                                <a:pt x="180" y="23"/>
                                <a:pt x="155" y="0"/>
                                <a:pt x="126" y="0"/>
                              </a:cubicBezTo>
                              <a:close/>
                            </a:path>
                          </a:pathLst>
                        </a:custGeom>
                        <a:grp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Calibri"/>
                          </a:endParaRPr>
                        </a:p>
                      </p:txBody>
                    </p:sp>
                  </p:grpSp>
                  <p:sp>
                    <p:nvSpPr>
                      <p:cNvPr id="1540" name="12 - Μείον"/>
                      <p:cNvSpPr/>
                      <p:nvPr/>
                    </p:nvSpPr>
                    <p:spPr bwMode="auto">
                      <a:xfrm rot="16200000">
                        <a:off x="6002472" y="3387319"/>
                        <a:ext cx="2057400" cy="464358"/>
                      </a:xfrm>
                      <a:prstGeom prst="mathMinus">
                        <a:avLst/>
                      </a:prstGeom>
                      <a:grpFill/>
                      <a:ln w="635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400" b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1538" name="10 - Μείον"/>
                    <p:cNvSpPr/>
                    <p:nvPr/>
                  </p:nvSpPr>
                  <p:spPr>
                    <a:xfrm rot="5400000">
                      <a:off x="3243523" y="5757242"/>
                      <a:ext cx="486480" cy="398005"/>
                    </a:xfrm>
                    <a:prstGeom prst="mathMinus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b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7010" name="54 - Ομάδα"/>
                <p:cNvGrpSpPr>
                  <a:grpSpLocks/>
                </p:cNvGrpSpPr>
                <p:nvPr/>
              </p:nvGrpSpPr>
              <p:grpSpPr bwMode="auto">
                <a:xfrm>
                  <a:off x="6429388" y="857234"/>
                  <a:ext cx="1461498" cy="1481157"/>
                  <a:chOff x="4139562" y="2596617"/>
                  <a:chExt cx="1461498" cy="1430835"/>
                </a:xfrm>
              </p:grpSpPr>
              <p:grpSp>
                <p:nvGrpSpPr>
                  <p:cNvPr id="47011" name="3 - Ομάδα"/>
                  <p:cNvGrpSpPr>
                    <a:grpSpLocks/>
                  </p:cNvGrpSpPr>
                  <p:nvPr/>
                </p:nvGrpSpPr>
                <p:grpSpPr bwMode="auto">
                  <a:xfrm>
                    <a:off x="4214810" y="3143248"/>
                    <a:ext cx="1386250" cy="884204"/>
                    <a:chOff x="3877412" y="725227"/>
                    <a:chExt cx="1386250" cy="884204"/>
                  </a:xfrm>
                </p:grpSpPr>
                <p:sp>
                  <p:nvSpPr>
                    <p:cNvPr id="1533" name="1532 - Ελεύθερη σχεδίαση"/>
                    <p:cNvSpPr/>
                    <p:nvPr/>
                  </p:nvSpPr>
                  <p:spPr>
                    <a:xfrm rot="21415494">
                      <a:off x="3879459" y="725986"/>
                      <a:ext cx="1381468" cy="880216"/>
                    </a:xfrm>
                    <a:custGeom>
                      <a:avLst/>
                      <a:gdLst>
                        <a:gd name="connsiteX0" fmla="*/ 158094 w 792275"/>
                        <a:gd name="connsiteY0" fmla="*/ 206477 h 381986"/>
                        <a:gd name="connsiteX1" fmla="*/ 202339 w 792275"/>
                        <a:gd name="connsiteY1" fmla="*/ 176981 h 381986"/>
                        <a:gd name="connsiteX2" fmla="*/ 217087 w 792275"/>
                        <a:gd name="connsiteY2" fmla="*/ 103239 h 381986"/>
                        <a:gd name="connsiteX3" fmla="*/ 261333 w 792275"/>
                        <a:gd name="connsiteY3" fmla="*/ 132736 h 381986"/>
                        <a:gd name="connsiteX4" fmla="*/ 305578 w 792275"/>
                        <a:gd name="connsiteY4" fmla="*/ 147484 h 381986"/>
                        <a:gd name="connsiteX5" fmla="*/ 364571 w 792275"/>
                        <a:gd name="connsiteY5" fmla="*/ 58994 h 381986"/>
                        <a:gd name="connsiteX6" fmla="*/ 379320 w 792275"/>
                        <a:gd name="connsiteY6" fmla="*/ 14748 h 381986"/>
                        <a:gd name="connsiteX7" fmla="*/ 423565 w 792275"/>
                        <a:gd name="connsiteY7" fmla="*/ 0 h 381986"/>
                        <a:gd name="connsiteX8" fmla="*/ 467810 w 792275"/>
                        <a:gd name="connsiteY8" fmla="*/ 14748 h 381986"/>
                        <a:gd name="connsiteX9" fmla="*/ 482558 w 792275"/>
                        <a:gd name="connsiteY9" fmla="*/ 73742 h 381986"/>
                        <a:gd name="connsiteX10" fmla="*/ 497307 w 792275"/>
                        <a:gd name="connsiteY10" fmla="*/ 117987 h 381986"/>
                        <a:gd name="connsiteX11" fmla="*/ 541552 w 792275"/>
                        <a:gd name="connsiteY11" fmla="*/ 147484 h 381986"/>
                        <a:gd name="connsiteX12" fmla="*/ 600545 w 792275"/>
                        <a:gd name="connsiteY12" fmla="*/ 88490 h 381986"/>
                        <a:gd name="connsiteX13" fmla="*/ 644791 w 792275"/>
                        <a:gd name="connsiteY13" fmla="*/ 58994 h 381986"/>
                        <a:gd name="connsiteX14" fmla="*/ 762778 w 792275"/>
                        <a:gd name="connsiteY14" fmla="*/ 73742 h 381986"/>
                        <a:gd name="connsiteX15" fmla="*/ 792275 w 792275"/>
                        <a:gd name="connsiteY15" fmla="*/ 162232 h 381986"/>
                        <a:gd name="connsiteX16" fmla="*/ 659539 w 792275"/>
                        <a:gd name="connsiteY16" fmla="*/ 191729 h 381986"/>
                        <a:gd name="connsiteX17" fmla="*/ 615294 w 792275"/>
                        <a:gd name="connsiteY17" fmla="*/ 221226 h 381986"/>
                        <a:gd name="connsiteX18" fmla="*/ 467810 w 792275"/>
                        <a:gd name="connsiteY18" fmla="*/ 206477 h 381986"/>
                        <a:gd name="connsiteX19" fmla="*/ 349823 w 792275"/>
                        <a:gd name="connsiteY19" fmla="*/ 191729 h 381986"/>
                        <a:gd name="connsiteX20" fmla="*/ 276081 w 792275"/>
                        <a:gd name="connsiteY20" fmla="*/ 206477 h 381986"/>
                        <a:gd name="connsiteX21" fmla="*/ 231836 w 792275"/>
                        <a:gd name="connsiteY21" fmla="*/ 250723 h 381986"/>
                        <a:gd name="connsiteX22" fmla="*/ 187591 w 792275"/>
                        <a:gd name="connsiteY22" fmla="*/ 280219 h 381986"/>
                        <a:gd name="connsiteX23" fmla="*/ 128597 w 792275"/>
                        <a:gd name="connsiteY23" fmla="*/ 353961 h 381986"/>
                        <a:gd name="connsiteX24" fmla="*/ 54855 w 792275"/>
                        <a:gd name="connsiteY24" fmla="*/ 339213 h 381986"/>
                        <a:gd name="connsiteX25" fmla="*/ 10610 w 792275"/>
                        <a:gd name="connsiteY25" fmla="*/ 250723 h 381986"/>
                        <a:gd name="connsiteX26" fmla="*/ 25358 w 792275"/>
                        <a:gd name="connsiteY26" fmla="*/ 162232 h 381986"/>
                        <a:gd name="connsiteX27" fmla="*/ 128597 w 792275"/>
                        <a:gd name="connsiteY27" fmla="*/ 176981 h 381986"/>
                        <a:gd name="connsiteX28" fmla="*/ 158094 w 792275"/>
                        <a:gd name="connsiteY28" fmla="*/ 206477 h 381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792275" h="381986">
                          <a:moveTo>
                            <a:pt x="158094" y="206477"/>
                          </a:moveTo>
                          <a:cubicBezTo>
                            <a:pt x="170384" y="206477"/>
                            <a:pt x="193545" y="192371"/>
                            <a:pt x="202339" y="176981"/>
                          </a:cubicBezTo>
                          <a:cubicBezTo>
                            <a:pt x="214776" y="155216"/>
                            <a:pt x="197033" y="118279"/>
                            <a:pt x="217087" y="103239"/>
                          </a:cubicBezTo>
                          <a:cubicBezTo>
                            <a:pt x="231268" y="92604"/>
                            <a:pt x="245479" y="124809"/>
                            <a:pt x="261333" y="132736"/>
                          </a:cubicBezTo>
                          <a:cubicBezTo>
                            <a:pt x="275238" y="139688"/>
                            <a:pt x="290830" y="142568"/>
                            <a:pt x="305578" y="147484"/>
                          </a:cubicBezTo>
                          <a:cubicBezTo>
                            <a:pt x="325242" y="117987"/>
                            <a:pt x="353360" y="92625"/>
                            <a:pt x="364571" y="58994"/>
                          </a:cubicBezTo>
                          <a:cubicBezTo>
                            <a:pt x="369487" y="44245"/>
                            <a:pt x="368327" y="25741"/>
                            <a:pt x="379320" y="14748"/>
                          </a:cubicBezTo>
                          <a:cubicBezTo>
                            <a:pt x="390313" y="3755"/>
                            <a:pt x="408817" y="4916"/>
                            <a:pt x="423565" y="0"/>
                          </a:cubicBezTo>
                          <a:cubicBezTo>
                            <a:pt x="438313" y="4916"/>
                            <a:pt x="458099" y="2609"/>
                            <a:pt x="467810" y="14748"/>
                          </a:cubicBezTo>
                          <a:cubicBezTo>
                            <a:pt x="480472" y="30576"/>
                            <a:pt x="476989" y="54252"/>
                            <a:pt x="482558" y="73742"/>
                          </a:cubicBezTo>
                          <a:cubicBezTo>
                            <a:pt x="486829" y="88690"/>
                            <a:pt x="487595" y="105848"/>
                            <a:pt x="497307" y="117987"/>
                          </a:cubicBezTo>
                          <a:cubicBezTo>
                            <a:pt x="508380" y="131828"/>
                            <a:pt x="526804" y="137652"/>
                            <a:pt x="541552" y="147484"/>
                          </a:cubicBezTo>
                          <a:cubicBezTo>
                            <a:pt x="638088" y="115306"/>
                            <a:pt x="543338" y="159999"/>
                            <a:pt x="600545" y="88490"/>
                          </a:cubicBezTo>
                          <a:cubicBezTo>
                            <a:pt x="611618" y="74649"/>
                            <a:pt x="630042" y="68826"/>
                            <a:pt x="644791" y="58994"/>
                          </a:cubicBezTo>
                          <a:cubicBezTo>
                            <a:pt x="684120" y="63910"/>
                            <a:pt x="730308" y="51013"/>
                            <a:pt x="762778" y="73742"/>
                          </a:cubicBezTo>
                          <a:cubicBezTo>
                            <a:pt x="788250" y="91572"/>
                            <a:pt x="792275" y="162232"/>
                            <a:pt x="792275" y="162232"/>
                          </a:cubicBezTo>
                          <a:cubicBezTo>
                            <a:pt x="779157" y="164856"/>
                            <a:pt x="677759" y="183921"/>
                            <a:pt x="659539" y="191729"/>
                          </a:cubicBezTo>
                          <a:cubicBezTo>
                            <a:pt x="643247" y="198711"/>
                            <a:pt x="630042" y="211394"/>
                            <a:pt x="615294" y="221226"/>
                          </a:cubicBezTo>
                          <a:lnTo>
                            <a:pt x="467810" y="206477"/>
                          </a:lnTo>
                          <a:cubicBezTo>
                            <a:pt x="428417" y="202100"/>
                            <a:pt x="389458" y="191729"/>
                            <a:pt x="349823" y="191729"/>
                          </a:cubicBezTo>
                          <a:cubicBezTo>
                            <a:pt x="324756" y="191729"/>
                            <a:pt x="300662" y="201561"/>
                            <a:pt x="276081" y="206477"/>
                          </a:cubicBezTo>
                          <a:cubicBezTo>
                            <a:pt x="261333" y="221226"/>
                            <a:pt x="247859" y="237370"/>
                            <a:pt x="231836" y="250723"/>
                          </a:cubicBezTo>
                          <a:cubicBezTo>
                            <a:pt x="218219" y="262070"/>
                            <a:pt x="198664" y="266378"/>
                            <a:pt x="187591" y="280219"/>
                          </a:cubicBezTo>
                          <a:cubicBezTo>
                            <a:pt x="106177" y="381986"/>
                            <a:pt x="255395" y="269431"/>
                            <a:pt x="128597" y="353961"/>
                          </a:cubicBezTo>
                          <a:cubicBezTo>
                            <a:pt x="104016" y="349045"/>
                            <a:pt x="76620" y="351650"/>
                            <a:pt x="54855" y="339213"/>
                          </a:cubicBezTo>
                          <a:cubicBezTo>
                            <a:pt x="31309" y="325759"/>
                            <a:pt x="18180" y="273434"/>
                            <a:pt x="10610" y="250723"/>
                          </a:cubicBezTo>
                          <a:cubicBezTo>
                            <a:pt x="15526" y="221226"/>
                            <a:pt x="0" y="178081"/>
                            <a:pt x="25358" y="162232"/>
                          </a:cubicBezTo>
                          <a:cubicBezTo>
                            <a:pt x="54836" y="143808"/>
                            <a:pt x="94047" y="173142"/>
                            <a:pt x="128597" y="176981"/>
                          </a:cubicBezTo>
                          <a:cubicBezTo>
                            <a:pt x="138369" y="178067"/>
                            <a:pt x="145804" y="206477"/>
                            <a:pt x="158094" y="206477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0" dirty="0">
                          <a:solidFill>
                            <a:prstClr val="white"/>
                          </a:solidFill>
                        </a:rPr>
                        <a:t>0</a:t>
                      </a:r>
                      <a:endParaRPr lang="en-US" sz="1800" b="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34" name="2 - Έλλειψη"/>
                    <p:cNvSpPr/>
                    <p:nvPr/>
                  </p:nvSpPr>
                  <p:spPr>
                    <a:xfrm>
                      <a:off x="4499842" y="1071304"/>
                      <a:ext cx="211056" cy="14218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b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532" name="1531 - Ελεύθερη σχεδίαση"/>
                  <p:cNvSpPr/>
                  <p:nvPr/>
                </p:nvSpPr>
                <p:spPr>
                  <a:xfrm rot="21038830">
                    <a:off x="4140110" y="2595568"/>
                    <a:ext cx="1368675" cy="941151"/>
                  </a:xfrm>
                  <a:custGeom>
                    <a:avLst/>
                    <a:gdLst>
                      <a:gd name="connsiteX0" fmla="*/ 394943 w 708574"/>
                      <a:gd name="connsiteY0" fmla="*/ 64697 h 580891"/>
                      <a:gd name="connsiteX1" fmla="*/ 173717 w 708574"/>
                      <a:gd name="connsiteY1" fmla="*/ 138439 h 580891"/>
                      <a:gd name="connsiteX2" fmla="*/ 188465 w 708574"/>
                      <a:gd name="connsiteY2" fmla="*/ 241678 h 580891"/>
                      <a:gd name="connsiteX3" fmla="*/ 173717 w 708574"/>
                      <a:gd name="connsiteY3" fmla="*/ 285923 h 580891"/>
                      <a:gd name="connsiteX4" fmla="*/ 129472 w 708574"/>
                      <a:gd name="connsiteY4" fmla="*/ 300672 h 580891"/>
                      <a:gd name="connsiteX5" fmla="*/ 55730 w 708574"/>
                      <a:gd name="connsiteY5" fmla="*/ 315420 h 580891"/>
                      <a:gd name="connsiteX6" fmla="*/ 40982 w 708574"/>
                      <a:gd name="connsiteY6" fmla="*/ 566143 h 580891"/>
                      <a:gd name="connsiteX7" fmla="*/ 85227 w 708574"/>
                      <a:gd name="connsiteY7" fmla="*/ 580891 h 580891"/>
                      <a:gd name="connsiteX8" fmla="*/ 144220 w 708574"/>
                      <a:gd name="connsiteY8" fmla="*/ 566143 h 580891"/>
                      <a:gd name="connsiteX9" fmla="*/ 158969 w 708574"/>
                      <a:gd name="connsiteY9" fmla="*/ 521897 h 580891"/>
                      <a:gd name="connsiteX10" fmla="*/ 203214 w 708574"/>
                      <a:gd name="connsiteY10" fmla="*/ 507149 h 580891"/>
                      <a:gd name="connsiteX11" fmla="*/ 291704 w 708574"/>
                      <a:gd name="connsiteY11" fmla="*/ 536646 h 580891"/>
                      <a:gd name="connsiteX12" fmla="*/ 365446 w 708574"/>
                      <a:gd name="connsiteY12" fmla="*/ 418659 h 580891"/>
                      <a:gd name="connsiteX13" fmla="*/ 453936 w 708574"/>
                      <a:gd name="connsiteY13" fmla="*/ 433407 h 580891"/>
                      <a:gd name="connsiteX14" fmla="*/ 468685 w 708574"/>
                      <a:gd name="connsiteY14" fmla="*/ 521897 h 580891"/>
                      <a:gd name="connsiteX15" fmla="*/ 512930 w 708574"/>
                      <a:gd name="connsiteY15" fmla="*/ 551394 h 580891"/>
                      <a:gd name="connsiteX16" fmla="*/ 601420 w 708574"/>
                      <a:gd name="connsiteY16" fmla="*/ 536646 h 580891"/>
                      <a:gd name="connsiteX17" fmla="*/ 616169 w 708574"/>
                      <a:gd name="connsiteY17" fmla="*/ 492401 h 580891"/>
                      <a:gd name="connsiteX18" fmla="*/ 704659 w 708574"/>
                      <a:gd name="connsiteY18" fmla="*/ 418659 h 580891"/>
                      <a:gd name="connsiteX19" fmla="*/ 689911 w 708574"/>
                      <a:gd name="connsiteY19" fmla="*/ 315420 h 580891"/>
                      <a:gd name="connsiteX20" fmla="*/ 557175 w 708574"/>
                      <a:gd name="connsiteY20" fmla="*/ 241678 h 580891"/>
                      <a:gd name="connsiteX21" fmla="*/ 571923 w 708574"/>
                      <a:gd name="connsiteY21" fmla="*/ 108943 h 580891"/>
                      <a:gd name="connsiteX22" fmla="*/ 557175 w 708574"/>
                      <a:gd name="connsiteY22" fmla="*/ 64697 h 580891"/>
                      <a:gd name="connsiteX23" fmla="*/ 512930 w 708574"/>
                      <a:gd name="connsiteY23" fmla="*/ 49949 h 580891"/>
                      <a:gd name="connsiteX24" fmla="*/ 365446 w 708574"/>
                      <a:gd name="connsiteY24" fmla="*/ 35201 h 580891"/>
                      <a:gd name="connsiteX25" fmla="*/ 394943 w 708574"/>
                      <a:gd name="connsiteY25" fmla="*/ 64697 h 580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08574" h="580891">
                        <a:moveTo>
                          <a:pt x="394943" y="64697"/>
                        </a:moveTo>
                        <a:cubicBezTo>
                          <a:pt x="362988" y="81903"/>
                          <a:pt x="183957" y="25801"/>
                          <a:pt x="173717" y="138439"/>
                        </a:cubicBezTo>
                        <a:cubicBezTo>
                          <a:pt x="170570" y="173059"/>
                          <a:pt x="183549" y="207265"/>
                          <a:pt x="188465" y="241678"/>
                        </a:cubicBezTo>
                        <a:cubicBezTo>
                          <a:pt x="183549" y="256426"/>
                          <a:pt x="184710" y="274930"/>
                          <a:pt x="173717" y="285923"/>
                        </a:cubicBezTo>
                        <a:cubicBezTo>
                          <a:pt x="162724" y="296916"/>
                          <a:pt x="144554" y="296901"/>
                          <a:pt x="129472" y="300672"/>
                        </a:cubicBezTo>
                        <a:cubicBezTo>
                          <a:pt x="105153" y="306752"/>
                          <a:pt x="80311" y="310504"/>
                          <a:pt x="55730" y="315420"/>
                        </a:cubicBezTo>
                        <a:cubicBezTo>
                          <a:pt x="22470" y="415198"/>
                          <a:pt x="0" y="443198"/>
                          <a:pt x="40982" y="566143"/>
                        </a:cubicBezTo>
                        <a:cubicBezTo>
                          <a:pt x="45898" y="580891"/>
                          <a:pt x="70479" y="575975"/>
                          <a:pt x="85227" y="580891"/>
                        </a:cubicBezTo>
                        <a:cubicBezTo>
                          <a:pt x="104891" y="575975"/>
                          <a:pt x="128392" y="578805"/>
                          <a:pt x="144220" y="566143"/>
                        </a:cubicBezTo>
                        <a:cubicBezTo>
                          <a:pt x="156360" y="556431"/>
                          <a:pt x="147976" y="532890"/>
                          <a:pt x="158969" y="521897"/>
                        </a:cubicBezTo>
                        <a:cubicBezTo>
                          <a:pt x="169962" y="510904"/>
                          <a:pt x="188466" y="512065"/>
                          <a:pt x="203214" y="507149"/>
                        </a:cubicBezTo>
                        <a:cubicBezTo>
                          <a:pt x="232711" y="516981"/>
                          <a:pt x="281872" y="566143"/>
                          <a:pt x="291704" y="536646"/>
                        </a:cubicBezTo>
                        <a:cubicBezTo>
                          <a:pt x="326806" y="431339"/>
                          <a:pt x="295330" y="465402"/>
                          <a:pt x="365446" y="418659"/>
                        </a:cubicBezTo>
                        <a:cubicBezTo>
                          <a:pt x="394943" y="423575"/>
                          <a:pt x="432791" y="412262"/>
                          <a:pt x="453936" y="433407"/>
                        </a:cubicBezTo>
                        <a:cubicBezTo>
                          <a:pt x="475081" y="454552"/>
                          <a:pt x="455312" y="495150"/>
                          <a:pt x="468685" y="521897"/>
                        </a:cubicBezTo>
                        <a:cubicBezTo>
                          <a:pt x="476612" y="537751"/>
                          <a:pt x="498182" y="541562"/>
                          <a:pt x="512930" y="551394"/>
                        </a:cubicBezTo>
                        <a:cubicBezTo>
                          <a:pt x="542427" y="546478"/>
                          <a:pt x="575456" y="551482"/>
                          <a:pt x="601420" y="536646"/>
                        </a:cubicBezTo>
                        <a:cubicBezTo>
                          <a:pt x="614918" y="528933"/>
                          <a:pt x="608456" y="505899"/>
                          <a:pt x="616169" y="492401"/>
                        </a:cubicBezTo>
                        <a:cubicBezTo>
                          <a:pt x="653986" y="426222"/>
                          <a:pt x="647059" y="437858"/>
                          <a:pt x="704659" y="418659"/>
                        </a:cubicBezTo>
                        <a:cubicBezTo>
                          <a:pt x="699743" y="384246"/>
                          <a:pt x="708574" y="344748"/>
                          <a:pt x="689911" y="315420"/>
                        </a:cubicBezTo>
                        <a:cubicBezTo>
                          <a:pt x="662604" y="272508"/>
                          <a:pt x="602549" y="256802"/>
                          <a:pt x="557175" y="241678"/>
                        </a:cubicBezTo>
                        <a:cubicBezTo>
                          <a:pt x="562091" y="197433"/>
                          <a:pt x="571923" y="153460"/>
                          <a:pt x="571923" y="108943"/>
                        </a:cubicBezTo>
                        <a:cubicBezTo>
                          <a:pt x="571923" y="93397"/>
                          <a:pt x="568168" y="75690"/>
                          <a:pt x="557175" y="64697"/>
                        </a:cubicBezTo>
                        <a:cubicBezTo>
                          <a:pt x="546182" y="53704"/>
                          <a:pt x="527678" y="54865"/>
                          <a:pt x="512930" y="49949"/>
                        </a:cubicBezTo>
                        <a:cubicBezTo>
                          <a:pt x="453486" y="10319"/>
                          <a:pt x="459315" y="0"/>
                          <a:pt x="365446" y="35201"/>
                        </a:cubicBezTo>
                        <a:cubicBezTo>
                          <a:pt x="355153" y="39061"/>
                          <a:pt x="426898" y="47491"/>
                          <a:pt x="394943" y="64697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6095" name="Group 2"/>
            <p:cNvGrpSpPr>
              <a:grpSpLocks noChangeAspect="1"/>
            </p:cNvGrpSpPr>
            <p:nvPr/>
          </p:nvGrpSpPr>
          <p:grpSpPr bwMode="auto">
            <a:xfrm>
              <a:off x="3714346" y="2076900"/>
              <a:ext cx="1939037" cy="1358312"/>
              <a:chOff x="1951" y="672"/>
              <a:chExt cx="3233" cy="3224"/>
            </a:xfrm>
          </p:grpSpPr>
          <p:sp>
            <p:nvSpPr>
              <p:cNvPr id="46495" name="Freeform 3"/>
              <p:cNvSpPr>
                <a:spLocks noChangeAspect="1"/>
              </p:cNvSpPr>
              <p:nvPr/>
            </p:nvSpPr>
            <p:spPr bwMode="auto">
              <a:xfrm>
                <a:off x="2416" y="67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6" name="Freeform 4"/>
              <p:cNvSpPr>
                <a:spLocks noChangeAspect="1"/>
              </p:cNvSpPr>
              <p:nvPr/>
            </p:nvSpPr>
            <p:spPr bwMode="auto">
              <a:xfrm>
                <a:off x="2416" y="744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7" name="Freeform 5"/>
              <p:cNvSpPr>
                <a:spLocks noChangeAspect="1"/>
              </p:cNvSpPr>
              <p:nvPr/>
            </p:nvSpPr>
            <p:spPr bwMode="auto">
              <a:xfrm>
                <a:off x="2463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8" name="Freeform 6"/>
              <p:cNvSpPr>
                <a:spLocks noChangeAspect="1"/>
              </p:cNvSpPr>
              <p:nvPr/>
            </p:nvSpPr>
            <p:spPr bwMode="auto">
              <a:xfrm>
                <a:off x="2463" y="744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9" name="Freeform 7"/>
              <p:cNvSpPr>
                <a:spLocks noChangeAspect="1"/>
              </p:cNvSpPr>
              <p:nvPr/>
            </p:nvSpPr>
            <p:spPr bwMode="auto">
              <a:xfrm>
                <a:off x="4627" y="673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00" name="Freeform 8"/>
              <p:cNvSpPr>
                <a:spLocks noChangeAspect="1"/>
              </p:cNvSpPr>
              <p:nvPr/>
            </p:nvSpPr>
            <p:spPr bwMode="auto">
              <a:xfrm>
                <a:off x="4627" y="745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01" name="Freeform 9"/>
              <p:cNvSpPr>
                <a:spLocks noChangeAspect="1"/>
              </p:cNvSpPr>
              <p:nvPr/>
            </p:nvSpPr>
            <p:spPr bwMode="auto">
              <a:xfrm>
                <a:off x="4674" y="673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1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02" name="Freeform 10"/>
              <p:cNvSpPr>
                <a:spLocks noChangeAspect="1"/>
              </p:cNvSpPr>
              <p:nvPr/>
            </p:nvSpPr>
            <p:spPr bwMode="auto">
              <a:xfrm>
                <a:off x="4674" y="745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03" name="Freeform 11"/>
              <p:cNvSpPr>
                <a:spLocks noChangeAspect="1"/>
              </p:cNvSpPr>
              <p:nvPr/>
            </p:nvSpPr>
            <p:spPr bwMode="auto">
              <a:xfrm>
                <a:off x="4487" y="673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04" name="Freeform 12"/>
              <p:cNvSpPr>
                <a:spLocks noChangeAspect="1"/>
              </p:cNvSpPr>
              <p:nvPr/>
            </p:nvSpPr>
            <p:spPr bwMode="auto">
              <a:xfrm>
                <a:off x="4487" y="745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05" name="Freeform 13"/>
              <p:cNvSpPr>
                <a:spLocks noChangeAspect="1"/>
              </p:cNvSpPr>
              <p:nvPr/>
            </p:nvSpPr>
            <p:spPr bwMode="auto">
              <a:xfrm>
                <a:off x="4533" y="673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06" name="Freeform 14"/>
              <p:cNvSpPr>
                <a:spLocks noChangeAspect="1"/>
              </p:cNvSpPr>
              <p:nvPr/>
            </p:nvSpPr>
            <p:spPr bwMode="auto">
              <a:xfrm>
                <a:off x="4533" y="745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07" name="Freeform 15"/>
              <p:cNvSpPr>
                <a:spLocks noChangeAspect="1"/>
              </p:cNvSpPr>
              <p:nvPr/>
            </p:nvSpPr>
            <p:spPr bwMode="auto">
              <a:xfrm>
                <a:off x="4580" y="673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08" name="Freeform 16"/>
              <p:cNvSpPr>
                <a:spLocks noChangeAspect="1"/>
              </p:cNvSpPr>
              <p:nvPr/>
            </p:nvSpPr>
            <p:spPr bwMode="auto">
              <a:xfrm>
                <a:off x="4580" y="745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09" name="Freeform 17"/>
              <p:cNvSpPr>
                <a:spLocks noChangeAspect="1"/>
              </p:cNvSpPr>
              <p:nvPr/>
            </p:nvSpPr>
            <p:spPr bwMode="auto">
              <a:xfrm>
                <a:off x="4345" y="673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10" name="Freeform 18"/>
              <p:cNvSpPr>
                <a:spLocks noChangeAspect="1"/>
              </p:cNvSpPr>
              <p:nvPr/>
            </p:nvSpPr>
            <p:spPr bwMode="auto">
              <a:xfrm>
                <a:off x="4345" y="745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11" name="Freeform 19"/>
              <p:cNvSpPr>
                <a:spLocks noChangeAspect="1"/>
              </p:cNvSpPr>
              <p:nvPr/>
            </p:nvSpPr>
            <p:spPr bwMode="auto">
              <a:xfrm>
                <a:off x="4392" y="673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12" name="Freeform 20"/>
              <p:cNvSpPr>
                <a:spLocks noChangeAspect="1"/>
              </p:cNvSpPr>
              <p:nvPr/>
            </p:nvSpPr>
            <p:spPr bwMode="auto">
              <a:xfrm>
                <a:off x="4392" y="745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13" name="Freeform 21"/>
              <p:cNvSpPr>
                <a:spLocks noChangeAspect="1"/>
              </p:cNvSpPr>
              <p:nvPr/>
            </p:nvSpPr>
            <p:spPr bwMode="auto">
              <a:xfrm>
                <a:off x="4439" y="673"/>
                <a:ext cx="45" cy="68"/>
              </a:xfrm>
              <a:custGeom>
                <a:avLst/>
                <a:gdLst>
                  <a:gd name="T0" fmla="*/ 14 w 54"/>
                  <a:gd name="T1" fmla="*/ 40 h 83"/>
                  <a:gd name="T2" fmla="*/ 15 w 54"/>
                  <a:gd name="T3" fmla="*/ 36 h 83"/>
                  <a:gd name="T4" fmla="*/ 19 w 54"/>
                  <a:gd name="T5" fmla="*/ 37 h 83"/>
                  <a:gd name="T6" fmla="*/ 21 w 54"/>
                  <a:gd name="T7" fmla="*/ 37 h 83"/>
                  <a:gd name="T8" fmla="*/ 20 w 54"/>
                  <a:gd name="T9" fmla="*/ 44 h 83"/>
                  <a:gd name="T10" fmla="*/ 21 w 54"/>
                  <a:gd name="T11" fmla="*/ 56 h 83"/>
                  <a:gd name="T12" fmla="*/ 25 w 54"/>
                  <a:gd name="T13" fmla="*/ 56 h 83"/>
                  <a:gd name="T14" fmla="*/ 23 w 54"/>
                  <a:gd name="T15" fmla="*/ 44 h 83"/>
                  <a:gd name="T16" fmla="*/ 25 w 54"/>
                  <a:gd name="T17" fmla="*/ 36 h 83"/>
                  <a:gd name="T18" fmla="*/ 38 w 54"/>
                  <a:gd name="T19" fmla="*/ 19 h 83"/>
                  <a:gd name="T20" fmla="*/ 19 w 54"/>
                  <a:gd name="T21" fmla="*/ 0 h 83"/>
                  <a:gd name="T22" fmla="*/ 0 w 54"/>
                  <a:gd name="T23" fmla="*/ 19 h 83"/>
                  <a:gd name="T24" fmla="*/ 11 w 54"/>
                  <a:gd name="T25" fmla="*/ 35 h 83"/>
                  <a:gd name="T26" fmla="*/ 11 w 54"/>
                  <a:gd name="T27" fmla="*/ 40 h 83"/>
                  <a:gd name="T28" fmla="*/ 12 w 54"/>
                  <a:gd name="T29" fmla="*/ 56 h 83"/>
                  <a:gd name="T30" fmla="*/ 16 w 54"/>
                  <a:gd name="T31" fmla="*/ 56 h 83"/>
                  <a:gd name="T32" fmla="*/ 14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14" name="Freeform 22"/>
              <p:cNvSpPr>
                <a:spLocks noChangeAspect="1"/>
              </p:cNvSpPr>
              <p:nvPr/>
            </p:nvSpPr>
            <p:spPr bwMode="auto">
              <a:xfrm>
                <a:off x="4439" y="745"/>
                <a:ext cx="45" cy="67"/>
              </a:xfrm>
              <a:custGeom>
                <a:avLst/>
                <a:gdLst>
                  <a:gd name="T0" fmla="*/ 28 w 54"/>
                  <a:gd name="T1" fmla="*/ 20 h 82"/>
                  <a:gd name="T2" fmla="*/ 28 w 54"/>
                  <a:gd name="T3" fmla="*/ 17 h 82"/>
                  <a:gd name="T4" fmla="*/ 25 w 54"/>
                  <a:gd name="T5" fmla="*/ 0 h 82"/>
                  <a:gd name="T6" fmla="*/ 21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9 w 54"/>
                  <a:gd name="T13" fmla="*/ 18 h 82"/>
                  <a:gd name="T14" fmla="*/ 18 w 54"/>
                  <a:gd name="T15" fmla="*/ 19 h 82"/>
                  <a:gd name="T16" fmla="*/ 18 w 54"/>
                  <a:gd name="T17" fmla="*/ 13 h 82"/>
                  <a:gd name="T18" fmla="*/ 16 w 54"/>
                  <a:gd name="T19" fmla="*/ 0 h 82"/>
                  <a:gd name="T20" fmla="*/ 12 w 54"/>
                  <a:gd name="T21" fmla="*/ 0 h 82"/>
                  <a:gd name="T22" fmla="*/ 14 w 54"/>
                  <a:gd name="T23" fmla="*/ 13 h 82"/>
                  <a:gd name="T24" fmla="*/ 13 w 54"/>
                  <a:gd name="T25" fmla="*/ 20 h 82"/>
                  <a:gd name="T26" fmla="*/ 0 w 54"/>
                  <a:gd name="T27" fmla="*/ 37 h 82"/>
                  <a:gd name="T28" fmla="*/ 19 w 54"/>
                  <a:gd name="T29" fmla="*/ 55 h 82"/>
                  <a:gd name="T30" fmla="*/ 38 w 54"/>
                  <a:gd name="T31" fmla="*/ 37 h 82"/>
                  <a:gd name="T32" fmla="*/ 28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15" name="Freeform 23"/>
              <p:cNvSpPr>
                <a:spLocks noChangeAspect="1"/>
              </p:cNvSpPr>
              <p:nvPr/>
            </p:nvSpPr>
            <p:spPr bwMode="auto">
              <a:xfrm>
                <a:off x="4298" y="673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16" name="Freeform 24"/>
              <p:cNvSpPr>
                <a:spLocks noChangeAspect="1"/>
              </p:cNvSpPr>
              <p:nvPr/>
            </p:nvSpPr>
            <p:spPr bwMode="auto">
              <a:xfrm>
                <a:off x="4298" y="745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40" y="27"/>
                      <a:pt x="40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17" name="Freeform 25"/>
              <p:cNvSpPr>
                <a:spLocks noChangeAspect="1"/>
              </p:cNvSpPr>
              <p:nvPr/>
            </p:nvSpPr>
            <p:spPr bwMode="auto">
              <a:xfrm>
                <a:off x="3968" y="67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18" name="Freeform 26"/>
              <p:cNvSpPr>
                <a:spLocks noChangeAspect="1"/>
              </p:cNvSpPr>
              <p:nvPr/>
            </p:nvSpPr>
            <p:spPr bwMode="auto">
              <a:xfrm>
                <a:off x="3968" y="744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5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19" name="Freeform 27"/>
              <p:cNvSpPr>
                <a:spLocks noChangeAspect="1"/>
              </p:cNvSpPr>
              <p:nvPr/>
            </p:nvSpPr>
            <p:spPr bwMode="auto">
              <a:xfrm>
                <a:off x="4016" y="672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20" name="Freeform 28"/>
              <p:cNvSpPr>
                <a:spLocks noChangeAspect="1"/>
              </p:cNvSpPr>
              <p:nvPr/>
            </p:nvSpPr>
            <p:spPr bwMode="auto">
              <a:xfrm>
                <a:off x="4016" y="744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9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21" name="Freeform 29"/>
              <p:cNvSpPr>
                <a:spLocks noChangeAspect="1"/>
              </p:cNvSpPr>
              <p:nvPr/>
            </p:nvSpPr>
            <p:spPr bwMode="auto">
              <a:xfrm>
                <a:off x="4063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22" name="Freeform 30"/>
              <p:cNvSpPr>
                <a:spLocks noChangeAspect="1"/>
              </p:cNvSpPr>
              <p:nvPr/>
            </p:nvSpPr>
            <p:spPr bwMode="auto">
              <a:xfrm>
                <a:off x="4063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23" name="Freeform 31"/>
              <p:cNvSpPr>
                <a:spLocks noChangeAspect="1"/>
              </p:cNvSpPr>
              <p:nvPr/>
            </p:nvSpPr>
            <p:spPr bwMode="auto">
              <a:xfrm>
                <a:off x="3828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24" name="Freeform 32"/>
              <p:cNvSpPr>
                <a:spLocks noChangeAspect="1"/>
              </p:cNvSpPr>
              <p:nvPr/>
            </p:nvSpPr>
            <p:spPr bwMode="auto">
              <a:xfrm>
                <a:off x="3828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25" name="Freeform 33"/>
              <p:cNvSpPr>
                <a:spLocks noChangeAspect="1"/>
              </p:cNvSpPr>
              <p:nvPr/>
            </p:nvSpPr>
            <p:spPr bwMode="auto">
              <a:xfrm>
                <a:off x="3874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9" y="55"/>
                      <a:pt x="30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26" name="Freeform 34"/>
              <p:cNvSpPr>
                <a:spLocks noChangeAspect="1"/>
              </p:cNvSpPr>
              <p:nvPr/>
            </p:nvSpPr>
            <p:spPr bwMode="auto">
              <a:xfrm>
                <a:off x="3874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27" name="Freeform 35"/>
              <p:cNvSpPr>
                <a:spLocks noChangeAspect="1"/>
              </p:cNvSpPr>
              <p:nvPr/>
            </p:nvSpPr>
            <p:spPr bwMode="auto">
              <a:xfrm>
                <a:off x="3921" y="67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28" name="Freeform 36"/>
              <p:cNvSpPr>
                <a:spLocks noChangeAspect="1"/>
              </p:cNvSpPr>
              <p:nvPr/>
            </p:nvSpPr>
            <p:spPr bwMode="auto">
              <a:xfrm>
                <a:off x="3921" y="744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29" name="Freeform 37"/>
              <p:cNvSpPr>
                <a:spLocks noChangeAspect="1"/>
              </p:cNvSpPr>
              <p:nvPr/>
            </p:nvSpPr>
            <p:spPr bwMode="auto">
              <a:xfrm>
                <a:off x="3686" y="67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30" name="Freeform 38"/>
              <p:cNvSpPr>
                <a:spLocks noChangeAspect="1"/>
              </p:cNvSpPr>
              <p:nvPr/>
            </p:nvSpPr>
            <p:spPr bwMode="auto">
              <a:xfrm>
                <a:off x="3686" y="744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31" name="Freeform 39"/>
              <p:cNvSpPr>
                <a:spLocks noChangeAspect="1"/>
              </p:cNvSpPr>
              <p:nvPr/>
            </p:nvSpPr>
            <p:spPr bwMode="auto">
              <a:xfrm>
                <a:off x="3733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1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32" name="Freeform 40"/>
              <p:cNvSpPr>
                <a:spLocks noChangeAspect="1"/>
              </p:cNvSpPr>
              <p:nvPr/>
            </p:nvSpPr>
            <p:spPr bwMode="auto">
              <a:xfrm>
                <a:off x="3733" y="744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33" name="Freeform 41"/>
              <p:cNvSpPr>
                <a:spLocks noChangeAspect="1"/>
              </p:cNvSpPr>
              <p:nvPr/>
            </p:nvSpPr>
            <p:spPr bwMode="auto">
              <a:xfrm>
                <a:off x="3781" y="672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34" name="Freeform 42"/>
              <p:cNvSpPr>
                <a:spLocks noChangeAspect="1"/>
              </p:cNvSpPr>
              <p:nvPr/>
            </p:nvSpPr>
            <p:spPr bwMode="auto">
              <a:xfrm>
                <a:off x="3781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35" name="Freeform 43"/>
              <p:cNvSpPr>
                <a:spLocks noChangeAspect="1"/>
              </p:cNvSpPr>
              <p:nvPr/>
            </p:nvSpPr>
            <p:spPr bwMode="auto">
              <a:xfrm>
                <a:off x="3546" y="672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36" name="Freeform 44"/>
              <p:cNvSpPr>
                <a:spLocks noChangeAspect="1"/>
              </p:cNvSpPr>
              <p:nvPr/>
            </p:nvSpPr>
            <p:spPr bwMode="auto">
              <a:xfrm>
                <a:off x="3546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37" name="Freeform 45"/>
              <p:cNvSpPr>
                <a:spLocks noChangeAspect="1"/>
              </p:cNvSpPr>
              <p:nvPr/>
            </p:nvSpPr>
            <p:spPr bwMode="auto">
              <a:xfrm>
                <a:off x="3592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38" name="Freeform 46"/>
              <p:cNvSpPr>
                <a:spLocks noChangeAspect="1"/>
              </p:cNvSpPr>
              <p:nvPr/>
            </p:nvSpPr>
            <p:spPr bwMode="auto">
              <a:xfrm>
                <a:off x="3592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39" name="Freeform 47"/>
              <p:cNvSpPr>
                <a:spLocks noChangeAspect="1"/>
              </p:cNvSpPr>
              <p:nvPr/>
            </p:nvSpPr>
            <p:spPr bwMode="auto">
              <a:xfrm>
                <a:off x="3639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40" name="Freeform 48"/>
              <p:cNvSpPr>
                <a:spLocks noChangeAspect="1"/>
              </p:cNvSpPr>
              <p:nvPr/>
            </p:nvSpPr>
            <p:spPr bwMode="auto">
              <a:xfrm>
                <a:off x="3639" y="744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41" name="Freeform 49"/>
              <p:cNvSpPr>
                <a:spLocks noChangeAspect="1"/>
              </p:cNvSpPr>
              <p:nvPr/>
            </p:nvSpPr>
            <p:spPr bwMode="auto">
              <a:xfrm>
                <a:off x="3404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42" name="Freeform 50"/>
              <p:cNvSpPr>
                <a:spLocks noChangeAspect="1"/>
              </p:cNvSpPr>
              <p:nvPr/>
            </p:nvSpPr>
            <p:spPr bwMode="auto">
              <a:xfrm>
                <a:off x="3404" y="744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43" name="Freeform 51"/>
              <p:cNvSpPr>
                <a:spLocks noChangeAspect="1"/>
              </p:cNvSpPr>
              <p:nvPr/>
            </p:nvSpPr>
            <p:spPr bwMode="auto">
              <a:xfrm>
                <a:off x="3451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44" name="Freeform 52"/>
              <p:cNvSpPr>
                <a:spLocks noChangeAspect="1"/>
              </p:cNvSpPr>
              <p:nvPr/>
            </p:nvSpPr>
            <p:spPr bwMode="auto">
              <a:xfrm>
                <a:off x="3451" y="744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45" name="Freeform 53"/>
              <p:cNvSpPr>
                <a:spLocks noChangeAspect="1"/>
              </p:cNvSpPr>
              <p:nvPr/>
            </p:nvSpPr>
            <p:spPr bwMode="auto">
              <a:xfrm>
                <a:off x="3498" y="672"/>
                <a:ext cx="45" cy="68"/>
              </a:xfrm>
              <a:custGeom>
                <a:avLst/>
                <a:gdLst>
                  <a:gd name="T0" fmla="*/ 14 w 54"/>
                  <a:gd name="T1" fmla="*/ 40 h 83"/>
                  <a:gd name="T2" fmla="*/ 15 w 54"/>
                  <a:gd name="T3" fmla="*/ 36 h 83"/>
                  <a:gd name="T4" fmla="*/ 19 w 54"/>
                  <a:gd name="T5" fmla="*/ 37 h 83"/>
                  <a:gd name="T6" fmla="*/ 21 w 54"/>
                  <a:gd name="T7" fmla="*/ 37 h 83"/>
                  <a:gd name="T8" fmla="*/ 20 w 54"/>
                  <a:gd name="T9" fmla="*/ 44 h 83"/>
                  <a:gd name="T10" fmla="*/ 21 w 54"/>
                  <a:gd name="T11" fmla="*/ 56 h 83"/>
                  <a:gd name="T12" fmla="*/ 25 w 54"/>
                  <a:gd name="T13" fmla="*/ 56 h 83"/>
                  <a:gd name="T14" fmla="*/ 23 w 54"/>
                  <a:gd name="T15" fmla="*/ 44 h 83"/>
                  <a:gd name="T16" fmla="*/ 25 w 54"/>
                  <a:gd name="T17" fmla="*/ 36 h 83"/>
                  <a:gd name="T18" fmla="*/ 38 w 54"/>
                  <a:gd name="T19" fmla="*/ 19 h 83"/>
                  <a:gd name="T20" fmla="*/ 19 w 54"/>
                  <a:gd name="T21" fmla="*/ 0 h 83"/>
                  <a:gd name="T22" fmla="*/ 0 w 54"/>
                  <a:gd name="T23" fmla="*/ 19 h 83"/>
                  <a:gd name="T24" fmla="*/ 11 w 54"/>
                  <a:gd name="T25" fmla="*/ 35 h 83"/>
                  <a:gd name="T26" fmla="*/ 11 w 54"/>
                  <a:gd name="T27" fmla="*/ 40 h 83"/>
                  <a:gd name="T28" fmla="*/ 12 w 54"/>
                  <a:gd name="T29" fmla="*/ 56 h 83"/>
                  <a:gd name="T30" fmla="*/ 16 w 54"/>
                  <a:gd name="T31" fmla="*/ 56 h 83"/>
                  <a:gd name="T32" fmla="*/ 14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46" name="Freeform 54"/>
              <p:cNvSpPr>
                <a:spLocks noChangeAspect="1"/>
              </p:cNvSpPr>
              <p:nvPr/>
            </p:nvSpPr>
            <p:spPr bwMode="auto">
              <a:xfrm>
                <a:off x="3498" y="744"/>
                <a:ext cx="45" cy="67"/>
              </a:xfrm>
              <a:custGeom>
                <a:avLst/>
                <a:gdLst>
                  <a:gd name="T0" fmla="*/ 28 w 54"/>
                  <a:gd name="T1" fmla="*/ 20 h 82"/>
                  <a:gd name="T2" fmla="*/ 28 w 54"/>
                  <a:gd name="T3" fmla="*/ 17 h 82"/>
                  <a:gd name="T4" fmla="*/ 25 w 54"/>
                  <a:gd name="T5" fmla="*/ 0 h 82"/>
                  <a:gd name="T6" fmla="*/ 21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9 w 54"/>
                  <a:gd name="T13" fmla="*/ 18 h 82"/>
                  <a:gd name="T14" fmla="*/ 18 w 54"/>
                  <a:gd name="T15" fmla="*/ 19 h 82"/>
                  <a:gd name="T16" fmla="*/ 18 w 54"/>
                  <a:gd name="T17" fmla="*/ 13 h 82"/>
                  <a:gd name="T18" fmla="*/ 16 w 54"/>
                  <a:gd name="T19" fmla="*/ 0 h 82"/>
                  <a:gd name="T20" fmla="*/ 12 w 54"/>
                  <a:gd name="T21" fmla="*/ 0 h 82"/>
                  <a:gd name="T22" fmla="*/ 14 w 54"/>
                  <a:gd name="T23" fmla="*/ 13 h 82"/>
                  <a:gd name="T24" fmla="*/ 13 w 54"/>
                  <a:gd name="T25" fmla="*/ 20 h 82"/>
                  <a:gd name="T26" fmla="*/ 0 w 54"/>
                  <a:gd name="T27" fmla="*/ 37 h 82"/>
                  <a:gd name="T28" fmla="*/ 19 w 54"/>
                  <a:gd name="T29" fmla="*/ 55 h 82"/>
                  <a:gd name="T30" fmla="*/ 38 w 54"/>
                  <a:gd name="T31" fmla="*/ 37 h 82"/>
                  <a:gd name="T32" fmla="*/ 28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47" name="Freeform 55"/>
              <p:cNvSpPr>
                <a:spLocks noChangeAspect="1"/>
              </p:cNvSpPr>
              <p:nvPr/>
            </p:nvSpPr>
            <p:spPr bwMode="auto">
              <a:xfrm>
                <a:off x="3263" y="672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48" name="Freeform 56"/>
              <p:cNvSpPr>
                <a:spLocks noChangeAspect="1"/>
              </p:cNvSpPr>
              <p:nvPr/>
            </p:nvSpPr>
            <p:spPr bwMode="auto">
              <a:xfrm>
                <a:off x="3263" y="744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49" name="Freeform 57"/>
              <p:cNvSpPr>
                <a:spLocks noChangeAspect="1"/>
              </p:cNvSpPr>
              <p:nvPr/>
            </p:nvSpPr>
            <p:spPr bwMode="auto">
              <a:xfrm>
                <a:off x="3310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50" name="Freeform 58"/>
              <p:cNvSpPr>
                <a:spLocks noChangeAspect="1"/>
              </p:cNvSpPr>
              <p:nvPr/>
            </p:nvSpPr>
            <p:spPr bwMode="auto">
              <a:xfrm>
                <a:off x="3310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51" name="Freeform 59"/>
              <p:cNvSpPr>
                <a:spLocks noChangeAspect="1"/>
              </p:cNvSpPr>
              <p:nvPr/>
            </p:nvSpPr>
            <p:spPr bwMode="auto">
              <a:xfrm>
                <a:off x="3357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52" name="Freeform 60"/>
              <p:cNvSpPr>
                <a:spLocks noChangeAspect="1"/>
              </p:cNvSpPr>
              <p:nvPr/>
            </p:nvSpPr>
            <p:spPr bwMode="auto">
              <a:xfrm>
                <a:off x="3357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40" y="27"/>
                      <a:pt x="40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53" name="Freeform 61"/>
              <p:cNvSpPr>
                <a:spLocks noChangeAspect="1"/>
              </p:cNvSpPr>
              <p:nvPr/>
            </p:nvSpPr>
            <p:spPr bwMode="auto">
              <a:xfrm>
                <a:off x="3121" y="67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54" name="Freeform 62"/>
              <p:cNvSpPr>
                <a:spLocks noChangeAspect="1"/>
              </p:cNvSpPr>
              <p:nvPr/>
            </p:nvSpPr>
            <p:spPr bwMode="auto">
              <a:xfrm>
                <a:off x="3121" y="744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55" name="Freeform 63"/>
              <p:cNvSpPr>
                <a:spLocks noChangeAspect="1"/>
              </p:cNvSpPr>
              <p:nvPr/>
            </p:nvSpPr>
            <p:spPr bwMode="auto">
              <a:xfrm>
                <a:off x="3169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56" name="Freeform 64"/>
              <p:cNvSpPr>
                <a:spLocks noChangeAspect="1"/>
              </p:cNvSpPr>
              <p:nvPr/>
            </p:nvSpPr>
            <p:spPr bwMode="auto">
              <a:xfrm>
                <a:off x="3169" y="744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57" name="Freeform 65"/>
              <p:cNvSpPr>
                <a:spLocks noChangeAspect="1"/>
              </p:cNvSpPr>
              <p:nvPr/>
            </p:nvSpPr>
            <p:spPr bwMode="auto">
              <a:xfrm>
                <a:off x="3216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58" name="Freeform 66"/>
              <p:cNvSpPr>
                <a:spLocks noChangeAspect="1"/>
              </p:cNvSpPr>
              <p:nvPr/>
            </p:nvSpPr>
            <p:spPr bwMode="auto">
              <a:xfrm>
                <a:off x="3216" y="744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59" name="Freeform 67"/>
              <p:cNvSpPr>
                <a:spLocks noChangeAspect="1"/>
              </p:cNvSpPr>
              <p:nvPr/>
            </p:nvSpPr>
            <p:spPr bwMode="auto">
              <a:xfrm>
                <a:off x="2981" y="672"/>
                <a:ext cx="44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19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2 w 55"/>
                  <a:gd name="T15" fmla="*/ 44 h 83"/>
                  <a:gd name="T16" fmla="*/ 24 w 55"/>
                  <a:gd name="T17" fmla="*/ 36 h 83"/>
                  <a:gd name="T18" fmla="*/ 35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5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60" name="Freeform 68"/>
              <p:cNvSpPr>
                <a:spLocks noChangeAspect="1"/>
              </p:cNvSpPr>
              <p:nvPr/>
            </p:nvSpPr>
            <p:spPr bwMode="auto">
              <a:xfrm>
                <a:off x="2981" y="744"/>
                <a:ext cx="44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2 w 55"/>
                  <a:gd name="T9" fmla="*/ 17 h 82"/>
                  <a:gd name="T10" fmla="*/ 22 w 55"/>
                  <a:gd name="T11" fmla="*/ 19 h 82"/>
                  <a:gd name="T12" fmla="*/ 18 w 55"/>
                  <a:gd name="T13" fmla="*/ 18 h 82"/>
                  <a:gd name="T14" fmla="*/ 17 w 55"/>
                  <a:gd name="T15" fmla="*/ 19 h 82"/>
                  <a:gd name="T16" fmla="*/ 17 w 55"/>
                  <a:gd name="T17" fmla="*/ 13 h 82"/>
                  <a:gd name="T18" fmla="*/ 15 w 55"/>
                  <a:gd name="T19" fmla="*/ 0 h 82"/>
                  <a:gd name="T20" fmla="*/ 11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5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61" name="Freeform 69"/>
              <p:cNvSpPr>
                <a:spLocks noChangeAspect="1"/>
              </p:cNvSpPr>
              <p:nvPr/>
            </p:nvSpPr>
            <p:spPr bwMode="auto">
              <a:xfrm>
                <a:off x="3028" y="672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62" name="Freeform 70"/>
              <p:cNvSpPr>
                <a:spLocks noChangeAspect="1"/>
              </p:cNvSpPr>
              <p:nvPr/>
            </p:nvSpPr>
            <p:spPr bwMode="auto">
              <a:xfrm>
                <a:off x="3028" y="744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63" name="Freeform 71"/>
              <p:cNvSpPr>
                <a:spLocks noChangeAspect="1"/>
              </p:cNvSpPr>
              <p:nvPr/>
            </p:nvSpPr>
            <p:spPr bwMode="auto">
              <a:xfrm>
                <a:off x="3075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64" name="Freeform 72"/>
              <p:cNvSpPr>
                <a:spLocks noChangeAspect="1"/>
              </p:cNvSpPr>
              <p:nvPr/>
            </p:nvSpPr>
            <p:spPr bwMode="auto">
              <a:xfrm>
                <a:off x="3075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65" name="Freeform 73"/>
              <p:cNvSpPr>
                <a:spLocks noChangeAspect="1"/>
              </p:cNvSpPr>
              <p:nvPr/>
            </p:nvSpPr>
            <p:spPr bwMode="auto">
              <a:xfrm>
                <a:off x="2840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66" name="Freeform 74"/>
              <p:cNvSpPr>
                <a:spLocks noChangeAspect="1"/>
              </p:cNvSpPr>
              <p:nvPr/>
            </p:nvSpPr>
            <p:spPr bwMode="auto">
              <a:xfrm>
                <a:off x="2840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67" name="Freeform 75"/>
              <p:cNvSpPr>
                <a:spLocks noChangeAspect="1"/>
              </p:cNvSpPr>
              <p:nvPr/>
            </p:nvSpPr>
            <p:spPr bwMode="auto">
              <a:xfrm>
                <a:off x="2886" y="67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68" name="Freeform 76"/>
              <p:cNvSpPr>
                <a:spLocks noChangeAspect="1"/>
              </p:cNvSpPr>
              <p:nvPr/>
            </p:nvSpPr>
            <p:spPr bwMode="auto">
              <a:xfrm>
                <a:off x="2886" y="744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69" name="Freeform 77"/>
              <p:cNvSpPr>
                <a:spLocks noChangeAspect="1"/>
              </p:cNvSpPr>
              <p:nvPr/>
            </p:nvSpPr>
            <p:spPr bwMode="auto">
              <a:xfrm>
                <a:off x="2933" y="67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70" name="Freeform 78"/>
              <p:cNvSpPr>
                <a:spLocks noChangeAspect="1"/>
              </p:cNvSpPr>
              <p:nvPr/>
            </p:nvSpPr>
            <p:spPr bwMode="auto">
              <a:xfrm>
                <a:off x="2933" y="744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71" name="Freeform 79"/>
              <p:cNvSpPr>
                <a:spLocks noChangeAspect="1"/>
              </p:cNvSpPr>
              <p:nvPr/>
            </p:nvSpPr>
            <p:spPr bwMode="auto">
              <a:xfrm>
                <a:off x="2698" y="67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72" name="Freeform 80"/>
              <p:cNvSpPr>
                <a:spLocks noChangeAspect="1"/>
              </p:cNvSpPr>
              <p:nvPr/>
            </p:nvSpPr>
            <p:spPr bwMode="auto">
              <a:xfrm>
                <a:off x="2698" y="744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73" name="Freeform 81"/>
              <p:cNvSpPr>
                <a:spLocks noChangeAspect="1"/>
              </p:cNvSpPr>
              <p:nvPr/>
            </p:nvSpPr>
            <p:spPr bwMode="auto">
              <a:xfrm>
                <a:off x="2745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74" name="Freeform 82"/>
              <p:cNvSpPr>
                <a:spLocks noChangeAspect="1"/>
              </p:cNvSpPr>
              <p:nvPr/>
            </p:nvSpPr>
            <p:spPr bwMode="auto">
              <a:xfrm>
                <a:off x="2745" y="744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75" name="Freeform 83"/>
              <p:cNvSpPr>
                <a:spLocks noChangeAspect="1"/>
              </p:cNvSpPr>
              <p:nvPr/>
            </p:nvSpPr>
            <p:spPr bwMode="auto">
              <a:xfrm>
                <a:off x="2793" y="672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76" name="Freeform 84"/>
              <p:cNvSpPr>
                <a:spLocks noChangeAspect="1"/>
              </p:cNvSpPr>
              <p:nvPr/>
            </p:nvSpPr>
            <p:spPr bwMode="auto">
              <a:xfrm>
                <a:off x="2793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77" name="Freeform 85"/>
              <p:cNvSpPr>
                <a:spLocks noChangeAspect="1"/>
              </p:cNvSpPr>
              <p:nvPr/>
            </p:nvSpPr>
            <p:spPr bwMode="auto">
              <a:xfrm>
                <a:off x="2558" y="672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78" name="Freeform 86"/>
              <p:cNvSpPr>
                <a:spLocks noChangeAspect="1"/>
              </p:cNvSpPr>
              <p:nvPr/>
            </p:nvSpPr>
            <p:spPr bwMode="auto">
              <a:xfrm>
                <a:off x="2558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79" name="Freeform 87"/>
              <p:cNvSpPr>
                <a:spLocks noChangeAspect="1"/>
              </p:cNvSpPr>
              <p:nvPr/>
            </p:nvSpPr>
            <p:spPr bwMode="auto">
              <a:xfrm>
                <a:off x="2604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80" name="Freeform 88"/>
              <p:cNvSpPr>
                <a:spLocks noChangeAspect="1"/>
              </p:cNvSpPr>
              <p:nvPr/>
            </p:nvSpPr>
            <p:spPr bwMode="auto">
              <a:xfrm>
                <a:off x="2604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81" name="Freeform 89"/>
              <p:cNvSpPr>
                <a:spLocks noChangeAspect="1"/>
              </p:cNvSpPr>
              <p:nvPr/>
            </p:nvSpPr>
            <p:spPr bwMode="auto">
              <a:xfrm>
                <a:off x="2651" y="67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82" name="Freeform 90"/>
              <p:cNvSpPr>
                <a:spLocks noChangeAspect="1"/>
              </p:cNvSpPr>
              <p:nvPr/>
            </p:nvSpPr>
            <p:spPr bwMode="auto">
              <a:xfrm>
                <a:off x="2651" y="744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83" name="Freeform 91"/>
              <p:cNvSpPr>
                <a:spLocks noChangeAspect="1"/>
              </p:cNvSpPr>
              <p:nvPr/>
            </p:nvSpPr>
            <p:spPr bwMode="auto">
              <a:xfrm>
                <a:off x="2511" y="672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84" name="Freeform 92"/>
              <p:cNvSpPr>
                <a:spLocks noChangeAspect="1"/>
              </p:cNvSpPr>
              <p:nvPr/>
            </p:nvSpPr>
            <p:spPr bwMode="auto">
              <a:xfrm>
                <a:off x="2511" y="744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85" name="Freeform 93"/>
              <p:cNvSpPr>
                <a:spLocks noChangeAspect="1"/>
              </p:cNvSpPr>
              <p:nvPr/>
            </p:nvSpPr>
            <p:spPr bwMode="auto">
              <a:xfrm>
                <a:off x="4156" y="67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86" name="Freeform 94"/>
              <p:cNvSpPr>
                <a:spLocks noChangeAspect="1"/>
              </p:cNvSpPr>
              <p:nvPr/>
            </p:nvSpPr>
            <p:spPr bwMode="auto">
              <a:xfrm>
                <a:off x="4156" y="744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87" name="Freeform 95"/>
              <p:cNvSpPr>
                <a:spLocks noChangeAspect="1"/>
              </p:cNvSpPr>
              <p:nvPr/>
            </p:nvSpPr>
            <p:spPr bwMode="auto">
              <a:xfrm>
                <a:off x="4110" y="67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88" name="Freeform 96"/>
              <p:cNvSpPr>
                <a:spLocks noChangeAspect="1"/>
              </p:cNvSpPr>
              <p:nvPr/>
            </p:nvSpPr>
            <p:spPr bwMode="auto">
              <a:xfrm>
                <a:off x="4110" y="74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89" name="Freeform 97"/>
              <p:cNvSpPr>
                <a:spLocks noChangeAspect="1"/>
              </p:cNvSpPr>
              <p:nvPr/>
            </p:nvSpPr>
            <p:spPr bwMode="auto">
              <a:xfrm>
                <a:off x="4204" y="673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0" name="Freeform 98"/>
              <p:cNvSpPr>
                <a:spLocks noChangeAspect="1"/>
              </p:cNvSpPr>
              <p:nvPr/>
            </p:nvSpPr>
            <p:spPr bwMode="auto">
              <a:xfrm>
                <a:off x="4204" y="745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1" name="Freeform 99"/>
              <p:cNvSpPr>
                <a:spLocks noChangeAspect="1"/>
              </p:cNvSpPr>
              <p:nvPr/>
            </p:nvSpPr>
            <p:spPr bwMode="auto">
              <a:xfrm>
                <a:off x="4251" y="673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2" name="Freeform 100"/>
              <p:cNvSpPr>
                <a:spLocks noChangeAspect="1"/>
              </p:cNvSpPr>
              <p:nvPr/>
            </p:nvSpPr>
            <p:spPr bwMode="auto">
              <a:xfrm>
                <a:off x="4251" y="745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3" name="Freeform 101"/>
              <p:cNvSpPr>
                <a:spLocks noChangeAspect="1"/>
              </p:cNvSpPr>
              <p:nvPr/>
            </p:nvSpPr>
            <p:spPr bwMode="auto">
              <a:xfrm>
                <a:off x="2368" y="674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4" name="Freeform 102"/>
              <p:cNvSpPr>
                <a:spLocks noChangeAspect="1"/>
              </p:cNvSpPr>
              <p:nvPr/>
            </p:nvSpPr>
            <p:spPr bwMode="auto">
              <a:xfrm>
                <a:off x="2368" y="746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5" name="Freeform 103"/>
              <p:cNvSpPr>
                <a:spLocks noChangeAspect="1"/>
              </p:cNvSpPr>
              <p:nvPr/>
            </p:nvSpPr>
            <p:spPr bwMode="auto">
              <a:xfrm rot="-293946">
                <a:off x="2312" y="675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6" name="Freeform 104"/>
              <p:cNvSpPr>
                <a:spLocks noChangeAspect="1"/>
              </p:cNvSpPr>
              <p:nvPr/>
            </p:nvSpPr>
            <p:spPr bwMode="auto">
              <a:xfrm rot="-293946">
                <a:off x="2319" y="746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7" name="Freeform 105"/>
              <p:cNvSpPr>
                <a:spLocks noChangeAspect="1"/>
              </p:cNvSpPr>
              <p:nvPr/>
            </p:nvSpPr>
            <p:spPr bwMode="auto">
              <a:xfrm rot="-2400000">
                <a:off x="2091" y="7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8" name="Freeform 106"/>
              <p:cNvSpPr>
                <a:spLocks noChangeAspect="1"/>
              </p:cNvSpPr>
              <p:nvPr/>
            </p:nvSpPr>
            <p:spPr bwMode="auto">
              <a:xfrm rot="-2400000">
                <a:off x="2138" y="814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9" name="Freeform 107"/>
              <p:cNvSpPr>
                <a:spLocks noChangeAspect="1"/>
              </p:cNvSpPr>
              <p:nvPr/>
            </p:nvSpPr>
            <p:spPr bwMode="auto">
              <a:xfrm rot="-1800000">
                <a:off x="2141" y="72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00" name="Freeform 108"/>
              <p:cNvSpPr>
                <a:spLocks noChangeAspect="1"/>
              </p:cNvSpPr>
              <p:nvPr/>
            </p:nvSpPr>
            <p:spPr bwMode="auto">
              <a:xfrm rot="-1800000">
                <a:off x="2177" y="785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01" name="Freeform 109"/>
              <p:cNvSpPr>
                <a:spLocks noChangeAspect="1"/>
              </p:cNvSpPr>
              <p:nvPr/>
            </p:nvSpPr>
            <p:spPr bwMode="auto">
              <a:xfrm rot="-1200000">
                <a:off x="2198" y="696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02" name="Freeform 110"/>
              <p:cNvSpPr>
                <a:spLocks noChangeAspect="1"/>
              </p:cNvSpPr>
              <p:nvPr/>
            </p:nvSpPr>
            <p:spPr bwMode="auto">
              <a:xfrm rot="-1200000">
                <a:off x="2223" y="763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03" name="Freeform 111"/>
              <p:cNvSpPr>
                <a:spLocks noChangeAspect="1"/>
              </p:cNvSpPr>
              <p:nvPr/>
            </p:nvSpPr>
            <p:spPr bwMode="auto">
              <a:xfrm rot="-600000">
                <a:off x="2258" y="68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04" name="Freeform 112"/>
              <p:cNvSpPr>
                <a:spLocks noChangeAspect="1"/>
              </p:cNvSpPr>
              <p:nvPr/>
            </p:nvSpPr>
            <p:spPr bwMode="auto">
              <a:xfrm rot="-600000">
                <a:off x="2271" y="75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05" name="Freeform 113"/>
              <p:cNvSpPr>
                <a:spLocks noChangeAspect="1"/>
              </p:cNvSpPr>
              <p:nvPr/>
            </p:nvSpPr>
            <p:spPr bwMode="auto">
              <a:xfrm rot="-3000000">
                <a:off x="2048" y="801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06" name="Freeform 114"/>
              <p:cNvSpPr>
                <a:spLocks noChangeAspect="1"/>
              </p:cNvSpPr>
              <p:nvPr/>
            </p:nvSpPr>
            <p:spPr bwMode="auto">
              <a:xfrm rot="-3000000">
                <a:off x="2103" y="848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07" name="Freeform 115"/>
              <p:cNvSpPr>
                <a:spLocks noChangeAspect="1"/>
              </p:cNvSpPr>
              <p:nvPr/>
            </p:nvSpPr>
            <p:spPr bwMode="auto">
              <a:xfrm rot="-3600000">
                <a:off x="2012" y="851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08" name="Freeform 116"/>
              <p:cNvSpPr>
                <a:spLocks noChangeAspect="1"/>
              </p:cNvSpPr>
              <p:nvPr/>
            </p:nvSpPr>
            <p:spPr bwMode="auto">
              <a:xfrm rot="-3600000">
                <a:off x="2075" y="887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09" name="Freeform 117"/>
              <p:cNvSpPr>
                <a:spLocks noChangeAspect="1"/>
              </p:cNvSpPr>
              <p:nvPr/>
            </p:nvSpPr>
            <p:spPr bwMode="auto">
              <a:xfrm rot="-4200000">
                <a:off x="1986" y="906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10" name="Freeform 118"/>
              <p:cNvSpPr>
                <a:spLocks noChangeAspect="1"/>
              </p:cNvSpPr>
              <p:nvPr/>
            </p:nvSpPr>
            <p:spPr bwMode="auto">
              <a:xfrm rot="-4200000">
                <a:off x="2053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11" name="Freeform 119"/>
              <p:cNvSpPr>
                <a:spLocks noChangeAspect="1"/>
              </p:cNvSpPr>
              <p:nvPr/>
            </p:nvSpPr>
            <p:spPr bwMode="auto">
              <a:xfrm rot="-4800000">
                <a:off x="1969" y="966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12" name="Freeform 120"/>
              <p:cNvSpPr>
                <a:spLocks noChangeAspect="1"/>
              </p:cNvSpPr>
              <p:nvPr/>
            </p:nvSpPr>
            <p:spPr bwMode="auto">
              <a:xfrm rot="-4800000">
                <a:off x="2040" y="979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13" name="Freeform 121"/>
              <p:cNvSpPr>
                <a:spLocks noChangeAspect="1"/>
              </p:cNvSpPr>
              <p:nvPr/>
            </p:nvSpPr>
            <p:spPr bwMode="auto">
              <a:xfrm rot="-5100000">
                <a:off x="1964" y="102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14" name="Freeform 122"/>
              <p:cNvSpPr>
                <a:spLocks noChangeAspect="1"/>
              </p:cNvSpPr>
              <p:nvPr/>
            </p:nvSpPr>
            <p:spPr bwMode="auto">
              <a:xfrm rot="-5100000">
                <a:off x="2035" y="1027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15" name="Freeform 123"/>
              <p:cNvSpPr>
                <a:spLocks noChangeAspect="1"/>
              </p:cNvSpPr>
              <p:nvPr/>
            </p:nvSpPr>
            <p:spPr bwMode="auto">
              <a:xfrm rot="-5400000">
                <a:off x="1963" y="1076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16" name="Freeform 124"/>
              <p:cNvSpPr>
                <a:spLocks noChangeAspect="1"/>
              </p:cNvSpPr>
              <p:nvPr/>
            </p:nvSpPr>
            <p:spPr bwMode="auto">
              <a:xfrm rot="-5400000">
                <a:off x="2035" y="1076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17" name="Freeform 125"/>
              <p:cNvSpPr>
                <a:spLocks noChangeAspect="1"/>
              </p:cNvSpPr>
              <p:nvPr/>
            </p:nvSpPr>
            <p:spPr bwMode="auto">
              <a:xfrm flipH="1">
                <a:off x="4721" y="674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18" name="Freeform 126"/>
              <p:cNvSpPr>
                <a:spLocks noChangeAspect="1"/>
              </p:cNvSpPr>
              <p:nvPr/>
            </p:nvSpPr>
            <p:spPr bwMode="auto">
              <a:xfrm flipH="1">
                <a:off x="4721" y="746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19" name="Freeform 127"/>
              <p:cNvSpPr>
                <a:spLocks noChangeAspect="1"/>
              </p:cNvSpPr>
              <p:nvPr/>
            </p:nvSpPr>
            <p:spPr bwMode="auto">
              <a:xfrm rot="293946" flipH="1">
                <a:off x="4776" y="675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20" name="Freeform 128"/>
              <p:cNvSpPr>
                <a:spLocks noChangeAspect="1"/>
              </p:cNvSpPr>
              <p:nvPr/>
            </p:nvSpPr>
            <p:spPr bwMode="auto">
              <a:xfrm rot="293946" flipH="1">
                <a:off x="4769" y="746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21" name="Freeform 129"/>
              <p:cNvSpPr>
                <a:spLocks noChangeAspect="1"/>
              </p:cNvSpPr>
              <p:nvPr/>
            </p:nvSpPr>
            <p:spPr bwMode="auto">
              <a:xfrm rot="2400000" flipH="1">
                <a:off x="4997" y="75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22" name="Freeform 130"/>
              <p:cNvSpPr>
                <a:spLocks noChangeAspect="1"/>
              </p:cNvSpPr>
              <p:nvPr/>
            </p:nvSpPr>
            <p:spPr bwMode="auto">
              <a:xfrm rot="2400000" flipH="1">
                <a:off x="4950" y="814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23" name="Freeform 131"/>
              <p:cNvSpPr>
                <a:spLocks noChangeAspect="1"/>
              </p:cNvSpPr>
              <p:nvPr/>
            </p:nvSpPr>
            <p:spPr bwMode="auto">
              <a:xfrm rot="1800000" flipH="1">
                <a:off x="4947" y="72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24" name="Freeform 132"/>
              <p:cNvSpPr>
                <a:spLocks noChangeAspect="1"/>
              </p:cNvSpPr>
              <p:nvPr/>
            </p:nvSpPr>
            <p:spPr bwMode="auto">
              <a:xfrm rot="1800000" flipH="1">
                <a:off x="4911" y="785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25" name="Freeform 133"/>
              <p:cNvSpPr>
                <a:spLocks noChangeAspect="1"/>
              </p:cNvSpPr>
              <p:nvPr/>
            </p:nvSpPr>
            <p:spPr bwMode="auto">
              <a:xfrm rot="1200000" flipH="1">
                <a:off x="4890" y="696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26" name="Freeform 134"/>
              <p:cNvSpPr>
                <a:spLocks noChangeAspect="1"/>
              </p:cNvSpPr>
              <p:nvPr/>
            </p:nvSpPr>
            <p:spPr bwMode="auto">
              <a:xfrm rot="1200000" flipH="1">
                <a:off x="4865" y="763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27" name="Freeform 135"/>
              <p:cNvSpPr>
                <a:spLocks noChangeAspect="1"/>
              </p:cNvSpPr>
              <p:nvPr/>
            </p:nvSpPr>
            <p:spPr bwMode="auto">
              <a:xfrm rot="600000" flipH="1">
                <a:off x="4830" y="68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28" name="Freeform 136"/>
              <p:cNvSpPr>
                <a:spLocks noChangeAspect="1"/>
              </p:cNvSpPr>
              <p:nvPr/>
            </p:nvSpPr>
            <p:spPr bwMode="auto">
              <a:xfrm rot="600000" flipH="1">
                <a:off x="4817" y="75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29" name="Freeform 137"/>
              <p:cNvSpPr>
                <a:spLocks noChangeAspect="1"/>
              </p:cNvSpPr>
              <p:nvPr/>
            </p:nvSpPr>
            <p:spPr bwMode="auto">
              <a:xfrm rot="3000000" flipH="1">
                <a:off x="5041" y="801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30" name="Freeform 138"/>
              <p:cNvSpPr>
                <a:spLocks noChangeAspect="1"/>
              </p:cNvSpPr>
              <p:nvPr/>
            </p:nvSpPr>
            <p:spPr bwMode="auto">
              <a:xfrm rot="3000000" flipH="1">
                <a:off x="4986" y="848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31" name="Freeform 139"/>
              <p:cNvSpPr>
                <a:spLocks noChangeAspect="1"/>
              </p:cNvSpPr>
              <p:nvPr/>
            </p:nvSpPr>
            <p:spPr bwMode="auto">
              <a:xfrm rot="3600000" flipH="1">
                <a:off x="5077" y="85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32" name="Freeform 140"/>
              <p:cNvSpPr>
                <a:spLocks noChangeAspect="1"/>
              </p:cNvSpPr>
              <p:nvPr/>
            </p:nvSpPr>
            <p:spPr bwMode="auto">
              <a:xfrm rot="3600000" flipH="1">
                <a:off x="5014" y="886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33" name="Freeform 141"/>
              <p:cNvSpPr>
                <a:spLocks noChangeAspect="1"/>
              </p:cNvSpPr>
              <p:nvPr/>
            </p:nvSpPr>
            <p:spPr bwMode="auto">
              <a:xfrm rot="4200000" flipH="1">
                <a:off x="5103" y="906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34" name="Freeform 142"/>
              <p:cNvSpPr>
                <a:spLocks noChangeAspect="1"/>
              </p:cNvSpPr>
              <p:nvPr/>
            </p:nvSpPr>
            <p:spPr bwMode="auto">
              <a:xfrm rot="4200000" flipH="1">
                <a:off x="5036" y="9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35" name="Freeform 143"/>
              <p:cNvSpPr>
                <a:spLocks noChangeAspect="1"/>
              </p:cNvSpPr>
              <p:nvPr/>
            </p:nvSpPr>
            <p:spPr bwMode="auto">
              <a:xfrm rot="4800000" flipH="1">
                <a:off x="5120" y="966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36" name="Freeform 144"/>
              <p:cNvSpPr>
                <a:spLocks noChangeAspect="1"/>
              </p:cNvSpPr>
              <p:nvPr/>
            </p:nvSpPr>
            <p:spPr bwMode="auto">
              <a:xfrm rot="4800000" flipH="1">
                <a:off x="5049" y="979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37" name="Freeform 145"/>
              <p:cNvSpPr>
                <a:spLocks noChangeAspect="1"/>
              </p:cNvSpPr>
              <p:nvPr/>
            </p:nvSpPr>
            <p:spPr bwMode="auto">
              <a:xfrm rot="5100000" flipH="1">
                <a:off x="5125" y="102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38" name="Freeform 146"/>
              <p:cNvSpPr>
                <a:spLocks noChangeAspect="1"/>
              </p:cNvSpPr>
              <p:nvPr/>
            </p:nvSpPr>
            <p:spPr bwMode="auto">
              <a:xfrm rot="5100000" flipH="1">
                <a:off x="5054" y="1027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39" name="Freeform 147"/>
              <p:cNvSpPr>
                <a:spLocks noChangeAspect="1"/>
              </p:cNvSpPr>
              <p:nvPr/>
            </p:nvSpPr>
            <p:spPr bwMode="auto">
              <a:xfrm rot="5400000" flipH="1">
                <a:off x="5127" y="1075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40" name="Freeform 148"/>
              <p:cNvSpPr>
                <a:spLocks noChangeAspect="1"/>
              </p:cNvSpPr>
              <p:nvPr/>
            </p:nvSpPr>
            <p:spPr bwMode="auto">
              <a:xfrm rot="5400000" flipH="1">
                <a:off x="5055" y="1075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41" name="Freeform 149"/>
              <p:cNvSpPr>
                <a:spLocks noChangeAspect="1"/>
              </p:cNvSpPr>
              <p:nvPr/>
            </p:nvSpPr>
            <p:spPr bwMode="auto">
              <a:xfrm flipV="1">
                <a:off x="3968" y="3828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42" name="Freeform 150"/>
              <p:cNvSpPr>
                <a:spLocks noChangeAspect="1"/>
              </p:cNvSpPr>
              <p:nvPr/>
            </p:nvSpPr>
            <p:spPr bwMode="auto">
              <a:xfrm flipV="1">
                <a:off x="3968" y="3757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5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43" name="Freeform 151"/>
              <p:cNvSpPr>
                <a:spLocks noChangeAspect="1"/>
              </p:cNvSpPr>
              <p:nvPr/>
            </p:nvSpPr>
            <p:spPr bwMode="auto">
              <a:xfrm flipV="1">
                <a:off x="4016" y="3828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44" name="Freeform 152"/>
              <p:cNvSpPr>
                <a:spLocks noChangeAspect="1"/>
              </p:cNvSpPr>
              <p:nvPr/>
            </p:nvSpPr>
            <p:spPr bwMode="auto">
              <a:xfrm flipV="1">
                <a:off x="4016" y="3757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9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45" name="Freeform 153"/>
              <p:cNvSpPr>
                <a:spLocks noChangeAspect="1"/>
              </p:cNvSpPr>
              <p:nvPr/>
            </p:nvSpPr>
            <p:spPr bwMode="auto">
              <a:xfrm flipV="1">
                <a:off x="4063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46" name="Freeform 154"/>
              <p:cNvSpPr>
                <a:spLocks noChangeAspect="1"/>
              </p:cNvSpPr>
              <p:nvPr/>
            </p:nvSpPr>
            <p:spPr bwMode="auto">
              <a:xfrm flipV="1">
                <a:off x="4063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47" name="Freeform 155"/>
              <p:cNvSpPr>
                <a:spLocks noChangeAspect="1"/>
              </p:cNvSpPr>
              <p:nvPr/>
            </p:nvSpPr>
            <p:spPr bwMode="auto">
              <a:xfrm flipV="1">
                <a:off x="3828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48" name="Freeform 156"/>
              <p:cNvSpPr>
                <a:spLocks noChangeAspect="1"/>
              </p:cNvSpPr>
              <p:nvPr/>
            </p:nvSpPr>
            <p:spPr bwMode="auto">
              <a:xfrm flipV="1">
                <a:off x="3828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49" name="Freeform 157"/>
              <p:cNvSpPr>
                <a:spLocks noChangeAspect="1"/>
              </p:cNvSpPr>
              <p:nvPr/>
            </p:nvSpPr>
            <p:spPr bwMode="auto">
              <a:xfrm flipV="1">
                <a:off x="3874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9" y="55"/>
                      <a:pt x="30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50" name="Freeform 158"/>
              <p:cNvSpPr>
                <a:spLocks noChangeAspect="1"/>
              </p:cNvSpPr>
              <p:nvPr/>
            </p:nvSpPr>
            <p:spPr bwMode="auto">
              <a:xfrm flipV="1">
                <a:off x="3874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51" name="Freeform 159"/>
              <p:cNvSpPr>
                <a:spLocks noChangeAspect="1"/>
              </p:cNvSpPr>
              <p:nvPr/>
            </p:nvSpPr>
            <p:spPr bwMode="auto">
              <a:xfrm flipV="1">
                <a:off x="3921" y="3828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52" name="Freeform 160"/>
              <p:cNvSpPr>
                <a:spLocks noChangeAspect="1"/>
              </p:cNvSpPr>
              <p:nvPr/>
            </p:nvSpPr>
            <p:spPr bwMode="auto">
              <a:xfrm flipV="1">
                <a:off x="3921" y="3757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53" name="Freeform 161"/>
              <p:cNvSpPr>
                <a:spLocks noChangeAspect="1"/>
              </p:cNvSpPr>
              <p:nvPr/>
            </p:nvSpPr>
            <p:spPr bwMode="auto">
              <a:xfrm flipV="1">
                <a:off x="3686" y="3828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54" name="Freeform 162"/>
              <p:cNvSpPr>
                <a:spLocks noChangeAspect="1"/>
              </p:cNvSpPr>
              <p:nvPr/>
            </p:nvSpPr>
            <p:spPr bwMode="auto">
              <a:xfrm flipV="1">
                <a:off x="3686" y="3757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55" name="Freeform 163"/>
              <p:cNvSpPr>
                <a:spLocks noChangeAspect="1"/>
              </p:cNvSpPr>
              <p:nvPr/>
            </p:nvSpPr>
            <p:spPr bwMode="auto">
              <a:xfrm flipV="1">
                <a:off x="3733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1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56" name="Freeform 164"/>
              <p:cNvSpPr>
                <a:spLocks noChangeAspect="1"/>
              </p:cNvSpPr>
              <p:nvPr/>
            </p:nvSpPr>
            <p:spPr bwMode="auto">
              <a:xfrm flipV="1">
                <a:off x="3733" y="3757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57" name="Freeform 165"/>
              <p:cNvSpPr>
                <a:spLocks noChangeAspect="1"/>
              </p:cNvSpPr>
              <p:nvPr/>
            </p:nvSpPr>
            <p:spPr bwMode="auto">
              <a:xfrm flipV="1">
                <a:off x="3781" y="3828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58" name="Freeform 166"/>
              <p:cNvSpPr>
                <a:spLocks noChangeAspect="1"/>
              </p:cNvSpPr>
              <p:nvPr/>
            </p:nvSpPr>
            <p:spPr bwMode="auto">
              <a:xfrm flipV="1">
                <a:off x="3781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59" name="Freeform 167"/>
              <p:cNvSpPr>
                <a:spLocks noChangeAspect="1"/>
              </p:cNvSpPr>
              <p:nvPr/>
            </p:nvSpPr>
            <p:spPr bwMode="auto">
              <a:xfrm flipV="1">
                <a:off x="3546" y="3828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60" name="Freeform 168"/>
              <p:cNvSpPr>
                <a:spLocks noChangeAspect="1"/>
              </p:cNvSpPr>
              <p:nvPr/>
            </p:nvSpPr>
            <p:spPr bwMode="auto">
              <a:xfrm flipV="1">
                <a:off x="3546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61" name="Freeform 169"/>
              <p:cNvSpPr>
                <a:spLocks noChangeAspect="1"/>
              </p:cNvSpPr>
              <p:nvPr/>
            </p:nvSpPr>
            <p:spPr bwMode="auto">
              <a:xfrm flipV="1">
                <a:off x="3592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62" name="Freeform 170"/>
              <p:cNvSpPr>
                <a:spLocks noChangeAspect="1"/>
              </p:cNvSpPr>
              <p:nvPr/>
            </p:nvSpPr>
            <p:spPr bwMode="auto">
              <a:xfrm flipV="1">
                <a:off x="3592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63" name="Freeform 171"/>
              <p:cNvSpPr>
                <a:spLocks noChangeAspect="1"/>
              </p:cNvSpPr>
              <p:nvPr/>
            </p:nvSpPr>
            <p:spPr bwMode="auto">
              <a:xfrm flipV="1">
                <a:off x="3639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64" name="Freeform 172"/>
              <p:cNvSpPr>
                <a:spLocks noChangeAspect="1"/>
              </p:cNvSpPr>
              <p:nvPr/>
            </p:nvSpPr>
            <p:spPr bwMode="auto">
              <a:xfrm flipV="1">
                <a:off x="3639" y="3757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65" name="Freeform 173"/>
              <p:cNvSpPr>
                <a:spLocks noChangeAspect="1"/>
              </p:cNvSpPr>
              <p:nvPr/>
            </p:nvSpPr>
            <p:spPr bwMode="auto">
              <a:xfrm flipV="1">
                <a:off x="3404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66" name="Freeform 174"/>
              <p:cNvSpPr>
                <a:spLocks noChangeAspect="1"/>
              </p:cNvSpPr>
              <p:nvPr/>
            </p:nvSpPr>
            <p:spPr bwMode="auto">
              <a:xfrm flipV="1">
                <a:off x="3404" y="3757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67" name="Freeform 175"/>
              <p:cNvSpPr>
                <a:spLocks noChangeAspect="1"/>
              </p:cNvSpPr>
              <p:nvPr/>
            </p:nvSpPr>
            <p:spPr bwMode="auto">
              <a:xfrm flipV="1">
                <a:off x="3451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68" name="Freeform 176"/>
              <p:cNvSpPr>
                <a:spLocks noChangeAspect="1"/>
              </p:cNvSpPr>
              <p:nvPr/>
            </p:nvSpPr>
            <p:spPr bwMode="auto">
              <a:xfrm flipV="1">
                <a:off x="3451" y="3757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69" name="Freeform 177"/>
              <p:cNvSpPr>
                <a:spLocks noChangeAspect="1"/>
              </p:cNvSpPr>
              <p:nvPr/>
            </p:nvSpPr>
            <p:spPr bwMode="auto">
              <a:xfrm flipV="1">
                <a:off x="3498" y="3828"/>
                <a:ext cx="45" cy="68"/>
              </a:xfrm>
              <a:custGeom>
                <a:avLst/>
                <a:gdLst>
                  <a:gd name="T0" fmla="*/ 14 w 54"/>
                  <a:gd name="T1" fmla="*/ 40 h 83"/>
                  <a:gd name="T2" fmla="*/ 15 w 54"/>
                  <a:gd name="T3" fmla="*/ 36 h 83"/>
                  <a:gd name="T4" fmla="*/ 19 w 54"/>
                  <a:gd name="T5" fmla="*/ 37 h 83"/>
                  <a:gd name="T6" fmla="*/ 21 w 54"/>
                  <a:gd name="T7" fmla="*/ 37 h 83"/>
                  <a:gd name="T8" fmla="*/ 20 w 54"/>
                  <a:gd name="T9" fmla="*/ 44 h 83"/>
                  <a:gd name="T10" fmla="*/ 21 w 54"/>
                  <a:gd name="T11" fmla="*/ 56 h 83"/>
                  <a:gd name="T12" fmla="*/ 25 w 54"/>
                  <a:gd name="T13" fmla="*/ 56 h 83"/>
                  <a:gd name="T14" fmla="*/ 23 w 54"/>
                  <a:gd name="T15" fmla="*/ 44 h 83"/>
                  <a:gd name="T16" fmla="*/ 25 w 54"/>
                  <a:gd name="T17" fmla="*/ 36 h 83"/>
                  <a:gd name="T18" fmla="*/ 38 w 54"/>
                  <a:gd name="T19" fmla="*/ 19 h 83"/>
                  <a:gd name="T20" fmla="*/ 19 w 54"/>
                  <a:gd name="T21" fmla="*/ 0 h 83"/>
                  <a:gd name="T22" fmla="*/ 0 w 54"/>
                  <a:gd name="T23" fmla="*/ 19 h 83"/>
                  <a:gd name="T24" fmla="*/ 11 w 54"/>
                  <a:gd name="T25" fmla="*/ 35 h 83"/>
                  <a:gd name="T26" fmla="*/ 11 w 54"/>
                  <a:gd name="T27" fmla="*/ 40 h 83"/>
                  <a:gd name="T28" fmla="*/ 12 w 54"/>
                  <a:gd name="T29" fmla="*/ 56 h 83"/>
                  <a:gd name="T30" fmla="*/ 16 w 54"/>
                  <a:gd name="T31" fmla="*/ 56 h 83"/>
                  <a:gd name="T32" fmla="*/ 14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70" name="Freeform 178"/>
              <p:cNvSpPr>
                <a:spLocks noChangeAspect="1"/>
              </p:cNvSpPr>
              <p:nvPr/>
            </p:nvSpPr>
            <p:spPr bwMode="auto">
              <a:xfrm flipV="1">
                <a:off x="3498" y="3757"/>
                <a:ext cx="45" cy="67"/>
              </a:xfrm>
              <a:custGeom>
                <a:avLst/>
                <a:gdLst>
                  <a:gd name="T0" fmla="*/ 28 w 54"/>
                  <a:gd name="T1" fmla="*/ 20 h 82"/>
                  <a:gd name="T2" fmla="*/ 28 w 54"/>
                  <a:gd name="T3" fmla="*/ 17 h 82"/>
                  <a:gd name="T4" fmla="*/ 25 w 54"/>
                  <a:gd name="T5" fmla="*/ 0 h 82"/>
                  <a:gd name="T6" fmla="*/ 21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9 w 54"/>
                  <a:gd name="T13" fmla="*/ 18 h 82"/>
                  <a:gd name="T14" fmla="*/ 18 w 54"/>
                  <a:gd name="T15" fmla="*/ 19 h 82"/>
                  <a:gd name="T16" fmla="*/ 18 w 54"/>
                  <a:gd name="T17" fmla="*/ 13 h 82"/>
                  <a:gd name="T18" fmla="*/ 16 w 54"/>
                  <a:gd name="T19" fmla="*/ 0 h 82"/>
                  <a:gd name="T20" fmla="*/ 12 w 54"/>
                  <a:gd name="T21" fmla="*/ 0 h 82"/>
                  <a:gd name="T22" fmla="*/ 14 w 54"/>
                  <a:gd name="T23" fmla="*/ 13 h 82"/>
                  <a:gd name="T24" fmla="*/ 13 w 54"/>
                  <a:gd name="T25" fmla="*/ 20 h 82"/>
                  <a:gd name="T26" fmla="*/ 0 w 54"/>
                  <a:gd name="T27" fmla="*/ 37 h 82"/>
                  <a:gd name="T28" fmla="*/ 19 w 54"/>
                  <a:gd name="T29" fmla="*/ 55 h 82"/>
                  <a:gd name="T30" fmla="*/ 38 w 54"/>
                  <a:gd name="T31" fmla="*/ 37 h 82"/>
                  <a:gd name="T32" fmla="*/ 28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71" name="Freeform 179"/>
              <p:cNvSpPr>
                <a:spLocks noChangeAspect="1"/>
              </p:cNvSpPr>
              <p:nvPr/>
            </p:nvSpPr>
            <p:spPr bwMode="auto">
              <a:xfrm flipV="1">
                <a:off x="3263" y="3828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72" name="Freeform 180"/>
              <p:cNvSpPr>
                <a:spLocks noChangeAspect="1"/>
              </p:cNvSpPr>
              <p:nvPr/>
            </p:nvSpPr>
            <p:spPr bwMode="auto">
              <a:xfrm flipV="1">
                <a:off x="3263" y="3757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73" name="Freeform 181"/>
              <p:cNvSpPr>
                <a:spLocks noChangeAspect="1"/>
              </p:cNvSpPr>
              <p:nvPr/>
            </p:nvSpPr>
            <p:spPr bwMode="auto">
              <a:xfrm flipV="1">
                <a:off x="3310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74" name="Freeform 182"/>
              <p:cNvSpPr>
                <a:spLocks noChangeAspect="1"/>
              </p:cNvSpPr>
              <p:nvPr/>
            </p:nvSpPr>
            <p:spPr bwMode="auto">
              <a:xfrm flipV="1">
                <a:off x="3310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75" name="Freeform 183"/>
              <p:cNvSpPr>
                <a:spLocks noChangeAspect="1"/>
              </p:cNvSpPr>
              <p:nvPr/>
            </p:nvSpPr>
            <p:spPr bwMode="auto">
              <a:xfrm flipV="1">
                <a:off x="3357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76" name="Freeform 184"/>
              <p:cNvSpPr>
                <a:spLocks noChangeAspect="1"/>
              </p:cNvSpPr>
              <p:nvPr/>
            </p:nvSpPr>
            <p:spPr bwMode="auto">
              <a:xfrm flipV="1">
                <a:off x="3357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40" y="27"/>
                      <a:pt x="40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77" name="Freeform 185"/>
              <p:cNvSpPr>
                <a:spLocks noChangeAspect="1"/>
              </p:cNvSpPr>
              <p:nvPr/>
            </p:nvSpPr>
            <p:spPr bwMode="auto">
              <a:xfrm flipV="1">
                <a:off x="3121" y="3828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78" name="Freeform 186"/>
              <p:cNvSpPr>
                <a:spLocks noChangeAspect="1"/>
              </p:cNvSpPr>
              <p:nvPr/>
            </p:nvSpPr>
            <p:spPr bwMode="auto">
              <a:xfrm flipV="1">
                <a:off x="3121" y="3757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79" name="Freeform 187"/>
              <p:cNvSpPr>
                <a:spLocks noChangeAspect="1"/>
              </p:cNvSpPr>
              <p:nvPr/>
            </p:nvSpPr>
            <p:spPr bwMode="auto">
              <a:xfrm flipV="1">
                <a:off x="3169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80" name="Freeform 188"/>
              <p:cNvSpPr>
                <a:spLocks noChangeAspect="1"/>
              </p:cNvSpPr>
              <p:nvPr/>
            </p:nvSpPr>
            <p:spPr bwMode="auto">
              <a:xfrm flipV="1">
                <a:off x="3169" y="3757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81" name="Freeform 189"/>
              <p:cNvSpPr>
                <a:spLocks noChangeAspect="1"/>
              </p:cNvSpPr>
              <p:nvPr/>
            </p:nvSpPr>
            <p:spPr bwMode="auto">
              <a:xfrm flipV="1">
                <a:off x="3216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82" name="Freeform 190"/>
              <p:cNvSpPr>
                <a:spLocks noChangeAspect="1"/>
              </p:cNvSpPr>
              <p:nvPr/>
            </p:nvSpPr>
            <p:spPr bwMode="auto">
              <a:xfrm flipV="1">
                <a:off x="3216" y="3757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83" name="Freeform 191"/>
              <p:cNvSpPr>
                <a:spLocks noChangeAspect="1"/>
              </p:cNvSpPr>
              <p:nvPr/>
            </p:nvSpPr>
            <p:spPr bwMode="auto">
              <a:xfrm flipV="1">
                <a:off x="2981" y="3828"/>
                <a:ext cx="44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19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2 w 55"/>
                  <a:gd name="T15" fmla="*/ 44 h 83"/>
                  <a:gd name="T16" fmla="*/ 24 w 55"/>
                  <a:gd name="T17" fmla="*/ 36 h 83"/>
                  <a:gd name="T18" fmla="*/ 35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5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84" name="Freeform 192"/>
              <p:cNvSpPr>
                <a:spLocks noChangeAspect="1"/>
              </p:cNvSpPr>
              <p:nvPr/>
            </p:nvSpPr>
            <p:spPr bwMode="auto">
              <a:xfrm flipV="1">
                <a:off x="2981" y="3757"/>
                <a:ext cx="44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2 w 55"/>
                  <a:gd name="T9" fmla="*/ 17 h 82"/>
                  <a:gd name="T10" fmla="*/ 22 w 55"/>
                  <a:gd name="T11" fmla="*/ 19 h 82"/>
                  <a:gd name="T12" fmla="*/ 18 w 55"/>
                  <a:gd name="T13" fmla="*/ 18 h 82"/>
                  <a:gd name="T14" fmla="*/ 17 w 55"/>
                  <a:gd name="T15" fmla="*/ 19 h 82"/>
                  <a:gd name="T16" fmla="*/ 17 w 55"/>
                  <a:gd name="T17" fmla="*/ 13 h 82"/>
                  <a:gd name="T18" fmla="*/ 15 w 55"/>
                  <a:gd name="T19" fmla="*/ 0 h 82"/>
                  <a:gd name="T20" fmla="*/ 11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5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85" name="Freeform 193"/>
              <p:cNvSpPr>
                <a:spLocks noChangeAspect="1"/>
              </p:cNvSpPr>
              <p:nvPr/>
            </p:nvSpPr>
            <p:spPr bwMode="auto">
              <a:xfrm flipV="1">
                <a:off x="3028" y="3828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86" name="Freeform 194"/>
              <p:cNvSpPr>
                <a:spLocks noChangeAspect="1"/>
              </p:cNvSpPr>
              <p:nvPr/>
            </p:nvSpPr>
            <p:spPr bwMode="auto">
              <a:xfrm flipV="1">
                <a:off x="3028" y="3757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87" name="Freeform 195"/>
              <p:cNvSpPr>
                <a:spLocks noChangeAspect="1"/>
              </p:cNvSpPr>
              <p:nvPr/>
            </p:nvSpPr>
            <p:spPr bwMode="auto">
              <a:xfrm flipV="1">
                <a:off x="3075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88" name="Freeform 196"/>
              <p:cNvSpPr>
                <a:spLocks noChangeAspect="1"/>
              </p:cNvSpPr>
              <p:nvPr/>
            </p:nvSpPr>
            <p:spPr bwMode="auto">
              <a:xfrm flipV="1">
                <a:off x="3075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89" name="Freeform 197"/>
              <p:cNvSpPr>
                <a:spLocks noChangeAspect="1"/>
              </p:cNvSpPr>
              <p:nvPr/>
            </p:nvSpPr>
            <p:spPr bwMode="auto">
              <a:xfrm flipV="1">
                <a:off x="2840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90" name="Freeform 198"/>
              <p:cNvSpPr>
                <a:spLocks noChangeAspect="1"/>
              </p:cNvSpPr>
              <p:nvPr/>
            </p:nvSpPr>
            <p:spPr bwMode="auto">
              <a:xfrm flipV="1">
                <a:off x="2840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91" name="Freeform 199"/>
              <p:cNvSpPr>
                <a:spLocks noChangeAspect="1"/>
              </p:cNvSpPr>
              <p:nvPr/>
            </p:nvSpPr>
            <p:spPr bwMode="auto">
              <a:xfrm flipV="1">
                <a:off x="2886" y="3828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92" name="Freeform 200"/>
              <p:cNvSpPr>
                <a:spLocks noChangeAspect="1"/>
              </p:cNvSpPr>
              <p:nvPr/>
            </p:nvSpPr>
            <p:spPr bwMode="auto">
              <a:xfrm flipV="1">
                <a:off x="2886" y="3757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93" name="Freeform 201"/>
              <p:cNvSpPr>
                <a:spLocks noChangeAspect="1"/>
              </p:cNvSpPr>
              <p:nvPr/>
            </p:nvSpPr>
            <p:spPr bwMode="auto">
              <a:xfrm flipV="1">
                <a:off x="2933" y="3828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94" name="Freeform 202"/>
              <p:cNvSpPr>
                <a:spLocks noChangeAspect="1"/>
              </p:cNvSpPr>
              <p:nvPr/>
            </p:nvSpPr>
            <p:spPr bwMode="auto">
              <a:xfrm flipV="1">
                <a:off x="2933" y="3757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95" name="Freeform 203"/>
              <p:cNvSpPr>
                <a:spLocks noChangeAspect="1"/>
              </p:cNvSpPr>
              <p:nvPr/>
            </p:nvSpPr>
            <p:spPr bwMode="auto">
              <a:xfrm flipV="1">
                <a:off x="2698" y="3828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96" name="Freeform 204"/>
              <p:cNvSpPr>
                <a:spLocks noChangeAspect="1"/>
              </p:cNvSpPr>
              <p:nvPr/>
            </p:nvSpPr>
            <p:spPr bwMode="auto">
              <a:xfrm flipV="1">
                <a:off x="2698" y="3757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97" name="Freeform 205"/>
              <p:cNvSpPr>
                <a:spLocks noChangeAspect="1"/>
              </p:cNvSpPr>
              <p:nvPr/>
            </p:nvSpPr>
            <p:spPr bwMode="auto">
              <a:xfrm flipV="1">
                <a:off x="2745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98" name="Freeform 206"/>
              <p:cNvSpPr>
                <a:spLocks noChangeAspect="1"/>
              </p:cNvSpPr>
              <p:nvPr/>
            </p:nvSpPr>
            <p:spPr bwMode="auto">
              <a:xfrm flipV="1">
                <a:off x="2745" y="3757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99" name="Freeform 207"/>
              <p:cNvSpPr>
                <a:spLocks noChangeAspect="1"/>
              </p:cNvSpPr>
              <p:nvPr/>
            </p:nvSpPr>
            <p:spPr bwMode="auto">
              <a:xfrm flipV="1">
                <a:off x="2793" y="3828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00" name="Freeform 208"/>
              <p:cNvSpPr>
                <a:spLocks noChangeAspect="1"/>
              </p:cNvSpPr>
              <p:nvPr/>
            </p:nvSpPr>
            <p:spPr bwMode="auto">
              <a:xfrm flipV="1">
                <a:off x="2793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01" name="Freeform 209"/>
              <p:cNvSpPr>
                <a:spLocks noChangeAspect="1"/>
              </p:cNvSpPr>
              <p:nvPr/>
            </p:nvSpPr>
            <p:spPr bwMode="auto">
              <a:xfrm flipV="1">
                <a:off x="2558" y="3828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02" name="Freeform 210"/>
              <p:cNvSpPr>
                <a:spLocks noChangeAspect="1"/>
              </p:cNvSpPr>
              <p:nvPr/>
            </p:nvSpPr>
            <p:spPr bwMode="auto">
              <a:xfrm flipV="1">
                <a:off x="2558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03" name="Freeform 211"/>
              <p:cNvSpPr>
                <a:spLocks noChangeAspect="1"/>
              </p:cNvSpPr>
              <p:nvPr/>
            </p:nvSpPr>
            <p:spPr bwMode="auto">
              <a:xfrm flipV="1">
                <a:off x="2604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04" name="Freeform 212"/>
              <p:cNvSpPr>
                <a:spLocks noChangeAspect="1"/>
              </p:cNvSpPr>
              <p:nvPr/>
            </p:nvSpPr>
            <p:spPr bwMode="auto">
              <a:xfrm flipV="1">
                <a:off x="2604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05" name="Freeform 213"/>
              <p:cNvSpPr>
                <a:spLocks noChangeAspect="1"/>
              </p:cNvSpPr>
              <p:nvPr/>
            </p:nvSpPr>
            <p:spPr bwMode="auto">
              <a:xfrm flipV="1">
                <a:off x="2651" y="3828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06" name="Freeform 214"/>
              <p:cNvSpPr>
                <a:spLocks noChangeAspect="1"/>
              </p:cNvSpPr>
              <p:nvPr/>
            </p:nvSpPr>
            <p:spPr bwMode="auto">
              <a:xfrm flipV="1">
                <a:off x="2651" y="3757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07" name="Freeform 215"/>
              <p:cNvSpPr>
                <a:spLocks noChangeAspect="1"/>
              </p:cNvSpPr>
              <p:nvPr/>
            </p:nvSpPr>
            <p:spPr bwMode="auto">
              <a:xfrm flipV="1">
                <a:off x="2416" y="3828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08" name="Freeform 216"/>
              <p:cNvSpPr>
                <a:spLocks noChangeAspect="1"/>
              </p:cNvSpPr>
              <p:nvPr/>
            </p:nvSpPr>
            <p:spPr bwMode="auto">
              <a:xfrm flipV="1">
                <a:off x="2416" y="3757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09" name="Freeform 217"/>
              <p:cNvSpPr>
                <a:spLocks noChangeAspect="1"/>
              </p:cNvSpPr>
              <p:nvPr/>
            </p:nvSpPr>
            <p:spPr bwMode="auto">
              <a:xfrm flipV="1">
                <a:off x="2463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10" name="Freeform 218"/>
              <p:cNvSpPr>
                <a:spLocks noChangeAspect="1"/>
              </p:cNvSpPr>
              <p:nvPr/>
            </p:nvSpPr>
            <p:spPr bwMode="auto">
              <a:xfrm flipV="1">
                <a:off x="2463" y="3757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11" name="Freeform 219"/>
              <p:cNvSpPr>
                <a:spLocks noChangeAspect="1"/>
              </p:cNvSpPr>
              <p:nvPr/>
            </p:nvSpPr>
            <p:spPr bwMode="auto">
              <a:xfrm flipV="1">
                <a:off x="2511" y="3828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12" name="Freeform 220"/>
              <p:cNvSpPr>
                <a:spLocks noChangeAspect="1"/>
              </p:cNvSpPr>
              <p:nvPr/>
            </p:nvSpPr>
            <p:spPr bwMode="auto">
              <a:xfrm flipV="1">
                <a:off x="2511" y="3757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13" name="Freeform 221"/>
              <p:cNvSpPr>
                <a:spLocks noChangeAspect="1"/>
              </p:cNvSpPr>
              <p:nvPr/>
            </p:nvSpPr>
            <p:spPr bwMode="auto">
              <a:xfrm flipV="1">
                <a:off x="4156" y="3828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14" name="Freeform 222"/>
              <p:cNvSpPr>
                <a:spLocks noChangeAspect="1"/>
              </p:cNvSpPr>
              <p:nvPr/>
            </p:nvSpPr>
            <p:spPr bwMode="auto">
              <a:xfrm flipV="1">
                <a:off x="4156" y="3757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15" name="Freeform 223"/>
              <p:cNvSpPr>
                <a:spLocks noChangeAspect="1"/>
              </p:cNvSpPr>
              <p:nvPr/>
            </p:nvSpPr>
            <p:spPr bwMode="auto">
              <a:xfrm flipV="1">
                <a:off x="4110" y="382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16" name="Freeform 224"/>
              <p:cNvSpPr>
                <a:spLocks noChangeAspect="1"/>
              </p:cNvSpPr>
              <p:nvPr/>
            </p:nvSpPr>
            <p:spPr bwMode="auto">
              <a:xfrm flipV="1">
                <a:off x="4110" y="37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17" name="Freeform 225"/>
              <p:cNvSpPr>
                <a:spLocks noChangeAspect="1"/>
              </p:cNvSpPr>
              <p:nvPr/>
            </p:nvSpPr>
            <p:spPr bwMode="auto">
              <a:xfrm flipV="1">
                <a:off x="4627" y="3827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18" name="Freeform 226"/>
              <p:cNvSpPr>
                <a:spLocks noChangeAspect="1"/>
              </p:cNvSpPr>
              <p:nvPr/>
            </p:nvSpPr>
            <p:spPr bwMode="auto">
              <a:xfrm flipV="1">
                <a:off x="4627" y="3756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19" name="Freeform 227"/>
              <p:cNvSpPr>
                <a:spLocks noChangeAspect="1"/>
              </p:cNvSpPr>
              <p:nvPr/>
            </p:nvSpPr>
            <p:spPr bwMode="auto">
              <a:xfrm flipV="1">
                <a:off x="4674" y="3827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1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20" name="Freeform 228"/>
              <p:cNvSpPr>
                <a:spLocks noChangeAspect="1"/>
              </p:cNvSpPr>
              <p:nvPr/>
            </p:nvSpPr>
            <p:spPr bwMode="auto">
              <a:xfrm flipV="1">
                <a:off x="4674" y="3756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21" name="Freeform 229"/>
              <p:cNvSpPr>
                <a:spLocks noChangeAspect="1"/>
              </p:cNvSpPr>
              <p:nvPr/>
            </p:nvSpPr>
            <p:spPr bwMode="auto">
              <a:xfrm flipV="1">
                <a:off x="4487" y="3827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22" name="Freeform 230"/>
              <p:cNvSpPr>
                <a:spLocks noChangeAspect="1"/>
              </p:cNvSpPr>
              <p:nvPr/>
            </p:nvSpPr>
            <p:spPr bwMode="auto">
              <a:xfrm flipV="1">
                <a:off x="4487" y="3756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23" name="Freeform 231"/>
              <p:cNvSpPr>
                <a:spLocks noChangeAspect="1"/>
              </p:cNvSpPr>
              <p:nvPr/>
            </p:nvSpPr>
            <p:spPr bwMode="auto">
              <a:xfrm flipV="1">
                <a:off x="4533" y="3827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24" name="Freeform 232"/>
              <p:cNvSpPr>
                <a:spLocks noChangeAspect="1"/>
              </p:cNvSpPr>
              <p:nvPr/>
            </p:nvSpPr>
            <p:spPr bwMode="auto">
              <a:xfrm flipV="1">
                <a:off x="4533" y="3756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25" name="Freeform 233"/>
              <p:cNvSpPr>
                <a:spLocks noChangeAspect="1"/>
              </p:cNvSpPr>
              <p:nvPr/>
            </p:nvSpPr>
            <p:spPr bwMode="auto">
              <a:xfrm flipV="1">
                <a:off x="4580" y="3827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26" name="Freeform 234"/>
              <p:cNvSpPr>
                <a:spLocks noChangeAspect="1"/>
              </p:cNvSpPr>
              <p:nvPr/>
            </p:nvSpPr>
            <p:spPr bwMode="auto">
              <a:xfrm flipV="1">
                <a:off x="4580" y="3756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27" name="Freeform 235"/>
              <p:cNvSpPr>
                <a:spLocks noChangeAspect="1"/>
              </p:cNvSpPr>
              <p:nvPr/>
            </p:nvSpPr>
            <p:spPr bwMode="auto">
              <a:xfrm flipV="1">
                <a:off x="4345" y="3827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28" name="Freeform 236"/>
              <p:cNvSpPr>
                <a:spLocks noChangeAspect="1"/>
              </p:cNvSpPr>
              <p:nvPr/>
            </p:nvSpPr>
            <p:spPr bwMode="auto">
              <a:xfrm flipV="1">
                <a:off x="4345" y="3756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29" name="Freeform 237"/>
              <p:cNvSpPr>
                <a:spLocks noChangeAspect="1"/>
              </p:cNvSpPr>
              <p:nvPr/>
            </p:nvSpPr>
            <p:spPr bwMode="auto">
              <a:xfrm flipV="1">
                <a:off x="4392" y="3827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30" name="Freeform 238"/>
              <p:cNvSpPr>
                <a:spLocks noChangeAspect="1"/>
              </p:cNvSpPr>
              <p:nvPr/>
            </p:nvSpPr>
            <p:spPr bwMode="auto">
              <a:xfrm flipV="1">
                <a:off x="4392" y="3756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31" name="Freeform 239"/>
              <p:cNvSpPr>
                <a:spLocks noChangeAspect="1"/>
              </p:cNvSpPr>
              <p:nvPr/>
            </p:nvSpPr>
            <p:spPr bwMode="auto">
              <a:xfrm flipV="1">
                <a:off x="4439" y="3827"/>
                <a:ext cx="45" cy="68"/>
              </a:xfrm>
              <a:custGeom>
                <a:avLst/>
                <a:gdLst>
                  <a:gd name="T0" fmla="*/ 14 w 54"/>
                  <a:gd name="T1" fmla="*/ 40 h 83"/>
                  <a:gd name="T2" fmla="*/ 15 w 54"/>
                  <a:gd name="T3" fmla="*/ 36 h 83"/>
                  <a:gd name="T4" fmla="*/ 19 w 54"/>
                  <a:gd name="T5" fmla="*/ 37 h 83"/>
                  <a:gd name="T6" fmla="*/ 21 w 54"/>
                  <a:gd name="T7" fmla="*/ 37 h 83"/>
                  <a:gd name="T8" fmla="*/ 20 w 54"/>
                  <a:gd name="T9" fmla="*/ 44 h 83"/>
                  <a:gd name="T10" fmla="*/ 21 w 54"/>
                  <a:gd name="T11" fmla="*/ 56 h 83"/>
                  <a:gd name="T12" fmla="*/ 25 w 54"/>
                  <a:gd name="T13" fmla="*/ 56 h 83"/>
                  <a:gd name="T14" fmla="*/ 23 w 54"/>
                  <a:gd name="T15" fmla="*/ 44 h 83"/>
                  <a:gd name="T16" fmla="*/ 25 w 54"/>
                  <a:gd name="T17" fmla="*/ 36 h 83"/>
                  <a:gd name="T18" fmla="*/ 38 w 54"/>
                  <a:gd name="T19" fmla="*/ 19 h 83"/>
                  <a:gd name="T20" fmla="*/ 19 w 54"/>
                  <a:gd name="T21" fmla="*/ 0 h 83"/>
                  <a:gd name="T22" fmla="*/ 0 w 54"/>
                  <a:gd name="T23" fmla="*/ 19 h 83"/>
                  <a:gd name="T24" fmla="*/ 11 w 54"/>
                  <a:gd name="T25" fmla="*/ 35 h 83"/>
                  <a:gd name="T26" fmla="*/ 11 w 54"/>
                  <a:gd name="T27" fmla="*/ 40 h 83"/>
                  <a:gd name="T28" fmla="*/ 12 w 54"/>
                  <a:gd name="T29" fmla="*/ 56 h 83"/>
                  <a:gd name="T30" fmla="*/ 16 w 54"/>
                  <a:gd name="T31" fmla="*/ 56 h 83"/>
                  <a:gd name="T32" fmla="*/ 14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32" name="Freeform 240"/>
              <p:cNvSpPr>
                <a:spLocks noChangeAspect="1"/>
              </p:cNvSpPr>
              <p:nvPr/>
            </p:nvSpPr>
            <p:spPr bwMode="auto">
              <a:xfrm flipV="1">
                <a:off x="4439" y="3756"/>
                <a:ext cx="45" cy="67"/>
              </a:xfrm>
              <a:custGeom>
                <a:avLst/>
                <a:gdLst>
                  <a:gd name="T0" fmla="*/ 28 w 54"/>
                  <a:gd name="T1" fmla="*/ 20 h 82"/>
                  <a:gd name="T2" fmla="*/ 28 w 54"/>
                  <a:gd name="T3" fmla="*/ 17 h 82"/>
                  <a:gd name="T4" fmla="*/ 25 w 54"/>
                  <a:gd name="T5" fmla="*/ 0 h 82"/>
                  <a:gd name="T6" fmla="*/ 21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9 w 54"/>
                  <a:gd name="T13" fmla="*/ 18 h 82"/>
                  <a:gd name="T14" fmla="*/ 18 w 54"/>
                  <a:gd name="T15" fmla="*/ 19 h 82"/>
                  <a:gd name="T16" fmla="*/ 18 w 54"/>
                  <a:gd name="T17" fmla="*/ 13 h 82"/>
                  <a:gd name="T18" fmla="*/ 16 w 54"/>
                  <a:gd name="T19" fmla="*/ 0 h 82"/>
                  <a:gd name="T20" fmla="*/ 12 w 54"/>
                  <a:gd name="T21" fmla="*/ 0 h 82"/>
                  <a:gd name="T22" fmla="*/ 14 w 54"/>
                  <a:gd name="T23" fmla="*/ 13 h 82"/>
                  <a:gd name="T24" fmla="*/ 13 w 54"/>
                  <a:gd name="T25" fmla="*/ 20 h 82"/>
                  <a:gd name="T26" fmla="*/ 0 w 54"/>
                  <a:gd name="T27" fmla="*/ 37 h 82"/>
                  <a:gd name="T28" fmla="*/ 19 w 54"/>
                  <a:gd name="T29" fmla="*/ 55 h 82"/>
                  <a:gd name="T30" fmla="*/ 38 w 54"/>
                  <a:gd name="T31" fmla="*/ 37 h 82"/>
                  <a:gd name="T32" fmla="*/ 28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33" name="Freeform 241"/>
              <p:cNvSpPr>
                <a:spLocks noChangeAspect="1"/>
              </p:cNvSpPr>
              <p:nvPr/>
            </p:nvSpPr>
            <p:spPr bwMode="auto">
              <a:xfrm flipV="1">
                <a:off x="4204" y="3827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34" name="Freeform 242"/>
              <p:cNvSpPr>
                <a:spLocks noChangeAspect="1"/>
              </p:cNvSpPr>
              <p:nvPr/>
            </p:nvSpPr>
            <p:spPr bwMode="auto">
              <a:xfrm flipV="1">
                <a:off x="4204" y="3756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35" name="Freeform 243"/>
              <p:cNvSpPr>
                <a:spLocks noChangeAspect="1"/>
              </p:cNvSpPr>
              <p:nvPr/>
            </p:nvSpPr>
            <p:spPr bwMode="auto">
              <a:xfrm flipV="1">
                <a:off x="4251" y="3827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36" name="Freeform 244"/>
              <p:cNvSpPr>
                <a:spLocks noChangeAspect="1"/>
              </p:cNvSpPr>
              <p:nvPr/>
            </p:nvSpPr>
            <p:spPr bwMode="auto">
              <a:xfrm flipV="1">
                <a:off x="4251" y="3756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37" name="Freeform 245"/>
              <p:cNvSpPr>
                <a:spLocks noChangeAspect="1"/>
              </p:cNvSpPr>
              <p:nvPr/>
            </p:nvSpPr>
            <p:spPr bwMode="auto">
              <a:xfrm flipV="1">
                <a:off x="4298" y="3827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38" name="Freeform 246"/>
              <p:cNvSpPr>
                <a:spLocks noChangeAspect="1"/>
              </p:cNvSpPr>
              <p:nvPr/>
            </p:nvSpPr>
            <p:spPr bwMode="auto">
              <a:xfrm flipV="1">
                <a:off x="4298" y="3756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40" y="27"/>
                      <a:pt x="40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6739" name="Group 247"/>
              <p:cNvGrpSpPr>
                <a:grpSpLocks noChangeAspect="1"/>
              </p:cNvGrpSpPr>
              <p:nvPr/>
            </p:nvGrpSpPr>
            <p:grpSpPr bwMode="auto">
              <a:xfrm flipV="1">
                <a:off x="2369" y="3755"/>
                <a:ext cx="46" cy="139"/>
                <a:chOff x="1634" y="1877"/>
                <a:chExt cx="46" cy="139"/>
              </a:xfrm>
            </p:grpSpPr>
            <p:sp>
              <p:nvSpPr>
                <p:cNvPr id="47005" name="Freeform 248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006" name="Freeform 249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40" name="Group 250"/>
              <p:cNvGrpSpPr>
                <a:grpSpLocks noChangeAspect="1"/>
              </p:cNvGrpSpPr>
              <p:nvPr/>
            </p:nvGrpSpPr>
            <p:grpSpPr bwMode="auto">
              <a:xfrm rot="293946" flipV="1">
                <a:off x="2317" y="3754"/>
                <a:ext cx="46" cy="139"/>
                <a:chOff x="1634" y="1877"/>
                <a:chExt cx="46" cy="139"/>
              </a:xfrm>
            </p:grpSpPr>
            <p:sp>
              <p:nvSpPr>
                <p:cNvPr id="47003" name="Freeform 251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004" name="Freeform 252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41" name="Group 253"/>
              <p:cNvGrpSpPr>
                <a:grpSpLocks noChangeAspect="1"/>
              </p:cNvGrpSpPr>
              <p:nvPr/>
            </p:nvGrpSpPr>
            <p:grpSpPr bwMode="auto">
              <a:xfrm rot="2400000" flipV="1">
                <a:off x="2116" y="3678"/>
                <a:ext cx="46" cy="139"/>
                <a:chOff x="1634" y="1877"/>
                <a:chExt cx="46" cy="139"/>
              </a:xfrm>
            </p:grpSpPr>
            <p:sp>
              <p:nvSpPr>
                <p:cNvPr id="47001" name="Freeform 254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002" name="Freeform 255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42" name="Group 256"/>
              <p:cNvGrpSpPr>
                <a:grpSpLocks noChangeAspect="1"/>
              </p:cNvGrpSpPr>
              <p:nvPr/>
            </p:nvGrpSpPr>
            <p:grpSpPr bwMode="auto">
              <a:xfrm rot="1800000" flipV="1">
                <a:off x="2161" y="3711"/>
                <a:ext cx="46" cy="139"/>
                <a:chOff x="1634" y="1877"/>
                <a:chExt cx="46" cy="139"/>
              </a:xfrm>
            </p:grpSpPr>
            <p:sp>
              <p:nvSpPr>
                <p:cNvPr id="46999" name="Freeform 257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000" name="Freeform 258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43" name="Group 259"/>
              <p:cNvGrpSpPr>
                <a:grpSpLocks noChangeAspect="1"/>
              </p:cNvGrpSpPr>
              <p:nvPr/>
            </p:nvGrpSpPr>
            <p:grpSpPr bwMode="auto">
              <a:xfrm rot="1200000" flipV="1">
                <a:off x="2212" y="3735"/>
                <a:ext cx="46" cy="139"/>
                <a:chOff x="1634" y="1877"/>
                <a:chExt cx="46" cy="139"/>
              </a:xfrm>
            </p:grpSpPr>
            <p:sp>
              <p:nvSpPr>
                <p:cNvPr id="46997" name="Freeform 260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98" name="Freeform 261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44" name="Group 262"/>
              <p:cNvGrpSpPr>
                <a:grpSpLocks noChangeAspect="1"/>
              </p:cNvGrpSpPr>
              <p:nvPr/>
            </p:nvGrpSpPr>
            <p:grpSpPr bwMode="auto">
              <a:xfrm rot="600000" flipV="1">
                <a:off x="2266" y="3749"/>
                <a:ext cx="46" cy="139"/>
                <a:chOff x="1634" y="1877"/>
                <a:chExt cx="46" cy="139"/>
              </a:xfrm>
            </p:grpSpPr>
            <p:sp>
              <p:nvSpPr>
                <p:cNvPr id="46995" name="Freeform 263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96" name="Freeform 264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45" name="Group 265"/>
              <p:cNvGrpSpPr>
                <a:grpSpLocks noChangeAspect="1"/>
              </p:cNvGrpSpPr>
              <p:nvPr/>
            </p:nvGrpSpPr>
            <p:grpSpPr bwMode="auto">
              <a:xfrm rot="3000000" flipV="1">
                <a:off x="2077" y="3639"/>
                <a:ext cx="46" cy="139"/>
                <a:chOff x="1634" y="1877"/>
                <a:chExt cx="46" cy="139"/>
              </a:xfrm>
            </p:grpSpPr>
            <p:sp>
              <p:nvSpPr>
                <p:cNvPr id="46993" name="Freeform 266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94" name="Freeform 267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46" name="Group 268"/>
              <p:cNvGrpSpPr>
                <a:grpSpLocks noChangeAspect="1"/>
              </p:cNvGrpSpPr>
              <p:nvPr/>
            </p:nvGrpSpPr>
            <p:grpSpPr bwMode="auto">
              <a:xfrm rot="3600000" flipV="1">
                <a:off x="2045" y="3595"/>
                <a:ext cx="46" cy="139"/>
                <a:chOff x="1634" y="1877"/>
                <a:chExt cx="46" cy="139"/>
              </a:xfrm>
            </p:grpSpPr>
            <p:sp>
              <p:nvSpPr>
                <p:cNvPr id="46991" name="Freeform 269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92" name="Freeform 270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47" name="Group 271"/>
              <p:cNvGrpSpPr>
                <a:grpSpLocks noChangeAspect="1"/>
              </p:cNvGrpSpPr>
              <p:nvPr/>
            </p:nvGrpSpPr>
            <p:grpSpPr bwMode="auto">
              <a:xfrm rot="4200000" flipV="1">
                <a:off x="2021" y="3545"/>
                <a:ext cx="46" cy="139"/>
                <a:chOff x="1634" y="1877"/>
                <a:chExt cx="46" cy="139"/>
              </a:xfrm>
            </p:grpSpPr>
            <p:sp>
              <p:nvSpPr>
                <p:cNvPr id="46989" name="Freeform 272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90" name="Freeform 273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48" name="Group 274"/>
              <p:cNvGrpSpPr>
                <a:grpSpLocks noChangeAspect="1"/>
              </p:cNvGrpSpPr>
              <p:nvPr/>
            </p:nvGrpSpPr>
            <p:grpSpPr bwMode="auto">
              <a:xfrm rot="4800000" flipV="1">
                <a:off x="2006" y="3491"/>
                <a:ext cx="46" cy="139"/>
                <a:chOff x="1634" y="1877"/>
                <a:chExt cx="46" cy="139"/>
              </a:xfrm>
            </p:grpSpPr>
            <p:sp>
              <p:nvSpPr>
                <p:cNvPr id="46987" name="Freeform 275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88" name="Freeform 276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49" name="Group 277"/>
              <p:cNvGrpSpPr>
                <a:grpSpLocks noChangeAspect="1"/>
              </p:cNvGrpSpPr>
              <p:nvPr/>
            </p:nvGrpSpPr>
            <p:grpSpPr bwMode="auto">
              <a:xfrm rot="5100000" flipV="1">
                <a:off x="2001" y="3440"/>
                <a:ext cx="46" cy="139"/>
                <a:chOff x="1634" y="1877"/>
                <a:chExt cx="46" cy="139"/>
              </a:xfrm>
            </p:grpSpPr>
            <p:sp>
              <p:nvSpPr>
                <p:cNvPr id="46985" name="Freeform 278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86" name="Freeform 279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50" name="Group 280"/>
              <p:cNvGrpSpPr>
                <a:grpSpLocks noChangeAspect="1"/>
              </p:cNvGrpSpPr>
              <p:nvPr/>
            </p:nvGrpSpPr>
            <p:grpSpPr bwMode="auto">
              <a:xfrm rot="5400000" flipV="1">
                <a:off x="2002" y="3390"/>
                <a:ext cx="46" cy="139"/>
                <a:chOff x="1634" y="1877"/>
                <a:chExt cx="46" cy="139"/>
              </a:xfrm>
            </p:grpSpPr>
            <p:sp>
              <p:nvSpPr>
                <p:cNvPr id="46983" name="Freeform 281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84" name="Freeform 282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51" name="Group 283"/>
              <p:cNvGrpSpPr>
                <a:grpSpLocks noChangeAspect="1"/>
              </p:cNvGrpSpPr>
              <p:nvPr/>
            </p:nvGrpSpPr>
            <p:grpSpPr bwMode="auto">
              <a:xfrm flipH="1" flipV="1">
                <a:off x="4721" y="3755"/>
                <a:ext cx="46" cy="139"/>
                <a:chOff x="1634" y="1877"/>
                <a:chExt cx="46" cy="139"/>
              </a:xfrm>
            </p:grpSpPr>
            <p:sp>
              <p:nvSpPr>
                <p:cNvPr id="46981" name="Freeform 284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82" name="Freeform 285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52" name="Group 286"/>
              <p:cNvGrpSpPr>
                <a:grpSpLocks noChangeAspect="1"/>
              </p:cNvGrpSpPr>
              <p:nvPr/>
            </p:nvGrpSpPr>
            <p:grpSpPr bwMode="auto">
              <a:xfrm rot="-293946" flipH="1" flipV="1">
                <a:off x="4773" y="3754"/>
                <a:ext cx="46" cy="139"/>
                <a:chOff x="1634" y="1877"/>
                <a:chExt cx="46" cy="139"/>
              </a:xfrm>
            </p:grpSpPr>
            <p:sp>
              <p:nvSpPr>
                <p:cNvPr id="46979" name="Freeform 287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80" name="Freeform 288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53" name="Group 289"/>
              <p:cNvGrpSpPr>
                <a:grpSpLocks noChangeAspect="1"/>
              </p:cNvGrpSpPr>
              <p:nvPr/>
            </p:nvGrpSpPr>
            <p:grpSpPr bwMode="auto">
              <a:xfrm rot="-2400000" flipH="1" flipV="1">
                <a:off x="4974" y="3678"/>
                <a:ext cx="46" cy="139"/>
                <a:chOff x="1634" y="1877"/>
                <a:chExt cx="46" cy="139"/>
              </a:xfrm>
            </p:grpSpPr>
            <p:sp>
              <p:nvSpPr>
                <p:cNvPr id="46977" name="Freeform 290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78" name="Freeform 291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54" name="Group 292"/>
              <p:cNvGrpSpPr>
                <a:grpSpLocks noChangeAspect="1"/>
              </p:cNvGrpSpPr>
              <p:nvPr/>
            </p:nvGrpSpPr>
            <p:grpSpPr bwMode="auto">
              <a:xfrm rot="-1800000" flipH="1" flipV="1">
                <a:off x="4929" y="3711"/>
                <a:ext cx="46" cy="139"/>
                <a:chOff x="1634" y="1877"/>
                <a:chExt cx="46" cy="139"/>
              </a:xfrm>
            </p:grpSpPr>
            <p:sp>
              <p:nvSpPr>
                <p:cNvPr id="46975" name="Freeform 293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76" name="Freeform 294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55" name="Group 295"/>
              <p:cNvGrpSpPr>
                <a:grpSpLocks noChangeAspect="1"/>
              </p:cNvGrpSpPr>
              <p:nvPr/>
            </p:nvGrpSpPr>
            <p:grpSpPr bwMode="auto">
              <a:xfrm rot="-1200000" flipH="1" flipV="1">
                <a:off x="4878" y="3735"/>
                <a:ext cx="46" cy="139"/>
                <a:chOff x="1634" y="1877"/>
                <a:chExt cx="46" cy="139"/>
              </a:xfrm>
            </p:grpSpPr>
            <p:sp>
              <p:nvSpPr>
                <p:cNvPr id="46973" name="Freeform 296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74" name="Freeform 297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56" name="Group 298"/>
              <p:cNvGrpSpPr>
                <a:grpSpLocks noChangeAspect="1"/>
              </p:cNvGrpSpPr>
              <p:nvPr/>
            </p:nvGrpSpPr>
            <p:grpSpPr bwMode="auto">
              <a:xfrm rot="-600000" flipH="1" flipV="1">
                <a:off x="4824" y="3749"/>
                <a:ext cx="46" cy="139"/>
                <a:chOff x="1634" y="1877"/>
                <a:chExt cx="46" cy="139"/>
              </a:xfrm>
            </p:grpSpPr>
            <p:sp>
              <p:nvSpPr>
                <p:cNvPr id="46971" name="Freeform 299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72" name="Freeform 300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57" name="Group 301"/>
              <p:cNvGrpSpPr>
                <a:grpSpLocks noChangeAspect="1"/>
              </p:cNvGrpSpPr>
              <p:nvPr/>
            </p:nvGrpSpPr>
            <p:grpSpPr bwMode="auto">
              <a:xfrm rot="-3000000" flipH="1" flipV="1">
                <a:off x="5014" y="3639"/>
                <a:ext cx="46" cy="139"/>
                <a:chOff x="1634" y="1877"/>
                <a:chExt cx="46" cy="139"/>
              </a:xfrm>
            </p:grpSpPr>
            <p:sp>
              <p:nvSpPr>
                <p:cNvPr id="46969" name="Freeform 302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70" name="Freeform 303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58" name="Group 304"/>
              <p:cNvGrpSpPr>
                <a:grpSpLocks noChangeAspect="1"/>
              </p:cNvGrpSpPr>
              <p:nvPr/>
            </p:nvGrpSpPr>
            <p:grpSpPr bwMode="auto">
              <a:xfrm rot="-3600000" flipH="1" flipV="1">
                <a:off x="5046" y="3595"/>
                <a:ext cx="46" cy="139"/>
                <a:chOff x="1634" y="1877"/>
                <a:chExt cx="46" cy="139"/>
              </a:xfrm>
            </p:grpSpPr>
            <p:sp>
              <p:nvSpPr>
                <p:cNvPr id="46967" name="Freeform 305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68" name="Freeform 306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59" name="Group 307"/>
              <p:cNvGrpSpPr>
                <a:grpSpLocks noChangeAspect="1"/>
              </p:cNvGrpSpPr>
              <p:nvPr/>
            </p:nvGrpSpPr>
            <p:grpSpPr bwMode="auto">
              <a:xfrm rot="-4200000" flipH="1" flipV="1">
                <a:off x="5070" y="3545"/>
                <a:ext cx="46" cy="139"/>
                <a:chOff x="1634" y="1877"/>
                <a:chExt cx="46" cy="139"/>
              </a:xfrm>
            </p:grpSpPr>
            <p:sp>
              <p:nvSpPr>
                <p:cNvPr id="46965" name="Freeform 308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66" name="Freeform 309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60" name="Group 310"/>
              <p:cNvGrpSpPr>
                <a:grpSpLocks noChangeAspect="1"/>
              </p:cNvGrpSpPr>
              <p:nvPr/>
            </p:nvGrpSpPr>
            <p:grpSpPr bwMode="auto">
              <a:xfrm rot="-4800000" flipH="1" flipV="1">
                <a:off x="5085" y="3491"/>
                <a:ext cx="46" cy="139"/>
                <a:chOff x="1634" y="1877"/>
                <a:chExt cx="46" cy="139"/>
              </a:xfrm>
            </p:grpSpPr>
            <p:sp>
              <p:nvSpPr>
                <p:cNvPr id="46963" name="Freeform 311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64" name="Freeform 312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61" name="Group 313"/>
              <p:cNvGrpSpPr>
                <a:grpSpLocks noChangeAspect="1"/>
              </p:cNvGrpSpPr>
              <p:nvPr/>
            </p:nvGrpSpPr>
            <p:grpSpPr bwMode="auto">
              <a:xfrm rot="-5100000" flipH="1" flipV="1">
                <a:off x="5090" y="3440"/>
                <a:ext cx="46" cy="139"/>
                <a:chOff x="1634" y="1877"/>
                <a:chExt cx="46" cy="139"/>
              </a:xfrm>
            </p:grpSpPr>
            <p:sp>
              <p:nvSpPr>
                <p:cNvPr id="46961" name="Freeform 314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62" name="Freeform 315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762" name="Group 316"/>
              <p:cNvGrpSpPr>
                <a:grpSpLocks noChangeAspect="1"/>
              </p:cNvGrpSpPr>
              <p:nvPr/>
            </p:nvGrpSpPr>
            <p:grpSpPr bwMode="auto">
              <a:xfrm rot="-5400000" flipH="1" flipV="1">
                <a:off x="5093" y="3390"/>
                <a:ext cx="46" cy="139"/>
                <a:chOff x="1634" y="1877"/>
                <a:chExt cx="46" cy="139"/>
              </a:xfrm>
            </p:grpSpPr>
            <p:sp>
              <p:nvSpPr>
                <p:cNvPr id="46959" name="Freeform 317"/>
                <p:cNvSpPr>
                  <a:spLocks noChangeAspect="1"/>
                </p:cNvSpPr>
                <p:nvPr/>
              </p:nvSpPr>
              <p:spPr bwMode="auto">
                <a:xfrm>
                  <a:off x="1634" y="1877"/>
                  <a:ext cx="46" cy="68"/>
                </a:xfrm>
                <a:custGeom>
                  <a:avLst/>
                  <a:gdLst>
                    <a:gd name="T0" fmla="*/ 15 w 55"/>
                    <a:gd name="T1" fmla="*/ 40 h 83"/>
                    <a:gd name="T2" fmla="*/ 15 w 55"/>
                    <a:gd name="T3" fmla="*/ 36 h 83"/>
                    <a:gd name="T4" fmla="*/ 19 w 55"/>
                    <a:gd name="T5" fmla="*/ 37 h 83"/>
                    <a:gd name="T6" fmla="*/ 22 w 55"/>
                    <a:gd name="T7" fmla="*/ 37 h 83"/>
                    <a:gd name="T8" fmla="*/ 20 w 55"/>
                    <a:gd name="T9" fmla="*/ 44 h 83"/>
                    <a:gd name="T10" fmla="*/ 22 w 55"/>
                    <a:gd name="T11" fmla="*/ 56 h 83"/>
                    <a:gd name="T12" fmla="*/ 26 w 55"/>
                    <a:gd name="T13" fmla="*/ 56 h 83"/>
                    <a:gd name="T14" fmla="*/ 24 w 55"/>
                    <a:gd name="T15" fmla="*/ 44 h 83"/>
                    <a:gd name="T16" fmla="*/ 26 w 55"/>
                    <a:gd name="T17" fmla="*/ 36 h 83"/>
                    <a:gd name="T18" fmla="*/ 38 w 55"/>
                    <a:gd name="T19" fmla="*/ 19 h 83"/>
                    <a:gd name="T20" fmla="*/ 19 w 55"/>
                    <a:gd name="T21" fmla="*/ 0 h 83"/>
                    <a:gd name="T22" fmla="*/ 0 w 55"/>
                    <a:gd name="T23" fmla="*/ 19 h 83"/>
                    <a:gd name="T24" fmla="*/ 11 w 55"/>
                    <a:gd name="T25" fmla="*/ 35 h 83"/>
                    <a:gd name="T26" fmla="*/ 11 w 55"/>
                    <a:gd name="T27" fmla="*/ 40 h 83"/>
                    <a:gd name="T28" fmla="*/ 13 w 55"/>
                    <a:gd name="T29" fmla="*/ 56 h 83"/>
                    <a:gd name="T30" fmla="*/ 16 w 55"/>
                    <a:gd name="T31" fmla="*/ 56 h 83"/>
                    <a:gd name="T32" fmla="*/ 15 w 55"/>
                    <a:gd name="T33" fmla="*/ 40 h 8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3"/>
                    <a:gd name="T53" fmla="*/ 55 w 55"/>
                    <a:gd name="T54" fmla="*/ 83 h 8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3">
                      <a:moveTo>
                        <a:pt x="21" y="60"/>
                      </a:moveTo>
                      <a:cubicBezTo>
                        <a:pt x="21" y="58"/>
                        <a:pt x="21" y="56"/>
                        <a:pt x="21" y="54"/>
                      </a:cubicBezTo>
                      <a:cubicBezTo>
                        <a:pt x="23" y="55"/>
                        <a:pt x="25" y="55"/>
                        <a:pt x="28" y="55"/>
                      </a:cubicBezTo>
                      <a:cubicBezTo>
                        <a:pt x="29" y="55"/>
                        <a:pt x="30" y="55"/>
                        <a:pt x="31" y="55"/>
                      </a:cubicBezTo>
                      <a:cubicBezTo>
                        <a:pt x="30" y="59"/>
                        <a:pt x="29" y="62"/>
                        <a:pt x="29" y="66"/>
                      </a:cubicBezTo>
                      <a:cubicBezTo>
                        <a:pt x="29" y="71"/>
                        <a:pt x="30" y="77"/>
                        <a:pt x="31" y="8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36" y="77"/>
                        <a:pt x="35" y="71"/>
                        <a:pt x="35" y="66"/>
                      </a:cubicBezTo>
                      <a:cubicBezTo>
                        <a:pt x="35" y="62"/>
                        <a:pt x="35" y="58"/>
                        <a:pt x="37" y="54"/>
                      </a:cubicBezTo>
                      <a:cubicBezTo>
                        <a:pt x="47" y="50"/>
                        <a:pt x="55" y="40"/>
                        <a:pt x="55" y="28"/>
                      </a:cubicBezTo>
                      <a:cubicBezTo>
                        <a:pt x="55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39"/>
                        <a:pt x="7" y="48"/>
                        <a:pt x="16" y="53"/>
                      </a:cubicBezTo>
                      <a:cubicBezTo>
                        <a:pt x="16" y="55"/>
                        <a:pt x="15" y="58"/>
                        <a:pt x="15" y="60"/>
                      </a:cubicBezTo>
                      <a:cubicBezTo>
                        <a:pt x="15" y="68"/>
                        <a:pt x="17" y="76"/>
                        <a:pt x="18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75"/>
                        <a:pt x="21" y="68"/>
                        <a:pt x="21" y="6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960" name="Freeform 318"/>
                <p:cNvSpPr>
                  <a:spLocks noChangeAspect="1"/>
                </p:cNvSpPr>
                <p:nvPr/>
              </p:nvSpPr>
              <p:spPr bwMode="auto">
                <a:xfrm>
                  <a:off x="1634" y="1949"/>
                  <a:ext cx="46" cy="67"/>
                </a:xfrm>
                <a:custGeom>
                  <a:avLst/>
                  <a:gdLst>
                    <a:gd name="T0" fmla="*/ 28 w 55"/>
                    <a:gd name="T1" fmla="*/ 20 h 82"/>
                    <a:gd name="T2" fmla="*/ 28 w 55"/>
                    <a:gd name="T3" fmla="*/ 17 h 82"/>
                    <a:gd name="T4" fmla="*/ 26 w 55"/>
                    <a:gd name="T5" fmla="*/ 0 h 82"/>
                    <a:gd name="T6" fmla="*/ 22 w 55"/>
                    <a:gd name="T7" fmla="*/ 0 h 82"/>
                    <a:gd name="T8" fmla="*/ 23 w 55"/>
                    <a:gd name="T9" fmla="*/ 17 h 82"/>
                    <a:gd name="T10" fmla="*/ 23 w 55"/>
                    <a:gd name="T11" fmla="*/ 19 h 82"/>
                    <a:gd name="T12" fmla="*/ 19 w 55"/>
                    <a:gd name="T13" fmla="*/ 18 h 82"/>
                    <a:gd name="T14" fmla="*/ 18 w 55"/>
                    <a:gd name="T15" fmla="*/ 19 h 82"/>
                    <a:gd name="T16" fmla="*/ 18 w 55"/>
                    <a:gd name="T17" fmla="*/ 13 h 82"/>
                    <a:gd name="T18" fmla="*/ 16 w 55"/>
                    <a:gd name="T19" fmla="*/ 0 h 82"/>
                    <a:gd name="T20" fmla="*/ 13 w 55"/>
                    <a:gd name="T21" fmla="*/ 0 h 82"/>
                    <a:gd name="T22" fmla="*/ 14 w 55"/>
                    <a:gd name="T23" fmla="*/ 13 h 82"/>
                    <a:gd name="T24" fmla="*/ 13 w 55"/>
                    <a:gd name="T25" fmla="*/ 20 h 82"/>
                    <a:gd name="T26" fmla="*/ 0 w 55"/>
                    <a:gd name="T27" fmla="*/ 37 h 82"/>
                    <a:gd name="T28" fmla="*/ 19 w 55"/>
                    <a:gd name="T29" fmla="*/ 55 h 82"/>
                    <a:gd name="T30" fmla="*/ 38 w 55"/>
                    <a:gd name="T31" fmla="*/ 37 h 82"/>
                    <a:gd name="T32" fmla="*/ 28 w 55"/>
                    <a:gd name="T33" fmla="*/ 20 h 8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82"/>
                    <a:gd name="T53" fmla="*/ 55 w 55"/>
                    <a:gd name="T54" fmla="*/ 82 h 8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82">
                      <a:moveTo>
                        <a:pt x="40" y="30"/>
                      </a:moveTo>
                      <a:cubicBezTo>
                        <a:pt x="40" y="29"/>
                        <a:pt x="40" y="27"/>
                        <a:pt x="40" y="26"/>
                      </a:cubicBezTo>
                      <a:cubicBezTo>
                        <a:pt x="40" y="17"/>
                        <a:pt x="38" y="8"/>
                        <a:pt x="3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9"/>
                        <a:pt x="34" y="17"/>
                        <a:pt x="34" y="26"/>
                      </a:cubicBezTo>
                      <a:cubicBezTo>
                        <a:pt x="34" y="27"/>
                        <a:pt x="34" y="28"/>
                        <a:pt x="34" y="28"/>
                      </a:cubicBezTo>
                      <a:cubicBezTo>
                        <a:pt x="32" y="28"/>
                        <a:pt x="30" y="27"/>
                        <a:pt x="28" y="27"/>
                      </a:cubicBezTo>
                      <a:cubicBezTo>
                        <a:pt x="27" y="27"/>
                        <a:pt x="26" y="28"/>
                        <a:pt x="25" y="28"/>
                      </a:cubicBezTo>
                      <a:cubicBezTo>
                        <a:pt x="26" y="25"/>
                        <a:pt x="26" y="23"/>
                        <a:pt x="26" y="20"/>
                      </a:cubicBezTo>
                      <a:cubicBezTo>
                        <a:pt x="26" y="14"/>
                        <a:pt x="25" y="7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7"/>
                        <a:pt x="20" y="14"/>
                        <a:pt x="20" y="20"/>
                      </a:cubicBezTo>
                      <a:cubicBezTo>
                        <a:pt x="20" y="23"/>
                        <a:pt x="20" y="26"/>
                        <a:pt x="19" y="29"/>
                      </a:cubicBezTo>
                      <a:cubicBezTo>
                        <a:pt x="8" y="32"/>
                        <a:pt x="0" y="43"/>
                        <a:pt x="0" y="55"/>
                      </a:cubicBezTo>
                      <a:cubicBezTo>
                        <a:pt x="0" y="70"/>
                        <a:pt x="12" y="82"/>
                        <a:pt x="28" y="82"/>
                      </a:cubicBezTo>
                      <a:cubicBezTo>
                        <a:pt x="43" y="82"/>
                        <a:pt x="55" y="70"/>
                        <a:pt x="55" y="55"/>
                      </a:cubicBezTo>
                      <a:cubicBezTo>
                        <a:pt x="55" y="44"/>
                        <a:pt x="49" y="35"/>
                        <a:pt x="40" y="3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763" name="Freeform 319"/>
              <p:cNvSpPr>
                <a:spLocks noChangeAspect="1"/>
              </p:cNvSpPr>
              <p:nvPr/>
            </p:nvSpPr>
            <p:spPr bwMode="auto">
              <a:xfrm rot="5400000">
                <a:off x="2035" y="258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64" name="Freeform 320"/>
              <p:cNvSpPr>
                <a:spLocks noChangeAspect="1"/>
              </p:cNvSpPr>
              <p:nvPr/>
            </p:nvSpPr>
            <p:spPr bwMode="auto">
              <a:xfrm rot="5400000">
                <a:off x="1963" y="2580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5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65" name="Freeform 321"/>
              <p:cNvSpPr>
                <a:spLocks noChangeAspect="1"/>
              </p:cNvSpPr>
              <p:nvPr/>
            </p:nvSpPr>
            <p:spPr bwMode="auto">
              <a:xfrm rot="5400000">
                <a:off x="2036" y="2627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66" name="Freeform 322"/>
              <p:cNvSpPr>
                <a:spLocks noChangeAspect="1"/>
              </p:cNvSpPr>
              <p:nvPr/>
            </p:nvSpPr>
            <p:spPr bwMode="auto">
              <a:xfrm rot="5400000">
                <a:off x="1964" y="2627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9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67" name="Freeform 323"/>
              <p:cNvSpPr>
                <a:spLocks noChangeAspect="1"/>
              </p:cNvSpPr>
              <p:nvPr/>
            </p:nvSpPr>
            <p:spPr bwMode="auto">
              <a:xfrm rot="5400000">
                <a:off x="2035" y="2675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68" name="Freeform 324"/>
              <p:cNvSpPr>
                <a:spLocks noChangeAspect="1"/>
              </p:cNvSpPr>
              <p:nvPr/>
            </p:nvSpPr>
            <p:spPr bwMode="auto">
              <a:xfrm rot="5400000">
                <a:off x="1963" y="2675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69" name="Freeform 325"/>
              <p:cNvSpPr>
                <a:spLocks noChangeAspect="1"/>
              </p:cNvSpPr>
              <p:nvPr/>
            </p:nvSpPr>
            <p:spPr bwMode="auto">
              <a:xfrm rot="5400000">
                <a:off x="2035" y="244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70" name="Freeform 326"/>
              <p:cNvSpPr>
                <a:spLocks noChangeAspect="1"/>
              </p:cNvSpPr>
              <p:nvPr/>
            </p:nvSpPr>
            <p:spPr bwMode="auto">
              <a:xfrm rot="5400000">
                <a:off x="1963" y="2440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71" name="Freeform 327"/>
              <p:cNvSpPr>
                <a:spLocks noChangeAspect="1"/>
              </p:cNvSpPr>
              <p:nvPr/>
            </p:nvSpPr>
            <p:spPr bwMode="auto">
              <a:xfrm rot="5400000">
                <a:off x="2035" y="2486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9" y="55"/>
                      <a:pt x="30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72" name="Freeform 328"/>
              <p:cNvSpPr>
                <a:spLocks noChangeAspect="1"/>
              </p:cNvSpPr>
              <p:nvPr/>
            </p:nvSpPr>
            <p:spPr bwMode="auto">
              <a:xfrm rot="5400000">
                <a:off x="1963" y="2486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73" name="Freeform 329"/>
              <p:cNvSpPr>
                <a:spLocks noChangeAspect="1"/>
              </p:cNvSpPr>
              <p:nvPr/>
            </p:nvSpPr>
            <p:spPr bwMode="auto">
              <a:xfrm rot="5400000">
                <a:off x="2035" y="2533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74" name="Freeform 330"/>
              <p:cNvSpPr>
                <a:spLocks noChangeAspect="1"/>
              </p:cNvSpPr>
              <p:nvPr/>
            </p:nvSpPr>
            <p:spPr bwMode="auto">
              <a:xfrm rot="5400000">
                <a:off x="1963" y="2533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75" name="Freeform 331"/>
              <p:cNvSpPr>
                <a:spLocks noChangeAspect="1"/>
              </p:cNvSpPr>
              <p:nvPr/>
            </p:nvSpPr>
            <p:spPr bwMode="auto">
              <a:xfrm rot="5400000">
                <a:off x="2035" y="2298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76" name="Freeform 332"/>
              <p:cNvSpPr>
                <a:spLocks noChangeAspect="1"/>
              </p:cNvSpPr>
              <p:nvPr/>
            </p:nvSpPr>
            <p:spPr bwMode="auto">
              <a:xfrm rot="5400000">
                <a:off x="1963" y="2298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77" name="Freeform 333"/>
              <p:cNvSpPr>
                <a:spLocks noChangeAspect="1"/>
              </p:cNvSpPr>
              <p:nvPr/>
            </p:nvSpPr>
            <p:spPr bwMode="auto">
              <a:xfrm rot="5400000">
                <a:off x="2035" y="2345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1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78" name="Freeform 334"/>
              <p:cNvSpPr>
                <a:spLocks noChangeAspect="1"/>
              </p:cNvSpPr>
              <p:nvPr/>
            </p:nvSpPr>
            <p:spPr bwMode="auto">
              <a:xfrm rot="5400000">
                <a:off x="1963" y="2345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79" name="Freeform 335"/>
              <p:cNvSpPr>
                <a:spLocks noChangeAspect="1"/>
              </p:cNvSpPr>
              <p:nvPr/>
            </p:nvSpPr>
            <p:spPr bwMode="auto">
              <a:xfrm rot="5400000">
                <a:off x="2035" y="2393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80" name="Freeform 336"/>
              <p:cNvSpPr>
                <a:spLocks noChangeAspect="1"/>
              </p:cNvSpPr>
              <p:nvPr/>
            </p:nvSpPr>
            <p:spPr bwMode="auto">
              <a:xfrm rot="5400000">
                <a:off x="1963" y="2393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81" name="Freeform 337"/>
              <p:cNvSpPr>
                <a:spLocks noChangeAspect="1"/>
              </p:cNvSpPr>
              <p:nvPr/>
            </p:nvSpPr>
            <p:spPr bwMode="auto">
              <a:xfrm rot="5400000">
                <a:off x="2035" y="2158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82" name="Freeform 338"/>
              <p:cNvSpPr>
                <a:spLocks noChangeAspect="1"/>
              </p:cNvSpPr>
              <p:nvPr/>
            </p:nvSpPr>
            <p:spPr bwMode="auto">
              <a:xfrm rot="5400000">
                <a:off x="1963" y="2158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83" name="Freeform 339"/>
              <p:cNvSpPr>
                <a:spLocks noChangeAspect="1"/>
              </p:cNvSpPr>
              <p:nvPr/>
            </p:nvSpPr>
            <p:spPr bwMode="auto">
              <a:xfrm rot="5400000">
                <a:off x="2035" y="2204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84" name="Freeform 340"/>
              <p:cNvSpPr>
                <a:spLocks noChangeAspect="1"/>
              </p:cNvSpPr>
              <p:nvPr/>
            </p:nvSpPr>
            <p:spPr bwMode="auto">
              <a:xfrm rot="5400000">
                <a:off x="1963" y="220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85" name="Freeform 341"/>
              <p:cNvSpPr>
                <a:spLocks noChangeAspect="1"/>
              </p:cNvSpPr>
              <p:nvPr/>
            </p:nvSpPr>
            <p:spPr bwMode="auto">
              <a:xfrm rot="5400000">
                <a:off x="2035" y="2251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86" name="Freeform 342"/>
              <p:cNvSpPr>
                <a:spLocks noChangeAspect="1"/>
              </p:cNvSpPr>
              <p:nvPr/>
            </p:nvSpPr>
            <p:spPr bwMode="auto">
              <a:xfrm rot="5400000">
                <a:off x="1963" y="225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87" name="Freeform 343"/>
              <p:cNvSpPr>
                <a:spLocks noChangeAspect="1"/>
              </p:cNvSpPr>
              <p:nvPr/>
            </p:nvSpPr>
            <p:spPr bwMode="auto">
              <a:xfrm rot="5400000">
                <a:off x="2035" y="2016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88" name="Freeform 344"/>
              <p:cNvSpPr>
                <a:spLocks noChangeAspect="1"/>
              </p:cNvSpPr>
              <p:nvPr/>
            </p:nvSpPr>
            <p:spPr bwMode="auto">
              <a:xfrm rot="5400000">
                <a:off x="1963" y="2016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89" name="Freeform 345"/>
              <p:cNvSpPr>
                <a:spLocks noChangeAspect="1"/>
              </p:cNvSpPr>
              <p:nvPr/>
            </p:nvSpPr>
            <p:spPr bwMode="auto">
              <a:xfrm rot="5400000">
                <a:off x="2035" y="2063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90" name="Freeform 346"/>
              <p:cNvSpPr>
                <a:spLocks noChangeAspect="1"/>
              </p:cNvSpPr>
              <p:nvPr/>
            </p:nvSpPr>
            <p:spPr bwMode="auto">
              <a:xfrm rot="5400000">
                <a:off x="1963" y="2063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91" name="Freeform 347"/>
              <p:cNvSpPr>
                <a:spLocks noChangeAspect="1"/>
              </p:cNvSpPr>
              <p:nvPr/>
            </p:nvSpPr>
            <p:spPr bwMode="auto">
              <a:xfrm rot="5400000">
                <a:off x="2035" y="2110"/>
                <a:ext cx="45" cy="68"/>
              </a:xfrm>
              <a:custGeom>
                <a:avLst/>
                <a:gdLst>
                  <a:gd name="T0" fmla="*/ 14 w 54"/>
                  <a:gd name="T1" fmla="*/ 40 h 83"/>
                  <a:gd name="T2" fmla="*/ 15 w 54"/>
                  <a:gd name="T3" fmla="*/ 36 h 83"/>
                  <a:gd name="T4" fmla="*/ 19 w 54"/>
                  <a:gd name="T5" fmla="*/ 37 h 83"/>
                  <a:gd name="T6" fmla="*/ 21 w 54"/>
                  <a:gd name="T7" fmla="*/ 37 h 83"/>
                  <a:gd name="T8" fmla="*/ 20 w 54"/>
                  <a:gd name="T9" fmla="*/ 44 h 83"/>
                  <a:gd name="T10" fmla="*/ 21 w 54"/>
                  <a:gd name="T11" fmla="*/ 56 h 83"/>
                  <a:gd name="T12" fmla="*/ 25 w 54"/>
                  <a:gd name="T13" fmla="*/ 56 h 83"/>
                  <a:gd name="T14" fmla="*/ 23 w 54"/>
                  <a:gd name="T15" fmla="*/ 44 h 83"/>
                  <a:gd name="T16" fmla="*/ 25 w 54"/>
                  <a:gd name="T17" fmla="*/ 36 h 83"/>
                  <a:gd name="T18" fmla="*/ 38 w 54"/>
                  <a:gd name="T19" fmla="*/ 19 h 83"/>
                  <a:gd name="T20" fmla="*/ 19 w 54"/>
                  <a:gd name="T21" fmla="*/ 0 h 83"/>
                  <a:gd name="T22" fmla="*/ 0 w 54"/>
                  <a:gd name="T23" fmla="*/ 19 h 83"/>
                  <a:gd name="T24" fmla="*/ 11 w 54"/>
                  <a:gd name="T25" fmla="*/ 35 h 83"/>
                  <a:gd name="T26" fmla="*/ 11 w 54"/>
                  <a:gd name="T27" fmla="*/ 40 h 83"/>
                  <a:gd name="T28" fmla="*/ 12 w 54"/>
                  <a:gd name="T29" fmla="*/ 56 h 83"/>
                  <a:gd name="T30" fmla="*/ 16 w 54"/>
                  <a:gd name="T31" fmla="*/ 56 h 83"/>
                  <a:gd name="T32" fmla="*/ 14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92" name="Freeform 348"/>
              <p:cNvSpPr>
                <a:spLocks noChangeAspect="1"/>
              </p:cNvSpPr>
              <p:nvPr/>
            </p:nvSpPr>
            <p:spPr bwMode="auto">
              <a:xfrm rot="5400000">
                <a:off x="1963" y="2110"/>
                <a:ext cx="45" cy="67"/>
              </a:xfrm>
              <a:custGeom>
                <a:avLst/>
                <a:gdLst>
                  <a:gd name="T0" fmla="*/ 28 w 54"/>
                  <a:gd name="T1" fmla="*/ 20 h 82"/>
                  <a:gd name="T2" fmla="*/ 28 w 54"/>
                  <a:gd name="T3" fmla="*/ 17 h 82"/>
                  <a:gd name="T4" fmla="*/ 25 w 54"/>
                  <a:gd name="T5" fmla="*/ 0 h 82"/>
                  <a:gd name="T6" fmla="*/ 21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9 w 54"/>
                  <a:gd name="T13" fmla="*/ 18 h 82"/>
                  <a:gd name="T14" fmla="*/ 18 w 54"/>
                  <a:gd name="T15" fmla="*/ 19 h 82"/>
                  <a:gd name="T16" fmla="*/ 18 w 54"/>
                  <a:gd name="T17" fmla="*/ 13 h 82"/>
                  <a:gd name="T18" fmla="*/ 16 w 54"/>
                  <a:gd name="T19" fmla="*/ 0 h 82"/>
                  <a:gd name="T20" fmla="*/ 12 w 54"/>
                  <a:gd name="T21" fmla="*/ 0 h 82"/>
                  <a:gd name="T22" fmla="*/ 14 w 54"/>
                  <a:gd name="T23" fmla="*/ 13 h 82"/>
                  <a:gd name="T24" fmla="*/ 13 w 54"/>
                  <a:gd name="T25" fmla="*/ 20 h 82"/>
                  <a:gd name="T26" fmla="*/ 0 w 54"/>
                  <a:gd name="T27" fmla="*/ 37 h 82"/>
                  <a:gd name="T28" fmla="*/ 19 w 54"/>
                  <a:gd name="T29" fmla="*/ 55 h 82"/>
                  <a:gd name="T30" fmla="*/ 38 w 54"/>
                  <a:gd name="T31" fmla="*/ 37 h 82"/>
                  <a:gd name="T32" fmla="*/ 28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93" name="Freeform 349"/>
              <p:cNvSpPr>
                <a:spLocks noChangeAspect="1"/>
              </p:cNvSpPr>
              <p:nvPr/>
            </p:nvSpPr>
            <p:spPr bwMode="auto">
              <a:xfrm rot="5400000">
                <a:off x="2035" y="1875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94" name="Freeform 350"/>
              <p:cNvSpPr>
                <a:spLocks noChangeAspect="1"/>
              </p:cNvSpPr>
              <p:nvPr/>
            </p:nvSpPr>
            <p:spPr bwMode="auto">
              <a:xfrm rot="5400000">
                <a:off x="1964" y="1874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95" name="Freeform 351"/>
              <p:cNvSpPr>
                <a:spLocks noChangeAspect="1"/>
              </p:cNvSpPr>
              <p:nvPr/>
            </p:nvSpPr>
            <p:spPr bwMode="auto">
              <a:xfrm rot="5400000">
                <a:off x="2034" y="1923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96" name="Freeform 352"/>
              <p:cNvSpPr>
                <a:spLocks noChangeAspect="1"/>
              </p:cNvSpPr>
              <p:nvPr/>
            </p:nvSpPr>
            <p:spPr bwMode="auto">
              <a:xfrm rot="5400000">
                <a:off x="1963" y="192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97" name="Freeform 353"/>
              <p:cNvSpPr>
                <a:spLocks noChangeAspect="1"/>
              </p:cNvSpPr>
              <p:nvPr/>
            </p:nvSpPr>
            <p:spPr bwMode="auto">
              <a:xfrm rot="5400000">
                <a:off x="2034" y="197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98" name="Freeform 354"/>
              <p:cNvSpPr>
                <a:spLocks noChangeAspect="1"/>
              </p:cNvSpPr>
              <p:nvPr/>
            </p:nvSpPr>
            <p:spPr bwMode="auto">
              <a:xfrm rot="5400000">
                <a:off x="1963" y="1969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40" y="27"/>
                      <a:pt x="40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99" name="Freeform 355"/>
              <p:cNvSpPr>
                <a:spLocks noChangeAspect="1"/>
              </p:cNvSpPr>
              <p:nvPr/>
            </p:nvSpPr>
            <p:spPr bwMode="auto">
              <a:xfrm rot="5400000">
                <a:off x="2034" y="1734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00" name="Freeform 356"/>
              <p:cNvSpPr>
                <a:spLocks noChangeAspect="1"/>
              </p:cNvSpPr>
              <p:nvPr/>
            </p:nvSpPr>
            <p:spPr bwMode="auto">
              <a:xfrm rot="5400000">
                <a:off x="1963" y="1733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01" name="Freeform 357"/>
              <p:cNvSpPr>
                <a:spLocks noChangeAspect="1"/>
              </p:cNvSpPr>
              <p:nvPr/>
            </p:nvSpPr>
            <p:spPr bwMode="auto">
              <a:xfrm rot="5400000">
                <a:off x="2034" y="178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02" name="Freeform 358"/>
              <p:cNvSpPr>
                <a:spLocks noChangeAspect="1"/>
              </p:cNvSpPr>
              <p:nvPr/>
            </p:nvSpPr>
            <p:spPr bwMode="auto">
              <a:xfrm rot="5400000">
                <a:off x="1963" y="178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03" name="Freeform 359"/>
              <p:cNvSpPr>
                <a:spLocks noChangeAspect="1"/>
              </p:cNvSpPr>
              <p:nvPr/>
            </p:nvSpPr>
            <p:spPr bwMode="auto">
              <a:xfrm rot="5400000">
                <a:off x="2034" y="182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04" name="Freeform 360"/>
              <p:cNvSpPr>
                <a:spLocks noChangeAspect="1"/>
              </p:cNvSpPr>
              <p:nvPr/>
            </p:nvSpPr>
            <p:spPr bwMode="auto">
              <a:xfrm rot="5400000">
                <a:off x="1963" y="1828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05" name="Freeform 361"/>
              <p:cNvSpPr>
                <a:spLocks noChangeAspect="1"/>
              </p:cNvSpPr>
              <p:nvPr/>
            </p:nvSpPr>
            <p:spPr bwMode="auto">
              <a:xfrm rot="5400000">
                <a:off x="2035" y="1593"/>
                <a:ext cx="44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19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2 w 55"/>
                  <a:gd name="T15" fmla="*/ 44 h 83"/>
                  <a:gd name="T16" fmla="*/ 24 w 55"/>
                  <a:gd name="T17" fmla="*/ 36 h 83"/>
                  <a:gd name="T18" fmla="*/ 35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5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06" name="Freeform 362"/>
              <p:cNvSpPr>
                <a:spLocks noChangeAspect="1"/>
              </p:cNvSpPr>
              <p:nvPr/>
            </p:nvSpPr>
            <p:spPr bwMode="auto">
              <a:xfrm rot="5400000">
                <a:off x="1964" y="1592"/>
                <a:ext cx="44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2 w 55"/>
                  <a:gd name="T9" fmla="*/ 17 h 82"/>
                  <a:gd name="T10" fmla="*/ 22 w 55"/>
                  <a:gd name="T11" fmla="*/ 19 h 82"/>
                  <a:gd name="T12" fmla="*/ 18 w 55"/>
                  <a:gd name="T13" fmla="*/ 18 h 82"/>
                  <a:gd name="T14" fmla="*/ 17 w 55"/>
                  <a:gd name="T15" fmla="*/ 19 h 82"/>
                  <a:gd name="T16" fmla="*/ 17 w 55"/>
                  <a:gd name="T17" fmla="*/ 13 h 82"/>
                  <a:gd name="T18" fmla="*/ 15 w 55"/>
                  <a:gd name="T19" fmla="*/ 0 h 82"/>
                  <a:gd name="T20" fmla="*/ 11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5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07" name="Freeform 363"/>
              <p:cNvSpPr>
                <a:spLocks noChangeAspect="1"/>
              </p:cNvSpPr>
              <p:nvPr/>
            </p:nvSpPr>
            <p:spPr bwMode="auto">
              <a:xfrm rot="5400000">
                <a:off x="2035" y="1640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08" name="Freeform 364"/>
              <p:cNvSpPr>
                <a:spLocks noChangeAspect="1"/>
              </p:cNvSpPr>
              <p:nvPr/>
            </p:nvSpPr>
            <p:spPr bwMode="auto">
              <a:xfrm rot="5400000">
                <a:off x="1964" y="1639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09" name="Freeform 365"/>
              <p:cNvSpPr>
                <a:spLocks noChangeAspect="1"/>
              </p:cNvSpPr>
              <p:nvPr/>
            </p:nvSpPr>
            <p:spPr bwMode="auto">
              <a:xfrm rot="5400000">
                <a:off x="2034" y="168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10" name="Freeform 366"/>
              <p:cNvSpPr>
                <a:spLocks noChangeAspect="1"/>
              </p:cNvSpPr>
              <p:nvPr/>
            </p:nvSpPr>
            <p:spPr bwMode="auto">
              <a:xfrm rot="5400000">
                <a:off x="1963" y="168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11" name="Freeform 367"/>
              <p:cNvSpPr>
                <a:spLocks noChangeAspect="1"/>
              </p:cNvSpPr>
              <p:nvPr/>
            </p:nvSpPr>
            <p:spPr bwMode="auto">
              <a:xfrm rot="5400000">
                <a:off x="2034" y="1453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12" name="Freeform 368"/>
              <p:cNvSpPr>
                <a:spLocks noChangeAspect="1"/>
              </p:cNvSpPr>
              <p:nvPr/>
            </p:nvSpPr>
            <p:spPr bwMode="auto">
              <a:xfrm rot="5400000">
                <a:off x="1963" y="145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13" name="Freeform 369"/>
              <p:cNvSpPr>
                <a:spLocks noChangeAspect="1"/>
              </p:cNvSpPr>
              <p:nvPr/>
            </p:nvSpPr>
            <p:spPr bwMode="auto">
              <a:xfrm rot="5400000">
                <a:off x="2034" y="149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14" name="Freeform 370"/>
              <p:cNvSpPr>
                <a:spLocks noChangeAspect="1"/>
              </p:cNvSpPr>
              <p:nvPr/>
            </p:nvSpPr>
            <p:spPr bwMode="auto">
              <a:xfrm rot="5400000">
                <a:off x="1963" y="1498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15" name="Freeform 371"/>
              <p:cNvSpPr>
                <a:spLocks noChangeAspect="1"/>
              </p:cNvSpPr>
              <p:nvPr/>
            </p:nvSpPr>
            <p:spPr bwMode="auto">
              <a:xfrm rot="5400000">
                <a:off x="2034" y="1546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16" name="Freeform 372"/>
              <p:cNvSpPr>
                <a:spLocks noChangeAspect="1"/>
              </p:cNvSpPr>
              <p:nvPr/>
            </p:nvSpPr>
            <p:spPr bwMode="auto">
              <a:xfrm rot="5400000">
                <a:off x="1963" y="1545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17" name="Freeform 373"/>
              <p:cNvSpPr>
                <a:spLocks noChangeAspect="1"/>
              </p:cNvSpPr>
              <p:nvPr/>
            </p:nvSpPr>
            <p:spPr bwMode="auto">
              <a:xfrm rot="5400000">
                <a:off x="2034" y="1311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18" name="Freeform 374"/>
              <p:cNvSpPr>
                <a:spLocks noChangeAspect="1"/>
              </p:cNvSpPr>
              <p:nvPr/>
            </p:nvSpPr>
            <p:spPr bwMode="auto">
              <a:xfrm rot="5400000">
                <a:off x="1963" y="1310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19" name="Freeform 375"/>
              <p:cNvSpPr>
                <a:spLocks noChangeAspect="1"/>
              </p:cNvSpPr>
              <p:nvPr/>
            </p:nvSpPr>
            <p:spPr bwMode="auto">
              <a:xfrm rot="5400000">
                <a:off x="2034" y="135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20" name="Freeform 376"/>
              <p:cNvSpPr>
                <a:spLocks noChangeAspect="1"/>
              </p:cNvSpPr>
              <p:nvPr/>
            </p:nvSpPr>
            <p:spPr bwMode="auto">
              <a:xfrm rot="5400000">
                <a:off x="1963" y="1357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21" name="Freeform 377"/>
              <p:cNvSpPr>
                <a:spLocks noChangeAspect="1"/>
              </p:cNvSpPr>
              <p:nvPr/>
            </p:nvSpPr>
            <p:spPr bwMode="auto">
              <a:xfrm rot="5400000">
                <a:off x="2034" y="1406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22" name="Freeform 378"/>
              <p:cNvSpPr>
                <a:spLocks noChangeAspect="1"/>
              </p:cNvSpPr>
              <p:nvPr/>
            </p:nvSpPr>
            <p:spPr bwMode="auto">
              <a:xfrm rot="5400000">
                <a:off x="1963" y="1405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23" name="Freeform 379"/>
              <p:cNvSpPr>
                <a:spLocks noChangeAspect="1"/>
              </p:cNvSpPr>
              <p:nvPr/>
            </p:nvSpPr>
            <p:spPr bwMode="auto">
              <a:xfrm rot="5400000">
                <a:off x="2034" y="1171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24" name="Freeform 380"/>
              <p:cNvSpPr>
                <a:spLocks noChangeAspect="1"/>
              </p:cNvSpPr>
              <p:nvPr/>
            </p:nvSpPr>
            <p:spPr bwMode="auto">
              <a:xfrm rot="5400000">
                <a:off x="1963" y="1170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25" name="Freeform 381"/>
              <p:cNvSpPr>
                <a:spLocks noChangeAspect="1"/>
              </p:cNvSpPr>
              <p:nvPr/>
            </p:nvSpPr>
            <p:spPr bwMode="auto">
              <a:xfrm rot="5400000">
                <a:off x="2034" y="1217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26" name="Freeform 382"/>
              <p:cNvSpPr>
                <a:spLocks noChangeAspect="1"/>
              </p:cNvSpPr>
              <p:nvPr/>
            </p:nvSpPr>
            <p:spPr bwMode="auto">
              <a:xfrm rot="5400000">
                <a:off x="1963" y="1216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27" name="Freeform 383"/>
              <p:cNvSpPr>
                <a:spLocks noChangeAspect="1"/>
              </p:cNvSpPr>
              <p:nvPr/>
            </p:nvSpPr>
            <p:spPr bwMode="auto">
              <a:xfrm rot="5400000">
                <a:off x="2034" y="1264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28" name="Freeform 384"/>
              <p:cNvSpPr>
                <a:spLocks noChangeAspect="1"/>
              </p:cNvSpPr>
              <p:nvPr/>
            </p:nvSpPr>
            <p:spPr bwMode="auto">
              <a:xfrm rot="5400000">
                <a:off x="1963" y="1263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29" name="Freeform 385"/>
              <p:cNvSpPr>
                <a:spLocks noChangeAspect="1"/>
              </p:cNvSpPr>
              <p:nvPr/>
            </p:nvSpPr>
            <p:spPr bwMode="auto">
              <a:xfrm rot="5400000">
                <a:off x="2035" y="1123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30" name="Freeform 386"/>
              <p:cNvSpPr>
                <a:spLocks noChangeAspect="1"/>
              </p:cNvSpPr>
              <p:nvPr/>
            </p:nvSpPr>
            <p:spPr bwMode="auto">
              <a:xfrm rot="5400000">
                <a:off x="1964" y="1122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31" name="Freeform 387"/>
              <p:cNvSpPr>
                <a:spLocks noChangeAspect="1"/>
              </p:cNvSpPr>
              <p:nvPr/>
            </p:nvSpPr>
            <p:spPr bwMode="auto">
              <a:xfrm rot="5400000">
                <a:off x="2035" y="319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32" name="Freeform 388"/>
              <p:cNvSpPr>
                <a:spLocks noChangeAspect="1"/>
              </p:cNvSpPr>
              <p:nvPr/>
            </p:nvSpPr>
            <p:spPr bwMode="auto">
              <a:xfrm rot="5400000">
                <a:off x="1963" y="319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33" name="Freeform 389"/>
              <p:cNvSpPr>
                <a:spLocks noChangeAspect="1"/>
              </p:cNvSpPr>
              <p:nvPr/>
            </p:nvSpPr>
            <p:spPr bwMode="auto">
              <a:xfrm rot="5400000">
                <a:off x="2035" y="323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34" name="Freeform 390"/>
              <p:cNvSpPr>
                <a:spLocks noChangeAspect="1"/>
              </p:cNvSpPr>
              <p:nvPr/>
            </p:nvSpPr>
            <p:spPr bwMode="auto">
              <a:xfrm rot="5400000">
                <a:off x="1963" y="3239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35" name="Freeform 391"/>
              <p:cNvSpPr>
                <a:spLocks noChangeAspect="1"/>
              </p:cNvSpPr>
              <p:nvPr/>
            </p:nvSpPr>
            <p:spPr bwMode="auto">
              <a:xfrm rot="5400000">
                <a:off x="2035" y="3286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36" name="Freeform 392"/>
              <p:cNvSpPr>
                <a:spLocks noChangeAspect="1"/>
              </p:cNvSpPr>
              <p:nvPr/>
            </p:nvSpPr>
            <p:spPr bwMode="auto">
              <a:xfrm rot="5400000">
                <a:off x="1963" y="3286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37" name="Freeform 393"/>
              <p:cNvSpPr>
                <a:spLocks noChangeAspect="1"/>
              </p:cNvSpPr>
              <p:nvPr/>
            </p:nvSpPr>
            <p:spPr bwMode="auto">
              <a:xfrm rot="5400000">
                <a:off x="2035" y="3051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38" name="Freeform 394"/>
              <p:cNvSpPr>
                <a:spLocks noChangeAspect="1"/>
              </p:cNvSpPr>
              <p:nvPr/>
            </p:nvSpPr>
            <p:spPr bwMode="auto">
              <a:xfrm rot="5400000">
                <a:off x="1963" y="305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39" name="Freeform 395"/>
              <p:cNvSpPr>
                <a:spLocks noChangeAspect="1"/>
              </p:cNvSpPr>
              <p:nvPr/>
            </p:nvSpPr>
            <p:spPr bwMode="auto">
              <a:xfrm rot="5400000">
                <a:off x="2035" y="3098"/>
                <a:ext cx="45" cy="68"/>
              </a:xfrm>
              <a:custGeom>
                <a:avLst/>
                <a:gdLst>
                  <a:gd name="T0" fmla="*/ 14 w 54"/>
                  <a:gd name="T1" fmla="*/ 40 h 83"/>
                  <a:gd name="T2" fmla="*/ 15 w 54"/>
                  <a:gd name="T3" fmla="*/ 36 h 83"/>
                  <a:gd name="T4" fmla="*/ 19 w 54"/>
                  <a:gd name="T5" fmla="*/ 37 h 83"/>
                  <a:gd name="T6" fmla="*/ 21 w 54"/>
                  <a:gd name="T7" fmla="*/ 37 h 83"/>
                  <a:gd name="T8" fmla="*/ 20 w 54"/>
                  <a:gd name="T9" fmla="*/ 44 h 83"/>
                  <a:gd name="T10" fmla="*/ 21 w 54"/>
                  <a:gd name="T11" fmla="*/ 56 h 83"/>
                  <a:gd name="T12" fmla="*/ 25 w 54"/>
                  <a:gd name="T13" fmla="*/ 56 h 83"/>
                  <a:gd name="T14" fmla="*/ 23 w 54"/>
                  <a:gd name="T15" fmla="*/ 44 h 83"/>
                  <a:gd name="T16" fmla="*/ 25 w 54"/>
                  <a:gd name="T17" fmla="*/ 36 h 83"/>
                  <a:gd name="T18" fmla="*/ 38 w 54"/>
                  <a:gd name="T19" fmla="*/ 19 h 83"/>
                  <a:gd name="T20" fmla="*/ 19 w 54"/>
                  <a:gd name="T21" fmla="*/ 0 h 83"/>
                  <a:gd name="T22" fmla="*/ 0 w 54"/>
                  <a:gd name="T23" fmla="*/ 19 h 83"/>
                  <a:gd name="T24" fmla="*/ 11 w 54"/>
                  <a:gd name="T25" fmla="*/ 35 h 83"/>
                  <a:gd name="T26" fmla="*/ 11 w 54"/>
                  <a:gd name="T27" fmla="*/ 40 h 83"/>
                  <a:gd name="T28" fmla="*/ 12 w 54"/>
                  <a:gd name="T29" fmla="*/ 56 h 83"/>
                  <a:gd name="T30" fmla="*/ 16 w 54"/>
                  <a:gd name="T31" fmla="*/ 56 h 83"/>
                  <a:gd name="T32" fmla="*/ 14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40" name="Freeform 396"/>
              <p:cNvSpPr>
                <a:spLocks noChangeAspect="1"/>
              </p:cNvSpPr>
              <p:nvPr/>
            </p:nvSpPr>
            <p:spPr bwMode="auto">
              <a:xfrm rot="5400000">
                <a:off x="1963" y="3098"/>
                <a:ext cx="45" cy="67"/>
              </a:xfrm>
              <a:custGeom>
                <a:avLst/>
                <a:gdLst>
                  <a:gd name="T0" fmla="*/ 28 w 54"/>
                  <a:gd name="T1" fmla="*/ 20 h 82"/>
                  <a:gd name="T2" fmla="*/ 28 w 54"/>
                  <a:gd name="T3" fmla="*/ 17 h 82"/>
                  <a:gd name="T4" fmla="*/ 25 w 54"/>
                  <a:gd name="T5" fmla="*/ 0 h 82"/>
                  <a:gd name="T6" fmla="*/ 21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9 w 54"/>
                  <a:gd name="T13" fmla="*/ 19 h 82"/>
                  <a:gd name="T14" fmla="*/ 18 w 54"/>
                  <a:gd name="T15" fmla="*/ 19 h 82"/>
                  <a:gd name="T16" fmla="*/ 18 w 54"/>
                  <a:gd name="T17" fmla="*/ 13 h 82"/>
                  <a:gd name="T18" fmla="*/ 16 w 54"/>
                  <a:gd name="T19" fmla="*/ 0 h 82"/>
                  <a:gd name="T20" fmla="*/ 12 w 54"/>
                  <a:gd name="T21" fmla="*/ 0 h 82"/>
                  <a:gd name="T22" fmla="*/ 14 w 54"/>
                  <a:gd name="T23" fmla="*/ 13 h 82"/>
                  <a:gd name="T24" fmla="*/ 13 w 54"/>
                  <a:gd name="T25" fmla="*/ 20 h 82"/>
                  <a:gd name="T26" fmla="*/ 0 w 54"/>
                  <a:gd name="T27" fmla="*/ 37 h 82"/>
                  <a:gd name="T28" fmla="*/ 19 w 54"/>
                  <a:gd name="T29" fmla="*/ 55 h 82"/>
                  <a:gd name="T30" fmla="*/ 38 w 54"/>
                  <a:gd name="T31" fmla="*/ 37 h 82"/>
                  <a:gd name="T32" fmla="*/ 28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8"/>
                      <a:pt x="27" y="28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41" name="Freeform 397"/>
              <p:cNvSpPr>
                <a:spLocks noChangeAspect="1"/>
              </p:cNvSpPr>
              <p:nvPr/>
            </p:nvSpPr>
            <p:spPr bwMode="auto">
              <a:xfrm rot="5400000">
                <a:off x="2035" y="3145"/>
                <a:ext cx="46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5 w 55"/>
                  <a:gd name="T13" fmla="*/ 56 h 83"/>
                  <a:gd name="T14" fmla="*/ 23 w 55"/>
                  <a:gd name="T15" fmla="*/ 44 h 83"/>
                  <a:gd name="T16" fmla="*/ 25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42" name="Freeform 398"/>
              <p:cNvSpPr>
                <a:spLocks noChangeAspect="1"/>
              </p:cNvSpPr>
              <p:nvPr/>
            </p:nvSpPr>
            <p:spPr bwMode="auto">
              <a:xfrm rot="5400000">
                <a:off x="1963" y="3145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5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43" name="Freeform 399"/>
              <p:cNvSpPr>
                <a:spLocks noChangeAspect="1"/>
              </p:cNvSpPr>
              <p:nvPr/>
            </p:nvSpPr>
            <p:spPr bwMode="auto">
              <a:xfrm rot="5400000">
                <a:off x="2035" y="291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44" name="Freeform 400"/>
              <p:cNvSpPr>
                <a:spLocks noChangeAspect="1"/>
              </p:cNvSpPr>
              <p:nvPr/>
            </p:nvSpPr>
            <p:spPr bwMode="auto">
              <a:xfrm rot="5400000">
                <a:off x="1963" y="2910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45" name="Freeform 401"/>
              <p:cNvSpPr>
                <a:spLocks noChangeAspect="1"/>
              </p:cNvSpPr>
              <p:nvPr/>
            </p:nvSpPr>
            <p:spPr bwMode="auto">
              <a:xfrm rot="5400000">
                <a:off x="2035" y="2957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46" name="Freeform 402"/>
              <p:cNvSpPr>
                <a:spLocks noChangeAspect="1"/>
              </p:cNvSpPr>
              <p:nvPr/>
            </p:nvSpPr>
            <p:spPr bwMode="auto">
              <a:xfrm rot="5400000">
                <a:off x="1963" y="295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47" name="Freeform 403"/>
              <p:cNvSpPr>
                <a:spLocks noChangeAspect="1"/>
              </p:cNvSpPr>
              <p:nvPr/>
            </p:nvSpPr>
            <p:spPr bwMode="auto">
              <a:xfrm rot="5400000">
                <a:off x="2035" y="3003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48" name="Freeform 404"/>
              <p:cNvSpPr>
                <a:spLocks noChangeAspect="1"/>
              </p:cNvSpPr>
              <p:nvPr/>
            </p:nvSpPr>
            <p:spPr bwMode="auto">
              <a:xfrm rot="5400000">
                <a:off x="1963" y="3003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49" name="Freeform 405"/>
              <p:cNvSpPr>
                <a:spLocks noChangeAspect="1"/>
              </p:cNvSpPr>
              <p:nvPr/>
            </p:nvSpPr>
            <p:spPr bwMode="auto">
              <a:xfrm rot="5400000">
                <a:off x="2035" y="2768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50" name="Freeform 406"/>
              <p:cNvSpPr>
                <a:spLocks noChangeAspect="1"/>
              </p:cNvSpPr>
              <p:nvPr/>
            </p:nvSpPr>
            <p:spPr bwMode="auto">
              <a:xfrm rot="5400000">
                <a:off x="1963" y="2768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51" name="Freeform 407"/>
              <p:cNvSpPr>
                <a:spLocks noChangeAspect="1"/>
              </p:cNvSpPr>
              <p:nvPr/>
            </p:nvSpPr>
            <p:spPr bwMode="auto">
              <a:xfrm rot="5400000">
                <a:off x="2035" y="2815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52" name="Freeform 408"/>
              <p:cNvSpPr>
                <a:spLocks noChangeAspect="1"/>
              </p:cNvSpPr>
              <p:nvPr/>
            </p:nvSpPr>
            <p:spPr bwMode="auto">
              <a:xfrm rot="5400000">
                <a:off x="1963" y="2815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5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53" name="Freeform 409"/>
              <p:cNvSpPr>
                <a:spLocks noChangeAspect="1"/>
              </p:cNvSpPr>
              <p:nvPr/>
            </p:nvSpPr>
            <p:spPr bwMode="auto">
              <a:xfrm rot="5400000">
                <a:off x="2036" y="2862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54" name="Freeform 410"/>
              <p:cNvSpPr>
                <a:spLocks noChangeAspect="1"/>
              </p:cNvSpPr>
              <p:nvPr/>
            </p:nvSpPr>
            <p:spPr bwMode="auto">
              <a:xfrm rot="5400000">
                <a:off x="1964" y="2862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55" name="Freeform 411"/>
              <p:cNvSpPr>
                <a:spLocks noChangeAspect="1"/>
              </p:cNvSpPr>
              <p:nvPr/>
            </p:nvSpPr>
            <p:spPr bwMode="auto">
              <a:xfrm rot="5400000">
                <a:off x="2035" y="272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56" name="Freeform 412"/>
              <p:cNvSpPr>
                <a:spLocks noChangeAspect="1"/>
              </p:cNvSpPr>
              <p:nvPr/>
            </p:nvSpPr>
            <p:spPr bwMode="auto">
              <a:xfrm rot="5400000">
                <a:off x="1963" y="272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57" name="Freeform 413"/>
              <p:cNvSpPr>
                <a:spLocks noChangeAspect="1"/>
              </p:cNvSpPr>
              <p:nvPr/>
            </p:nvSpPr>
            <p:spPr bwMode="auto">
              <a:xfrm rot="5400000">
                <a:off x="2034" y="333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58" name="Freeform 414"/>
              <p:cNvSpPr>
                <a:spLocks noChangeAspect="1"/>
              </p:cNvSpPr>
              <p:nvPr/>
            </p:nvSpPr>
            <p:spPr bwMode="auto">
              <a:xfrm rot="5400000">
                <a:off x="1962" y="3332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59" name="Freeform 415"/>
              <p:cNvSpPr>
                <a:spLocks noChangeAspect="1"/>
              </p:cNvSpPr>
              <p:nvPr/>
            </p:nvSpPr>
            <p:spPr bwMode="auto">
              <a:xfrm rot="5400000">
                <a:off x="2034" y="337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60" name="Freeform 416"/>
              <p:cNvSpPr>
                <a:spLocks noChangeAspect="1"/>
              </p:cNvSpPr>
              <p:nvPr/>
            </p:nvSpPr>
            <p:spPr bwMode="auto">
              <a:xfrm rot="5400000">
                <a:off x="1962" y="3379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61" name="Freeform 417"/>
              <p:cNvSpPr>
                <a:spLocks noChangeAspect="1"/>
              </p:cNvSpPr>
              <p:nvPr/>
            </p:nvSpPr>
            <p:spPr bwMode="auto">
              <a:xfrm rot="5400000">
                <a:off x="5127" y="2578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62" name="Freeform 418"/>
              <p:cNvSpPr>
                <a:spLocks noChangeAspect="1"/>
              </p:cNvSpPr>
              <p:nvPr/>
            </p:nvSpPr>
            <p:spPr bwMode="auto">
              <a:xfrm rot="5400000">
                <a:off x="5055" y="2578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5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63" name="Freeform 419"/>
              <p:cNvSpPr>
                <a:spLocks noChangeAspect="1"/>
              </p:cNvSpPr>
              <p:nvPr/>
            </p:nvSpPr>
            <p:spPr bwMode="auto">
              <a:xfrm rot="5400000">
                <a:off x="5128" y="2625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64" name="Freeform 420"/>
              <p:cNvSpPr>
                <a:spLocks noChangeAspect="1"/>
              </p:cNvSpPr>
              <p:nvPr/>
            </p:nvSpPr>
            <p:spPr bwMode="auto">
              <a:xfrm rot="5400000">
                <a:off x="5056" y="2625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9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65" name="Freeform 421"/>
              <p:cNvSpPr>
                <a:spLocks noChangeAspect="1"/>
              </p:cNvSpPr>
              <p:nvPr/>
            </p:nvSpPr>
            <p:spPr bwMode="auto">
              <a:xfrm rot="5400000">
                <a:off x="5127" y="2673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66" name="Freeform 422"/>
              <p:cNvSpPr>
                <a:spLocks noChangeAspect="1"/>
              </p:cNvSpPr>
              <p:nvPr/>
            </p:nvSpPr>
            <p:spPr bwMode="auto">
              <a:xfrm rot="5400000">
                <a:off x="5055" y="2673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67" name="Freeform 423"/>
              <p:cNvSpPr>
                <a:spLocks noChangeAspect="1"/>
              </p:cNvSpPr>
              <p:nvPr/>
            </p:nvSpPr>
            <p:spPr bwMode="auto">
              <a:xfrm rot="5400000">
                <a:off x="5127" y="243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68" name="Freeform 424"/>
              <p:cNvSpPr>
                <a:spLocks noChangeAspect="1"/>
              </p:cNvSpPr>
              <p:nvPr/>
            </p:nvSpPr>
            <p:spPr bwMode="auto">
              <a:xfrm rot="5400000">
                <a:off x="5055" y="2438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69" name="Freeform 425"/>
              <p:cNvSpPr>
                <a:spLocks noChangeAspect="1"/>
              </p:cNvSpPr>
              <p:nvPr/>
            </p:nvSpPr>
            <p:spPr bwMode="auto">
              <a:xfrm rot="5400000">
                <a:off x="5127" y="2484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9" y="55"/>
                      <a:pt x="30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70" name="Freeform 426"/>
              <p:cNvSpPr>
                <a:spLocks noChangeAspect="1"/>
              </p:cNvSpPr>
              <p:nvPr/>
            </p:nvSpPr>
            <p:spPr bwMode="auto">
              <a:xfrm rot="5400000">
                <a:off x="5055" y="248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71" name="Freeform 427"/>
              <p:cNvSpPr>
                <a:spLocks noChangeAspect="1"/>
              </p:cNvSpPr>
              <p:nvPr/>
            </p:nvSpPr>
            <p:spPr bwMode="auto">
              <a:xfrm rot="5400000">
                <a:off x="5127" y="2531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72" name="Freeform 428"/>
              <p:cNvSpPr>
                <a:spLocks noChangeAspect="1"/>
              </p:cNvSpPr>
              <p:nvPr/>
            </p:nvSpPr>
            <p:spPr bwMode="auto">
              <a:xfrm rot="5400000">
                <a:off x="5055" y="25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73" name="Freeform 429"/>
              <p:cNvSpPr>
                <a:spLocks noChangeAspect="1"/>
              </p:cNvSpPr>
              <p:nvPr/>
            </p:nvSpPr>
            <p:spPr bwMode="auto">
              <a:xfrm rot="5400000">
                <a:off x="5127" y="2296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74" name="Freeform 430"/>
              <p:cNvSpPr>
                <a:spLocks noChangeAspect="1"/>
              </p:cNvSpPr>
              <p:nvPr/>
            </p:nvSpPr>
            <p:spPr bwMode="auto">
              <a:xfrm rot="5400000">
                <a:off x="5055" y="2296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75" name="Freeform 431"/>
              <p:cNvSpPr>
                <a:spLocks noChangeAspect="1"/>
              </p:cNvSpPr>
              <p:nvPr/>
            </p:nvSpPr>
            <p:spPr bwMode="auto">
              <a:xfrm rot="5400000">
                <a:off x="5127" y="2343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1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76" name="Freeform 432"/>
              <p:cNvSpPr>
                <a:spLocks noChangeAspect="1"/>
              </p:cNvSpPr>
              <p:nvPr/>
            </p:nvSpPr>
            <p:spPr bwMode="auto">
              <a:xfrm rot="5400000">
                <a:off x="5055" y="2343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77" name="Freeform 433"/>
              <p:cNvSpPr>
                <a:spLocks noChangeAspect="1"/>
              </p:cNvSpPr>
              <p:nvPr/>
            </p:nvSpPr>
            <p:spPr bwMode="auto">
              <a:xfrm rot="5400000">
                <a:off x="5127" y="2391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78" name="Freeform 434"/>
              <p:cNvSpPr>
                <a:spLocks noChangeAspect="1"/>
              </p:cNvSpPr>
              <p:nvPr/>
            </p:nvSpPr>
            <p:spPr bwMode="auto">
              <a:xfrm rot="5400000">
                <a:off x="5055" y="2391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79" name="Freeform 435"/>
              <p:cNvSpPr>
                <a:spLocks noChangeAspect="1"/>
              </p:cNvSpPr>
              <p:nvPr/>
            </p:nvSpPr>
            <p:spPr bwMode="auto">
              <a:xfrm rot="5400000">
                <a:off x="5127" y="2156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80" name="Freeform 436"/>
              <p:cNvSpPr>
                <a:spLocks noChangeAspect="1"/>
              </p:cNvSpPr>
              <p:nvPr/>
            </p:nvSpPr>
            <p:spPr bwMode="auto">
              <a:xfrm rot="5400000">
                <a:off x="5055" y="2156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81" name="Freeform 437"/>
              <p:cNvSpPr>
                <a:spLocks noChangeAspect="1"/>
              </p:cNvSpPr>
              <p:nvPr/>
            </p:nvSpPr>
            <p:spPr bwMode="auto">
              <a:xfrm rot="5400000">
                <a:off x="5127" y="2202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82" name="Freeform 438"/>
              <p:cNvSpPr>
                <a:spLocks noChangeAspect="1"/>
              </p:cNvSpPr>
              <p:nvPr/>
            </p:nvSpPr>
            <p:spPr bwMode="auto">
              <a:xfrm rot="5400000">
                <a:off x="5055" y="2202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83" name="Freeform 439"/>
              <p:cNvSpPr>
                <a:spLocks noChangeAspect="1"/>
              </p:cNvSpPr>
              <p:nvPr/>
            </p:nvSpPr>
            <p:spPr bwMode="auto">
              <a:xfrm rot="5400000">
                <a:off x="5127" y="224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84" name="Freeform 440"/>
              <p:cNvSpPr>
                <a:spLocks noChangeAspect="1"/>
              </p:cNvSpPr>
              <p:nvPr/>
            </p:nvSpPr>
            <p:spPr bwMode="auto">
              <a:xfrm rot="5400000">
                <a:off x="5055" y="2249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85" name="Freeform 441"/>
              <p:cNvSpPr>
                <a:spLocks noChangeAspect="1"/>
              </p:cNvSpPr>
              <p:nvPr/>
            </p:nvSpPr>
            <p:spPr bwMode="auto">
              <a:xfrm rot="5400000">
                <a:off x="5127" y="2014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86" name="Freeform 442"/>
              <p:cNvSpPr>
                <a:spLocks noChangeAspect="1"/>
              </p:cNvSpPr>
              <p:nvPr/>
            </p:nvSpPr>
            <p:spPr bwMode="auto">
              <a:xfrm rot="5400000">
                <a:off x="5055" y="2014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87" name="Freeform 443"/>
              <p:cNvSpPr>
                <a:spLocks noChangeAspect="1"/>
              </p:cNvSpPr>
              <p:nvPr/>
            </p:nvSpPr>
            <p:spPr bwMode="auto">
              <a:xfrm rot="5400000">
                <a:off x="5127" y="2061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88" name="Freeform 444"/>
              <p:cNvSpPr>
                <a:spLocks noChangeAspect="1"/>
              </p:cNvSpPr>
              <p:nvPr/>
            </p:nvSpPr>
            <p:spPr bwMode="auto">
              <a:xfrm rot="5400000">
                <a:off x="5055" y="2061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89" name="Freeform 445"/>
              <p:cNvSpPr>
                <a:spLocks noChangeAspect="1"/>
              </p:cNvSpPr>
              <p:nvPr/>
            </p:nvSpPr>
            <p:spPr bwMode="auto">
              <a:xfrm rot="5400000">
                <a:off x="5127" y="2108"/>
                <a:ext cx="45" cy="68"/>
              </a:xfrm>
              <a:custGeom>
                <a:avLst/>
                <a:gdLst>
                  <a:gd name="T0" fmla="*/ 14 w 54"/>
                  <a:gd name="T1" fmla="*/ 40 h 83"/>
                  <a:gd name="T2" fmla="*/ 15 w 54"/>
                  <a:gd name="T3" fmla="*/ 36 h 83"/>
                  <a:gd name="T4" fmla="*/ 19 w 54"/>
                  <a:gd name="T5" fmla="*/ 37 h 83"/>
                  <a:gd name="T6" fmla="*/ 21 w 54"/>
                  <a:gd name="T7" fmla="*/ 37 h 83"/>
                  <a:gd name="T8" fmla="*/ 20 w 54"/>
                  <a:gd name="T9" fmla="*/ 44 h 83"/>
                  <a:gd name="T10" fmla="*/ 21 w 54"/>
                  <a:gd name="T11" fmla="*/ 56 h 83"/>
                  <a:gd name="T12" fmla="*/ 25 w 54"/>
                  <a:gd name="T13" fmla="*/ 56 h 83"/>
                  <a:gd name="T14" fmla="*/ 23 w 54"/>
                  <a:gd name="T15" fmla="*/ 44 h 83"/>
                  <a:gd name="T16" fmla="*/ 25 w 54"/>
                  <a:gd name="T17" fmla="*/ 36 h 83"/>
                  <a:gd name="T18" fmla="*/ 38 w 54"/>
                  <a:gd name="T19" fmla="*/ 19 h 83"/>
                  <a:gd name="T20" fmla="*/ 19 w 54"/>
                  <a:gd name="T21" fmla="*/ 0 h 83"/>
                  <a:gd name="T22" fmla="*/ 0 w 54"/>
                  <a:gd name="T23" fmla="*/ 19 h 83"/>
                  <a:gd name="T24" fmla="*/ 11 w 54"/>
                  <a:gd name="T25" fmla="*/ 35 h 83"/>
                  <a:gd name="T26" fmla="*/ 11 w 54"/>
                  <a:gd name="T27" fmla="*/ 40 h 83"/>
                  <a:gd name="T28" fmla="*/ 12 w 54"/>
                  <a:gd name="T29" fmla="*/ 56 h 83"/>
                  <a:gd name="T30" fmla="*/ 16 w 54"/>
                  <a:gd name="T31" fmla="*/ 56 h 83"/>
                  <a:gd name="T32" fmla="*/ 14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90" name="Freeform 446"/>
              <p:cNvSpPr>
                <a:spLocks noChangeAspect="1"/>
              </p:cNvSpPr>
              <p:nvPr/>
            </p:nvSpPr>
            <p:spPr bwMode="auto">
              <a:xfrm rot="5400000">
                <a:off x="5055" y="2108"/>
                <a:ext cx="45" cy="67"/>
              </a:xfrm>
              <a:custGeom>
                <a:avLst/>
                <a:gdLst>
                  <a:gd name="T0" fmla="*/ 28 w 54"/>
                  <a:gd name="T1" fmla="*/ 20 h 82"/>
                  <a:gd name="T2" fmla="*/ 28 w 54"/>
                  <a:gd name="T3" fmla="*/ 17 h 82"/>
                  <a:gd name="T4" fmla="*/ 25 w 54"/>
                  <a:gd name="T5" fmla="*/ 0 h 82"/>
                  <a:gd name="T6" fmla="*/ 21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9 w 54"/>
                  <a:gd name="T13" fmla="*/ 18 h 82"/>
                  <a:gd name="T14" fmla="*/ 18 w 54"/>
                  <a:gd name="T15" fmla="*/ 19 h 82"/>
                  <a:gd name="T16" fmla="*/ 18 w 54"/>
                  <a:gd name="T17" fmla="*/ 13 h 82"/>
                  <a:gd name="T18" fmla="*/ 16 w 54"/>
                  <a:gd name="T19" fmla="*/ 0 h 82"/>
                  <a:gd name="T20" fmla="*/ 12 w 54"/>
                  <a:gd name="T21" fmla="*/ 0 h 82"/>
                  <a:gd name="T22" fmla="*/ 14 w 54"/>
                  <a:gd name="T23" fmla="*/ 13 h 82"/>
                  <a:gd name="T24" fmla="*/ 13 w 54"/>
                  <a:gd name="T25" fmla="*/ 20 h 82"/>
                  <a:gd name="T26" fmla="*/ 0 w 54"/>
                  <a:gd name="T27" fmla="*/ 37 h 82"/>
                  <a:gd name="T28" fmla="*/ 19 w 54"/>
                  <a:gd name="T29" fmla="*/ 55 h 82"/>
                  <a:gd name="T30" fmla="*/ 38 w 54"/>
                  <a:gd name="T31" fmla="*/ 37 h 82"/>
                  <a:gd name="T32" fmla="*/ 28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91" name="Freeform 447"/>
              <p:cNvSpPr>
                <a:spLocks noChangeAspect="1"/>
              </p:cNvSpPr>
              <p:nvPr/>
            </p:nvSpPr>
            <p:spPr bwMode="auto">
              <a:xfrm rot="5400000">
                <a:off x="5127" y="1873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92" name="Freeform 448"/>
              <p:cNvSpPr>
                <a:spLocks noChangeAspect="1"/>
              </p:cNvSpPr>
              <p:nvPr/>
            </p:nvSpPr>
            <p:spPr bwMode="auto">
              <a:xfrm rot="5400000">
                <a:off x="5056" y="1872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93" name="Freeform 449"/>
              <p:cNvSpPr>
                <a:spLocks noChangeAspect="1"/>
              </p:cNvSpPr>
              <p:nvPr/>
            </p:nvSpPr>
            <p:spPr bwMode="auto">
              <a:xfrm rot="5400000">
                <a:off x="5126" y="1921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94" name="Freeform 450"/>
              <p:cNvSpPr>
                <a:spLocks noChangeAspect="1"/>
              </p:cNvSpPr>
              <p:nvPr/>
            </p:nvSpPr>
            <p:spPr bwMode="auto">
              <a:xfrm rot="5400000">
                <a:off x="5055" y="1920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95" name="Freeform 451"/>
              <p:cNvSpPr>
                <a:spLocks noChangeAspect="1"/>
              </p:cNvSpPr>
              <p:nvPr/>
            </p:nvSpPr>
            <p:spPr bwMode="auto">
              <a:xfrm rot="5400000">
                <a:off x="5126" y="196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96" name="Freeform 452"/>
              <p:cNvSpPr>
                <a:spLocks noChangeAspect="1"/>
              </p:cNvSpPr>
              <p:nvPr/>
            </p:nvSpPr>
            <p:spPr bwMode="auto">
              <a:xfrm rot="5400000">
                <a:off x="5055" y="1967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40" y="27"/>
                      <a:pt x="40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97" name="Freeform 453"/>
              <p:cNvSpPr>
                <a:spLocks noChangeAspect="1"/>
              </p:cNvSpPr>
              <p:nvPr/>
            </p:nvSpPr>
            <p:spPr bwMode="auto">
              <a:xfrm rot="5400000">
                <a:off x="5126" y="173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98" name="Freeform 454"/>
              <p:cNvSpPr>
                <a:spLocks noChangeAspect="1"/>
              </p:cNvSpPr>
              <p:nvPr/>
            </p:nvSpPr>
            <p:spPr bwMode="auto">
              <a:xfrm rot="5400000">
                <a:off x="5055" y="173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99" name="Freeform 455"/>
              <p:cNvSpPr>
                <a:spLocks noChangeAspect="1"/>
              </p:cNvSpPr>
              <p:nvPr/>
            </p:nvSpPr>
            <p:spPr bwMode="auto">
              <a:xfrm rot="5400000">
                <a:off x="5126" y="178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00" name="Freeform 456"/>
              <p:cNvSpPr>
                <a:spLocks noChangeAspect="1"/>
              </p:cNvSpPr>
              <p:nvPr/>
            </p:nvSpPr>
            <p:spPr bwMode="auto">
              <a:xfrm rot="5400000">
                <a:off x="5055" y="1779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01" name="Freeform 457"/>
              <p:cNvSpPr>
                <a:spLocks noChangeAspect="1"/>
              </p:cNvSpPr>
              <p:nvPr/>
            </p:nvSpPr>
            <p:spPr bwMode="auto">
              <a:xfrm rot="5400000">
                <a:off x="5126" y="1827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02" name="Freeform 458"/>
              <p:cNvSpPr>
                <a:spLocks noChangeAspect="1"/>
              </p:cNvSpPr>
              <p:nvPr/>
            </p:nvSpPr>
            <p:spPr bwMode="auto">
              <a:xfrm rot="5400000">
                <a:off x="5055" y="1826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03" name="Freeform 459"/>
              <p:cNvSpPr>
                <a:spLocks noChangeAspect="1"/>
              </p:cNvSpPr>
              <p:nvPr/>
            </p:nvSpPr>
            <p:spPr bwMode="auto">
              <a:xfrm rot="5400000">
                <a:off x="5127" y="1591"/>
                <a:ext cx="44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19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2 w 55"/>
                  <a:gd name="T15" fmla="*/ 44 h 83"/>
                  <a:gd name="T16" fmla="*/ 24 w 55"/>
                  <a:gd name="T17" fmla="*/ 36 h 83"/>
                  <a:gd name="T18" fmla="*/ 35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5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04" name="Freeform 460"/>
              <p:cNvSpPr>
                <a:spLocks noChangeAspect="1"/>
              </p:cNvSpPr>
              <p:nvPr/>
            </p:nvSpPr>
            <p:spPr bwMode="auto">
              <a:xfrm rot="5400000">
                <a:off x="5056" y="1590"/>
                <a:ext cx="44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2 w 55"/>
                  <a:gd name="T9" fmla="*/ 17 h 82"/>
                  <a:gd name="T10" fmla="*/ 22 w 55"/>
                  <a:gd name="T11" fmla="*/ 19 h 82"/>
                  <a:gd name="T12" fmla="*/ 18 w 55"/>
                  <a:gd name="T13" fmla="*/ 18 h 82"/>
                  <a:gd name="T14" fmla="*/ 17 w 55"/>
                  <a:gd name="T15" fmla="*/ 19 h 82"/>
                  <a:gd name="T16" fmla="*/ 17 w 55"/>
                  <a:gd name="T17" fmla="*/ 13 h 82"/>
                  <a:gd name="T18" fmla="*/ 15 w 55"/>
                  <a:gd name="T19" fmla="*/ 0 h 82"/>
                  <a:gd name="T20" fmla="*/ 11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5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05" name="Freeform 461"/>
              <p:cNvSpPr>
                <a:spLocks noChangeAspect="1"/>
              </p:cNvSpPr>
              <p:nvPr/>
            </p:nvSpPr>
            <p:spPr bwMode="auto">
              <a:xfrm rot="5400000">
                <a:off x="5127" y="1638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06" name="Freeform 462"/>
              <p:cNvSpPr>
                <a:spLocks noChangeAspect="1"/>
              </p:cNvSpPr>
              <p:nvPr/>
            </p:nvSpPr>
            <p:spPr bwMode="auto">
              <a:xfrm rot="5400000">
                <a:off x="5056" y="1637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07" name="Freeform 463"/>
              <p:cNvSpPr>
                <a:spLocks noChangeAspect="1"/>
              </p:cNvSpPr>
              <p:nvPr/>
            </p:nvSpPr>
            <p:spPr bwMode="auto">
              <a:xfrm rot="5400000">
                <a:off x="5126" y="1686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08" name="Freeform 464"/>
              <p:cNvSpPr>
                <a:spLocks noChangeAspect="1"/>
              </p:cNvSpPr>
              <p:nvPr/>
            </p:nvSpPr>
            <p:spPr bwMode="auto">
              <a:xfrm rot="5400000">
                <a:off x="5055" y="1685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09" name="Freeform 465"/>
              <p:cNvSpPr>
                <a:spLocks noChangeAspect="1"/>
              </p:cNvSpPr>
              <p:nvPr/>
            </p:nvSpPr>
            <p:spPr bwMode="auto">
              <a:xfrm rot="5400000">
                <a:off x="5126" y="1451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10" name="Freeform 466"/>
              <p:cNvSpPr>
                <a:spLocks noChangeAspect="1"/>
              </p:cNvSpPr>
              <p:nvPr/>
            </p:nvSpPr>
            <p:spPr bwMode="auto">
              <a:xfrm rot="5400000">
                <a:off x="5055" y="1450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11" name="Freeform 467"/>
              <p:cNvSpPr>
                <a:spLocks noChangeAspect="1"/>
              </p:cNvSpPr>
              <p:nvPr/>
            </p:nvSpPr>
            <p:spPr bwMode="auto">
              <a:xfrm rot="5400000">
                <a:off x="5126" y="1497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12" name="Freeform 468"/>
              <p:cNvSpPr>
                <a:spLocks noChangeAspect="1"/>
              </p:cNvSpPr>
              <p:nvPr/>
            </p:nvSpPr>
            <p:spPr bwMode="auto">
              <a:xfrm rot="5400000">
                <a:off x="5055" y="1496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13" name="Freeform 469"/>
              <p:cNvSpPr>
                <a:spLocks noChangeAspect="1"/>
              </p:cNvSpPr>
              <p:nvPr/>
            </p:nvSpPr>
            <p:spPr bwMode="auto">
              <a:xfrm rot="5400000">
                <a:off x="5126" y="1544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14" name="Freeform 470"/>
              <p:cNvSpPr>
                <a:spLocks noChangeAspect="1"/>
              </p:cNvSpPr>
              <p:nvPr/>
            </p:nvSpPr>
            <p:spPr bwMode="auto">
              <a:xfrm rot="5400000">
                <a:off x="5055" y="1543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15" name="Freeform 471"/>
              <p:cNvSpPr>
                <a:spLocks noChangeAspect="1"/>
              </p:cNvSpPr>
              <p:nvPr/>
            </p:nvSpPr>
            <p:spPr bwMode="auto">
              <a:xfrm rot="5400000">
                <a:off x="5126" y="1309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16" name="Freeform 472"/>
              <p:cNvSpPr>
                <a:spLocks noChangeAspect="1"/>
              </p:cNvSpPr>
              <p:nvPr/>
            </p:nvSpPr>
            <p:spPr bwMode="auto">
              <a:xfrm rot="5400000">
                <a:off x="5055" y="1308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17" name="Freeform 473"/>
              <p:cNvSpPr>
                <a:spLocks noChangeAspect="1"/>
              </p:cNvSpPr>
              <p:nvPr/>
            </p:nvSpPr>
            <p:spPr bwMode="auto">
              <a:xfrm rot="5400000">
                <a:off x="5126" y="1356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2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3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18" name="Freeform 474"/>
              <p:cNvSpPr>
                <a:spLocks noChangeAspect="1"/>
              </p:cNvSpPr>
              <p:nvPr/>
            </p:nvSpPr>
            <p:spPr bwMode="auto">
              <a:xfrm rot="5400000">
                <a:off x="5055" y="1355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4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7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5" y="17"/>
                      <a:pt x="35" y="26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6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19" name="Freeform 475"/>
              <p:cNvSpPr>
                <a:spLocks noChangeAspect="1"/>
              </p:cNvSpPr>
              <p:nvPr/>
            </p:nvSpPr>
            <p:spPr bwMode="auto">
              <a:xfrm rot="5400000">
                <a:off x="5126" y="1404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20" name="Freeform 476"/>
              <p:cNvSpPr>
                <a:spLocks noChangeAspect="1"/>
              </p:cNvSpPr>
              <p:nvPr/>
            </p:nvSpPr>
            <p:spPr bwMode="auto">
              <a:xfrm rot="5400000">
                <a:off x="5055" y="1403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21" name="Freeform 477"/>
              <p:cNvSpPr>
                <a:spLocks noChangeAspect="1"/>
              </p:cNvSpPr>
              <p:nvPr/>
            </p:nvSpPr>
            <p:spPr bwMode="auto">
              <a:xfrm rot="5400000">
                <a:off x="5126" y="1169"/>
                <a:ext cx="45" cy="68"/>
              </a:xfrm>
              <a:custGeom>
                <a:avLst/>
                <a:gdLst>
                  <a:gd name="T0" fmla="*/ 13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0 w 55"/>
                  <a:gd name="T25" fmla="*/ 35 h 83"/>
                  <a:gd name="T26" fmla="*/ 10 w 55"/>
                  <a:gd name="T27" fmla="*/ 40 h 83"/>
                  <a:gd name="T28" fmla="*/ 11 w 55"/>
                  <a:gd name="T29" fmla="*/ 56 h 83"/>
                  <a:gd name="T30" fmla="*/ 16 w 55"/>
                  <a:gd name="T31" fmla="*/ 56 h 83"/>
                  <a:gd name="T32" fmla="*/ 13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22" name="Freeform 478"/>
              <p:cNvSpPr>
                <a:spLocks noChangeAspect="1"/>
              </p:cNvSpPr>
              <p:nvPr/>
            </p:nvSpPr>
            <p:spPr bwMode="auto">
              <a:xfrm rot="5400000">
                <a:off x="5055" y="1168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1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7"/>
                      <a:pt x="27" y="27"/>
                    </a:cubicBezTo>
                    <a:cubicBezTo>
                      <a:pt x="26" y="27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23" name="Freeform 479"/>
              <p:cNvSpPr>
                <a:spLocks noChangeAspect="1"/>
              </p:cNvSpPr>
              <p:nvPr/>
            </p:nvSpPr>
            <p:spPr bwMode="auto">
              <a:xfrm rot="5400000">
                <a:off x="5126" y="1215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24" name="Freeform 480"/>
              <p:cNvSpPr>
                <a:spLocks noChangeAspect="1"/>
              </p:cNvSpPr>
              <p:nvPr/>
            </p:nvSpPr>
            <p:spPr bwMode="auto">
              <a:xfrm rot="5400000">
                <a:off x="5055" y="1214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25" name="Freeform 481"/>
              <p:cNvSpPr>
                <a:spLocks noChangeAspect="1"/>
              </p:cNvSpPr>
              <p:nvPr/>
            </p:nvSpPr>
            <p:spPr bwMode="auto">
              <a:xfrm rot="5400000">
                <a:off x="5126" y="1262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26" name="Freeform 482"/>
              <p:cNvSpPr>
                <a:spLocks noChangeAspect="1"/>
              </p:cNvSpPr>
              <p:nvPr/>
            </p:nvSpPr>
            <p:spPr bwMode="auto">
              <a:xfrm rot="5400000">
                <a:off x="5055" y="126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27" name="Freeform 483"/>
              <p:cNvSpPr>
                <a:spLocks noChangeAspect="1"/>
              </p:cNvSpPr>
              <p:nvPr/>
            </p:nvSpPr>
            <p:spPr bwMode="auto">
              <a:xfrm rot="5400000">
                <a:off x="5127" y="1121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28" name="Freeform 484"/>
              <p:cNvSpPr>
                <a:spLocks noChangeAspect="1"/>
              </p:cNvSpPr>
              <p:nvPr/>
            </p:nvSpPr>
            <p:spPr bwMode="auto">
              <a:xfrm rot="5400000">
                <a:off x="5056" y="1120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29" name="Freeform 485"/>
              <p:cNvSpPr>
                <a:spLocks noChangeAspect="1"/>
              </p:cNvSpPr>
              <p:nvPr/>
            </p:nvSpPr>
            <p:spPr bwMode="auto">
              <a:xfrm rot="5400000">
                <a:off x="5127" y="319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30" name="Freeform 486"/>
              <p:cNvSpPr>
                <a:spLocks noChangeAspect="1"/>
              </p:cNvSpPr>
              <p:nvPr/>
            </p:nvSpPr>
            <p:spPr bwMode="auto">
              <a:xfrm rot="5400000">
                <a:off x="5055" y="3190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31" name="Freeform 487"/>
              <p:cNvSpPr>
                <a:spLocks noChangeAspect="1"/>
              </p:cNvSpPr>
              <p:nvPr/>
            </p:nvSpPr>
            <p:spPr bwMode="auto">
              <a:xfrm rot="5400000">
                <a:off x="5127" y="3237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32" name="Freeform 488"/>
              <p:cNvSpPr>
                <a:spLocks noChangeAspect="1"/>
              </p:cNvSpPr>
              <p:nvPr/>
            </p:nvSpPr>
            <p:spPr bwMode="auto">
              <a:xfrm rot="5400000">
                <a:off x="5055" y="3237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33" name="Freeform 489"/>
              <p:cNvSpPr>
                <a:spLocks noChangeAspect="1"/>
              </p:cNvSpPr>
              <p:nvPr/>
            </p:nvSpPr>
            <p:spPr bwMode="auto">
              <a:xfrm rot="5400000">
                <a:off x="5127" y="3284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34" name="Freeform 490"/>
              <p:cNvSpPr>
                <a:spLocks noChangeAspect="1"/>
              </p:cNvSpPr>
              <p:nvPr/>
            </p:nvSpPr>
            <p:spPr bwMode="auto">
              <a:xfrm rot="5400000">
                <a:off x="5055" y="3284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35" name="Freeform 491"/>
              <p:cNvSpPr>
                <a:spLocks noChangeAspect="1"/>
              </p:cNvSpPr>
              <p:nvPr/>
            </p:nvSpPr>
            <p:spPr bwMode="auto">
              <a:xfrm rot="5400000">
                <a:off x="5127" y="3049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36" name="Freeform 492"/>
              <p:cNvSpPr>
                <a:spLocks noChangeAspect="1"/>
              </p:cNvSpPr>
              <p:nvPr/>
            </p:nvSpPr>
            <p:spPr bwMode="auto">
              <a:xfrm rot="5400000">
                <a:off x="5055" y="3049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37" name="Freeform 493"/>
              <p:cNvSpPr>
                <a:spLocks noChangeAspect="1"/>
              </p:cNvSpPr>
              <p:nvPr/>
            </p:nvSpPr>
            <p:spPr bwMode="auto">
              <a:xfrm rot="5400000">
                <a:off x="5127" y="3096"/>
                <a:ext cx="45" cy="68"/>
              </a:xfrm>
              <a:custGeom>
                <a:avLst/>
                <a:gdLst>
                  <a:gd name="T0" fmla="*/ 14 w 54"/>
                  <a:gd name="T1" fmla="*/ 40 h 83"/>
                  <a:gd name="T2" fmla="*/ 15 w 54"/>
                  <a:gd name="T3" fmla="*/ 36 h 83"/>
                  <a:gd name="T4" fmla="*/ 19 w 54"/>
                  <a:gd name="T5" fmla="*/ 37 h 83"/>
                  <a:gd name="T6" fmla="*/ 21 w 54"/>
                  <a:gd name="T7" fmla="*/ 37 h 83"/>
                  <a:gd name="T8" fmla="*/ 20 w 54"/>
                  <a:gd name="T9" fmla="*/ 44 h 83"/>
                  <a:gd name="T10" fmla="*/ 21 w 54"/>
                  <a:gd name="T11" fmla="*/ 56 h 83"/>
                  <a:gd name="T12" fmla="*/ 25 w 54"/>
                  <a:gd name="T13" fmla="*/ 56 h 83"/>
                  <a:gd name="T14" fmla="*/ 23 w 54"/>
                  <a:gd name="T15" fmla="*/ 44 h 83"/>
                  <a:gd name="T16" fmla="*/ 25 w 54"/>
                  <a:gd name="T17" fmla="*/ 36 h 83"/>
                  <a:gd name="T18" fmla="*/ 38 w 54"/>
                  <a:gd name="T19" fmla="*/ 19 h 83"/>
                  <a:gd name="T20" fmla="*/ 19 w 54"/>
                  <a:gd name="T21" fmla="*/ 0 h 83"/>
                  <a:gd name="T22" fmla="*/ 0 w 54"/>
                  <a:gd name="T23" fmla="*/ 19 h 83"/>
                  <a:gd name="T24" fmla="*/ 11 w 54"/>
                  <a:gd name="T25" fmla="*/ 35 h 83"/>
                  <a:gd name="T26" fmla="*/ 11 w 54"/>
                  <a:gd name="T27" fmla="*/ 40 h 83"/>
                  <a:gd name="T28" fmla="*/ 12 w 54"/>
                  <a:gd name="T29" fmla="*/ 56 h 83"/>
                  <a:gd name="T30" fmla="*/ 16 w 54"/>
                  <a:gd name="T31" fmla="*/ 56 h 83"/>
                  <a:gd name="T32" fmla="*/ 14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0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38" name="Freeform 494"/>
              <p:cNvSpPr>
                <a:spLocks noChangeAspect="1"/>
              </p:cNvSpPr>
              <p:nvPr/>
            </p:nvSpPr>
            <p:spPr bwMode="auto">
              <a:xfrm rot="5400000">
                <a:off x="5055" y="3096"/>
                <a:ext cx="45" cy="67"/>
              </a:xfrm>
              <a:custGeom>
                <a:avLst/>
                <a:gdLst>
                  <a:gd name="T0" fmla="*/ 28 w 54"/>
                  <a:gd name="T1" fmla="*/ 20 h 82"/>
                  <a:gd name="T2" fmla="*/ 28 w 54"/>
                  <a:gd name="T3" fmla="*/ 17 h 82"/>
                  <a:gd name="T4" fmla="*/ 25 w 54"/>
                  <a:gd name="T5" fmla="*/ 0 h 82"/>
                  <a:gd name="T6" fmla="*/ 21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9 w 54"/>
                  <a:gd name="T13" fmla="*/ 19 h 82"/>
                  <a:gd name="T14" fmla="*/ 18 w 54"/>
                  <a:gd name="T15" fmla="*/ 19 h 82"/>
                  <a:gd name="T16" fmla="*/ 18 w 54"/>
                  <a:gd name="T17" fmla="*/ 13 h 82"/>
                  <a:gd name="T18" fmla="*/ 16 w 54"/>
                  <a:gd name="T19" fmla="*/ 0 h 82"/>
                  <a:gd name="T20" fmla="*/ 12 w 54"/>
                  <a:gd name="T21" fmla="*/ 0 h 82"/>
                  <a:gd name="T22" fmla="*/ 14 w 54"/>
                  <a:gd name="T23" fmla="*/ 13 h 82"/>
                  <a:gd name="T24" fmla="*/ 13 w 54"/>
                  <a:gd name="T25" fmla="*/ 20 h 82"/>
                  <a:gd name="T26" fmla="*/ 0 w 54"/>
                  <a:gd name="T27" fmla="*/ 37 h 82"/>
                  <a:gd name="T28" fmla="*/ 19 w 54"/>
                  <a:gd name="T29" fmla="*/ 55 h 82"/>
                  <a:gd name="T30" fmla="*/ 38 w 54"/>
                  <a:gd name="T31" fmla="*/ 37 h 82"/>
                  <a:gd name="T32" fmla="*/ 28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8"/>
                      <a:pt x="27" y="28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39" name="Freeform 495"/>
              <p:cNvSpPr>
                <a:spLocks noChangeAspect="1"/>
              </p:cNvSpPr>
              <p:nvPr/>
            </p:nvSpPr>
            <p:spPr bwMode="auto">
              <a:xfrm rot="5400000">
                <a:off x="5127" y="3143"/>
                <a:ext cx="46" cy="68"/>
              </a:xfrm>
              <a:custGeom>
                <a:avLst/>
                <a:gdLst>
                  <a:gd name="T0" fmla="*/ 14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1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5 w 55"/>
                  <a:gd name="T13" fmla="*/ 56 h 83"/>
                  <a:gd name="T14" fmla="*/ 23 w 55"/>
                  <a:gd name="T15" fmla="*/ 44 h 83"/>
                  <a:gd name="T16" fmla="*/ 25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0" y="60"/>
                    </a:moveTo>
                    <a:cubicBezTo>
                      <a:pt x="20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40" name="Freeform 496"/>
              <p:cNvSpPr>
                <a:spLocks noChangeAspect="1"/>
              </p:cNvSpPr>
              <p:nvPr/>
            </p:nvSpPr>
            <p:spPr bwMode="auto">
              <a:xfrm rot="5400000">
                <a:off x="5055" y="3143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5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41" name="Freeform 497"/>
              <p:cNvSpPr>
                <a:spLocks noChangeAspect="1"/>
              </p:cNvSpPr>
              <p:nvPr/>
            </p:nvSpPr>
            <p:spPr bwMode="auto">
              <a:xfrm rot="5400000">
                <a:off x="5127" y="2908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3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42" name="Freeform 498"/>
              <p:cNvSpPr>
                <a:spLocks noChangeAspect="1"/>
              </p:cNvSpPr>
              <p:nvPr/>
            </p:nvSpPr>
            <p:spPr bwMode="auto">
              <a:xfrm rot="5400000">
                <a:off x="5055" y="2908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6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6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29" y="28"/>
                      <a:pt x="27" y="28"/>
                    </a:cubicBezTo>
                    <a:cubicBezTo>
                      <a:pt x="26" y="28"/>
                      <a:pt x="26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5" y="70"/>
                      <a:pt x="55" y="55"/>
                    </a:cubicBezTo>
                    <a:cubicBezTo>
                      <a:pt x="55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43" name="Freeform 499"/>
              <p:cNvSpPr>
                <a:spLocks noChangeAspect="1"/>
              </p:cNvSpPr>
              <p:nvPr/>
            </p:nvSpPr>
            <p:spPr bwMode="auto">
              <a:xfrm rot="5400000">
                <a:off x="5127" y="2955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4 w 55"/>
                  <a:gd name="T13" fmla="*/ 56 h 83"/>
                  <a:gd name="T14" fmla="*/ 24 w 55"/>
                  <a:gd name="T15" fmla="*/ 44 h 83"/>
                  <a:gd name="T16" fmla="*/ 24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6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44" name="Freeform 500"/>
              <p:cNvSpPr>
                <a:spLocks noChangeAspect="1"/>
              </p:cNvSpPr>
              <p:nvPr/>
            </p:nvSpPr>
            <p:spPr bwMode="auto">
              <a:xfrm rot="5400000">
                <a:off x="5055" y="2955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4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9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39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45" name="Freeform 501"/>
              <p:cNvSpPr>
                <a:spLocks noChangeAspect="1"/>
              </p:cNvSpPr>
              <p:nvPr/>
            </p:nvSpPr>
            <p:spPr bwMode="auto">
              <a:xfrm rot="5400000">
                <a:off x="5127" y="3001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46" name="Freeform 502"/>
              <p:cNvSpPr>
                <a:spLocks noChangeAspect="1"/>
              </p:cNvSpPr>
              <p:nvPr/>
            </p:nvSpPr>
            <p:spPr bwMode="auto">
              <a:xfrm rot="5400000">
                <a:off x="5055" y="3001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9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8"/>
                      <a:pt x="28" y="28"/>
                    </a:cubicBezTo>
                    <a:cubicBezTo>
                      <a:pt x="27" y="28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47" name="Freeform 503"/>
              <p:cNvSpPr>
                <a:spLocks noChangeAspect="1"/>
              </p:cNvSpPr>
              <p:nvPr/>
            </p:nvSpPr>
            <p:spPr bwMode="auto">
              <a:xfrm rot="5400000">
                <a:off x="5127" y="2766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48" name="Freeform 504"/>
              <p:cNvSpPr>
                <a:spLocks noChangeAspect="1"/>
              </p:cNvSpPr>
              <p:nvPr/>
            </p:nvSpPr>
            <p:spPr bwMode="auto">
              <a:xfrm rot="5400000">
                <a:off x="5055" y="2766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49" name="Freeform 505"/>
              <p:cNvSpPr>
                <a:spLocks noChangeAspect="1"/>
              </p:cNvSpPr>
              <p:nvPr/>
            </p:nvSpPr>
            <p:spPr bwMode="auto">
              <a:xfrm rot="5400000">
                <a:off x="5127" y="2813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1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7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4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50" name="Freeform 506"/>
              <p:cNvSpPr>
                <a:spLocks noChangeAspect="1"/>
              </p:cNvSpPr>
              <p:nvPr/>
            </p:nvSpPr>
            <p:spPr bwMode="auto">
              <a:xfrm rot="5400000">
                <a:off x="5055" y="2813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7 w 55"/>
                  <a:gd name="T19" fmla="*/ 0 h 82"/>
                  <a:gd name="T20" fmla="*/ 13 w 55"/>
                  <a:gd name="T21" fmla="*/ 0 h 82"/>
                  <a:gd name="T22" fmla="*/ 15 w 55"/>
                  <a:gd name="T23" fmla="*/ 13 h 82"/>
                  <a:gd name="T24" fmla="*/ 14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1" y="20"/>
                    </a:cubicBezTo>
                    <a:cubicBezTo>
                      <a:pt x="21" y="23"/>
                      <a:pt x="20" y="26"/>
                      <a:pt x="20" y="29"/>
                    </a:cubicBezTo>
                    <a:cubicBezTo>
                      <a:pt x="9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51" name="Freeform 507"/>
              <p:cNvSpPr>
                <a:spLocks noChangeAspect="1"/>
              </p:cNvSpPr>
              <p:nvPr/>
            </p:nvSpPr>
            <p:spPr bwMode="auto">
              <a:xfrm rot="5400000">
                <a:off x="5128" y="2860"/>
                <a:ext cx="44" cy="68"/>
              </a:xfrm>
              <a:custGeom>
                <a:avLst/>
                <a:gdLst>
                  <a:gd name="T0" fmla="*/ 13 w 54"/>
                  <a:gd name="T1" fmla="*/ 40 h 83"/>
                  <a:gd name="T2" fmla="*/ 14 w 54"/>
                  <a:gd name="T3" fmla="*/ 36 h 83"/>
                  <a:gd name="T4" fmla="*/ 18 w 54"/>
                  <a:gd name="T5" fmla="*/ 37 h 83"/>
                  <a:gd name="T6" fmla="*/ 20 w 54"/>
                  <a:gd name="T7" fmla="*/ 37 h 83"/>
                  <a:gd name="T8" fmla="*/ 20 w 54"/>
                  <a:gd name="T9" fmla="*/ 44 h 83"/>
                  <a:gd name="T10" fmla="*/ 20 w 54"/>
                  <a:gd name="T11" fmla="*/ 56 h 83"/>
                  <a:gd name="T12" fmla="*/ 24 w 54"/>
                  <a:gd name="T13" fmla="*/ 56 h 83"/>
                  <a:gd name="T14" fmla="*/ 23 w 54"/>
                  <a:gd name="T15" fmla="*/ 44 h 83"/>
                  <a:gd name="T16" fmla="*/ 24 w 54"/>
                  <a:gd name="T17" fmla="*/ 36 h 83"/>
                  <a:gd name="T18" fmla="*/ 36 w 54"/>
                  <a:gd name="T19" fmla="*/ 19 h 83"/>
                  <a:gd name="T20" fmla="*/ 18 w 54"/>
                  <a:gd name="T21" fmla="*/ 0 h 83"/>
                  <a:gd name="T22" fmla="*/ 0 w 54"/>
                  <a:gd name="T23" fmla="*/ 19 h 83"/>
                  <a:gd name="T24" fmla="*/ 10 w 54"/>
                  <a:gd name="T25" fmla="*/ 35 h 83"/>
                  <a:gd name="T26" fmla="*/ 10 w 54"/>
                  <a:gd name="T27" fmla="*/ 40 h 83"/>
                  <a:gd name="T28" fmla="*/ 11 w 54"/>
                  <a:gd name="T29" fmla="*/ 56 h 83"/>
                  <a:gd name="T30" fmla="*/ 15 w 54"/>
                  <a:gd name="T31" fmla="*/ 56 h 83"/>
                  <a:gd name="T32" fmla="*/ 13 w 54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3"/>
                  <a:gd name="T53" fmla="*/ 54 w 54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3">
                    <a:moveTo>
                      <a:pt x="20" y="60"/>
                    </a:moveTo>
                    <a:cubicBezTo>
                      <a:pt x="20" y="58"/>
                      <a:pt x="20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29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7"/>
                      <a:pt x="34" y="71"/>
                      <a:pt x="34" y="66"/>
                    </a:cubicBezTo>
                    <a:cubicBezTo>
                      <a:pt x="34" y="62"/>
                      <a:pt x="35" y="58"/>
                      <a:pt x="36" y="54"/>
                    </a:cubicBezTo>
                    <a:cubicBezTo>
                      <a:pt x="47" y="50"/>
                      <a:pt x="54" y="40"/>
                      <a:pt x="54" y="28"/>
                    </a:cubicBezTo>
                    <a:cubicBezTo>
                      <a:pt x="54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5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6" y="76"/>
                      <a:pt x="17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0" y="68"/>
                      <a:pt x="20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52" name="Freeform 508"/>
              <p:cNvSpPr>
                <a:spLocks noChangeAspect="1"/>
              </p:cNvSpPr>
              <p:nvPr/>
            </p:nvSpPr>
            <p:spPr bwMode="auto">
              <a:xfrm rot="5400000">
                <a:off x="5056" y="2860"/>
                <a:ext cx="44" cy="67"/>
              </a:xfrm>
              <a:custGeom>
                <a:avLst/>
                <a:gdLst>
                  <a:gd name="T0" fmla="*/ 26 w 54"/>
                  <a:gd name="T1" fmla="*/ 20 h 82"/>
                  <a:gd name="T2" fmla="*/ 26 w 54"/>
                  <a:gd name="T3" fmla="*/ 17 h 82"/>
                  <a:gd name="T4" fmla="*/ 24 w 54"/>
                  <a:gd name="T5" fmla="*/ 0 h 82"/>
                  <a:gd name="T6" fmla="*/ 20 w 54"/>
                  <a:gd name="T7" fmla="*/ 0 h 82"/>
                  <a:gd name="T8" fmla="*/ 23 w 54"/>
                  <a:gd name="T9" fmla="*/ 17 h 82"/>
                  <a:gd name="T10" fmla="*/ 23 w 54"/>
                  <a:gd name="T11" fmla="*/ 19 h 82"/>
                  <a:gd name="T12" fmla="*/ 18 w 54"/>
                  <a:gd name="T13" fmla="*/ 18 h 82"/>
                  <a:gd name="T14" fmla="*/ 16 w 54"/>
                  <a:gd name="T15" fmla="*/ 19 h 82"/>
                  <a:gd name="T16" fmla="*/ 16 w 54"/>
                  <a:gd name="T17" fmla="*/ 13 h 82"/>
                  <a:gd name="T18" fmla="*/ 15 w 54"/>
                  <a:gd name="T19" fmla="*/ 0 h 82"/>
                  <a:gd name="T20" fmla="*/ 11 w 54"/>
                  <a:gd name="T21" fmla="*/ 0 h 82"/>
                  <a:gd name="T22" fmla="*/ 13 w 54"/>
                  <a:gd name="T23" fmla="*/ 13 h 82"/>
                  <a:gd name="T24" fmla="*/ 12 w 54"/>
                  <a:gd name="T25" fmla="*/ 20 h 82"/>
                  <a:gd name="T26" fmla="*/ 0 w 54"/>
                  <a:gd name="T27" fmla="*/ 37 h 82"/>
                  <a:gd name="T28" fmla="*/ 18 w 54"/>
                  <a:gd name="T29" fmla="*/ 55 h 82"/>
                  <a:gd name="T30" fmla="*/ 36 w 54"/>
                  <a:gd name="T31" fmla="*/ 37 h 82"/>
                  <a:gd name="T32" fmla="*/ 26 w 54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82"/>
                  <a:gd name="T53" fmla="*/ 54 w 54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82">
                    <a:moveTo>
                      <a:pt x="39" y="30"/>
                    </a:moveTo>
                    <a:cubicBezTo>
                      <a:pt x="39" y="29"/>
                      <a:pt x="39" y="27"/>
                      <a:pt x="39" y="26"/>
                    </a:cubicBezTo>
                    <a:cubicBezTo>
                      <a:pt x="39" y="17"/>
                      <a:pt x="37" y="8"/>
                      <a:pt x="3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1" y="28"/>
                      <a:pt x="29" y="27"/>
                      <a:pt x="27" y="27"/>
                    </a:cubicBezTo>
                    <a:cubicBezTo>
                      <a:pt x="26" y="27"/>
                      <a:pt x="25" y="28"/>
                      <a:pt x="25" y="28"/>
                    </a:cubicBezTo>
                    <a:cubicBezTo>
                      <a:pt x="25" y="25"/>
                      <a:pt x="25" y="23"/>
                      <a:pt x="25" y="20"/>
                    </a:cubicBezTo>
                    <a:cubicBezTo>
                      <a:pt x="25" y="14"/>
                      <a:pt x="24" y="7"/>
                      <a:pt x="2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19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2" y="82"/>
                      <a:pt x="54" y="70"/>
                      <a:pt x="54" y="55"/>
                    </a:cubicBezTo>
                    <a:cubicBezTo>
                      <a:pt x="54" y="44"/>
                      <a:pt x="48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53" name="Freeform 509"/>
              <p:cNvSpPr>
                <a:spLocks noChangeAspect="1"/>
              </p:cNvSpPr>
              <p:nvPr/>
            </p:nvSpPr>
            <p:spPr bwMode="auto">
              <a:xfrm rot="5400000">
                <a:off x="5127" y="2720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8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8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0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7" y="55"/>
                    </a:cubicBezTo>
                    <a:cubicBezTo>
                      <a:pt x="28" y="55"/>
                      <a:pt x="29" y="55"/>
                      <a:pt x="30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6" y="48"/>
                      <a:pt x="16" y="53"/>
                    </a:cubicBezTo>
                    <a:cubicBezTo>
                      <a:pt x="15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54" name="Freeform 510"/>
              <p:cNvSpPr>
                <a:spLocks noChangeAspect="1"/>
              </p:cNvSpPr>
              <p:nvPr/>
            </p:nvSpPr>
            <p:spPr bwMode="auto">
              <a:xfrm rot="5400000">
                <a:off x="5055" y="2720"/>
                <a:ext cx="45" cy="67"/>
              </a:xfrm>
              <a:custGeom>
                <a:avLst/>
                <a:gdLst>
                  <a:gd name="T0" fmla="*/ 26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8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8 w 55"/>
                  <a:gd name="T29" fmla="*/ 55 h 82"/>
                  <a:gd name="T30" fmla="*/ 37 w 55"/>
                  <a:gd name="T31" fmla="*/ 37 h 82"/>
                  <a:gd name="T32" fmla="*/ 26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39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5" y="25"/>
                      <a:pt x="26" y="23"/>
                      <a:pt x="26" y="20"/>
                    </a:cubicBezTo>
                    <a:cubicBezTo>
                      <a:pt x="26" y="14"/>
                      <a:pt x="24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7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39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55" name="Freeform 511"/>
              <p:cNvSpPr>
                <a:spLocks noChangeAspect="1"/>
              </p:cNvSpPr>
              <p:nvPr/>
            </p:nvSpPr>
            <p:spPr bwMode="auto">
              <a:xfrm rot="5400000">
                <a:off x="5126" y="3330"/>
                <a:ext cx="46" cy="68"/>
              </a:xfrm>
              <a:custGeom>
                <a:avLst/>
                <a:gdLst>
                  <a:gd name="T0" fmla="*/ 15 w 55"/>
                  <a:gd name="T1" fmla="*/ 40 h 83"/>
                  <a:gd name="T2" fmla="*/ 15 w 55"/>
                  <a:gd name="T3" fmla="*/ 36 h 83"/>
                  <a:gd name="T4" fmla="*/ 19 w 55"/>
                  <a:gd name="T5" fmla="*/ 37 h 83"/>
                  <a:gd name="T6" fmla="*/ 22 w 55"/>
                  <a:gd name="T7" fmla="*/ 37 h 83"/>
                  <a:gd name="T8" fmla="*/ 20 w 55"/>
                  <a:gd name="T9" fmla="*/ 44 h 83"/>
                  <a:gd name="T10" fmla="*/ 22 w 55"/>
                  <a:gd name="T11" fmla="*/ 56 h 83"/>
                  <a:gd name="T12" fmla="*/ 26 w 55"/>
                  <a:gd name="T13" fmla="*/ 56 h 83"/>
                  <a:gd name="T14" fmla="*/ 24 w 55"/>
                  <a:gd name="T15" fmla="*/ 44 h 83"/>
                  <a:gd name="T16" fmla="*/ 26 w 55"/>
                  <a:gd name="T17" fmla="*/ 36 h 83"/>
                  <a:gd name="T18" fmla="*/ 38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3 w 55"/>
                  <a:gd name="T29" fmla="*/ 56 h 83"/>
                  <a:gd name="T30" fmla="*/ 16 w 55"/>
                  <a:gd name="T31" fmla="*/ 56 h 83"/>
                  <a:gd name="T32" fmla="*/ 15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5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29" y="62"/>
                      <a:pt x="29" y="66"/>
                    </a:cubicBezTo>
                    <a:cubicBezTo>
                      <a:pt x="29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5" y="58"/>
                      <a:pt x="37" y="54"/>
                    </a:cubicBezTo>
                    <a:cubicBezTo>
                      <a:pt x="47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5" y="58"/>
                      <a:pt x="15" y="60"/>
                    </a:cubicBezTo>
                    <a:cubicBezTo>
                      <a:pt x="15" y="68"/>
                      <a:pt x="17" y="76"/>
                      <a:pt x="18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56" name="Freeform 512"/>
              <p:cNvSpPr>
                <a:spLocks noChangeAspect="1"/>
              </p:cNvSpPr>
              <p:nvPr/>
            </p:nvSpPr>
            <p:spPr bwMode="auto">
              <a:xfrm rot="5400000">
                <a:off x="5054" y="3330"/>
                <a:ext cx="46" cy="67"/>
              </a:xfrm>
              <a:custGeom>
                <a:avLst/>
                <a:gdLst>
                  <a:gd name="T0" fmla="*/ 28 w 55"/>
                  <a:gd name="T1" fmla="*/ 20 h 82"/>
                  <a:gd name="T2" fmla="*/ 28 w 55"/>
                  <a:gd name="T3" fmla="*/ 17 h 82"/>
                  <a:gd name="T4" fmla="*/ 26 w 55"/>
                  <a:gd name="T5" fmla="*/ 0 h 82"/>
                  <a:gd name="T6" fmla="*/ 22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8 w 55"/>
                  <a:gd name="T15" fmla="*/ 19 h 82"/>
                  <a:gd name="T16" fmla="*/ 18 w 55"/>
                  <a:gd name="T17" fmla="*/ 13 h 82"/>
                  <a:gd name="T18" fmla="*/ 16 w 55"/>
                  <a:gd name="T19" fmla="*/ 0 h 82"/>
                  <a:gd name="T20" fmla="*/ 13 w 55"/>
                  <a:gd name="T21" fmla="*/ 0 h 82"/>
                  <a:gd name="T22" fmla="*/ 14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8 w 55"/>
                  <a:gd name="T31" fmla="*/ 37 h 82"/>
                  <a:gd name="T32" fmla="*/ 28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0" y="14"/>
                      <a:pt x="20" y="20"/>
                    </a:cubicBezTo>
                    <a:cubicBezTo>
                      <a:pt x="20" y="23"/>
                      <a:pt x="20" y="26"/>
                      <a:pt x="19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2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57" name="Freeform 513"/>
              <p:cNvSpPr>
                <a:spLocks noChangeAspect="1"/>
              </p:cNvSpPr>
              <p:nvPr/>
            </p:nvSpPr>
            <p:spPr bwMode="auto">
              <a:xfrm rot="5400000">
                <a:off x="5126" y="3377"/>
                <a:ext cx="45" cy="68"/>
              </a:xfrm>
              <a:custGeom>
                <a:avLst/>
                <a:gdLst>
                  <a:gd name="T0" fmla="*/ 14 w 55"/>
                  <a:gd name="T1" fmla="*/ 40 h 83"/>
                  <a:gd name="T2" fmla="*/ 14 w 55"/>
                  <a:gd name="T3" fmla="*/ 36 h 83"/>
                  <a:gd name="T4" fmla="*/ 19 w 55"/>
                  <a:gd name="T5" fmla="*/ 37 h 83"/>
                  <a:gd name="T6" fmla="*/ 20 w 55"/>
                  <a:gd name="T7" fmla="*/ 37 h 83"/>
                  <a:gd name="T8" fmla="*/ 20 w 55"/>
                  <a:gd name="T9" fmla="*/ 44 h 83"/>
                  <a:gd name="T10" fmla="*/ 20 w 55"/>
                  <a:gd name="T11" fmla="*/ 56 h 83"/>
                  <a:gd name="T12" fmla="*/ 25 w 55"/>
                  <a:gd name="T13" fmla="*/ 56 h 83"/>
                  <a:gd name="T14" fmla="*/ 24 w 55"/>
                  <a:gd name="T15" fmla="*/ 44 h 83"/>
                  <a:gd name="T16" fmla="*/ 25 w 55"/>
                  <a:gd name="T17" fmla="*/ 36 h 83"/>
                  <a:gd name="T18" fmla="*/ 37 w 55"/>
                  <a:gd name="T19" fmla="*/ 19 h 83"/>
                  <a:gd name="T20" fmla="*/ 19 w 55"/>
                  <a:gd name="T21" fmla="*/ 0 h 83"/>
                  <a:gd name="T22" fmla="*/ 0 w 55"/>
                  <a:gd name="T23" fmla="*/ 19 h 83"/>
                  <a:gd name="T24" fmla="*/ 11 w 55"/>
                  <a:gd name="T25" fmla="*/ 35 h 83"/>
                  <a:gd name="T26" fmla="*/ 11 w 55"/>
                  <a:gd name="T27" fmla="*/ 40 h 83"/>
                  <a:gd name="T28" fmla="*/ 12 w 55"/>
                  <a:gd name="T29" fmla="*/ 56 h 83"/>
                  <a:gd name="T30" fmla="*/ 16 w 55"/>
                  <a:gd name="T31" fmla="*/ 56 h 83"/>
                  <a:gd name="T32" fmla="*/ 14 w 55"/>
                  <a:gd name="T33" fmla="*/ 4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3"/>
                  <a:gd name="T53" fmla="*/ 55 w 55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3">
                    <a:moveTo>
                      <a:pt x="21" y="60"/>
                    </a:moveTo>
                    <a:cubicBezTo>
                      <a:pt x="21" y="58"/>
                      <a:pt x="21" y="56"/>
                      <a:pt x="21" y="54"/>
                    </a:cubicBezTo>
                    <a:cubicBezTo>
                      <a:pt x="23" y="55"/>
                      <a:pt x="26" y="55"/>
                      <a:pt x="28" y="55"/>
                    </a:cubicBezTo>
                    <a:cubicBezTo>
                      <a:pt x="29" y="55"/>
                      <a:pt x="30" y="55"/>
                      <a:pt x="31" y="55"/>
                    </a:cubicBezTo>
                    <a:cubicBezTo>
                      <a:pt x="30" y="59"/>
                      <a:pt x="30" y="62"/>
                      <a:pt x="30" y="66"/>
                    </a:cubicBezTo>
                    <a:cubicBezTo>
                      <a:pt x="30" y="71"/>
                      <a:pt x="30" y="77"/>
                      <a:pt x="31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6" y="77"/>
                      <a:pt x="35" y="71"/>
                      <a:pt x="35" y="66"/>
                    </a:cubicBezTo>
                    <a:cubicBezTo>
                      <a:pt x="35" y="62"/>
                      <a:pt x="36" y="58"/>
                      <a:pt x="37" y="54"/>
                    </a:cubicBezTo>
                    <a:cubicBezTo>
                      <a:pt x="48" y="50"/>
                      <a:pt x="55" y="40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39"/>
                      <a:pt x="7" y="48"/>
                      <a:pt x="16" y="53"/>
                    </a:cubicBezTo>
                    <a:cubicBezTo>
                      <a:pt x="16" y="55"/>
                      <a:pt x="16" y="58"/>
                      <a:pt x="16" y="60"/>
                    </a:cubicBezTo>
                    <a:cubicBezTo>
                      <a:pt x="16" y="68"/>
                      <a:pt x="17" y="76"/>
                      <a:pt x="18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2" y="75"/>
                      <a:pt x="21" y="68"/>
                      <a:pt x="21" y="6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58" name="Freeform 514"/>
              <p:cNvSpPr>
                <a:spLocks noChangeAspect="1"/>
              </p:cNvSpPr>
              <p:nvPr/>
            </p:nvSpPr>
            <p:spPr bwMode="auto">
              <a:xfrm rot="5400000">
                <a:off x="5054" y="3377"/>
                <a:ext cx="45" cy="67"/>
              </a:xfrm>
              <a:custGeom>
                <a:avLst/>
                <a:gdLst>
                  <a:gd name="T0" fmla="*/ 27 w 55"/>
                  <a:gd name="T1" fmla="*/ 20 h 82"/>
                  <a:gd name="T2" fmla="*/ 27 w 55"/>
                  <a:gd name="T3" fmla="*/ 17 h 82"/>
                  <a:gd name="T4" fmla="*/ 25 w 55"/>
                  <a:gd name="T5" fmla="*/ 0 h 82"/>
                  <a:gd name="T6" fmla="*/ 20 w 55"/>
                  <a:gd name="T7" fmla="*/ 0 h 82"/>
                  <a:gd name="T8" fmla="*/ 23 w 55"/>
                  <a:gd name="T9" fmla="*/ 17 h 82"/>
                  <a:gd name="T10" fmla="*/ 23 w 55"/>
                  <a:gd name="T11" fmla="*/ 19 h 82"/>
                  <a:gd name="T12" fmla="*/ 19 w 55"/>
                  <a:gd name="T13" fmla="*/ 18 h 82"/>
                  <a:gd name="T14" fmla="*/ 16 w 55"/>
                  <a:gd name="T15" fmla="*/ 19 h 82"/>
                  <a:gd name="T16" fmla="*/ 17 w 55"/>
                  <a:gd name="T17" fmla="*/ 13 h 82"/>
                  <a:gd name="T18" fmla="*/ 16 w 55"/>
                  <a:gd name="T19" fmla="*/ 0 h 82"/>
                  <a:gd name="T20" fmla="*/ 12 w 55"/>
                  <a:gd name="T21" fmla="*/ 0 h 82"/>
                  <a:gd name="T22" fmla="*/ 13 w 55"/>
                  <a:gd name="T23" fmla="*/ 13 h 82"/>
                  <a:gd name="T24" fmla="*/ 13 w 55"/>
                  <a:gd name="T25" fmla="*/ 20 h 82"/>
                  <a:gd name="T26" fmla="*/ 0 w 55"/>
                  <a:gd name="T27" fmla="*/ 37 h 82"/>
                  <a:gd name="T28" fmla="*/ 19 w 55"/>
                  <a:gd name="T29" fmla="*/ 55 h 82"/>
                  <a:gd name="T30" fmla="*/ 37 w 55"/>
                  <a:gd name="T31" fmla="*/ 37 h 82"/>
                  <a:gd name="T32" fmla="*/ 27 w 55"/>
                  <a:gd name="T33" fmla="*/ 2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82"/>
                  <a:gd name="T53" fmla="*/ 55 w 5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82">
                    <a:moveTo>
                      <a:pt x="40" y="30"/>
                    </a:moveTo>
                    <a:cubicBezTo>
                      <a:pt x="40" y="29"/>
                      <a:pt x="40" y="27"/>
                      <a:pt x="40" y="26"/>
                    </a:cubicBezTo>
                    <a:cubicBezTo>
                      <a:pt x="40" y="17"/>
                      <a:pt x="38" y="8"/>
                      <a:pt x="3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9"/>
                      <a:pt x="34" y="17"/>
                      <a:pt x="34" y="26"/>
                    </a:cubicBezTo>
                    <a:cubicBezTo>
                      <a:pt x="34" y="27"/>
                      <a:pt x="34" y="28"/>
                      <a:pt x="34" y="28"/>
                    </a:cubicBezTo>
                    <a:cubicBezTo>
                      <a:pt x="32" y="28"/>
                      <a:pt x="30" y="27"/>
                      <a:pt x="28" y="27"/>
                    </a:cubicBezTo>
                    <a:cubicBezTo>
                      <a:pt x="27" y="27"/>
                      <a:pt x="26" y="28"/>
                      <a:pt x="25" y="28"/>
                    </a:cubicBezTo>
                    <a:cubicBezTo>
                      <a:pt x="26" y="25"/>
                      <a:pt x="26" y="23"/>
                      <a:pt x="26" y="20"/>
                    </a:cubicBezTo>
                    <a:cubicBezTo>
                      <a:pt x="26" y="14"/>
                      <a:pt x="25" y="7"/>
                      <a:pt x="2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7"/>
                      <a:pt x="21" y="14"/>
                      <a:pt x="20" y="20"/>
                    </a:cubicBezTo>
                    <a:cubicBezTo>
                      <a:pt x="20" y="23"/>
                      <a:pt x="20" y="26"/>
                      <a:pt x="20" y="29"/>
                    </a:cubicBezTo>
                    <a:cubicBezTo>
                      <a:pt x="8" y="32"/>
                      <a:pt x="0" y="43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4"/>
                      <a:pt x="49" y="35"/>
                      <a:pt x="40" y="30"/>
                    </a:cubicBezTo>
                    <a:close/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096" name="1601 - Ομάδα"/>
            <p:cNvGrpSpPr>
              <a:grpSpLocks/>
            </p:cNvGrpSpPr>
            <p:nvPr/>
          </p:nvGrpSpPr>
          <p:grpSpPr bwMode="auto">
            <a:xfrm>
              <a:off x="2847290" y="1785926"/>
              <a:ext cx="646346" cy="1267548"/>
              <a:chOff x="3071802" y="1285860"/>
              <a:chExt cx="642942" cy="1650204"/>
            </a:xfrm>
          </p:grpSpPr>
          <p:sp>
            <p:nvSpPr>
              <p:cNvPr id="1603" name="1602 - Στρογγυλεμένο ορθογώνιο"/>
              <p:cNvSpPr/>
              <p:nvPr/>
            </p:nvSpPr>
            <p:spPr>
              <a:xfrm>
                <a:off x="3071987" y="1285860"/>
                <a:ext cx="642763" cy="107058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60" name="1590 - Ομάδα"/>
              <p:cNvGrpSpPr/>
              <p:nvPr/>
            </p:nvGrpSpPr>
            <p:grpSpPr>
              <a:xfrm>
                <a:off x="3213159" y="1643050"/>
                <a:ext cx="358714" cy="1293014"/>
                <a:chOff x="1643042" y="785794"/>
                <a:chExt cx="500066" cy="2286016"/>
              </a:xfr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0" scaled="0"/>
                <a:tileRect/>
              </a:gradFill>
            </p:grpSpPr>
            <p:sp>
              <p:nvSpPr>
                <p:cNvPr id="1605" name="1591 - Μείον"/>
                <p:cNvSpPr/>
                <p:nvPr/>
              </p:nvSpPr>
              <p:spPr>
                <a:xfrm rot="5400000">
                  <a:off x="1571604" y="2571744"/>
                  <a:ext cx="642942" cy="357190"/>
                </a:xfrm>
                <a:prstGeom prst="mathMin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6" name="1592 - Έλλειψη"/>
                <p:cNvSpPr/>
                <p:nvPr/>
              </p:nvSpPr>
              <p:spPr>
                <a:xfrm>
                  <a:off x="1643042" y="1071546"/>
                  <a:ext cx="500066" cy="857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7" name="1593 - Μείον"/>
                <p:cNvSpPr/>
                <p:nvPr/>
              </p:nvSpPr>
              <p:spPr>
                <a:xfrm rot="5400000">
                  <a:off x="1571604" y="1785926"/>
                  <a:ext cx="642942" cy="357190"/>
                </a:xfrm>
                <a:prstGeom prst="mathMin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8" name="1594 - Ορθογώνιο"/>
                <p:cNvSpPr/>
                <p:nvPr/>
              </p:nvSpPr>
              <p:spPr>
                <a:xfrm rot="16043610">
                  <a:off x="1570218" y="2288191"/>
                  <a:ext cx="642942" cy="36331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9" name="1595 - Μείον"/>
                <p:cNvSpPr/>
                <p:nvPr/>
              </p:nvSpPr>
              <p:spPr>
                <a:xfrm rot="5400000">
                  <a:off x="1571604" y="928670"/>
                  <a:ext cx="642942" cy="357190"/>
                </a:xfrm>
                <a:prstGeom prst="mathMin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46097" name="1779 - Ομάδα"/>
            <p:cNvGrpSpPr>
              <a:grpSpLocks/>
            </p:cNvGrpSpPr>
            <p:nvPr/>
          </p:nvGrpSpPr>
          <p:grpSpPr bwMode="auto">
            <a:xfrm>
              <a:off x="7307078" y="636707"/>
              <a:ext cx="904885" cy="1207198"/>
              <a:chOff x="3214678" y="3357562"/>
              <a:chExt cx="1357322" cy="2214578"/>
            </a:xfrm>
          </p:grpSpPr>
          <p:grpSp>
            <p:nvGrpSpPr>
              <p:cNvPr id="46483" name="155 - Ομάδα"/>
              <p:cNvGrpSpPr>
                <a:grpSpLocks/>
              </p:cNvGrpSpPr>
              <p:nvPr/>
            </p:nvGrpSpPr>
            <p:grpSpPr bwMode="auto">
              <a:xfrm>
                <a:off x="3652923" y="3381914"/>
                <a:ext cx="919070" cy="2190213"/>
                <a:chOff x="3795806" y="3870009"/>
                <a:chExt cx="714381" cy="1606328"/>
              </a:xfrm>
            </p:grpSpPr>
            <p:grpSp>
              <p:nvGrpSpPr>
                <p:cNvPr id="1564" name="46 - Ομάδα"/>
                <p:cNvGrpSpPr/>
                <p:nvPr/>
              </p:nvGrpSpPr>
              <p:grpSpPr>
                <a:xfrm rot="20655830" flipH="1">
                  <a:off x="3795806" y="3870009"/>
                  <a:ext cx="714381" cy="696501"/>
                  <a:chOff x="2926936" y="609600"/>
                  <a:chExt cx="4017053" cy="4600923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814" name="1813 - Ορθογώνιο"/>
                  <p:cNvSpPr/>
                  <p:nvPr/>
                </p:nvSpPr>
                <p:spPr bwMode="auto">
                  <a:xfrm rot="2600336">
                    <a:off x="5798286" y="1311856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15" name="1814 - Ορθογώνιο"/>
                  <p:cNvSpPr/>
                  <p:nvPr/>
                </p:nvSpPr>
                <p:spPr bwMode="auto">
                  <a:xfrm rot="18743654">
                    <a:off x="3155536" y="1201999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16" name="1815 - Ορθογώνιο"/>
                  <p:cNvSpPr/>
                  <p:nvPr/>
                </p:nvSpPr>
                <p:spPr bwMode="auto">
                  <a:xfrm rot="19400755">
                    <a:off x="3489125" y="869050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17" name="1816 - Ορθογώνιο"/>
                  <p:cNvSpPr/>
                  <p:nvPr/>
                </p:nvSpPr>
                <p:spPr bwMode="auto">
                  <a:xfrm rot="20891289">
                    <a:off x="3960890" y="650791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18" name="1817 - Ορθογώνιο"/>
                  <p:cNvSpPr/>
                  <p:nvPr/>
                </p:nvSpPr>
                <p:spPr bwMode="auto">
                  <a:xfrm rot="4623560">
                    <a:off x="6286612" y="2214836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19" name="1818 - Ορθογώνιο"/>
                  <p:cNvSpPr/>
                  <p:nvPr/>
                </p:nvSpPr>
                <p:spPr bwMode="auto">
                  <a:xfrm>
                    <a:off x="4495800" y="609600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20" name="1819 - Ορθογώνιο"/>
                  <p:cNvSpPr/>
                  <p:nvPr/>
                </p:nvSpPr>
                <p:spPr bwMode="auto">
                  <a:xfrm rot="1281481">
                    <a:off x="5016352" y="726396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21" name="1820 - Ορθογώνιο"/>
                  <p:cNvSpPr/>
                  <p:nvPr/>
                </p:nvSpPr>
                <p:spPr bwMode="auto">
                  <a:xfrm rot="1701560">
                    <a:off x="5434010" y="954589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22" name="1821 - Ορθογώνιο"/>
                  <p:cNvSpPr/>
                  <p:nvPr/>
                </p:nvSpPr>
                <p:spPr bwMode="auto">
                  <a:xfrm rot="3583077">
                    <a:off x="6112233" y="1719658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23" name="1822 - Ορθογώνιο"/>
                  <p:cNvSpPr/>
                  <p:nvPr/>
                </p:nvSpPr>
                <p:spPr bwMode="auto">
                  <a:xfrm rot="5597503">
                    <a:off x="6342372" y="2682780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24" name="1823 - Ορθογώνιο"/>
                  <p:cNvSpPr/>
                  <p:nvPr/>
                </p:nvSpPr>
                <p:spPr bwMode="auto">
                  <a:xfrm rot="6625218">
                    <a:off x="6217528" y="3174772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25" name="1824 - Ορθογώνιο"/>
                  <p:cNvSpPr/>
                  <p:nvPr/>
                </p:nvSpPr>
                <p:spPr bwMode="auto">
                  <a:xfrm rot="7631303">
                    <a:off x="5988927" y="3631972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26" name="1825 - Ορθογώνιο"/>
                  <p:cNvSpPr/>
                  <p:nvPr/>
                </p:nvSpPr>
                <p:spPr bwMode="auto">
                  <a:xfrm rot="8207655">
                    <a:off x="5723845" y="3973737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27" name="1826 - Ορθογώνιο"/>
                  <p:cNvSpPr/>
                  <p:nvPr/>
                </p:nvSpPr>
                <p:spPr bwMode="auto">
                  <a:xfrm rot="9364465">
                    <a:off x="5335883" y="4229008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28" name="1827 - Ορθογώνιο"/>
                  <p:cNvSpPr/>
                  <p:nvPr/>
                </p:nvSpPr>
                <p:spPr bwMode="auto">
                  <a:xfrm rot="10074927">
                    <a:off x="4960496" y="4372323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46490" name="27 - Ομάδα"/>
                <p:cNvGrpSpPr>
                  <a:grpSpLocks/>
                </p:cNvGrpSpPr>
                <p:nvPr/>
              </p:nvGrpSpPr>
              <p:grpSpPr bwMode="auto">
                <a:xfrm flipH="1">
                  <a:off x="4000496" y="4429130"/>
                  <a:ext cx="324918" cy="1047207"/>
                  <a:chOff x="3240846" y="4568228"/>
                  <a:chExt cx="473898" cy="1632799"/>
                </a:xfrm>
              </p:grpSpPr>
              <p:grpSp>
                <p:nvGrpSpPr>
                  <p:cNvPr id="1587" name="19 - Ομάδα"/>
                  <p:cNvGrpSpPr/>
                  <p:nvPr/>
                </p:nvGrpSpPr>
                <p:grpSpPr>
                  <a:xfrm>
                    <a:off x="3240846" y="4568228"/>
                    <a:ext cx="473898" cy="1361101"/>
                    <a:chOff x="6705600" y="2590798"/>
                    <a:chExt cx="612775" cy="2844312"/>
                  </a:xfrm>
                  <a:solidFill>
                    <a:srgbClr val="7030A0"/>
                  </a:solidFill>
                </p:grpSpPr>
                <p:grpSp>
                  <p:nvGrpSpPr>
                    <p:cNvPr id="1593" name="62 - Ομάδα"/>
                    <p:cNvGrpSpPr/>
                    <p:nvPr/>
                  </p:nvGrpSpPr>
                  <p:grpSpPr>
                    <a:xfrm>
                      <a:off x="6705600" y="2819400"/>
                      <a:ext cx="612775" cy="2615710"/>
                      <a:chOff x="6705600" y="2819400"/>
                      <a:chExt cx="612775" cy="2615710"/>
                    </a:xfrm>
                    <a:grpFill/>
                  </p:grpSpPr>
                  <p:sp>
                    <p:nvSpPr>
                      <p:cNvPr id="1812" name="Oval 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37946" y="4091325"/>
                        <a:ext cx="549880" cy="1343785"/>
                      </a:xfrm>
                      <a:prstGeom prst="ellipse">
                        <a:avLst/>
                      </a:pr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b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813" name="Freeform 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705600" y="2819400"/>
                        <a:ext cx="612775" cy="346725"/>
                      </a:xfrm>
                      <a:custGeom>
                        <a:avLst/>
                        <a:gdLst>
                          <a:gd name="T0" fmla="*/ 5831 w 180"/>
                          <a:gd name="T1" fmla="*/ 0 h 102"/>
                          <a:gd name="T2" fmla="*/ 4173 w 180"/>
                          <a:gd name="T3" fmla="*/ 1381 h 102"/>
                          <a:gd name="T4" fmla="*/ 2487 w 180"/>
                          <a:gd name="T5" fmla="*/ 0 h 102"/>
                          <a:gd name="T6" fmla="*/ 0 w 180"/>
                          <a:gd name="T7" fmla="*/ 2356 h 102"/>
                          <a:gd name="T8" fmla="*/ 2487 w 180"/>
                          <a:gd name="T9" fmla="*/ 4679 h 102"/>
                          <a:gd name="T10" fmla="*/ 4173 w 180"/>
                          <a:gd name="T11" fmla="*/ 3037 h 102"/>
                          <a:gd name="T12" fmla="*/ 5831 w 180"/>
                          <a:gd name="T13" fmla="*/ 4679 h 102"/>
                          <a:gd name="T14" fmla="*/ 8322 w 180"/>
                          <a:gd name="T15" fmla="*/ 2356 h 102"/>
                          <a:gd name="T16" fmla="*/ 5831 w 180"/>
                          <a:gd name="T17" fmla="*/ 0 h 102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80"/>
                          <a:gd name="T28" fmla="*/ 0 h 102"/>
                          <a:gd name="T29" fmla="*/ 180 w 180"/>
                          <a:gd name="T30" fmla="*/ 102 h 102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80" h="102">
                            <a:moveTo>
                              <a:pt x="126" y="0"/>
                            </a:moveTo>
                            <a:cubicBezTo>
                              <a:pt x="112" y="0"/>
                              <a:pt x="126" y="36"/>
                              <a:pt x="90" y="30"/>
                            </a:cubicBezTo>
                            <a:cubicBezTo>
                              <a:pt x="54" y="36"/>
                              <a:pt x="68" y="0"/>
                              <a:pt x="54" y="0"/>
                            </a:cubicBezTo>
                            <a:cubicBezTo>
                              <a:pt x="24" y="0"/>
                              <a:pt x="0" y="23"/>
                              <a:pt x="0" y="51"/>
                            </a:cubicBezTo>
                            <a:cubicBezTo>
                              <a:pt x="0" y="79"/>
                              <a:pt x="24" y="102"/>
                              <a:pt x="54" y="102"/>
                            </a:cubicBezTo>
                            <a:cubicBezTo>
                              <a:pt x="68" y="102"/>
                              <a:pt x="54" y="72"/>
                              <a:pt x="90" y="66"/>
                            </a:cubicBezTo>
                            <a:cubicBezTo>
                              <a:pt x="126" y="72"/>
                              <a:pt x="112" y="102"/>
                              <a:pt x="126" y="102"/>
                            </a:cubicBezTo>
                            <a:cubicBezTo>
                              <a:pt x="155" y="102"/>
                              <a:pt x="180" y="79"/>
                              <a:pt x="180" y="51"/>
                            </a:cubicBezTo>
                            <a:cubicBezTo>
                              <a:pt x="180" y="23"/>
                              <a:pt x="155" y="0"/>
                              <a:pt x="126" y="0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b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811" name="1810 - Μείον"/>
                    <p:cNvSpPr/>
                    <p:nvPr/>
                  </p:nvSpPr>
                  <p:spPr bwMode="auto">
                    <a:xfrm rot="16200000">
                      <a:off x="6002472" y="3387319"/>
                      <a:ext cx="2057400" cy="464358"/>
                    </a:xfrm>
                    <a:prstGeom prst="mathMinus">
                      <a:avLst/>
                    </a:prstGeom>
                    <a:grpFill/>
                    <a:ln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4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809" name="1808 - Μείον"/>
                  <p:cNvSpPr/>
                  <p:nvPr/>
                </p:nvSpPr>
                <p:spPr>
                  <a:xfrm rot="5400000">
                    <a:off x="3242356" y="5761090"/>
                    <a:ext cx="486217" cy="396868"/>
                  </a:xfrm>
                  <a:prstGeom prst="mathMinus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46484" name="156 - Ομάδα"/>
              <p:cNvGrpSpPr>
                <a:grpSpLocks/>
              </p:cNvGrpSpPr>
              <p:nvPr/>
            </p:nvGrpSpPr>
            <p:grpSpPr bwMode="auto">
              <a:xfrm flipH="1">
                <a:off x="3214677" y="3357557"/>
                <a:ext cx="1000132" cy="2177834"/>
                <a:chOff x="3795806" y="3870007"/>
                <a:chExt cx="714381" cy="1606330"/>
              </a:xfrm>
            </p:grpSpPr>
            <p:grpSp>
              <p:nvGrpSpPr>
                <p:cNvPr id="1599" name="46 - Ομάδα"/>
                <p:cNvGrpSpPr/>
                <p:nvPr/>
              </p:nvGrpSpPr>
              <p:grpSpPr>
                <a:xfrm rot="20655830" flipH="1">
                  <a:off x="3795806" y="3870007"/>
                  <a:ext cx="714381" cy="696501"/>
                  <a:chOff x="2926936" y="609600"/>
                  <a:chExt cx="4017053" cy="4600923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791" name="1790 - Ορθογώνιο"/>
                  <p:cNvSpPr/>
                  <p:nvPr/>
                </p:nvSpPr>
                <p:spPr bwMode="auto">
                  <a:xfrm rot="2600336">
                    <a:off x="5798286" y="1311856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92" name="1791 - Ορθογώνιο"/>
                  <p:cNvSpPr/>
                  <p:nvPr/>
                </p:nvSpPr>
                <p:spPr bwMode="auto">
                  <a:xfrm rot="18743654">
                    <a:off x="3155536" y="1201999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93" name="1792 - Ορθογώνιο"/>
                  <p:cNvSpPr/>
                  <p:nvPr/>
                </p:nvSpPr>
                <p:spPr bwMode="auto">
                  <a:xfrm rot="19400755">
                    <a:off x="3489125" y="869050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94" name="1793 - Ορθογώνιο"/>
                  <p:cNvSpPr/>
                  <p:nvPr/>
                </p:nvSpPr>
                <p:spPr bwMode="auto">
                  <a:xfrm rot="20891289">
                    <a:off x="3960890" y="650791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95" name="1794 - Ορθογώνιο"/>
                  <p:cNvSpPr/>
                  <p:nvPr/>
                </p:nvSpPr>
                <p:spPr bwMode="auto">
                  <a:xfrm rot="4623560">
                    <a:off x="6286612" y="2214836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96" name="1795 - Ορθογώνιο"/>
                  <p:cNvSpPr/>
                  <p:nvPr/>
                </p:nvSpPr>
                <p:spPr bwMode="auto">
                  <a:xfrm>
                    <a:off x="4495800" y="609600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97" name="1796 - Ορθογώνιο"/>
                  <p:cNvSpPr/>
                  <p:nvPr/>
                </p:nvSpPr>
                <p:spPr bwMode="auto">
                  <a:xfrm rot="1281481">
                    <a:off x="5016352" y="726396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98" name="1797 - Ορθογώνιο"/>
                  <p:cNvSpPr/>
                  <p:nvPr/>
                </p:nvSpPr>
                <p:spPr bwMode="auto">
                  <a:xfrm rot="1701560">
                    <a:off x="5434010" y="954589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799" name="1798 - Ορθογώνιο"/>
                  <p:cNvSpPr/>
                  <p:nvPr/>
                </p:nvSpPr>
                <p:spPr bwMode="auto">
                  <a:xfrm rot="3583077">
                    <a:off x="6112233" y="1719658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00" name="1799 - Ορθογώνιο"/>
                  <p:cNvSpPr/>
                  <p:nvPr/>
                </p:nvSpPr>
                <p:spPr bwMode="auto">
                  <a:xfrm rot="5597503">
                    <a:off x="6342372" y="2682780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01" name="1800 - Ορθογώνιο"/>
                  <p:cNvSpPr/>
                  <p:nvPr/>
                </p:nvSpPr>
                <p:spPr bwMode="auto">
                  <a:xfrm rot="6625218">
                    <a:off x="6217528" y="3174772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02" name="1801 - Ορθογώνιο"/>
                  <p:cNvSpPr/>
                  <p:nvPr/>
                </p:nvSpPr>
                <p:spPr bwMode="auto">
                  <a:xfrm rot="7631303">
                    <a:off x="5988927" y="3631972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03" name="1802 - Ορθογώνιο"/>
                  <p:cNvSpPr/>
                  <p:nvPr/>
                </p:nvSpPr>
                <p:spPr bwMode="auto">
                  <a:xfrm rot="8207655">
                    <a:off x="5723845" y="3973737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04" name="1803 - Ορθογώνιο"/>
                  <p:cNvSpPr/>
                  <p:nvPr/>
                </p:nvSpPr>
                <p:spPr bwMode="auto">
                  <a:xfrm rot="9364465">
                    <a:off x="5335883" y="4229008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05" name="1804 - Ορθογώνιο"/>
                  <p:cNvSpPr/>
                  <p:nvPr/>
                </p:nvSpPr>
                <p:spPr bwMode="auto">
                  <a:xfrm rot="10074927">
                    <a:off x="4960496" y="4372323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46486" name="27 - Ομάδα"/>
                <p:cNvGrpSpPr>
                  <a:grpSpLocks/>
                </p:cNvGrpSpPr>
                <p:nvPr/>
              </p:nvGrpSpPr>
              <p:grpSpPr bwMode="auto">
                <a:xfrm flipH="1">
                  <a:off x="4000496" y="4429130"/>
                  <a:ext cx="324918" cy="1047207"/>
                  <a:chOff x="3240846" y="4568228"/>
                  <a:chExt cx="473898" cy="1632799"/>
                </a:xfrm>
              </p:grpSpPr>
              <p:grpSp>
                <p:nvGrpSpPr>
                  <p:cNvPr id="267" name="19 - Ομάδα"/>
                  <p:cNvGrpSpPr/>
                  <p:nvPr/>
                </p:nvGrpSpPr>
                <p:grpSpPr>
                  <a:xfrm>
                    <a:off x="3240846" y="4568228"/>
                    <a:ext cx="473898" cy="1361101"/>
                    <a:chOff x="6705600" y="2590798"/>
                    <a:chExt cx="612775" cy="2844312"/>
                  </a:xfrm>
                  <a:solidFill>
                    <a:srgbClr val="7030A0"/>
                  </a:solidFill>
                </p:grpSpPr>
                <p:grpSp>
                  <p:nvGrpSpPr>
                    <p:cNvPr id="268" name="62 - Ομάδα"/>
                    <p:cNvGrpSpPr/>
                    <p:nvPr/>
                  </p:nvGrpSpPr>
                  <p:grpSpPr>
                    <a:xfrm>
                      <a:off x="6705600" y="2819400"/>
                      <a:ext cx="612775" cy="2615710"/>
                      <a:chOff x="6705600" y="2819400"/>
                      <a:chExt cx="612775" cy="2615710"/>
                    </a:xfrm>
                    <a:grpFill/>
                  </p:grpSpPr>
                  <p:sp>
                    <p:nvSpPr>
                      <p:cNvPr id="1789" name="Oval 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37946" y="4091325"/>
                        <a:ext cx="549880" cy="1343785"/>
                      </a:xfrm>
                      <a:prstGeom prst="ellipse">
                        <a:avLst/>
                      </a:pr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b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790" name="Freeform 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705600" y="2819400"/>
                        <a:ext cx="612775" cy="346725"/>
                      </a:xfrm>
                      <a:custGeom>
                        <a:avLst/>
                        <a:gdLst>
                          <a:gd name="T0" fmla="*/ 5831 w 180"/>
                          <a:gd name="T1" fmla="*/ 0 h 102"/>
                          <a:gd name="T2" fmla="*/ 4173 w 180"/>
                          <a:gd name="T3" fmla="*/ 1381 h 102"/>
                          <a:gd name="T4" fmla="*/ 2487 w 180"/>
                          <a:gd name="T5" fmla="*/ 0 h 102"/>
                          <a:gd name="T6" fmla="*/ 0 w 180"/>
                          <a:gd name="T7" fmla="*/ 2356 h 102"/>
                          <a:gd name="T8" fmla="*/ 2487 w 180"/>
                          <a:gd name="T9" fmla="*/ 4679 h 102"/>
                          <a:gd name="T10" fmla="*/ 4173 w 180"/>
                          <a:gd name="T11" fmla="*/ 3037 h 102"/>
                          <a:gd name="T12" fmla="*/ 5831 w 180"/>
                          <a:gd name="T13" fmla="*/ 4679 h 102"/>
                          <a:gd name="T14" fmla="*/ 8322 w 180"/>
                          <a:gd name="T15" fmla="*/ 2356 h 102"/>
                          <a:gd name="T16" fmla="*/ 5831 w 180"/>
                          <a:gd name="T17" fmla="*/ 0 h 102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80"/>
                          <a:gd name="T28" fmla="*/ 0 h 102"/>
                          <a:gd name="T29" fmla="*/ 180 w 180"/>
                          <a:gd name="T30" fmla="*/ 102 h 102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80" h="102">
                            <a:moveTo>
                              <a:pt x="126" y="0"/>
                            </a:moveTo>
                            <a:cubicBezTo>
                              <a:pt x="112" y="0"/>
                              <a:pt x="126" y="36"/>
                              <a:pt x="90" y="30"/>
                            </a:cubicBezTo>
                            <a:cubicBezTo>
                              <a:pt x="54" y="36"/>
                              <a:pt x="68" y="0"/>
                              <a:pt x="54" y="0"/>
                            </a:cubicBezTo>
                            <a:cubicBezTo>
                              <a:pt x="24" y="0"/>
                              <a:pt x="0" y="23"/>
                              <a:pt x="0" y="51"/>
                            </a:cubicBezTo>
                            <a:cubicBezTo>
                              <a:pt x="0" y="79"/>
                              <a:pt x="24" y="102"/>
                              <a:pt x="54" y="102"/>
                            </a:cubicBezTo>
                            <a:cubicBezTo>
                              <a:pt x="68" y="102"/>
                              <a:pt x="54" y="72"/>
                              <a:pt x="90" y="66"/>
                            </a:cubicBezTo>
                            <a:cubicBezTo>
                              <a:pt x="126" y="72"/>
                              <a:pt x="112" y="102"/>
                              <a:pt x="126" y="102"/>
                            </a:cubicBezTo>
                            <a:cubicBezTo>
                              <a:pt x="155" y="102"/>
                              <a:pt x="180" y="79"/>
                              <a:pt x="180" y="51"/>
                            </a:cubicBezTo>
                            <a:cubicBezTo>
                              <a:pt x="180" y="23"/>
                              <a:pt x="155" y="0"/>
                              <a:pt x="126" y="0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b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788" name="1787 - Μείον"/>
                    <p:cNvSpPr/>
                    <p:nvPr/>
                  </p:nvSpPr>
                  <p:spPr bwMode="auto">
                    <a:xfrm rot="16200000">
                      <a:off x="6002472" y="3387319"/>
                      <a:ext cx="2057400" cy="464358"/>
                    </a:xfrm>
                    <a:prstGeom prst="mathMinus">
                      <a:avLst/>
                    </a:prstGeom>
                    <a:grpFill/>
                    <a:ln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4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786" name="1785 - Μείον"/>
                  <p:cNvSpPr/>
                  <p:nvPr/>
                </p:nvSpPr>
                <p:spPr>
                  <a:xfrm rot="5400000">
                    <a:off x="3243417" y="5758817"/>
                    <a:ext cx="485633" cy="399438"/>
                  </a:xfrm>
                  <a:prstGeom prst="mathMinus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6098" name="1010 - Ομάδα"/>
            <p:cNvGrpSpPr>
              <a:grpSpLocks/>
            </p:cNvGrpSpPr>
            <p:nvPr/>
          </p:nvGrpSpPr>
          <p:grpSpPr bwMode="auto">
            <a:xfrm>
              <a:off x="2200944" y="142852"/>
              <a:ext cx="2013866" cy="1717620"/>
              <a:chOff x="2200944" y="71414"/>
              <a:chExt cx="2013866" cy="1717620"/>
            </a:xfrm>
          </p:grpSpPr>
          <p:grpSp>
            <p:nvGrpSpPr>
              <p:cNvPr id="46455" name="1592 - Ομάδα"/>
              <p:cNvGrpSpPr>
                <a:grpSpLocks/>
              </p:cNvGrpSpPr>
              <p:nvPr/>
            </p:nvGrpSpPr>
            <p:grpSpPr bwMode="auto">
              <a:xfrm>
                <a:off x="2200944" y="526962"/>
                <a:ext cx="1499764" cy="1262072"/>
                <a:chOff x="2000232" y="642918"/>
                <a:chExt cx="1657628" cy="1643075"/>
              </a:xfrm>
            </p:grpSpPr>
            <p:grpSp>
              <p:nvGrpSpPr>
                <p:cNvPr id="46457" name="294 - Ομάδα"/>
                <p:cNvGrpSpPr>
                  <a:grpSpLocks/>
                </p:cNvGrpSpPr>
                <p:nvPr/>
              </p:nvGrpSpPr>
              <p:grpSpPr bwMode="auto">
                <a:xfrm>
                  <a:off x="2571736" y="642918"/>
                  <a:ext cx="1086124" cy="1643075"/>
                  <a:chOff x="3540114" y="642918"/>
                  <a:chExt cx="1086124" cy="1643075"/>
                </a:xfrm>
              </p:grpSpPr>
              <p:grpSp>
                <p:nvGrpSpPr>
                  <p:cNvPr id="46461" name="61 - Ομάδα"/>
                  <p:cNvGrpSpPr>
                    <a:grpSpLocks/>
                  </p:cNvGrpSpPr>
                  <p:nvPr/>
                </p:nvGrpSpPr>
                <p:grpSpPr bwMode="auto">
                  <a:xfrm>
                    <a:off x="3929058" y="642918"/>
                    <a:ext cx="697180" cy="1643075"/>
                    <a:chOff x="642933" y="714355"/>
                    <a:chExt cx="2143134" cy="5205608"/>
                  </a:xfrm>
                </p:grpSpPr>
                <p:grpSp>
                  <p:nvGrpSpPr>
                    <p:cNvPr id="46473" name="5 - Ομάδα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142976" y="1071548"/>
                      <a:ext cx="1586570" cy="1481157"/>
                      <a:chOff x="4139562" y="2596617"/>
                      <a:chExt cx="1461498" cy="1430835"/>
                    </a:xfrm>
                  </p:grpSpPr>
                  <p:grpSp>
                    <p:nvGrpSpPr>
                      <p:cNvPr id="46479" name="3 - Ομάδα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14810" y="3143248"/>
                        <a:ext cx="1386250" cy="884204"/>
                        <a:chOff x="3877412" y="725227"/>
                        <a:chExt cx="1386250" cy="884204"/>
                      </a:xfrm>
                    </p:grpSpPr>
                    <p:sp>
                      <p:nvSpPr>
                        <p:cNvPr id="293" name="1 - Ελεύθερη σχεδίαση"/>
                        <p:cNvSpPr/>
                        <p:nvPr/>
                      </p:nvSpPr>
                      <p:spPr>
                        <a:xfrm rot="21415494">
                          <a:off x="3876432" y="725697"/>
                          <a:ext cx="1386309" cy="885567"/>
                        </a:xfrm>
                        <a:custGeom>
                          <a:avLst/>
                          <a:gdLst>
                            <a:gd name="connsiteX0" fmla="*/ 158094 w 792275"/>
                            <a:gd name="connsiteY0" fmla="*/ 206477 h 381986"/>
                            <a:gd name="connsiteX1" fmla="*/ 202339 w 792275"/>
                            <a:gd name="connsiteY1" fmla="*/ 176981 h 381986"/>
                            <a:gd name="connsiteX2" fmla="*/ 217087 w 792275"/>
                            <a:gd name="connsiteY2" fmla="*/ 103239 h 381986"/>
                            <a:gd name="connsiteX3" fmla="*/ 261333 w 792275"/>
                            <a:gd name="connsiteY3" fmla="*/ 132736 h 381986"/>
                            <a:gd name="connsiteX4" fmla="*/ 305578 w 792275"/>
                            <a:gd name="connsiteY4" fmla="*/ 147484 h 381986"/>
                            <a:gd name="connsiteX5" fmla="*/ 364571 w 792275"/>
                            <a:gd name="connsiteY5" fmla="*/ 58994 h 381986"/>
                            <a:gd name="connsiteX6" fmla="*/ 379320 w 792275"/>
                            <a:gd name="connsiteY6" fmla="*/ 14748 h 381986"/>
                            <a:gd name="connsiteX7" fmla="*/ 423565 w 792275"/>
                            <a:gd name="connsiteY7" fmla="*/ 0 h 381986"/>
                            <a:gd name="connsiteX8" fmla="*/ 467810 w 792275"/>
                            <a:gd name="connsiteY8" fmla="*/ 14748 h 381986"/>
                            <a:gd name="connsiteX9" fmla="*/ 482558 w 792275"/>
                            <a:gd name="connsiteY9" fmla="*/ 73742 h 381986"/>
                            <a:gd name="connsiteX10" fmla="*/ 497307 w 792275"/>
                            <a:gd name="connsiteY10" fmla="*/ 117987 h 381986"/>
                            <a:gd name="connsiteX11" fmla="*/ 541552 w 792275"/>
                            <a:gd name="connsiteY11" fmla="*/ 147484 h 381986"/>
                            <a:gd name="connsiteX12" fmla="*/ 600545 w 792275"/>
                            <a:gd name="connsiteY12" fmla="*/ 88490 h 381986"/>
                            <a:gd name="connsiteX13" fmla="*/ 644791 w 792275"/>
                            <a:gd name="connsiteY13" fmla="*/ 58994 h 381986"/>
                            <a:gd name="connsiteX14" fmla="*/ 762778 w 792275"/>
                            <a:gd name="connsiteY14" fmla="*/ 73742 h 381986"/>
                            <a:gd name="connsiteX15" fmla="*/ 792275 w 792275"/>
                            <a:gd name="connsiteY15" fmla="*/ 162232 h 381986"/>
                            <a:gd name="connsiteX16" fmla="*/ 659539 w 792275"/>
                            <a:gd name="connsiteY16" fmla="*/ 191729 h 381986"/>
                            <a:gd name="connsiteX17" fmla="*/ 615294 w 792275"/>
                            <a:gd name="connsiteY17" fmla="*/ 221226 h 381986"/>
                            <a:gd name="connsiteX18" fmla="*/ 467810 w 792275"/>
                            <a:gd name="connsiteY18" fmla="*/ 206477 h 381986"/>
                            <a:gd name="connsiteX19" fmla="*/ 349823 w 792275"/>
                            <a:gd name="connsiteY19" fmla="*/ 191729 h 381986"/>
                            <a:gd name="connsiteX20" fmla="*/ 276081 w 792275"/>
                            <a:gd name="connsiteY20" fmla="*/ 206477 h 381986"/>
                            <a:gd name="connsiteX21" fmla="*/ 231836 w 792275"/>
                            <a:gd name="connsiteY21" fmla="*/ 250723 h 381986"/>
                            <a:gd name="connsiteX22" fmla="*/ 187591 w 792275"/>
                            <a:gd name="connsiteY22" fmla="*/ 280219 h 381986"/>
                            <a:gd name="connsiteX23" fmla="*/ 128597 w 792275"/>
                            <a:gd name="connsiteY23" fmla="*/ 353961 h 381986"/>
                            <a:gd name="connsiteX24" fmla="*/ 54855 w 792275"/>
                            <a:gd name="connsiteY24" fmla="*/ 339213 h 381986"/>
                            <a:gd name="connsiteX25" fmla="*/ 10610 w 792275"/>
                            <a:gd name="connsiteY25" fmla="*/ 250723 h 381986"/>
                            <a:gd name="connsiteX26" fmla="*/ 25358 w 792275"/>
                            <a:gd name="connsiteY26" fmla="*/ 162232 h 381986"/>
                            <a:gd name="connsiteX27" fmla="*/ 128597 w 792275"/>
                            <a:gd name="connsiteY27" fmla="*/ 176981 h 381986"/>
                            <a:gd name="connsiteX28" fmla="*/ 158094 w 792275"/>
                            <a:gd name="connsiteY28" fmla="*/ 206477 h 3819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</a:cxnLst>
                          <a:rect l="l" t="t" r="r" b="b"/>
                          <a:pathLst>
                            <a:path w="792275" h="381986">
                              <a:moveTo>
                                <a:pt x="158094" y="206477"/>
                              </a:moveTo>
                              <a:cubicBezTo>
                                <a:pt x="170384" y="206477"/>
                                <a:pt x="193545" y="192371"/>
                                <a:pt x="202339" y="176981"/>
                              </a:cubicBezTo>
                              <a:cubicBezTo>
                                <a:pt x="214776" y="155216"/>
                                <a:pt x="197033" y="118279"/>
                                <a:pt x="217087" y="103239"/>
                              </a:cubicBezTo>
                              <a:cubicBezTo>
                                <a:pt x="231268" y="92604"/>
                                <a:pt x="245479" y="124809"/>
                                <a:pt x="261333" y="132736"/>
                              </a:cubicBezTo>
                              <a:cubicBezTo>
                                <a:pt x="275238" y="139688"/>
                                <a:pt x="290830" y="142568"/>
                                <a:pt x="305578" y="147484"/>
                              </a:cubicBezTo>
                              <a:cubicBezTo>
                                <a:pt x="325242" y="117987"/>
                                <a:pt x="353360" y="92625"/>
                                <a:pt x="364571" y="58994"/>
                              </a:cubicBezTo>
                              <a:cubicBezTo>
                                <a:pt x="369487" y="44245"/>
                                <a:pt x="368327" y="25741"/>
                                <a:pt x="379320" y="14748"/>
                              </a:cubicBezTo>
                              <a:cubicBezTo>
                                <a:pt x="390313" y="3755"/>
                                <a:pt x="408817" y="4916"/>
                                <a:pt x="423565" y="0"/>
                              </a:cubicBezTo>
                              <a:cubicBezTo>
                                <a:pt x="438313" y="4916"/>
                                <a:pt x="458099" y="2609"/>
                                <a:pt x="467810" y="14748"/>
                              </a:cubicBezTo>
                              <a:cubicBezTo>
                                <a:pt x="480472" y="30576"/>
                                <a:pt x="476989" y="54252"/>
                                <a:pt x="482558" y="73742"/>
                              </a:cubicBezTo>
                              <a:cubicBezTo>
                                <a:pt x="486829" y="88690"/>
                                <a:pt x="487595" y="105848"/>
                                <a:pt x="497307" y="117987"/>
                              </a:cubicBezTo>
                              <a:cubicBezTo>
                                <a:pt x="508380" y="131828"/>
                                <a:pt x="526804" y="137652"/>
                                <a:pt x="541552" y="147484"/>
                              </a:cubicBezTo>
                              <a:cubicBezTo>
                                <a:pt x="638088" y="115306"/>
                                <a:pt x="543338" y="159999"/>
                                <a:pt x="600545" y="88490"/>
                              </a:cubicBezTo>
                              <a:cubicBezTo>
                                <a:pt x="611618" y="74649"/>
                                <a:pt x="630042" y="68826"/>
                                <a:pt x="644791" y="58994"/>
                              </a:cubicBezTo>
                              <a:cubicBezTo>
                                <a:pt x="684120" y="63910"/>
                                <a:pt x="730308" y="51013"/>
                                <a:pt x="762778" y="73742"/>
                              </a:cubicBezTo>
                              <a:cubicBezTo>
                                <a:pt x="788250" y="91572"/>
                                <a:pt x="792275" y="162232"/>
                                <a:pt x="792275" y="162232"/>
                              </a:cubicBezTo>
                              <a:cubicBezTo>
                                <a:pt x="779157" y="164856"/>
                                <a:pt x="677759" y="183921"/>
                                <a:pt x="659539" y="191729"/>
                              </a:cubicBezTo>
                              <a:cubicBezTo>
                                <a:pt x="643247" y="198711"/>
                                <a:pt x="630042" y="211394"/>
                                <a:pt x="615294" y="221226"/>
                              </a:cubicBezTo>
                              <a:lnTo>
                                <a:pt x="467810" y="206477"/>
                              </a:lnTo>
                              <a:cubicBezTo>
                                <a:pt x="428417" y="202100"/>
                                <a:pt x="389458" y="191729"/>
                                <a:pt x="349823" y="191729"/>
                              </a:cubicBezTo>
                              <a:cubicBezTo>
                                <a:pt x="324756" y="191729"/>
                                <a:pt x="300662" y="201561"/>
                                <a:pt x="276081" y="206477"/>
                              </a:cubicBezTo>
                              <a:cubicBezTo>
                                <a:pt x="261333" y="221226"/>
                                <a:pt x="247859" y="237370"/>
                                <a:pt x="231836" y="250723"/>
                              </a:cubicBezTo>
                              <a:cubicBezTo>
                                <a:pt x="218219" y="262070"/>
                                <a:pt x="198664" y="266378"/>
                                <a:pt x="187591" y="280219"/>
                              </a:cubicBezTo>
                              <a:cubicBezTo>
                                <a:pt x="106177" y="381986"/>
                                <a:pt x="255395" y="269431"/>
                                <a:pt x="128597" y="353961"/>
                              </a:cubicBezTo>
                              <a:cubicBezTo>
                                <a:pt x="104016" y="349045"/>
                                <a:pt x="76620" y="351650"/>
                                <a:pt x="54855" y="339213"/>
                              </a:cubicBezTo>
                              <a:cubicBezTo>
                                <a:pt x="31309" y="325759"/>
                                <a:pt x="18180" y="273434"/>
                                <a:pt x="10610" y="250723"/>
                              </a:cubicBezTo>
                              <a:cubicBezTo>
                                <a:pt x="15526" y="221226"/>
                                <a:pt x="0" y="178081"/>
                                <a:pt x="25358" y="162232"/>
                              </a:cubicBezTo>
                              <a:cubicBezTo>
                                <a:pt x="54836" y="143808"/>
                                <a:pt x="94047" y="173142"/>
                                <a:pt x="128597" y="176981"/>
                              </a:cubicBezTo>
                              <a:cubicBezTo>
                                <a:pt x="138369" y="178067"/>
                                <a:pt x="145804" y="206477"/>
                                <a:pt x="158094" y="20647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en-US" sz="1800" b="0" dirty="0">
                              <a:solidFill>
                                <a:prstClr val="white"/>
                              </a:solidFill>
                            </a:rPr>
                            <a:t>0</a:t>
                          </a:r>
                          <a:endParaRPr lang="en-US" sz="1800" b="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4" name="2 - Έλλειψη"/>
                        <p:cNvSpPr/>
                        <p:nvPr/>
                      </p:nvSpPr>
                      <p:spPr>
                        <a:xfrm>
                          <a:off x="4497538" y="1073600"/>
                          <a:ext cx="218630" cy="13916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92" name="4 - Ελεύθερη σχεδίαση"/>
                      <p:cNvSpPr/>
                      <p:nvPr/>
                    </p:nvSpPr>
                    <p:spPr>
                      <a:xfrm rot="21038830">
                        <a:off x="4139296" y="2599729"/>
                        <a:ext cx="1376375" cy="942497"/>
                      </a:xfrm>
                      <a:custGeom>
                        <a:avLst/>
                        <a:gdLst>
                          <a:gd name="connsiteX0" fmla="*/ 394943 w 708574"/>
                          <a:gd name="connsiteY0" fmla="*/ 64697 h 580891"/>
                          <a:gd name="connsiteX1" fmla="*/ 173717 w 708574"/>
                          <a:gd name="connsiteY1" fmla="*/ 138439 h 580891"/>
                          <a:gd name="connsiteX2" fmla="*/ 188465 w 708574"/>
                          <a:gd name="connsiteY2" fmla="*/ 241678 h 580891"/>
                          <a:gd name="connsiteX3" fmla="*/ 173717 w 708574"/>
                          <a:gd name="connsiteY3" fmla="*/ 285923 h 580891"/>
                          <a:gd name="connsiteX4" fmla="*/ 129472 w 708574"/>
                          <a:gd name="connsiteY4" fmla="*/ 300672 h 580891"/>
                          <a:gd name="connsiteX5" fmla="*/ 55730 w 708574"/>
                          <a:gd name="connsiteY5" fmla="*/ 315420 h 580891"/>
                          <a:gd name="connsiteX6" fmla="*/ 40982 w 708574"/>
                          <a:gd name="connsiteY6" fmla="*/ 566143 h 580891"/>
                          <a:gd name="connsiteX7" fmla="*/ 85227 w 708574"/>
                          <a:gd name="connsiteY7" fmla="*/ 580891 h 580891"/>
                          <a:gd name="connsiteX8" fmla="*/ 144220 w 708574"/>
                          <a:gd name="connsiteY8" fmla="*/ 566143 h 580891"/>
                          <a:gd name="connsiteX9" fmla="*/ 158969 w 708574"/>
                          <a:gd name="connsiteY9" fmla="*/ 521897 h 580891"/>
                          <a:gd name="connsiteX10" fmla="*/ 203214 w 708574"/>
                          <a:gd name="connsiteY10" fmla="*/ 507149 h 580891"/>
                          <a:gd name="connsiteX11" fmla="*/ 291704 w 708574"/>
                          <a:gd name="connsiteY11" fmla="*/ 536646 h 580891"/>
                          <a:gd name="connsiteX12" fmla="*/ 365446 w 708574"/>
                          <a:gd name="connsiteY12" fmla="*/ 418659 h 580891"/>
                          <a:gd name="connsiteX13" fmla="*/ 453936 w 708574"/>
                          <a:gd name="connsiteY13" fmla="*/ 433407 h 580891"/>
                          <a:gd name="connsiteX14" fmla="*/ 468685 w 708574"/>
                          <a:gd name="connsiteY14" fmla="*/ 521897 h 580891"/>
                          <a:gd name="connsiteX15" fmla="*/ 512930 w 708574"/>
                          <a:gd name="connsiteY15" fmla="*/ 551394 h 580891"/>
                          <a:gd name="connsiteX16" fmla="*/ 601420 w 708574"/>
                          <a:gd name="connsiteY16" fmla="*/ 536646 h 580891"/>
                          <a:gd name="connsiteX17" fmla="*/ 616169 w 708574"/>
                          <a:gd name="connsiteY17" fmla="*/ 492401 h 580891"/>
                          <a:gd name="connsiteX18" fmla="*/ 704659 w 708574"/>
                          <a:gd name="connsiteY18" fmla="*/ 418659 h 580891"/>
                          <a:gd name="connsiteX19" fmla="*/ 689911 w 708574"/>
                          <a:gd name="connsiteY19" fmla="*/ 315420 h 580891"/>
                          <a:gd name="connsiteX20" fmla="*/ 557175 w 708574"/>
                          <a:gd name="connsiteY20" fmla="*/ 241678 h 580891"/>
                          <a:gd name="connsiteX21" fmla="*/ 571923 w 708574"/>
                          <a:gd name="connsiteY21" fmla="*/ 108943 h 580891"/>
                          <a:gd name="connsiteX22" fmla="*/ 557175 w 708574"/>
                          <a:gd name="connsiteY22" fmla="*/ 64697 h 580891"/>
                          <a:gd name="connsiteX23" fmla="*/ 512930 w 708574"/>
                          <a:gd name="connsiteY23" fmla="*/ 49949 h 580891"/>
                          <a:gd name="connsiteX24" fmla="*/ 365446 w 708574"/>
                          <a:gd name="connsiteY24" fmla="*/ 35201 h 580891"/>
                          <a:gd name="connsiteX25" fmla="*/ 394943 w 708574"/>
                          <a:gd name="connsiteY25" fmla="*/ 64697 h 580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708574" h="580891">
                            <a:moveTo>
                              <a:pt x="394943" y="64697"/>
                            </a:moveTo>
                            <a:cubicBezTo>
                              <a:pt x="362988" y="81903"/>
                              <a:pt x="183957" y="25801"/>
                              <a:pt x="173717" y="138439"/>
                            </a:cubicBezTo>
                            <a:cubicBezTo>
                              <a:pt x="170570" y="173059"/>
                              <a:pt x="183549" y="207265"/>
                              <a:pt x="188465" y="241678"/>
                            </a:cubicBezTo>
                            <a:cubicBezTo>
                              <a:pt x="183549" y="256426"/>
                              <a:pt x="184710" y="274930"/>
                              <a:pt x="173717" y="285923"/>
                            </a:cubicBezTo>
                            <a:cubicBezTo>
                              <a:pt x="162724" y="296916"/>
                              <a:pt x="144554" y="296901"/>
                              <a:pt x="129472" y="300672"/>
                            </a:cubicBezTo>
                            <a:cubicBezTo>
                              <a:pt x="105153" y="306752"/>
                              <a:pt x="80311" y="310504"/>
                              <a:pt x="55730" y="315420"/>
                            </a:cubicBezTo>
                            <a:cubicBezTo>
                              <a:pt x="22470" y="415198"/>
                              <a:pt x="0" y="443198"/>
                              <a:pt x="40982" y="566143"/>
                            </a:cubicBezTo>
                            <a:cubicBezTo>
                              <a:pt x="45898" y="580891"/>
                              <a:pt x="70479" y="575975"/>
                              <a:pt x="85227" y="580891"/>
                            </a:cubicBezTo>
                            <a:cubicBezTo>
                              <a:pt x="104891" y="575975"/>
                              <a:pt x="128392" y="578805"/>
                              <a:pt x="144220" y="566143"/>
                            </a:cubicBezTo>
                            <a:cubicBezTo>
                              <a:pt x="156360" y="556431"/>
                              <a:pt x="147976" y="532890"/>
                              <a:pt x="158969" y="521897"/>
                            </a:cubicBezTo>
                            <a:cubicBezTo>
                              <a:pt x="169962" y="510904"/>
                              <a:pt x="188466" y="512065"/>
                              <a:pt x="203214" y="507149"/>
                            </a:cubicBezTo>
                            <a:cubicBezTo>
                              <a:pt x="232711" y="516981"/>
                              <a:pt x="281872" y="566143"/>
                              <a:pt x="291704" y="536646"/>
                            </a:cubicBezTo>
                            <a:cubicBezTo>
                              <a:pt x="326806" y="431339"/>
                              <a:pt x="295330" y="465402"/>
                              <a:pt x="365446" y="418659"/>
                            </a:cubicBezTo>
                            <a:cubicBezTo>
                              <a:pt x="394943" y="423575"/>
                              <a:pt x="432791" y="412262"/>
                              <a:pt x="453936" y="433407"/>
                            </a:cubicBezTo>
                            <a:cubicBezTo>
                              <a:pt x="475081" y="454552"/>
                              <a:pt x="455312" y="495150"/>
                              <a:pt x="468685" y="521897"/>
                            </a:cubicBezTo>
                            <a:cubicBezTo>
                              <a:pt x="476612" y="537751"/>
                              <a:pt x="498182" y="541562"/>
                              <a:pt x="512930" y="551394"/>
                            </a:cubicBezTo>
                            <a:cubicBezTo>
                              <a:pt x="542427" y="546478"/>
                              <a:pt x="575456" y="551482"/>
                              <a:pt x="601420" y="536646"/>
                            </a:cubicBezTo>
                            <a:cubicBezTo>
                              <a:pt x="614918" y="528933"/>
                              <a:pt x="608456" y="505899"/>
                              <a:pt x="616169" y="492401"/>
                            </a:cubicBezTo>
                            <a:cubicBezTo>
                              <a:pt x="653986" y="426222"/>
                              <a:pt x="647059" y="437858"/>
                              <a:pt x="704659" y="418659"/>
                            </a:cubicBezTo>
                            <a:cubicBezTo>
                              <a:pt x="699743" y="384246"/>
                              <a:pt x="708574" y="344748"/>
                              <a:pt x="689911" y="315420"/>
                            </a:cubicBezTo>
                            <a:cubicBezTo>
                              <a:pt x="662604" y="272508"/>
                              <a:pt x="602549" y="256802"/>
                              <a:pt x="557175" y="241678"/>
                            </a:cubicBezTo>
                            <a:cubicBezTo>
                              <a:pt x="562091" y="197433"/>
                              <a:pt x="571923" y="153460"/>
                              <a:pt x="571923" y="108943"/>
                            </a:cubicBezTo>
                            <a:cubicBezTo>
                              <a:pt x="571923" y="93397"/>
                              <a:pt x="568168" y="75690"/>
                              <a:pt x="557175" y="64697"/>
                            </a:cubicBezTo>
                            <a:cubicBezTo>
                              <a:pt x="546182" y="53704"/>
                              <a:pt x="527678" y="54865"/>
                              <a:pt x="512930" y="49949"/>
                            </a:cubicBezTo>
                            <a:cubicBezTo>
                              <a:pt x="453486" y="10319"/>
                              <a:pt x="459315" y="0"/>
                              <a:pt x="365446" y="35201"/>
                            </a:cubicBezTo>
                            <a:cubicBezTo>
                              <a:pt x="355153" y="39061"/>
                              <a:pt x="426898" y="47491"/>
                              <a:pt x="394943" y="64697"/>
                            </a:cubicBezTo>
                            <a:close/>
                          </a:path>
                        </a:pathLst>
                      </a:custGeom>
                      <a:solidFill>
                        <a:srgbClr val="00B0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b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6474" name="132 - Ομάδα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642933" y="714355"/>
                      <a:ext cx="2143134" cy="5205608"/>
                      <a:chOff x="3108135" y="3643028"/>
                      <a:chExt cx="1041935" cy="2557999"/>
                    </a:xfrm>
                  </p:grpSpPr>
                  <p:grpSp>
                    <p:nvGrpSpPr>
                      <p:cNvPr id="1615" name="46 - Ομάδα"/>
                      <p:cNvGrpSpPr/>
                      <p:nvPr/>
                    </p:nvGrpSpPr>
                    <p:grpSpPr>
                      <a:xfrm rot="1021659">
                        <a:off x="3108135" y="3643028"/>
                        <a:ext cx="1041935" cy="1085975"/>
                        <a:chOff x="2926936" y="609600"/>
                        <a:chExt cx="4017053" cy="4600923"/>
                      </a:xfrm>
                      <a:solidFill>
                        <a:srgbClr val="FFFF00"/>
                      </a:solidFill>
                    </p:grpSpPr>
                    <p:sp>
                      <p:nvSpPr>
                        <p:cNvPr id="276" name="39 - Ορθογώνιο"/>
                        <p:cNvSpPr/>
                        <p:nvPr/>
                      </p:nvSpPr>
                      <p:spPr bwMode="auto">
                        <a:xfrm rot="2600336">
                          <a:off x="5798286" y="1311856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7" name="276 - Ορθογώνιο"/>
                        <p:cNvSpPr/>
                        <p:nvPr/>
                      </p:nvSpPr>
                      <p:spPr bwMode="auto">
                        <a:xfrm rot="18743654">
                          <a:off x="3155536" y="1201999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8" name="277 - Ορθογώνιο"/>
                        <p:cNvSpPr/>
                        <p:nvPr/>
                      </p:nvSpPr>
                      <p:spPr bwMode="auto">
                        <a:xfrm rot="19400755">
                          <a:off x="3489125" y="869050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79" name="278 - Ορθογώνιο"/>
                        <p:cNvSpPr/>
                        <p:nvPr/>
                      </p:nvSpPr>
                      <p:spPr bwMode="auto">
                        <a:xfrm rot="20891289">
                          <a:off x="3960890" y="650791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0" name="279 - Ορθογώνιο"/>
                        <p:cNvSpPr/>
                        <p:nvPr/>
                      </p:nvSpPr>
                      <p:spPr bwMode="auto">
                        <a:xfrm rot="4623560">
                          <a:off x="6286612" y="2214836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1" name="280 - Ορθογώνιο"/>
                        <p:cNvSpPr/>
                        <p:nvPr/>
                      </p:nvSpPr>
                      <p:spPr bwMode="auto">
                        <a:xfrm>
                          <a:off x="4495800" y="609600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2" name="281 - Ορθογώνιο"/>
                        <p:cNvSpPr/>
                        <p:nvPr/>
                      </p:nvSpPr>
                      <p:spPr bwMode="auto">
                        <a:xfrm rot="1281481">
                          <a:off x="5016352" y="726396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3" name="282 - Ορθογώνιο"/>
                        <p:cNvSpPr/>
                        <p:nvPr/>
                      </p:nvSpPr>
                      <p:spPr bwMode="auto">
                        <a:xfrm rot="1701560">
                          <a:off x="5434010" y="954589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4" name="283 - Ορθογώνιο"/>
                        <p:cNvSpPr/>
                        <p:nvPr/>
                      </p:nvSpPr>
                      <p:spPr bwMode="auto">
                        <a:xfrm rot="3583077">
                          <a:off x="6112233" y="1719658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5" name="284 - Ορθογώνιο"/>
                        <p:cNvSpPr/>
                        <p:nvPr/>
                      </p:nvSpPr>
                      <p:spPr bwMode="auto">
                        <a:xfrm rot="5597503">
                          <a:off x="6342372" y="2682780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6" name="285 - Ορθογώνιο"/>
                        <p:cNvSpPr/>
                        <p:nvPr/>
                      </p:nvSpPr>
                      <p:spPr bwMode="auto">
                        <a:xfrm rot="6625218">
                          <a:off x="6217528" y="3174772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7" name="286 - Ορθογώνιο"/>
                        <p:cNvSpPr/>
                        <p:nvPr/>
                      </p:nvSpPr>
                      <p:spPr bwMode="auto">
                        <a:xfrm rot="7631303">
                          <a:off x="5988927" y="3631972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8" name="287 - Ορθογώνιο"/>
                        <p:cNvSpPr/>
                        <p:nvPr/>
                      </p:nvSpPr>
                      <p:spPr bwMode="auto">
                        <a:xfrm rot="8207655">
                          <a:off x="5723845" y="3973737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89" name="288 - Ορθογώνιο"/>
                        <p:cNvSpPr/>
                        <p:nvPr/>
                      </p:nvSpPr>
                      <p:spPr bwMode="auto">
                        <a:xfrm rot="9364465">
                          <a:off x="5335883" y="4229008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90" name="289 - Ορθογώνιο"/>
                        <p:cNvSpPr/>
                        <p:nvPr/>
                      </p:nvSpPr>
                      <p:spPr bwMode="auto">
                        <a:xfrm rot="10074927">
                          <a:off x="4960496" y="4372323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46476" name="27 - Ομάδα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0846" y="4568228"/>
                        <a:ext cx="473898" cy="1632799"/>
                        <a:chOff x="3240846" y="4568228"/>
                        <a:chExt cx="473898" cy="1632799"/>
                      </a:xfrm>
                    </p:grpSpPr>
                    <p:grpSp>
                      <p:nvGrpSpPr>
                        <p:cNvPr id="1617" name="19 - Ομάδα"/>
                        <p:cNvGrpSpPr/>
                        <p:nvPr/>
                      </p:nvGrpSpPr>
                      <p:grpSpPr>
                        <a:xfrm>
                          <a:off x="3240846" y="4568228"/>
                          <a:ext cx="473898" cy="1361101"/>
                          <a:chOff x="6705600" y="2590798"/>
                          <a:chExt cx="612775" cy="2844312"/>
                        </a:xfrm>
                        <a:solidFill>
                          <a:srgbClr val="7030A0"/>
                        </a:solidFill>
                      </p:grpSpPr>
                      <p:grpSp>
                        <p:nvGrpSpPr>
                          <p:cNvPr id="1618" name="62 - Ομάδα"/>
                          <p:cNvGrpSpPr/>
                          <p:nvPr/>
                        </p:nvGrpSpPr>
                        <p:grpSpPr>
                          <a:xfrm>
                            <a:off x="6705600" y="2819400"/>
                            <a:ext cx="612775" cy="2615710"/>
                            <a:chOff x="6705600" y="2819400"/>
                            <a:chExt cx="612775" cy="2615710"/>
                          </a:xfrm>
                          <a:grpFill/>
                        </p:grpSpPr>
                        <p:sp>
                          <p:nvSpPr>
                            <p:cNvPr id="274" name="Oval 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6737946" y="4091325"/>
                              <a:ext cx="549880" cy="1343785"/>
                            </a:xfrm>
                            <a:prstGeom prst="ellipse">
                              <a:avLst/>
                            </a:prstGeom>
                            <a:grp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800" b="0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75" name="Freeform 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705600" y="2819400"/>
                              <a:ext cx="612775" cy="346725"/>
                            </a:xfrm>
                            <a:custGeom>
                              <a:avLst/>
                              <a:gdLst>
                                <a:gd name="T0" fmla="*/ 5831 w 180"/>
                                <a:gd name="T1" fmla="*/ 0 h 102"/>
                                <a:gd name="T2" fmla="*/ 4173 w 180"/>
                                <a:gd name="T3" fmla="*/ 1381 h 102"/>
                                <a:gd name="T4" fmla="*/ 2487 w 180"/>
                                <a:gd name="T5" fmla="*/ 0 h 102"/>
                                <a:gd name="T6" fmla="*/ 0 w 180"/>
                                <a:gd name="T7" fmla="*/ 2356 h 102"/>
                                <a:gd name="T8" fmla="*/ 2487 w 180"/>
                                <a:gd name="T9" fmla="*/ 4679 h 102"/>
                                <a:gd name="T10" fmla="*/ 4173 w 180"/>
                                <a:gd name="T11" fmla="*/ 3037 h 102"/>
                                <a:gd name="T12" fmla="*/ 5831 w 180"/>
                                <a:gd name="T13" fmla="*/ 4679 h 102"/>
                                <a:gd name="T14" fmla="*/ 8322 w 180"/>
                                <a:gd name="T15" fmla="*/ 2356 h 102"/>
                                <a:gd name="T16" fmla="*/ 5831 w 180"/>
                                <a:gd name="T17" fmla="*/ 0 h 102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w 180"/>
                                <a:gd name="T28" fmla="*/ 0 h 102"/>
                                <a:gd name="T29" fmla="*/ 180 w 180"/>
                                <a:gd name="T30" fmla="*/ 102 h 102"/>
                              </a:gdLst>
                              <a:ahLst/>
                              <a:cxnLst>
                                <a:cxn ang="T18">
                                  <a:pos x="T0" y="T1"/>
                                </a:cxn>
                                <a:cxn ang="T19">
                                  <a:pos x="T2" y="T3"/>
                                </a:cxn>
                                <a:cxn ang="T20">
                                  <a:pos x="T4" y="T5"/>
                                </a:cxn>
                                <a:cxn ang="T21">
                                  <a:pos x="T6" y="T7"/>
                                </a:cxn>
                                <a:cxn ang="T22">
                                  <a:pos x="T8" y="T9"/>
                                </a:cxn>
                                <a:cxn ang="T23">
                                  <a:pos x="T10" y="T11"/>
                                </a:cxn>
                                <a:cxn ang="T24">
                                  <a:pos x="T12" y="T13"/>
                                </a:cxn>
                                <a:cxn ang="T25">
                                  <a:pos x="T14" y="T15"/>
                                </a:cxn>
                                <a:cxn ang="T26">
                                  <a:pos x="T16" y="T17"/>
                                </a:cxn>
                              </a:cxnLst>
                              <a:rect l="T27" t="T28" r="T29" b="T30"/>
                              <a:pathLst>
                                <a:path w="180" h="102">
                                  <a:moveTo>
                                    <a:pt x="126" y="0"/>
                                  </a:moveTo>
                                  <a:cubicBezTo>
                                    <a:pt x="112" y="0"/>
                                    <a:pt x="126" y="36"/>
                                    <a:pt x="90" y="30"/>
                                  </a:cubicBezTo>
                                  <a:cubicBezTo>
                                    <a:pt x="54" y="36"/>
                                    <a:pt x="68" y="0"/>
                                    <a:pt x="54" y="0"/>
                                  </a:cubicBezTo>
                                  <a:cubicBezTo>
                                    <a:pt x="24" y="0"/>
                                    <a:pt x="0" y="23"/>
                                    <a:pt x="0" y="51"/>
                                  </a:cubicBezTo>
                                  <a:cubicBezTo>
                                    <a:pt x="0" y="79"/>
                                    <a:pt x="24" y="102"/>
                                    <a:pt x="54" y="102"/>
                                  </a:cubicBezTo>
                                  <a:cubicBezTo>
                                    <a:pt x="68" y="102"/>
                                    <a:pt x="54" y="72"/>
                                    <a:pt x="90" y="66"/>
                                  </a:cubicBezTo>
                                  <a:cubicBezTo>
                                    <a:pt x="126" y="72"/>
                                    <a:pt x="112" y="102"/>
                                    <a:pt x="126" y="102"/>
                                  </a:cubicBezTo>
                                  <a:cubicBezTo>
                                    <a:pt x="155" y="102"/>
                                    <a:pt x="180" y="79"/>
                                    <a:pt x="180" y="51"/>
                                  </a:cubicBezTo>
                                  <a:cubicBezTo>
                                    <a:pt x="180" y="23"/>
                                    <a:pt x="155" y="0"/>
                                    <a:pt x="126" y="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800" b="0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73" name="36 - Μείον"/>
                          <p:cNvSpPr/>
                          <p:nvPr/>
                        </p:nvSpPr>
                        <p:spPr bwMode="auto">
                          <a:xfrm rot="16200000">
                            <a:off x="6002472" y="3387319"/>
                            <a:ext cx="2057400" cy="464358"/>
                          </a:xfrm>
                          <a:prstGeom prst="mathMinus">
                            <a:avLst/>
                          </a:prstGeom>
                          <a:grpFill/>
                          <a:ln w="63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 sz="1400" b="0">
                              <a:solidFill>
                                <a:prstClr val="black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71" name="34 - Μείον"/>
                        <p:cNvSpPr/>
                        <p:nvPr/>
                      </p:nvSpPr>
                      <p:spPr>
                        <a:xfrm rot="5400000">
                          <a:off x="3243954" y="5758927"/>
                          <a:ext cx="485858" cy="398614"/>
                        </a:xfrm>
                        <a:prstGeom prst="mathMinus">
                          <a:avLst/>
                        </a:prstGeom>
                        <a:solidFill>
                          <a:srgbClr val="7030A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46462" name="62 - Ομάδα"/>
                  <p:cNvGrpSpPr>
                    <a:grpSpLocks/>
                  </p:cNvGrpSpPr>
                  <p:nvPr/>
                </p:nvGrpSpPr>
                <p:grpSpPr bwMode="auto">
                  <a:xfrm>
                    <a:off x="3540114" y="642918"/>
                    <a:ext cx="674690" cy="1619247"/>
                    <a:chOff x="6143624" y="428604"/>
                    <a:chExt cx="2143134" cy="5491358"/>
                  </a:xfrm>
                </p:grpSpPr>
                <p:grpSp>
                  <p:nvGrpSpPr>
                    <p:cNvPr id="46463" name="132 - Ομάδα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43624" y="428604"/>
                      <a:ext cx="2143134" cy="5491358"/>
                      <a:chOff x="3108137" y="3643028"/>
                      <a:chExt cx="1041935" cy="2557999"/>
                    </a:xfrm>
                  </p:grpSpPr>
                  <p:grpSp>
                    <p:nvGrpSpPr>
                      <p:cNvPr id="1624" name="46 - Ομάδα"/>
                      <p:cNvGrpSpPr/>
                      <p:nvPr/>
                    </p:nvGrpSpPr>
                    <p:grpSpPr>
                      <a:xfrm rot="1021659">
                        <a:off x="3108137" y="3643028"/>
                        <a:ext cx="1041935" cy="1085975"/>
                        <a:chOff x="2926936" y="609600"/>
                        <a:chExt cx="4017053" cy="4600923"/>
                      </a:xfrm>
                      <a:solidFill>
                        <a:srgbClr val="FFFF00"/>
                      </a:solidFill>
                    </p:grpSpPr>
                    <p:sp>
                      <p:nvSpPr>
                        <p:cNvPr id="251" name="250 - Ορθογώνιο"/>
                        <p:cNvSpPr/>
                        <p:nvPr/>
                      </p:nvSpPr>
                      <p:spPr bwMode="auto">
                        <a:xfrm rot="2600336">
                          <a:off x="5798286" y="1311856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52" name="251 - Ορθογώνιο"/>
                        <p:cNvSpPr/>
                        <p:nvPr/>
                      </p:nvSpPr>
                      <p:spPr bwMode="auto">
                        <a:xfrm rot="18743654">
                          <a:off x="3155536" y="1201999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53" name="252 - Ορθογώνιο"/>
                        <p:cNvSpPr/>
                        <p:nvPr/>
                      </p:nvSpPr>
                      <p:spPr bwMode="auto">
                        <a:xfrm rot="19400755">
                          <a:off x="3489125" y="869050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54" name="253 - Ορθογώνιο"/>
                        <p:cNvSpPr/>
                        <p:nvPr/>
                      </p:nvSpPr>
                      <p:spPr bwMode="auto">
                        <a:xfrm rot="20891289">
                          <a:off x="3960890" y="650791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55" name="254 - Ορθογώνιο"/>
                        <p:cNvSpPr/>
                        <p:nvPr/>
                      </p:nvSpPr>
                      <p:spPr bwMode="auto">
                        <a:xfrm rot="4623560">
                          <a:off x="6286612" y="2214836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56" name="255 - Ορθογώνιο"/>
                        <p:cNvSpPr/>
                        <p:nvPr/>
                      </p:nvSpPr>
                      <p:spPr bwMode="auto">
                        <a:xfrm>
                          <a:off x="4495800" y="609600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57" name="256 - Ορθογώνιο"/>
                        <p:cNvSpPr/>
                        <p:nvPr/>
                      </p:nvSpPr>
                      <p:spPr bwMode="auto">
                        <a:xfrm rot="1281481">
                          <a:off x="5016352" y="726396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58" name="257 - Ορθογώνιο"/>
                        <p:cNvSpPr/>
                        <p:nvPr/>
                      </p:nvSpPr>
                      <p:spPr bwMode="auto">
                        <a:xfrm rot="1701560">
                          <a:off x="5434010" y="954589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59" name="258 - Ορθογώνιο"/>
                        <p:cNvSpPr/>
                        <p:nvPr/>
                      </p:nvSpPr>
                      <p:spPr bwMode="auto">
                        <a:xfrm rot="3583077">
                          <a:off x="6112233" y="1719658"/>
                          <a:ext cx="381000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60" name="259 - Ορθογώνιο"/>
                        <p:cNvSpPr/>
                        <p:nvPr/>
                      </p:nvSpPr>
                      <p:spPr bwMode="auto">
                        <a:xfrm rot="5597503">
                          <a:off x="6342372" y="2682780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61" name="260 - Ορθογώνιο"/>
                        <p:cNvSpPr/>
                        <p:nvPr/>
                      </p:nvSpPr>
                      <p:spPr bwMode="auto">
                        <a:xfrm rot="6625218">
                          <a:off x="6217528" y="3174772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62" name="261 - Ορθογώνιο"/>
                        <p:cNvSpPr/>
                        <p:nvPr/>
                      </p:nvSpPr>
                      <p:spPr bwMode="auto">
                        <a:xfrm rot="7631303">
                          <a:off x="5988927" y="3631972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63" name="262 - Ορθογώνιο"/>
                        <p:cNvSpPr/>
                        <p:nvPr/>
                      </p:nvSpPr>
                      <p:spPr bwMode="auto">
                        <a:xfrm rot="8207655">
                          <a:off x="5723845" y="3973737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64" name="263 - Ορθογώνιο"/>
                        <p:cNvSpPr/>
                        <p:nvPr/>
                      </p:nvSpPr>
                      <p:spPr bwMode="auto">
                        <a:xfrm rot="9364465">
                          <a:off x="5335883" y="4229008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265" name="264 - Ορθογώνιο"/>
                        <p:cNvSpPr/>
                        <p:nvPr/>
                      </p:nvSpPr>
                      <p:spPr bwMode="auto">
                        <a:xfrm rot="10074927">
                          <a:off x="4960496" y="4372323"/>
                          <a:ext cx="365033" cy="838200"/>
                        </a:xfrm>
                        <a:prstGeom prst="rect">
                          <a:avLst/>
                        </a:prstGeom>
                        <a:grpFill/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ctr">
                            <a:defRPr/>
                          </a:pPr>
                          <a:endParaRPr lang="en-US" sz="1800" b="0">
                            <a:solidFill>
                              <a:prstClr val="black"/>
                            </a:solidFill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46470" name="27 - Ομάδα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0846" y="4568228"/>
                        <a:ext cx="473898" cy="1632799"/>
                        <a:chOff x="3240846" y="4568228"/>
                        <a:chExt cx="473898" cy="1632799"/>
                      </a:xfrm>
                    </p:grpSpPr>
                    <p:grpSp>
                      <p:nvGrpSpPr>
                        <p:cNvPr id="291" name="19 - Ομάδα"/>
                        <p:cNvGrpSpPr/>
                        <p:nvPr/>
                      </p:nvGrpSpPr>
                      <p:grpSpPr>
                        <a:xfrm>
                          <a:off x="3240846" y="4568228"/>
                          <a:ext cx="473898" cy="1361101"/>
                          <a:chOff x="6705600" y="2590798"/>
                          <a:chExt cx="612775" cy="2844312"/>
                        </a:xfrm>
                        <a:solidFill>
                          <a:srgbClr val="7030A0"/>
                        </a:solidFill>
                      </p:grpSpPr>
                      <p:grpSp>
                        <p:nvGrpSpPr>
                          <p:cNvPr id="295" name="62 - Ομάδα"/>
                          <p:cNvGrpSpPr/>
                          <p:nvPr/>
                        </p:nvGrpSpPr>
                        <p:grpSpPr>
                          <a:xfrm>
                            <a:off x="6705600" y="2819400"/>
                            <a:ext cx="612775" cy="2615710"/>
                            <a:chOff x="6705600" y="2819400"/>
                            <a:chExt cx="612775" cy="2615710"/>
                          </a:xfrm>
                          <a:grpFill/>
                        </p:grpSpPr>
                        <p:sp>
                          <p:nvSpPr>
                            <p:cNvPr id="249" name="Oval 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6737946" y="4091325"/>
                              <a:ext cx="549880" cy="1343785"/>
                            </a:xfrm>
                            <a:prstGeom prst="ellipse">
                              <a:avLst/>
                            </a:prstGeom>
                            <a:grp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800" b="0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50" name="Freeform 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705600" y="2819400"/>
                              <a:ext cx="612775" cy="346725"/>
                            </a:xfrm>
                            <a:custGeom>
                              <a:avLst/>
                              <a:gdLst>
                                <a:gd name="T0" fmla="*/ 5831 w 180"/>
                                <a:gd name="T1" fmla="*/ 0 h 102"/>
                                <a:gd name="T2" fmla="*/ 4173 w 180"/>
                                <a:gd name="T3" fmla="*/ 1381 h 102"/>
                                <a:gd name="T4" fmla="*/ 2487 w 180"/>
                                <a:gd name="T5" fmla="*/ 0 h 102"/>
                                <a:gd name="T6" fmla="*/ 0 w 180"/>
                                <a:gd name="T7" fmla="*/ 2356 h 102"/>
                                <a:gd name="T8" fmla="*/ 2487 w 180"/>
                                <a:gd name="T9" fmla="*/ 4679 h 102"/>
                                <a:gd name="T10" fmla="*/ 4173 w 180"/>
                                <a:gd name="T11" fmla="*/ 3037 h 102"/>
                                <a:gd name="T12" fmla="*/ 5831 w 180"/>
                                <a:gd name="T13" fmla="*/ 4679 h 102"/>
                                <a:gd name="T14" fmla="*/ 8322 w 180"/>
                                <a:gd name="T15" fmla="*/ 2356 h 102"/>
                                <a:gd name="T16" fmla="*/ 5831 w 180"/>
                                <a:gd name="T17" fmla="*/ 0 h 102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w 180"/>
                                <a:gd name="T28" fmla="*/ 0 h 102"/>
                                <a:gd name="T29" fmla="*/ 180 w 180"/>
                                <a:gd name="T30" fmla="*/ 102 h 102"/>
                              </a:gdLst>
                              <a:ahLst/>
                              <a:cxnLst>
                                <a:cxn ang="T18">
                                  <a:pos x="T0" y="T1"/>
                                </a:cxn>
                                <a:cxn ang="T19">
                                  <a:pos x="T2" y="T3"/>
                                </a:cxn>
                                <a:cxn ang="T20">
                                  <a:pos x="T4" y="T5"/>
                                </a:cxn>
                                <a:cxn ang="T21">
                                  <a:pos x="T6" y="T7"/>
                                </a:cxn>
                                <a:cxn ang="T22">
                                  <a:pos x="T8" y="T9"/>
                                </a:cxn>
                                <a:cxn ang="T23">
                                  <a:pos x="T10" y="T11"/>
                                </a:cxn>
                                <a:cxn ang="T24">
                                  <a:pos x="T12" y="T13"/>
                                </a:cxn>
                                <a:cxn ang="T25">
                                  <a:pos x="T14" y="T15"/>
                                </a:cxn>
                                <a:cxn ang="T26">
                                  <a:pos x="T16" y="T17"/>
                                </a:cxn>
                              </a:cxnLst>
                              <a:rect l="T27" t="T28" r="T29" b="T30"/>
                              <a:pathLst>
                                <a:path w="180" h="102">
                                  <a:moveTo>
                                    <a:pt x="126" y="0"/>
                                  </a:moveTo>
                                  <a:cubicBezTo>
                                    <a:pt x="112" y="0"/>
                                    <a:pt x="126" y="36"/>
                                    <a:pt x="90" y="30"/>
                                  </a:cubicBezTo>
                                  <a:cubicBezTo>
                                    <a:pt x="54" y="36"/>
                                    <a:pt x="68" y="0"/>
                                    <a:pt x="54" y="0"/>
                                  </a:cubicBezTo>
                                  <a:cubicBezTo>
                                    <a:pt x="24" y="0"/>
                                    <a:pt x="0" y="23"/>
                                    <a:pt x="0" y="51"/>
                                  </a:cubicBezTo>
                                  <a:cubicBezTo>
                                    <a:pt x="0" y="79"/>
                                    <a:pt x="24" y="102"/>
                                    <a:pt x="54" y="102"/>
                                  </a:cubicBezTo>
                                  <a:cubicBezTo>
                                    <a:pt x="68" y="102"/>
                                    <a:pt x="54" y="72"/>
                                    <a:pt x="90" y="66"/>
                                  </a:cubicBezTo>
                                  <a:cubicBezTo>
                                    <a:pt x="126" y="72"/>
                                    <a:pt x="112" y="102"/>
                                    <a:pt x="126" y="102"/>
                                  </a:cubicBezTo>
                                  <a:cubicBezTo>
                                    <a:pt x="155" y="102"/>
                                    <a:pt x="180" y="79"/>
                                    <a:pt x="180" y="51"/>
                                  </a:cubicBezTo>
                                  <a:cubicBezTo>
                                    <a:pt x="180" y="23"/>
                                    <a:pt x="155" y="0"/>
                                    <a:pt x="126" y="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800" b="0">
                                <a:solidFill>
                                  <a:prstClr val="black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48" name="12 - Μείον"/>
                          <p:cNvSpPr/>
                          <p:nvPr/>
                        </p:nvSpPr>
                        <p:spPr bwMode="auto">
                          <a:xfrm rot="16200000">
                            <a:off x="6002472" y="3387319"/>
                            <a:ext cx="2057400" cy="464358"/>
                          </a:xfrm>
                          <a:prstGeom prst="mathMinus">
                            <a:avLst/>
                          </a:prstGeom>
                          <a:grpFill/>
                          <a:ln w="63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 sz="1400" b="0">
                              <a:solidFill>
                                <a:prstClr val="black"/>
                              </a:solidFill>
                              <a:latin typeface="Arial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46" name="10 - Μείον"/>
                        <p:cNvSpPr/>
                        <p:nvPr/>
                      </p:nvSpPr>
                      <p:spPr>
                        <a:xfrm rot="5400000">
                          <a:off x="3241680" y="5757213"/>
                          <a:ext cx="486477" cy="398353"/>
                        </a:xfrm>
                        <a:prstGeom prst="mathMinus">
                          <a:avLst/>
                        </a:prstGeom>
                        <a:solidFill>
                          <a:srgbClr val="7030A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6464" name="54 - Ομάδα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29388" y="857234"/>
                      <a:ext cx="1461498" cy="1481157"/>
                      <a:chOff x="4139562" y="2596617"/>
                      <a:chExt cx="1461498" cy="1430835"/>
                    </a:xfrm>
                  </p:grpSpPr>
                  <p:grpSp>
                    <p:nvGrpSpPr>
                      <p:cNvPr id="46465" name="3 - Ομάδα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14810" y="3143248"/>
                        <a:ext cx="1386250" cy="884204"/>
                        <a:chOff x="3877412" y="725227"/>
                        <a:chExt cx="1386250" cy="884204"/>
                      </a:xfrm>
                    </p:grpSpPr>
                    <p:sp>
                      <p:nvSpPr>
                        <p:cNvPr id="241" name="240 - Ελεύθερη σχεδίαση"/>
                        <p:cNvSpPr/>
                        <p:nvPr/>
                      </p:nvSpPr>
                      <p:spPr>
                        <a:xfrm rot="21415494">
                          <a:off x="3876144" y="726285"/>
                          <a:ext cx="1387897" cy="880216"/>
                        </a:xfrm>
                        <a:custGeom>
                          <a:avLst/>
                          <a:gdLst>
                            <a:gd name="connsiteX0" fmla="*/ 158094 w 792275"/>
                            <a:gd name="connsiteY0" fmla="*/ 206477 h 381986"/>
                            <a:gd name="connsiteX1" fmla="*/ 202339 w 792275"/>
                            <a:gd name="connsiteY1" fmla="*/ 176981 h 381986"/>
                            <a:gd name="connsiteX2" fmla="*/ 217087 w 792275"/>
                            <a:gd name="connsiteY2" fmla="*/ 103239 h 381986"/>
                            <a:gd name="connsiteX3" fmla="*/ 261333 w 792275"/>
                            <a:gd name="connsiteY3" fmla="*/ 132736 h 381986"/>
                            <a:gd name="connsiteX4" fmla="*/ 305578 w 792275"/>
                            <a:gd name="connsiteY4" fmla="*/ 147484 h 381986"/>
                            <a:gd name="connsiteX5" fmla="*/ 364571 w 792275"/>
                            <a:gd name="connsiteY5" fmla="*/ 58994 h 381986"/>
                            <a:gd name="connsiteX6" fmla="*/ 379320 w 792275"/>
                            <a:gd name="connsiteY6" fmla="*/ 14748 h 381986"/>
                            <a:gd name="connsiteX7" fmla="*/ 423565 w 792275"/>
                            <a:gd name="connsiteY7" fmla="*/ 0 h 381986"/>
                            <a:gd name="connsiteX8" fmla="*/ 467810 w 792275"/>
                            <a:gd name="connsiteY8" fmla="*/ 14748 h 381986"/>
                            <a:gd name="connsiteX9" fmla="*/ 482558 w 792275"/>
                            <a:gd name="connsiteY9" fmla="*/ 73742 h 381986"/>
                            <a:gd name="connsiteX10" fmla="*/ 497307 w 792275"/>
                            <a:gd name="connsiteY10" fmla="*/ 117987 h 381986"/>
                            <a:gd name="connsiteX11" fmla="*/ 541552 w 792275"/>
                            <a:gd name="connsiteY11" fmla="*/ 147484 h 381986"/>
                            <a:gd name="connsiteX12" fmla="*/ 600545 w 792275"/>
                            <a:gd name="connsiteY12" fmla="*/ 88490 h 381986"/>
                            <a:gd name="connsiteX13" fmla="*/ 644791 w 792275"/>
                            <a:gd name="connsiteY13" fmla="*/ 58994 h 381986"/>
                            <a:gd name="connsiteX14" fmla="*/ 762778 w 792275"/>
                            <a:gd name="connsiteY14" fmla="*/ 73742 h 381986"/>
                            <a:gd name="connsiteX15" fmla="*/ 792275 w 792275"/>
                            <a:gd name="connsiteY15" fmla="*/ 162232 h 381986"/>
                            <a:gd name="connsiteX16" fmla="*/ 659539 w 792275"/>
                            <a:gd name="connsiteY16" fmla="*/ 191729 h 381986"/>
                            <a:gd name="connsiteX17" fmla="*/ 615294 w 792275"/>
                            <a:gd name="connsiteY17" fmla="*/ 221226 h 381986"/>
                            <a:gd name="connsiteX18" fmla="*/ 467810 w 792275"/>
                            <a:gd name="connsiteY18" fmla="*/ 206477 h 381986"/>
                            <a:gd name="connsiteX19" fmla="*/ 349823 w 792275"/>
                            <a:gd name="connsiteY19" fmla="*/ 191729 h 381986"/>
                            <a:gd name="connsiteX20" fmla="*/ 276081 w 792275"/>
                            <a:gd name="connsiteY20" fmla="*/ 206477 h 381986"/>
                            <a:gd name="connsiteX21" fmla="*/ 231836 w 792275"/>
                            <a:gd name="connsiteY21" fmla="*/ 250723 h 381986"/>
                            <a:gd name="connsiteX22" fmla="*/ 187591 w 792275"/>
                            <a:gd name="connsiteY22" fmla="*/ 280219 h 381986"/>
                            <a:gd name="connsiteX23" fmla="*/ 128597 w 792275"/>
                            <a:gd name="connsiteY23" fmla="*/ 353961 h 381986"/>
                            <a:gd name="connsiteX24" fmla="*/ 54855 w 792275"/>
                            <a:gd name="connsiteY24" fmla="*/ 339213 h 381986"/>
                            <a:gd name="connsiteX25" fmla="*/ 10610 w 792275"/>
                            <a:gd name="connsiteY25" fmla="*/ 250723 h 381986"/>
                            <a:gd name="connsiteX26" fmla="*/ 25358 w 792275"/>
                            <a:gd name="connsiteY26" fmla="*/ 162232 h 381986"/>
                            <a:gd name="connsiteX27" fmla="*/ 128597 w 792275"/>
                            <a:gd name="connsiteY27" fmla="*/ 176981 h 381986"/>
                            <a:gd name="connsiteX28" fmla="*/ 158094 w 792275"/>
                            <a:gd name="connsiteY28" fmla="*/ 206477 h 3819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</a:cxnLst>
                          <a:rect l="l" t="t" r="r" b="b"/>
                          <a:pathLst>
                            <a:path w="792275" h="381986">
                              <a:moveTo>
                                <a:pt x="158094" y="206477"/>
                              </a:moveTo>
                              <a:cubicBezTo>
                                <a:pt x="170384" y="206477"/>
                                <a:pt x="193545" y="192371"/>
                                <a:pt x="202339" y="176981"/>
                              </a:cubicBezTo>
                              <a:cubicBezTo>
                                <a:pt x="214776" y="155216"/>
                                <a:pt x="197033" y="118279"/>
                                <a:pt x="217087" y="103239"/>
                              </a:cubicBezTo>
                              <a:cubicBezTo>
                                <a:pt x="231268" y="92604"/>
                                <a:pt x="245479" y="124809"/>
                                <a:pt x="261333" y="132736"/>
                              </a:cubicBezTo>
                              <a:cubicBezTo>
                                <a:pt x="275238" y="139688"/>
                                <a:pt x="290830" y="142568"/>
                                <a:pt x="305578" y="147484"/>
                              </a:cubicBezTo>
                              <a:cubicBezTo>
                                <a:pt x="325242" y="117987"/>
                                <a:pt x="353360" y="92625"/>
                                <a:pt x="364571" y="58994"/>
                              </a:cubicBezTo>
                              <a:cubicBezTo>
                                <a:pt x="369487" y="44245"/>
                                <a:pt x="368327" y="25741"/>
                                <a:pt x="379320" y="14748"/>
                              </a:cubicBezTo>
                              <a:cubicBezTo>
                                <a:pt x="390313" y="3755"/>
                                <a:pt x="408817" y="4916"/>
                                <a:pt x="423565" y="0"/>
                              </a:cubicBezTo>
                              <a:cubicBezTo>
                                <a:pt x="438313" y="4916"/>
                                <a:pt x="458099" y="2609"/>
                                <a:pt x="467810" y="14748"/>
                              </a:cubicBezTo>
                              <a:cubicBezTo>
                                <a:pt x="480472" y="30576"/>
                                <a:pt x="476989" y="54252"/>
                                <a:pt x="482558" y="73742"/>
                              </a:cubicBezTo>
                              <a:cubicBezTo>
                                <a:pt x="486829" y="88690"/>
                                <a:pt x="487595" y="105848"/>
                                <a:pt x="497307" y="117987"/>
                              </a:cubicBezTo>
                              <a:cubicBezTo>
                                <a:pt x="508380" y="131828"/>
                                <a:pt x="526804" y="137652"/>
                                <a:pt x="541552" y="147484"/>
                              </a:cubicBezTo>
                              <a:cubicBezTo>
                                <a:pt x="638088" y="115306"/>
                                <a:pt x="543338" y="159999"/>
                                <a:pt x="600545" y="88490"/>
                              </a:cubicBezTo>
                              <a:cubicBezTo>
                                <a:pt x="611618" y="74649"/>
                                <a:pt x="630042" y="68826"/>
                                <a:pt x="644791" y="58994"/>
                              </a:cubicBezTo>
                              <a:cubicBezTo>
                                <a:pt x="684120" y="63910"/>
                                <a:pt x="730308" y="51013"/>
                                <a:pt x="762778" y="73742"/>
                              </a:cubicBezTo>
                              <a:cubicBezTo>
                                <a:pt x="788250" y="91572"/>
                                <a:pt x="792275" y="162232"/>
                                <a:pt x="792275" y="162232"/>
                              </a:cubicBezTo>
                              <a:cubicBezTo>
                                <a:pt x="779157" y="164856"/>
                                <a:pt x="677759" y="183921"/>
                                <a:pt x="659539" y="191729"/>
                              </a:cubicBezTo>
                              <a:cubicBezTo>
                                <a:pt x="643247" y="198711"/>
                                <a:pt x="630042" y="211394"/>
                                <a:pt x="615294" y="221226"/>
                              </a:cubicBezTo>
                              <a:lnTo>
                                <a:pt x="467810" y="206477"/>
                              </a:lnTo>
                              <a:cubicBezTo>
                                <a:pt x="428417" y="202100"/>
                                <a:pt x="389458" y="191729"/>
                                <a:pt x="349823" y="191729"/>
                              </a:cubicBezTo>
                              <a:cubicBezTo>
                                <a:pt x="324756" y="191729"/>
                                <a:pt x="300662" y="201561"/>
                                <a:pt x="276081" y="206477"/>
                              </a:cubicBezTo>
                              <a:cubicBezTo>
                                <a:pt x="261333" y="221226"/>
                                <a:pt x="247859" y="237370"/>
                                <a:pt x="231836" y="250723"/>
                              </a:cubicBezTo>
                              <a:cubicBezTo>
                                <a:pt x="218219" y="262070"/>
                                <a:pt x="198664" y="266378"/>
                                <a:pt x="187591" y="280219"/>
                              </a:cubicBezTo>
                              <a:cubicBezTo>
                                <a:pt x="106177" y="381986"/>
                                <a:pt x="255395" y="269431"/>
                                <a:pt x="128597" y="353961"/>
                              </a:cubicBezTo>
                              <a:cubicBezTo>
                                <a:pt x="104016" y="349045"/>
                                <a:pt x="76620" y="351650"/>
                                <a:pt x="54855" y="339213"/>
                              </a:cubicBezTo>
                              <a:cubicBezTo>
                                <a:pt x="31309" y="325759"/>
                                <a:pt x="18180" y="273434"/>
                                <a:pt x="10610" y="250723"/>
                              </a:cubicBezTo>
                              <a:cubicBezTo>
                                <a:pt x="15526" y="221226"/>
                                <a:pt x="0" y="178081"/>
                                <a:pt x="25358" y="162232"/>
                              </a:cubicBezTo>
                              <a:cubicBezTo>
                                <a:pt x="54836" y="143808"/>
                                <a:pt x="94047" y="173142"/>
                                <a:pt x="128597" y="176981"/>
                              </a:cubicBezTo>
                              <a:cubicBezTo>
                                <a:pt x="138369" y="178067"/>
                                <a:pt x="145804" y="206477"/>
                                <a:pt x="158094" y="20647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en-US" sz="1800" b="0" dirty="0">
                              <a:solidFill>
                                <a:prstClr val="white"/>
                              </a:solidFill>
                            </a:rPr>
                            <a:t>0</a:t>
                          </a:r>
                          <a:endParaRPr lang="en-US" sz="1800" b="0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42" name="2 - Έλλειψη"/>
                        <p:cNvSpPr/>
                        <p:nvPr/>
                      </p:nvSpPr>
                      <p:spPr>
                        <a:xfrm>
                          <a:off x="4500420" y="1071598"/>
                          <a:ext cx="211808" cy="142191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 b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40" name="239 - Ελεύθερη σχεδίαση"/>
                      <p:cNvSpPr/>
                      <p:nvPr/>
                    </p:nvSpPr>
                    <p:spPr>
                      <a:xfrm rot="21038830">
                        <a:off x="4135507" y="2595862"/>
                        <a:ext cx="1376750" cy="941156"/>
                      </a:xfrm>
                      <a:custGeom>
                        <a:avLst/>
                        <a:gdLst>
                          <a:gd name="connsiteX0" fmla="*/ 394943 w 708574"/>
                          <a:gd name="connsiteY0" fmla="*/ 64697 h 580891"/>
                          <a:gd name="connsiteX1" fmla="*/ 173717 w 708574"/>
                          <a:gd name="connsiteY1" fmla="*/ 138439 h 580891"/>
                          <a:gd name="connsiteX2" fmla="*/ 188465 w 708574"/>
                          <a:gd name="connsiteY2" fmla="*/ 241678 h 580891"/>
                          <a:gd name="connsiteX3" fmla="*/ 173717 w 708574"/>
                          <a:gd name="connsiteY3" fmla="*/ 285923 h 580891"/>
                          <a:gd name="connsiteX4" fmla="*/ 129472 w 708574"/>
                          <a:gd name="connsiteY4" fmla="*/ 300672 h 580891"/>
                          <a:gd name="connsiteX5" fmla="*/ 55730 w 708574"/>
                          <a:gd name="connsiteY5" fmla="*/ 315420 h 580891"/>
                          <a:gd name="connsiteX6" fmla="*/ 40982 w 708574"/>
                          <a:gd name="connsiteY6" fmla="*/ 566143 h 580891"/>
                          <a:gd name="connsiteX7" fmla="*/ 85227 w 708574"/>
                          <a:gd name="connsiteY7" fmla="*/ 580891 h 580891"/>
                          <a:gd name="connsiteX8" fmla="*/ 144220 w 708574"/>
                          <a:gd name="connsiteY8" fmla="*/ 566143 h 580891"/>
                          <a:gd name="connsiteX9" fmla="*/ 158969 w 708574"/>
                          <a:gd name="connsiteY9" fmla="*/ 521897 h 580891"/>
                          <a:gd name="connsiteX10" fmla="*/ 203214 w 708574"/>
                          <a:gd name="connsiteY10" fmla="*/ 507149 h 580891"/>
                          <a:gd name="connsiteX11" fmla="*/ 291704 w 708574"/>
                          <a:gd name="connsiteY11" fmla="*/ 536646 h 580891"/>
                          <a:gd name="connsiteX12" fmla="*/ 365446 w 708574"/>
                          <a:gd name="connsiteY12" fmla="*/ 418659 h 580891"/>
                          <a:gd name="connsiteX13" fmla="*/ 453936 w 708574"/>
                          <a:gd name="connsiteY13" fmla="*/ 433407 h 580891"/>
                          <a:gd name="connsiteX14" fmla="*/ 468685 w 708574"/>
                          <a:gd name="connsiteY14" fmla="*/ 521897 h 580891"/>
                          <a:gd name="connsiteX15" fmla="*/ 512930 w 708574"/>
                          <a:gd name="connsiteY15" fmla="*/ 551394 h 580891"/>
                          <a:gd name="connsiteX16" fmla="*/ 601420 w 708574"/>
                          <a:gd name="connsiteY16" fmla="*/ 536646 h 580891"/>
                          <a:gd name="connsiteX17" fmla="*/ 616169 w 708574"/>
                          <a:gd name="connsiteY17" fmla="*/ 492401 h 580891"/>
                          <a:gd name="connsiteX18" fmla="*/ 704659 w 708574"/>
                          <a:gd name="connsiteY18" fmla="*/ 418659 h 580891"/>
                          <a:gd name="connsiteX19" fmla="*/ 689911 w 708574"/>
                          <a:gd name="connsiteY19" fmla="*/ 315420 h 580891"/>
                          <a:gd name="connsiteX20" fmla="*/ 557175 w 708574"/>
                          <a:gd name="connsiteY20" fmla="*/ 241678 h 580891"/>
                          <a:gd name="connsiteX21" fmla="*/ 571923 w 708574"/>
                          <a:gd name="connsiteY21" fmla="*/ 108943 h 580891"/>
                          <a:gd name="connsiteX22" fmla="*/ 557175 w 708574"/>
                          <a:gd name="connsiteY22" fmla="*/ 64697 h 580891"/>
                          <a:gd name="connsiteX23" fmla="*/ 512930 w 708574"/>
                          <a:gd name="connsiteY23" fmla="*/ 49949 h 580891"/>
                          <a:gd name="connsiteX24" fmla="*/ 365446 w 708574"/>
                          <a:gd name="connsiteY24" fmla="*/ 35201 h 580891"/>
                          <a:gd name="connsiteX25" fmla="*/ 394943 w 708574"/>
                          <a:gd name="connsiteY25" fmla="*/ 64697 h 580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708574" h="580891">
                            <a:moveTo>
                              <a:pt x="394943" y="64697"/>
                            </a:moveTo>
                            <a:cubicBezTo>
                              <a:pt x="362988" y="81903"/>
                              <a:pt x="183957" y="25801"/>
                              <a:pt x="173717" y="138439"/>
                            </a:cubicBezTo>
                            <a:cubicBezTo>
                              <a:pt x="170570" y="173059"/>
                              <a:pt x="183549" y="207265"/>
                              <a:pt x="188465" y="241678"/>
                            </a:cubicBezTo>
                            <a:cubicBezTo>
                              <a:pt x="183549" y="256426"/>
                              <a:pt x="184710" y="274930"/>
                              <a:pt x="173717" y="285923"/>
                            </a:cubicBezTo>
                            <a:cubicBezTo>
                              <a:pt x="162724" y="296916"/>
                              <a:pt x="144554" y="296901"/>
                              <a:pt x="129472" y="300672"/>
                            </a:cubicBezTo>
                            <a:cubicBezTo>
                              <a:pt x="105153" y="306752"/>
                              <a:pt x="80311" y="310504"/>
                              <a:pt x="55730" y="315420"/>
                            </a:cubicBezTo>
                            <a:cubicBezTo>
                              <a:pt x="22470" y="415198"/>
                              <a:pt x="0" y="443198"/>
                              <a:pt x="40982" y="566143"/>
                            </a:cubicBezTo>
                            <a:cubicBezTo>
                              <a:pt x="45898" y="580891"/>
                              <a:pt x="70479" y="575975"/>
                              <a:pt x="85227" y="580891"/>
                            </a:cubicBezTo>
                            <a:cubicBezTo>
                              <a:pt x="104891" y="575975"/>
                              <a:pt x="128392" y="578805"/>
                              <a:pt x="144220" y="566143"/>
                            </a:cubicBezTo>
                            <a:cubicBezTo>
                              <a:pt x="156360" y="556431"/>
                              <a:pt x="147976" y="532890"/>
                              <a:pt x="158969" y="521897"/>
                            </a:cubicBezTo>
                            <a:cubicBezTo>
                              <a:pt x="169962" y="510904"/>
                              <a:pt x="188466" y="512065"/>
                              <a:pt x="203214" y="507149"/>
                            </a:cubicBezTo>
                            <a:cubicBezTo>
                              <a:pt x="232711" y="516981"/>
                              <a:pt x="281872" y="566143"/>
                              <a:pt x="291704" y="536646"/>
                            </a:cubicBezTo>
                            <a:cubicBezTo>
                              <a:pt x="326806" y="431339"/>
                              <a:pt x="295330" y="465402"/>
                              <a:pt x="365446" y="418659"/>
                            </a:cubicBezTo>
                            <a:cubicBezTo>
                              <a:pt x="394943" y="423575"/>
                              <a:pt x="432791" y="412262"/>
                              <a:pt x="453936" y="433407"/>
                            </a:cubicBezTo>
                            <a:cubicBezTo>
                              <a:pt x="475081" y="454552"/>
                              <a:pt x="455312" y="495150"/>
                              <a:pt x="468685" y="521897"/>
                            </a:cubicBezTo>
                            <a:cubicBezTo>
                              <a:pt x="476612" y="537751"/>
                              <a:pt x="498182" y="541562"/>
                              <a:pt x="512930" y="551394"/>
                            </a:cubicBezTo>
                            <a:cubicBezTo>
                              <a:pt x="542427" y="546478"/>
                              <a:pt x="575456" y="551482"/>
                              <a:pt x="601420" y="536646"/>
                            </a:cubicBezTo>
                            <a:cubicBezTo>
                              <a:pt x="614918" y="528933"/>
                              <a:pt x="608456" y="505899"/>
                              <a:pt x="616169" y="492401"/>
                            </a:cubicBezTo>
                            <a:cubicBezTo>
                              <a:pt x="653986" y="426222"/>
                              <a:pt x="647059" y="437858"/>
                              <a:pt x="704659" y="418659"/>
                            </a:cubicBezTo>
                            <a:cubicBezTo>
                              <a:pt x="699743" y="384246"/>
                              <a:pt x="708574" y="344748"/>
                              <a:pt x="689911" y="315420"/>
                            </a:cubicBezTo>
                            <a:cubicBezTo>
                              <a:pt x="662604" y="272508"/>
                              <a:pt x="602549" y="256802"/>
                              <a:pt x="557175" y="241678"/>
                            </a:cubicBezTo>
                            <a:cubicBezTo>
                              <a:pt x="562091" y="197433"/>
                              <a:pt x="571923" y="153460"/>
                              <a:pt x="571923" y="108943"/>
                            </a:cubicBezTo>
                            <a:cubicBezTo>
                              <a:pt x="571923" y="93397"/>
                              <a:pt x="568168" y="75690"/>
                              <a:pt x="557175" y="64697"/>
                            </a:cubicBezTo>
                            <a:cubicBezTo>
                              <a:pt x="546182" y="53704"/>
                              <a:pt x="527678" y="54865"/>
                              <a:pt x="512930" y="49949"/>
                            </a:cubicBezTo>
                            <a:cubicBezTo>
                              <a:pt x="453486" y="10319"/>
                              <a:pt x="459315" y="0"/>
                              <a:pt x="365446" y="35201"/>
                            </a:cubicBezTo>
                            <a:cubicBezTo>
                              <a:pt x="355153" y="39061"/>
                              <a:pt x="426898" y="47491"/>
                              <a:pt x="394943" y="64697"/>
                            </a:cubicBezTo>
                            <a:close/>
                          </a:path>
                        </a:pathLst>
                      </a:custGeom>
                      <a:solidFill>
                        <a:srgbClr val="00B0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b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6458" name="1586 - Ομάδα"/>
                <p:cNvGrpSpPr>
                  <a:grpSpLocks/>
                </p:cNvGrpSpPr>
                <p:nvPr/>
              </p:nvGrpSpPr>
              <p:grpSpPr bwMode="auto">
                <a:xfrm>
                  <a:off x="2000232" y="642918"/>
                  <a:ext cx="784614" cy="497903"/>
                  <a:chOff x="2857488" y="571480"/>
                  <a:chExt cx="784614" cy="497903"/>
                </a:xfrm>
              </p:grpSpPr>
              <p:sp>
                <p:nvSpPr>
                  <p:cNvPr id="46459" name="1587 - TextBox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7488" y="571480"/>
                    <a:ext cx="642942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Calibri" pitchFamily="34" charset="0"/>
                      </a:rPr>
                      <a:t>MD2</a:t>
                    </a:r>
                    <a:endParaRPr lang="en-US" sz="120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589" name="1588 - Ελεύθερη σχεδίαση"/>
                  <p:cNvSpPr/>
                  <p:nvPr/>
                </p:nvSpPr>
                <p:spPr>
                  <a:xfrm>
                    <a:off x="3214106" y="856782"/>
                    <a:ext cx="428157" cy="212876"/>
                  </a:xfrm>
                  <a:custGeom>
                    <a:avLst/>
                    <a:gdLst>
                      <a:gd name="connsiteX0" fmla="*/ 30996 w 402956"/>
                      <a:gd name="connsiteY0" fmla="*/ 0 h 108488"/>
                      <a:gd name="connsiteX1" fmla="*/ 61993 w 402956"/>
                      <a:gd name="connsiteY1" fmla="*/ 61993 h 108488"/>
                      <a:gd name="connsiteX2" fmla="*/ 402956 w 402956"/>
                      <a:gd name="connsiteY2" fmla="*/ 108488 h 108488"/>
                      <a:gd name="connsiteX3" fmla="*/ 402956 w 402956"/>
                      <a:gd name="connsiteY3" fmla="*/ 108488 h 108488"/>
                      <a:gd name="connsiteX4" fmla="*/ 402956 w 402956"/>
                      <a:gd name="connsiteY4" fmla="*/ 108488 h 108488"/>
                      <a:gd name="connsiteX5" fmla="*/ 402956 w 402956"/>
                      <a:gd name="connsiteY5" fmla="*/ 108488 h 108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2956" h="108488">
                        <a:moveTo>
                          <a:pt x="30996" y="0"/>
                        </a:moveTo>
                        <a:cubicBezTo>
                          <a:pt x="15498" y="21956"/>
                          <a:pt x="0" y="43912"/>
                          <a:pt x="61993" y="61993"/>
                        </a:cubicBezTo>
                        <a:cubicBezTo>
                          <a:pt x="123986" y="80074"/>
                          <a:pt x="402956" y="108488"/>
                          <a:pt x="402956" y="108488"/>
                        </a:cubicBezTo>
                        <a:lnTo>
                          <a:pt x="402956" y="108488"/>
                        </a:lnTo>
                        <a:lnTo>
                          <a:pt x="402956" y="108488"/>
                        </a:lnTo>
                        <a:lnTo>
                          <a:pt x="402956" y="108488"/>
                        </a:lnTo>
                      </a:path>
                    </a:pathLst>
                  </a:custGeom>
                  <a:ln w="15875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b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46456" name="1828 - TextBox"/>
              <p:cNvSpPr txBox="1">
                <a:spLocks noChangeArrowheads="1"/>
              </p:cNvSpPr>
              <p:nvPr/>
            </p:nvSpPr>
            <p:spPr bwMode="auto">
              <a:xfrm>
                <a:off x="2588752" y="71414"/>
                <a:ext cx="16260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b="0">
                    <a:solidFill>
                      <a:srgbClr val="000000"/>
                    </a:solidFill>
                    <a:latin typeface="Calibri" pitchFamily="34" charset="0"/>
                  </a:rPr>
                  <a:t>TLR4 dimer</a:t>
                </a:r>
              </a:p>
            </p:txBody>
          </p:sp>
        </p:grpSp>
        <p:sp>
          <p:nvSpPr>
            <p:cNvPr id="46099" name="1829 - TextBox"/>
            <p:cNvSpPr txBox="1">
              <a:spLocks noChangeArrowheads="1"/>
            </p:cNvSpPr>
            <p:nvPr/>
          </p:nvSpPr>
          <p:spPr bwMode="auto">
            <a:xfrm>
              <a:off x="7436348" y="252598"/>
              <a:ext cx="1421932" cy="28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 pitchFamily="34" charset="0"/>
                </a:rPr>
                <a:t>TLR5 dimer</a:t>
              </a:r>
            </a:p>
          </p:txBody>
        </p:sp>
        <p:grpSp>
          <p:nvGrpSpPr>
            <p:cNvPr id="46100" name="1880 - Ομάδα"/>
            <p:cNvGrpSpPr>
              <a:grpSpLocks/>
            </p:cNvGrpSpPr>
            <p:nvPr/>
          </p:nvGrpSpPr>
          <p:grpSpPr bwMode="auto">
            <a:xfrm>
              <a:off x="6208289" y="581834"/>
              <a:ext cx="840253" cy="1316944"/>
              <a:chOff x="6215073" y="642918"/>
              <a:chExt cx="928697" cy="1857388"/>
            </a:xfrm>
          </p:grpSpPr>
          <p:grpSp>
            <p:nvGrpSpPr>
              <p:cNvPr id="46445" name="232 - Ομάδα"/>
              <p:cNvGrpSpPr>
                <a:grpSpLocks/>
              </p:cNvGrpSpPr>
              <p:nvPr/>
            </p:nvGrpSpPr>
            <p:grpSpPr bwMode="auto">
              <a:xfrm>
                <a:off x="6429389" y="679666"/>
                <a:ext cx="714381" cy="1820640"/>
                <a:chOff x="3081427" y="1298241"/>
                <a:chExt cx="714381" cy="1606328"/>
              </a:xfrm>
            </p:grpSpPr>
            <p:grpSp>
              <p:nvGrpSpPr>
                <p:cNvPr id="46451" name="1856 - Ομάδα"/>
                <p:cNvGrpSpPr>
                  <a:grpSpLocks/>
                </p:cNvGrpSpPr>
                <p:nvPr/>
              </p:nvGrpSpPr>
              <p:grpSpPr bwMode="auto">
                <a:xfrm flipH="1">
                  <a:off x="3357554" y="1857362"/>
                  <a:ext cx="324918" cy="1047207"/>
                  <a:chOff x="3240846" y="4568228"/>
                  <a:chExt cx="473898" cy="1632799"/>
                </a:xfrm>
              </p:grpSpPr>
              <p:grpSp>
                <p:nvGrpSpPr>
                  <p:cNvPr id="302" name="19 - Ομάδα"/>
                  <p:cNvGrpSpPr/>
                  <p:nvPr/>
                </p:nvGrpSpPr>
                <p:grpSpPr>
                  <a:xfrm>
                    <a:off x="3240846" y="4568228"/>
                    <a:ext cx="473898" cy="1361101"/>
                    <a:chOff x="6705600" y="2590798"/>
                    <a:chExt cx="612775" cy="2844312"/>
                  </a:xfrm>
                  <a:solidFill>
                    <a:srgbClr val="7030A0"/>
                  </a:solidFill>
                </p:grpSpPr>
                <p:grpSp>
                  <p:nvGrpSpPr>
                    <p:cNvPr id="303" name="62 - Ομάδα"/>
                    <p:cNvGrpSpPr/>
                    <p:nvPr/>
                  </p:nvGrpSpPr>
                  <p:grpSpPr>
                    <a:xfrm>
                      <a:off x="6705600" y="2819400"/>
                      <a:ext cx="612775" cy="2615710"/>
                      <a:chOff x="6705600" y="2819400"/>
                      <a:chExt cx="612775" cy="2615710"/>
                    </a:xfrm>
                    <a:grpFill/>
                  </p:grpSpPr>
                  <p:sp>
                    <p:nvSpPr>
                      <p:cNvPr id="1878" name="Oval 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37946" y="4091325"/>
                        <a:ext cx="549880" cy="1343785"/>
                      </a:xfrm>
                      <a:prstGeom prst="ellipse">
                        <a:avLst/>
                      </a:pr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b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879" name="Freeform 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705600" y="2819400"/>
                        <a:ext cx="612775" cy="346725"/>
                      </a:xfrm>
                      <a:custGeom>
                        <a:avLst/>
                        <a:gdLst>
                          <a:gd name="T0" fmla="*/ 5831 w 180"/>
                          <a:gd name="T1" fmla="*/ 0 h 102"/>
                          <a:gd name="T2" fmla="*/ 4173 w 180"/>
                          <a:gd name="T3" fmla="*/ 1381 h 102"/>
                          <a:gd name="T4" fmla="*/ 2487 w 180"/>
                          <a:gd name="T5" fmla="*/ 0 h 102"/>
                          <a:gd name="T6" fmla="*/ 0 w 180"/>
                          <a:gd name="T7" fmla="*/ 2356 h 102"/>
                          <a:gd name="T8" fmla="*/ 2487 w 180"/>
                          <a:gd name="T9" fmla="*/ 4679 h 102"/>
                          <a:gd name="T10" fmla="*/ 4173 w 180"/>
                          <a:gd name="T11" fmla="*/ 3037 h 102"/>
                          <a:gd name="T12" fmla="*/ 5831 w 180"/>
                          <a:gd name="T13" fmla="*/ 4679 h 102"/>
                          <a:gd name="T14" fmla="*/ 8322 w 180"/>
                          <a:gd name="T15" fmla="*/ 2356 h 102"/>
                          <a:gd name="T16" fmla="*/ 5831 w 180"/>
                          <a:gd name="T17" fmla="*/ 0 h 102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80"/>
                          <a:gd name="T28" fmla="*/ 0 h 102"/>
                          <a:gd name="T29" fmla="*/ 180 w 180"/>
                          <a:gd name="T30" fmla="*/ 102 h 102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80" h="102">
                            <a:moveTo>
                              <a:pt x="126" y="0"/>
                            </a:moveTo>
                            <a:cubicBezTo>
                              <a:pt x="112" y="0"/>
                              <a:pt x="126" y="36"/>
                              <a:pt x="90" y="30"/>
                            </a:cubicBezTo>
                            <a:cubicBezTo>
                              <a:pt x="54" y="36"/>
                              <a:pt x="68" y="0"/>
                              <a:pt x="54" y="0"/>
                            </a:cubicBezTo>
                            <a:cubicBezTo>
                              <a:pt x="24" y="0"/>
                              <a:pt x="0" y="23"/>
                              <a:pt x="0" y="51"/>
                            </a:cubicBezTo>
                            <a:cubicBezTo>
                              <a:pt x="0" y="79"/>
                              <a:pt x="24" y="102"/>
                              <a:pt x="54" y="102"/>
                            </a:cubicBezTo>
                            <a:cubicBezTo>
                              <a:pt x="68" y="102"/>
                              <a:pt x="54" y="72"/>
                              <a:pt x="90" y="66"/>
                            </a:cubicBezTo>
                            <a:cubicBezTo>
                              <a:pt x="126" y="72"/>
                              <a:pt x="112" y="102"/>
                              <a:pt x="126" y="102"/>
                            </a:cubicBezTo>
                            <a:cubicBezTo>
                              <a:pt x="155" y="102"/>
                              <a:pt x="180" y="79"/>
                              <a:pt x="180" y="51"/>
                            </a:cubicBezTo>
                            <a:cubicBezTo>
                              <a:pt x="180" y="23"/>
                              <a:pt x="155" y="0"/>
                              <a:pt x="126" y="0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b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877" name="1876 - Μείον"/>
                    <p:cNvSpPr/>
                    <p:nvPr/>
                  </p:nvSpPr>
                  <p:spPr bwMode="auto">
                    <a:xfrm rot="16200000">
                      <a:off x="6002472" y="3387319"/>
                      <a:ext cx="2057400" cy="464358"/>
                    </a:xfrm>
                    <a:prstGeom prst="mathMinus">
                      <a:avLst/>
                    </a:prstGeom>
                    <a:grpFill/>
                    <a:ln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4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875" name="1874 - Μείον"/>
                  <p:cNvSpPr/>
                  <p:nvPr/>
                </p:nvSpPr>
                <p:spPr>
                  <a:xfrm rot="5400000">
                    <a:off x="3244587" y="5757805"/>
                    <a:ext cx="486653" cy="399254"/>
                  </a:xfrm>
                  <a:prstGeom prst="mathMinus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04" name="46 - Ομάδα"/>
                <p:cNvGrpSpPr/>
                <p:nvPr/>
              </p:nvGrpSpPr>
              <p:grpSpPr>
                <a:xfrm rot="20655830" flipH="1">
                  <a:off x="3081427" y="1298241"/>
                  <a:ext cx="714381" cy="696501"/>
                  <a:chOff x="2926936" y="609600"/>
                  <a:chExt cx="4017053" cy="4600923"/>
                </a:xfrm>
                <a:solidFill>
                  <a:srgbClr val="92D050"/>
                </a:solidFill>
              </p:grpSpPr>
              <p:sp>
                <p:nvSpPr>
                  <p:cNvPr id="1859" name="1858 - Ορθογώνιο"/>
                  <p:cNvSpPr/>
                  <p:nvPr/>
                </p:nvSpPr>
                <p:spPr bwMode="auto">
                  <a:xfrm rot="2600336">
                    <a:off x="5798286" y="1311856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60" name="1859 - Ορθογώνιο"/>
                  <p:cNvSpPr/>
                  <p:nvPr/>
                </p:nvSpPr>
                <p:spPr bwMode="auto">
                  <a:xfrm rot="18743654">
                    <a:off x="3155536" y="1201999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61" name="1860 - Ορθογώνιο"/>
                  <p:cNvSpPr/>
                  <p:nvPr/>
                </p:nvSpPr>
                <p:spPr bwMode="auto">
                  <a:xfrm rot="19400755">
                    <a:off x="3489125" y="869050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62" name="1861 - Ορθογώνιο"/>
                  <p:cNvSpPr/>
                  <p:nvPr/>
                </p:nvSpPr>
                <p:spPr bwMode="auto">
                  <a:xfrm rot="20891289">
                    <a:off x="3960890" y="650791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63" name="1862 - Ορθογώνιο"/>
                  <p:cNvSpPr/>
                  <p:nvPr/>
                </p:nvSpPr>
                <p:spPr bwMode="auto">
                  <a:xfrm rot="4623560">
                    <a:off x="6286612" y="2214836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64" name="1863 - Ορθογώνιο"/>
                  <p:cNvSpPr/>
                  <p:nvPr/>
                </p:nvSpPr>
                <p:spPr bwMode="auto">
                  <a:xfrm>
                    <a:off x="4495800" y="609600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65" name="1864 - Ορθογώνιο"/>
                  <p:cNvSpPr/>
                  <p:nvPr/>
                </p:nvSpPr>
                <p:spPr bwMode="auto">
                  <a:xfrm rot="1281481">
                    <a:off x="5016352" y="726396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66" name="1865 - Ορθογώνιο"/>
                  <p:cNvSpPr/>
                  <p:nvPr/>
                </p:nvSpPr>
                <p:spPr bwMode="auto">
                  <a:xfrm rot="1701560">
                    <a:off x="5434010" y="954589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67" name="1866 - Ορθογώνιο"/>
                  <p:cNvSpPr/>
                  <p:nvPr/>
                </p:nvSpPr>
                <p:spPr bwMode="auto">
                  <a:xfrm rot="3583077">
                    <a:off x="6112233" y="1719658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68" name="1867 - Ορθογώνιο"/>
                  <p:cNvSpPr/>
                  <p:nvPr/>
                </p:nvSpPr>
                <p:spPr bwMode="auto">
                  <a:xfrm rot="5597503">
                    <a:off x="6342372" y="2682780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69" name="1868 - Ορθογώνιο"/>
                  <p:cNvSpPr/>
                  <p:nvPr/>
                </p:nvSpPr>
                <p:spPr bwMode="auto">
                  <a:xfrm rot="6625218">
                    <a:off x="6217528" y="3174772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70" name="1869 - Ορθογώνιο"/>
                  <p:cNvSpPr/>
                  <p:nvPr/>
                </p:nvSpPr>
                <p:spPr bwMode="auto">
                  <a:xfrm rot="7631303">
                    <a:off x="5988927" y="3631972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71" name="1870 - Ορθογώνιο"/>
                  <p:cNvSpPr/>
                  <p:nvPr/>
                </p:nvSpPr>
                <p:spPr bwMode="auto">
                  <a:xfrm rot="8207655">
                    <a:off x="5723845" y="3973737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72" name="1871 - Ορθογώνιο"/>
                  <p:cNvSpPr/>
                  <p:nvPr/>
                </p:nvSpPr>
                <p:spPr bwMode="auto">
                  <a:xfrm rot="9364465">
                    <a:off x="5335883" y="4229008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73" name="1872 - Ορθογώνιο"/>
                  <p:cNvSpPr/>
                  <p:nvPr/>
                </p:nvSpPr>
                <p:spPr bwMode="auto">
                  <a:xfrm rot="10074927">
                    <a:off x="4960496" y="4372323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46446" name="233 - Ομάδα"/>
              <p:cNvGrpSpPr>
                <a:grpSpLocks/>
              </p:cNvGrpSpPr>
              <p:nvPr/>
            </p:nvGrpSpPr>
            <p:grpSpPr bwMode="auto">
              <a:xfrm flipH="1">
                <a:off x="6215073" y="642918"/>
                <a:ext cx="714379" cy="1857388"/>
                <a:chOff x="5581756" y="1012489"/>
                <a:chExt cx="714381" cy="1677766"/>
              </a:xfrm>
            </p:grpSpPr>
            <p:grpSp>
              <p:nvGrpSpPr>
                <p:cNvPr id="306" name="46 - Ομάδα"/>
                <p:cNvGrpSpPr/>
                <p:nvPr/>
              </p:nvGrpSpPr>
              <p:grpSpPr>
                <a:xfrm rot="20655830" flipH="1">
                  <a:off x="5581756" y="1012489"/>
                  <a:ext cx="714381" cy="696501"/>
                  <a:chOff x="2926936" y="609600"/>
                  <a:chExt cx="4017053" cy="4600923"/>
                </a:xfrm>
                <a:solidFill>
                  <a:schemeClr val="accent5">
                    <a:lumMod val="60000"/>
                    <a:lumOff val="40000"/>
                  </a:schemeClr>
                </a:solidFill>
              </p:grpSpPr>
              <p:sp>
                <p:nvSpPr>
                  <p:cNvPr id="1842" name="1841 - Ορθογώνιο"/>
                  <p:cNvSpPr/>
                  <p:nvPr/>
                </p:nvSpPr>
                <p:spPr bwMode="auto">
                  <a:xfrm rot="2600336">
                    <a:off x="5798286" y="1311856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43" name="1842 - Ορθογώνιο"/>
                  <p:cNvSpPr/>
                  <p:nvPr/>
                </p:nvSpPr>
                <p:spPr bwMode="auto">
                  <a:xfrm rot="18743654">
                    <a:off x="3155536" y="1201999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44" name="1843 - Ορθογώνιο"/>
                  <p:cNvSpPr/>
                  <p:nvPr/>
                </p:nvSpPr>
                <p:spPr bwMode="auto">
                  <a:xfrm rot="19400755">
                    <a:off x="3489125" y="869050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45" name="1844 - Ορθογώνιο"/>
                  <p:cNvSpPr/>
                  <p:nvPr/>
                </p:nvSpPr>
                <p:spPr bwMode="auto">
                  <a:xfrm rot="20891289">
                    <a:off x="3960890" y="650791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46" name="1845 - Ορθογώνιο"/>
                  <p:cNvSpPr/>
                  <p:nvPr/>
                </p:nvSpPr>
                <p:spPr bwMode="auto">
                  <a:xfrm rot="4623560">
                    <a:off x="6286612" y="2214836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47" name="1846 - Ορθογώνιο"/>
                  <p:cNvSpPr/>
                  <p:nvPr/>
                </p:nvSpPr>
                <p:spPr bwMode="auto">
                  <a:xfrm>
                    <a:off x="4495800" y="609600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48" name="1847 - Ορθογώνιο"/>
                  <p:cNvSpPr/>
                  <p:nvPr/>
                </p:nvSpPr>
                <p:spPr bwMode="auto">
                  <a:xfrm rot="1281481">
                    <a:off x="5016352" y="726396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49" name="1848 - Ορθογώνιο"/>
                  <p:cNvSpPr/>
                  <p:nvPr/>
                </p:nvSpPr>
                <p:spPr bwMode="auto">
                  <a:xfrm rot="1701560">
                    <a:off x="5434010" y="954589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50" name="1849 - Ορθογώνιο"/>
                  <p:cNvSpPr/>
                  <p:nvPr/>
                </p:nvSpPr>
                <p:spPr bwMode="auto">
                  <a:xfrm rot="3583077">
                    <a:off x="6112233" y="1719658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51" name="1850 - Ορθογώνιο"/>
                  <p:cNvSpPr/>
                  <p:nvPr/>
                </p:nvSpPr>
                <p:spPr bwMode="auto">
                  <a:xfrm rot="5597503">
                    <a:off x="6342372" y="2682780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52" name="1851 - Ορθογώνιο"/>
                  <p:cNvSpPr/>
                  <p:nvPr/>
                </p:nvSpPr>
                <p:spPr bwMode="auto">
                  <a:xfrm rot="6625218">
                    <a:off x="6217528" y="3174772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53" name="1852 - Ορθογώνιο"/>
                  <p:cNvSpPr/>
                  <p:nvPr/>
                </p:nvSpPr>
                <p:spPr bwMode="auto">
                  <a:xfrm rot="7631303">
                    <a:off x="5988927" y="3631972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54" name="1853 - Ορθογώνιο"/>
                  <p:cNvSpPr/>
                  <p:nvPr/>
                </p:nvSpPr>
                <p:spPr bwMode="auto">
                  <a:xfrm rot="8207655">
                    <a:off x="5723845" y="3973737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55" name="1854 - Ορθογώνιο"/>
                  <p:cNvSpPr/>
                  <p:nvPr/>
                </p:nvSpPr>
                <p:spPr bwMode="auto">
                  <a:xfrm rot="9364465">
                    <a:off x="5335883" y="4229008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856" name="1855 - Ορθογώνιο"/>
                  <p:cNvSpPr/>
                  <p:nvPr/>
                </p:nvSpPr>
                <p:spPr bwMode="auto">
                  <a:xfrm rot="10074927">
                    <a:off x="4960496" y="4372323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46448" name="27 - Ομάδα"/>
                <p:cNvGrpSpPr>
                  <a:grpSpLocks/>
                </p:cNvGrpSpPr>
                <p:nvPr/>
              </p:nvGrpSpPr>
              <p:grpSpPr bwMode="auto">
                <a:xfrm flipH="1">
                  <a:off x="5786446" y="1643048"/>
                  <a:ext cx="324918" cy="1047207"/>
                  <a:chOff x="3240846" y="4568228"/>
                  <a:chExt cx="473898" cy="1632799"/>
                </a:xfrm>
              </p:grpSpPr>
              <p:grpSp>
                <p:nvGrpSpPr>
                  <p:cNvPr id="308" name="19 - Ομάδα"/>
                  <p:cNvGrpSpPr/>
                  <p:nvPr/>
                </p:nvGrpSpPr>
                <p:grpSpPr>
                  <a:xfrm>
                    <a:off x="3240846" y="4568228"/>
                    <a:ext cx="473898" cy="1361101"/>
                    <a:chOff x="6705600" y="2590798"/>
                    <a:chExt cx="612775" cy="2844312"/>
                  </a:xfrm>
                  <a:solidFill>
                    <a:srgbClr val="7030A0"/>
                  </a:solidFill>
                </p:grpSpPr>
                <p:grpSp>
                  <p:nvGrpSpPr>
                    <p:cNvPr id="309" name="62 - Ομάδα"/>
                    <p:cNvGrpSpPr/>
                    <p:nvPr/>
                  </p:nvGrpSpPr>
                  <p:grpSpPr>
                    <a:xfrm>
                      <a:off x="6705600" y="2819400"/>
                      <a:ext cx="612775" cy="2615710"/>
                      <a:chOff x="6705600" y="2819400"/>
                      <a:chExt cx="612775" cy="2615710"/>
                    </a:xfrm>
                    <a:grpFill/>
                  </p:grpSpPr>
                  <p:sp>
                    <p:nvSpPr>
                      <p:cNvPr id="1840" name="Oval 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37946" y="4091325"/>
                        <a:ext cx="549880" cy="1343785"/>
                      </a:xfrm>
                      <a:prstGeom prst="ellipse">
                        <a:avLst/>
                      </a:pr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b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841" name="Freeform 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705600" y="2819400"/>
                        <a:ext cx="612775" cy="346725"/>
                      </a:xfrm>
                      <a:custGeom>
                        <a:avLst/>
                        <a:gdLst>
                          <a:gd name="T0" fmla="*/ 5831 w 180"/>
                          <a:gd name="T1" fmla="*/ 0 h 102"/>
                          <a:gd name="T2" fmla="*/ 4173 w 180"/>
                          <a:gd name="T3" fmla="*/ 1381 h 102"/>
                          <a:gd name="T4" fmla="*/ 2487 w 180"/>
                          <a:gd name="T5" fmla="*/ 0 h 102"/>
                          <a:gd name="T6" fmla="*/ 0 w 180"/>
                          <a:gd name="T7" fmla="*/ 2356 h 102"/>
                          <a:gd name="T8" fmla="*/ 2487 w 180"/>
                          <a:gd name="T9" fmla="*/ 4679 h 102"/>
                          <a:gd name="T10" fmla="*/ 4173 w 180"/>
                          <a:gd name="T11" fmla="*/ 3037 h 102"/>
                          <a:gd name="T12" fmla="*/ 5831 w 180"/>
                          <a:gd name="T13" fmla="*/ 4679 h 102"/>
                          <a:gd name="T14" fmla="*/ 8322 w 180"/>
                          <a:gd name="T15" fmla="*/ 2356 h 102"/>
                          <a:gd name="T16" fmla="*/ 5831 w 180"/>
                          <a:gd name="T17" fmla="*/ 0 h 102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80"/>
                          <a:gd name="T28" fmla="*/ 0 h 102"/>
                          <a:gd name="T29" fmla="*/ 180 w 180"/>
                          <a:gd name="T30" fmla="*/ 102 h 102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80" h="102">
                            <a:moveTo>
                              <a:pt x="126" y="0"/>
                            </a:moveTo>
                            <a:cubicBezTo>
                              <a:pt x="112" y="0"/>
                              <a:pt x="126" y="36"/>
                              <a:pt x="90" y="30"/>
                            </a:cubicBezTo>
                            <a:cubicBezTo>
                              <a:pt x="54" y="36"/>
                              <a:pt x="68" y="0"/>
                              <a:pt x="54" y="0"/>
                            </a:cubicBezTo>
                            <a:cubicBezTo>
                              <a:pt x="24" y="0"/>
                              <a:pt x="0" y="23"/>
                              <a:pt x="0" y="51"/>
                            </a:cubicBezTo>
                            <a:cubicBezTo>
                              <a:pt x="0" y="79"/>
                              <a:pt x="24" y="102"/>
                              <a:pt x="54" y="102"/>
                            </a:cubicBezTo>
                            <a:cubicBezTo>
                              <a:pt x="68" y="102"/>
                              <a:pt x="54" y="72"/>
                              <a:pt x="90" y="66"/>
                            </a:cubicBezTo>
                            <a:cubicBezTo>
                              <a:pt x="126" y="72"/>
                              <a:pt x="112" y="102"/>
                              <a:pt x="126" y="102"/>
                            </a:cubicBezTo>
                            <a:cubicBezTo>
                              <a:pt x="155" y="102"/>
                              <a:pt x="180" y="79"/>
                              <a:pt x="180" y="51"/>
                            </a:cubicBezTo>
                            <a:cubicBezTo>
                              <a:pt x="180" y="23"/>
                              <a:pt x="155" y="0"/>
                              <a:pt x="126" y="0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b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1839" name="1838 - Μείον"/>
                    <p:cNvSpPr/>
                    <p:nvPr/>
                  </p:nvSpPr>
                  <p:spPr bwMode="auto">
                    <a:xfrm rot="16200000">
                      <a:off x="6002472" y="3387319"/>
                      <a:ext cx="2057400" cy="464358"/>
                    </a:xfrm>
                    <a:prstGeom prst="mathMinus">
                      <a:avLst/>
                    </a:prstGeom>
                    <a:grpFill/>
                    <a:ln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4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837" name="1836 - Μείον"/>
                  <p:cNvSpPr/>
                  <p:nvPr/>
                </p:nvSpPr>
                <p:spPr>
                  <a:xfrm rot="5400000">
                    <a:off x="3243283" y="5758311"/>
                    <a:ext cx="485626" cy="399256"/>
                  </a:xfrm>
                  <a:prstGeom prst="mathMinus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6101" name="1881 - TextBox"/>
            <p:cNvSpPr txBox="1">
              <a:spLocks noChangeArrowheads="1"/>
            </p:cNvSpPr>
            <p:nvPr/>
          </p:nvSpPr>
          <p:spPr bwMode="auto">
            <a:xfrm>
              <a:off x="6079021" y="243272"/>
              <a:ext cx="10987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rgbClr val="000000"/>
                  </a:solidFill>
                  <a:latin typeface="Calibri" pitchFamily="34" charset="0"/>
                </a:rPr>
                <a:t>TLR2:TLR6</a:t>
              </a:r>
            </a:p>
          </p:txBody>
        </p:sp>
        <p:grpSp>
          <p:nvGrpSpPr>
            <p:cNvPr id="46102" name="960 - Ομάδα"/>
            <p:cNvGrpSpPr>
              <a:grpSpLocks/>
            </p:cNvGrpSpPr>
            <p:nvPr/>
          </p:nvGrpSpPr>
          <p:grpSpPr bwMode="auto">
            <a:xfrm>
              <a:off x="5238771" y="636707"/>
              <a:ext cx="821753" cy="1097453"/>
              <a:chOff x="7021336" y="2015903"/>
              <a:chExt cx="1265440" cy="1841725"/>
            </a:xfrm>
          </p:grpSpPr>
          <p:grpSp>
            <p:nvGrpSpPr>
              <p:cNvPr id="311" name="46 - Ομάδα"/>
              <p:cNvGrpSpPr/>
              <p:nvPr/>
            </p:nvGrpSpPr>
            <p:grpSpPr>
              <a:xfrm rot="803333">
                <a:off x="7021335" y="2015902"/>
                <a:ext cx="857255" cy="894220"/>
                <a:chOff x="2926936" y="609600"/>
                <a:chExt cx="4017053" cy="4600923"/>
              </a:xfrm>
              <a:solidFill>
                <a:srgbClr val="92D050"/>
              </a:solidFill>
            </p:grpSpPr>
            <p:sp>
              <p:nvSpPr>
                <p:cNvPr id="994" name="993 - Ορθογώνιο"/>
                <p:cNvSpPr/>
                <p:nvPr/>
              </p:nvSpPr>
              <p:spPr bwMode="auto">
                <a:xfrm rot="2600336">
                  <a:off x="5798286" y="1311856"/>
                  <a:ext cx="381000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995" name="994 - Ορθογώνιο"/>
                <p:cNvSpPr/>
                <p:nvPr/>
              </p:nvSpPr>
              <p:spPr bwMode="auto">
                <a:xfrm rot="18743654">
                  <a:off x="3155536" y="1201999"/>
                  <a:ext cx="381000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996" name="995 - Ορθογώνιο"/>
                <p:cNvSpPr/>
                <p:nvPr/>
              </p:nvSpPr>
              <p:spPr bwMode="auto">
                <a:xfrm rot="19400755">
                  <a:off x="3489125" y="869050"/>
                  <a:ext cx="381000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997" name="996 - Ορθογώνιο"/>
                <p:cNvSpPr/>
                <p:nvPr/>
              </p:nvSpPr>
              <p:spPr bwMode="auto">
                <a:xfrm rot="20891289">
                  <a:off x="3960890" y="650791"/>
                  <a:ext cx="381000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998" name="997 - Ορθογώνιο"/>
                <p:cNvSpPr/>
                <p:nvPr/>
              </p:nvSpPr>
              <p:spPr bwMode="auto">
                <a:xfrm rot="4623560">
                  <a:off x="6286612" y="2214836"/>
                  <a:ext cx="365033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999" name="998 - Ορθογώνιο"/>
                <p:cNvSpPr/>
                <p:nvPr/>
              </p:nvSpPr>
              <p:spPr bwMode="auto">
                <a:xfrm>
                  <a:off x="4495800" y="609600"/>
                  <a:ext cx="381000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000" name="999 - Ορθογώνιο"/>
                <p:cNvSpPr/>
                <p:nvPr/>
              </p:nvSpPr>
              <p:spPr bwMode="auto">
                <a:xfrm rot="1281481">
                  <a:off x="5016352" y="726396"/>
                  <a:ext cx="381000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001" name="1000 - Ορθογώνιο"/>
                <p:cNvSpPr/>
                <p:nvPr/>
              </p:nvSpPr>
              <p:spPr bwMode="auto">
                <a:xfrm rot="1701560">
                  <a:off x="5434010" y="954589"/>
                  <a:ext cx="381000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002" name="1001 - Ορθογώνιο"/>
                <p:cNvSpPr/>
                <p:nvPr/>
              </p:nvSpPr>
              <p:spPr bwMode="auto">
                <a:xfrm rot="3583077">
                  <a:off x="6112233" y="1719658"/>
                  <a:ext cx="381000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003" name="1002 - Ορθογώνιο"/>
                <p:cNvSpPr/>
                <p:nvPr/>
              </p:nvSpPr>
              <p:spPr bwMode="auto">
                <a:xfrm rot="5597503">
                  <a:off x="6342372" y="2682780"/>
                  <a:ext cx="365033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004" name="1003 - Ορθογώνιο"/>
                <p:cNvSpPr/>
                <p:nvPr/>
              </p:nvSpPr>
              <p:spPr bwMode="auto">
                <a:xfrm rot="6625218">
                  <a:off x="6217528" y="3174772"/>
                  <a:ext cx="365033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005" name="1004 - Ορθογώνιο"/>
                <p:cNvSpPr/>
                <p:nvPr/>
              </p:nvSpPr>
              <p:spPr bwMode="auto">
                <a:xfrm rot="7631303">
                  <a:off x="5988927" y="3631972"/>
                  <a:ext cx="365033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006" name="1005 - Ορθογώνιο"/>
                <p:cNvSpPr/>
                <p:nvPr/>
              </p:nvSpPr>
              <p:spPr bwMode="auto">
                <a:xfrm rot="8207655">
                  <a:off x="5723845" y="3973737"/>
                  <a:ext cx="365033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007" name="1006 - Ορθογώνιο"/>
                <p:cNvSpPr/>
                <p:nvPr/>
              </p:nvSpPr>
              <p:spPr bwMode="auto">
                <a:xfrm rot="9364465">
                  <a:off x="5335883" y="4229008"/>
                  <a:ext cx="365033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008" name="1007 - Ορθογώνιο"/>
                <p:cNvSpPr/>
                <p:nvPr/>
              </p:nvSpPr>
              <p:spPr bwMode="auto">
                <a:xfrm rot="10074927">
                  <a:off x="4960496" y="4372323"/>
                  <a:ext cx="365033" cy="838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1800" b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46437" name="27 - Ομάδα"/>
              <p:cNvGrpSpPr>
                <a:grpSpLocks/>
              </p:cNvGrpSpPr>
              <p:nvPr/>
            </p:nvGrpSpPr>
            <p:grpSpPr bwMode="auto">
              <a:xfrm>
                <a:off x="7257300" y="2805166"/>
                <a:ext cx="323549" cy="1052462"/>
                <a:chOff x="3240846" y="4568228"/>
                <a:chExt cx="473898" cy="1632799"/>
              </a:xfrm>
            </p:grpSpPr>
            <p:grpSp>
              <p:nvGrpSpPr>
                <p:cNvPr id="313" name="19 - Ομάδα"/>
                <p:cNvGrpSpPr/>
                <p:nvPr/>
              </p:nvGrpSpPr>
              <p:grpSpPr>
                <a:xfrm>
                  <a:off x="3240846" y="4568228"/>
                  <a:ext cx="473898" cy="1361101"/>
                  <a:chOff x="6705600" y="2590798"/>
                  <a:chExt cx="612775" cy="2844312"/>
                </a:xfrm>
                <a:solidFill>
                  <a:srgbClr val="7030A0"/>
                </a:solidFill>
              </p:grpSpPr>
              <p:grpSp>
                <p:nvGrpSpPr>
                  <p:cNvPr id="314" name="62 - Ομάδα"/>
                  <p:cNvGrpSpPr/>
                  <p:nvPr/>
                </p:nvGrpSpPr>
                <p:grpSpPr>
                  <a:xfrm>
                    <a:off x="6705600" y="2819400"/>
                    <a:ext cx="612775" cy="2615710"/>
                    <a:chOff x="6705600" y="2819400"/>
                    <a:chExt cx="612775" cy="2615710"/>
                  </a:xfrm>
                  <a:grpFill/>
                </p:grpSpPr>
                <p:sp>
                  <p:nvSpPr>
                    <p:cNvPr id="992" name="Oval 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737946" y="4091325"/>
                      <a:ext cx="549880" cy="1343785"/>
                    </a:xfrm>
                    <a:prstGeom prst="ellipse">
                      <a:avLst/>
                    </a:pr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993" name="Freeform 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05600" y="2819400"/>
                      <a:ext cx="612775" cy="346725"/>
                    </a:xfrm>
                    <a:custGeom>
                      <a:avLst/>
                      <a:gdLst>
                        <a:gd name="T0" fmla="*/ 5831 w 180"/>
                        <a:gd name="T1" fmla="*/ 0 h 102"/>
                        <a:gd name="T2" fmla="*/ 4173 w 180"/>
                        <a:gd name="T3" fmla="*/ 1381 h 102"/>
                        <a:gd name="T4" fmla="*/ 2487 w 180"/>
                        <a:gd name="T5" fmla="*/ 0 h 102"/>
                        <a:gd name="T6" fmla="*/ 0 w 180"/>
                        <a:gd name="T7" fmla="*/ 2356 h 102"/>
                        <a:gd name="T8" fmla="*/ 2487 w 180"/>
                        <a:gd name="T9" fmla="*/ 4679 h 102"/>
                        <a:gd name="T10" fmla="*/ 4173 w 180"/>
                        <a:gd name="T11" fmla="*/ 3037 h 102"/>
                        <a:gd name="T12" fmla="*/ 5831 w 180"/>
                        <a:gd name="T13" fmla="*/ 4679 h 102"/>
                        <a:gd name="T14" fmla="*/ 8322 w 180"/>
                        <a:gd name="T15" fmla="*/ 2356 h 102"/>
                        <a:gd name="T16" fmla="*/ 5831 w 180"/>
                        <a:gd name="T17" fmla="*/ 0 h 10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80"/>
                        <a:gd name="T28" fmla="*/ 0 h 102"/>
                        <a:gd name="T29" fmla="*/ 180 w 180"/>
                        <a:gd name="T30" fmla="*/ 102 h 10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80" h="102">
                          <a:moveTo>
                            <a:pt x="126" y="0"/>
                          </a:moveTo>
                          <a:cubicBezTo>
                            <a:pt x="112" y="0"/>
                            <a:pt x="126" y="36"/>
                            <a:pt x="90" y="30"/>
                          </a:cubicBezTo>
                          <a:cubicBezTo>
                            <a:pt x="54" y="36"/>
                            <a:pt x="68" y="0"/>
                            <a:pt x="54" y="0"/>
                          </a:cubicBezTo>
                          <a:cubicBezTo>
                            <a:pt x="24" y="0"/>
                            <a:pt x="0" y="23"/>
                            <a:pt x="0" y="51"/>
                          </a:cubicBezTo>
                          <a:cubicBezTo>
                            <a:pt x="0" y="79"/>
                            <a:pt x="24" y="102"/>
                            <a:pt x="54" y="102"/>
                          </a:cubicBezTo>
                          <a:cubicBezTo>
                            <a:pt x="68" y="102"/>
                            <a:pt x="54" y="72"/>
                            <a:pt x="90" y="66"/>
                          </a:cubicBezTo>
                          <a:cubicBezTo>
                            <a:pt x="126" y="72"/>
                            <a:pt x="112" y="102"/>
                            <a:pt x="126" y="102"/>
                          </a:cubicBezTo>
                          <a:cubicBezTo>
                            <a:pt x="155" y="102"/>
                            <a:pt x="180" y="79"/>
                            <a:pt x="180" y="51"/>
                          </a:cubicBezTo>
                          <a:cubicBezTo>
                            <a:pt x="180" y="23"/>
                            <a:pt x="155" y="0"/>
                            <a:pt x="126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b="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91" name="990 - Μείον"/>
                  <p:cNvSpPr/>
                  <p:nvPr/>
                </p:nvSpPr>
                <p:spPr bwMode="auto">
                  <a:xfrm rot="16200000">
                    <a:off x="6002472" y="3387319"/>
                    <a:ext cx="2057400" cy="464358"/>
                  </a:xfrm>
                  <a:prstGeom prst="mathMinus">
                    <a:avLst/>
                  </a:prstGeom>
                  <a:grpFill/>
                  <a:ln w="63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989" name="988 - Μείον"/>
                <p:cNvSpPr/>
                <p:nvPr/>
              </p:nvSpPr>
              <p:spPr>
                <a:xfrm rot="5400000">
                  <a:off x="3243285" y="5756810"/>
                  <a:ext cx="487713" cy="397482"/>
                </a:xfrm>
                <a:prstGeom prst="mathMinus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6438" name="213 - Ομάδα"/>
              <p:cNvGrpSpPr>
                <a:grpSpLocks/>
              </p:cNvGrpSpPr>
              <p:nvPr/>
            </p:nvGrpSpPr>
            <p:grpSpPr bwMode="auto">
              <a:xfrm flipH="1">
                <a:off x="7307106" y="2065440"/>
                <a:ext cx="979685" cy="1792188"/>
                <a:chOff x="6164079" y="2015902"/>
                <a:chExt cx="857255" cy="1792188"/>
              </a:xfrm>
            </p:grpSpPr>
            <p:grpSp>
              <p:nvGrpSpPr>
                <p:cNvPr id="46439" name="27 - Ομάδα"/>
                <p:cNvGrpSpPr>
                  <a:grpSpLocks/>
                </p:cNvGrpSpPr>
                <p:nvPr/>
              </p:nvGrpSpPr>
              <p:grpSpPr bwMode="auto">
                <a:xfrm>
                  <a:off x="6429388" y="2857496"/>
                  <a:ext cx="258441" cy="950594"/>
                  <a:chOff x="3240846" y="4568228"/>
                  <a:chExt cx="473898" cy="1632799"/>
                </a:xfrm>
              </p:grpSpPr>
              <p:grpSp>
                <p:nvGrpSpPr>
                  <p:cNvPr id="317" name="19 - Ομάδα"/>
                  <p:cNvGrpSpPr/>
                  <p:nvPr/>
                </p:nvGrpSpPr>
                <p:grpSpPr>
                  <a:xfrm>
                    <a:off x="3240846" y="4568228"/>
                    <a:ext cx="473898" cy="1361101"/>
                    <a:chOff x="6705600" y="2590798"/>
                    <a:chExt cx="612775" cy="2844312"/>
                  </a:xfrm>
                  <a:solidFill>
                    <a:srgbClr val="7030A0"/>
                  </a:solidFill>
                </p:grpSpPr>
                <p:grpSp>
                  <p:nvGrpSpPr>
                    <p:cNvPr id="318" name="62 - Ομάδα"/>
                    <p:cNvGrpSpPr/>
                    <p:nvPr/>
                  </p:nvGrpSpPr>
                  <p:grpSpPr>
                    <a:xfrm>
                      <a:off x="6705600" y="2819400"/>
                      <a:ext cx="612775" cy="2615710"/>
                      <a:chOff x="6705600" y="2819400"/>
                      <a:chExt cx="612775" cy="2615710"/>
                    </a:xfrm>
                    <a:grpFill/>
                  </p:grpSpPr>
                  <p:sp>
                    <p:nvSpPr>
                      <p:cNvPr id="986" name="Oval 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37946" y="4091325"/>
                        <a:ext cx="549880" cy="1343785"/>
                      </a:xfrm>
                      <a:prstGeom prst="ellipse">
                        <a:avLst/>
                      </a:pr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b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987" name="Freeform 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705600" y="2819400"/>
                        <a:ext cx="612775" cy="346725"/>
                      </a:xfrm>
                      <a:custGeom>
                        <a:avLst/>
                        <a:gdLst>
                          <a:gd name="T0" fmla="*/ 5831 w 180"/>
                          <a:gd name="T1" fmla="*/ 0 h 102"/>
                          <a:gd name="T2" fmla="*/ 4173 w 180"/>
                          <a:gd name="T3" fmla="*/ 1381 h 102"/>
                          <a:gd name="T4" fmla="*/ 2487 w 180"/>
                          <a:gd name="T5" fmla="*/ 0 h 102"/>
                          <a:gd name="T6" fmla="*/ 0 w 180"/>
                          <a:gd name="T7" fmla="*/ 2356 h 102"/>
                          <a:gd name="T8" fmla="*/ 2487 w 180"/>
                          <a:gd name="T9" fmla="*/ 4679 h 102"/>
                          <a:gd name="T10" fmla="*/ 4173 w 180"/>
                          <a:gd name="T11" fmla="*/ 3037 h 102"/>
                          <a:gd name="T12" fmla="*/ 5831 w 180"/>
                          <a:gd name="T13" fmla="*/ 4679 h 102"/>
                          <a:gd name="T14" fmla="*/ 8322 w 180"/>
                          <a:gd name="T15" fmla="*/ 2356 h 102"/>
                          <a:gd name="T16" fmla="*/ 5831 w 180"/>
                          <a:gd name="T17" fmla="*/ 0 h 102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180"/>
                          <a:gd name="T28" fmla="*/ 0 h 102"/>
                          <a:gd name="T29" fmla="*/ 180 w 180"/>
                          <a:gd name="T30" fmla="*/ 102 h 102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180" h="102">
                            <a:moveTo>
                              <a:pt x="126" y="0"/>
                            </a:moveTo>
                            <a:cubicBezTo>
                              <a:pt x="112" y="0"/>
                              <a:pt x="126" y="36"/>
                              <a:pt x="90" y="30"/>
                            </a:cubicBezTo>
                            <a:cubicBezTo>
                              <a:pt x="54" y="36"/>
                              <a:pt x="68" y="0"/>
                              <a:pt x="54" y="0"/>
                            </a:cubicBezTo>
                            <a:cubicBezTo>
                              <a:pt x="24" y="0"/>
                              <a:pt x="0" y="23"/>
                              <a:pt x="0" y="51"/>
                            </a:cubicBezTo>
                            <a:cubicBezTo>
                              <a:pt x="0" y="79"/>
                              <a:pt x="24" y="102"/>
                              <a:pt x="54" y="102"/>
                            </a:cubicBezTo>
                            <a:cubicBezTo>
                              <a:pt x="68" y="102"/>
                              <a:pt x="54" y="72"/>
                              <a:pt x="90" y="66"/>
                            </a:cubicBezTo>
                            <a:cubicBezTo>
                              <a:pt x="126" y="72"/>
                              <a:pt x="112" y="102"/>
                              <a:pt x="126" y="102"/>
                            </a:cubicBezTo>
                            <a:cubicBezTo>
                              <a:pt x="155" y="102"/>
                              <a:pt x="180" y="79"/>
                              <a:pt x="180" y="51"/>
                            </a:cubicBezTo>
                            <a:cubicBezTo>
                              <a:pt x="180" y="23"/>
                              <a:pt x="155" y="0"/>
                              <a:pt x="126" y="0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800" b="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985" name="984 - Μείον"/>
                    <p:cNvSpPr/>
                    <p:nvPr/>
                  </p:nvSpPr>
                  <p:spPr bwMode="auto">
                    <a:xfrm rot="16200000">
                      <a:off x="6002472" y="3387319"/>
                      <a:ext cx="2057400" cy="464358"/>
                    </a:xfrm>
                    <a:prstGeom prst="mathMinus">
                      <a:avLst/>
                    </a:prstGeom>
                    <a:grpFill/>
                    <a:ln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sz="1400" b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983" name="982 - Μείον"/>
                  <p:cNvSpPr/>
                  <p:nvPr/>
                </p:nvSpPr>
                <p:spPr>
                  <a:xfrm rot="5400000">
                    <a:off x="3244636" y="5756639"/>
                    <a:ext cx="485064" cy="400127"/>
                  </a:xfrm>
                  <a:prstGeom prst="mathMinus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b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19" name="46 - Ομάδα"/>
                <p:cNvGrpSpPr/>
                <p:nvPr/>
              </p:nvGrpSpPr>
              <p:grpSpPr>
                <a:xfrm rot="803333">
                  <a:off x="6164079" y="2015902"/>
                  <a:ext cx="857255" cy="894220"/>
                  <a:chOff x="2926936" y="609600"/>
                  <a:chExt cx="4017053" cy="4600923"/>
                </a:xfrm>
                <a:solidFill>
                  <a:schemeClr val="accent1">
                    <a:lumMod val="60000"/>
                    <a:lumOff val="40000"/>
                  </a:schemeClr>
                </a:solidFill>
              </p:grpSpPr>
              <p:sp>
                <p:nvSpPr>
                  <p:cNvPr id="967" name="966 - Ορθογώνιο"/>
                  <p:cNvSpPr/>
                  <p:nvPr/>
                </p:nvSpPr>
                <p:spPr bwMode="auto">
                  <a:xfrm rot="2600336">
                    <a:off x="5798286" y="1311856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68" name="967 - Ορθογώνιο"/>
                  <p:cNvSpPr/>
                  <p:nvPr/>
                </p:nvSpPr>
                <p:spPr bwMode="auto">
                  <a:xfrm rot="18743654">
                    <a:off x="3155536" y="1201999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69" name="968 - Ορθογώνιο"/>
                  <p:cNvSpPr/>
                  <p:nvPr/>
                </p:nvSpPr>
                <p:spPr bwMode="auto">
                  <a:xfrm rot="19400755">
                    <a:off x="3489125" y="869050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70" name="969 - Ορθογώνιο"/>
                  <p:cNvSpPr/>
                  <p:nvPr/>
                </p:nvSpPr>
                <p:spPr bwMode="auto">
                  <a:xfrm rot="20891289">
                    <a:off x="3960890" y="650791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71" name="970 - Ορθογώνιο"/>
                  <p:cNvSpPr/>
                  <p:nvPr/>
                </p:nvSpPr>
                <p:spPr bwMode="auto">
                  <a:xfrm rot="4623560">
                    <a:off x="6286612" y="2214836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72" name="971 - Ορθογώνιο"/>
                  <p:cNvSpPr/>
                  <p:nvPr/>
                </p:nvSpPr>
                <p:spPr bwMode="auto">
                  <a:xfrm>
                    <a:off x="4495800" y="609600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73" name="972 - Ορθογώνιο"/>
                  <p:cNvSpPr/>
                  <p:nvPr/>
                </p:nvSpPr>
                <p:spPr bwMode="auto">
                  <a:xfrm rot="1281481">
                    <a:off x="5016352" y="726396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74" name="973 - Ορθογώνιο"/>
                  <p:cNvSpPr/>
                  <p:nvPr/>
                </p:nvSpPr>
                <p:spPr bwMode="auto">
                  <a:xfrm rot="1701560">
                    <a:off x="5434010" y="954589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75" name="974 - Ορθογώνιο"/>
                  <p:cNvSpPr/>
                  <p:nvPr/>
                </p:nvSpPr>
                <p:spPr bwMode="auto">
                  <a:xfrm rot="3583077">
                    <a:off x="6112233" y="1719658"/>
                    <a:ext cx="381000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76" name="975 - Ορθογώνιο"/>
                  <p:cNvSpPr/>
                  <p:nvPr/>
                </p:nvSpPr>
                <p:spPr bwMode="auto">
                  <a:xfrm rot="5597503">
                    <a:off x="6342372" y="2682780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77" name="976 - Ορθογώνιο"/>
                  <p:cNvSpPr/>
                  <p:nvPr/>
                </p:nvSpPr>
                <p:spPr bwMode="auto">
                  <a:xfrm rot="6625218">
                    <a:off x="6217528" y="3174772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78" name="977 - Ορθογώνιο"/>
                  <p:cNvSpPr/>
                  <p:nvPr/>
                </p:nvSpPr>
                <p:spPr bwMode="auto">
                  <a:xfrm rot="7631303">
                    <a:off x="5988927" y="3631972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79" name="978 - Ορθογώνιο"/>
                  <p:cNvSpPr/>
                  <p:nvPr/>
                </p:nvSpPr>
                <p:spPr bwMode="auto">
                  <a:xfrm rot="8207655">
                    <a:off x="5723845" y="3973737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80" name="979 - Ορθογώνιο"/>
                  <p:cNvSpPr/>
                  <p:nvPr/>
                </p:nvSpPr>
                <p:spPr bwMode="auto">
                  <a:xfrm rot="9364465">
                    <a:off x="5335883" y="4229008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81" name="980 - Ορθογώνιο"/>
                  <p:cNvSpPr/>
                  <p:nvPr/>
                </p:nvSpPr>
                <p:spPr bwMode="auto">
                  <a:xfrm rot="10074927">
                    <a:off x="4960496" y="4372323"/>
                    <a:ext cx="365033" cy="838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1800" b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46103" name="1008 - TextBox"/>
            <p:cNvSpPr txBox="1">
              <a:spLocks noChangeArrowheads="1"/>
            </p:cNvSpPr>
            <p:nvPr/>
          </p:nvSpPr>
          <p:spPr bwMode="auto">
            <a:xfrm>
              <a:off x="4714876" y="214290"/>
              <a:ext cx="13641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800" b="0">
                  <a:solidFill>
                    <a:srgbClr val="000000"/>
                  </a:solidFill>
                  <a:latin typeface="Calibri" pitchFamily="34" charset="0"/>
                </a:rPr>
                <a:t>TLR1:TLR2</a:t>
              </a:r>
            </a:p>
          </p:txBody>
        </p:sp>
        <p:sp>
          <p:nvSpPr>
            <p:cNvPr id="46104" name="Rectangle 200"/>
            <p:cNvSpPr>
              <a:spLocks noChangeArrowheads="1"/>
            </p:cNvSpPr>
            <p:nvPr/>
          </p:nvSpPr>
          <p:spPr bwMode="auto">
            <a:xfrm>
              <a:off x="3302242" y="6513864"/>
              <a:ext cx="725242" cy="201284"/>
            </a:xfrm>
            <a:prstGeom prst="rect">
              <a:avLst/>
            </a:prstGeom>
            <a:solidFill>
              <a:srgbClr val="00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105" name="Group 201"/>
            <p:cNvGrpSpPr>
              <a:grpSpLocks noChangeAspect="1"/>
            </p:cNvGrpSpPr>
            <p:nvPr/>
          </p:nvGrpSpPr>
          <p:grpSpPr bwMode="auto">
            <a:xfrm>
              <a:off x="2051677" y="6526444"/>
              <a:ext cx="2282662" cy="176124"/>
              <a:chOff x="3438" y="2640"/>
              <a:chExt cx="1964" cy="168"/>
            </a:xfrm>
          </p:grpSpPr>
          <p:sp>
            <p:nvSpPr>
              <p:cNvPr id="46348" name="Freeform 14"/>
              <p:cNvSpPr>
                <a:spLocks noChangeAspect="1"/>
              </p:cNvSpPr>
              <p:nvPr/>
            </p:nvSpPr>
            <p:spPr bwMode="auto">
              <a:xfrm>
                <a:off x="3527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49" name="Freeform 10"/>
              <p:cNvSpPr>
                <a:spLocks noChangeAspect="1"/>
              </p:cNvSpPr>
              <p:nvPr/>
            </p:nvSpPr>
            <p:spPr bwMode="auto">
              <a:xfrm>
                <a:off x="3438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50" name="Freeform 13"/>
              <p:cNvSpPr>
                <a:spLocks noChangeAspect="1"/>
              </p:cNvSpPr>
              <p:nvPr/>
            </p:nvSpPr>
            <p:spPr bwMode="auto">
              <a:xfrm>
                <a:off x="3572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51" name="Freeform 9"/>
              <p:cNvSpPr>
                <a:spLocks noChangeAspect="1"/>
              </p:cNvSpPr>
              <p:nvPr/>
            </p:nvSpPr>
            <p:spPr bwMode="auto">
              <a:xfrm>
                <a:off x="3483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52" name="Freeform 7"/>
              <p:cNvSpPr>
                <a:spLocks noChangeAspect="1"/>
              </p:cNvSpPr>
              <p:nvPr/>
            </p:nvSpPr>
            <p:spPr bwMode="auto">
              <a:xfrm>
                <a:off x="3483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53" name="Freeform 11"/>
              <p:cNvSpPr>
                <a:spLocks noChangeAspect="1"/>
              </p:cNvSpPr>
              <p:nvPr/>
            </p:nvSpPr>
            <p:spPr bwMode="auto">
              <a:xfrm>
                <a:off x="3572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54" name="Freeform 8"/>
              <p:cNvSpPr>
                <a:spLocks noChangeAspect="1"/>
              </p:cNvSpPr>
              <p:nvPr/>
            </p:nvSpPr>
            <p:spPr bwMode="auto">
              <a:xfrm>
                <a:off x="3438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55" name="Freeform 12"/>
              <p:cNvSpPr>
                <a:spLocks noChangeAspect="1"/>
              </p:cNvSpPr>
              <p:nvPr/>
            </p:nvSpPr>
            <p:spPr bwMode="auto">
              <a:xfrm>
                <a:off x="3527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56" name="Freeform 14"/>
              <p:cNvSpPr>
                <a:spLocks noChangeAspect="1"/>
              </p:cNvSpPr>
              <p:nvPr/>
            </p:nvSpPr>
            <p:spPr bwMode="auto">
              <a:xfrm>
                <a:off x="3703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57" name="Freeform 10"/>
              <p:cNvSpPr>
                <a:spLocks noChangeAspect="1"/>
              </p:cNvSpPr>
              <p:nvPr/>
            </p:nvSpPr>
            <p:spPr bwMode="auto">
              <a:xfrm>
                <a:off x="3614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58" name="Freeform 13"/>
              <p:cNvSpPr>
                <a:spLocks noChangeAspect="1"/>
              </p:cNvSpPr>
              <p:nvPr/>
            </p:nvSpPr>
            <p:spPr bwMode="auto">
              <a:xfrm>
                <a:off x="3748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59" name="Freeform 9"/>
              <p:cNvSpPr>
                <a:spLocks noChangeAspect="1"/>
              </p:cNvSpPr>
              <p:nvPr/>
            </p:nvSpPr>
            <p:spPr bwMode="auto">
              <a:xfrm>
                <a:off x="3659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60" name="Freeform 7"/>
              <p:cNvSpPr>
                <a:spLocks noChangeAspect="1"/>
              </p:cNvSpPr>
              <p:nvPr/>
            </p:nvSpPr>
            <p:spPr bwMode="auto">
              <a:xfrm>
                <a:off x="3659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61" name="Freeform 11"/>
              <p:cNvSpPr>
                <a:spLocks noChangeAspect="1"/>
              </p:cNvSpPr>
              <p:nvPr/>
            </p:nvSpPr>
            <p:spPr bwMode="auto">
              <a:xfrm>
                <a:off x="3748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62" name="Freeform 8"/>
              <p:cNvSpPr>
                <a:spLocks noChangeAspect="1"/>
              </p:cNvSpPr>
              <p:nvPr/>
            </p:nvSpPr>
            <p:spPr bwMode="auto">
              <a:xfrm>
                <a:off x="3614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63" name="Freeform 12"/>
              <p:cNvSpPr>
                <a:spLocks noChangeAspect="1"/>
              </p:cNvSpPr>
              <p:nvPr/>
            </p:nvSpPr>
            <p:spPr bwMode="auto">
              <a:xfrm>
                <a:off x="3703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64" name="Freeform 14"/>
              <p:cNvSpPr>
                <a:spLocks noChangeAspect="1"/>
              </p:cNvSpPr>
              <p:nvPr/>
            </p:nvSpPr>
            <p:spPr bwMode="auto">
              <a:xfrm>
                <a:off x="3879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65" name="Freeform 10"/>
              <p:cNvSpPr>
                <a:spLocks noChangeAspect="1"/>
              </p:cNvSpPr>
              <p:nvPr/>
            </p:nvSpPr>
            <p:spPr bwMode="auto">
              <a:xfrm>
                <a:off x="3790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66" name="Freeform 13"/>
              <p:cNvSpPr>
                <a:spLocks noChangeAspect="1"/>
              </p:cNvSpPr>
              <p:nvPr/>
            </p:nvSpPr>
            <p:spPr bwMode="auto">
              <a:xfrm>
                <a:off x="3924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67" name="Freeform 9"/>
              <p:cNvSpPr>
                <a:spLocks noChangeAspect="1"/>
              </p:cNvSpPr>
              <p:nvPr/>
            </p:nvSpPr>
            <p:spPr bwMode="auto">
              <a:xfrm>
                <a:off x="3835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68" name="Freeform 7"/>
              <p:cNvSpPr>
                <a:spLocks noChangeAspect="1"/>
              </p:cNvSpPr>
              <p:nvPr/>
            </p:nvSpPr>
            <p:spPr bwMode="auto">
              <a:xfrm>
                <a:off x="3835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69" name="Freeform 11"/>
              <p:cNvSpPr>
                <a:spLocks noChangeAspect="1"/>
              </p:cNvSpPr>
              <p:nvPr/>
            </p:nvSpPr>
            <p:spPr bwMode="auto">
              <a:xfrm>
                <a:off x="3924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70" name="Freeform 8"/>
              <p:cNvSpPr>
                <a:spLocks noChangeAspect="1"/>
              </p:cNvSpPr>
              <p:nvPr/>
            </p:nvSpPr>
            <p:spPr bwMode="auto">
              <a:xfrm>
                <a:off x="3790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71" name="Freeform 12"/>
              <p:cNvSpPr>
                <a:spLocks noChangeAspect="1"/>
              </p:cNvSpPr>
              <p:nvPr/>
            </p:nvSpPr>
            <p:spPr bwMode="auto">
              <a:xfrm>
                <a:off x="3879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72" name="Freeform 14"/>
              <p:cNvSpPr>
                <a:spLocks noChangeAspect="1"/>
              </p:cNvSpPr>
              <p:nvPr/>
            </p:nvSpPr>
            <p:spPr bwMode="auto">
              <a:xfrm>
                <a:off x="4058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73" name="Freeform 10"/>
              <p:cNvSpPr>
                <a:spLocks noChangeAspect="1"/>
              </p:cNvSpPr>
              <p:nvPr/>
            </p:nvSpPr>
            <p:spPr bwMode="auto">
              <a:xfrm>
                <a:off x="3969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74" name="Freeform 13"/>
              <p:cNvSpPr>
                <a:spLocks noChangeAspect="1"/>
              </p:cNvSpPr>
              <p:nvPr/>
            </p:nvSpPr>
            <p:spPr bwMode="auto">
              <a:xfrm>
                <a:off x="4103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75" name="Freeform 9"/>
              <p:cNvSpPr>
                <a:spLocks noChangeAspect="1"/>
              </p:cNvSpPr>
              <p:nvPr/>
            </p:nvSpPr>
            <p:spPr bwMode="auto">
              <a:xfrm>
                <a:off x="4014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76" name="Freeform 7"/>
              <p:cNvSpPr>
                <a:spLocks noChangeAspect="1"/>
              </p:cNvSpPr>
              <p:nvPr/>
            </p:nvSpPr>
            <p:spPr bwMode="auto">
              <a:xfrm>
                <a:off x="4014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77" name="Freeform 11"/>
              <p:cNvSpPr>
                <a:spLocks noChangeAspect="1"/>
              </p:cNvSpPr>
              <p:nvPr/>
            </p:nvSpPr>
            <p:spPr bwMode="auto">
              <a:xfrm>
                <a:off x="4103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78" name="Freeform 8"/>
              <p:cNvSpPr>
                <a:spLocks noChangeAspect="1"/>
              </p:cNvSpPr>
              <p:nvPr/>
            </p:nvSpPr>
            <p:spPr bwMode="auto">
              <a:xfrm>
                <a:off x="3969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79" name="Freeform 12"/>
              <p:cNvSpPr>
                <a:spLocks noChangeAspect="1"/>
              </p:cNvSpPr>
              <p:nvPr/>
            </p:nvSpPr>
            <p:spPr bwMode="auto">
              <a:xfrm>
                <a:off x="4058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80" name="Freeform 14"/>
              <p:cNvSpPr>
                <a:spLocks noChangeAspect="1"/>
              </p:cNvSpPr>
              <p:nvPr/>
            </p:nvSpPr>
            <p:spPr bwMode="auto">
              <a:xfrm>
                <a:off x="4235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81" name="Freeform 10"/>
              <p:cNvSpPr>
                <a:spLocks noChangeAspect="1"/>
              </p:cNvSpPr>
              <p:nvPr/>
            </p:nvSpPr>
            <p:spPr bwMode="auto">
              <a:xfrm>
                <a:off x="4146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82" name="Freeform 13"/>
              <p:cNvSpPr>
                <a:spLocks noChangeAspect="1"/>
              </p:cNvSpPr>
              <p:nvPr/>
            </p:nvSpPr>
            <p:spPr bwMode="auto">
              <a:xfrm>
                <a:off x="4280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83" name="Freeform 9"/>
              <p:cNvSpPr>
                <a:spLocks noChangeAspect="1"/>
              </p:cNvSpPr>
              <p:nvPr/>
            </p:nvSpPr>
            <p:spPr bwMode="auto">
              <a:xfrm>
                <a:off x="4191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84" name="Freeform 7"/>
              <p:cNvSpPr>
                <a:spLocks noChangeAspect="1"/>
              </p:cNvSpPr>
              <p:nvPr/>
            </p:nvSpPr>
            <p:spPr bwMode="auto">
              <a:xfrm>
                <a:off x="4191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85" name="Freeform 11"/>
              <p:cNvSpPr>
                <a:spLocks noChangeAspect="1"/>
              </p:cNvSpPr>
              <p:nvPr/>
            </p:nvSpPr>
            <p:spPr bwMode="auto">
              <a:xfrm>
                <a:off x="4280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86" name="Freeform 8"/>
              <p:cNvSpPr>
                <a:spLocks noChangeAspect="1"/>
              </p:cNvSpPr>
              <p:nvPr/>
            </p:nvSpPr>
            <p:spPr bwMode="auto">
              <a:xfrm>
                <a:off x="4146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87" name="Freeform 12"/>
              <p:cNvSpPr>
                <a:spLocks noChangeAspect="1"/>
              </p:cNvSpPr>
              <p:nvPr/>
            </p:nvSpPr>
            <p:spPr bwMode="auto">
              <a:xfrm>
                <a:off x="4235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88" name="Freeform 14"/>
              <p:cNvSpPr>
                <a:spLocks noChangeAspect="1"/>
              </p:cNvSpPr>
              <p:nvPr/>
            </p:nvSpPr>
            <p:spPr bwMode="auto">
              <a:xfrm>
                <a:off x="4416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89" name="Freeform 10"/>
              <p:cNvSpPr>
                <a:spLocks noChangeAspect="1"/>
              </p:cNvSpPr>
              <p:nvPr/>
            </p:nvSpPr>
            <p:spPr bwMode="auto">
              <a:xfrm>
                <a:off x="4327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90" name="Freeform 13"/>
              <p:cNvSpPr>
                <a:spLocks noChangeAspect="1"/>
              </p:cNvSpPr>
              <p:nvPr/>
            </p:nvSpPr>
            <p:spPr bwMode="auto">
              <a:xfrm>
                <a:off x="4461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91" name="Freeform 9"/>
              <p:cNvSpPr>
                <a:spLocks noChangeAspect="1"/>
              </p:cNvSpPr>
              <p:nvPr/>
            </p:nvSpPr>
            <p:spPr bwMode="auto">
              <a:xfrm>
                <a:off x="4372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92" name="Freeform 7"/>
              <p:cNvSpPr>
                <a:spLocks noChangeAspect="1"/>
              </p:cNvSpPr>
              <p:nvPr/>
            </p:nvSpPr>
            <p:spPr bwMode="auto">
              <a:xfrm>
                <a:off x="4372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93" name="Freeform 11"/>
              <p:cNvSpPr>
                <a:spLocks noChangeAspect="1"/>
              </p:cNvSpPr>
              <p:nvPr/>
            </p:nvSpPr>
            <p:spPr bwMode="auto">
              <a:xfrm>
                <a:off x="4461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94" name="Freeform 8"/>
              <p:cNvSpPr>
                <a:spLocks noChangeAspect="1"/>
              </p:cNvSpPr>
              <p:nvPr/>
            </p:nvSpPr>
            <p:spPr bwMode="auto">
              <a:xfrm>
                <a:off x="4327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95" name="Freeform 12"/>
              <p:cNvSpPr>
                <a:spLocks noChangeAspect="1"/>
              </p:cNvSpPr>
              <p:nvPr/>
            </p:nvSpPr>
            <p:spPr bwMode="auto">
              <a:xfrm>
                <a:off x="4416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96" name="Freeform 14"/>
              <p:cNvSpPr>
                <a:spLocks noChangeAspect="1"/>
              </p:cNvSpPr>
              <p:nvPr/>
            </p:nvSpPr>
            <p:spPr bwMode="auto">
              <a:xfrm>
                <a:off x="4592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97" name="Freeform 10"/>
              <p:cNvSpPr>
                <a:spLocks noChangeAspect="1"/>
              </p:cNvSpPr>
              <p:nvPr/>
            </p:nvSpPr>
            <p:spPr bwMode="auto">
              <a:xfrm>
                <a:off x="4503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98" name="Freeform 13"/>
              <p:cNvSpPr>
                <a:spLocks noChangeAspect="1"/>
              </p:cNvSpPr>
              <p:nvPr/>
            </p:nvSpPr>
            <p:spPr bwMode="auto">
              <a:xfrm>
                <a:off x="4637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99" name="Freeform 9"/>
              <p:cNvSpPr>
                <a:spLocks noChangeAspect="1"/>
              </p:cNvSpPr>
              <p:nvPr/>
            </p:nvSpPr>
            <p:spPr bwMode="auto">
              <a:xfrm>
                <a:off x="4548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00" name="Freeform 7"/>
              <p:cNvSpPr>
                <a:spLocks noChangeAspect="1"/>
              </p:cNvSpPr>
              <p:nvPr/>
            </p:nvSpPr>
            <p:spPr bwMode="auto">
              <a:xfrm>
                <a:off x="4548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01" name="Freeform 11"/>
              <p:cNvSpPr>
                <a:spLocks noChangeAspect="1"/>
              </p:cNvSpPr>
              <p:nvPr/>
            </p:nvSpPr>
            <p:spPr bwMode="auto">
              <a:xfrm>
                <a:off x="4637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02" name="Freeform 8"/>
              <p:cNvSpPr>
                <a:spLocks noChangeAspect="1"/>
              </p:cNvSpPr>
              <p:nvPr/>
            </p:nvSpPr>
            <p:spPr bwMode="auto">
              <a:xfrm>
                <a:off x="4503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03" name="Freeform 12"/>
              <p:cNvSpPr>
                <a:spLocks noChangeAspect="1"/>
              </p:cNvSpPr>
              <p:nvPr/>
            </p:nvSpPr>
            <p:spPr bwMode="auto">
              <a:xfrm>
                <a:off x="4592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04" name="Freeform 14"/>
              <p:cNvSpPr>
                <a:spLocks noChangeAspect="1"/>
              </p:cNvSpPr>
              <p:nvPr/>
            </p:nvSpPr>
            <p:spPr bwMode="auto">
              <a:xfrm>
                <a:off x="4768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05" name="Freeform 10"/>
              <p:cNvSpPr>
                <a:spLocks noChangeAspect="1"/>
              </p:cNvSpPr>
              <p:nvPr/>
            </p:nvSpPr>
            <p:spPr bwMode="auto">
              <a:xfrm>
                <a:off x="4679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06" name="Freeform 13"/>
              <p:cNvSpPr>
                <a:spLocks noChangeAspect="1"/>
              </p:cNvSpPr>
              <p:nvPr/>
            </p:nvSpPr>
            <p:spPr bwMode="auto">
              <a:xfrm>
                <a:off x="4813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07" name="Freeform 9"/>
              <p:cNvSpPr>
                <a:spLocks noChangeAspect="1"/>
              </p:cNvSpPr>
              <p:nvPr/>
            </p:nvSpPr>
            <p:spPr bwMode="auto">
              <a:xfrm>
                <a:off x="4724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08" name="Freeform 7"/>
              <p:cNvSpPr>
                <a:spLocks noChangeAspect="1"/>
              </p:cNvSpPr>
              <p:nvPr/>
            </p:nvSpPr>
            <p:spPr bwMode="auto">
              <a:xfrm>
                <a:off x="4724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09" name="Freeform 11"/>
              <p:cNvSpPr>
                <a:spLocks noChangeAspect="1"/>
              </p:cNvSpPr>
              <p:nvPr/>
            </p:nvSpPr>
            <p:spPr bwMode="auto">
              <a:xfrm>
                <a:off x="4813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0" name="Freeform 8"/>
              <p:cNvSpPr>
                <a:spLocks noChangeAspect="1"/>
              </p:cNvSpPr>
              <p:nvPr/>
            </p:nvSpPr>
            <p:spPr bwMode="auto">
              <a:xfrm>
                <a:off x="4679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1" name="Freeform 12"/>
              <p:cNvSpPr>
                <a:spLocks noChangeAspect="1"/>
              </p:cNvSpPr>
              <p:nvPr/>
            </p:nvSpPr>
            <p:spPr bwMode="auto">
              <a:xfrm>
                <a:off x="4768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2" name="Freeform 14"/>
              <p:cNvSpPr>
                <a:spLocks noChangeAspect="1"/>
              </p:cNvSpPr>
              <p:nvPr/>
            </p:nvSpPr>
            <p:spPr bwMode="auto">
              <a:xfrm>
                <a:off x="4944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3" name="Freeform 10"/>
              <p:cNvSpPr>
                <a:spLocks noChangeAspect="1"/>
              </p:cNvSpPr>
              <p:nvPr/>
            </p:nvSpPr>
            <p:spPr bwMode="auto">
              <a:xfrm>
                <a:off x="4855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4" name="Freeform 13"/>
              <p:cNvSpPr>
                <a:spLocks noChangeAspect="1"/>
              </p:cNvSpPr>
              <p:nvPr/>
            </p:nvSpPr>
            <p:spPr bwMode="auto">
              <a:xfrm>
                <a:off x="4989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5" name="Freeform 9"/>
              <p:cNvSpPr>
                <a:spLocks noChangeAspect="1"/>
              </p:cNvSpPr>
              <p:nvPr/>
            </p:nvSpPr>
            <p:spPr bwMode="auto">
              <a:xfrm>
                <a:off x="4900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6" name="Freeform 7"/>
              <p:cNvSpPr>
                <a:spLocks noChangeAspect="1"/>
              </p:cNvSpPr>
              <p:nvPr/>
            </p:nvSpPr>
            <p:spPr bwMode="auto">
              <a:xfrm>
                <a:off x="4900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7" name="Freeform 11"/>
              <p:cNvSpPr>
                <a:spLocks noChangeAspect="1"/>
              </p:cNvSpPr>
              <p:nvPr/>
            </p:nvSpPr>
            <p:spPr bwMode="auto">
              <a:xfrm>
                <a:off x="4989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8" name="Freeform 8"/>
              <p:cNvSpPr>
                <a:spLocks noChangeAspect="1"/>
              </p:cNvSpPr>
              <p:nvPr/>
            </p:nvSpPr>
            <p:spPr bwMode="auto">
              <a:xfrm>
                <a:off x="4855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19" name="Freeform 12"/>
              <p:cNvSpPr>
                <a:spLocks noChangeAspect="1"/>
              </p:cNvSpPr>
              <p:nvPr/>
            </p:nvSpPr>
            <p:spPr bwMode="auto">
              <a:xfrm>
                <a:off x="4944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0" name="Freeform 14"/>
              <p:cNvSpPr>
                <a:spLocks noChangeAspect="1"/>
              </p:cNvSpPr>
              <p:nvPr/>
            </p:nvSpPr>
            <p:spPr bwMode="auto">
              <a:xfrm>
                <a:off x="5120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1" name="Freeform 10"/>
              <p:cNvSpPr>
                <a:spLocks noChangeAspect="1"/>
              </p:cNvSpPr>
              <p:nvPr/>
            </p:nvSpPr>
            <p:spPr bwMode="auto">
              <a:xfrm>
                <a:off x="5031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2" name="Freeform 13"/>
              <p:cNvSpPr>
                <a:spLocks noChangeAspect="1"/>
              </p:cNvSpPr>
              <p:nvPr/>
            </p:nvSpPr>
            <p:spPr bwMode="auto">
              <a:xfrm>
                <a:off x="5165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3" name="Freeform 9"/>
              <p:cNvSpPr>
                <a:spLocks noChangeAspect="1"/>
              </p:cNvSpPr>
              <p:nvPr/>
            </p:nvSpPr>
            <p:spPr bwMode="auto">
              <a:xfrm>
                <a:off x="5076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4" name="Freeform 7"/>
              <p:cNvSpPr>
                <a:spLocks noChangeAspect="1"/>
              </p:cNvSpPr>
              <p:nvPr/>
            </p:nvSpPr>
            <p:spPr bwMode="auto">
              <a:xfrm>
                <a:off x="5076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5" name="Freeform 11"/>
              <p:cNvSpPr>
                <a:spLocks noChangeAspect="1"/>
              </p:cNvSpPr>
              <p:nvPr/>
            </p:nvSpPr>
            <p:spPr bwMode="auto">
              <a:xfrm>
                <a:off x="5165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6" name="Freeform 8"/>
              <p:cNvSpPr>
                <a:spLocks noChangeAspect="1"/>
              </p:cNvSpPr>
              <p:nvPr/>
            </p:nvSpPr>
            <p:spPr bwMode="auto">
              <a:xfrm>
                <a:off x="5031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7" name="Freeform 12"/>
              <p:cNvSpPr>
                <a:spLocks noChangeAspect="1"/>
              </p:cNvSpPr>
              <p:nvPr/>
            </p:nvSpPr>
            <p:spPr bwMode="auto">
              <a:xfrm>
                <a:off x="5120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8" name="Freeform 14"/>
              <p:cNvSpPr>
                <a:spLocks noChangeAspect="1"/>
              </p:cNvSpPr>
              <p:nvPr/>
            </p:nvSpPr>
            <p:spPr bwMode="auto">
              <a:xfrm>
                <a:off x="5299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29" name="Freeform 10"/>
              <p:cNvSpPr>
                <a:spLocks noChangeAspect="1"/>
              </p:cNvSpPr>
              <p:nvPr/>
            </p:nvSpPr>
            <p:spPr bwMode="auto">
              <a:xfrm>
                <a:off x="5210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30" name="Freeform 13"/>
              <p:cNvSpPr>
                <a:spLocks noChangeAspect="1"/>
              </p:cNvSpPr>
              <p:nvPr/>
            </p:nvSpPr>
            <p:spPr bwMode="auto">
              <a:xfrm>
                <a:off x="5344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31" name="Freeform 9"/>
              <p:cNvSpPr>
                <a:spLocks noChangeAspect="1"/>
              </p:cNvSpPr>
              <p:nvPr/>
            </p:nvSpPr>
            <p:spPr bwMode="auto">
              <a:xfrm>
                <a:off x="5255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32" name="Freeform 7"/>
              <p:cNvSpPr>
                <a:spLocks noChangeAspect="1"/>
              </p:cNvSpPr>
              <p:nvPr/>
            </p:nvSpPr>
            <p:spPr bwMode="auto">
              <a:xfrm>
                <a:off x="5255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33" name="Freeform 11"/>
              <p:cNvSpPr>
                <a:spLocks noChangeAspect="1"/>
              </p:cNvSpPr>
              <p:nvPr/>
            </p:nvSpPr>
            <p:spPr bwMode="auto">
              <a:xfrm>
                <a:off x="5344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34" name="Freeform 8"/>
              <p:cNvSpPr>
                <a:spLocks noChangeAspect="1"/>
              </p:cNvSpPr>
              <p:nvPr/>
            </p:nvSpPr>
            <p:spPr bwMode="auto">
              <a:xfrm>
                <a:off x="5210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35" name="Freeform 12"/>
              <p:cNvSpPr>
                <a:spLocks noChangeAspect="1"/>
              </p:cNvSpPr>
              <p:nvPr/>
            </p:nvSpPr>
            <p:spPr bwMode="auto">
              <a:xfrm>
                <a:off x="5299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6106" name="Freeform 290"/>
            <p:cNvSpPr>
              <a:spLocks/>
            </p:cNvSpPr>
            <p:nvPr/>
          </p:nvSpPr>
          <p:spPr bwMode="auto">
            <a:xfrm>
              <a:off x="3948451" y="6356610"/>
              <a:ext cx="330078" cy="163544"/>
            </a:xfrm>
            <a:custGeom>
              <a:avLst/>
              <a:gdLst>
                <a:gd name="T0" fmla="*/ 0 w 528"/>
                <a:gd name="T1" fmla="*/ 168756965 h 240"/>
                <a:gd name="T2" fmla="*/ 0 w 528"/>
                <a:gd name="T3" fmla="*/ 0 h 240"/>
                <a:gd name="T4" fmla="*/ 281847801 w 528"/>
                <a:gd name="T5" fmla="*/ 0 h 240"/>
                <a:gd name="T6" fmla="*/ 0 60000 65536"/>
                <a:gd name="T7" fmla="*/ 0 60000 65536"/>
                <a:gd name="T8" fmla="*/ 0 60000 65536"/>
                <a:gd name="T9" fmla="*/ 0 w 528"/>
                <a:gd name="T10" fmla="*/ 0 h 240"/>
                <a:gd name="T11" fmla="*/ 528 w 52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240">
                  <a:moveTo>
                    <a:pt x="0" y="240"/>
                  </a:moveTo>
                  <a:lnTo>
                    <a:pt x="0" y="0"/>
                  </a:lnTo>
                  <a:lnTo>
                    <a:pt x="528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 type="stealth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7" name="Text Box 291"/>
            <p:cNvSpPr txBox="1">
              <a:spLocks noChangeArrowheads="1"/>
            </p:cNvSpPr>
            <p:nvPr/>
          </p:nvSpPr>
          <p:spPr bwMode="auto">
            <a:xfrm>
              <a:off x="4283178" y="6255969"/>
              <a:ext cx="905120" cy="3077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</a:rPr>
                <a:t>TNF, IL-12</a:t>
              </a:r>
            </a:p>
          </p:txBody>
        </p:sp>
        <p:grpSp>
          <p:nvGrpSpPr>
            <p:cNvPr id="1660" name="Group 292"/>
            <p:cNvGrpSpPr>
              <a:grpSpLocks noChangeAspect="1"/>
            </p:cNvGrpSpPr>
            <p:nvPr/>
          </p:nvGrpSpPr>
          <p:grpSpPr bwMode="auto">
            <a:xfrm>
              <a:off x="1193927" y="5890077"/>
              <a:ext cx="4848894" cy="397325"/>
              <a:chOff x="906" y="3267"/>
              <a:chExt cx="4172" cy="379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672" name="Freeform 293"/>
              <p:cNvSpPr>
                <a:spLocks noChangeAspect="1"/>
              </p:cNvSpPr>
              <p:nvPr/>
            </p:nvSpPr>
            <p:spPr bwMode="auto">
              <a:xfrm>
                <a:off x="3735" y="3318"/>
                <a:ext cx="338" cy="93"/>
              </a:xfrm>
              <a:custGeom>
                <a:avLst/>
                <a:gdLst>
                  <a:gd name="T0" fmla="*/ 22 w 234"/>
                  <a:gd name="T1" fmla="*/ 49 h 64"/>
                  <a:gd name="T2" fmla="*/ 309 w 234"/>
                  <a:gd name="T3" fmla="*/ 93 h 64"/>
                  <a:gd name="T4" fmla="*/ 313 w 234"/>
                  <a:gd name="T5" fmla="*/ 93 h 64"/>
                  <a:gd name="T6" fmla="*/ 337 w 234"/>
                  <a:gd name="T7" fmla="*/ 74 h 64"/>
                  <a:gd name="T8" fmla="*/ 337 w 234"/>
                  <a:gd name="T9" fmla="*/ 74 h 64"/>
                  <a:gd name="T10" fmla="*/ 318 w 234"/>
                  <a:gd name="T11" fmla="*/ 47 h 64"/>
                  <a:gd name="T12" fmla="*/ 27 w 234"/>
                  <a:gd name="T13" fmla="*/ 3 h 64"/>
                  <a:gd name="T14" fmla="*/ 1 w 234"/>
                  <a:gd name="T15" fmla="*/ 23 h 64"/>
                  <a:gd name="T16" fmla="*/ 1 w 234"/>
                  <a:gd name="T17" fmla="*/ 23 h 64"/>
                  <a:gd name="T18" fmla="*/ 22 w 234"/>
                  <a:gd name="T19" fmla="*/ 49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4" h="64">
                    <a:moveTo>
                      <a:pt x="15" y="34"/>
                    </a:moveTo>
                    <a:cubicBezTo>
                      <a:pt x="84" y="42"/>
                      <a:pt x="150" y="53"/>
                      <a:pt x="214" y="64"/>
                    </a:cubicBezTo>
                    <a:cubicBezTo>
                      <a:pt x="215" y="64"/>
                      <a:pt x="216" y="64"/>
                      <a:pt x="217" y="64"/>
                    </a:cubicBezTo>
                    <a:cubicBezTo>
                      <a:pt x="224" y="64"/>
                      <a:pt x="231" y="59"/>
                      <a:pt x="233" y="51"/>
                    </a:cubicBezTo>
                    <a:cubicBezTo>
                      <a:pt x="233" y="51"/>
                      <a:pt x="233" y="51"/>
                      <a:pt x="233" y="51"/>
                    </a:cubicBezTo>
                    <a:cubicBezTo>
                      <a:pt x="234" y="42"/>
                      <a:pt x="228" y="34"/>
                      <a:pt x="220" y="32"/>
                    </a:cubicBezTo>
                    <a:cubicBezTo>
                      <a:pt x="155" y="21"/>
                      <a:pt x="88" y="10"/>
                      <a:pt x="19" y="2"/>
                    </a:cubicBezTo>
                    <a:cubicBezTo>
                      <a:pt x="10" y="0"/>
                      <a:pt x="2" y="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24"/>
                      <a:pt x="6" y="32"/>
                      <a:pt x="15" y="34"/>
                    </a:cubicBezTo>
                    <a:close/>
                  </a:path>
                </a:pathLst>
              </a:custGeom>
              <a:grpFill/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3" name="Freeform 294"/>
              <p:cNvSpPr>
                <a:spLocks noChangeAspect="1"/>
              </p:cNvSpPr>
              <p:nvPr/>
            </p:nvSpPr>
            <p:spPr bwMode="auto">
              <a:xfrm rot="20974280">
                <a:off x="4188" y="3358"/>
                <a:ext cx="336" cy="118"/>
              </a:xfrm>
              <a:custGeom>
                <a:avLst/>
                <a:gdLst>
                  <a:gd name="T0" fmla="*/ 20 w 232"/>
                  <a:gd name="T1" fmla="*/ 48 h 81"/>
                  <a:gd name="T2" fmla="*/ 303 w 232"/>
                  <a:gd name="T3" fmla="*/ 118 h 81"/>
                  <a:gd name="T4" fmla="*/ 310 w 232"/>
                  <a:gd name="T5" fmla="*/ 118 h 81"/>
                  <a:gd name="T6" fmla="*/ 332 w 232"/>
                  <a:gd name="T7" fmla="*/ 101 h 81"/>
                  <a:gd name="T8" fmla="*/ 332 w 232"/>
                  <a:gd name="T9" fmla="*/ 101 h 81"/>
                  <a:gd name="T10" fmla="*/ 316 w 232"/>
                  <a:gd name="T11" fmla="*/ 71 h 81"/>
                  <a:gd name="T12" fmla="*/ 29 w 232"/>
                  <a:gd name="T13" fmla="*/ 3 h 81"/>
                  <a:gd name="T14" fmla="*/ 1 w 232"/>
                  <a:gd name="T15" fmla="*/ 20 h 81"/>
                  <a:gd name="T16" fmla="*/ 1 w 232"/>
                  <a:gd name="T17" fmla="*/ 20 h 81"/>
                  <a:gd name="T18" fmla="*/ 20 w 232"/>
                  <a:gd name="T19" fmla="*/ 48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81">
                    <a:moveTo>
                      <a:pt x="14" y="33"/>
                    </a:moveTo>
                    <a:cubicBezTo>
                      <a:pt x="83" y="47"/>
                      <a:pt x="148" y="63"/>
                      <a:pt x="209" y="81"/>
                    </a:cubicBezTo>
                    <a:cubicBezTo>
                      <a:pt x="211" y="81"/>
                      <a:pt x="212" y="81"/>
                      <a:pt x="214" y="81"/>
                    </a:cubicBezTo>
                    <a:cubicBezTo>
                      <a:pt x="221" y="81"/>
                      <a:pt x="227" y="77"/>
                      <a:pt x="229" y="69"/>
                    </a:cubicBezTo>
                    <a:cubicBezTo>
                      <a:pt x="229" y="69"/>
                      <a:pt x="229" y="69"/>
                      <a:pt x="229" y="69"/>
                    </a:cubicBezTo>
                    <a:cubicBezTo>
                      <a:pt x="232" y="61"/>
                      <a:pt x="227" y="52"/>
                      <a:pt x="218" y="49"/>
                    </a:cubicBezTo>
                    <a:cubicBezTo>
                      <a:pt x="156" y="32"/>
                      <a:pt x="90" y="16"/>
                      <a:pt x="20" y="2"/>
                    </a:cubicBezTo>
                    <a:cubicBezTo>
                      <a:pt x="12" y="0"/>
                      <a:pt x="3" y="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23"/>
                      <a:pt x="5" y="31"/>
                      <a:pt x="14" y="3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4" name="Freeform 295"/>
              <p:cNvSpPr>
                <a:spLocks noChangeAspect="1"/>
              </p:cNvSpPr>
              <p:nvPr/>
            </p:nvSpPr>
            <p:spPr bwMode="auto">
              <a:xfrm>
                <a:off x="3326" y="3280"/>
                <a:ext cx="342" cy="73"/>
              </a:xfrm>
              <a:custGeom>
                <a:avLst/>
                <a:gdLst>
                  <a:gd name="T0" fmla="*/ 23 w 236"/>
                  <a:gd name="T1" fmla="*/ 48 h 50"/>
                  <a:gd name="T2" fmla="*/ 23 w 236"/>
                  <a:gd name="T3" fmla="*/ 48 h 50"/>
                  <a:gd name="T4" fmla="*/ 314 w 236"/>
                  <a:gd name="T5" fmla="*/ 73 h 50"/>
                  <a:gd name="T6" fmla="*/ 317 w 236"/>
                  <a:gd name="T7" fmla="*/ 73 h 50"/>
                  <a:gd name="T8" fmla="*/ 341 w 236"/>
                  <a:gd name="T9" fmla="*/ 53 h 50"/>
                  <a:gd name="T10" fmla="*/ 341 w 236"/>
                  <a:gd name="T11" fmla="*/ 53 h 50"/>
                  <a:gd name="T12" fmla="*/ 319 w 236"/>
                  <a:gd name="T13" fmla="*/ 26 h 50"/>
                  <a:gd name="T14" fmla="*/ 26 w 236"/>
                  <a:gd name="T15" fmla="*/ 1 h 50"/>
                  <a:gd name="T16" fmla="*/ 1 w 236"/>
                  <a:gd name="T17" fmla="*/ 23 h 50"/>
                  <a:gd name="T18" fmla="*/ 1 w 236"/>
                  <a:gd name="T19" fmla="*/ 23 h 50"/>
                  <a:gd name="T20" fmla="*/ 23 w 236"/>
                  <a:gd name="T21" fmla="*/ 48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6" h="50">
                    <a:moveTo>
                      <a:pt x="16" y="33"/>
                    </a:moveTo>
                    <a:cubicBezTo>
                      <a:pt x="16" y="33"/>
                      <a:pt x="16" y="33"/>
                      <a:pt x="16" y="33"/>
                    </a:cubicBezTo>
                    <a:cubicBezTo>
                      <a:pt x="85" y="38"/>
                      <a:pt x="152" y="43"/>
                      <a:pt x="217" y="50"/>
                    </a:cubicBezTo>
                    <a:cubicBezTo>
                      <a:pt x="217" y="50"/>
                      <a:pt x="218" y="50"/>
                      <a:pt x="219" y="50"/>
                    </a:cubicBezTo>
                    <a:cubicBezTo>
                      <a:pt x="227" y="50"/>
                      <a:pt x="234" y="44"/>
                      <a:pt x="235" y="36"/>
                    </a:cubicBezTo>
                    <a:cubicBezTo>
                      <a:pt x="235" y="36"/>
                      <a:pt x="235" y="36"/>
                      <a:pt x="235" y="36"/>
                    </a:cubicBezTo>
                    <a:cubicBezTo>
                      <a:pt x="236" y="27"/>
                      <a:pt x="229" y="19"/>
                      <a:pt x="220" y="18"/>
                    </a:cubicBezTo>
                    <a:cubicBezTo>
                      <a:pt x="155" y="11"/>
                      <a:pt x="87" y="5"/>
                      <a:pt x="18" y="1"/>
                    </a:cubicBezTo>
                    <a:cubicBezTo>
                      <a:pt x="9" y="0"/>
                      <a:pt x="2" y="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25"/>
                      <a:pt x="7" y="33"/>
                      <a:pt x="16" y="3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5" name="Freeform 296"/>
              <p:cNvSpPr>
                <a:spLocks noChangeAspect="1"/>
              </p:cNvSpPr>
              <p:nvPr/>
            </p:nvSpPr>
            <p:spPr bwMode="auto">
              <a:xfrm>
                <a:off x="2918" y="3267"/>
                <a:ext cx="340" cy="55"/>
              </a:xfrm>
              <a:custGeom>
                <a:avLst/>
                <a:gdLst>
                  <a:gd name="T0" fmla="*/ 23 w 235"/>
                  <a:gd name="T1" fmla="*/ 46 h 38"/>
                  <a:gd name="T2" fmla="*/ 315 w 235"/>
                  <a:gd name="T3" fmla="*/ 55 h 38"/>
                  <a:gd name="T4" fmla="*/ 315 w 235"/>
                  <a:gd name="T5" fmla="*/ 55 h 38"/>
                  <a:gd name="T6" fmla="*/ 339 w 235"/>
                  <a:gd name="T7" fmla="*/ 32 h 38"/>
                  <a:gd name="T8" fmla="*/ 339 w 235"/>
                  <a:gd name="T9" fmla="*/ 32 h 38"/>
                  <a:gd name="T10" fmla="*/ 317 w 235"/>
                  <a:gd name="T11" fmla="*/ 7 h 38"/>
                  <a:gd name="T12" fmla="*/ 23 w 235"/>
                  <a:gd name="T13" fmla="*/ 0 h 38"/>
                  <a:gd name="T14" fmla="*/ 0 w 235"/>
                  <a:gd name="T15" fmla="*/ 23 h 38"/>
                  <a:gd name="T16" fmla="*/ 0 w 235"/>
                  <a:gd name="T17" fmla="*/ 23 h 38"/>
                  <a:gd name="T18" fmla="*/ 23 w 235"/>
                  <a:gd name="T19" fmla="*/ 46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5" h="38">
                    <a:moveTo>
                      <a:pt x="16" y="32"/>
                    </a:moveTo>
                    <a:cubicBezTo>
                      <a:pt x="84" y="33"/>
                      <a:pt x="152" y="35"/>
                      <a:pt x="218" y="38"/>
                    </a:cubicBezTo>
                    <a:cubicBezTo>
                      <a:pt x="218" y="38"/>
                      <a:pt x="218" y="38"/>
                      <a:pt x="218" y="38"/>
                    </a:cubicBezTo>
                    <a:cubicBezTo>
                      <a:pt x="227" y="38"/>
                      <a:pt x="234" y="31"/>
                      <a:pt x="234" y="22"/>
                    </a:cubicBezTo>
                    <a:cubicBezTo>
                      <a:pt x="234" y="22"/>
                      <a:pt x="234" y="22"/>
                      <a:pt x="234" y="22"/>
                    </a:cubicBezTo>
                    <a:cubicBezTo>
                      <a:pt x="235" y="13"/>
                      <a:pt x="228" y="6"/>
                      <a:pt x="219" y="5"/>
                    </a:cubicBezTo>
                    <a:cubicBezTo>
                      <a:pt x="153" y="2"/>
                      <a:pt x="8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lose/>
                  </a:path>
                </a:pathLst>
              </a:custGeom>
              <a:grpFill/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6" name="Freeform 297"/>
              <p:cNvSpPr>
                <a:spLocks noChangeAspect="1"/>
              </p:cNvSpPr>
              <p:nvPr/>
            </p:nvSpPr>
            <p:spPr bwMode="auto">
              <a:xfrm rot="20444022">
                <a:off x="4649" y="3358"/>
                <a:ext cx="429" cy="207"/>
              </a:xfrm>
              <a:custGeom>
                <a:avLst/>
                <a:gdLst>
                  <a:gd name="T0" fmla="*/ 19 w 225"/>
                  <a:gd name="T1" fmla="*/ 49 h 108"/>
                  <a:gd name="T2" fmla="*/ 19 w 225"/>
                  <a:gd name="T3" fmla="*/ 49 h 108"/>
                  <a:gd name="T4" fmla="*/ 290 w 225"/>
                  <a:gd name="T5" fmla="*/ 154 h 108"/>
                  <a:gd name="T6" fmla="*/ 298 w 225"/>
                  <a:gd name="T7" fmla="*/ 157 h 108"/>
                  <a:gd name="T8" fmla="*/ 320 w 225"/>
                  <a:gd name="T9" fmla="*/ 144 h 108"/>
                  <a:gd name="T10" fmla="*/ 320 w 225"/>
                  <a:gd name="T11" fmla="*/ 144 h 108"/>
                  <a:gd name="T12" fmla="*/ 309 w 225"/>
                  <a:gd name="T13" fmla="*/ 112 h 108"/>
                  <a:gd name="T14" fmla="*/ 33 w 225"/>
                  <a:gd name="T15" fmla="*/ 4 h 108"/>
                  <a:gd name="T16" fmla="*/ 4 w 225"/>
                  <a:gd name="T17" fmla="*/ 19 h 108"/>
                  <a:gd name="T18" fmla="*/ 4 w 225"/>
                  <a:gd name="T19" fmla="*/ 19 h 108"/>
                  <a:gd name="T20" fmla="*/ 19 w 225"/>
                  <a:gd name="T21" fmla="*/ 49 h 1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5" h="108">
                    <a:moveTo>
                      <a:pt x="13" y="34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82" y="56"/>
                      <a:pt x="145" y="80"/>
                      <a:pt x="200" y="106"/>
                    </a:cubicBezTo>
                    <a:cubicBezTo>
                      <a:pt x="202" y="107"/>
                      <a:pt x="204" y="108"/>
                      <a:pt x="206" y="108"/>
                    </a:cubicBezTo>
                    <a:cubicBezTo>
                      <a:pt x="212" y="108"/>
                      <a:pt x="218" y="105"/>
                      <a:pt x="221" y="99"/>
                    </a:cubicBezTo>
                    <a:cubicBezTo>
                      <a:pt x="221" y="99"/>
                      <a:pt x="221" y="99"/>
                      <a:pt x="221" y="99"/>
                    </a:cubicBezTo>
                    <a:cubicBezTo>
                      <a:pt x="225" y="91"/>
                      <a:pt x="221" y="81"/>
                      <a:pt x="213" y="77"/>
                    </a:cubicBezTo>
                    <a:cubicBezTo>
                      <a:pt x="157" y="50"/>
                      <a:pt x="93" y="26"/>
                      <a:pt x="23" y="3"/>
                    </a:cubicBezTo>
                    <a:cubicBezTo>
                      <a:pt x="15" y="0"/>
                      <a:pt x="5" y="5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0" y="22"/>
                      <a:pt x="5" y="31"/>
                      <a:pt x="13" y="34"/>
                    </a:cubicBezTo>
                    <a:close/>
                  </a:path>
                </a:pathLst>
              </a:custGeom>
              <a:grpFill/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7" name="Freeform 298"/>
              <p:cNvSpPr>
                <a:spLocks noChangeAspect="1"/>
              </p:cNvSpPr>
              <p:nvPr/>
            </p:nvSpPr>
            <p:spPr bwMode="auto">
              <a:xfrm>
                <a:off x="1291" y="3386"/>
                <a:ext cx="337" cy="117"/>
              </a:xfrm>
              <a:custGeom>
                <a:avLst/>
                <a:gdLst>
                  <a:gd name="T0" fmla="*/ 26 w 232"/>
                  <a:gd name="T1" fmla="*/ 117 h 81"/>
                  <a:gd name="T2" fmla="*/ 32 w 232"/>
                  <a:gd name="T3" fmla="*/ 117 h 81"/>
                  <a:gd name="T4" fmla="*/ 317 w 232"/>
                  <a:gd name="T5" fmla="*/ 48 h 81"/>
                  <a:gd name="T6" fmla="*/ 334 w 232"/>
                  <a:gd name="T7" fmla="*/ 20 h 81"/>
                  <a:gd name="T8" fmla="*/ 334 w 232"/>
                  <a:gd name="T9" fmla="*/ 20 h 81"/>
                  <a:gd name="T10" fmla="*/ 306 w 232"/>
                  <a:gd name="T11" fmla="*/ 1 h 81"/>
                  <a:gd name="T12" fmla="*/ 20 w 232"/>
                  <a:gd name="T13" fmla="*/ 72 h 81"/>
                  <a:gd name="T14" fmla="*/ 3 w 232"/>
                  <a:gd name="T15" fmla="*/ 101 h 81"/>
                  <a:gd name="T16" fmla="*/ 3 w 232"/>
                  <a:gd name="T17" fmla="*/ 101 h 81"/>
                  <a:gd name="T18" fmla="*/ 26 w 232"/>
                  <a:gd name="T19" fmla="*/ 117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2" h="81">
                    <a:moveTo>
                      <a:pt x="18" y="81"/>
                    </a:moveTo>
                    <a:cubicBezTo>
                      <a:pt x="19" y="81"/>
                      <a:pt x="21" y="81"/>
                      <a:pt x="22" y="81"/>
                    </a:cubicBezTo>
                    <a:cubicBezTo>
                      <a:pt x="83" y="63"/>
                      <a:pt x="149" y="47"/>
                      <a:pt x="218" y="33"/>
                    </a:cubicBezTo>
                    <a:cubicBezTo>
                      <a:pt x="226" y="31"/>
                      <a:pt x="232" y="23"/>
                      <a:pt x="230" y="14"/>
                    </a:cubicBezTo>
                    <a:cubicBezTo>
                      <a:pt x="230" y="14"/>
                      <a:pt x="230" y="14"/>
                      <a:pt x="230" y="14"/>
                    </a:cubicBezTo>
                    <a:cubicBezTo>
                      <a:pt x="228" y="5"/>
                      <a:pt x="220" y="0"/>
                      <a:pt x="211" y="1"/>
                    </a:cubicBezTo>
                    <a:cubicBezTo>
                      <a:pt x="141" y="16"/>
                      <a:pt x="75" y="32"/>
                      <a:pt x="14" y="50"/>
                    </a:cubicBezTo>
                    <a:cubicBezTo>
                      <a:pt x="5" y="52"/>
                      <a:pt x="0" y="61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cubicBezTo>
                      <a:pt x="5" y="77"/>
                      <a:pt x="11" y="81"/>
                      <a:pt x="18" y="8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8" name="Freeform 299"/>
              <p:cNvSpPr>
                <a:spLocks noChangeAspect="1"/>
              </p:cNvSpPr>
              <p:nvPr/>
            </p:nvSpPr>
            <p:spPr bwMode="auto">
              <a:xfrm>
                <a:off x="906" y="3489"/>
                <a:ext cx="326" cy="157"/>
              </a:xfrm>
              <a:custGeom>
                <a:avLst/>
                <a:gdLst>
                  <a:gd name="T0" fmla="*/ 28 w 225"/>
                  <a:gd name="T1" fmla="*/ 157 h 108"/>
                  <a:gd name="T2" fmla="*/ 38 w 225"/>
                  <a:gd name="T3" fmla="*/ 154 h 108"/>
                  <a:gd name="T4" fmla="*/ 307 w 225"/>
                  <a:gd name="T5" fmla="*/ 48 h 108"/>
                  <a:gd name="T6" fmla="*/ 322 w 225"/>
                  <a:gd name="T7" fmla="*/ 19 h 108"/>
                  <a:gd name="T8" fmla="*/ 322 w 225"/>
                  <a:gd name="T9" fmla="*/ 19 h 108"/>
                  <a:gd name="T10" fmla="*/ 293 w 225"/>
                  <a:gd name="T11" fmla="*/ 3 h 108"/>
                  <a:gd name="T12" fmla="*/ 17 w 225"/>
                  <a:gd name="T13" fmla="*/ 112 h 108"/>
                  <a:gd name="T14" fmla="*/ 6 w 225"/>
                  <a:gd name="T15" fmla="*/ 144 h 108"/>
                  <a:gd name="T16" fmla="*/ 6 w 225"/>
                  <a:gd name="T17" fmla="*/ 144 h 108"/>
                  <a:gd name="T18" fmla="*/ 28 w 225"/>
                  <a:gd name="T19" fmla="*/ 157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5" h="108">
                    <a:moveTo>
                      <a:pt x="19" y="108"/>
                    </a:moveTo>
                    <a:cubicBezTo>
                      <a:pt x="21" y="108"/>
                      <a:pt x="23" y="107"/>
                      <a:pt x="26" y="106"/>
                    </a:cubicBezTo>
                    <a:cubicBezTo>
                      <a:pt x="80" y="80"/>
                      <a:pt x="142" y="56"/>
                      <a:pt x="212" y="33"/>
                    </a:cubicBezTo>
                    <a:cubicBezTo>
                      <a:pt x="220" y="30"/>
                      <a:pt x="225" y="21"/>
                      <a:pt x="222" y="13"/>
                    </a:cubicBezTo>
                    <a:cubicBezTo>
                      <a:pt x="222" y="13"/>
                      <a:pt x="222" y="13"/>
                      <a:pt x="222" y="13"/>
                    </a:cubicBezTo>
                    <a:cubicBezTo>
                      <a:pt x="219" y="4"/>
                      <a:pt x="210" y="0"/>
                      <a:pt x="202" y="2"/>
                    </a:cubicBezTo>
                    <a:cubicBezTo>
                      <a:pt x="131" y="25"/>
                      <a:pt x="68" y="50"/>
                      <a:pt x="12" y="77"/>
                    </a:cubicBezTo>
                    <a:cubicBezTo>
                      <a:pt x="4" y="81"/>
                      <a:pt x="0" y="91"/>
                      <a:pt x="4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7" y="104"/>
                      <a:pt x="13" y="108"/>
                      <a:pt x="19" y="108"/>
                    </a:cubicBezTo>
                    <a:close/>
                  </a:path>
                </a:pathLst>
              </a:custGeom>
              <a:grpFill/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9" name="Freeform 300"/>
              <p:cNvSpPr>
                <a:spLocks noChangeAspect="1"/>
              </p:cNvSpPr>
              <p:nvPr/>
            </p:nvSpPr>
            <p:spPr bwMode="auto">
              <a:xfrm>
                <a:off x="2098" y="3282"/>
                <a:ext cx="340" cy="72"/>
              </a:xfrm>
              <a:custGeom>
                <a:avLst/>
                <a:gdLst>
                  <a:gd name="T0" fmla="*/ 25 w 235"/>
                  <a:gd name="T1" fmla="*/ 72 h 50"/>
                  <a:gd name="T2" fmla="*/ 27 w 235"/>
                  <a:gd name="T3" fmla="*/ 72 h 50"/>
                  <a:gd name="T4" fmla="*/ 318 w 235"/>
                  <a:gd name="T5" fmla="*/ 46 h 50"/>
                  <a:gd name="T6" fmla="*/ 340 w 235"/>
                  <a:gd name="T7" fmla="*/ 22 h 50"/>
                  <a:gd name="T8" fmla="*/ 340 w 235"/>
                  <a:gd name="T9" fmla="*/ 22 h 50"/>
                  <a:gd name="T10" fmla="*/ 314 w 235"/>
                  <a:gd name="T11" fmla="*/ 0 h 50"/>
                  <a:gd name="T12" fmla="*/ 22 w 235"/>
                  <a:gd name="T13" fmla="*/ 26 h 50"/>
                  <a:gd name="T14" fmla="*/ 1 w 235"/>
                  <a:gd name="T15" fmla="*/ 50 h 50"/>
                  <a:gd name="T16" fmla="*/ 1 w 235"/>
                  <a:gd name="T17" fmla="*/ 50 h 50"/>
                  <a:gd name="T18" fmla="*/ 25 w 235"/>
                  <a:gd name="T19" fmla="*/ 72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5" h="50">
                    <a:moveTo>
                      <a:pt x="17" y="50"/>
                    </a:moveTo>
                    <a:cubicBezTo>
                      <a:pt x="18" y="50"/>
                      <a:pt x="18" y="50"/>
                      <a:pt x="19" y="50"/>
                    </a:cubicBezTo>
                    <a:cubicBezTo>
                      <a:pt x="84" y="43"/>
                      <a:pt x="151" y="37"/>
                      <a:pt x="220" y="32"/>
                    </a:cubicBezTo>
                    <a:cubicBezTo>
                      <a:pt x="228" y="32"/>
                      <a:pt x="235" y="24"/>
                      <a:pt x="235" y="15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34" y="6"/>
                      <a:pt x="226" y="0"/>
                      <a:pt x="217" y="0"/>
                    </a:cubicBezTo>
                    <a:cubicBezTo>
                      <a:pt x="148" y="5"/>
                      <a:pt x="81" y="10"/>
                      <a:pt x="15" y="18"/>
                    </a:cubicBezTo>
                    <a:cubicBezTo>
                      <a:pt x="6" y="19"/>
                      <a:pt x="0" y="27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" y="44"/>
                      <a:pt x="9" y="50"/>
                      <a:pt x="17" y="50"/>
                    </a:cubicBezTo>
                    <a:close/>
                  </a:path>
                </a:pathLst>
              </a:custGeom>
              <a:grpFill/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0" name="Freeform 301"/>
              <p:cNvSpPr>
                <a:spLocks noChangeAspect="1"/>
              </p:cNvSpPr>
              <p:nvPr/>
            </p:nvSpPr>
            <p:spPr bwMode="auto">
              <a:xfrm>
                <a:off x="1691" y="3320"/>
                <a:ext cx="340" cy="92"/>
              </a:xfrm>
              <a:custGeom>
                <a:avLst/>
                <a:gdLst>
                  <a:gd name="T0" fmla="*/ 26 w 235"/>
                  <a:gd name="T1" fmla="*/ 92 h 64"/>
                  <a:gd name="T2" fmla="*/ 30 w 235"/>
                  <a:gd name="T3" fmla="*/ 92 h 64"/>
                  <a:gd name="T4" fmla="*/ 318 w 235"/>
                  <a:gd name="T5" fmla="*/ 47 h 64"/>
                  <a:gd name="T6" fmla="*/ 339 w 235"/>
                  <a:gd name="T7" fmla="*/ 22 h 64"/>
                  <a:gd name="T8" fmla="*/ 339 w 235"/>
                  <a:gd name="T9" fmla="*/ 22 h 64"/>
                  <a:gd name="T10" fmla="*/ 313 w 235"/>
                  <a:gd name="T11" fmla="*/ 1 h 64"/>
                  <a:gd name="T12" fmla="*/ 22 w 235"/>
                  <a:gd name="T13" fmla="*/ 46 h 64"/>
                  <a:gd name="T14" fmla="*/ 3 w 235"/>
                  <a:gd name="T15" fmla="*/ 73 h 64"/>
                  <a:gd name="T16" fmla="*/ 3 w 235"/>
                  <a:gd name="T17" fmla="*/ 73 h 64"/>
                  <a:gd name="T18" fmla="*/ 26 w 235"/>
                  <a:gd name="T19" fmla="*/ 92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5" h="64">
                    <a:moveTo>
                      <a:pt x="18" y="64"/>
                    </a:moveTo>
                    <a:cubicBezTo>
                      <a:pt x="19" y="64"/>
                      <a:pt x="20" y="64"/>
                      <a:pt x="21" y="64"/>
                    </a:cubicBezTo>
                    <a:cubicBezTo>
                      <a:pt x="84" y="52"/>
                      <a:pt x="151" y="42"/>
                      <a:pt x="220" y="33"/>
                    </a:cubicBezTo>
                    <a:cubicBezTo>
                      <a:pt x="229" y="32"/>
                      <a:pt x="235" y="24"/>
                      <a:pt x="234" y="15"/>
                    </a:cubicBezTo>
                    <a:cubicBezTo>
                      <a:pt x="234" y="15"/>
                      <a:pt x="234" y="15"/>
                      <a:pt x="234" y="15"/>
                    </a:cubicBezTo>
                    <a:cubicBezTo>
                      <a:pt x="233" y="6"/>
                      <a:pt x="225" y="0"/>
                      <a:pt x="216" y="1"/>
                    </a:cubicBezTo>
                    <a:cubicBezTo>
                      <a:pt x="146" y="10"/>
                      <a:pt x="79" y="20"/>
                      <a:pt x="15" y="32"/>
                    </a:cubicBezTo>
                    <a:cubicBezTo>
                      <a:pt x="6" y="34"/>
                      <a:pt x="0" y="42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3" y="59"/>
                      <a:pt x="10" y="64"/>
                      <a:pt x="18" y="64"/>
                    </a:cubicBezTo>
                    <a:close/>
                  </a:path>
                </a:pathLst>
              </a:custGeom>
              <a:grpFill/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1" name="Freeform 302"/>
              <p:cNvSpPr>
                <a:spLocks noChangeAspect="1"/>
              </p:cNvSpPr>
              <p:nvPr/>
            </p:nvSpPr>
            <p:spPr bwMode="auto">
              <a:xfrm>
                <a:off x="2508" y="3267"/>
                <a:ext cx="340" cy="55"/>
              </a:xfrm>
              <a:custGeom>
                <a:avLst/>
                <a:gdLst>
                  <a:gd name="T0" fmla="*/ 23 w 235"/>
                  <a:gd name="T1" fmla="*/ 55 h 38"/>
                  <a:gd name="T2" fmla="*/ 25 w 235"/>
                  <a:gd name="T3" fmla="*/ 55 h 38"/>
                  <a:gd name="T4" fmla="*/ 315 w 235"/>
                  <a:gd name="T5" fmla="*/ 46 h 38"/>
                  <a:gd name="T6" fmla="*/ 340 w 235"/>
                  <a:gd name="T7" fmla="*/ 23 h 38"/>
                  <a:gd name="T8" fmla="*/ 340 w 235"/>
                  <a:gd name="T9" fmla="*/ 23 h 38"/>
                  <a:gd name="T10" fmla="*/ 315 w 235"/>
                  <a:gd name="T11" fmla="*/ 0 h 38"/>
                  <a:gd name="T12" fmla="*/ 22 w 235"/>
                  <a:gd name="T13" fmla="*/ 9 h 38"/>
                  <a:gd name="T14" fmla="*/ 0 w 235"/>
                  <a:gd name="T15" fmla="*/ 33 h 38"/>
                  <a:gd name="T16" fmla="*/ 0 w 235"/>
                  <a:gd name="T17" fmla="*/ 33 h 38"/>
                  <a:gd name="T18" fmla="*/ 23 w 235"/>
                  <a:gd name="T19" fmla="*/ 55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5" h="38">
                    <a:moveTo>
                      <a:pt x="16" y="38"/>
                    </a:moveTo>
                    <a:cubicBezTo>
                      <a:pt x="16" y="38"/>
                      <a:pt x="17" y="38"/>
                      <a:pt x="17" y="38"/>
                    </a:cubicBezTo>
                    <a:cubicBezTo>
                      <a:pt x="83" y="35"/>
                      <a:pt x="150" y="33"/>
                      <a:pt x="218" y="32"/>
                    </a:cubicBezTo>
                    <a:cubicBezTo>
                      <a:pt x="227" y="32"/>
                      <a:pt x="235" y="25"/>
                      <a:pt x="235" y="16"/>
                    </a:cubicBezTo>
                    <a:cubicBezTo>
                      <a:pt x="235" y="16"/>
                      <a:pt x="235" y="16"/>
                      <a:pt x="235" y="16"/>
                    </a:cubicBezTo>
                    <a:cubicBezTo>
                      <a:pt x="234" y="7"/>
                      <a:pt x="227" y="0"/>
                      <a:pt x="218" y="0"/>
                    </a:cubicBezTo>
                    <a:cubicBezTo>
                      <a:pt x="149" y="1"/>
                      <a:pt x="82" y="2"/>
                      <a:pt x="15" y="6"/>
                    </a:cubicBezTo>
                    <a:cubicBezTo>
                      <a:pt x="7" y="6"/>
                      <a:pt x="0" y="14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31"/>
                      <a:pt x="8" y="38"/>
                      <a:pt x="16" y="38"/>
                    </a:cubicBezTo>
                    <a:close/>
                  </a:path>
                </a:pathLst>
              </a:custGeom>
              <a:grpFill/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6109" name="Text Box 303"/>
            <p:cNvSpPr txBox="1">
              <a:spLocks noChangeArrowheads="1"/>
            </p:cNvSpPr>
            <p:nvPr/>
          </p:nvSpPr>
          <p:spPr bwMode="auto">
            <a:xfrm>
              <a:off x="2818748" y="6029523"/>
              <a:ext cx="1516899" cy="296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el-GR" sz="1400">
                  <a:solidFill>
                    <a:srgbClr val="000000"/>
                  </a:solidFill>
                  <a:latin typeface="Calibri" pitchFamily="34" charset="0"/>
                </a:rPr>
                <a:t>Συνενεργοποιητής</a:t>
              </a:r>
              <a:endParaRPr lang="en-US" altLang="el-GR" sz="1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110" name="Oval 313"/>
            <p:cNvSpPr>
              <a:spLocks noChangeAspect="1" noChangeArrowheads="1"/>
            </p:cNvSpPr>
            <p:nvPr/>
          </p:nvSpPr>
          <p:spPr bwMode="auto">
            <a:xfrm>
              <a:off x="984722" y="3916036"/>
              <a:ext cx="368433" cy="262089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111" name="Freeform 314"/>
            <p:cNvSpPr>
              <a:spLocks noChangeAspect="1" noEditPoints="1"/>
            </p:cNvSpPr>
            <p:nvPr/>
          </p:nvSpPr>
          <p:spPr bwMode="auto">
            <a:xfrm>
              <a:off x="2100479" y="3916036"/>
              <a:ext cx="368433" cy="363780"/>
            </a:xfrm>
            <a:custGeom>
              <a:avLst/>
              <a:gdLst>
                <a:gd name="T0" fmla="*/ 827720900 w 224"/>
                <a:gd name="T1" fmla="*/ 296200430 h 244"/>
                <a:gd name="T2" fmla="*/ 413860450 w 224"/>
                <a:gd name="T3" fmla="*/ 0 h 244"/>
                <a:gd name="T4" fmla="*/ 0 w 224"/>
                <a:gd name="T5" fmla="*/ 296200430 h 244"/>
                <a:gd name="T6" fmla="*/ 303004912 w 224"/>
                <a:gd name="T7" fmla="*/ 578936530 h 244"/>
                <a:gd name="T8" fmla="*/ 192149322 w 224"/>
                <a:gd name="T9" fmla="*/ 595765823 h 244"/>
                <a:gd name="T10" fmla="*/ 303004912 w 224"/>
                <a:gd name="T11" fmla="*/ 649621650 h 244"/>
                <a:gd name="T12" fmla="*/ 218015337 w 224"/>
                <a:gd name="T13" fmla="*/ 733768117 h 244"/>
                <a:gd name="T14" fmla="*/ 339956758 w 224"/>
                <a:gd name="T15" fmla="*/ 710207405 h 244"/>
                <a:gd name="T16" fmla="*/ 336260915 w 224"/>
                <a:gd name="T17" fmla="*/ 821282717 h 244"/>
                <a:gd name="T18" fmla="*/ 413860450 w 224"/>
                <a:gd name="T19" fmla="*/ 733768117 h 244"/>
                <a:gd name="T20" fmla="*/ 491460087 w 224"/>
                <a:gd name="T21" fmla="*/ 821282717 h 244"/>
                <a:gd name="T22" fmla="*/ 487764245 w 224"/>
                <a:gd name="T23" fmla="*/ 710207405 h 244"/>
                <a:gd name="T24" fmla="*/ 609705666 w 224"/>
                <a:gd name="T25" fmla="*/ 733768117 h 244"/>
                <a:gd name="T26" fmla="*/ 524716091 w 224"/>
                <a:gd name="T27" fmla="*/ 649621650 h 244"/>
                <a:gd name="T28" fmla="*/ 635571629 w 224"/>
                <a:gd name="T29" fmla="*/ 595765823 h 244"/>
                <a:gd name="T30" fmla="*/ 524716091 w 224"/>
                <a:gd name="T31" fmla="*/ 578936530 h 244"/>
                <a:gd name="T32" fmla="*/ 827720900 w 224"/>
                <a:gd name="T33" fmla="*/ 296200430 h 244"/>
                <a:gd name="T34" fmla="*/ 583839703 w 224"/>
                <a:gd name="T35" fmla="*/ 602498733 h 244"/>
                <a:gd name="T36" fmla="*/ 498850128 w 224"/>
                <a:gd name="T37" fmla="*/ 642888740 h 244"/>
                <a:gd name="T38" fmla="*/ 561667937 w 224"/>
                <a:gd name="T39" fmla="*/ 710207405 h 244"/>
                <a:gd name="T40" fmla="*/ 469288322 w 224"/>
                <a:gd name="T41" fmla="*/ 690011656 h 244"/>
                <a:gd name="T42" fmla="*/ 472984164 w 224"/>
                <a:gd name="T43" fmla="*/ 777526069 h 244"/>
                <a:gd name="T44" fmla="*/ 421250490 w 224"/>
                <a:gd name="T45" fmla="*/ 716938824 h 244"/>
                <a:gd name="T46" fmla="*/ 413860450 w 224"/>
                <a:gd name="T47" fmla="*/ 710207405 h 244"/>
                <a:gd name="T48" fmla="*/ 354736838 w 224"/>
                <a:gd name="T49" fmla="*/ 777526069 h 244"/>
                <a:gd name="T50" fmla="*/ 358432681 w 224"/>
                <a:gd name="T51" fmla="*/ 690011656 h 244"/>
                <a:gd name="T52" fmla="*/ 262357223 w 224"/>
                <a:gd name="T53" fmla="*/ 710207405 h 244"/>
                <a:gd name="T54" fmla="*/ 328870875 w 224"/>
                <a:gd name="T55" fmla="*/ 642888740 h 244"/>
                <a:gd name="T56" fmla="*/ 243881300 w 224"/>
                <a:gd name="T57" fmla="*/ 602498733 h 244"/>
                <a:gd name="T58" fmla="*/ 339956758 w 224"/>
                <a:gd name="T59" fmla="*/ 592400859 h 244"/>
                <a:gd name="T60" fmla="*/ 336260915 w 224"/>
                <a:gd name="T61" fmla="*/ 585669440 h 244"/>
                <a:gd name="T62" fmla="*/ 413860450 w 224"/>
                <a:gd name="T63" fmla="*/ 592400859 h 244"/>
                <a:gd name="T64" fmla="*/ 491460087 w 224"/>
                <a:gd name="T65" fmla="*/ 585669440 h 244"/>
                <a:gd name="T66" fmla="*/ 487764245 w 224"/>
                <a:gd name="T67" fmla="*/ 592400859 h 244"/>
                <a:gd name="T68" fmla="*/ 583839703 w 224"/>
                <a:gd name="T69" fmla="*/ 602498733 h 2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4"/>
                <a:gd name="T106" fmla="*/ 0 h 244"/>
                <a:gd name="T107" fmla="*/ 224 w 224"/>
                <a:gd name="T108" fmla="*/ 244 h 2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4" h="244">
                  <a:moveTo>
                    <a:pt x="224" y="88"/>
                  </a:moveTo>
                  <a:cubicBezTo>
                    <a:pt x="224" y="39"/>
                    <a:pt x="174" y="0"/>
                    <a:pt x="112" y="0"/>
                  </a:cubicBezTo>
                  <a:cubicBezTo>
                    <a:pt x="50" y="0"/>
                    <a:pt x="0" y="39"/>
                    <a:pt x="0" y="88"/>
                  </a:cubicBezTo>
                  <a:cubicBezTo>
                    <a:pt x="0" y="128"/>
                    <a:pt x="35" y="162"/>
                    <a:pt x="82" y="172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92" y="211"/>
                    <a:pt x="92" y="211"/>
                    <a:pt x="92" y="211"/>
                  </a:cubicBezTo>
                  <a:cubicBezTo>
                    <a:pt x="91" y="244"/>
                    <a:pt x="91" y="244"/>
                    <a:pt x="91" y="244"/>
                  </a:cubicBezTo>
                  <a:cubicBezTo>
                    <a:pt x="112" y="218"/>
                    <a:pt x="112" y="218"/>
                    <a:pt x="112" y="218"/>
                  </a:cubicBezTo>
                  <a:cubicBezTo>
                    <a:pt x="133" y="244"/>
                    <a:pt x="133" y="244"/>
                    <a:pt x="133" y="244"/>
                  </a:cubicBezTo>
                  <a:cubicBezTo>
                    <a:pt x="132" y="211"/>
                    <a:pt x="132" y="211"/>
                    <a:pt x="132" y="211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42" y="193"/>
                    <a:pt x="142" y="193"/>
                    <a:pt x="142" y="193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42" y="172"/>
                    <a:pt x="142" y="172"/>
                    <a:pt x="142" y="172"/>
                  </a:cubicBezTo>
                  <a:cubicBezTo>
                    <a:pt x="189" y="162"/>
                    <a:pt x="224" y="128"/>
                    <a:pt x="224" y="88"/>
                  </a:cubicBezTo>
                  <a:close/>
                  <a:moveTo>
                    <a:pt x="158" y="179"/>
                  </a:moveTo>
                  <a:cubicBezTo>
                    <a:pt x="135" y="191"/>
                    <a:pt x="135" y="191"/>
                    <a:pt x="135" y="191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27" y="205"/>
                    <a:pt x="127" y="205"/>
                    <a:pt x="127" y="205"/>
                  </a:cubicBezTo>
                  <a:cubicBezTo>
                    <a:pt x="128" y="231"/>
                    <a:pt x="128" y="231"/>
                    <a:pt x="128" y="231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12" y="211"/>
                    <a:pt x="112" y="211"/>
                    <a:pt x="112" y="211"/>
                  </a:cubicBezTo>
                  <a:cubicBezTo>
                    <a:pt x="96" y="231"/>
                    <a:pt x="96" y="231"/>
                    <a:pt x="96" y="231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66" y="179"/>
                    <a:pt x="66" y="179"/>
                    <a:pt x="66" y="179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8" y="175"/>
                    <a:pt x="105" y="176"/>
                    <a:pt x="112" y="176"/>
                  </a:cubicBezTo>
                  <a:cubicBezTo>
                    <a:pt x="119" y="176"/>
                    <a:pt x="126" y="175"/>
                    <a:pt x="133" y="174"/>
                  </a:cubicBezTo>
                  <a:cubicBezTo>
                    <a:pt x="132" y="176"/>
                    <a:pt x="132" y="176"/>
                    <a:pt x="132" y="176"/>
                  </a:cubicBezTo>
                  <a:lnTo>
                    <a:pt x="158" y="179"/>
                  </a:lnTo>
                  <a:close/>
                </a:path>
              </a:pathLst>
            </a:custGeom>
            <a:solidFill>
              <a:srgbClr val="FF99CC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2" name="Freeform 315"/>
            <p:cNvSpPr>
              <a:spLocks/>
            </p:cNvSpPr>
            <p:nvPr/>
          </p:nvSpPr>
          <p:spPr bwMode="auto">
            <a:xfrm>
              <a:off x="1542601" y="4523035"/>
              <a:ext cx="375406" cy="185559"/>
            </a:xfrm>
            <a:custGeom>
              <a:avLst/>
              <a:gdLst>
                <a:gd name="T0" fmla="*/ 1405067649 w 137"/>
                <a:gd name="T1" fmla="*/ 352233053 h 75"/>
                <a:gd name="T2" fmla="*/ 1025598117 w 137"/>
                <a:gd name="T3" fmla="*/ 695195583 h 75"/>
                <a:gd name="T4" fmla="*/ 379469704 w 137"/>
                <a:gd name="T5" fmla="*/ 695195583 h 75"/>
                <a:gd name="T6" fmla="*/ 0 w 137"/>
                <a:gd name="T7" fmla="*/ 352233053 h 75"/>
                <a:gd name="T8" fmla="*/ 0 w 137"/>
                <a:gd name="T9" fmla="*/ 352233053 h 75"/>
                <a:gd name="T10" fmla="*/ 379469704 w 137"/>
                <a:gd name="T11" fmla="*/ 0 h 75"/>
                <a:gd name="T12" fmla="*/ 1025598117 w 137"/>
                <a:gd name="T13" fmla="*/ 0 h 75"/>
                <a:gd name="T14" fmla="*/ 1405067649 w 137"/>
                <a:gd name="T15" fmla="*/ 352233053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75"/>
                <a:gd name="T26" fmla="*/ 137 w 13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75">
                  <a:moveTo>
                    <a:pt x="137" y="38"/>
                  </a:moveTo>
                  <a:cubicBezTo>
                    <a:pt x="137" y="58"/>
                    <a:pt x="121" y="75"/>
                    <a:pt x="10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17" y="75"/>
                    <a:pt x="0" y="5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1" y="0"/>
                    <a:pt x="137" y="17"/>
                    <a:pt x="137" y="38"/>
                  </a:cubicBez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113" name="Group 316"/>
            <p:cNvGrpSpPr>
              <a:grpSpLocks/>
            </p:cNvGrpSpPr>
            <p:nvPr/>
          </p:nvGrpSpPr>
          <p:grpSpPr bwMode="auto">
            <a:xfrm>
              <a:off x="1549574" y="4705449"/>
              <a:ext cx="362621" cy="257896"/>
              <a:chOff x="1159" y="2241"/>
              <a:chExt cx="312" cy="246"/>
            </a:xfrm>
          </p:grpSpPr>
          <p:sp>
            <p:nvSpPr>
              <p:cNvPr id="46346" name="Freeform 317"/>
              <p:cNvSpPr>
                <a:spLocks/>
              </p:cNvSpPr>
              <p:nvPr/>
            </p:nvSpPr>
            <p:spPr bwMode="auto">
              <a:xfrm>
                <a:off x="1159" y="2241"/>
                <a:ext cx="156" cy="246"/>
              </a:xfrm>
              <a:custGeom>
                <a:avLst/>
                <a:gdLst>
                  <a:gd name="T0" fmla="*/ 369 w 66"/>
                  <a:gd name="T1" fmla="*/ 397 h 104"/>
                  <a:gd name="T2" fmla="*/ 184 w 66"/>
                  <a:gd name="T3" fmla="*/ 582 h 104"/>
                  <a:gd name="T4" fmla="*/ 184 w 66"/>
                  <a:gd name="T5" fmla="*/ 582 h 104"/>
                  <a:gd name="T6" fmla="*/ 102 w 66"/>
                  <a:gd name="T7" fmla="*/ 397 h 104"/>
                  <a:gd name="T8" fmla="*/ 0 w 66"/>
                  <a:gd name="T9" fmla="*/ 189 h 104"/>
                  <a:gd name="T10" fmla="*/ 184 w 66"/>
                  <a:gd name="T11" fmla="*/ 0 h 104"/>
                  <a:gd name="T12" fmla="*/ 184 w 66"/>
                  <a:gd name="T13" fmla="*/ 0 h 104"/>
                  <a:gd name="T14" fmla="*/ 369 w 66"/>
                  <a:gd name="T15" fmla="*/ 189 h 104"/>
                  <a:gd name="T16" fmla="*/ 369 w 66"/>
                  <a:gd name="T17" fmla="*/ 397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104"/>
                  <a:gd name="T29" fmla="*/ 66 w 6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104">
                    <a:moveTo>
                      <a:pt x="66" y="71"/>
                    </a:moveTo>
                    <a:cubicBezTo>
                      <a:pt x="66" y="89"/>
                      <a:pt x="51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15" y="104"/>
                      <a:pt x="18" y="88"/>
                      <a:pt x="18" y="71"/>
                    </a:cubicBezTo>
                    <a:cubicBezTo>
                      <a:pt x="18" y="5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51" y="0"/>
                      <a:pt x="66" y="15"/>
                      <a:pt x="66" y="34"/>
                    </a:cubicBezTo>
                    <a:lnTo>
                      <a:pt x="66" y="71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47" name="Freeform 318"/>
              <p:cNvSpPr>
                <a:spLocks/>
              </p:cNvSpPr>
              <p:nvPr/>
            </p:nvSpPr>
            <p:spPr bwMode="auto">
              <a:xfrm>
                <a:off x="1315" y="2241"/>
                <a:ext cx="156" cy="246"/>
              </a:xfrm>
              <a:custGeom>
                <a:avLst/>
                <a:gdLst>
                  <a:gd name="T0" fmla="*/ 0 w 66"/>
                  <a:gd name="T1" fmla="*/ 393 h 104"/>
                  <a:gd name="T2" fmla="*/ 184 w 66"/>
                  <a:gd name="T3" fmla="*/ 582 h 104"/>
                  <a:gd name="T4" fmla="*/ 184 w 66"/>
                  <a:gd name="T5" fmla="*/ 582 h 104"/>
                  <a:gd name="T6" fmla="*/ 267 w 66"/>
                  <a:gd name="T7" fmla="*/ 393 h 104"/>
                  <a:gd name="T8" fmla="*/ 369 w 66"/>
                  <a:gd name="T9" fmla="*/ 185 h 104"/>
                  <a:gd name="T10" fmla="*/ 184 w 66"/>
                  <a:gd name="T11" fmla="*/ 0 h 104"/>
                  <a:gd name="T12" fmla="*/ 184 w 66"/>
                  <a:gd name="T13" fmla="*/ 0 h 104"/>
                  <a:gd name="T14" fmla="*/ 0 w 66"/>
                  <a:gd name="T15" fmla="*/ 185 h 104"/>
                  <a:gd name="T16" fmla="*/ 0 w 66"/>
                  <a:gd name="T17" fmla="*/ 393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104"/>
                  <a:gd name="T29" fmla="*/ 66 w 6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104">
                    <a:moveTo>
                      <a:pt x="0" y="70"/>
                    </a:moveTo>
                    <a:cubicBezTo>
                      <a:pt x="0" y="89"/>
                      <a:pt x="15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51" y="104"/>
                      <a:pt x="48" y="88"/>
                      <a:pt x="48" y="70"/>
                    </a:cubicBezTo>
                    <a:cubicBezTo>
                      <a:pt x="48" y="53"/>
                      <a:pt x="66" y="33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114" name="Group 319"/>
            <p:cNvGrpSpPr>
              <a:grpSpLocks/>
            </p:cNvGrpSpPr>
            <p:nvPr/>
          </p:nvGrpSpPr>
          <p:grpSpPr bwMode="auto">
            <a:xfrm>
              <a:off x="2714145" y="4689723"/>
              <a:ext cx="381217" cy="314507"/>
              <a:chOff x="1488" y="2241"/>
              <a:chExt cx="328" cy="300"/>
            </a:xfrm>
          </p:grpSpPr>
          <p:sp>
            <p:nvSpPr>
              <p:cNvPr id="46344" name="Freeform 320"/>
              <p:cNvSpPr>
                <a:spLocks/>
              </p:cNvSpPr>
              <p:nvPr/>
            </p:nvSpPr>
            <p:spPr bwMode="auto">
              <a:xfrm>
                <a:off x="1488" y="2241"/>
                <a:ext cx="158" cy="246"/>
              </a:xfrm>
              <a:custGeom>
                <a:avLst/>
                <a:gdLst>
                  <a:gd name="T0" fmla="*/ 373 w 67"/>
                  <a:gd name="T1" fmla="*/ 393 h 104"/>
                  <a:gd name="T2" fmla="*/ 184 w 67"/>
                  <a:gd name="T3" fmla="*/ 582 h 104"/>
                  <a:gd name="T4" fmla="*/ 184 w 67"/>
                  <a:gd name="T5" fmla="*/ 582 h 104"/>
                  <a:gd name="T6" fmla="*/ 106 w 67"/>
                  <a:gd name="T7" fmla="*/ 393 h 104"/>
                  <a:gd name="T8" fmla="*/ 0 w 67"/>
                  <a:gd name="T9" fmla="*/ 185 h 104"/>
                  <a:gd name="T10" fmla="*/ 184 w 67"/>
                  <a:gd name="T11" fmla="*/ 0 h 104"/>
                  <a:gd name="T12" fmla="*/ 184 w 67"/>
                  <a:gd name="T13" fmla="*/ 0 h 104"/>
                  <a:gd name="T14" fmla="*/ 373 w 67"/>
                  <a:gd name="T15" fmla="*/ 185 h 104"/>
                  <a:gd name="T16" fmla="*/ 373 w 67"/>
                  <a:gd name="T17" fmla="*/ 393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104"/>
                  <a:gd name="T29" fmla="*/ 67 w 67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104">
                    <a:moveTo>
                      <a:pt x="67" y="70"/>
                    </a:moveTo>
                    <a:cubicBezTo>
                      <a:pt x="67" y="89"/>
                      <a:pt x="52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15" y="104"/>
                      <a:pt x="19" y="88"/>
                      <a:pt x="19" y="70"/>
                    </a:cubicBezTo>
                    <a:cubicBezTo>
                      <a:pt x="19" y="5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52" y="0"/>
                      <a:pt x="67" y="15"/>
                      <a:pt x="67" y="33"/>
                    </a:cubicBezTo>
                    <a:lnTo>
                      <a:pt x="67" y="70"/>
                    </a:lnTo>
                    <a:close/>
                  </a:path>
                </a:pathLst>
              </a:custGeom>
              <a:solidFill>
                <a:srgbClr val="CCFFFF"/>
              </a:solidFill>
              <a:ln w="635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45" name="Freeform 321"/>
              <p:cNvSpPr>
                <a:spLocks noEditPoints="1"/>
              </p:cNvSpPr>
              <p:nvPr/>
            </p:nvSpPr>
            <p:spPr bwMode="auto">
              <a:xfrm>
                <a:off x="1646" y="2241"/>
                <a:ext cx="170" cy="300"/>
              </a:xfrm>
              <a:custGeom>
                <a:avLst/>
                <a:gdLst>
                  <a:gd name="T0" fmla="*/ 319 w 72"/>
                  <a:gd name="T1" fmla="*/ 569 h 127"/>
                  <a:gd name="T2" fmla="*/ 401 w 72"/>
                  <a:gd name="T3" fmla="*/ 524 h 127"/>
                  <a:gd name="T4" fmla="*/ 307 w 72"/>
                  <a:gd name="T5" fmla="*/ 508 h 127"/>
                  <a:gd name="T6" fmla="*/ 340 w 72"/>
                  <a:gd name="T7" fmla="*/ 425 h 127"/>
                  <a:gd name="T8" fmla="*/ 267 w 72"/>
                  <a:gd name="T9" fmla="*/ 468 h 127"/>
                  <a:gd name="T10" fmla="*/ 267 w 72"/>
                  <a:gd name="T11" fmla="*/ 397 h 127"/>
                  <a:gd name="T12" fmla="*/ 373 w 72"/>
                  <a:gd name="T13" fmla="*/ 184 h 127"/>
                  <a:gd name="T14" fmla="*/ 184 w 72"/>
                  <a:gd name="T15" fmla="*/ 0 h 127"/>
                  <a:gd name="T16" fmla="*/ 0 w 72"/>
                  <a:gd name="T17" fmla="*/ 184 h 127"/>
                  <a:gd name="T18" fmla="*/ 0 w 72"/>
                  <a:gd name="T19" fmla="*/ 397 h 127"/>
                  <a:gd name="T20" fmla="*/ 139 w 72"/>
                  <a:gd name="T21" fmla="*/ 574 h 127"/>
                  <a:gd name="T22" fmla="*/ 83 w 72"/>
                  <a:gd name="T23" fmla="*/ 635 h 127"/>
                  <a:gd name="T24" fmla="*/ 179 w 72"/>
                  <a:gd name="T25" fmla="*/ 619 h 127"/>
                  <a:gd name="T26" fmla="*/ 172 w 72"/>
                  <a:gd name="T27" fmla="*/ 709 h 127"/>
                  <a:gd name="T28" fmla="*/ 234 w 72"/>
                  <a:gd name="T29" fmla="*/ 635 h 127"/>
                  <a:gd name="T30" fmla="*/ 290 w 72"/>
                  <a:gd name="T31" fmla="*/ 709 h 127"/>
                  <a:gd name="T32" fmla="*/ 290 w 72"/>
                  <a:gd name="T33" fmla="*/ 619 h 127"/>
                  <a:gd name="T34" fmla="*/ 380 w 72"/>
                  <a:gd name="T35" fmla="*/ 635 h 127"/>
                  <a:gd name="T36" fmla="*/ 319 w 72"/>
                  <a:gd name="T37" fmla="*/ 569 h 127"/>
                  <a:gd name="T38" fmla="*/ 279 w 72"/>
                  <a:gd name="T39" fmla="*/ 676 h 127"/>
                  <a:gd name="T40" fmla="*/ 241 w 72"/>
                  <a:gd name="T41" fmla="*/ 626 h 127"/>
                  <a:gd name="T42" fmla="*/ 234 w 72"/>
                  <a:gd name="T43" fmla="*/ 619 h 127"/>
                  <a:gd name="T44" fmla="*/ 189 w 72"/>
                  <a:gd name="T45" fmla="*/ 676 h 127"/>
                  <a:gd name="T46" fmla="*/ 189 w 72"/>
                  <a:gd name="T47" fmla="*/ 602 h 127"/>
                  <a:gd name="T48" fmla="*/ 118 w 72"/>
                  <a:gd name="T49" fmla="*/ 619 h 127"/>
                  <a:gd name="T50" fmla="*/ 156 w 72"/>
                  <a:gd name="T51" fmla="*/ 581 h 127"/>
                  <a:gd name="T52" fmla="*/ 184 w 72"/>
                  <a:gd name="T53" fmla="*/ 581 h 127"/>
                  <a:gd name="T54" fmla="*/ 267 w 72"/>
                  <a:gd name="T55" fmla="*/ 480 h 127"/>
                  <a:gd name="T56" fmla="*/ 319 w 72"/>
                  <a:gd name="T57" fmla="*/ 451 h 127"/>
                  <a:gd name="T58" fmla="*/ 290 w 72"/>
                  <a:gd name="T59" fmla="*/ 520 h 127"/>
                  <a:gd name="T60" fmla="*/ 361 w 72"/>
                  <a:gd name="T61" fmla="*/ 529 h 127"/>
                  <a:gd name="T62" fmla="*/ 295 w 72"/>
                  <a:gd name="T63" fmla="*/ 565 h 127"/>
                  <a:gd name="T64" fmla="*/ 345 w 72"/>
                  <a:gd name="T65" fmla="*/ 619 h 127"/>
                  <a:gd name="T66" fmla="*/ 274 w 72"/>
                  <a:gd name="T67" fmla="*/ 602 h 127"/>
                  <a:gd name="T68" fmla="*/ 279 w 72"/>
                  <a:gd name="T69" fmla="*/ 676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"/>
                  <a:gd name="T106" fmla="*/ 0 h 127"/>
                  <a:gd name="T107" fmla="*/ 72 w 72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" h="127">
                    <a:moveTo>
                      <a:pt x="57" y="102"/>
                    </a:moveTo>
                    <a:cubicBezTo>
                      <a:pt x="72" y="94"/>
                      <a:pt x="72" y="94"/>
                      <a:pt x="72" y="94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8" y="80"/>
                      <a:pt x="48" y="75"/>
                      <a:pt x="48" y="71"/>
                    </a:cubicBezTo>
                    <a:cubicBezTo>
                      <a:pt x="48" y="5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86"/>
                      <a:pt x="11" y="99"/>
                      <a:pt x="25" y="103"/>
                    </a:cubicBezTo>
                    <a:cubicBezTo>
                      <a:pt x="15" y="114"/>
                      <a:pt x="15" y="114"/>
                      <a:pt x="15" y="114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52" y="127"/>
                      <a:pt x="52" y="127"/>
                      <a:pt x="52" y="12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68" y="114"/>
                      <a:pt x="68" y="114"/>
                      <a:pt x="68" y="114"/>
                    </a:cubicBezTo>
                    <a:lnTo>
                      <a:pt x="57" y="102"/>
                    </a:lnTo>
                    <a:close/>
                    <a:moveTo>
                      <a:pt x="50" y="121"/>
                    </a:moveTo>
                    <a:cubicBezTo>
                      <a:pt x="43" y="112"/>
                      <a:pt x="43" y="112"/>
                      <a:pt x="43" y="112"/>
                    </a:cubicBezTo>
                    <a:cubicBezTo>
                      <a:pt x="42" y="111"/>
                      <a:pt x="42" y="111"/>
                      <a:pt x="42" y="111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30" y="104"/>
                      <a:pt x="31" y="104"/>
                      <a:pt x="33" y="104"/>
                    </a:cubicBezTo>
                    <a:cubicBezTo>
                      <a:pt x="46" y="104"/>
                      <a:pt x="48" y="97"/>
                      <a:pt x="48" y="86"/>
                    </a:cubicBezTo>
                    <a:cubicBezTo>
                      <a:pt x="57" y="81"/>
                      <a:pt x="57" y="81"/>
                      <a:pt x="57" y="81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49" y="108"/>
                      <a:pt x="49" y="108"/>
                      <a:pt x="49" y="108"/>
                    </a:cubicBezTo>
                    <a:lnTo>
                      <a:pt x="50" y="121"/>
                    </a:lnTo>
                    <a:close/>
                  </a:path>
                </a:pathLst>
              </a:custGeom>
              <a:solidFill>
                <a:srgbClr val="CCFFFF"/>
              </a:solidFill>
              <a:ln w="6350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6115" name="Freeform 322"/>
            <p:cNvSpPr>
              <a:spLocks/>
            </p:cNvSpPr>
            <p:nvPr/>
          </p:nvSpPr>
          <p:spPr bwMode="auto">
            <a:xfrm>
              <a:off x="2715308" y="4507309"/>
              <a:ext cx="378892" cy="225397"/>
            </a:xfrm>
            <a:custGeom>
              <a:avLst/>
              <a:gdLst>
                <a:gd name="T0" fmla="*/ 1029647135 w 138"/>
                <a:gd name="T1" fmla="*/ 0 h 91"/>
                <a:gd name="T2" fmla="*/ 391266392 w 138"/>
                <a:gd name="T3" fmla="*/ 0 h 91"/>
                <a:gd name="T4" fmla="*/ 0 w 138"/>
                <a:gd name="T5" fmla="*/ 343732941 h 91"/>
                <a:gd name="T6" fmla="*/ 391266392 w 138"/>
                <a:gd name="T7" fmla="*/ 687463406 h 91"/>
                <a:gd name="T8" fmla="*/ 514823567 w 138"/>
                <a:gd name="T9" fmla="*/ 687463406 h 91"/>
                <a:gd name="T10" fmla="*/ 700159331 w 138"/>
                <a:gd name="T11" fmla="*/ 845394820 h 91"/>
                <a:gd name="T12" fmla="*/ 885498011 w 138"/>
                <a:gd name="T13" fmla="*/ 687463406 h 91"/>
                <a:gd name="T14" fmla="*/ 1029647135 w 138"/>
                <a:gd name="T15" fmla="*/ 687463406 h 91"/>
                <a:gd name="T16" fmla="*/ 1420913355 w 138"/>
                <a:gd name="T17" fmla="*/ 343732941 h 91"/>
                <a:gd name="T18" fmla="*/ 1029647135 w 138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91"/>
                <a:gd name="T32" fmla="*/ 138 w 138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91">
                  <a:moveTo>
                    <a:pt x="10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58"/>
                    <a:pt x="17" y="74"/>
                    <a:pt x="38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1" y="84"/>
                    <a:pt x="59" y="91"/>
                    <a:pt x="68" y="91"/>
                  </a:cubicBezTo>
                  <a:cubicBezTo>
                    <a:pt x="77" y="91"/>
                    <a:pt x="85" y="84"/>
                    <a:pt x="86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21" y="74"/>
                    <a:pt x="138" y="58"/>
                    <a:pt x="138" y="37"/>
                  </a:cubicBezTo>
                  <a:cubicBezTo>
                    <a:pt x="138" y="16"/>
                    <a:pt x="121" y="0"/>
                    <a:pt x="100" y="0"/>
                  </a:cubicBezTo>
                  <a:close/>
                </a:path>
              </a:pathLst>
            </a:custGeom>
            <a:solidFill>
              <a:srgbClr val="FFCC99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116" name="Group 323"/>
            <p:cNvGrpSpPr>
              <a:grpSpLocks noChangeAspect="1"/>
            </p:cNvGrpSpPr>
            <p:nvPr/>
          </p:nvGrpSpPr>
          <p:grpSpPr bwMode="auto">
            <a:xfrm>
              <a:off x="2267843" y="5196087"/>
              <a:ext cx="267317" cy="342813"/>
              <a:chOff x="1646" y="2640"/>
              <a:chExt cx="193" cy="274"/>
            </a:xfrm>
          </p:grpSpPr>
          <p:sp>
            <p:nvSpPr>
              <p:cNvPr id="46342" name="Freeform 324"/>
              <p:cNvSpPr>
                <a:spLocks noChangeAspect="1"/>
              </p:cNvSpPr>
              <p:nvPr/>
            </p:nvSpPr>
            <p:spPr bwMode="auto">
              <a:xfrm>
                <a:off x="1646" y="2697"/>
                <a:ext cx="87" cy="217"/>
              </a:xfrm>
              <a:custGeom>
                <a:avLst/>
                <a:gdLst>
                  <a:gd name="T0" fmla="*/ 139 w 37"/>
                  <a:gd name="T1" fmla="*/ 311 h 92"/>
                  <a:gd name="T2" fmla="*/ 139 w 37"/>
                  <a:gd name="T3" fmla="*/ 200 h 92"/>
                  <a:gd name="T4" fmla="*/ 205 w 37"/>
                  <a:gd name="T5" fmla="*/ 106 h 92"/>
                  <a:gd name="T6" fmla="*/ 99 w 37"/>
                  <a:gd name="T7" fmla="*/ 0 h 92"/>
                  <a:gd name="T8" fmla="*/ 0 w 37"/>
                  <a:gd name="T9" fmla="*/ 106 h 92"/>
                  <a:gd name="T10" fmla="*/ 66 w 37"/>
                  <a:gd name="T11" fmla="*/ 200 h 92"/>
                  <a:gd name="T12" fmla="*/ 66 w 37"/>
                  <a:gd name="T13" fmla="*/ 311 h 92"/>
                  <a:gd name="T14" fmla="*/ 0 w 37"/>
                  <a:gd name="T15" fmla="*/ 406 h 92"/>
                  <a:gd name="T16" fmla="*/ 99 w 37"/>
                  <a:gd name="T17" fmla="*/ 512 h 92"/>
                  <a:gd name="T18" fmla="*/ 205 w 37"/>
                  <a:gd name="T19" fmla="*/ 406 h 92"/>
                  <a:gd name="T20" fmla="*/ 139 w 37"/>
                  <a:gd name="T21" fmla="*/ 31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92"/>
                  <a:gd name="T35" fmla="*/ 37 w 37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92">
                    <a:moveTo>
                      <a:pt x="25" y="56"/>
                    </a:moveTo>
                    <a:cubicBezTo>
                      <a:pt x="25" y="36"/>
                      <a:pt x="25" y="36"/>
                      <a:pt x="25" y="36"/>
                    </a:cubicBezTo>
                    <a:cubicBezTo>
                      <a:pt x="32" y="34"/>
                      <a:pt x="37" y="27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7"/>
                      <a:pt x="5" y="34"/>
                      <a:pt x="12" y="3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5" y="58"/>
                      <a:pt x="0" y="65"/>
                      <a:pt x="0" y="73"/>
                    </a:cubicBezTo>
                    <a:cubicBezTo>
                      <a:pt x="0" y="83"/>
                      <a:pt x="8" y="92"/>
                      <a:pt x="18" y="92"/>
                    </a:cubicBezTo>
                    <a:cubicBezTo>
                      <a:pt x="29" y="92"/>
                      <a:pt x="37" y="83"/>
                      <a:pt x="37" y="73"/>
                    </a:cubicBezTo>
                    <a:cubicBezTo>
                      <a:pt x="37" y="65"/>
                      <a:pt x="32" y="58"/>
                      <a:pt x="25" y="56"/>
                    </a:cubicBezTo>
                    <a:close/>
                  </a:path>
                </a:pathLst>
              </a:custGeom>
              <a:solidFill>
                <a:srgbClr val="00FF00"/>
              </a:solidFill>
              <a:ln w="63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43" name="Freeform 325"/>
              <p:cNvSpPr>
                <a:spLocks noChangeAspect="1"/>
              </p:cNvSpPr>
              <p:nvPr/>
            </p:nvSpPr>
            <p:spPr bwMode="auto">
              <a:xfrm>
                <a:off x="1728" y="2640"/>
                <a:ext cx="111" cy="274"/>
              </a:xfrm>
              <a:custGeom>
                <a:avLst/>
                <a:gdLst>
                  <a:gd name="T0" fmla="*/ 196 w 47"/>
                  <a:gd name="T1" fmla="*/ 446 h 116"/>
                  <a:gd name="T2" fmla="*/ 196 w 47"/>
                  <a:gd name="T3" fmla="*/ 335 h 116"/>
                  <a:gd name="T4" fmla="*/ 262 w 47"/>
                  <a:gd name="T5" fmla="*/ 241 h 116"/>
                  <a:gd name="T6" fmla="*/ 161 w 47"/>
                  <a:gd name="T7" fmla="*/ 135 h 116"/>
                  <a:gd name="T8" fmla="*/ 73 w 47"/>
                  <a:gd name="T9" fmla="*/ 184 h 116"/>
                  <a:gd name="T10" fmla="*/ 73 w 47"/>
                  <a:gd name="T11" fmla="*/ 180 h 116"/>
                  <a:gd name="T12" fmla="*/ 66 w 47"/>
                  <a:gd name="T13" fmla="*/ 83 h 116"/>
                  <a:gd name="T14" fmla="*/ 66 w 47"/>
                  <a:gd name="T15" fmla="*/ 33 h 116"/>
                  <a:gd name="T16" fmla="*/ 33 w 47"/>
                  <a:gd name="T17" fmla="*/ 0 h 116"/>
                  <a:gd name="T18" fmla="*/ 0 w 47"/>
                  <a:gd name="T19" fmla="*/ 33 h 116"/>
                  <a:gd name="T20" fmla="*/ 0 w 47"/>
                  <a:gd name="T21" fmla="*/ 83 h 116"/>
                  <a:gd name="T22" fmla="*/ 5 w 47"/>
                  <a:gd name="T23" fmla="*/ 201 h 116"/>
                  <a:gd name="T24" fmla="*/ 61 w 47"/>
                  <a:gd name="T25" fmla="*/ 262 h 116"/>
                  <a:gd name="T26" fmla="*/ 123 w 47"/>
                  <a:gd name="T27" fmla="*/ 335 h 116"/>
                  <a:gd name="T28" fmla="*/ 123 w 47"/>
                  <a:gd name="T29" fmla="*/ 446 h 116"/>
                  <a:gd name="T30" fmla="*/ 57 w 47"/>
                  <a:gd name="T31" fmla="*/ 541 h 116"/>
                  <a:gd name="T32" fmla="*/ 161 w 47"/>
                  <a:gd name="T33" fmla="*/ 647 h 116"/>
                  <a:gd name="T34" fmla="*/ 262 w 47"/>
                  <a:gd name="T35" fmla="*/ 541 h 116"/>
                  <a:gd name="T36" fmla="*/ 196 w 47"/>
                  <a:gd name="T37" fmla="*/ 446 h 1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16"/>
                  <a:gd name="T59" fmla="*/ 47 w 47"/>
                  <a:gd name="T60" fmla="*/ 116 h 1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16">
                    <a:moveTo>
                      <a:pt x="35" y="80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42" y="58"/>
                      <a:pt x="47" y="51"/>
                      <a:pt x="47" y="43"/>
                    </a:cubicBezTo>
                    <a:cubicBezTo>
                      <a:pt x="47" y="33"/>
                      <a:pt x="39" y="24"/>
                      <a:pt x="29" y="24"/>
                    </a:cubicBezTo>
                    <a:cubicBezTo>
                      <a:pt x="22" y="24"/>
                      <a:pt x="16" y="28"/>
                      <a:pt x="13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2" y="29"/>
                      <a:pt x="12" y="24"/>
                      <a:pt x="12" y="15"/>
                    </a:cubicBezTo>
                    <a:cubicBezTo>
                      <a:pt x="12" y="13"/>
                      <a:pt x="12" y="9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0" y="12"/>
                      <a:pt x="0" y="15"/>
                    </a:cubicBezTo>
                    <a:cubicBezTo>
                      <a:pt x="0" y="24"/>
                      <a:pt x="0" y="30"/>
                      <a:pt x="1" y="36"/>
                    </a:cubicBezTo>
                    <a:cubicBezTo>
                      <a:pt x="3" y="41"/>
                      <a:pt x="6" y="44"/>
                      <a:pt x="11" y="47"/>
                    </a:cubicBezTo>
                    <a:cubicBezTo>
                      <a:pt x="12" y="53"/>
                      <a:pt x="16" y="58"/>
                      <a:pt x="22" y="6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15" y="82"/>
                      <a:pt x="10" y="89"/>
                      <a:pt x="10" y="97"/>
                    </a:cubicBezTo>
                    <a:cubicBezTo>
                      <a:pt x="10" y="107"/>
                      <a:pt x="18" y="116"/>
                      <a:pt x="29" y="116"/>
                    </a:cubicBezTo>
                    <a:cubicBezTo>
                      <a:pt x="39" y="116"/>
                      <a:pt x="47" y="107"/>
                      <a:pt x="47" y="97"/>
                    </a:cubicBezTo>
                    <a:cubicBezTo>
                      <a:pt x="47" y="89"/>
                      <a:pt x="42" y="82"/>
                      <a:pt x="35" y="80"/>
                    </a:cubicBezTo>
                    <a:close/>
                  </a:path>
                </a:pathLst>
              </a:custGeom>
              <a:solidFill>
                <a:srgbClr val="00FF00"/>
              </a:solidFill>
              <a:ln w="63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6117" name="Group 335"/>
            <p:cNvGrpSpPr>
              <a:grpSpLocks noChangeAspect="1"/>
            </p:cNvGrpSpPr>
            <p:nvPr/>
          </p:nvGrpSpPr>
          <p:grpSpPr bwMode="auto">
            <a:xfrm>
              <a:off x="4387781" y="5457120"/>
              <a:ext cx="267317" cy="342813"/>
              <a:chOff x="1646" y="2640"/>
              <a:chExt cx="193" cy="274"/>
            </a:xfrm>
          </p:grpSpPr>
          <p:sp>
            <p:nvSpPr>
              <p:cNvPr id="46340" name="Freeform 336"/>
              <p:cNvSpPr>
                <a:spLocks noChangeAspect="1"/>
              </p:cNvSpPr>
              <p:nvPr/>
            </p:nvSpPr>
            <p:spPr bwMode="auto">
              <a:xfrm>
                <a:off x="1646" y="2697"/>
                <a:ext cx="87" cy="217"/>
              </a:xfrm>
              <a:custGeom>
                <a:avLst/>
                <a:gdLst>
                  <a:gd name="T0" fmla="*/ 139 w 37"/>
                  <a:gd name="T1" fmla="*/ 311 h 92"/>
                  <a:gd name="T2" fmla="*/ 139 w 37"/>
                  <a:gd name="T3" fmla="*/ 200 h 92"/>
                  <a:gd name="T4" fmla="*/ 205 w 37"/>
                  <a:gd name="T5" fmla="*/ 106 h 92"/>
                  <a:gd name="T6" fmla="*/ 99 w 37"/>
                  <a:gd name="T7" fmla="*/ 0 h 92"/>
                  <a:gd name="T8" fmla="*/ 0 w 37"/>
                  <a:gd name="T9" fmla="*/ 106 h 92"/>
                  <a:gd name="T10" fmla="*/ 66 w 37"/>
                  <a:gd name="T11" fmla="*/ 200 h 92"/>
                  <a:gd name="T12" fmla="*/ 66 w 37"/>
                  <a:gd name="T13" fmla="*/ 311 h 92"/>
                  <a:gd name="T14" fmla="*/ 0 w 37"/>
                  <a:gd name="T15" fmla="*/ 406 h 92"/>
                  <a:gd name="T16" fmla="*/ 99 w 37"/>
                  <a:gd name="T17" fmla="*/ 512 h 92"/>
                  <a:gd name="T18" fmla="*/ 205 w 37"/>
                  <a:gd name="T19" fmla="*/ 406 h 92"/>
                  <a:gd name="T20" fmla="*/ 139 w 37"/>
                  <a:gd name="T21" fmla="*/ 31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92"/>
                  <a:gd name="T35" fmla="*/ 37 w 37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92">
                    <a:moveTo>
                      <a:pt x="25" y="56"/>
                    </a:moveTo>
                    <a:cubicBezTo>
                      <a:pt x="25" y="36"/>
                      <a:pt x="25" y="36"/>
                      <a:pt x="25" y="36"/>
                    </a:cubicBezTo>
                    <a:cubicBezTo>
                      <a:pt x="32" y="34"/>
                      <a:pt x="37" y="27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7"/>
                      <a:pt x="5" y="34"/>
                      <a:pt x="12" y="3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5" y="58"/>
                      <a:pt x="0" y="65"/>
                      <a:pt x="0" y="73"/>
                    </a:cubicBezTo>
                    <a:cubicBezTo>
                      <a:pt x="0" y="83"/>
                      <a:pt x="8" y="92"/>
                      <a:pt x="18" y="92"/>
                    </a:cubicBezTo>
                    <a:cubicBezTo>
                      <a:pt x="29" y="92"/>
                      <a:pt x="37" y="83"/>
                      <a:pt x="37" y="73"/>
                    </a:cubicBezTo>
                    <a:cubicBezTo>
                      <a:pt x="37" y="65"/>
                      <a:pt x="32" y="58"/>
                      <a:pt x="25" y="56"/>
                    </a:cubicBezTo>
                    <a:close/>
                  </a:path>
                </a:pathLst>
              </a:custGeom>
              <a:solidFill>
                <a:srgbClr val="00FF00"/>
              </a:solidFill>
              <a:ln w="63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41" name="Freeform 337"/>
              <p:cNvSpPr>
                <a:spLocks noChangeAspect="1"/>
              </p:cNvSpPr>
              <p:nvPr/>
            </p:nvSpPr>
            <p:spPr bwMode="auto">
              <a:xfrm>
                <a:off x="1728" y="2640"/>
                <a:ext cx="111" cy="274"/>
              </a:xfrm>
              <a:custGeom>
                <a:avLst/>
                <a:gdLst>
                  <a:gd name="T0" fmla="*/ 196 w 47"/>
                  <a:gd name="T1" fmla="*/ 446 h 116"/>
                  <a:gd name="T2" fmla="*/ 196 w 47"/>
                  <a:gd name="T3" fmla="*/ 335 h 116"/>
                  <a:gd name="T4" fmla="*/ 262 w 47"/>
                  <a:gd name="T5" fmla="*/ 241 h 116"/>
                  <a:gd name="T6" fmla="*/ 161 w 47"/>
                  <a:gd name="T7" fmla="*/ 135 h 116"/>
                  <a:gd name="T8" fmla="*/ 73 w 47"/>
                  <a:gd name="T9" fmla="*/ 184 h 116"/>
                  <a:gd name="T10" fmla="*/ 73 w 47"/>
                  <a:gd name="T11" fmla="*/ 180 h 116"/>
                  <a:gd name="T12" fmla="*/ 66 w 47"/>
                  <a:gd name="T13" fmla="*/ 83 h 116"/>
                  <a:gd name="T14" fmla="*/ 66 w 47"/>
                  <a:gd name="T15" fmla="*/ 33 h 116"/>
                  <a:gd name="T16" fmla="*/ 33 w 47"/>
                  <a:gd name="T17" fmla="*/ 0 h 116"/>
                  <a:gd name="T18" fmla="*/ 0 w 47"/>
                  <a:gd name="T19" fmla="*/ 33 h 116"/>
                  <a:gd name="T20" fmla="*/ 0 w 47"/>
                  <a:gd name="T21" fmla="*/ 83 h 116"/>
                  <a:gd name="T22" fmla="*/ 5 w 47"/>
                  <a:gd name="T23" fmla="*/ 201 h 116"/>
                  <a:gd name="T24" fmla="*/ 61 w 47"/>
                  <a:gd name="T25" fmla="*/ 262 h 116"/>
                  <a:gd name="T26" fmla="*/ 123 w 47"/>
                  <a:gd name="T27" fmla="*/ 335 h 116"/>
                  <a:gd name="T28" fmla="*/ 123 w 47"/>
                  <a:gd name="T29" fmla="*/ 446 h 116"/>
                  <a:gd name="T30" fmla="*/ 57 w 47"/>
                  <a:gd name="T31" fmla="*/ 541 h 116"/>
                  <a:gd name="T32" fmla="*/ 161 w 47"/>
                  <a:gd name="T33" fmla="*/ 647 h 116"/>
                  <a:gd name="T34" fmla="*/ 262 w 47"/>
                  <a:gd name="T35" fmla="*/ 541 h 116"/>
                  <a:gd name="T36" fmla="*/ 196 w 47"/>
                  <a:gd name="T37" fmla="*/ 446 h 1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16"/>
                  <a:gd name="T59" fmla="*/ 47 w 47"/>
                  <a:gd name="T60" fmla="*/ 116 h 1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16">
                    <a:moveTo>
                      <a:pt x="35" y="80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42" y="58"/>
                      <a:pt x="47" y="51"/>
                      <a:pt x="47" y="43"/>
                    </a:cubicBezTo>
                    <a:cubicBezTo>
                      <a:pt x="47" y="33"/>
                      <a:pt x="39" y="24"/>
                      <a:pt x="29" y="24"/>
                    </a:cubicBezTo>
                    <a:cubicBezTo>
                      <a:pt x="22" y="24"/>
                      <a:pt x="16" y="28"/>
                      <a:pt x="13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2" y="29"/>
                      <a:pt x="12" y="24"/>
                      <a:pt x="12" y="15"/>
                    </a:cubicBezTo>
                    <a:cubicBezTo>
                      <a:pt x="12" y="13"/>
                      <a:pt x="12" y="9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0" y="12"/>
                      <a:pt x="0" y="15"/>
                    </a:cubicBezTo>
                    <a:cubicBezTo>
                      <a:pt x="0" y="24"/>
                      <a:pt x="0" y="30"/>
                      <a:pt x="1" y="36"/>
                    </a:cubicBezTo>
                    <a:cubicBezTo>
                      <a:pt x="3" y="41"/>
                      <a:pt x="6" y="44"/>
                      <a:pt x="11" y="47"/>
                    </a:cubicBezTo>
                    <a:cubicBezTo>
                      <a:pt x="12" y="53"/>
                      <a:pt x="16" y="58"/>
                      <a:pt x="22" y="6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15" y="82"/>
                      <a:pt x="10" y="89"/>
                      <a:pt x="10" y="97"/>
                    </a:cubicBezTo>
                    <a:cubicBezTo>
                      <a:pt x="10" y="107"/>
                      <a:pt x="18" y="116"/>
                      <a:pt x="29" y="116"/>
                    </a:cubicBezTo>
                    <a:cubicBezTo>
                      <a:pt x="39" y="116"/>
                      <a:pt x="47" y="107"/>
                      <a:pt x="47" y="97"/>
                    </a:cubicBezTo>
                    <a:cubicBezTo>
                      <a:pt x="47" y="89"/>
                      <a:pt x="42" y="82"/>
                      <a:pt x="35" y="80"/>
                    </a:cubicBezTo>
                    <a:close/>
                  </a:path>
                </a:pathLst>
              </a:custGeom>
              <a:solidFill>
                <a:srgbClr val="00FF00"/>
              </a:solidFill>
              <a:ln w="63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6118" name="Freeform 338"/>
            <p:cNvSpPr>
              <a:spLocks noChangeAspect="1"/>
            </p:cNvSpPr>
            <p:nvPr/>
          </p:nvSpPr>
          <p:spPr bwMode="auto">
            <a:xfrm>
              <a:off x="2332928" y="6119682"/>
              <a:ext cx="441654" cy="397327"/>
            </a:xfrm>
            <a:custGeom>
              <a:avLst/>
              <a:gdLst>
                <a:gd name="T0" fmla="*/ 1973094151 w 133"/>
                <a:gd name="T1" fmla="*/ 729779016 h 133"/>
                <a:gd name="T2" fmla="*/ 1927905994 w 133"/>
                <a:gd name="T3" fmla="*/ 486519406 h 133"/>
                <a:gd name="T4" fmla="*/ 1792351485 w 133"/>
                <a:gd name="T5" fmla="*/ 243259703 h 133"/>
                <a:gd name="T6" fmla="*/ 1415806340 w 133"/>
                <a:gd name="T7" fmla="*/ 40542284 h 133"/>
                <a:gd name="T8" fmla="*/ 1024202212 w 133"/>
                <a:gd name="T9" fmla="*/ 0 h 133"/>
                <a:gd name="T10" fmla="*/ 542224884 w 133"/>
                <a:gd name="T11" fmla="*/ 54057382 h 133"/>
                <a:gd name="T12" fmla="*/ 346419395 w 133"/>
                <a:gd name="T13" fmla="*/ 108114765 h 133"/>
                <a:gd name="T14" fmla="*/ 165679999 w 133"/>
                <a:gd name="T15" fmla="*/ 189202297 h 133"/>
                <a:gd name="T16" fmla="*/ 90369698 w 133"/>
                <a:gd name="T17" fmla="*/ 567606939 h 133"/>
                <a:gd name="T18" fmla="*/ 271112442 w 133"/>
                <a:gd name="T19" fmla="*/ 662206570 h 133"/>
                <a:gd name="T20" fmla="*/ 512099446 w 133"/>
                <a:gd name="T21" fmla="*/ 540576766 h 133"/>
                <a:gd name="T22" fmla="*/ 677779393 w 133"/>
                <a:gd name="T23" fmla="*/ 581122025 h 133"/>
                <a:gd name="T24" fmla="*/ 707904831 w 133"/>
                <a:gd name="T25" fmla="*/ 567606939 h 133"/>
                <a:gd name="T26" fmla="*/ 768149065 w 133"/>
                <a:gd name="T27" fmla="*/ 567606939 h 133"/>
                <a:gd name="T28" fmla="*/ 768149065 w 133"/>
                <a:gd name="T29" fmla="*/ 418946961 h 133"/>
                <a:gd name="T30" fmla="*/ 768149065 w 133"/>
                <a:gd name="T31" fmla="*/ 283801976 h 133"/>
                <a:gd name="T32" fmla="*/ 858522058 w 133"/>
                <a:gd name="T33" fmla="*/ 202717431 h 133"/>
                <a:gd name="T34" fmla="*/ 948891938 w 133"/>
                <a:gd name="T35" fmla="*/ 283801976 h 133"/>
                <a:gd name="T36" fmla="*/ 948891938 w 133"/>
                <a:gd name="T37" fmla="*/ 418946961 h 133"/>
                <a:gd name="T38" fmla="*/ 948891938 w 133"/>
                <a:gd name="T39" fmla="*/ 540576766 h 133"/>
                <a:gd name="T40" fmla="*/ 1024202212 w 133"/>
                <a:gd name="T41" fmla="*/ 540576766 h 133"/>
                <a:gd name="T42" fmla="*/ 1129634604 w 133"/>
                <a:gd name="T43" fmla="*/ 554091852 h 133"/>
                <a:gd name="T44" fmla="*/ 1204941557 w 133"/>
                <a:gd name="T45" fmla="*/ 540576766 h 133"/>
                <a:gd name="T46" fmla="*/ 1476053896 w 133"/>
                <a:gd name="T47" fmla="*/ 783836562 h 133"/>
                <a:gd name="T48" fmla="*/ 1400743621 w 133"/>
                <a:gd name="T49" fmla="*/ 973038813 h 133"/>
                <a:gd name="T50" fmla="*/ 1400743621 w 133"/>
                <a:gd name="T51" fmla="*/ 1229813509 h 133"/>
                <a:gd name="T52" fmla="*/ 1400743621 w 133"/>
                <a:gd name="T53" fmla="*/ 1351443314 h 133"/>
                <a:gd name="T54" fmla="*/ 1476053896 w 133"/>
                <a:gd name="T55" fmla="*/ 1513618379 h 133"/>
                <a:gd name="T56" fmla="*/ 1430869059 w 133"/>
                <a:gd name="T57" fmla="*/ 1648760657 h 133"/>
                <a:gd name="T58" fmla="*/ 1701981398 w 133"/>
                <a:gd name="T59" fmla="*/ 1797420635 h 133"/>
                <a:gd name="T60" fmla="*/ 2003216268 w 133"/>
                <a:gd name="T61" fmla="*/ 1527130478 h 133"/>
                <a:gd name="T62" fmla="*/ 2003216268 w 133"/>
                <a:gd name="T63" fmla="*/ 1229813509 h 133"/>
                <a:gd name="T64" fmla="*/ 1973094151 w 133"/>
                <a:gd name="T65" fmla="*/ 729779016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133"/>
                <a:gd name="T101" fmla="*/ 133 w 133"/>
                <a:gd name="T102" fmla="*/ 133 h 1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133">
                  <a:moveTo>
                    <a:pt x="131" y="54"/>
                  </a:moveTo>
                  <a:cubicBezTo>
                    <a:pt x="131" y="48"/>
                    <a:pt x="130" y="42"/>
                    <a:pt x="128" y="36"/>
                  </a:cubicBezTo>
                  <a:cubicBezTo>
                    <a:pt x="126" y="30"/>
                    <a:pt x="124" y="24"/>
                    <a:pt x="119" y="18"/>
                  </a:cubicBezTo>
                  <a:cubicBezTo>
                    <a:pt x="112" y="10"/>
                    <a:pt x="103" y="6"/>
                    <a:pt x="94" y="3"/>
                  </a:cubicBezTo>
                  <a:cubicBezTo>
                    <a:pt x="85" y="1"/>
                    <a:pt x="76" y="0"/>
                    <a:pt x="68" y="0"/>
                  </a:cubicBezTo>
                  <a:cubicBezTo>
                    <a:pt x="56" y="0"/>
                    <a:pt x="46" y="2"/>
                    <a:pt x="36" y="4"/>
                  </a:cubicBezTo>
                  <a:cubicBezTo>
                    <a:pt x="31" y="5"/>
                    <a:pt x="27" y="6"/>
                    <a:pt x="23" y="8"/>
                  </a:cubicBezTo>
                  <a:cubicBezTo>
                    <a:pt x="18" y="9"/>
                    <a:pt x="15" y="11"/>
                    <a:pt x="11" y="14"/>
                  </a:cubicBezTo>
                  <a:cubicBezTo>
                    <a:pt x="2" y="20"/>
                    <a:pt x="0" y="33"/>
                    <a:pt x="6" y="42"/>
                  </a:cubicBezTo>
                  <a:cubicBezTo>
                    <a:pt x="9" y="46"/>
                    <a:pt x="14" y="48"/>
                    <a:pt x="18" y="49"/>
                  </a:cubicBezTo>
                  <a:cubicBezTo>
                    <a:pt x="21" y="44"/>
                    <a:pt x="27" y="40"/>
                    <a:pt x="34" y="40"/>
                  </a:cubicBezTo>
                  <a:cubicBezTo>
                    <a:pt x="38" y="40"/>
                    <a:pt x="42" y="41"/>
                    <a:pt x="45" y="43"/>
                  </a:cubicBezTo>
                  <a:cubicBezTo>
                    <a:pt x="45" y="43"/>
                    <a:pt x="46" y="42"/>
                    <a:pt x="47" y="42"/>
                  </a:cubicBezTo>
                  <a:cubicBezTo>
                    <a:pt x="49" y="42"/>
                    <a:pt x="50" y="42"/>
                    <a:pt x="51" y="42"/>
                  </a:cubicBezTo>
                  <a:cubicBezTo>
                    <a:pt x="51" y="38"/>
                    <a:pt x="51" y="35"/>
                    <a:pt x="51" y="31"/>
                  </a:cubicBezTo>
                  <a:cubicBezTo>
                    <a:pt x="51" y="28"/>
                    <a:pt x="51" y="25"/>
                    <a:pt x="51" y="21"/>
                  </a:cubicBezTo>
                  <a:cubicBezTo>
                    <a:pt x="51" y="18"/>
                    <a:pt x="53" y="15"/>
                    <a:pt x="57" y="15"/>
                  </a:cubicBezTo>
                  <a:cubicBezTo>
                    <a:pt x="60" y="15"/>
                    <a:pt x="63" y="18"/>
                    <a:pt x="63" y="21"/>
                  </a:cubicBezTo>
                  <a:cubicBezTo>
                    <a:pt x="63" y="25"/>
                    <a:pt x="63" y="28"/>
                    <a:pt x="63" y="31"/>
                  </a:cubicBezTo>
                  <a:cubicBezTo>
                    <a:pt x="63" y="35"/>
                    <a:pt x="63" y="38"/>
                    <a:pt x="63" y="40"/>
                  </a:cubicBezTo>
                  <a:cubicBezTo>
                    <a:pt x="64" y="40"/>
                    <a:pt x="66" y="40"/>
                    <a:pt x="68" y="40"/>
                  </a:cubicBezTo>
                  <a:cubicBezTo>
                    <a:pt x="70" y="40"/>
                    <a:pt x="72" y="40"/>
                    <a:pt x="75" y="41"/>
                  </a:cubicBezTo>
                  <a:cubicBezTo>
                    <a:pt x="76" y="40"/>
                    <a:pt x="78" y="40"/>
                    <a:pt x="80" y="40"/>
                  </a:cubicBezTo>
                  <a:cubicBezTo>
                    <a:pt x="90" y="40"/>
                    <a:pt x="98" y="48"/>
                    <a:pt x="98" y="58"/>
                  </a:cubicBezTo>
                  <a:cubicBezTo>
                    <a:pt x="98" y="64"/>
                    <a:pt x="96" y="68"/>
                    <a:pt x="93" y="72"/>
                  </a:cubicBezTo>
                  <a:cubicBezTo>
                    <a:pt x="93" y="78"/>
                    <a:pt x="93" y="85"/>
                    <a:pt x="93" y="91"/>
                  </a:cubicBezTo>
                  <a:cubicBezTo>
                    <a:pt x="93" y="94"/>
                    <a:pt x="93" y="97"/>
                    <a:pt x="93" y="100"/>
                  </a:cubicBezTo>
                  <a:cubicBezTo>
                    <a:pt x="96" y="103"/>
                    <a:pt x="98" y="108"/>
                    <a:pt x="98" y="112"/>
                  </a:cubicBezTo>
                  <a:cubicBezTo>
                    <a:pt x="98" y="116"/>
                    <a:pt x="97" y="120"/>
                    <a:pt x="95" y="122"/>
                  </a:cubicBezTo>
                  <a:cubicBezTo>
                    <a:pt x="99" y="129"/>
                    <a:pt x="105" y="133"/>
                    <a:pt x="113" y="133"/>
                  </a:cubicBezTo>
                  <a:cubicBezTo>
                    <a:pt x="124" y="133"/>
                    <a:pt x="133" y="124"/>
                    <a:pt x="133" y="113"/>
                  </a:cubicBezTo>
                  <a:cubicBezTo>
                    <a:pt x="133" y="109"/>
                    <a:pt x="133" y="101"/>
                    <a:pt x="133" y="91"/>
                  </a:cubicBezTo>
                  <a:cubicBezTo>
                    <a:pt x="133" y="80"/>
                    <a:pt x="133" y="67"/>
                    <a:pt x="131" y="54"/>
                  </a:cubicBezTo>
                  <a:close/>
                </a:path>
              </a:pathLst>
            </a:custGeom>
            <a:solidFill>
              <a:srgbClr val="FF66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119" name="Group 339"/>
            <p:cNvGrpSpPr>
              <a:grpSpLocks noChangeAspect="1"/>
            </p:cNvGrpSpPr>
            <p:nvPr/>
          </p:nvGrpSpPr>
          <p:grpSpPr bwMode="auto">
            <a:xfrm>
              <a:off x="2388716" y="6170003"/>
              <a:ext cx="267317" cy="342813"/>
              <a:chOff x="1646" y="2640"/>
              <a:chExt cx="193" cy="274"/>
            </a:xfrm>
          </p:grpSpPr>
          <p:sp>
            <p:nvSpPr>
              <p:cNvPr id="46338" name="Freeform 340"/>
              <p:cNvSpPr>
                <a:spLocks noChangeAspect="1"/>
              </p:cNvSpPr>
              <p:nvPr/>
            </p:nvSpPr>
            <p:spPr bwMode="auto">
              <a:xfrm>
                <a:off x="1646" y="2697"/>
                <a:ext cx="87" cy="217"/>
              </a:xfrm>
              <a:custGeom>
                <a:avLst/>
                <a:gdLst>
                  <a:gd name="T0" fmla="*/ 139 w 37"/>
                  <a:gd name="T1" fmla="*/ 311 h 92"/>
                  <a:gd name="T2" fmla="*/ 139 w 37"/>
                  <a:gd name="T3" fmla="*/ 200 h 92"/>
                  <a:gd name="T4" fmla="*/ 205 w 37"/>
                  <a:gd name="T5" fmla="*/ 106 h 92"/>
                  <a:gd name="T6" fmla="*/ 99 w 37"/>
                  <a:gd name="T7" fmla="*/ 0 h 92"/>
                  <a:gd name="T8" fmla="*/ 0 w 37"/>
                  <a:gd name="T9" fmla="*/ 106 h 92"/>
                  <a:gd name="T10" fmla="*/ 66 w 37"/>
                  <a:gd name="T11" fmla="*/ 200 h 92"/>
                  <a:gd name="T12" fmla="*/ 66 w 37"/>
                  <a:gd name="T13" fmla="*/ 311 h 92"/>
                  <a:gd name="T14" fmla="*/ 0 w 37"/>
                  <a:gd name="T15" fmla="*/ 406 h 92"/>
                  <a:gd name="T16" fmla="*/ 99 w 37"/>
                  <a:gd name="T17" fmla="*/ 512 h 92"/>
                  <a:gd name="T18" fmla="*/ 205 w 37"/>
                  <a:gd name="T19" fmla="*/ 406 h 92"/>
                  <a:gd name="T20" fmla="*/ 139 w 37"/>
                  <a:gd name="T21" fmla="*/ 31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92"/>
                  <a:gd name="T35" fmla="*/ 37 w 37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92">
                    <a:moveTo>
                      <a:pt x="25" y="56"/>
                    </a:moveTo>
                    <a:cubicBezTo>
                      <a:pt x="25" y="36"/>
                      <a:pt x="25" y="36"/>
                      <a:pt x="25" y="36"/>
                    </a:cubicBezTo>
                    <a:cubicBezTo>
                      <a:pt x="32" y="34"/>
                      <a:pt x="37" y="27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7"/>
                      <a:pt x="5" y="34"/>
                      <a:pt x="12" y="3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5" y="58"/>
                      <a:pt x="0" y="65"/>
                      <a:pt x="0" y="73"/>
                    </a:cubicBezTo>
                    <a:cubicBezTo>
                      <a:pt x="0" y="83"/>
                      <a:pt x="8" y="92"/>
                      <a:pt x="18" y="92"/>
                    </a:cubicBezTo>
                    <a:cubicBezTo>
                      <a:pt x="29" y="92"/>
                      <a:pt x="37" y="83"/>
                      <a:pt x="37" y="73"/>
                    </a:cubicBezTo>
                    <a:cubicBezTo>
                      <a:pt x="37" y="65"/>
                      <a:pt x="32" y="58"/>
                      <a:pt x="25" y="56"/>
                    </a:cubicBezTo>
                    <a:close/>
                  </a:path>
                </a:pathLst>
              </a:custGeom>
              <a:solidFill>
                <a:srgbClr val="00FF00"/>
              </a:solidFill>
              <a:ln w="63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39" name="Freeform 341"/>
              <p:cNvSpPr>
                <a:spLocks noChangeAspect="1"/>
              </p:cNvSpPr>
              <p:nvPr/>
            </p:nvSpPr>
            <p:spPr bwMode="auto">
              <a:xfrm>
                <a:off x="1728" y="2640"/>
                <a:ext cx="111" cy="274"/>
              </a:xfrm>
              <a:custGeom>
                <a:avLst/>
                <a:gdLst>
                  <a:gd name="T0" fmla="*/ 196 w 47"/>
                  <a:gd name="T1" fmla="*/ 446 h 116"/>
                  <a:gd name="T2" fmla="*/ 196 w 47"/>
                  <a:gd name="T3" fmla="*/ 335 h 116"/>
                  <a:gd name="T4" fmla="*/ 262 w 47"/>
                  <a:gd name="T5" fmla="*/ 241 h 116"/>
                  <a:gd name="T6" fmla="*/ 161 w 47"/>
                  <a:gd name="T7" fmla="*/ 135 h 116"/>
                  <a:gd name="T8" fmla="*/ 73 w 47"/>
                  <a:gd name="T9" fmla="*/ 184 h 116"/>
                  <a:gd name="T10" fmla="*/ 73 w 47"/>
                  <a:gd name="T11" fmla="*/ 180 h 116"/>
                  <a:gd name="T12" fmla="*/ 66 w 47"/>
                  <a:gd name="T13" fmla="*/ 83 h 116"/>
                  <a:gd name="T14" fmla="*/ 66 w 47"/>
                  <a:gd name="T15" fmla="*/ 33 h 116"/>
                  <a:gd name="T16" fmla="*/ 33 w 47"/>
                  <a:gd name="T17" fmla="*/ 0 h 116"/>
                  <a:gd name="T18" fmla="*/ 0 w 47"/>
                  <a:gd name="T19" fmla="*/ 33 h 116"/>
                  <a:gd name="T20" fmla="*/ 0 w 47"/>
                  <a:gd name="T21" fmla="*/ 83 h 116"/>
                  <a:gd name="T22" fmla="*/ 5 w 47"/>
                  <a:gd name="T23" fmla="*/ 201 h 116"/>
                  <a:gd name="T24" fmla="*/ 61 w 47"/>
                  <a:gd name="T25" fmla="*/ 262 h 116"/>
                  <a:gd name="T26" fmla="*/ 123 w 47"/>
                  <a:gd name="T27" fmla="*/ 335 h 116"/>
                  <a:gd name="T28" fmla="*/ 123 w 47"/>
                  <a:gd name="T29" fmla="*/ 446 h 116"/>
                  <a:gd name="T30" fmla="*/ 57 w 47"/>
                  <a:gd name="T31" fmla="*/ 541 h 116"/>
                  <a:gd name="T32" fmla="*/ 161 w 47"/>
                  <a:gd name="T33" fmla="*/ 647 h 116"/>
                  <a:gd name="T34" fmla="*/ 262 w 47"/>
                  <a:gd name="T35" fmla="*/ 541 h 116"/>
                  <a:gd name="T36" fmla="*/ 196 w 47"/>
                  <a:gd name="T37" fmla="*/ 446 h 1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16"/>
                  <a:gd name="T59" fmla="*/ 47 w 47"/>
                  <a:gd name="T60" fmla="*/ 116 h 1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16">
                    <a:moveTo>
                      <a:pt x="35" y="80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42" y="58"/>
                      <a:pt x="47" y="51"/>
                      <a:pt x="47" y="43"/>
                    </a:cubicBezTo>
                    <a:cubicBezTo>
                      <a:pt x="47" y="33"/>
                      <a:pt x="39" y="24"/>
                      <a:pt x="29" y="24"/>
                    </a:cubicBezTo>
                    <a:cubicBezTo>
                      <a:pt x="22" y="24"/>
                      <a:pt x="16" y="28"/>
                      <a:pt x="13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2" y="29"/>
                      <a:pt x="12" y="24"/>
                      <a:pt x="12" y="15"/>
                    </a:cubicBezTo>
                    <a:cubicBezTo>
                      <a:pt x="12" y="13"/>
                      <a:pt x="12" y="9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0" y="12"/>
                      <a:pt x="0" y="15"/>
                    </a:cubicBezTo>
                    <a:cubicBezTo>
                      <a:pt x="0" y="24"/>
                      <a:pt x="0" y="30"/>
                      <a:pt x="1" y="36"/>
                    </a:cubicBezTo>
                    <a:cubicBezTo>
                      <a:pt x="3" y="41"/>
                      <a:pt x="6" y="44"/>
                      <a:pt x="11" y="47"/>
                    </a:cubicBezTo>
                    <a:cubicBezTo>
                      <a:pt x="12" y="53"/>
                      <a:pt x="16" y="58"/>
                      <a:pt x="22" y="6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15" y="82"/>
                      <a:pt x="10" y="89"/>
                      <a:pt x="10" y="97"/>
                    </a:cubicBezTo>
                    <a:cubicBezTo>
                      <a:pt x="10" y="107"/>
                      <a:pt x="18" y="116"/>
                      <a:pt x="29" y="116"/>
                    </a:cubicBezTo>
                    <a:cubicBezTo>
                      <a:pt x="39" y="116"/>
                      <a:pt x="47" y="107"/>
                      <a:pt x="47" y="97"/>
                    </a:cubicBezTo>
                    <a:cubicBezTo>
                      <a:pt x="47" y="89"/>
                      <a:pt x="42" y="82"/>
                      <a:pt x="35" y="80"/>
                    </a:cubicBezTo>
                    <a:close/>
                  </a:path>
                </a:pathLst>
              </a:custGeom>
              <a:solidFill>
                <a:srgbClr val="00FF00"/>
              </a:solidFill>
              <a:ln w="63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6120" name="Freeform 342"/>
            <p:cNvSpPr>
              <a:spLocks/>
            </p:cNvSpPr>
            <p:nvPr/>
          </p:nvSpPr>
          <p:spPr bwMode="auto">
            <a:xfrm>
              <a:off x="2502616" y="5515828"/>
              <a:ext cx="1829376" cy="575548"/>
            </a:xfrm>
            <a:custGeom>
              <a:avLst/>
              <a:gdLst>
                <a:gd name="T0" fmla="*/ 2147483647 w 1542"/>
                <a:gd name="T1" fmla="*/ 264618887 h 549"/>
                <a:gd name="T2" fmla="*/ 1921912 w 1542"/>
                <a:gd name="T3" fmla="*/ 913682830 h 549"/>
                <a:gd name="T4" fmla="*/ 0 60000 65536"/>
                <a:gd name="T5" fmla="*/ 0 60000 65536"/>
                <a:gd name="T6" fmla="*/ 0 w 1542"/>
                <a:gd name="T7" fmla="*/ 0 h 549"/>
                <a:gd name="T8" fmla="*/ 1542 w 1542"/>
                <a:gd name="T9" fmla="*/ 549 h 5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2" h="549">
                  <a:moveTo>
                    <a:pt x="1542" y="159"/>
                  </a:moveTo>
                  <a:cubicBezTo>
                    <a:pt x="1345" y="356"/>
                    <a:pt x="0" y="0"/>
                    <a:pt x="1" y="549"/>
                  </a:cubicBezTo>
                </a:path>
              </a:pathLst>
            </a:custGeom>
            <a:noFill/>
            <a:ln w="6350" cap="rnd">
              <a:solidFill>
                <a:schemeClr val="tx1"/>
              </a:solidFill>
              <a:prstDash val="solid"/>
              <a:miter lim="800000"/>
              <a:headEnd/>
              <a:tailEnd type="stealth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1" name="Rectangle 343"/>
            <p:cNvSpPr>
              <a:spLocks noChangeArrowheads="1"/>
            </p:cNvSpPr>
            <p:nvPr/>
          </p:nvSpPr>
          <p:spPr bwMode="auto">
            <a:xfrm>
              <a:off x="2345713" y="5312447"/>
              <a:ext cx="111576" cy="15096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122" name="Freeform 346"/>
            <p:cNvSpPr>
              <a:spLocks/>
            </p:cNvSpPr>
            <p:nvPr/>
          </p:nvSpPr>
          <p:spPr bwMode="auto">
            <a:xfrm>
              <a:off x="1765752" y="4299735"/>
              <a:ext cx="977450" cy="174027"/>
            </a:xfrm>
            <a:custGeom>
              <a:avLst/>
              <a:gdLst>
                <a:gd name="T0" fmla="*/ 0 w 841"/>
                <a:gd name="T1" fmla="*/ 197277490 h 214"/>
                <a:gd name="T2" fmla="*/ 1551702587 w 841"/>
                <a:gd name="T3" fmla="*/ 214301280 h 214"/>
                <a:gd name="T4" fmla="*/ 0 60000 65536"/>
                <a:gd name="T5" fmla="*/ 0 60000 65536"/>
                <a:gd name="T6" fmla="*/ 0 w 841"/>
                <a:gd name="T7" fmla="*/ 0 h 214"/>
                <a:gd name="T8" fmla="*/ 841 w 841"/>
                <a:gd name="T9" fmla="*/ 214 h 2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1" h="214">
                  <a:moveTo>
                    <a:pt x="0" y="197"/>
                  </a:moveTo>
                  <a:cubicBezTo>
                    <a:pt x="130" y="0"/>
                    <a:pt x="677" y="0"/>
                    <a:pt x="841" y="214"/>
                  </a:cubicBezTo>
                </a:path>
              </a:pathLst>
            </a:custGeom>
            <a:noFill/>
            <a:ln w="6350" cap="rnd">
              <a:solidFill>
                <a:schemeClr val="tx1"/>
              </a:solidFill>
              <a:prstDash val="solid"/>
              <a:miter lim="800000"/>
              <a:headEnd/>
              <a:tailEnd type="stealth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3" name="Freeform 347"/>
            <p:cNvSpPr>
              <a:spLocks/>
            </p:cNvSpPr>
            <p:nvPr/>
          </p:nvSpPr>
          <p:spPr bwMode="auto">
            <a:xfrm>
              <a:off x="2428860" y="5000636"/>
              <a:ext cx="977450" cy="174027"/>
            </a:xfrm>
            <a:custGeom>
              <a:avLst/>
              <a:gdLst>
                <a:gd name="T0" fmla="*/ 0 w 841"/>
                <a:gd name="T1" fmla="*/ 197277490 h 214"/>
                <a:gd name="T2" fmla="*/ 1551702587 w 841"/>
                <a:gd name="T3" fmla="*/ 214301280 h 214"/>
                <a:gd name="T4" fmla="*/ 0 60000 65536"/>
                <a:gd name="T5" fmla="*/ 0 60000 65536"/>
                <a:gd name="T6" fmla="*/ 0 w 841"/>
                <a:gd name="T7" fmla="*/ 0 h 214"/>
                <a:gd name="T8" fmla="*/ 841 w 841"/>
                <a:gd name="T9" fmla="*/ 214 h 2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1" h="214">
                  <a:moveTo>
                    <a:pt x="0" y="197"/>
                  </a:moveTo>
                  <a:cubicBezTo>
                    <a:pt x="130" y="0"/>
                    <a:pt x="677" y="0"/>
                    <a:pt x="841" y="214"/>
                  </a:cubicBezTo>
                </a:path>
              </a:pathLst>
            </a:custGeom>
            <a:noFill/>
            <a:ln w="6350" cap="rnd">
              <a:solidFill>
                <a:schemeClr val="tx1"/>
              </a:solidFill>
              <a:prstDash val="solid"/>
              <a:miter lim="800000"/>
              <a:headEnd/>
              <a:tailEnd type="stealth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4" name="Freeform 348"/>
            <p:cNvSpPr>
              <a:spLocks/>
            </p:cNvSpPr>
            <p:nvPr/>
          </p:nvSpPr>
          <p:spPr bwMode="auto">
            <a:xfrm>
              <a:off x="3702055" y="5409945"/>
              <a:ext cx="650858" cy="137334"/>
            </a:xfrm>
            <a:custGeom>
              <a:avLst/>
              <a:gdLst>
                <a:gd name="T0" fmla="*/ 0 w 560"/>
                <a:gd name="T1" fmla="*/ 13314057 h 131"/>
                <a:gd name="T2" fmla="*/ 1033236915 w 560"/>
                <a:gd name="T3" fmla="*/ 218017165 h 131"/>
                <a:gd name="T4" fmla="*/ 0 60000 65536"/>
                <a:gd name="T5" fmla="*/ 0 60000 65536"/>
                <a:gd name="T6" fmla="*/ 0 w 560"/>
                <a:gd name="T7" fmla="*/ 0 h 131"/>
                <a:gd name="T8" fmla="*/ 560 w 560"/>
                <a:gd name="T9" fmla="*/ 131 h 1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131">
                  <a:moveTo>
                    <a:pt x="0" y="8"/>
                  </a:moveTo>
                  <a:cubicBezTo>
                    <a:pt x="214" y="8"/>
                    <a:pt x="417" y="0"/>
                    <a:pt x="560" y="131"/>
                  </a:cubicBezTo>
                </a:path>
              </a:pathLst>
            </a:custGeom>
            <a:noFill/>
            <a:ln w="6350" cap="rnd">
              <a:solidFill>
                <a:schemeClr val="tx1"/>
              </a:solidFill>
              <a:prstDash val="solid"/>
              <a:miter lim="800000"/>
              <a:headEnd/>
              <a:tailEnd type="stealth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5" name="Freeform 349"/>
            <p:cNvSpPr>
              <a:spLocks/>
            </p:cNvSpPr>
            <p:nvPr/>
          </p:nvSpPr>
          <p:spPr bwMode="auto">
            <a:xfrm flipV="1">
              <a:off x="3702055" y="5161484"/>
              <a:ext cx="650858" cy="269428"/>
            </a:xfrm>
            <a:custGeom>
              <a:avLst/>
              <a:gdLst>
                <a:gd name="T0" fmla="*/ 0 w 560"/>
                <a:gd name="T1" fmla="*/ 51242730 h 131"/>
                <a:gd name="T2" fmla="*/ 1033236915 w 560"/>
                <a:gd name="T3" fmla="*/ 839109720 h 131"/>
                <a:gd name="T4" fmla="*/ 0 60000 65536"/>
                <a:gd name="T5" fmla="*/ 0 60000 65536"/>
                <a:gd name="T6" fmla="*/ 0 w 560"/>
                <a:gd name="T7" fmla="*/ 0 h 131"/>
                <a:gd name="T8" fmla="*/ 560 w 560"/>
                <a:gd name="T9" fmla="*/ 131 h 1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131">
                  <a:moveTo>
                    <a:pt x="0" y="8"/>
                  </a:moveTo>
                  <a:cubicBezTo>
                    <a:pt x="214" y="8"/>
                    <a:pt x="417" y="0"/>
                    <a:pt x="560" y="131"/>
                  </a:cubicBezTo>
                </a:path>
              </a:pathLst>
            </a:custGeom>
            <a:noFill/>
            <a:ln w="6350" cap="rnd">
              <a:solidFill>
                <a:schemeClr val="tx1"/>
              </a:solidFill>
              <a:prstDash val="solid"/>
              <a:miter lim="800000"/>
              <a:headEnd/>
              <a:tailEnd type="stealth" w="lg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126" name="Group 350"/>
            <p:cNvGrpSpPr>
              <a:grpSpLocks/>
            </p:cNvGrpSpPr>
            <p:nvPr/>
          </p:nvGrpSpPr>
          <p:grpSpPr bwMode="auto">
            <a:xfrm>
              <a:off x="4387801" y="4966501"/>
              <a:ext cx="310322" cy="248461"/>
              <a:chOff x="3792" y="2655"/>
              <a:chExt cx="267" cy="237"/>
            </a:xfrm>
          </p:grpSpPr>
          <p:sp>
            <p:nvSpPr>
              <p:cNvPr id="46333" name="Freeform 351"/>
              <p:cNvSpPr>
                <a:spLocks noChangeAspect="1"/>
              </p:cNvSpPr>
              <p:nvPr/>
            </p:nvSpPr>
            <p:spPr bwMode="auto">
              <a:xfrm>
                <a:off x="3974" y="2741"/>
                <a:ext cx="85" cy="87"/>
              </a:xfrm>
              <a:custGeom>
                <a:avLst/>
                <a:gdLst>
                  <a:gd name="T0" fmla="*/ 0 w 38"/>
                  <a:gd name="T1" fmla="*/ 56 h 39"/>
                  <a:gd name="T2" fmla="*/ 190 w 38"/>
                  <a:gd name="T3" fmla="*/ 0 h 39"/>
                  <a:gd name="T4" fmla="*/ 0 w 38"/>
                  <a:gd name="T5" fmla="*/ 56 h 39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39"/>
                  <a:gd name="T11" fmla="*/ 38 w 38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39">
                    <a:moveTo>
                      <a:pt x="0" y="11"/>
                    </a:moveTo>
                    <a:cubicBezTo>
                      <a:pt x="17" y="39"/>
                      <a:pt x="28" y="23"/>
                      <a:pt x="38" y="0"/>
                    </a:cubicBezTo>
                    <a:cubicBezTo>
                      <a:pt x="14" y="22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34" name="Freeform 352"/>
              <p:cNvSpPr>
                <a:spLocks noChangeAspect="1"/>
              </p:cNvSpPr>
              <p:nvPr/>
            </p:nvSpPr>
            <p:spPr bwMode="auto">
              <a:xfrm>
                <a:off x="3901" y="2655"/>
                <a:ext cx="89" cy="71"/>
              </a:xfrm>
              <a:custGeom>
                <a:avLst/>
                <a:gdLst>
                  <a:gd name="T0" fmla="*/ 198 w 40"/>
                  <a:gd name="T1" fmla="*/ 158 h 32"/>
                  <a:gd name="T2" fmla="*/ 0 w 40"/>
                  <a:gd name="T3" fmla="*/ 138 h 32"/>
                  <a:gd name="T4" fmla="*/ 198 w 40"/>
                  <a:gd name="T5" fmla="*/ 158 h 32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32"/>
                  <a:gd name="T11" fmla="*/ 40 w 40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32">
                    <a:moveTo>
                      <a:pt x="40" y="32"/>
                    </a:moveTo>
                    <a:cubicBezTo>
                      <a:pt x="35" y="0"/>
                      <a:pt x="19" y="10"/>
                      <a:pt x="0" y="28"/>
                    </a:cubicBezTo>
                    <a:cubicBezTo>
                      <a:pt x="31" y="16"/>
                      <a:pt x="40" y="32"/>
                      <a:pt x="40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35" name="Freeform 353"/>
              <p:cNvSpPr>
                <a:spLocks noChangeAspect="1"/>
              </p:cNvSpPr>
              <p:nvPr/>
            </p:nvSpPr>
            <p:spPr bwMode="auto">
              <a:xfrm>
                <a:off x="3888" y="2736"/>
                <a:ext cx="85" cy="85"/>
              </a:xfrm>
              <a:custGeom>
                <a:avLst/>
                <a:gdLst>
                  <a:gd name="T0" fmla="*/ 0 w 38"/>
                  <a:gd name="T1" fmla="*/ 49 h 38"/>
                  <a:gd name="T2" fmla="*/ 190 w 38"/>
                  <a:gd name="T3" fmla="*/ 0 h 38"/>
                  <a:gd name="T4" fmla="*/ 0 w 38"/>
                  <a:gd name="T5" fmla="*/ 49 h 38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38"/>
                  <a:gd name="T11" fmla="*/ 38 w 38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38">
                    <a:moveTo>
                      <a:pt x="0" y="10"/>
                    </a:moveTo>
                    <a:cubicBezTo>
                      <a:pt x="16" y="38"/>
                      <a:pt x="27" y="23"/>
                      <a:pt x="38" y="0"/>
                    </a:cubicBezTo>
                    <a:cubicBezTo>
                      <a:pt x="14" y="21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36" name="Freeform 354"/>
              <p:cNvSpPr>
                <a:spLocks noChangeAspect="1"/>
              </p:cNvSpPr>
              <p:nvPr/>
            </p:nvSpPr>
            <p:spPr bwMode="auto">
              <a:xfrm>
                <a:off x="3792" y="2742"/>
                <a:ext cx="85" cy="87"/>
              </a:xfrm>
              <a:custGeom>
                <a:avLst/>
                <a:gdLst>
                  <a:gd name="T0" fmla="*/ 0 w 38"/>
                  <a:gd name="T1" fmla="*/ 56 h 39"/>
                  <a:gd name="T2" fmla="*/ 190 w 38"/>
                  <a:gd name="T3" fmla="*/ 0 h 39"/>
                  <a:gd name="T4" fmla="*/ 0 w 38"/>
                  <a:gd name="T5" fmla="*/ 56 h 39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39"/>
                  <a:gd name="T11" fmla="*/ 38 w 38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39">
                    <a:moveTo>
                      <a:pt x="0" y="11"/>
                    </a:moveTo>
                    <a:cubicBezTo>
                      <a:pt x="17" y="39"/>
                      <a:pt x="28" y="23"/>
                      <a:pt x="38" y="0"/>
                    </a:cubicBezTo>
                    <a:cubicBezTo>
                      <a:pt x="14" y="22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37" name="Freeform 355"/>
              <p:cNvSpPr>
                <a:spLocks noChangeAspect="1"/>
              </p:cNvSpPr>
              <p:nvPr/>
            </p:nvSpPr>
            <p:spPr bwMode="auto">
              <a:xfrm>
                <a:off x="3840" y="2808"/>
                <a:ext cx="85" cy="84"/>
              </a:xfrm>
              <a:custGeom>
                <a:avLst/>
                <a:gdLst>
                  <a:gd name="T0" fmla="*/ 0 w 38"/>
                  <a:gd name="T1" fmla="*/ 49 h 38"/>
                  <a:gd name="T2" fmla="*/ 190 w 38"/>
                  <a:gd name="T3" fmla="*/ 0 h 38"/>
                  <a:gd name="T4" fmla="*/ 0 w 38"/>
                  <a:gd name="T5" fmla="*/ 49 h 38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38"/>
                  <a:gd name="T11" fmla="*/ 38 w 38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38">
                    <a:moveTo>
                      <a:pt x="0" y="10"/>
                    </a:moveTo>
                    <a:cubicBezTo>
                      <a:pt x="16" y="38"/>
                      <a:pt x="27" y="23"/>
                      <a:pt x="38" y="0"/>
                    </a:cubicBezTo>
                    <a:cubicBezTo>
                      <a:pt x="14" y="21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6127" name="Text Box 366"/>
            <p:cNvSpPr txBox="1">
              <a:spLocks noChangeArrowheads="1"/>
            </p:cNvSpPr>
            <p:nvPr/>
          </p:nvSpPr>
          <p:spPr bwMode="auto">
            <a:xfrm>
              <a:off x="75474" y="3897166"/>
              <a:ext cx="922022" cy="50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l-GR" altLang="el-GR" sz="1400" b="0">
                  <a:solidFill>
                    <a:srgbClr val="000000"/>
                  </a:solidFill>
                  <a:latin typeface="Calibri" pitchFamily="34" charset="0"/>
                </a:rPr>
                <a:t>ανενεργός</a:t>
              </a:r>
              <a:endParaRPr lang="en-US" altLang="el-GR" sz="14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r"/>
              <a:r>
                <a:rPr lang="en-US" altLang="el-GR" sz="1400" b="0">
                  <a:solidFill>
                    <a:srgbClr val="000000"/>
                  </a:solidFill>
                  <a:latin typeface="Calibri" pitchFamily="34" charset="0"/>
                </a:rPr>
                <a:t>IKKK</a:t>
              </a:r>
            </a:p>
          </p:txBody>
        </p:sp>
        <p:sp>
          <p:nvSpPr>
            <p:cNvPr id="46128" name="Text Box 367"/>
            <p:cNvSpPr txBox="1">
              <a:spLocks noChangeArrowheads="1"/>
            </p:cNvSpPr>
            <p:nvPr/>
          </p:nvSpPr>
          <p:spPr bwMode="auto">
            <a:xfrm>
              <a:off x="2490995" y="3897166"/>
              <a:ext cx="762654" cy="50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el-GR" sz="1400">
                  <a:solidFill>
                    <a:srgbClr val="000000"/>
                  </a:solidFill>
                  <a:latin typeface="Calibri" pitchFamily="34" charset="0"/>
                </a:rPr>
                <a:t>Ενεργός</a:t>
              </a:r>
              <a:endParaRPr lang="en-US" altLang="el-GR" sz="140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</a:rPr>
                <a:t>IKKK</a:t>
              </a:r>
            </a:p>
          </p:txBody>
        </p:sp>
        <p:sp>
          <p:nvSpPr>
            <p:cNvPr id="46129" name="Text Box 369"/>
            <p:cNvSpPr txBox="1">
              <a:spLocks noChangeArrowheads="1"/>
            </p:cNvSpPr>
            <p:nvPr/>
          </p:nvSpPr>
          <p:spPr bwMode="auto">
            <a:xfrm>
              <a:off x="3214678" y="4500570"/>
              <a:ext cx="680446" cy="44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el-GR" sz="1200">
                  <a:solidFill>
                    <a:srgbClr val="000000"/>
                  </a:solidFill>
                  <a:latin typeface="Calibri" pitchFamily="34" charset="0"/>
                </a:rPr>
                <a:t>Ενεργός</a:t>
              </a:r>
            </a:p>
            <a:p>
              <a:r>
                <a:rPr lang="en-US" altLang="el-GR" sz="1200">
                  <a:solidFill>
                    <a:srgbClr val="000000"/>
                  </a:solidFill>
                  <a:latin typeface="Calibri" pitchFamily="34" charset="0"/>
                </a:rPr>
                <a:t> IKK-</a:t>
              </a:r>
              <a:r>
                <a:rPr lang="en-US" altLang="el-GR" sz="12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</a:t>
              </a:r>
            </a:p>
          </p:txBody>
        </p:sp>
        <p:sp>
          <p:nvSpPr>
            <p:cNvPr id="46130" name="Rectangle 370"/>
            <p:cNvSpPr>
              <a:spLocks noChangeArrowheads="1"/>
            </p:cNvSpPr>
            <p:nvPr/>
          </p:nvSpPr>
          <p:spPr bwMode="auto">
            <a:xfrm>
              <a:off x="2874535" y="4708594"/>
              <a:ext cx="205718" cy="20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1800" b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</a:t>
              </a:r>
            </a:p>
          </p:txBody>
        </p:sp>
        <p:sp>
          <p:nvSpPr>
            <p:cNvPr id="46131" name="Rectangle 371"/>
            <p:cNvSpPr>
              <a:spLocks noChangeArrowheads="1"/>
            </p:cNvSpPr>
            <p:nvPr/>
          </p:nvSpPr>
          <p:spPr bwMode="auto">
            <a:xfrm>
              <a:off x="2714145" y="4702304"/>
              <a:ext cx="217341" cy="20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1800" b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46132" name="Rectangle 372"/>
            <p:cNvSpPr>
              <a:spLocks noChangeArrowheads="1"/>
            </p:cNvSpPr>
            <p:nvPr/>
          </p:nvSpPr>
          <p:spPr bwMode="auto">
            <a:xfrm>
              <a:off x="1709964" y="4708594"/>
              <a:ext cx="205718" cy="20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1800" b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</a:t>
              </a:r>
            </a:p>
          </p:txBody>
        </p:sp>
        <p:sp>
          <p:nvSpPr>
            <p:cNvPr id="46133" name="Rectangle 373"/>
            <p:cNvSpPr>
              <a:spLocks noChangeArrowheads="1"/>
            </p:cNvSpPr>
            <p:nvPr/>
          </p:nvSpPr>
          <p:spPr bwMode="auto">
            <a:xfrm>
              <a:off x="1549574" y="4702304"/>
              <a:ext cx="217341" cy="20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1800" b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46134" name="Rectangle 374"/>
            <p:cNvSpPr>
              <a:spLocks noChangeArrowheads="1"/>
            </p:cNvSpPr>
            <p:nvPr/>
          </p:nvSpPr>
          <p:spPr bwMode="auto">
            <a:xfrm>
              <a:off x="2837343" y="4488439"/>
              <a:ext cx="134821" cy="20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l-GR" altLang="el-GR" sz="1800" b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endParaRPr>
            </a:p>
          </p:txBody>
        </p:sp>
        <p:grpSp>
          <p:nvGrpSpPr>
            <p:cNvPr id="46135" name="Group 375"/>
            <p:cNvGrpSpPr>
              <a:grpSpLocks noChangeAspect="1"/>
            </p:cNvGrpSpPr>
            <p:nvPr/>
          </p:nvGrpSpPr>
          <p:grpSpPr bwMode="auto">
            <a:xfrm>
              <a:off x="3027952" y="4683433"/>
              <a:ext cx="126685" cy="114271"/>
              <a:chOff x="3714" y="1974"/>
              <a:chExt cx="144" cy="144"/>
            </a:xfrm>
          </p:grpSpPr>
          <p:sp>
            <p:nvSpPr>
              <p:cNvPr id="46331" name="Oval 376"/>
              <p:cNvSpPr>
                <a:spLocks noChangeAspect="1" noChangeArrowheads="1"/>
              </p:cNvSpPr>
              <p:nvPr/>
            </p:nvSpPr>
            <p:spPr bwMode="auto">
              <a:xfrm>
                <a:off x="3714" y="1974"/>
                <a:ext cx="144" cy="144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32" name="Freeform 17"/>
              <p:cNvSpPr>
                <a:spLocks noChangeAspect="1" noEditPoints="1"/>
              </p:cNvSpPr>
              <p:nvPr/>
            </p:nvSpPr>
            <p:spPr bwMode="auto">
              <a:xfrm>
                <a:off x="3762" y="2004"/>
                <a:ext cx="59" cy="96"/>
              </a:xfrm>
              <a:custGeom>
                <a:avLst/>
                <a:gdLst>
                  <a:gd name="T0" fmla="*/ 0 w 129"/>
                  <a:gd name="T1" fmla="*/ 164550 h 210"/>
                  <a:gd name="T2" fmla="*/ 0 w 129"/>
                  <a:gd name="T3" fmla="*/ 2351 h 210"/>
                  <a:gd name="T4" fmla="*/ 18058 w 129"/>
                  <a:gd name="T5" fmla="*/ 2351 h 210"/>
                  <a:gd name="T6" fmla="*/ 18058 w 129"/>
                  <a:gd name="T7" fmla="*/ 17239 h 210"/>
                  <a:gd name="T8" fmla="*/ 32191 w 129"/>
                  <a:gd name="T9" fmla="*/ 3918 h 210"/>
                  <a:gd name="T10" fmla="*/ 51819 w 129"/>
                  <a:gd name="T11" fmla="*/ 0 h 210"/>
                  <a:gd name="T12" fmla="*/ 78514 w 129"/>
                  <a:gd name="T13" fmla="*/ 7052 h 210"/>
                  <a:gd name="T14" fmla="*/ 95788 w 129"/>
                  <a:gd name="T15" fmla="*/ 28992 h 210"/>
                  <a:gd name="T16" fmla="*/ 101283 w 129"/>
                  <a:gd name="T17" fmla="*/ 60335 h 210"/>
                  <a:gd name="T18" fmla="*/ 95002 w 129"/>
                  <a:gd name="T19" fmla="*/ 92462 h 210"/>
                  <a:gd name="T20" fmla="*/ 76159 w 129"/>
                  <a:gd name="T21" fmla="*/ 114402 h 210"/>
                  <a:gd name="T22" fmla="*/ 50249 w 129"/>
                  <a:gd name="T23" fmla="*/ 122238 h 210"/>
                  <a:gd name="T24" fmla="*/ 32191 w 129"/>
                  <a:gd name="T25" fmla="*/ 117536 h 210"/>
                  <a:gd name="T26" fmla="*/ 19629 w 129"/>
                  <a:gd name="T27" fmla="*/ 107349 h 210"/>
                  <a:gd name="T28" fmla="*/ 19629 w 129"/>
                  <a:gd name="T29" fmla="*/ 164550 h 210"/>
                  <a:gd name="T30" fmla="*/ 0 w 129"/>
                  <a:gd name="T31" fmla="*/ 164550 h 210"/>
                  <a:gd name="T32" fmla="*/ 17273 w 129"/>
                  <a:gd name="T33" fmla="*/ 61119 h 210"/>
                  <a:gd name="T34" fmla="*/ 26695 w 129"/>
                  <a:gd name="T35" fmla="*/ 94812 h 210"/>
                  <a:gd name="T36" fmla="*/ 48679 w 129"/>
                  <a:gd name="T37" fmla="*/ 105782 h 210"/>
                  <a:gd name="T38" fmla="*/ 71448 w 129"/>
                  <a:gd name="T39" fmla="*/ 94812 h 210"/>
                  <a:gd name="T40" fmla="*/ 80870 w 129"/>
                  <a:gd name="T41" fmla="*/ 59552 h 210"/>
                  <a:gd name="T42" fmla="*/ 71448 w 129"/>
                  <a:gd name="T43" fmla="*/ 26641 h 210"/>
                  <a:gd name="T44" fmla="*/ 49464 w 129"/>
                  <a:gd name="T45" fmla="*/ 14888 h 210"/>
                  <a:gd name="T46" fmla="*/ 27480 w 129"/>
                  <a:gd name="T47" fmla="*/ 27425 h 210"/>
                  <a:gd name="T48" fmla="*/ 17273 w 129"/>
                  <a:gd name="T49" fmla="*/ 61119 h 2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210"/>
                  <a:gd name="T77" fmla="*/ 129 w 129"/>
                  <a:gd name="T78" fmla="*/ 210 h 2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210">
                    <a:moveTo>
                      <a:pt x="0" y="21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8" y="15"/>
                      <a:pt x="34" y="9"/>
                      <a:pt x="41" y="5"/>
                    </a:cubicBezTo>
                    <a:cubicBezTo>
                      <a:pt x="48" y="1"/>
                      <a:pt x="56" y="0"/>
                      <a:pt x="66" y="0"/>
                    </a:cubicBezTo>
                    <a:cubicBezTo>
                      <a:pt x="79" y="0"/>
                      <a:pt x="90" y="3"/>
                      <a:pt x="100" y="9"/>
                    </a:cubicBezTo>
                    <a:cubicBezTo>
                      <a:pt x="109" y="16"/>
                      <a:pt x="117" y="25"/>
                      <a:pt x="122" y="37"/>
                    </a:cubicBezTo>
                    <a:cubicBezTo>
                      <a:pt x="127" y="49"/>
                      <a:pt x="129" y="62"/>
                      <a:pt x="129" y="77"/>
                    </a:cubicBezTo>
                    <a:cubicBezTo>
                      <a:pt x="129" y="92"/>
                      <a:pt x="126" y="106"/>
                      <a:pt x="121" y="118"/>
                    </a:cubicBezTo>
                    <a:cubicBezTo>
                      <a:pt x="115" y="130"/>
                      <a:pt x="107" y="139"/>
                      <a:pt x="97" y="146"/>
                    </a:cubicBezTo>
                    <a:cubicBezTo>
                      <a:pt x="87" y="152"/>
                      <a:pt x="76" y="156"/>
                      <a:pt x="64" y="156"/>
                    </a:cubicBezTo>
                    <a:cubicBezTo>
                      <a:pt x="56" y="156"/>
                      <a:pt x="48" y="154"/>
                      <a:pt x="41" y="150"/>
                    </a:cubicBezTo>
                    <a:cubicBezTo>
                      <a:pt x="35" y="147"/>
                      <a:pt x="29" y="142"/>
                      <a:pt x="25" y="137"/>
                    </a:cubicBezTo>
                    <a:cubicBezTo>
                      <a:pt x="25" y="210"/>
                      <a:pt x="25" y="210"/>
                      <a:pt x="25" y="210"/>
                    </a:cubicBezTo>
                    <a:lnTo>
                      <a:pt x="0" y="210"/>
                    </a:lnTo>
                    <a:close/>
                    <a:moveTo>
                      <a:pt x="22" y="78"/>
                    </a:moveTo>
                    <a:cubicBezTo>
                      <a:pt x="22" y="98"/>
                      <a:pt x="26" y="112"/>
                      <a:pt x="34" y="121"/>
                    </a:cubicBezTo>
                    <a:cubicBezTo>
                      <a:pt x="42" y="130"/>
                      <a:pt x="51" y="135"/>
                      <a:pt x="62" y="135"/>
                    </a:cubicBezTo>
                    <a:cubicBezTo>
                      <a:pt x="74" y="135"/>
                      <a:pt x="83" y="130"/>
                      <a:pt x="91" y="121"/>
                    </a:cubicBezTo>
                    <a:cubicBezTo>
                      <a:pt x="99" y="111"/>
                      <a:pt x="103" y="96"/>
                      <a:pt x="103" y="76"/>
                    </a:cubicBezTo>
                    <a:cubicBezTo>
                      <a:pt x="103" y="57"/>
                      <a:pt x="99" y="43"/>
                      <a:pt x="91" y="34"/>
                    </a:cubicBezTo>
                    <a:cubicBezTo>
                      <a:pt x="84" y="24"/>
                      <a:pt x="74" y="19"/>
                      <a:pt x="63" y="19"/>
                    </a:cubicBezTo>
                    <a:cubicBezTo>
                      <a:pt x="53" y="19"/>
                      <a:pt x="43" y="24"/>
                      <a:pt x="35" y="35"/>
                    </a:cubicBezTo>
                    <a:cubicBezTo>
                      <a:pt x="27" y="45"/>
                      <a:pt x="22" y="59"/>
                      <a:pt x="22" y="7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6136" name="Text Box 378"/>
            <p:cNvSpPr txBox="1">
              <a:spLocks noChangeArrowheads="1"/>
            </p:cNvSpPr>
            <p:nvPr/>
          </p:nvSpPr>
          <p:spPr bwMode="auto">
            <a:xfrm>
              <a:off x="1843623" y="5310350"/>
              <a:ext cx="473623" cy="296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</a:t>
              </a:r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</a:rPr>
                <a:t>-B</a:t>
              </a:r>
            </a:p>
          </p:txBody>
        </p:sp>
        <p:sp>
          <p:nvSpPr>
            <p:cNvPr id="46137" name="Text Box 379"/>
            <p:cNvSpPr txBox="1">
              <a:spLocks noChangeArrowheads="1"/>
            </p:cNvSpPr>
            <p:nvPr/>
          </p:nvSpPr>
          <p:spPr bwMode="auto">
            <a:xfrm>
              <a:off x="2599083" y="5354381"/>
              <a:ext cx="621533" cy="296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</a:rPr>
                <a:t>NF-</a:t>
              </a:r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</a:t>
              </a:r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46138" name="Line 380"/>
            <p:cNvSpPr>
              <a:spLocks noChangeShapeType="1"/>
            </p:cNvSpPr>
            <p:nvPr/>
          </p:nvSpPr>
          <p:spPr bwMode="auto">
            <a:xfrm>
              <a:off x="2156267" y="5406799"/>
              <a:ext cx="2231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9" name="Line 381"/>
            <p:cNvSpPr>
              <a:spLocks noChangeShapeType="1"/>
            </p:cNvSpPr>
            <p:nvPr/>
          </p:nvSpPr>
          <p:spPr bwMode="auto">
            <a:xfrm>
              <a:off x="2511914" y="5457120"/>
              <a:ext cx="13365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0" name="Text Box 382"/>
            <p:cNvSpPr txBox="1">
              <a:spLocks noChangeArrowheads="1"/>
            </p:cNvSpPr>
            <p:nvPr/>
          </p:nvSpPr>
          <p:spPr bwMode="auto">
            <a:xfrm>
              <a:off x="4721347" y="5539103"/>
              <a:ext cx="14668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el-GR" sz="1200" i="1">
                  <a:solidFill>
                    <a:srgbClr val="000000"/>
                  </a:solidFill>
                  <a:latin typeface="Calibri" pitchFamily="34" charset="0"/>
                </a:rPr>
                <a:t>Μετανάστευση του</a:t>
              </a:r>
              <a:r>
                <a:rPr lang="en-US" altLang="el-GR" sz="1200" i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r>
                <a:rPr lang="en-US" altLang="el-GR" sz="1200" i="1">
                  <a:solidFill>
                    <a:srgbClr val="000000"/>
                  </a:solidFill>
                  <a:latin typeface="Calibri" pitchFamily="34" charset="0"/>
                </a:rPr>
                <a:t>NF-</a:t>
              </a:r>
              <a:r>
                <a:rPr lang="en-US" altLang="el-GR" sz="1200" i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</a:t>
              </a:r>
              <a:r>
                <a:rPr lang="en-US" altLang="el-GR" sz="1200" i="1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r>
                <a:rPr lang="el-GR" altLang="el-GR" sz="1200" i="1">
                  <a:solidFill>
                    <a:srgbClr val="000000"/>
                  </a:solidFill>
                  <a:latin typeface="Calibri" pitchFamily="34" charset="0"/>
                </a:rPr>
                <a:t> στον πυρήνα</a:t>
              </a:r>
              <a:endParaRPr lang="en-US" altLang="el-GR" sz="1200" i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141" name="Text Box 383"/>
            <p:cNvSpPr txBox="1">
              <a:spLocks noChangeArrowheads="1"/>
            </p:cNvSpPr>
            <p:nvPr/>
          </p:nvSpPr>
          <p:spPr bwMode="auto">
            <a:xfrm>
              <a:off x="4714876" y="4500570"/>
              <a:ext cx="192235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altLang="el-GR" sz="1200" i="1">
                  <a:solidFill>
                    <a:srgbClr val="000000"/>
                  </a:solidFill>
                  <a:latin typeface="Calibri" pitchFamily="34" charset="0"/>
                </a:rPr>
                <a:t>Ουμπικουϊτίνωση</a:t>
              </a:r>
              <a:r>
                <a:rPr lang="en-US" altLang="el-GR" sz="1200" i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l-GR" altLang="el-GR" sz="1200" i="1">
                  <a:solidFill>
                    <a:srgbClr val="000000"/>
                  </a:solidFill>
                  <a:latin typeface="Calibri" pitchFamily="34" charset="0"/>
                </a:rPr>
                <a:t>και αποδόμηση του φωσφορυλιωμένου </a:t>
              </a:r>
              <a:endParaRPr lang="en-US" altLang="el-GR" sz="1200" i="1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altLang="el-GR" sz="1200" i="1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l-GR" altLang="el-GR" sz="1200" i="1">
                  <a:solidFill>
                    <a:srgbClr val="000000"/>
                  </a:solidFill>
                  <a:latin typeface="Calibri" pitchFamily="34" charset="0"/>
                </a:rPr>
                <a:t>κ-</a:t>
              </a:r>
              <a:r>
                <a:rPr lang="en-US" altLang="el-GR" sz="1200" i="1">
                  <a:solidFill>
                    <a:srgbClr val="000000"/>
                  </a:solidFill>
                  <a:latin typeface="Calibri" pitchFamily="34" charset="0"/>
                </a:rPr>
                <a:t>B </a:t>
              </a:r>
              <a:r>
                <a:rPr lang="el-GR" altLang="el-GR" sz="1200" i="1">
                  <a:solidFill>
                    <a:srgbClr val="000000"/>
                  </a:solidFill>
                  <a:latin typeface="Calibri" pitchFamily="34" charset="0"/>
                </a:rPr>
                <a:t>στο πρωτεάσωμα</a:t>
              </a:r>
              <a:endParaRPr lang="en-US" altLang="el-GR" sz="1200" i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142" name="Rectangle 384"/>
            <p:cNvSpPr>
              <a:spLocks noChangeArrowheads="1"/>
            </p:cNvSpPr>
            <p:nvPr/>
          </p:nvSpPr>
          <p:spPr bwMode="auto">
            <a:xfrm>
              <a:off x="1632094" y="4465375"/>
              <a:ext cx="203393" cy="24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1800" b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</a:t>
              </a:r>
              <a:endParaRPr lang="el-GR" altLang="el-GR" sz="1800" b="0">
                <a:solidFill>
                  <a:srgbClr val="000000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46143" name="Line 385"/>
            <p:cNvSpPr>
              <a:spLocks noChangeShapeType="1"/>
            </p:cNvSpPr>
            <p:nvPr/>
          </p:nvSpPr>
          <p:spPr bwMode="auto">
            <a:xfrm>
              <a:off x="3018654" y="4842783"/>
              <a:ext cx="2231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4" name="Rectangle 386"/>
            <p:cNvSpPr>
              <a:spLocks noChangeArrowheads="1"/>
            </p:cNvSpPr>
            <p:nvPr/>
          </p:nvSpPr>
          <p:spPr bwMode="auto">
            <a:xfrm>
              <a:off x="2807125" y="4448601"/>
              <a:ext cx="203394" cy="24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1800" b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</a:t>
              </a:r>
              <a:endParaRPr lang="el-GR" altLang="el-GR" sz="1800" b="0">
                <a:solidFill>
                  <a:srgbClr val="000000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46145" name="Freeform 345"/>
            <p:cNvSpPr>
              <a:spLocks/>
            </p:cNvSpPr>
            <p:nvPr/>
          </p:nvSpPr>
          <p:spPr bwMode="auto">
            <a:xfrm>
              <a:off x="1211361" y="3714752"/>
              <a:ext cx="977449" cy="177173"/>
            </a:xfrm>
            <a:custGeom>
              <a:avLst/>
              <a:gdLst>
                <a:gd name="T0" fmla="*/ 0 w 841"/>
                <a:gd name="T1" fmla="*/ 204473366 h 214"/>
                <a:gd name="T2" fmla="*/ 1551699837 w 841"/>
                <a:gd name="T3" fmla="*/ 222118684 h 214"/>
                <a:gd name="T4" fmla="*/ 0 60000 65536"/>
                <a:gd name="T5" fmla="*/ 0 60000 65536"/>
                <a:gd name="T6" fmla="*/ 0 w 841"/>
                <a:gd name="T7" fmla="*/ 0 h 214"/>
                <a:gd name="T8" fmla="*/ 841 w 841"/>
                <a:gd name="T9" fmla="*/ 214 h 2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1" h="214">
                  <a:moveTo>
                    <a:pt x="0" y="197"/>
                  </a:moveTo>
                  <a:cubicBezTo>
                    <a:pt x="130" y="0"/>
                    <a:pt x="677" y="0"/>
                    <a:pt x="841" y="214"/>
                  </a:cubicBezTo>
                </a:path>
              </a:pathLst>
            </a:custGeom>
            <a:noFill/>
            <a:ln w="6350" cap="rnd">
              <a:solidFill>
                <a:schemeClr val="tx1"/>
              </a:solidFill>
              <a:prstDash val="solid"/>
              <a:miter lim="800000"/>
              <a:headEnd/>
              <a:tailEnd type="stealth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6" name="1769 - TextBox"/>
            <p:cNvSpPr txBox="1">
              <a:spLocks noChangeArrowheads="1"/>
            </p:cNvSpPr>
            <p:nvPr/>
          </p:nvSpPr>
          <p:spPr bwMode="auto">
            <a:xfrm>
              <a:off x="2143108" y="2000240"/>
              <a:ext cx="7143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TIRAP</a:t>
              </a:r>
            </a:p>
          </p:txBody>
        </p:sp>
        <p:sp>
          <p:nvSpPr>
            <p:cNvPr id="46147" name="1770 - TextBox"/>
            <p:cNvSpPr txBox="1">
              <a:spLocks noChangeArrowheads="1"/>
            </p:cNvSpPr>
            <p:nvPr/>
          </p:nvSpPr>
          <p:spPr bwMode="auto">
            <a:xfrm>
              <a:off x="2000232" y="2571744"/>
              <a:ext cx="92869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MyD88</a:t>
              </a:r>
            </a:p>
          </p:txBody>
        </p:sp>
        <p:sp>
          <p:nvSpPr>
            <p:cNvPr id="46148" name="1884 - TextBox"/>
            <p:cNvSpPr txBox="1">
              <a:spLocks noChangeArrowheads="1"/>
            </p:cNvSpPr>
            <p:nvPr/>
          </p:nvSpPr>
          <p:spPr bwMode="auto">
            <a:xfrm>
              <a:off x="1357290" y="3286124"/>
              <a:ext cx="9286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TAB1/2/3</a:t>
              </a:r>
            </a:p>
          </p:txBody>
        </p:sp>
        <p:sp>
          <p:nvSpPr>
            <p:cNvPr id="46149" name="1890 - TextBox"/>
            <p:cNvSpPr txBox="1">
              <a:spLocks noChangeArrowheads="1"/>
            </p:cNvSpPr>
            <p:nvPr/>
          </p:nvSpPr>
          <p:spPr bwMode="auto">
            <a:xfrm>
              <a:off x="1285852" y="2857496"/>
              <a:ext cx="1000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IRAK4/1</a:t>
              </a:r>
            </a:p>
          </p:txBody>
        </p:sp>
        <p:sp>
          <p:nvSpPr>
            <p:cNvPr id="1892" name="1891 - Ελεύθερη σχεδίαση"/>
            <p:cNvSpPr/>
            <p:nvPr/>
          </p:nvSpPr>
          <p:spPr>
            <a:xfrm>
              <a:off x="2247352" y="2941634"/>
              <a:ext cx="469938" cy="65087"/>
            </a:xfrm>
            <a:custGeom>
              <a:avLst/>
              <a:gdLst>
                <a:gd name="connsiteX0" fmla="*/ 0 w 470116"/>
                <a:gd name="connsiteY0" fmla="*/ 64576 h 64576"/>
                <a:gd name="connsiteX1" fmla="*/ 123987 w 470116"/>
                <a:gd name="connsiteY1" fmla="*/ 18081 h 64576"/>
                <a:gd name="connsiteX2" fmla="*/ 232475 w 470116"/>
                <a:gd name="connsiteY2" fmla="*/ 18081 h 64576"/>
                <a:gd name="connsiteX3" fmla="*/ 433953 w 470116"/>
                <a:gd name="connsiteY3" fmla="*/ 2583 h 64576"/>
                <a:gd name="connsiteX4" fmla="*/ 449451 w 470116"/>
                <a:gd name="connsiteY4" fmla="*/ 2583 h 64576"/>
                <a:gd name="connsiteX5" fmla="*/ 449451 w 470116"/>
                <a:gd name="connsiteY5" fmla="*/ 2583 h 6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116" h="64576">
                  <a:moveTo>
                    <a:pt x="0" y="64576"/>
                  </a:moveTo>
                  <a:cubicBezTo>
                    <a:pt x="42620" y="45203"/>
                    <a:pt x="85241" y="25830"/>
                    <a:pt x="123987" y="18081"/>
                  </a:cubicBezTo>
                  <a:cubicBezTo>
                    <a:pt x="162733" y="10332"/>
                    <a:pt x="180814" y="20664"/>
                    <a:pt x="232475" y="18081"/>
                  </a:cubicBezTo>
                  <a:cubicBezTo>
                    <a:pt x="284136" y="15498"/>
                    <a:pt x="397790" y="5166"/>
                    <a:pt x="433953" y="2583"/>
                  </a:cubicBezTo>
                  <a:cubicBezTo>
                    <a:pt x="470116" y="0"/>
                    <a:pt x="449451" y="2583"/>
                    <a:pt x="449451" y="2583"/>
                  </a:cubicBezTo>
                  <a:lnTo>
                    <a:pt x="449451" y="2583"/>
                  </a:lnTo>
                </a:path>
              </a:pathLst>
            </a:cu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grpSp>
          <p:nvGrpSpPr>
            <p:cNvPr id="46151" name="1892 - Ομάδα"/>
            <p:cNvGrpSpPr>
              <a:grpSpLocks/>
            </p:cNvGrpSpPr>
            <p:nvPr/>
          </p:nvGrpSpPr>
          <p:grpSpPr bwMode="auto">
            <a:xfrm>
              <a:off x="4500562" y="3857628"/>
              <a:ext cx="577901" cy="500066"/>
              <a:chOff x="5279983" y="2928934"/>
              <a:chExt cx="863653" cy="1428760"/>
            </a:xfrm>
          </p:grpSpPr>
          <p:sp>
            <p:nvSpPr>
              <p:cNvPr id="1894" name="1893 - Στρογγυλεμένο ορθογώνιο"/>
              <p:cNvSpPr/>
              <p:nvPr/>
            </p:nvSpPr>
            <p:spPr>
              <a:xfrm>
                <a:off x="5357737" y="3287259"/>
                <a:ext cx="642991" cy="1070435"/>
              </a:xfrm>
              <a:prstGeom prst="round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95" name="Oval 23"/>
              <p:cNvSpPr/>
              <p:nvPr/>
            </p:nvSpPr>
            <p:spPr>
              <a:xfrm>
                <a:off x="5279440" y="2928934"/>
                <a:ext cx="863647" cy="376468"/>
              </a:xfrm>
              <a:prstGeom prst="ellipse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1800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52" name="Text Box 379"/>
            <p:cNvSpPr txBox="1">
              <a:spLocks noChangeArrowheads="1"/>
            </p:cNvSpPr>
            <p:nvPr/>
          </p:nvSpPr>
          <p:spPr bwMode="auto">
            <a:xfrm>
              <a:off x="1714480" y="6215082"/>
              <a:ext cx="621533" cy="296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</a:rPr>
                <a:t>NF-</a:t>
              </a:r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</a:t>
              </a:r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1897" name="Rectangle 2"/>
            <p:cNvSpPr/>
            <p:nvPr/>
          </p:nvSpPr>
          <p:spPr>
            <a:xfrm>
              <a:off x="5000302" y="4000504"/>
              <a:ext cx="258784" cy="500066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800" b="0">
                <a:solidFill>
                  <a:prstClr val="white"/>
                </a:solidFill>
              </a:endParaRPr>
            </a:p>
          </p:txBody>
        </p:sp>
        <p:sp>
          <p:nvSpPr>
            <p:cNvPr id="1898" name="Freeform 297"/>
            <p:cNvSpPr>
              <a:spLocks noChangeAspect="1"/>
            </p:cNvSpPr>
            <p:nvPr/>
          </p:nvSpPr>
          <p:spPr bwMode="auto">
            <a:xfrm rot="20686443">
              <a:off x="6805437" y="6049981"/>
              <a:ext cx="393732" cy="171451"/>
            </a:xfrm>
            <a:custGeom>
              <a:avLst/>
              <a:gdLst>
                <a:gd name="T0" fmla="*/ 19 w 225"/>
                <a:gd name="T1" fmla="*/ 49 h 108"/>
                <a:gd name="T2" fmla="*/ 19 w 225"/>
                <a:gd name="T3" fmla="*/ 49 h 108"/>
                <a:gd name="T4" fmla="*/ 290 w 225"/>
                <a:gd name="T5" fmla="*/ 154 h 108"/>
                <a:gd name="T6" fmla="*/ 298 w 225"/>
                <a:gd name="T7" fmla="*/ 157 h 108"/>
                <a:gd name="T8" fmla="*/ 320 w 225"/>
                <a:gd name="T9" fmla="*/ 144 h 108"/>
                <a:gd name="T10" fmla="*/ 320 w 225"/>
                <a:gd name="T11" fmla="*/ 144 h 108"/>
                <a:gd name="T12" fmla="*/ 309 w 225"/>
                <a:gd name="T13" fmla="*/ 112 h 108"/>
                <a:gd name="T14" fmla="*/ 33 w 225"/>
                <a:gd name="T15" fmla="*/ 4 h 108"/>
                <a:gd name="T16" fmla="*/ 4 w 225"/>
                <a:gd name="T17" fmla="*/ 19 h 108"/>
                <a:gd name="T18" fmla="*/ 4 w 225"/>
                <a:gd name="T19" fmla="*/ 19 h 108"/>
                <a:gd name="T20" fmla="*/ 19 w 225"/>
                <a:gd name="T21" fmla="*/ 49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108">
                  <a:moveTo>
                    <a:pt x="13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82" y="56"/>
                    <a:pt x="145" y="80"/>
                    <a:pt x="200" y="106"/>
                  </a:cubicBezTo>
                  <a:cubicBezTo>
                    <a:pt x="202" y="107"/>
                    <a:pt x="204" y="108"/>
                    <a:pt x="206" y="108"/>
                  </a:cubicBezTo>
                  <a:cubicBezTo>
                    <a:pt x="212" y="108"/>
                    <a:pt x="218" y="105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ubicBezTo>
                    <a:pt x="225" y="91"/>
                    <a:pt x="221" y="81"/>
                    <a:pt x="213" y="77"/>
                  </a:cubicBezTo>
                  <a:cubicBezTo>
                    <a:pt x="157" y="50"/>
                    <a:pt x="93" y="26"/>
                    <a:pt x="23" y="3"/>
                  </a:cubicBezTo>
                  <a:cubicBezTo>
                    <a:pt x="15" y="0"/>
                    <a:pt x="5" y="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22"/>
                    <a:pt x="5" y="31"/>
                    <a:pt x="13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9" name="Freeform 297"/>
            <p:cNvSpPr>
              <a:spLocks noChangeAspect="1"/>
            </p:cNvSpPr>
            <p:nvPr/>
          </p:nvSpPr>
          <p:spPr bwMode="auto">
            <a:xfrm rot="20647618">
              <a:off x="6230715" y="6008706"/>
              <a:ext cx="403258" cy="174626"/>
            </a:xfrm>
            <a:custGeom>
              <a:avLst/>
              <a:gdLst>
                <a:gd name="T0" fmla="*/ 19 w 225"/>
                <a:gd name="T1" fmla="*/ 49 h 108"/>
                <a:gd name="T2" fmla="*/ 19 w 225"/>
                <a:gd name="T3" fmla="*/ 49 h 108"/>
                <a:gd name="T4" fmla="*/ 290 w 225"/>
                <a:gd name="T5" fmla="*/ 154 h 108"/>
                <a:gd name="T6" fmla="*/ 298 w 225"/>
                <a:gd name="T7" fmla="*/ 157 h 108"/>
                <a:gd name="T8" fmla="*/ 320 w 225"/>
                <a:gd name="T9" fmla="*/ 144 h 108"/>
                <a:gd name="T10" fmla="*/ 320 w 225"/>
                <a:gd name="T11" fmla="*/ 144 h 108"/>
                <a:gd name="T12" fmla="*/ 309 w 225"/>
                <a:gd name="T13" fmla="*/ 112 h 108"/>
                <a:gd name="T14" fmla="*/ 33 w 225"/>
                <a:gd name="T15" fmla="*/ 4 h 108"/>
                <a:gd name="T16" fmla="*/ 4 w 225"/>
                <a:gd name="T17" fmla="*/ 19 h 108"/>
                <a:gd name="T18" fmla="*/ 4 w 225"/>
                <a:gd name="T19" fmla="*/ 19 h 108"/>
                <a:gd name="T20" fmla="*/ 19 w 225"/>
                <a:gd name="T21" fmla="*/ 49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108">
                  <a:moveTo>
                    <a:pt x="13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82" y="56"/>
                    <a:pt x="145" y="80"/>
                    <a:pt x="200" y="106"/>
                  </a:cubicBezTo>
                  <a:cubicBezTo>
                    <a:pt x="202" y="107"/>
                    <a:pt x="204" y="108"/>
                    <a:pt x="206" y="108"/>
                  </a:cubicBezTo>
                  <a:cubicBezTo>
                    <a:pt x="212" y="108"/>
                    <a:pt x="218" y="105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ubicBezTo>
                    <a:pt x="225" y="91"/>
                    <a:pt x="221" y="81"/>
                    <a:pt x="213" y="77"/>
                  </a:cubicBezTo>
                  <a:cubicBezTo>
                    <a:pt x="157" y="50"/>
                    <a:pt x="93" y="26"/>
                    <a:pt x="23" y="3"/>
                  </a:cubicBezTo>
                  <a:cubicBezTo>
                    <a:pt x="15" y="0"/>
                    <a:pt x="5" y="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22"/>
                    <a:pt x="5" y="31"/>
                    <a:pt x="13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6156" name="Group 201"/>
            <p:cNvGrpSpPr>
              <a:grpSpLocks noChangeAspect="1"/>
            </p:cNvGrpSpPr>
            <p:nvPr/>
          </p:nvGrpSpPr>
          <p:grpSpPr bwMode="auto">
            <a:xfrm>
              <a:off x="5575486" y="6610462"/>
              <a:ext cx="2282662" cy="176124"/>
              <a:chOff x="3438" y="2640"/>
              <a:chExt cx="1964" cy="168"/>
            </a:xfrm>
          </p:grpSpPr>
          <p:sp>
            <p:nvSpPr>
              <p:cNvPr id="46241" name="Freeform 14"/>
              <p:cNvSpPr>
                <a:spLocks noChangeAspect="1"/>
              </p:cNvSpPr>
              <p:nvPr/>
            </p:nvSpPr>
            <p:spPr bwMode="auto">
              <a:xfrm>
                <a:off x="3527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42" name="Freeform 10"/>
              <p:cNvSpPr>
                <a:spLocks noChangeAspect="1"/>
              </p:cNvSpPr>
              <p:nvPr/>
            </p:nvSpPr>
            <p:spPr bwMode="auto">
              <a:xfrm>
                <a:off x="3438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43" name="Freeform 13"/>
              <p:cNvSpPr>
                <a:spLocks noChangeAspect="1"/>
              </p:cNvSpPr>
              <p:nvPr/>
            </p:nvSpPr>
            <p:spPr bwMode="auto">
              <a:xfrm>
                <a:off x="3572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44" name="Freeform 9"/>
              <p:cNvSpPr>
                <a:spLocks noChangeAspect="1"/>
              </p:cNvSpPr>
              <p:nvPr/>
            </p:nvSpPr>
            <p:spPr bwMode="auto">
              <a:xfrm>
                <a:off x="3483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45" name="Freeform 7"/>
              <p:cNvSpPr>
                <a:spLocks noChangeAspect="1"/>
              </p:cNvSpPr>
              <p:nvPr/>
            </p:nvSpPr>
            <p:spPr bwMode="auto">
              <a:xfrm>
                <a:off x="3483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46" name="Freeform 11"/>
              <p:cNvSpPr>
                <a:spLocks noChangeAspect="1"/>
              </p:cNvSpPr>
              <p:nvPr/>
            </p:nvSpPr>
            <p:spPr bwMode="auto">
              <a:xfrm>
                <a:off x="3572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47" name="Freeform 8"/>
              <p:cNvSpPr>
                <a:spLocks noChangeAspect="1"/>
              </p:cNvSpPr>
              <p:nvPr/>
            </p:nvSpPr>
            <p:spPr bwMode="auto">
              <a:xfrm>
                <a:off x="3438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48" name="Freeform 12"/>
              <p:cNvSpPr>
                <a:spLocks noChangeAspect="1"/>
              </p:cNvSpPr>
              <p:nvPr/>
            </p:nvSpPr>
            <p:spPr bwMode="auto">
              <a:xfrm>
                <a:off x="3527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49" name="Freeform 14"/>
              <p:cNvSpPr>
                <a:spLocks noChangeAspect="1"/>
              </p:cNvSpPr>
              <p:nvPr/>
            </p:nvSpPr>
            <p:spPr bwMode="auto">
              <a:xfrm>
                <a:off x="3703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50" name="Freeform 10"/>
              <p:cNvSpPr>
                <a:spLocks noChangeAspect="1"/>
              </p:cNvSpPr>
              <p:nvPr/>
            </p:nvSpPr>
            <p:spPr bwMode="auto">
              <a:xfrm>
                <a:off x="3614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51" name="Freeform 13"/>
              <p:cNvSpPr>
                <a:spLocks noChangeAspect="1"/>
              </p:cNvSpPr>
              <p:nvPr/>
            </p:nvSpPr>
            <p:spPr bwMode="auto">
              <a:xfrm>
                <a:off x="3748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52" name="Freeform 9"/>
              <p:cNvSpPr>
                <a:spLocks noChangeAspect="1"/>
              </p:cNvSpPr>
              <p:nvPr/>
            </p:nvSpPr>
            <p:spPr bwMode="auto">
              <a:xfrm>
                <a:off x="3659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53" name="Freeform 7"/>
              <p:cNvSpPr>
                <a:spLocks noChangeAspect="1"/>
              </p:cNvSpPr>
              <p:nvPr/>
            </p:nvSpPr>
            <p:spPr bwMode="auto">
              <a:xfrm>
                <a:off x="3659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54" name="Freeform 11"/>
              <p:cNvSpPr>
                <a:spLocks noChangeAspect="1"/>
              </p:cNvSpPr>
              <p:nvPr/>
            </p:nvSpPr>
            <p:spPr bwMode="auto">
              <a:xfrm>
                <a:off x="3748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55" name="Freeform 8"/>
              <p:cNvSpPr>
                <a:spLocks noChangeAspect="1"/>
              </p:cNvSpPr>
              <p:nvPr/>
            </p:nvSpPr>
            <p:spPr bwMode="auto">
              <a:xfrm>
                <a:off x="3614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56" name="Freeform 12"/>
              <p:cNvSpPr>
                <a:spLocks noChangeAspect="1"/>
              </p:cNvSpPr>
              <p:nvPr/>
            </p:nvSpPr>
            <p:spPr bwMode="auto">
              <a:xfrm>
                <a:off x="3703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57" name="Freeform 14"/>
              <p:cNvSpPr>
                <a:spLocks noChangeAspect="1"/>
              </p:cNvSpPr>
              <p:nvPr/>
            </p:nvSpPr>
            <p:spPr bwMode="auto">
              <a:xfrm>
                <a:off x="3879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58" name="Freeform 10"/>
              <p:cNvSpPr>
                <a:spLocks noChangeAspect="1"/>
              </p:cNvSpPr>
              <p:nvPr/>
            </p:nvSpPr>
            <p:spPr bwMode="auto">
              <a:xfrm>
                <a:off x="3790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59" name="Freeform 13"/>
              <p:cNvSpPr>
                <a:spLocks noChangeAspect="1"/>
              </p:cNvSpPr>
              <p:nvPr/>
            </p:nvSpPr>
            <p:spPr bwMode="auto">
              <a:xfrm>
                <a:off x="3924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60" name="Freeform 9"/>
              <p:cNvSpPr>
                <a:spLocks noChangeAspect="1"/>
              </p:cNvSpPr>
              <p:nvPr/>
            </p:nvSpPr>
            <p:spPr bwMode="auto">
              <a:xfrm>
                <a:off x="3835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61" name="Freeform 7"/>
              <p:cNvSpPr>
                <a:spLocks noChangeAspect="1"/>
              </p:cNvSpPr>
              <p:nvPr/>
            </p:nvSpPr>
            <p:spPr bwMode="auto">
              <a:xfrm>
                <a:off x="3835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62" name="Freeform 11"/>
              <p:cNvSpPr>
                <a:spLocks noChangeAspect="1"/>
              </p:cNvSpPr>
              <p:nvPr/>
            </p:nvSpPr>
            <p:spPr bwMode="auto">
              <a:xfrm>
                <a:off x="3924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63" name="Freeform 8"/>
              <p:cNvSpPr>
                <a:spLocks noChangeAspect="1"/>
              </p:cNvSpPr>
              <p:nvPr/>
            </p:nvSpPr>
            <p:spPr bwMode="auto">
              <a:xfrm>
                <a:off x="3790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64" name="Freeform 12"/>
              <p:cNvSpPr>
                <a:spLocks noChangeAspect="1"/>
              </p:cNvSpPr>
              <p:nvPr/>
            </p:nvSpPr>
            <p:spPr bwMode="auto">
              <a:xfrm>
                <a:off x="3879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65" name="Freeform 14"/>
              <p:cNvSpPr>
                <a:spLocks noChangeAspect="1"/>
              </p:cNvSpPr>
              <p:nvPr/>
            </p:nvSpPr>
            <p:spPr bwMode="auto">
              <a:xfrm>
                <a:off x="4058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66" name="Freeform 10"/>
              <p:cNvSpPr>
                <a:spLocks noChangeAspect="1"/>
              </p:cNvSpPr>
              <p:nvPr/>
            </p:nvSpPr>
            <p:spPr bwMode="auto">
              <a:xfrm>
                <a:off x="3969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67" name="Freeform 13"/>
              <p:cNvSpPr>
                <a:spLocks noChangeAspect="1"/>
              </p:cNvSpPr>
              <p:nvPr/>
            </p:nvSpPr>
            <p:spPr bwMode="auto">
              <a:xfrm>
                <a:off x="4103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68" name="Freeform 9"/>
              <p:cNvSpPr>
                <a:spLocks noChangeAspect="1"/>
              </p:cNvSpPr>
              <p:nvPr/>
            </p:nvSpPr>
            <p:spPr bwMode="auto">
              <a:xfrm>
                <a:off x="4014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69" name="Freeform 7"/>
              <p:cNvSpPr>
                <a:spLocks noChangeAspect="1"/>
              </p:cNvSpPr>
              <p:nvPr/>
            </p:nvSpPr>
            <p:spPr bwMode="auto">
              <a:xfrm>
                <a:off x="4014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70" name="Freeform 11"/>
              <p:cNvSpPr>
                <a:spLocks noChangeAspect="1"/>
              </p:cNvSpPr>
              <p:nvPr/>
            </p:nvSpPr>
            <p:spPr bwMode="auto">
              <a:xfrm>
                <a:off x="4103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71" name="Freeform 8"/>
              <p:cNvSpPr>
                <a:spLocks noChangeAspect="1"/>
              </p:cNvSpPr>
              <p:nvPr/>
            </p:nvSpPr>
            <p:spPr bwMode="auto">
              <a:xfrm>
                <a:off x="3969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72" name="Freeform 12"/>
              <p:cNvSpPr>
                <a:spLocks noChangeAspect="1"/>
              </p:cNvSpPr>
              <p:nvPr/>
            </p:nvSpPr>
            <p:spPr bwMode="auto">
              <a:xfrm>
                <a:off x="4058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73" name="Freeform 14"/>
              <p:cNvSpPr>
                <a:spLocks noChangeAspect="1"/>
              </p:cNvSpPr>
              <p:nvPr/>
            </p:nvSpPr>
            <p:spPr bwMode="auto">
              <a:xfrm>
                <a:off x="4235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74" name="Freeform 10"/>
              <p:cNvSpPr>
                <a:spLocks noChangeAspect="1"/>
              </p:cNvSpPr>
              <p:nvPr/>
            </p:nvSpPr>
            <p:spPr bwMode="auto">
              <a:xfrm>
                <a:off x="4146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75" name="Freeform 13"/>
              <p:cNvSpPr>
                <a:spLocks noChangeAspect="1"/>
              </p:cNvSpPr>
              <p:nvPr/>
            </p:nvSpPr>
            <p:spPr bwMode="auto">
              <a:xfrm>
                <a:off x="4280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76" name="Freeform 9"/>
              <p:cNvSpPr>
                <a:spLocks noChangeAspect="1"/>
              </p:cNvSpPr>
              <p:nvPr/>
            </p:nvSpPr>
            <p:spPr bwMode="auto">
              <a:xfrm>
                <a:off x="4191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77" name="Freeform 7"/>
              <p:cNvSpPr>
                <a:spLocks noChangeAspect="1"/>
              </p:cNvSpPr>
              <p:nvPr/>
            </p:nvSpPr>
            <p:spPr bwMode="auto">
              <a:xfrm>
                <a:off x="4191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78" name="Freeform 11"/>
              <p:cNvSpPr>
                <a:spLocks noChangeAspect="1"/>
              </p:cNvSpPr>
              <p:nvPr/>
            </p:nvSpPr>
            <p:spPr bwMode="auto">
              <a:xfrm>
                <a:off x="4280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79" name="Freeform 8"/>
              <p:cNvSpPr>
                <a:spLocks noChangeAspect="1"/>
              </p:cNvSpPr>
              <p:nvPr/>
            </p:nvSpPr>
            <p:spPr bwMode="auto">
              <a:xfrm>
                <a:off x="4146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80" name="Freeform 12"/>
              <p:cNvSpPr>
                <a:spLocks noChangeAspect="1"/>
              </p:cNvSpPr>
              <p:nvPr/>
            </p:nvSpPr>
            <p:spPr bwMode="auto">
              <a:xfrm>
                <a:off x="4235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81" name="Freeform 14"/>
              <p:cNvSpPr>
                <a:spLocks noChangeAspect="1"/>
              </p:cNvSpPr>
              <p:nvPr/>
            </p:nvSpPr>
            <p:spPr bwMode="auto">
              <a:xfrm>
                <a:off x="4416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82" name="Freeform 10"/>
              <p:cNvSpPr>
                <a:spLocks noChangeAspect="1"/>
              </p:cNvSpPr>
              <p:nvPr/>
            </p:nvSpPr>
            <p:spPr bwMode="auto">
              <a:xfrm>
                <a:off x="4327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83" name="Freeform 13"/>
              <p:cNvSpPr>
                <a:spLocks noChangeAspect="1"/>
              </p:cNvSpPr>
              <p:nvPr/>
            </p:nvSpPr>
            <p:spPr bwMode="auto">
              <a:xfrm>
                <a:off x="4461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84" name="Freeform 9"/>
              <p:cNvSpPr>
                <a:spLocks noChangeAspect="1"/>
              </p:cNvSpPr>
              <p:nvPr/>
            </p:nvSpPr>
            <p:spPr bwMode="auto">
              <a:xfrm>
                <a:off x="4372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85" name="Freeform 7"/>
              <p:cNvSpPr>
                <a:spLocks noChangeAspect="1"/>
              </p:cNvSpPr>
              <p:nvPr/>
            </p:nvSpPr>
            <p:spPr bwMode="auto">
              <a:xfrm>
                <a:off x="4372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86" name="Freeform 11"/>
              <p:cNvSpPr>
                <a:spLocks noChangeAspect="1"/>
              </p:cNvSpPr>
              <p:nvPr/>
            </p:nvSpPr>
            <p:spPr bwMode="auto">
              <a:xfrm>
                <a:off x="4461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87" name="Freeform 8"/>
              <p:cNvSpPr>
                <a:spLocks noChangeAspect="1"/>
              </p:cNvSpPr>
              <p:nvPr/>
            </p:nvSpPr>
            <p:spPr bwMode="auto">
              <a:xfrm>
                <a:off x="4327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88" name="Freeform 12"/>
              <p:cNvSpPr>
                <a:spLocks noChangeAspect="1"/>
              </p:cNvSpPr>
              <p:nvPr/>
            </p:nvSpPr>
            <p:spPr bwMode="auto">
              <a:xfrm>
                <a:off x="4416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89" name="Freeform 14"/>
              <p:cNvSpPr>
                <a:spLocks noChangeAspect="1"/>
              </p:cNvSpPr>
              <p:nvPr/>
            </p:nvSpPr>
            <p:spPr bwMode="auto">
              <a:xfrm>
                <a:off x="4592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90" name="Freeform 10"/>
              <p:cNvSpPr>
                <a:spLocks noChangeAspect="1"/>
              </p:cNvSpPr>
              <p:nvPr/>
            </p:nvSpPr>
            <p:spPr bwMode="auto">
              <a:xfrm>
                <a:off x="4503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91" name="Freeform 13"/>
              <p:cNvSpPr>
                <a:spLocks noChangeAspect="1"/>
              </p:cNvSpPr>
              <p:nvPr/>
            </p:nvSpPr>
            <p:spPr bwMode="auto">
              <a:xfrm>
                <a:off x="4637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92" name="Freeform 9"/>
              <p:cNvSpPr>
                <a:spLocks noChangeAspect="1"/>
              </p:cNvSpPr>
              <p:nvPr/>
            </p:nvSpPr>
            <p:spPr bwMode="auto">
              <a:xfrm>
                <a:off x="4548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93" name="Freeform 7"/>
              <p:cNvSpPr>
                <a:spLocks noChangeAspect="1"/>
              </p:cNvSpPr>
              <p:nvPr/>
            </p:nvSpPr>
            <p:spPr bwMode="auto">
              <a:xfrm>
                <a:off x="4548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94" name="Freeform 11"/>
              <p:cNvSpPr>
                <a:spLocks noChangeAspect="1"/>
              </p:cNvSpPr>
              <p:nvPr/>
            </p:nvSpPr>
            <p:spPr bwMode="auto">
              <a:xfrm>
                <a:off x="4637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95" name="Freeform 8"/>
              <p:cNvSpPr>
                <a:spLocks noChangeAspect="1"/>
              </p:cNvSpPr>
              <p:nvPr/>
            </p:nvSpPr>
            <p:spPr bwMode="auto">
              <a:xfrm>
                <a:off x="4503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96" name="Freeform 12"/>
              <p:cNvSpPr>
                <a:spLocks noChangeAspect="1"/>
              </p:cNvSpPr>
              <p:nvPr/>
            </p:nvSpPr>
            <p:spPr bwMode="auto">
              <a:xfrm>
                <a:off x="4592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97" name="Freeform 14"/>
              <p:cNvSpPr>
                <a:spLocks noChangeAspect="1"/>
              </p:cNvSpPr>
              <p:nvPr/>
            </p:nvSpPr>
            <p:spPr bwMode="auto">
              <a:xfrm>
                <a:off x="4768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98" name="Freeform 10"/>
              <p:cNvSpPr>
                <a:spLocks noChangeAspect="1"/>
              </p:cNvSpPr>
              <p:nvPr/>
            </p:nvSpPr>
            <p:spPr bwMode="auto">
              <a:xfrm>
                <a:off x="4679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99" name="Freeform 13"/>
              <p:cNvSpPr>
                <a:spLocks noChangeAspect="1"/>
              </p:cNvSpPr>
              <p:nvPr/>
            </p:nvSpPr>
            <p:spPr bwMode="auto">
              <a:xfrm>
                <a:off x="4813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00" name="Freeform 9"/>
              <p:cNvSpPr>
                <a:spLocks noChangeAspect="1"/>
              </p:cNvSpPr>
              <p:nvPr/>
            </p:nvSpPr>
            <p:spPr bwMode="auto">
              <a:xfrm>
                <a:off x="4724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01" name="Freeform 7"/>
              <p:cNvSpPr>
                <a:spLocks noChangeAspect="1"/>
              </p:cNvSpPr>
              <p:nvPr/>
            </p:nvSpPr>
            <p:spPr bwMode="auto">
              <a:xfrm>
                <a:off x="4724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02" name="Freeform 11"/>
              <p:cNvSpPr>
                <a:spLocks noChangeAspect="1"/>
              </p:cNvSpPr>
              <p:nvPr/>
            </p:nvSpPr>
            <p:spPr bwMode="auto">
              <a:xfrm>
                <a:off x="4813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03" name="Freeform 8"/>
              <p:cNvSpPr>
                <a:spLocks noChangeAspect="1"/>
              </p:cNvSpPr>
              <p:nvPr/>
            </p:nvSpPr>
            <p:spPr bwMode="auto">
              <a:xfrm>
                <a:off x="4679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04" name="Freeform 12"/>
              <p:cNvSpPr>
                <a:spLocks noChangeAspect="1"/>
              </p:cNvSpPr>
              <p:nvPr/>
            </p:nvSpPr>
            <p:spPr bwMode="auto">
              <a:xfrm>
                <a:off x="4768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05" name="Freeform 14"/>
              <p:cNvSpPr>
                <a:spLocks noChangeAspect="1"/>
              </p:cNvSpPr>
              <p:nvPr/>
            </p:nvSpPr>
            <p:spPr bwMode="auto">
              <a:xfrm>
                <a:off x="4944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06" name="Freeform 10"/>
              <p:cNvSpPr>
                <a:spLocks noChangeAspect="1"/>
              </p:cNvSpPr>
              <p:nvPr/>
            </p:nvSpPr>
            <p:spPr bwMode="auto">
              <a:xfrm>
                <a:off x="4855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07" name="Freeform 13"/>
              <p:cNvSpPr>
                <a:spLocks noChangeAspect="1"/>
              </p:cNvSpPr>
              <p:nvPr/>
            </p:nvSpPr>
            <p:spPr bwMode="auto">
              <a:xfrm>
                <a:off x="4989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08" name="Freeform 9"/>
              <p:cNvSpPr>
                <a:spLocks noChangeAspect="1"/>
              </p:cNvSpPr>
              <p:nvPr/>
            </p:nvSpPr>
            <p:spPr bwMode="auto">
              <a:xfrm>
                <a:off x="4900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09" name="Freeform 7"/>
              <p:cNvSpPr>
                <a:spLocks noChangeAspect="1"/>
              </p:cNvSpPr>
              <p:nvPr/>
            </p:nvSpPr>
            <p:spPr bwMode="auto">
              <a:xfrm>
                <a:off x="4900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10" name="Freeform 11"/>
              <p:cNvSpPr>
                <a:spLocks noChangeAspect="1"/>
              </p:cNvSpPr>
              <p:nvPr/>
            </p:nvSpPr>
            <p:spPr bwMode="auto">
              <a:xfrm>
                <a:off x="4989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11" name="Freeform 8"/>
              <p:cNvSpPr>
                <a:spLocks noChangeAspect="1"/>
              </p:cNvSpPr>
              <p:nvPr/>
            </p:nvSpPr>
            <p:spPr bwMode="auto">
              <a:xfrm>
                <a:off x="4855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12" name="Freeform 12"/>
              <p:cNvSpPr>
                <a:spLocks noChangeAspect="1"/>
              </p:cNvSpPr>
              <p:nvPr/>
            </p:nvSpPr>
            <p:spPr bwMode="auto">
              <a:xfrm>
                <a:off x="4944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13" name="Freeform 14"/>
              <p:cNvSpPr>
                <a:spLocks noChangeAspect="1"/>
              </p:cNvSpPr>
              <p:nvPr/>
            </p:nvSpPr>
            <p:spPr bwMode="auto">
              <a:xfrm>
                <a:off x="5120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14" name="Freeform 10"/>
              <p:cNvSpPr>
                <a:spLocks noChangeAspect="1"/>
              </p:cNvSpPr>
              <p:nvPr/>
            </p:nvSpPr>
            <p:spPr bwMode="auto">
              <a:xfrm>
                <a:off x="5031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15" name="Freeform 13"/>
              <p:cNvSpPr>
                <a:spLocks noChangeAspect="1"/>
              </p:cNvSpPr>
              <p:nvPr/>
            </p:nvSpPr>
            <p:spPr bwMode="auto">
              <a:xfrm>
                <a:off x="5165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16" name="Freeform 9"/>
              <p:cNvSpPr>
                <a:spLocks noChangeAspect="1"/>
              </p:cNvSpPr>
              <p:nvPr/>
            </p:nvSpPr>
            <p:spPr bwMode="auto">
              <a:xfrm>
                <a:off x="5076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17" name="Freeform 7"/>
              <p:cNvSpPr>
                <a:spLocks noChangeAspect="1"/>
              </p:cNvSpPr>
              <p:nvPr/>
            </p:nvSpPr>
            <p:spPr bwMode="auto">
              <a:xfrm>
                <a:off x="5076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18" name="Freeform 11"/>
              <p:cNvSpPr>
                <a:spLocks noChangeAspect="1"/>
              </p:cNvSpPr>
              <p:nvPr/>
            </p:nvSpPr>
            <p:spPr bwMode="auto">
              <a:xfrm>
                <a:off x="5165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19" name="Freeform 8"/>
              <p:cNvSpPr>
                <a:spLocks noChangeAspect="1"/>
              </p:cNvSpPr>
              <p:nvPr/>
            </p:nvSpPr>
            <p:spPr bwMode="auto">
              <a:xfrm>
                <a:off x="5031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20" name="Freeform 12"/>
              <p:cNvSpPr>
                <a:spLocks noChangeAspect="1"/>
              </p:cNvSpPr>
              <p:nvPr/>
            </p:nvSpPr>
            <p:spPr bwMode="auto">
              <a:xfrm>
                <a:off x="5120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21" name="Freeform 14"/>
              <p:cNvSpPr>
                <a:spLocks noChangeAspect="1"/>
              </p:cNvSpPr>
              <p:nvPr/>
            </p:nvSpPr>
            <p:spPr bwMode="auto">
              <a:xfrm>
                <a:off x="5299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2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22" name="Freeform 10"/>
              <p:cNvSpPr>
                <a:spLocks noChangeAspect="1"/>
              </p:cNvSpPr>
              <p:nvPr/>
            </p:nvSpPr>
            <p:spPr bwMode="auto">
              <a:xfrm>
                <a:off x="5210" y="2640"/>
                <a:ext cx="58" cy="168"/>
              </a:xfrm>
              <a:custGeom>
                <a:avLst/>
                <a:gdLst>
                  <a:gd name="T0" fmla="*/ 1 w 3615"/>
                  <a:gd name="T1" fmla="*/ 0 h 10500"/>
                  <a:gd name="T2" fmla="*/ 0 w 3615"/>
                  <a:gd name="T3" fmla="*/ 3 h 10500"/>
                  <a:gd name="T4" fmla="*/ 0 w 3615"/>
                  <a:gd name="T5" fmla="*/ 3 h 10500"/>
                  <a:gd name="T6" fmla="*/ 1 w 3615"/>
                  <a:gd name="T7" fmla="*/ 0 h 10500"/>
                  <a:gd name="T8" fmla="*/ 1 w 3615"/>
                  <a:gd name="T9" fmla="*/ 0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500"/>
                  <a:gd name="T17" fmla="*/ 3615 w 3615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500">
                    <a:moveTo>
                      <a:pt x="3615" y="0"/>
                    </a:moveTo>
                    <a:cubicBezTo>
                      <a:pt x="1941" y="0"/>
                      <a:pt x="2489" y="10500"/>
                      <a:pt x="827" y="10500"/>
                    </a:cubicBezTo>
                    <a:cubicBezTo>
                      <a:pt x="0" y="10500"/>
                      <a:pt x="0" y="10500"/>
                      <a:pt x="0" y="10500"/>
                    </a:cubicBezTo>
                    <a:cubicBezTo>
                      <a:pt x="1662" y="10500"/>
                      <a:pt x="1117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23" name="Freeform 13"/>
              <p:cNvSpPr>
                <a:spLocks noChangeAspect="1"/>
              </p:cNvSpPr>
              <p:nvPr/>
            </p:nvSpPr>
            <p:spPr bwMode="auto">
              <a:xfrm>
                <a:off x="5344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90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3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24" name="Freeform 9"/>
              <p:cNvSpPr>
                <a:spLocks noChangeAspect="1"/>
              </p:cNvSpPr>
              <p:nvPr/>
            </p:nvSpPr>
            <p:spPr bwMode="auto">
              <a:xfrm>
                <a:off x="5255" y="2641"/>
                <a:ext cx="58" cy="167"/>
              </a:xfrm>
              <a:custGeom>
                <a:avLst/>
                <a:gdLst>
                  <a:gd name="T0" fmla="*/ 1 w 3615"/>
                  <a:gd name="T1" fmla="*/ 0 h 10475"/>
                  <a:gd name="T2" fmla="*/ 0 w 3615"/>
                  <a:gd name="T3" fmla="*/ 3 h 10475"/>
                  <a:gd name="T4" fmla="*/ 0 w 3615"/>
                  <a:gd name="T5" fmla="*/ 3 h 10475"/>
                  <a:gd name="T6" fmla="*/ 1 w 3615"/>
                  <a:gd name="T7" fmla="*/ 0 h 10475"/>
                  <a:gd name="T8" fmla="*/ 1 w 3615"/>
                  <a:gd name="T9" fmla="*/ 0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5"/>
                  <a:gd name="T16" fmla="*/ 0 h 10475"/>
                  <a:gd name="T17" fmla="*/ 3615 w 3615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5" h="10475">
                    <a:moveTo>
                      <a:pt x="3615" y="0"/>
                    </a:moveTo>
                    <a:cubicBezTo>
                      <a:pt x="1942" y="0"/>
                      <a:pt x="2489" y="10475"/>
                      <a:pt x="827" y="10475"/>
                    </a:cubicBezTo>
                    <a:cubicBezTo>
                      <a:pt x="0" y="10475"/>
                      <a:pt x="0" y="10475"/>
                      <a:pt x="0" y="10475"/>
                    </a:cubicBezTo>
                    <a:cubicBezTo>
                      <a:pt x="1662" y="10475"/>
                      <a:pt x="1118" y="0"/>
                      <a:pt x="2788" y="0"/>
                    </a:cubicBez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25" name="Freeform 7"/>
              <p:cNvSpPr>
                <a:spLocks noChangeAspect="1"/>
              </p:cNvSpPr>
              <p:nvPr/>
            </p:nvSpPr>
            <p:spPr bwMode="auto">
              <a:xfrm>
                <a:off x="5255" y="2640"/>
                <a:ext cx="58" cy="168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26" name="Freeform 11"/>
              <p:cNvSpPr>
                <a:spLocks noChangeAspect="1"/>
              </p:cNvSpPr>
              <p:nvPr/>
            </p:nvSpPr>
            <p:spPr bwMode="auto">
              <a:xfrm>
                <a:off x="5344" y="2640"/>
                <a:ext cx="58" cy="167"/>
              </a:xfrm>
              <a:custGeom>
                <a:avLst/>
                <a:gdLst>
                  <a:gd name="T0" fmla="*/ 1 w 3607"/>
                  <a:gd name="T1" fmla="*/ 3 h 10475"/>
                  <a:gd name="T2" fmla="*/ 0 w 3607"/>
                  <a:gd name="T3" fmla="*/ 0 h 10475"/>
                  <a:gd name="T4" fmla="*/ 0 w 3607"/>
                  <a:gd name="T5" fmla="*/ 0 h 10475"/>
                  <a:gd name="T6" fmla="*/ 1 w 3607"/>
                  <a:gd name="T7" fmla="*/ 3 h 10475"/>
                  <a:gd name="T8" fmla="*/ 1 w 3607"/>
                  <a:gd name="T9" fmla="*/ 3 h 10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475"/>
                  <a:gd name="T17" fmla="*/ 3607 w 3607"/>
                  <a:gd name="T18" fmla="*/ 10475 h 104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475">
                    <a:moveTo>
                      <a:pt x="3607" y="10475"/>
                    </a:moveTo>
                    <a:cubicBezTo>
                      <a:pt x="1937" y="10475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475"/>
                      <a:pt x="2782" y="10475"/>
                    </a:cubicBezTo>
                    <a:lnTo>
                      <a:pt x="3607" y="10475"/>
                    </a:lnTo>
                    <a:close/>
                  </a:path>
                </a:pathLst>
              </a:custGeom>
              <a:solidFill>
                <a:srgbClr val="3366FF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27" name="Freeform 8"/>
              <p:cNvSpPr>
                <a:spLocks noChangeAspect="1"/>
              </p:cNvSpPr>
              <p:nvPr/>
            </p:nvSpPr>
            <p:spPr bwMode="auto">
              <a:xfrm>
                <a:off x="5210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28" name="Freeform 12"/>
              <p:cNvSpPr>
                <a:spLocks noChangeAspect="1"/>
              </p:cNvSpPr>
              <p:nvPr/>
            </p:nvSpPr>
            <p:spPr bwMode="auto">
              <a:xfrm>
                <a:off x="5299" y="2640"/>
                <a:ext cx="58" cy="168"/>
              </a:xfrm>
              <a:custGeom>
                <a:avLst/>
                <a:gdLst>
                  <a:gd name="T0" fmla="*/ 1 w 3607"/>
                  <a:gd name="T1" fmla="*/ 3 h 10500"/>
                  <a:gd name="T2" fmla="*/ 0 w 3607"/>
                  <a:gd name="T3" fmla="*/ 0 h 10500"/>
                  <a:gd name="T4" fmla="*/ 0 w 3607"/>
                  <a:gd name="T5" fmla="*/ 0 h 10500"/>
                  <a:gd name="T6" fmla="*/ 1 w 3607"/>
                  <a:gd name="T7" fmla="*/ 3 h 10500"/>
                  <a:gd name="T8" fmla="*/ 1 w 3607"/>
                  <a:gd name="T9" fmla="*/ 3 h 10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7"/>
                  <a:gd name="T16" fmla="*/ 0 h 10500"/>
                  <a:gd name="T17" fmla="*/ 3607 w 3607"/>
                  <a:gd name="T18" fmla="*/ 10500 h 105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7" h="10500">
                    <a:moveTo>
                      <a:pt x="3607" y="10500"/>
                    </a:moveTo>
                    <a:cubicBezTo>
                      <a:pt x="1937" y="10500"/>
                      <a:pt x="2484" y="0"/>
                      <a:pt x="8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59" y="0"/>
                      <a:pt x="1115" y="10500"/>
                      <a:pt x="2782" y="10500"/>
                    </a:cubicBezTo>
                    <a:lnTo>
                      <a:pt x="3607" y="10500"/>
                    </a:lnTo>
                    <a:close/>
                  </a:path>
                </a:pathLst>
              </a:custGeom>
              <a:solidFill>
                <a:srgbClr val="FF66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93" name="1992 - Έλλειψη"/>
            <p:cNvSpPr/>
            <p:nvPr/>
          </p:nvSpPr>
          <p:spPr>
            <a:xfrm>
              <a:off x="5286075" y="4000504"/>
              <a:ext cx="714433" cy="238127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1995" name="Oval 16"/>
            <p:cNvSpPr/>
            <p:nvPr/>
          </p:nvSpPr>
          <p:spPr>
            <a:xfrm>
              <a:off x="6572055" y="4143380"/>
              <a:ext cx="642991" cy="290515"/>
            </a:xfrm>
            <a:prstGeom prst="ellipse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  <a:tileRect/>
            </a:gra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800" b="0">
                <a:solidFill>
                  <a:prstClr val="white"/>
                </a:solidFill>
              </a:endParaRPr>
            </a:p>
          </p:txBody>
        </p:sp>
        <p:cxnSp>
          <p:nvCxnSpPr>
            <p:cNvPr id="1997" name="1996 - Ευθύγραμμο βέλος σύνδεσης"/>
            <p:cNvCxnSpPr/>
            <p:nvPr/>
          </p:nvCxnSpPr>
          <p:spPr>
            <a:xfrm>
              <a:off x="6000508" y="4286256"/>
              <a:ext cx="500104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60" name="1997 - TextBox"/>
            <p:cNvSpPr txBox="1">
              <a:spLocks noChangeArrowheads="1"/>
            </p:cNvSpPr>
            <p:nvPr/>
          </p:nvSpPr>
          <p:spPr bwMode="auto">
            <a:xfrm>
              <a:off x="7286644" y="4143380"/>
              <a:ext cx="16430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 pitchFamily="34" charset="0"/>
                </a:rPr>
                <a:t>IRF3 </a:t>
              </a:r>
              <a:r>
                <a:rPr lang="el-GR" sz="1600" b="0">
                  <a:solidFill>
                    <a:srgbClr val="000000"/>
                  </a:solidFill>
                  <a:latin typeface="Calibri" pitchFamily="34" charset="0"/>
                </a:rPr>
                <a:t>ανενεργός</a:t>
              </a:r>
              <a:endParaRPr lang="en-US" sz="16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99" name="Oval 16"/>
            <p:cNvSpPr/>
            <p:nvPr/>
          </p:nvSpPr>
          <p:spPr>
            <a:xfrm>
              <a:off x="5643292" y="6357958"/>
              <a:ext cx="642990" cy="290514"/>
            </a:xfrm>
            <a:prstGeom prst="ellipse">
              <a:avLst/>
            </a:prstGeom>
            <a:gradFill flip="none" rotWithShape="1">
              <a:gsLst>
                <a:gs pos="47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800" b="0">
                <a:solidFill>
                  <a:prstClr val="white"/>
                </a:solidFill>
              </a:endParaRPr>
            </a:p>
          </p:txBody>
        </p:sp>
        <p:sp>
          <p:nvSpPr>
            <p:cNvPr id="2000" name="1999 - Ελεύθερη σχεδίαση"/>
            <p:cNvSpPr/>
            <p:nvPr/>
          </p:nvSpPr>
          <p:spPr>
            <a:xfrm>
              <a:off x="6121168" y="4540257"/>
              <a:ext cx="1236764" cy="1674825"/>
            </a:xfrm>
            <a:custGeom>
              <a:avLst/>
              <a:gdLst>
                <a:gd name="connsiteX0" fmla="*/ 805911 w 953145"/>
                <a:gd name="connsiteY0" fmla="*/ 0 h 1720312"/>
                <a:gd name="connsiteX1" fmla="*/ 945396 w 953145"/>
                <a:gd name="connsiteY1" fmla="*/ 325465 h 1720312"/>
                <a:gd name="connsiteX2" fmla="*/ 852406 w 953145"/>
                <a:gd name="connsiteY2" fmla="*/ 619933 h 1720312"/>
                <a:gd name="connsiteX3" fmla="*/ 449450 w 953145"/>
                <a:gd name="connsiteY3" fmla="*/ 1131377 h 1720312"/>
                <a:gd name="connsiteX4" fmla="*/ 0 w 953145"/>
                <a:gd name="connsiteY4" fmla="*/ 1720312 h 1720312"/>
                <a:gd name="connsiteX5" fmla="*/ 0 w 953145"/>
                <a:gd name="connsiteY5" fmla="*/ 1720312 h 1720312"/>
                <a:gd name="connsiteX6" fmla="*/ 0 w 953145"/>
                <a:gd name="connsiteY6" fmla="*/ 1720312 h 172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3145" h="1720312">
                  <a:moveTo>
                    <a:pt x="805911" y="0"/>
                  </a:moveTo>
                  <a:cubicBezTo>
                    <a:pt x="871779" y="111071"/>
                    <a:pt x="937647" y="222143"/>
                    <a:pt x="945396" y="325465"/>
                  </a:cubicBezTo>
                  <a:cubicBezTo>
                    <a:pt x="953145" y="428787"/>
                    <a:pt x="935064" y="485615"/>
                    <a:pt x="852406" y="619933"/>
                  </a:cubicBezTo>
                  <a:cubicBezTo>
                    <a:pt x="769748" y="754251"/>
                    <a:pt x="591518" y="947981"/>
                    <a:pt x="449450" y="1131377"/>
                  </a:cubicBezTo>
                  <a:cubicBezTo>
                    <a:pt x="307382" y="1314773"/>
                    <a:pt x="0" y="1720312"/>
                    <a:pt x="0" y="1720312"/>
                  </a:cubicBezTo>
                  <a:lnTo>
                    <a:pt x="0" y="1720312"/>
                  </a:lnTo>
                  <a:lnTo>
                    <a:pt x="0" y="1720312"/>
                  </a:lnTo>
                </a:path>
              </a:pathLst>
            </a:cu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cxnSp>
          <p:nvCxnSpPr>
            <p:cNvPr id="2002" name="2001 - Ευθύγραμμο βέλος σύνδεσης"/>
            <p:cNvCxnSpPr>
              <a:stCxn id="2000" idx="3"/>
            </p:cNvCxnSpPr>
            <p:nvPr/>
          </p:nvCxnSpPr>
          <p:spPr>
            <a:xfrm flipH="1">
              <a:off x="6071952" y="5641990"/>
              <a:ext cx="633464" cy="644529"/>
            </a:xfrm>
            <a:prstGeom prst="straightConnector1">
              <a:avLst/>
            </a:prstGeom>
            <a:ln w="2222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64" name="2014 - TextBox"/>
            <p:cNvSpPr txBox="1">
              <a:spLocks noChangeArrowheads="1"/>
            </p:cNvSpPr>
            <p:nvPr/>
          </p:nvSpPr>
          <p:spPr bwMode="auto">
            <a:xfrm>
              <a:off x="6429388" y="6286520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IRF3</a:t>
              </a:r>
            </a:p>
          </p:txBody>
        </p:sp>
        <p:sp>
          <p:nvSpPr>
            <p:cNvPr id="46165" name="Freeform 290"/>
            <p:cNvSpPr>
              <a:spLocks/>
            </p:cNvSpPr>
            <p:nvPr/>
          </p:nvSpPr>
          <p:spPr bwMode="auto">
            <a:xfrm>
              <a:off x="7572396" y="6429396"/>
              <a:ext cx="330078" cy="163544"/>
            </a:xfrm>
            <a:custGeom>
              <a:avLst/>
              <a:gdLst>
                <a:gd name="T0" fmla="*/ 0 w 528"/>
                <a:gd name="T1" fmla="*/ 168756965 h 240"/>
                <a:gd name="T2" fmla="*/ 0 w 528"/>
                <a:gd name="T3" fmla="*/ 0 h 240"/>
                <a:gd name="T4" fmla="*/ 281847801 w 528"/>
                <a:gd name="T5" fmla="*/ 0 h 240"/>
                <a:gd name="T6" fmla="*/ 0 60000 65536"/>
                <a:gd name="T7" fmla="*/ 0 60000 65536"/>
                <a:gd name="T8" fmla="*/ 0 60000 65536"/>
                <a:gd name="T9" fmla="*/ 0 w 528"/>
                <a:gd name="T10" fmla="*/ 0 h 240"/>
                <a:gd name="T11" fmla="*/ 528 w 52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240">
                  <a:moveTo>
                    <a:pt x="0" y="240"/>
                  </a:moveTo>
                  <a:lnTo>
                    <a:pt x="0" y="0"/>
                  </a:lnTo>
                  <a:lnTo>
                    <a:pt x="528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 type="stealth" w="lg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6" name="2016 - TextBox"/>
            <p:cNvSpPr txBox="1">
              <a:spLocks noChangeArrowheads="1"/>
            </p:cNvSpPr>
            <p:nvPr/>
          </p:nvSpPr>
          <p:spPr bwMode="auto">
            <a:xfrm>
              <a:off x="8001024" y="6215082"/>
              <a:ext cx="642942" cy="36933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 pitchFamily="34" charset="0"/>
                </a:rPr>
                <a:t>IFN-I</a:t>
              </a:r>
            </a:p>
          </p:txBody>
        </p:sp>
        <p:grpSp>
          <p:nvGrpSpPr>
            <p:cNvPr id="46167" name="Group 339"/>
            <p:cNvGrpSpPr>
              <a:grpSpLocks noChangeAspect="1"/>
            </p:cNvGrpSpPr>
            <p:nvPr/>
          </p:nvGrpSpPr>
          <p:grpSpPr bwMode="auto">
            <a:xfrm>
              <a:off x="7072330" y="3143248"/>
              <a:ext cx="267317" cy="342813"/>
              <a:chOff x="1646" y="2640"/>
              <a:chExt cx="193" cy="274"/>
            </a:xfrm>
          </p:grpSpPr>
          <p:sp>
            <p:nvSpPr>
              <p:cNvPr id="46239" name="Freeform 340"/>
              <p:cNvSpPr>
                <a:spLocks noChangeAspect="1"/>
              </p:cNvSpPr>
              <p:nvPr/>
            </p:nvSpPr>
            <p:spPr bwMode="auto">
              <a:xfrm>
                <a:off x="1646" y="2697"/>
                <a:ext cx="87" cy="217"/>
              </a:xfrm>
              <a:custGeom>
                <a:avLst/>
                <a:gdLst>
                  <a:gd name="T0" fmla="*/ 139 w 37"/>
                  <a:gd name="T1" fmla="*/ 311 h 92"/>
                  <a:gd name="T2" fmla="*/ 139 w 37"/>
                  <a:gd name="T3" fmla="*/ 200 h 92"/>
                  <a:gd name="T4" fmla="*/ 205 w 37"/>
                  <a:gd name="T5" fmla="*/ 106 h 92"/>
                  <a:gd name="T6" fmla="*/ 99 w 37"/>
                  <a:gd name="T7" fmla="*/ 0 h 92"/>
                  <a:gd name="T8" fmla="*/ 0 w 37"/>
                  <a:gd name="T9" fmla="*/ 106 h 92"/>
                  <a:gd name="T10" fmla="*/ 66 w 37"/>
                  <a:gd name="T11" fmla="*/ 200 h 92"/>
                  <a:gd name="T12" fmla="*/ 66 w 37"/>
                  <a:gd name="T13" fmla="*/ 311 h 92"/>
                  <a:gd name="T14" fmla="*/ 0 w 37"/>
                  <a:gd name="T15" fmla="*/ 406 h 92"/>
                  <a:gd name="T16" fmla="*/ 99 w 37"/>
                  <a:gd name="T17" fmla="*/ 512 h 92"/>
                  <a:gd name="T18" fmla="*/ 205 w 37"/>
                  <a:gd name="T19" fmla="*/ 406 h 92"/>
                  <a:gd name="T20" fmla="*/ 139 w 37"/>
                  <a:gd name="T21" fmla="*/ 31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92"/>
                  <a:gd name="T35" fmla="*/ 37 w 37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92">
                    <a:moveTo>
                      <a:pt x="25" y="56"/>
                    </a:moveTo>
                    <a:cubicBezTo>
                      <a:pt x="25" y="36"/>
                      <a:pt x="25" y="36"/>
                      <a:pt x="25" y="36"/>
                    </a:cubicBezTo>
                    <a:cubicBezTo>
                      <a:pt x="32" y="34"/>
                      <a:pt x="37" y="27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7"/>
                      <a:pt x="5" y="34"/>
                      <a:pt x="12" y="3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5" y="58"/>
                      <a:pt x="0" y="65"/>
                      <a:pt x="0" y="73"/>
                    </a:cubicBezTo>
                    <a:cubicBezTo>
                      <a:pt x="0" y="83"/>
                      <a:pt x="8" y="92"/>
                      <a:pt x="18" y="92"/>
                    </a:cubicBezTo>
                    <a:cubicBezTo>
                      <a:pt x="29" y="92"/>
                      <a:pt x="37" y="83"/>
                      <a:pt x="37" y="73"/>
                    </a:cubicBezTo>
                    <a:cubicBezTo>
                      <a:pt x="37" y="65"/>
                      <a:pt x="32" y="58"/>
                      <a:pt x="25" y="56"/>
                    </a:cubicBezTo>
                    <a:close/>
                  </a:path>
                </a:pathLst>
              </a:custGeom>
              <a:solidFill>
                <a:srgbClr val="00FF00"/>
              </a:solidFill>
              <a:ln w="63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40" name="Freeform 341"/>
              <p:cNvSpPr>
                <a:spLocks noChangeAspect="1"/>
              </p:cNvSpPr>
              <p:nvPr/>
            </p:nvSpPr>
            <p:spPr bwMode="auto">
              <a:xfrm>
                <a:off x="1728" y="2640"/>
                <a:ext cx="111" cy="274"/>
              </a:xfrm>
              <a:custGeom>
                <a:avLst/>
                <a:gdLst>
                  <a:gd name="T0" fmla="*/ 196 w 47"/>
                  <a:gd name="T1" fmla="*/ 446 h 116"/>
                  <a:gd name="T2" fmla="*/ 196 w 47"/>
                  <a:gd name="T3" fmla="*/ 335 h 116"/>
                  <a:gd name="T4" fmla="*/ 262 w 47"/>
                  <a:gd name="T5" fmla="*/ 241 h 116"/>
                  <a:gd name="T6" fmla="*/ 161 w 47"/>
                  <a:gd name="T7" fmla="*/ 135 h 116"/>
                  <a:gd name="T8" fmla="*/ 73 w 47"/>
                  <a:gd name="T9" fmla="*/ 184 h 116"/>
                  <a:gd name="T10" fmla="*/ 73 w 47"/>
                  <a:gd name="T11" fmla="*/ 180 h 116"/>
                  <a:gd name="T12" fmla="*/ 66 w 47"/>
                  <a:gd name="T13" fmla="*/ 83 h 116"/>
                  <a:gd name="T14" fmla="*/ 66 w 47"/>
                  <a:gd name="T15" fmla="*/ 33 h 116"/>
                  <a:gd name="T16" fmla="*/ 33 w 47"/>
                  <a:gd name="T17" fmla="*/ 0 h 116"/>
                  <a:gd name="T18" fmla="*/ 0 w 47"/>
                  <a:gd name="T19" fmla="*/ 33 h 116"/>
                  <a:gd name="T20" fmla="*/ 0 w 47"/>
                  <a:gd name="T21" fmla="*/ 83 h 116"/>
                  <a:gd name="T22" fmla="*/ 5 w 47"/>
                  <a:gd name="T23" fmla="*/ 201 h 116"/>
                  <a:gd name="T24" fmla="*/ 61 w 47"/>
                  <a:gd name="T25" fmla="*/ 262 h 116"/>
                  <a:gd name="T26" fmla="*/ 123 w 47"/>
                  <a:gd name="T27" fmla="*/ 335 h 116"/>
                  <a:gd name="T28" fmla="*/ 123 w 47"/>
                  <a:gd name="T29" fmla="*/ 446 h 116"/>
                  <a:gd name="T30" fmla="*/ 57 w 47"/>
                  <a:gd name="T31" fmla="*/ 541 h 116"/>
                  <a:gd name="T32" fmla="*/ 161 w 47"/>
                  <a:gd name="T33" fmla="*/ 647 h 116"/>
                  <a:gd name="T34" fmla="*/ 262 w 47"/>
                  <a:gd name="T35" fmla="*/ 541 h 116"/>
                  <a:gd name="T36" fmla="*/ 196 w 47"/>
                  <a:gd name="T37" fmla="*/ 446 h 1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116"/>
                  <a:gd name="T59" fmla="*/ 47 w 47"/>
                  <a:gd name="T60" fmla="*/ 116 h 1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116">
                    <a:moveTo>
                      <a:pt x="35" y="80"/>
                    </a:moveTo>
                    <a:cubicBezTo>
                      <a:pt x="35" y="60"/>
                      <a:pt x="35" y="60"/>
                      <a:pt x="35" y="60"/>
                    </a:cubicBezTo>
                    <a:cubicBezTo>
                      <a:pt x="42" y="58"/>
                      <a:pt x="47" y="51"/>
                      <a:pt x="47" y="43"/>
                    </a:cubicBezTo>
                    <a:cubicBezTo>
                      <a:pt x="47" y="33"/>
                      <a:pt x="39" y="24"/>
                      <a:pt x="29" y="24"/>
                    </a:cubicBezTo>
                    <a:cubicBezTo>
                      <a:pt x="22" y="24"/>
                      <a:pt x="16" y="28"/>
                      <a:pt x="13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2" y="29"/>
                      <a:pt x="12" y="24"/>
                      <a:pt x="12" y="15"/>
                    </a:cubicBezTo>
                    <a:cubicBezTo>
                      <a:pt x="12" y="13"/>
                      <a:pt x="12" y="9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9"/>
                      <a:pt x="0" y="12"/>
                      <a:pt x="0" y="15"/>
                    </a:cubicBezTo>
                    <a:cubicBezTo>
                      <a:pt x="0" y="24"/>
                      <a:pt x="0" y="30"/>
                      <a:pt x="1" y="36"/>
                    </a:cubicBezTo>
                    <a:cubicBezTo>
                      <a:pt x="3" y="41"/>
                      <a:pt x="6" y="44"/>
                      <a:pt x="11" y="47"/>
                    </a:cubicBezTo>
                    <a:cubicBezTo>
                      <a:pt x="12" y="53"/>
                      <a:pt x="16" y="58"/>
                      <a:pt x="22" y="6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15" y="82"/>
                      <a:pt x="10" y="89"/>
                      <a:pt x="10" y="97"/>
                    </a:cubicBezTo>
                    <a:cubicBezTo>
                      <a:pt x="10" y="107"/>
                      <a:pt x="18" y="116"/>
                      <a:pt x="29" y="116"/>
                    </a:cubicBezTo>
                    <a:cubicBezTo>
                      <a:pt x="39" y="116"/>
                      <a:pt x="47" y="107"/>
                      <a:pt x="47" y="97"/>
                    </a:cubicBezTo>
                    <a:cubicBezTo>
                      <a:pt x="47" y="89"/>
                      <a:pt x="42" y="82"/>
                      <a:pt x="35" y="80"/>
                    </a:cubicBezTo>
                    <a:close/>
                  </a:path>
                </a:pathLst>
              </a:custGeom>
              <a:solidFill>
                <a:srgbClr val="00FF00"/>
              </a:solidFill>
              <a:ln w="63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6168" name="Text Box 379"/>
            <p:cNvSpPr txBox="1">
              <a:spLocks noChangeArrowheads="1"/>
            </p:cNvSpPr>
            <p:nvPr/>
          </p:nvSpPr>
          <p:spPr bwMode="auto">
            <a:xfrm>
              <a:off x="7500958" y="3214686"/>
              <a:ext cx="621533" cy="29684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</a:rPr>
                <a:t>NF-</a:t>
              </a:r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</a:t>
              </a:r>
              <a:r>
                <a:rPr lang="en-US" altLang="el-GR" sz="1400">
                  <a:solidFill>
                    <a:srgbClr val="000000"/>
                  </a:solidFill>
                  <a:latin typeface="Calibri" pitchFamily="34" charset="0"/>
                </a:rPr>
                <a:t>B</a:t>
              </a:r>
            </a:p>
          </p:txBody>
        </p:sp>
        <p:cxnSp>
          <p:nvCxnSpPr>
            <p:cNvPr id="2023" name="2022 - Ευθύγραμμο βέλος σύνδεσης"/>
            <p:cNvCxnSpPr/>
            <p:nvPr/>
          </p:nvCxnSpPr>
          <p:spPr>
            <a:xfrm>
              <a:off x="5714735" y="2000240"/>
              <a:ext cx="1214537" cy="1071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4" name="2023 - Ευθύγραμμο βέλος σύνδεσης"/>
            <p:cNvCxnSpPr/>
            <p:nvPr/>
          </p:nvCxnSpPr>
          <p:spPr>
            <a:xfrm rot="16200000" flipH="1">
              <a:off x="6322044" y="2321695"/>
              <a:ext cx="1071570" cy="4286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7" name="2026 - Ευθύγραμμο βέλος σύνδεσης"/>
            <p:cNvCxnSpPr/>
            <p:nvPr/>
          </p:nvCxnSpPr>
          <p:spPr>
            <a:xfrm rot="5400000">
              <a:off x="6965031" y="2321698"/>
              <a:ext cx="1000132" cy="3572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72" name="2029 - TextBox"/>
            <p:cNvSpPr txBox="1">
              <a:spLocks noChangeArrowheads="1"/>
            </p:cNvSpPr>
            <p:nvPr/>
          </p:nvSpPr>
          <p:spPr bwMode="auto">
            <a:xfrm>
              <a:off x="3857620" y="4071942"/>
              <a:ext cx="6429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TRAM</a:t>
              </a:r>
            </a:p>
          </p:txBody>
        </p:sp>
        <p:sp>
          <p:nvSpPr>
            <p:cNvPr id="46173" name="2030 - TextBox"/>
            <p:cNvSpPr txBox="1">
              <a:spLocks noChangeArrowheads="1"/>
            </p:cNvSpPr>
            <p:nvPr/>
          </p:nvSpPr>
          <p:spPr bwMode="auto">
            <a:xfrm>
              <a:off x="5286380" y="3500438"/>
              <a:ext cx="7143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TRIF</a:t>
              </a:r>
            </a:p>
          </p:txBody>
        </p:sp>
        <p:sp>
          <p:nvSpPr>
            <p:cNvPr id="2032" name="2031 - Ελεύθερη σχεδίαση"/>
            <p:cNvSpPr/>
            <p:nvPr/>
          </p:nvSpPr>
          <p:spPr>
            <a:xfrm>
              <a:off x="5206694" y="3735390"/>
              <a:ext cx="125423" cy="169863"/>
            </a:xfrm>
            <a:custGeom>
              <a:avLst/>
              <a:gdLst>
                <a:gd name="connsiteX0" fmla="*/ 123986 w 123986"/>
                <a:gd name="connsiteY0" fmla="*/ 0 h 170481"/>
                <a:gd name="connsiteX1" fmla="*/ 0 w 123986"/>
                <a:gd name="connsiteY1" fmla="*/ 170481 h 170481"/>
                <a:gd name="connsiteX2" fmla="*/ 0 w 123986"/>
                <a:gd name="connsiteY2" fmla="*/ 170481 h 170481"/>
                <a:gd name="connsiteX3" fmla="*/ 0 w 123986"/>
                <a:gd name="connsiteY3" fmla="*/ 170481 h 170481"/>
                <a:gd name="connsiteX4" fmla="*/ 0 w 123986"/>
                <a:gd name="connsiteY4" fmla="*/ 170481 h 170481"/>
                <a:gd name="connsiteX5" fmla="*/ 0 w 123986"/>
                <a:gd name="connsiteY5" fmla="*/ 170481 h 17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986" h="170481">
                  <a:moveTo>
                    <a:pt x="123986" y="0"/>
                  </a:moveTo>
                  <a:lnTo>
                    <a:pt x="0" y="170481"/>
                  </a:lnTo>
                  <a:lnTo>
                    <a:pt x="0" y="170481"/>
                  </a:lnTo>
                  <a:lnTo>
                    <a:pt x="0" y="170481"/>
                  </a:lnTo>
                  <a:lnTo>
                    <a:pt x="0" y="170481"/>
                  </a:lnTo>
                  <a:lnTo>
                    <a:pt x="0" y="170481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6175" name="2032 - TextBox"/>
            <p:cNvSpPr txBox="1">
              <a:spLocks noChangeArrowheads="1"/>
            </p:cNvSpPr>
            <p:nvPr/>
          </p:nvSpPr>
          <p:spPr bwMode="auto">
            <a:xfrm>
              <a:off x="4286248" y="2214554"/>
              <a:ext cx="11430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600" i="1">
                  <a:solidFill>
                    <a:srgbClr val="000000"/>
                  </a:solidFill>
                  <a:latin typeface="Calibri" pitchFamily="34" charset="0"/>
                </a:rPr>
                <a:t>Ενδόσωμα</a:t>
              </a:r>
              <a:endParaRPr lang="en-US" sz="1600" i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176" name="2033 - TextBox"/>
            <p:cNvSpPr txBox="1">
              <a:spLocks noChangeArrowheads="1"/>
            </p:cNvSpPr>
            <p:nvPr/>
          </p:nvSpPr>
          <p:spPr bwMode="auto">
            <a:xfrm>
              <a:off x="5786446" y="3786190"/>
              <a:ext cx="8572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TBK1</a:t>
              </a:r>
            </a:p>
          </p:txBody>
        </p:sp>
        <p:sp>
          <p:nvSpPr>
            <p:cNvPr id="46177" name="2035 - TextBox"/>
            <p:cNvSpPr txBox="1">
              <a:spLocks noChangeArrowheads="1"/>
            </p:cNvSpPr>
            <p:nvPr/>
          </p:nvSpPr>
          <p:spPr bwMode="auto">
            <a:xfrm>
              <a:off x="6429388" y="4643446"/>
              <a:ext cx="10715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IKK</a:t>
              </a:r>
              <a:r>
                <a:rPr lang="el-GR" sz="1400">
                  <a:solidFill>
                    <a:srgbClr val="000000"/>
                  </a:solidFill>
                  <a:latin typeface="Calibri" pitchFamily="34" charset="0"/>
                </a:rPr>
                <a:t>ε/</a:t>
              </a:r>
              <a:r>
                <a:rPr lang="en-US" sz="1400">
                  <a:solidFill>
                    <a:srgbClr val="000000"/>
                  </a:solidFill>
                  <a:latin typeface="Calibri" pitchFamily="34" charset="0"/>
                </a:rPr>
                <a:t>IKK i</a:t>
              </a:r>
            </a:p>
          </p:txBody>
        </p:sp>
        <p:sp>
          <p:nvSpPr>
            <p:cNvPr id="2037" name="2036 - Ελεύθερη σχεδίαση"/>
            <p:cNvSpPr/>
            <p:nvPr/>
          </p:nvSpPr>
          <p:spPr>
            <a:xfrm>
              <a:off x="5873498" y="4402144"/>
              <a:ext cx="589011" cy="433390"/>
            </a:xfrm>
            <a:custGeom>
              <a:avLst/>
              <a:gdLst>
                <a:gd name="connsiteX0" fmla="*/ 588935 w 588935"/>
                <a:gd name="connsiteY0" fmla="*/ 418454 h 433953"/>
                <a:gd name="connsiteX1" fmla="*/ 480447 w 588935"/>
                <a:gd name="connsiteY1" fmla="*/ 402956 h 433953"/>
                <a:gd name="connsiteX2" fmla="*/ 418454 w 588935"/>
                <a:gd name="connsiteY2" fmla="*/ 232474 h 433953"/>
                <a:gd name="connsiteX3" fmla="*/ 325464 w 588935"/>
                <a:gd name="connsiteY3" fmla="*/ 61993 h 433953"/>
                <a:gd name="connsiteX4" fmla="*/ 0 w 588935"/>
                <a:gd name="connsiteY4" fmla="*/ 0 h 433953"/>
                <a:gd name="connsiteX5" fmla="*/ 0 w 588935"/>
                <a:gd name="connsiteY5" fmla="*/ 0 h 43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935" h="433953">
                  <a:moveTo>
                    <a:pt x="588935" y="418454"/>
                  </a:moveTo>
                  <a:cubicBezTo>
                    <a:pt x="548897" y="426203"/>
                    <a:pt x="508860" y="433953"/>
                    <a:pt x="480447" y="402956"/>
                  </a:cubicBezTo>
                  <a:cubicBezTo>
                    <a:pt x="452034" y="371959"/>
                    <a:pt x="444284" y="289301"/>
                    <a:pt x="418454" y="232474"/>
                  </a:cubicBezTo>
                  <a:cubicBezTo>
                    <a:pt x="392624" y="175647"/>
                    <a:pt x="395206" y="100739"/>
                    <a:pt x="325464" y="61993"/>
                  </a:cubicBezTo>
                  <a:cubicBezTo>
                    <a:pt x="255722" y="23247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6179" name="Text Box 368"/>
            <p:cNvSpPr txBox="1">
              <a:spLocks noChangeArrowheads="1"/>
            </p:cNvSpPr>
            <p:nvPr/>
          </p:nvSpPr>
          <p:spPr bwMode="auto">
            <a:xfrm>
              <a:off x="542747" y="4561824"/>
              <a:ext cx="975456" cy="50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el-GR" sz="1400" b="0">
                  <a:solidFill>
                    <a:srgbClr val="000000"/>
                  </a:solidFill>
                  <a:latin typeface="Calibri" pitchFamily="34" charset="0"/>
                </a:rPr>
                <a:t>I</a:t>
              </a:r>
              <a:r>
                <a:rPr lang="el-GR" altLang="el-GR" sz="1400" b="0">
                  <a:solidFill>
                    <a:srgbClr val="000000"/>
                  </a:solidFill>
                  <a:latin typeface="Calibri" pitchFamily="34" charset="0"/>
                </a:rPr>
                <a:t>κ</a:t>
              </a:r>
              <a:r>
                <a:rPr lang="en-US" altLang="el-GR" sz="1400" b="0">
                  <a:solidFill>
                    <a:srgbClr val="000000"/>
                  </a:solidFill>
                  <a:latin typeface="Calibri" pitchFamily="34" charset="0"/>
                </a:rPr>
                <a:t>-B </a:t>
              </a:r>
              <a:r>
                <a:rPr lang="el-GR" altLang="el-GR" sz="1400" b="0">
                  <a:solidFill>
                    <a:srgbClr val="000000"/>
                  </a:solidFill>
                  <a:latin typeface="Calibri" pitchFamily="34" charset="0"/>
                </a:rPr>
                <a:t>κινάση</a:t>
              </a:r>
              <a:endParaRPr lang="en-US" altLang="el-GR" sz="1400" b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r"/>
              <a:r>
                <a:rPr lang="en-US" altLang="el-GR" sz="1400" b="0">
                  <a:solidFill>
                    <a:srgbClr val="000000"/>
                  </a:solidFill>
                  <a:latin typeface="Calibri" pitchFamily="34" charset="0"/>
                </a:rPr>
                <a:t>(IKK)</a:t>
              </a:r>
            </a:p>
          </p:txBody>
        </p:sp>
        <p:sp>
          <p:nvSpPr>
            <p:cNvPr id="46180" name="1591 - TextBox"/>
            <p:cNvSpPr txBox="1">
              <a:spLocks noChangeArrowheads="1"/>
            </p:cNvSpPr>
            <p:nvPr/>
          </p:nvSpPr>
          <p:spPr bwMode="auto">
            <a:xfrm>
              <a:off x="3857620" y="642918"/>
              <a:ext cx="642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 pitchFamily="34" charset="0"/>
                </a:rPr>
                <a:t>LPS</a:t>
              </a:r>
            </a:p>
          </p:txBody>
        </p:sp>
        <p:cxnSp>
          <p:nvCxnSpPr>
            <p:cNvPr id="1773" name="1772 - Ευθύγραμμο βέλος σύνδεσης"/>
            <p:cNvCxnSpPr>
              <a:stCxn id="46180" idx="1"/>
              <a:endCxn id="292" idx="5"/>
            </p:cNvCxnSpPr>
            <p:nvPr/>
          </p:nvCxnSpPr>
          <p:spPr>
            <a:xfrm rot="10800000" flipV="1">
              <a:off x="3646054" y="827070"/>
              <a:ext cx="211154" cy="15875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9" name="1778 - Ελεύθερη σχεδίαση"/>
            <p:cNvSpPr/>
            <p:nvPr/>
          </p:nvSpPr>
          <p:spPr>
            <a:xfrm>
              <a:off x="3781002" y="4168780"/>
              <a:ext cx="1720991" cy="1147771"/>
            </a:xfrm>
            <a:custGeom>
              <a:avLst/>
              <a:gdLst>
                <a:gd name="connsiteX0" fmla="*/ 1720312 w 1720312"/>
                <a:gd name="connsiteY0" fmla="*/ 0 h 1146875"/>
                <a:gd name="connsiteX1" fmla="*/ 1348353 w 1720312"/>
                <a:gd name="connsiteY1" fmla="*/ 61993 h 1146875"/>
                <a:gd name="connsiteX2" fmla="*/ 1177872 w 1720312"/>
                <a:gd name="connsiteY2" fmla="*/ 201478 h 1146875"/>
                <a:gd name="connsiteX3" fmla="*/ 666428 w 1720312"/>
                <a:gd name="connsiteY3" fmla="*/ 650929 h 1146875"/>
                <a:gd name="connsiteX4" fmla="*/ 201478 w 1720312"/>
                <a:gd name="connsiteY4" fmla="*/ 1007390 h 1146875"/>
                <a:gd name="connsiteX5" fmla="*/ 0 w 1720312"/>
                <a:gd name="connsiteY5" fmla="*/ 1146875 h 1146875"/>
                <a:gd name="connsiteX6" fmla="*/ 0 w 1720312"/>
                <a:gd name="connsiteY6" fmla="*/ 1146875 h 1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312" h="1146875">
                  <a:moveTo>
                    <a:pt x="1720312" y="0"/>
                  </a:moveTo>
                  <a:cubicBezTo>
                    <a:pt x="1579536" y="14206"/>
                    <a:pt x="1438760" y="28413"/>
                    <a:pt x="1348353" y="61993"/>
                  </a:cubicBezTo>
                  <a:cubicBezTo>
                    <a:pt x="1257946" y="95573"/>
                    <a:pt x="1291526" y="103322"/>
                    <a:pt x="1177872" y="201478"/>
                  </a:cubicBezTo>
                  <a:cubicBezTo>
                    <a:pt x="1064218" y="299634"/>
                    <a:pt x="829160" y="516610"/>
                    <a:pt x="666428" y="650929"/>
                  </a:cubicBezTo>
                  <a:cubicBezTo>
                    <a:pt x="503696" y="785248"/>
                    <a:pt x="312549" y="924732"/>
                    <a:pt x="201478" y="1007390"/>
                  </a:cubicBezTo>
                  <a:cubicBezTo>
                    <a:pt x="90407" y="1090048"/>
                    <a:pt x="0" y="1146875"/>
                    <a:pt x="0" y="1146875"/>
                  </a:cubicBezTo>
                  <a:lnTo>
                    <a:pt x="0" y="1146875"/>
                  </a:lnTo>
                </a:path>
              </a:pathLst>
            </a:cu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cxnSp>
          <p:nvCxnSpPr>
            <p:cNvPr id="1886" name="1885 - Ευθύγραμμο βέλος σύνδεσης"/>
            <p:cNvCxnSpPr>
              <a:stCxn id="1779" idx="4"/>
            </p:cNvCxnSpPr>
            <p:nvPr/>
          </p:nvCxnSpPr>
          <p:spPr>
            <a:xfrm flipH="1">
              <a:off x="3714322" y="5176850"/>
              <a:ext cx="268310" cy="180976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0" name="1989 - Ελεύθερη σχεδίαση"/>
            <p:cNvSpPr/>
            <p:nvPr/>
          </p:nvSpPr>
          <p:spPr>
            <a:xfrm>
              <a:off x="356485" y="4357694"/>
              <a:ext cx="1854352" cy="896943"/>
            </a:xfrm>
            <a:custGeom>
              <a:avLst/>
              <a:gdLst>
                <a:gd name="connsiteX0" fmla="*/ 129152 w 1177870"/>
                <a:gd name="connsiteY0" fmla="*/ 0 h 945396"/>
                <a:gd name="connsiteX1" fmla="*/ 51660 w 1177870"/>
                <a:gd name="connsiteY1" fmla="*/ 216976 h 945396"/>
                <a:gd name="connsiteX2" fmla="*/ 67159 w 1177870"/>
                <a:gd name="connsiteY2" fmla="*/ 557939 h 945396"/>
                <a:gd name="connsiteX3" fmla="*/ 454616 w 1177870"/>
                <a:gd name="connsiteY3" fmla="*/ 883403 h 945396"/>
                <a:gd name="connsiteX4" fmla="*/ 1074548 w 1177870"/>
                <a:gd name="connsiteY4" fmla="*/ 929898 h 945396"/>
                <a:gd name="connsiteX5" fmla="*/ 1074548 w 1177870"/>
                <a:gd name="connsiteY5" fmla="*/ 914400 h 945396"/>
                <a:gd name="connsiteX6" fmla="*/ 1074548 w 1177870"/>
                <a:gd name="connsiteY6" fmla="*/ 914400 h 945396"/>
                <a:gd name="connsiteX7" fmla="*/ 1074548 w 1177870"/>
                <a:gd name="connsiteY7" fmla="*/ 914400 h 94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7870" h="945396">
                  <a:moveTo>
                    <a:pt x="129152" y="0"/>
                  </a:moveTo>
                  <a:cubicBezTo>
                    <a:pt x="95572" y="61993"/>
                    <a:pt x="61992" y="123986"/>
                    <a:pt x="51660" y="216976"/>
                  </a:cubicBezTo>
                  <a:cubicBezTo>
                    <a:pt x="41328" y="309966"/>
                    <a:pt x="0" y="446868"/>
                    <a:pt x="67159" y="557939"/>
                  </a:cubicBezTo>
                  <a:cubicBezTo>
                    <a:pt x="134318" y="669010"/>
                    <a:pt x="286718" y="821410"/>
                    <a:pt x="454616" y="883403"/>
                  </a:cubicBezTo>
                  <a:cubicBezTo>
                    <a:pt x="622514" y="945396"/>
                    <a:pt x="971226" y="924732"/>
                    <a:pt x="1074548" y="929898"/>
                  </a:cubicBezTo>
                  <a:cubicBezTo>
                    <a:pt x="1177870" y="935064"/>
                    <a:pt x="1074548" y="914400"/>
                    <a:pt x="1074548" y="914400"/>
                  </a:cubicBezTo>
                  <a:lnTo>
                    <a:pt x="1074548" y="914400"/>
                  </a:lnTo>
                  <a:lnTo>
                    <a:pt x="1074548" y="914400"/>
                  </a:lnTo>
                </a:path>
              </a:pathLst>
            </a:cu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sp>
          <p:nvSpPr>
            <p:cNvPr id="46185" name="1990 - TextBox"/>
            <p:cNvSpPr txBox="1">
              <a:spLocks noChangeArrowheads="1"/>
            </p:cNvSpPr>
            <p:nvPr/>
          </p:nvSpPr>
          <p:spPr bwMode="auto">
            <a:xfrm>
              <a:off x="500034" y="5072074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186" name="1993 - TextBox"/>
            <p:cNvSpPr txBox="1">
              <a:spLocks noChangeArrowheads="1"/>
            </p:cNvSpPr>
            <p:nvPr/>
          </p:nvSpPr>
          <p:spPr bwMode="auto">
            <a:xfrm>
              <a:off x="3929058" y="4572008"/>
              <a:ext cx="50006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2  	</a:t>
              </a:r>
            </a:p>
          </p:txBody>
        </p:sp>
        <p:grpSp>
          <p:nvGrpSpPr>
            <p:cNvPr id="46187" name="2011 - Ομάδα"/>
            <p:cNvGrpSpPr>
              <a:grpSpLocks/>
            </p:cNvGrpSpPr>
            <p:nvPr/>
          </p:nvGrpSpPr>
          <p:grpSpPr bwMode="auto">
            <a:xfrm>
              <a:off x="3302242" y="5143512"/>
              <a:ext cx="362621" cy="412501"/>
              <a:chOff x="4610941" y="3588712"/>
              <a:chExt cx="378567" cy="698253"/>
            </a:xfrm>
          </p:grpSpPr>
          <p:grpSp>
            <p:nvGrpSpPr>
              <p:cNvPr id="46229" name="Group 326"/>
              <p:cNvGrpSpPr>
                <a:grpSpLocks noChangeAspect="1"/>
              </p:cNvGrpSpPr>
              <p:nvPr/>
            </p:nvGrpSpPr>
            <p:grpSpPr bwMode="auto">
              <a:xfrm>
                <a:off x="4620432" y="3588712"/>
                <a:ext cx="369076" cy="698253"/>
                <a:chOff x="1646" y="2640"/>
                <a:chExt cx="193" cy="274"/>
              </a:xfrm>
            </p:grpSpPr>
            <p:sp>
              <p:nvSpPr>
                <p:cNvPr id="46237" name="Freeform 327"/>
                <p:cNvSpPr>
                  <a:spLocks noChangeAspect="1"/>
                </p:cNvSpPr>
                <p:nvPr/>
              </p:nvSpPr>
              <p:spPr bwMode="auto">
                <a:xfrm>
                  <a:off x="1646" y="2697"/>
                  <a:ext cx="87" cy="217"/>
                </a:xfrm>
                <a:custGeom>
                  <a:avLst/>
                  <a:gdLst>
                    <a:gd name="T0" fmla="*/ 139 w 37"/>
                    <a:gd name="T1" fmla="*/ 311 h 92"/>
                    <a:gd name="T2" fmla="*/ 139 w 37"/>
                    <a:gd name="T3" fmla="*/ 200 h 92"/>
                    <a:gd name="T4" fmla="*/ 205 w 37"/>
                    <a:gd name="T5" fmla="*/ 106 h 92"/>
                    <a:gd name="T6" fmla="*/ 99 w 37"/>
                    <a:gd name="T7" fmla="*/ 0 h 92"/>
                    <a:gd name="T8" fmla="*/ 0 w 37"/>
                    <a:gd name="T9" fmla="*/ 106 h 92"/>
                    <a:gd name="T10" fmla="*/ 66 w 37"/>
                    <a:gd name="T11" fmla="*/ 200 h 92"/>
                    <a:gd name="T12" fmla="*/ 66 w 37"/>
                    <a:gd name="T13" fmla="*/ 311 h 92"/>
                    <a:gd name="T14" fmla="*/ 0 w 37"/>
                    <a:gd name="T15" fmla="*/ 406 h 92"/>
                    <a:gd name="T16" fmla="*/ 99 w 37"/>
                    <a:gd name="T17" fmla="*/ 512 h 92"/>
                    <a:gd name="T18" fmla="*/ 205 w 37"/>
                    <a:gd name="T19" fmla="*/ 406 h 92"/>
                    <a:gd name="T20" fmla="*/ 139 w 37"/>
                    <a:gd name="T21" fmla="*/ 311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"/>
                    <a:gd name="T34" fmla="*/ 0 h 92"/>
                    <a:gd name="T35" fmla="*/ 37 w 37"/>
                    <a:gd name="T36" fmla="*/ 92 h 9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" h="92">
                      <a:moveTo>
                        <a:pt x="25" y="56"/>
                      </a:move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32" y="34"/>
                        <a:pt x="37" y="27"/>
                        <a:pt x="37" y="19"/>
                      </a:cubicBez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8" y="0"/>
                        <a:pt x="0" y="9"/>
                        <a:pt x="0" y="19"/>
                      </a:cubicBezTo>
                      <a:cubicBezTo>
                        <a:pt x="0" y="27"/>
                        <a:pt x="5" y="34"/>
                        <a:pt x="12" y="36"/>
                      </a:cubicBezTo>
                      <a:cubicBezTo>
                        <a:pt x="12" y="56"/>
                        <a:pt x="12" y="56"/>
                        <a:pt x="12" y="56"/>
                      </a:cubicBezTo>
                      <a:cubicBezTo>
                        <a:pt x="5" y="58"/>
                        <a:pt x="0" y="65"/>
                        <a:pt x="0" y="73"/>
                      </a:cubicBezTo>
                      <a:cubicBezTo>
                        <a:pt x="0" y="83"/>
                        <a:pt x="8" y="92"/>
                        <a:pt x="18" y="92"/>
                      </a:cubicBezTo>
                      <a:cubicBezTo>
                        <a:pt x="29" y="92"/>
                        <a:pt x="37" y="83"/>
                        <a:pt x="37" y="73"/>
                      </a:cubicBezTo>
                      <a:cubicBezTo>
                        <a:pt x="37" y="65"/>
                        <a:pt x="32" y="58"/>
                        <a:pt x="25" y="56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635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238" name="Freeform 328"/>
                <p:cNvSpPr>
                  <a:spLocks noChangeAspect="1"/>
                </p:cNvSpPr>
                <p:nvPr/>
              </p:nvSpPr>
              <p:spPr bwMode="auto">
                <a:xfrm>
                  <a:off x="1728" y="2640"/>
                  <a:ext cx="111" cy="274"/>
                </a:xfrm>
                <a:custGeom>
                  <a:avLst/>
                  <a:gdLst>
                    <a:gd name="T0" fmla="*/ 196 w 47"/>
                    <a:gd name="T1" fmla="*/ 446 h 116"/>
                    <a:gd name="T2" fmla="*/ 196 w 47"/>
                    <a:gd name="T3" fmla="*/ 335 h 116"/>
                    <a:gd name="T4" fmla="*/ 262 w 47"/>
                    <a:gd name="T5" fmla="*/ 241 h 116"/>
                    <a:gd name="T6" fmla="*/ 161 w 47"/>
                    <a:gd name="T7" fmla="*/ 135 h 116"/>
                    <a:gd name="T8" fmla="*/ 73 w 47"/>
                    <a:gd name="T9" fmla="*/ 184 h 116"/>
                    <a:gd name="T10" fmla="*/ 73 w 47"/>
                    <a:gd name="T11" fmla="*/ 180 h 116"/>
                    <a:gd name="T12" fmla="*/ 66 w 47"/>
                    <a:gd name="T13" fmla="*/ 83 h 116"/>
                    <a:gd name="T14" fmla="*/ 66 w 47"/>
                    <a:gd name="T15" fmla="*/ 33 h 116"/>
                    <a:gd name="T16" fmla="*/ 33 w 47"/>
                    <a:gd name="T17" fmla="*/ 0 h 116"/>
                    <a:gd name="T18" fmla="*/ 0 w 47"/>
                    <a:gd name="T19" fmla="*/ 33 h 116"/>
                    <a:gd name="T20" fmla="*/ 0 w 47"/>
                    <a:gd name="T21" fmla="*/ 83 h 116"/>
                    <a:gd name="T22" fmla="*/ 5 w 47"/>
                    <a:gd name="T23" fmla="*/ 201 h 116"/>
                    <a:gd name="T24" fmla="*/ 61 w 47"/>
                    <a:gd name="T25" fmla="*/ 262 h 116"/>
                    <a:gd name="T26" fmla="*/ 123 w 47"/>
                    <a:gd name="T27" fmla="*/ 335 h 116"/>
                    <a:gd name="T28" fmla="*/ 123 w 47"/>
                    <a:gd name="T29" fmla="*/ 446 h 116"/>
                    <a:gd name="T30" fmla="*/ 57 w 47"/>
                    <a:gd name="T31" fmla="*/ 541 h 116"/>
                    <a:gd name="T32" fmla="*/ 161 w 47"/>
                    <a:gd name="T33" fmla="*/ 647 h 116"/>
                    <a:gd name="T34" fmla="*/ 262 w 47"/>
                    <a:gd name="T35" fmla="*/ 541 h 116"/>
                    <a:gd name="T36" fmla="*/ 196 w 47"/>
                    <a:gd name="T37" fmla="*/ 446 h 1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"/>
                    <a:gd name="T58" fmla="*/ 0 h 116"/>
                    <a:gd name="T59" fmla="*/ 47 w 47"/>
                    <a:gd name="T60" fmla="*/ 116 h 1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" h="116">
                      <a:moveTo>
                        <a:pt x="35" y="80"/>
                      </a:moveTo>
                      <a:cubicBezTo>
                        <a:pt x="35" y="60"/>
                        <a:pt x="35" y="60"/>
                        <a:pt x="35" y="60"/>
                      </a:cubicBezTo>
                      <a:cubicBezTo>
                        <a:pt x="42" y="58"/>
                        <a:pt x="47" y="51"/>
                        <a:pt x="47" y="43"/>
                      </a:cubicBezTo>
                      <a:cubicBezTo>
                        <a:pt x="47" y="33"/>
                        <a:pt x="39" y="24"/>
                        <a:pt x="29" y="24"/>
                      </a:cubicBezTo>
                      <a:cubicBezTo>
                        <a:pt x="22" y="24"/>
                        <a:pt x="16" y="28"/>
                        <a:pt x="13" y="33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12" y="29"/>
                        <a:pt x="12" y="24"/>
                        <a:pt x="12" y="15"/>
                      </a:cubicBezTo>
                      <a:cubicBezTo>
                        <a:pt x="12" y="13"/>
                        <a:pt x="12" y="9"/>
                        <a:pt x="12" y="6"/>
                      </a:cubicBezTo>
                      <a:cubicBezTo>
                        <a:pt x="12" y="2"/>
                        <a:pt x="9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9"/>
                        <a:pt x="0" y="12"/>
                        <a:pt x="0" y="15"/>
                      </a:cubicBezTo>
                      <a:cubicBezTo>
                        <a:pt x="0" y="24"/>
                        <a:pt x="0" y="30"/>
                        <a:pt x="1" y="36"/>
                      </a:cubicBezTo>
                      <a:cubicBezTo>
                        <a:pt x="3" y="41"/>
                        <a:pt x="6" y="44"/>
                        <a:pt x="11" y="47"/>
                      </a:cubicBezTo>
                      <a:cubicBezTo>
                        <a:pt x="12" y="53"/>
                        <a:pt x="16" y="58"/>
                        <a:pt x="22" y="60"/>
                      </a:cubicBezTo>
                      <a:cubicBezTo>
                        <a:pt x="22" y="80"/>
                        <a:pt x="22" y="80"/>
                        <a:pt x="22" y="80"/>
                      </a:cubicBezTo>
                      <a:cubicBezTo>
                        <a:pt x="15" y="82"/>
                        <a:pt x="10" y="89"/>
                        <a:pt x="10" y="97"/>
                      </a:cubicBezTo>
                      <a:cubicBezTo>
                        <a:pt x="10" y="107"/>
                        <a:pt x="18" y="116"/>
                        <a:pt x="29" y="116"/>
                      </a:cubicBezTo>
                      <a:cubicBezTo>
                        <a:pt x="39" y="116"/>
                        <a:pt x="47" y="107"/>
                        <a:pt x="47" y="97"/>
                      </a:cubicBezTo>
                      <a:cubicBezTo>
                        <a:pt x="47" y="89"/>
                        <a:pt x="42" y="82"/>
                        <a:pt x="35" y="80"/>
                      </a:cubicBezTo>
                      <a:close/>
                    </a:path>
                  </a:pathLst>
                </a:custGeom>
                <a:solidFill>
                  <a:srgbClr val="00FF00"/>
                </a:solidFill>
                <a:ln w="635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230" name="Group 329"/>
              <p:cNvGrpSpPr>
                <a:grpSpLocks noChangeAspect="1"/>
              </p:cNvGrpSpPr>
              <p:nvPr/>
            </p:nvGrpSpPr>
            <p:grpSpPr bwMode="auto">
              <a:xfrm>
                <a:off x="4610941" y="3696356"/>
                <a:ext cx="174909" cy="232751"/>
                <a:chOff x="3763" y="2034"/>
                <a:chExt cx="144" cy="144"/>
              </a:xfrm>
            </p:grpSpPr>
            <p:sp>
              <p:nvSpPr>
                <p:cNvPr id="46235" name="Oval 330"/>
                <p:cNvSpPr>
                  <a:spLocks noChangeAspect="1" noChangeArrowheads="1"/>
                </p:cNvSpPr>
                <p:nvPr/>
              </p:nvSpPr>
              <p:spPr bwMode="auto">
                <a:xfrm>
                  <a:off x="3763" y="2034"/>
                  <a:ext cx="144" cy="144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sz="1800" b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236" name="Freeform 17"/>
                <p:cNvSpPr>
                  <a:spLocks noChangeAspect="1" noEditPoints="1"/>
                </p:cNvSpPr>
                <p:nvPr/>
              </p:nvSpPr>
              <p:spPr bwMode="auto">
                <a:xfrm>
                  <a:off x="3807" y="2073"/>
                  <a:ext cx="59" cy="96"/>
                </a:xfrm>
                <a:custGeom>
                  <a:avLst/>
                  <a:gdLst>
                    <a:gd name="T0" fmla="*/ 0 w 129"/>
                    <a:gd name="T1" fmla="*/ 164550 h 210"/>
                    <a:gd name="T2" fmla="*/ 0 w 129"/>
                    <a:gd name="T3" fmla="*/ 2351 h 210"/>
                    <a:gd name="T4" fmla="*/ 18058 w 129"/>
                    <a:gd name="T5" fmla="*/ 2351 h 210"/>
                    <a:gd name="T6" fmla="*/ 18058 w 129"/>
                    <a:gd name="T7" fmla="*/ 17239 h 210"/>
                    <a:gd name="T8" fmla="*/ 32191 w 129"/>
                    <a:gd name="T9" fmla="*/ 3918 h 210"/>
                    <a:gd name="T10" fmla="*/ 51819 w 129"/>
                    <a:gd name="T11" fmla="*/ 0 h 210"/>
                    <a:gd name="T12" fmla="*/ 78514 w 129"/>
                    <a:gd name="T13" fmla="*/ 7052 h 210"/>
                    <a:gd name="T14" fmla="*/ 95788 w 129"/>
                    <a:gd name="T15" fmla="*/ 28992 h 210"/>
                    <a:gd name="T16" fmla="*/ 101283 w 129"/>
                    <a:gd name="T17" fmla="*/ 60335 h 210"/>
                    <a:gd name="T18" fmla="*/ 95002 w 129"/>
                    <a:gd name="T19" fmla="*/ 92462 h 210"/>
                    <a:gd name="T20" fmla="*/ 76159 w 129"/>
                    <a:gd name="T21" fmla="*/ 114402 h 210"/>
                    <a:gd name="T22" fmla="*/ 50249 w 129"/>
                    <a:gd name="T23" fmla="*/ 122238 h 210"/>
                    <a:gd name="T24" fmla="*/ 32191 w 129"/>
                    <a:gd name="T25" fmla="*/ 117536 h 210"/>
                    <a:gd name="T26" fmla="*/ 19629 w 129"/>
                    <a:gd name="T27" fmla="*/ 107349 h 210"/>
                    <a:gd name="T28" fmla="*/ 19629 w 129"/>
                    <a:gd name="T29" fmla="*/ 164550 h 210"/>
                    <a:gd name="T30" fmla="*/ 0 w 129"/>
                    <a:gd name="T31" fmla="*/ 164550 h 210"/>
                    <a:gd name="T32" fmla="*/ 17273 w 129"/>
                    <a:gd name="T33" fmla="*/ 61119 h 210"/>
                    <a:gd name="T34" fmla="*/ 26695 w 129"/>
                    <a:gd name="T35" fmla="*/ 94812 h 210"/>
                    <a:gd name="T36" fmla="*/ 48679 w 129"/>
                    <a:gd name="T37" fmla="*/ 105782 h 210"/>
                    <a:gd name="T38" fmla="*/ 71448 w 129"/>
                    <a:gd name="T39" fmla="*/ 94812 h 210"/>
                    <a:gd name="T40" fmla="*/ 80870 w 129"/>
                    <a:gd name="T41" fmla="*/ 59552 h 210"/>
                    <a:gd name="T42" fmla="*/ 71448 w 129"/>
                    <a:gd name="T43" fmla="*/ 26641 h 210"/>
                    <a:gd name="T44" fmla="*/ 49464 w 129"/>
                    <a:gd name="T45" fmla="*/ 14888 h 210"/>
                    <a:gd name="T46" fmla="*/ 27480 w 129"/>
                    <a:gd name="T47" fmla="*/ 27425 h 210"/>
                    <a:gd name="T48" fmla="*/ 17273 w 129"/>
                    <a:gd name="T49" fmla="*/ 61119 h 2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29"/>
                    <a:gd name="T76" fmla="*/ 0 h 210"/>
                    <a:gd name="T77" fmla="*/ 129 w 129"/>
                    <a:gd name="T78" fmla="*/ 210 h 2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29" h="210">
                      <a:moveTo>
                        <a:pt x="0" y="21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8" y="15"/>
                        <a:pt x="34" y="9"/>
                        <a:pt x="41" y="5"/>
                      </a:cubicBezTo>
                      <a:cubicBezTo>
                        <a:pt x="48" y="1"/>
                        <a:pt x="56" y="0"/>
                        <a:pt x="66" y="0"/>
                      </a:cubicBezTo>
                      <a:cubicBezTo>
                        <a:pt x="79" y="0"/>
                        <a:pt x="90" y="3"/>
                        <a:pt x="100" y="9"/>
                      </a:cubicBezTo>
                      <a:cubicBezTo>
                        <a:pt x="109" y="16"/>
                        <a:pt x="117" y="25"/>
                        <a:pt x="122" y="37"/>
                      </a:cubicBezTo>
                      <a:cubicBezTo>
                        <a:pt x="127" y="49"/>
                        <a:pt x="129" y="62"/>
                        <a:pt x="129" y="77"/>
                      </a:cubicBezTo>
                      <a:cubicBezTo>
                        <a:pt x="129" y="92"/>
                        <a:pt x="126" y="106"/>
                        <a:pt x="121" y="118"/>
                      </a:cubicBezTo>
                      <a:cubicBezTo>
                        <a:pt x="115" y="130"/>
                        <a:pt x="107" y="139"/>
                        <a:pt x="97" y="146"/>
                      </a:cubicBezTo>
                      <a:cubicBezTo>
                        <a:pt x="87" y="152"/>
                        <a:pt x="76" y="156"/>
                        <a:pt x="64" y="156"/>
                      </a:cubicBezTo>
                      <a:cubicBezTo>
                        <a:pt x="56" y="156"/>
                        <a:pt x="48" y="154"/>
                        <a:pt x="41" y="150"/>
                      </a:cubicBezTo>
                      <a:cubicBezTo>
                        <a:pt x="35" y="147"/>
                        <a:pt x="29" y="142"/>
                        <a:pt x="25" y="137"/>
                      </a:cubicBezTo>
                      <a:cubicBezTo>
                        <a:pt x="25" y="210"/>
                        <a:pt x="25" y="210"/>
                        <a:pt x="25" y="210"/>
                      </a:cubicBezTo>
                      <a:lnTo>
                        <a:pt x="0" y="210"/>
                      </a:lnTo>
                      <a:close/>
                      <a:moveTo>
                        <a:pt x="22" y="78"/>
                      </a:moveTo>
                      <a:cubicBezTo>
                        <a:pt x="22" y="98"/>
                        <a:pt x="26" y="112"/>
                        <a:pt x="34" y="121"/>
                      </a:cubicBezTo>
                      <a:cubicBezTo>
                        <a:pt x="42" y="130"/>
                        <a:pt x="51" y="135"/>
                        <a:pt x="62" y="135"/>
                      </a:cubicBezTo>
                      <a:cubicBezTo>
                        <a:pt x="74" y="135"/>
                        <a:pt x="83" y="130"/>
                        <a:pt x="91" y="121"/>
                      </a:cubicBezTo>
                      <a:cubicBezTo>
                        <a:pt x="99" y="111"/>
                        <a:pt x="103" y="96"/>
                        <a:pt x="103" y="76"/>
                      </a:cubicBezTo>
                      <a:cubicBezTo>
                        <a:pt x="103" y="57"/>
                        <a:pt x="99" y="43"/>
                        <a:pt x="91" y="34"/>
                      </a:cubicBezTo>
                      <a:cubicBezTo>
                        <a:pt x="84" y="24"/>
                        <a:pt x="74" y="19"/>
                        <a:pt x="63" y="19"/>
                      </a:cubicBezTo>
                      <a:cubicBezTo>
                        <a:pt x="53" y="19"/>
                        <a:pt x="43" y="24"/>
                        <a:pt x="35" y="35"/>
                      </a:cubicBezTo>
                      <a:cubicBezTo>
                        <a:pt x="27" y="45"/>
                        <a:pt x="22" y="59"/>
                        <a:pt x="22" y="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6231" name="Group 332"/>
              <p:cNvGrpSpPr>
                <a:grpSpLocks noChangeAspect="1"/>
              </p:cNvGrpSpPr>
              <p:nvPr/>
            </p:nvGrpSpPr>
            <p:grpSpPr bwMode="auto">
              <a:xfrm>
                <a:off x="4810489" y="3696979"/>
                <a:ext cx="174909" cy="232749"/>
                <a:chOff x="3634" y="2041"/>
                <a:chExt cx="144" cy="144"/>
              </a:xfrm>
            </p:grpSpPr>
            <p:sp>
              <p:nvSpPr>
                <p:cNvPr id="46233" name="Oval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3634" y="2041"/>
                  <a:ext cx="144" cy="144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sz="1800" b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234" name="Freeform 17"/>
                <p:cNvSpPr>
                  <a:spLocks noChangeAspect="1" noEditPoints="1"/>
                </p:cNvSpPr>
                <p:nvPr/>
              </p:nvSpPr>
              <p:spPr bwMode="auto">
                <a:xfrm>
                  <a:off x="3699" y="2089"/>
                  <a:ext cx="59" cy="96"/>
                </a:xfrm>
                <a:custGeom>
                  <a:avLst/>
                  <a:gdLst>
                    <a:gd name="T0" fmla="*/ 0 w 129"/>
                    <a:gd name="T1" fmla="*/ 164550 h 210"/>
                    <a:gd name="T2" fmla="*/ 0 w 129"/>
                    <a:gd name="T3" fmla="*/ 2351 h 210"/>
                    <a:gd name="T4" fmla="*/ 18058 w 129"/>
                    <a:gd name="T5" fmla="*/ 2351 h 210"/>
                    <a:gd name="T6" fmla="*/ 18058 w 129"/>
                    <a:gd name="T7" fmla="*/ 17239 h 210"/>
                    <a:gd name="T8" fmla="*/ 32191 w 129"/>
                    <a:gd name="T9" fmla="*/ 3918 h 210"/>
                    <a:gd name="T10" fmla="*/ 51819 w 129"/>
                    <a:gd name="T11" fmla="*/ 0 h 210"/>
                    <a:gd name="T12" fmla="*/ 78514 w 129"/>
                    <a:gd name="T13" fmla="*/ 7052 h 210"/>
                    <a:gd name="T14" fmla="*/ 95788 w 129"/>
                    <a:gd name="T15" fmla="*/ 28992 h 210"/>
                    <a:gd name="T16" fmla="*/ 101283 w 129"/>
                    <a:gd name="T17" fmla="*/ 60335 h 210"/>
                    <a:gd name="T18" fmla="*/ 95002 w 129"/>
                    <a:gd name="T19" fmla="*/ 92462 h 210"/>
                    <a:gd name="T20" fmla="*/ 76159 w 129"/>
                    <a:gd name="T21" fmla="*/ 114402 h 210"/>
                    <a:gd name="T22" fmla="*/ 50249 w 129"/>
                    <a:gd name="T23" fmla="*/ 122238 h 210"/>
                    <a:gd name="T24" fmla="*/ 32191 w 129"/>
                    <a:gd name="T25" fmla="*/ 117536 h 210"/>
                    <a:gd name="T26" fmla="*/ 19629 w 129"/>
                    <a:gd name="T27" fmla="*/ 107349 h 210"/>
                    <a:gd name="T28" fmla="*/ 19629 w 129"/>
                    <a:gd name="T29" fmla="*/ 164550 h 210"/>
                    <a:gd name="T30" fmla="*/ 0 w 129"/>
                    <a:gd name="T31" fmla="*/ 164550 h 210"/>
                    <a:gd name="T32" fmla="*/ 17273 w 129"/>
                    <a:gd name="T33" fmla="*/ 61119 h 210"/>
                    <a:gd name="T34" fmla="*/ 26695 w 129"/>
                    <a:gd name="T35" fmla="*/ 94812 h 210"/>
                    <a:gd name="T36" fmla="*/ 48679 w 129"/>
                    <a:gd name="T37" fmla="*/ 105782 h 210"/>
                    <a:gd name="T38" fmla="*/ 71448 w 129"/>
                    <a:gd name="T39" fmla="*/ 94812 h 210"/>
                    <a:gd name="T40" fmla="*/ 80870 w 129"/>
                    <a:gd name="T41" fmla="*/ 59552 h 210"/>
                    <a:gd name="T42" fmla="*/ 71448 w 129"/>
                    <a:gd name="T43" fmla="*/ 26641 h 210"/>
                    <a:gd name="T44" fmla="*/ 49464 w 129"/>
                    <a:gd name="T45" fmla="*/ 14888 h 210"/>
                    <a:gd name="T46" fmla="*/ 27480 w 129"/>
                    <a:gd name="T47" fmla="*/ 27425 h 210"/>
                    <a:gd name="T48" fmla="*/ 17273 w 129"/>
                    <a:gd name="T49" fmla="*/ 61119 h 2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29"/>
                    <a:gd name="T76" fmla="*/ 0 h 210"/>
                    <a:gd name="T77" fmla="*/ 129 w 129"/>
                    <a:gd name="T78" fmla="*/ 210 h 2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29" h="210">
                      <a:moveTo>
                        <a:pt x="0" y="21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8" y="15"/>
                        <a:pt x="34" y="9"/>
                        <a:pt x="41" y="5"/>
                      </a:cubicBezTo>
                      <a:cubicBezTo>
                        <a:pt x="48" y="1"/>
                        <a:pt x="56" y="0"/>
                        <a:pt x="66" y="0"/>
                      </a:cubicBezTo>
                      <a:cubicBezTo>
                        <a:pt x="79" y="0"/>
                        <a:pt x="90" y="3"/>
                        <a:pt x="100" y="9"/>
                      </a:cubicBezTo>
                      <a:cubicBezTo>
                        <a:pt x="109" y="16"/>
                        <a:pt x="117" y="25"/>
                        <a:pt x="122" y="37"/>
                      </a:cubicBezTo>
                      <a:cubicBezTo>
                        <a:pt x="127" y="49"/>
                        <a:pt x="129" y="62"/>
                        <a:pt x="129" y="77"/>
                      </a:cubicBezTo>
                      <a:cubicBezTo>
                        <a:pt x="129" y="92"/>
                        <a:pt x="126" y="106"/>
                        <a:pt x="121" y="118"/>
                      </a:cubicBezTo>
                      <a:cubicBezTo>
                        <a:pt x="115" y="130"/>
                        <a:pt x="107" y="139"/>
                        <a:pt x="97" y="146"/>
                      </a:cubicBezTo>
                      <a:cubicBezTo>
                        <a:pt x="87" y="152"/>
                        <a:pt x="76" y="156"/>
                        <a:pt x="64" y="156"/>
                      </a:cubicBezTo>
                      <a:cubicBezTo>
                        <a:pt x="56" y="156"/>
                        <a:pt x="48" y="154"/>
                        <a:pt x="41" y="150"/>
                      </a:cubicBezTo>
                      <a:cubicBezTo>
                        <a:pt x="35" y="147"/>
                        <a:pt x="29" y="142"/>
                        <a:pt x="25" y="137"/>
                      </a:cubicBezTo>
                      <a:cubicBezTo>
                        <a:pt x="25" y="210"/>
                        <a:pt x="25" y="210"/>
                        <a:pt x="25" y="210"/>
                      </a:cubicBezTo>
                      <a:lnTo>
                        <a:pt x="0" y="210"/>
                      </a:lnTo>
                      <a:close/>
                      <a:moveTo>
                        <a:pt x="22" y="78"/>
                      </a:moveTo>
                      <a:cubicBezTo>
                        <a:pt x="22" y="98"/>
                        <a:pt x="26" y="112"/>
                        <a:pt x="34" y="121"/>
                      </a:cubicBezTo>
                      <a:cubicBezTo>
                        <a:pt x="42" y="130"/>
                        <a:pt x="51" y="135"/>
                        <a:pt x="62" y="135"/>
                      </a:cubicBezTo>
                      <a:cubicBezTo>
                        <a:pt x="74" y="135"/>
                        <a:pt x="83" y="130"/>
                        <a:pt x="91" y="121"/>
                      </a:cubicBezTo>
                      <a:cubicBezTo>
                        <a:pt x="99" y="111"/>
                        <a:pt x="103" y="96"/>
                        <a:pt x="103" y="76"/>
                      </a:cubicBezTo>
                      <a:cubicBezTo>
                        <a:pt x="103" y="57"/>
                        <a:pt x="99" y="43"/>
                        <a:pt x="91" y="34"/>
                      </a:cubicBezTo>
                      <a:cubicBezTo>
                        <a:pt x="84" y="24"/>
                        <a:pt x="74" y="19"/>
                        <a:pt x="63" y="19"/>
                      </a:cubicBezTo>
                      <a:cubicBezTo>
                        <a:pt x="53" y="19"/>
                        <a:pt x="43" y="24"/>
                        <a:pt x="35" y="35"/>
                      </a:cubicBezTo>
                      <a:cubicBezTo>
                        <a:pt x="27" y="45"/>
                        <a:pt x="22" y="59"/>
                        <a:pt x="22" y="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6232" name="Rectangle 344"/>
              <p:cNvSpPr>
                <a:spLocks noChangeArrowheads="1"/>
              </p:cNvSpPr>
              <p:nvPr/>
            </p:nvSpPr>
            <p:spPr bwMode="auto">
              <a:xfrm>
                <a:off x="4727937" y="3825719"/>
                <a:ext cx="154049" cy="307487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sz="1800" b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188" name="TextBox 1"/>
            <p:cNvSpPr txBox="1">
              <a:spLocks noChangeArrowheads="1"/>
            </p:cNvSpPr>
            <p:nvPr/>
          </p:nvSpPr>
          <p:spPr bwMode="auto">
            <a:xfrm>
              <a:off x="2915816" y="4304129"/>
              <a:ext cx="9762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NEMO</a:t>
              </a:r>
              <a:endParaRPr lang="el-GR" sz="12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189" name="Group 4"/>
            <p:cNvGrpSpPr>
              <a:grpSpLocks noChangeAspect="1"/>
            </p:cNvGrpSpPr>
            <p:nvPr/>
          </p:nvGrpSpPr>
          <p:grpSpPr bwMode="auto">
            <a:xfrm rot="10800000" flipV="1">
              <a:off x="4044942" y="5310350"/>
              <a:ext cx="233588" cy="227974"/>
              <a:chOff x="3486" y="1868"/>
              <a:chExt cx="200" cy="262"/>
            </a:xfrm>
          </p:grpSpPr>
          <p:sp>
            <p:nvSpPr>
              <p:cNvPr id="46222" name="Oval 5"/>
              <p:cNvSpPr>
                <a:spLocks noChangeAspect="1" noChangeArrowheads="1"/>
              </p:cNvSpPr>
              <p:nvPr/>
            </p:nvSpPr>
            <p:spPr bwMode="auto">
              <a:xfrm rot="5400000">
                <a:off x="3582" y="1911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23" name="Oval 6"/>
              <p:cNvSpPr>
                <a:spLocks noChangeAspect="1" noChangeArrowheads="1"/>
              </p:cNvSpPr>
              <p:nvPr/>
            </p:nvSpPr>
            <p:spPr bwMode="auto">
              <a:xfrm rot="5400000">
                <a:off x="3549" y="1868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24" name="Oval 7"/>
              <p:cNvSpPr>
                <a:spLocks noChangeAspect="1" noChangeArrowheads="1"/>
              </p:cNvSpPr>
              <p:nvPr/>
            </p:nvSpPr>
            <p:spPr bwMode="auto">
              <a:xfrm rot="5400000">
                <a:off x="3503" y="1894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25" name="Oval 8"/>
              <p:cNvSpPr>
                <a:spLocks noChangeAspect="1" noChangeArrowheads="1"/>
              </p:cNvSpPr>
              <p:nvPr/>
            </p:nvSpPr>
            <p:spPr bwMode="auto">
              <a:xfrm rot="5400000">
                <a:off x="3581" y="1983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26" name="Oval 9"/>
              <p:cNvSpPr>
                <a:spLocks noChangeAspect="1" noChangeArrowheads="1"/>
              </p:cNvSpPr>
              <p:nvPr/>
            </p:nvSpPr>
            <p:spPr bwMode="auto">
              <a:xfrm rot="5400000">
                <a:off x="3549" y="2026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27" name="Oval 10"/>
              <p:cNvSpPr>
                <a:spLocks noChangeAspect="1" noChangeArrowheads="1"/>
              </p:cNvSpPr>
              <p:nvPr/>
            </p:nvSpPr>
            <p:spPr bwMode="auto">
              <a:xfrm rot="5400000">
                <a:off x="3507" y="1992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28" name="Oval 11"/>
              <p:cNvSpPr>
                <a:spLocks noChangeAspect="1" noChangeArrowheads="1"/>
              </p:cNvSpPr>
              <p:nvPr/>
            </p:nvSpPr>
            <p:spPr bwMode="auto">
              <a:xfrm rot="5400000">
                <a:off x="3486" y="1946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90" name="Group 12"/>
            <p:cNvGrpSpPr>
              <a:grpSpLocks noChangeAspect="1"/>
            </p:cNvGrpSpPr>
            <p:nvPr/>
          </p:nvGrpSpPr>
          <p:grpSpPr bwMode="auto">
            <a:xfrm rot="10800000" flipV="1">
              <a:off x="3967859" y="5310350"/>
              <a:ext cx="233588" cy="227974"/>
              <a:chOff x="3486" y="1868"/>
              <a:chExt cx="200" cy="262"/>
            </a:xfrm>
          </p:grpSpPr>
          <p:sp>
            <p:nvSpPr>
              <p:cNvPr id="46215" name="Oval 13"/>
              <p:cNvSpPr>
                <a:spLocks noChangeAspect="1" noChangeArrowheads="1"/>
              </p:cNvSpPr>
              <p:nvPr/>
            </p:nvSpPr>
            <p:spPr bwMode="auto">
              <a:xfrm rot="5400000">
                <a:off x="3582" y="1911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16" name="Oval 14"/>
              <p:cNvSpPr>
                <a:spLocks noChangeAspect="1" noChangeArrowheads="1"/>
              </p:cNvSpPr>
              <p:nvPr/>
            </p:nvSpPr>
            <p:spPr bwMode="auto">
              <a:xfrm rot="5400000">
                <a:off x="3549" y="1868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17" name="Oval 15"/>
              <p:cNvSpPr>
                <a:spLocks noChangeAspect="1" noChangeArrowheads="1"/>
              </p:cNvSpPr>
              <p:nvPr/>
            </p:nvSpPr>
            <p:spPr bwMode="auto">
              <a:xfrm rot="5400000">
                <a:off x="3503" y="1894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18" name="Oval 16"/>
              <p:cNvSpPr>
                <a:spLocks noChangeAspect="1" noChangeArrowheads="1"/>
              </p:cNvSpPr>
              <p:nvPr/>
            </p:nvSpPr>
            <p:spPr bwMode="auto">
              <a:xfrm rot="5400000">
                <a:off x="3581" y="1983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19" name="Oval 17"/>
              <p:cNvSpPr>
                <a:spLocks noChangeAspect="1" noChangeArrowheads="1"/>
              </p:cNvSpPr>
              <p:nvPr/>
            </p:nvSpPr>
            <p:spPr bwMode="auto">
              <a:xfrm rot="5400000">
                <a:off x="3549" y="2026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20" name="Oval 18"/>
              <p:cNvSpPr>
                <a:spLocks noChangeAspect="1" noChangeArrowheads="1"/>
              </p:cNvSpPr>
              <p:nvPr/>
            </p:nvSpPr>
            <p:spPr bwMode="auto">
              <a:xfrm rot="5400000">
                <a:off x="3507" y="1992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21" name="Oval 19"/>
              <p:cNvSpPr>
                <a:spLocks noChangeAspect="1" noChangeArrowheads="1"/>
              </p:cNvSpPr>
              <p:nvPr/>
            </p:nvSpPr>
            <p:spPr bwMode="auto">
              <a:xfrm rot="5400000">
                <a:off x="3486" y="1946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91" name="Group 20"/>
            <p:cNvGrpSpPr>
              <a:grpSpLocks noChangeAspect="1"/>
            </p:cNvGrpSpPr>
            <p:nvPr/>
          </p:nvGrpSpPr>
          <p:grpSpPr bwMode="auto">
            <a:xfrm rot="10800000" flipV="1">
              <a:off x="3894278" y="5310350"/>
              <a:ext cx="233588" cy="227974"/>
              <a:chOff x="3486" y="1868"/>
              <a:chExt cx="200" cy="262"/>
            </a:xfrm>
          </p:grpSpPr>
          <p:sp>
            <p:nvSpPr>
              <p:cNvPr id="46208" name="Oval 2008"/>
              <p:cNvSpPr>
                <a:spLocks noChangeAspect="1" noChangeArrowheads="1"/>
              </p:cNvSpPr>
              <p:nvPr/>
            </p:nvSpPr>
            <p:spPr bwMode="auto">
              <a:xfrm rot="5400000">
                <a:off x="3582" y="1911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09" name="Oval 2009"/>
              <p:cNvSpPr>
                <a:spLocks noChangeAspect="1" noChangeArrowheads="1"/>
              </p:cNvSpPr>
              <p:nvPr/>
            </p:nvSpPr>
            <p:spPr bwMode="auto">
              <a:xfrm rot="5400000">
                <a:off x="3549" y="1868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10" name="Oval 2010"/>
              <p:cNvSpPr>
                <a:spLocks noChangeAspect="1" noChangeArrowheads="1"/>
              </p:cNvSpPr>
              <p:nvPr/>
            </p:nvSpPr>
            <p:spPr bwMode="auto">
              <a:xfrm rot="5400000">
                <a:off x="3503" y="1894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11" name="Oval 2038"/>
              <p:cNvSpPr>
                <a:spLocks noChangeAspect="1" noChangeArrowheads="1"/>
              </p:cNvSpPr>
              <p:nvPr/>
            </p:nvSpPr>
            <p:spPr bwMode="auto">
              <a:xfrm rot="5400000">
                <a:off x="3581" y="1983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12" name="Oval 2042"/>
              <p:cNvSpPr>
                <a:spLocks noChangeAspect="1" noChangeArrowheads="1"/>
              </p:cNvSpPr>
              <p:nvPr/>
            </p:nvSpPr>
            <p:spPr bwMode="auto">
              <a:xfrm rot="5400000">
                <a:off x="3549" y="2026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13" name="Oval 2043"/>
              <p:cNvSpPr>
                <a:spLocks noChangeAspect="1" noChangeArrowheads="1"/>
              </p:cNvSpPr>
              <p:nvPr/>
            </p:nvSpPr>
            <p:spPr bwMode="auto">
              <a:xfrm rot="5400000">
                <a:off x="3507" y="1992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14" name="Oval 2044"/>
              <p:cNvSpPr>
                <a:spLocks noChangeAspect="1" noChangeArrowheads="1"/>
              </p:cNvSpPr>
              <p:nvPr/>
            </p:nvSpPr>
            <p:spPr bwMode="auto">
              <a:xfrm rot="5400000">
                <a:off x="3486" y="1946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92" name="Group 28"/>
            <p:cNvGrpSpPr>
              <a:grpSpLocks noChangeAspect="1"/>
            </p:cNvGrpSpPr>
            <p:nvPr/>
          </p:nvGrpSpPr>
          <p:grpSpPr bwMode="auto">
            <a:xfrm rot="10800000" flipV="1">
              <a:off x="3826538" y="5310350"/>
              <a:ext cx="233588" cy="227974"/>
              <a:chOff x="3486" y="1868"/>
              <a:chExt cx="200" cy="262"/>
            </a:xfrm>
          </p:grpSpPr>
          <p:sp>
            <p:nvSpPr>
              <p:cNvPr id="46201" name="Oval 29"/>
              <p:cNvSpPr>
                <a:spLocks noChangeAspect="1" noChangeArrowheads="1"/>
              </p:cNvSpPr>
              <p:nvPr/>
            </p:nvSpPr>
            <p:spPr bwMode="auto">
              <a:xfrm rot="5400000">
                <a:off x="3582" y="1911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02" name="Oval 30"/>
              <p:cNvSpPr>
                <a:spLocks noChangeAspect="1" noChangeArrowheads="1"/>
              </p:cNvSpPr>
              <p:nvPr/>
            </p:nvSpPr>
            <p:spPr bwMode="auto">
              <a:xfrm rot="5400000">
                <a:off x="3549" y="1868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03" name="Oval 31"/>
              <p:cNvSpPr>
                <a:spLocks noChangeAspect="1" noChangeArrowheads="1"/>
              </p:cNvSpPr>
              <p:nvPr/>
            </p:nvSpPr>
            <p:spPr bwMode="auto">
              <a:xfrm rot="5400000">
                <a:off x="3503" y="1894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04" name="Oval 32"/>
              <p:cNvSpPr>
                <a:spLocks noChangeAspect="1" noChangeArrowheads="1"/>
              </p:cNvSpPr>
              <p:nvPr/>
            </p:nvSpPr>
            <p:spPr bwMode="auto">
              <a:xfrm rot="5400000">
                <a:off x="3581" y="1983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05" name="Oval 33"/>
              <p:cNvSpPr>
                <a:spLocks noChangeAspect="1" noChangeArrowheads="1"/>
              </p:cNvSpPr>
              <p:nvPr/>
            </p:nvSpPr>
            <p:spPr bwMode="auto">
              <a:xfrm rot="5400000">
                <a:off x="3549" y="2026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06" name="Oval 34"/>
              <p:cNvSpPr>
                <a:spLocks noChangeAspect="1" noChangeArrowheads="1"/>
              </p:cNvSpPr>
              <p:nvPr/>
            </p:nvSpPr>
            <p:spPr bwMode="auto">
              <a:xfrm rot="5400000">
                <a:off x="3507" y="1992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07" name="Oval 35"/>
              <p:cNvSpPr>
                <a:spLocks noChangeAspect="1" noChangeArrowheads="1"/>
              </p:cNvSpPr>
              <p:nvPr/>
            </p:nvSpPr>
            <p:spPr bwMode="auto">
              <a:xfrm rot="5400000">
                <a:off x="3486" y="1946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93" name="Group 36"/>
            <p:cNvGrpSpPr>
              <a:grpSpLocks noChangeAspect="1"/>
            </p:cNvGrpSpPr>
            <p:nvPr/>
          </p:nvGrpSpPr>
          <p:grpSpPr bwMode="auto">
            <a:xfrm rot="10800000" flipV="1">
              <a:off x="3749454" y="5310350"/>
              <a:ext cx="233588" cy="227974"/>
              <a:chOff x="3486" y="1868"/>
              <a:chExt cx="200" cy="262"/>
            </a:xfrm>
          </p:grpSpPr>
          <p:sp>
            <p:nvSpPr>
              <p:cNvPr id="46194" name="Oval 37"/>
              <p:cNvSpPr>
                <a:spLocks noChangeAspect="1" noChangeArrowheads="1"/>
              </p:cNvSpPr>
              <p:nvPr/>
            </p:nvSpPr>
            <p:spPr bwMode="auto">
              <a:xfrm rot="5400000">
                <a:off x="3582" y="1911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195" name="Oval 38"/>
              <p:cNvSpPr>
                <a:spLocks noChangeAspect="1" noChangeArrowheads="1"/>
              </p:cNvSpPr>
              <p:nvPr/>
            </p:nvSpPr>
            <p:spPr bwMode="auto">
              <a:xfrm rot="5400000">
                <a:off x="3549" y="1868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196" name="Oval 39"/>
              <p:cNvSpPr>
                <a:spLocks noChangeAspect="1" noChangeArrowheads="1"/>
              </p:cNvSpPr>
              <p:nvPr/>
            </p:nvSpPr>
            <p:spPr bwMode="auto">
              <a:xfrm rot="5400000">
                <a:off x="3503" y="1894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197" name="Oval 40"/>
              <p:cNvSpPr>
                <a:spLocks noChangeAspect="1" noChangeArrowheads="1"/>
              </p:cNvSpPr>
              <p:nvPr/>
            </p:nvSpPr>
            <p:spPr bwMode="auto">
              <a:xfrm rot="5400000">
                <a:off x="3581" y="1983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198" name="Oval 41"/>
              <p:cNvSpPr>
                <a:spLocks noChangeAspect="1" noChangeArrowheads="1"/>
              </p:cNvSpPr>
              <p:nvPr/>
            </p:nvSpPr>
            <p:spPr bwMode="auto">
              <a:xfrm rot="5400000">
                <a:off x="3549" y="2026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199" name="Oval 42"/>
              <p:cNvSpPr>
                <a:spLocks noChangeAspect="1" noChangeArrowheads="1"/>
              </p:cNvSpPr>
              <p:nvPr/>
            </p:nvSpPr>
            <p:spPr bwMode="auto">
              <a:xfrm rot="5400000">
                <a:off x="3507" y="1992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200" name="Oval 43"/>
              <p:cNvSpPr>
                <a:spLocks noChangeAspect="1" noChangeArrowheads="1"/>
              </p:cNvSpPr>
              <p:nvPr/>
            </p:nvSpPr>
            <p:spPr bwMode="auto">
              <a:xfrm rot="5400000">
                <a:off x="3486" y="1946"/>
                <a:ext cx="104" cy="1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 sz="1800" b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591" name="1590 - TextBox"/>
          <p:cNvSpPr txBox="1"/>
          <p:nvPr/>
        </p:nvSpPr>
        <p:spPr>
          <a:xfrm>
            <a:off x="0" y="1143000"/>
            <a:ext cx="1571625" cy="374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TIRAP: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TIR domain containing adaptor protein </a:t>
            </a:r>
          </a:p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TIR: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Toll-IL-1 receptor</a:t>
            </a:r>
            <a:endParaRPr lang="en-US" sz="1200" dirty="0">
              <a:solidFill>
                <a:srgbClr val="231F20"/>
              </a:solidFill>
              <a:latin typeface="Calibri" pitchFamily="34" charset="0"/>
              <a:ea typeface="Calibri" pitchFamily="34" charset="0"/>
              <a:cs typeface="UB-HelveticaCond"/>
            </a:endParaRPr>
          </a:p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UB-HelveticaCond"/>
              </a:rPr>
              <a:t>IRAK</a:t>
            </a:r>
            <a:r>
              <a:rPr lang="en-US" sz="1200" dirty="0">
                <a:solidFill>
                  <a:srgbClr val="231F20"/>
                </a:solidFill>
                <a:latin typeface="Calibri" pitchFamily="34" charset="0"/>
                <a:ea typeface="Calibri" pitchFamily="34" charset="0"/>
                <a:cs typeface="UB-HelveticaCond"/>
              </a:rPr>
              <a:t>=intereukin-1 receptor associated </a:t>
            </a:r>
            <a:r>
              <a:rPr lang="en-US" sz="1200" dirty="0" err="1">
                <a:solidFill>
                  <a:srgbClr val="231F20"/>
                </a:solidFill>
                <a:latin typeface="Calibri" pitchFamily="34" charset="0"/>
                <a:ea typeface="Calibri" pitchFamily="34" charset="0"/>
                <a:cs typeface="UB-HelveticaCond"/>
              </a:rPr>
              <a:t>kinase</a:t>
            </a:r>
            <a:endParaRPr lang="en-US" sz="1200" dirty="0">
              <a:solidFill>
                <a:srgbClr val="231F20"/>
              </a:solidFill>
              <a:latin typeface="Calibri" pitchFamily="34" charset="0"/>
              <a:ea typeface="Calibri" pitchFamily="34" charset="0"/>
              <a:cs typeface="UB-HelveticaC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FF0000"/>
                </a:solidFill>
                <a:latin typeface="Calibri"/>
              </a:rPr>
              <a:t>MyD88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: myeloid  differentiation primary response  protein 88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FF0000"/>
                </a:solidFill>
                <a:latin typeface="Calibri"/>
              </a:rPr>
              <a:t>TAK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 : TGF-β activated kinase-1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FF0000"/>
                </a:solidFill>
                <a:latin typeface="Calibri"/>
              </a:rPr>
              <a:t>TRAF= 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Tumor necrosis factor Receptor Associated Factor</a:t>
            </a:r>
            <a:endParaRPr lang="el-GR" sz="105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l-GR" sz="8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l-GR" sz="28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100" b="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>
                <a:solidFill>
                  <a:prstClr val="black"/>
                </a:solidFill>
                <a:latin typeface="Calibri"/>
              </a:rPr>
              <a:t> </a:t>
            </a:r>
            <a:endParaRPr lang="el-GR" sz="11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084" name="1857 - Ορθογώνιο"/>
          <p:cNvSpPr>
            <a:spLocks noChangeArrowheads="1"/>
          </p:cNvSpPr>
          <p:nvPr/>
        </p:nvSpPr>
        <p:spPr bwMode="auto">
          <a:xfrm>
            <a:off x="0" y="5929313"/>
            <a:ext cx="114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100">
                <a:solidFill>
                  <a:srgbClr val="FF0000"/>
                </a:solidFill>
                <a:latin typeface="Calibri" pitchFamily="34" charset="0"/>
              </a:rPr>
              <a:t>ΤΑΒ=</a:t>
            </a:r>
            <a:r>
              <a:rPr lang="en-US" sz="1100">
                <a:solidFill>
                  <a:srgbClr val="000000"/>
                </a:solidFill>
                <a:latin typeface="Calibri" pitchFamily="34" charset="0"/>
              </a:rPr>
              <a:t>TAK-1 binding</a:t>
            </a:r>
          </a:p>
          <a:p>
            <a:r>
              <a:rPr lang="en-US" sz="1100">
                <a:solidFill>
                  <a:srgbClr val="000000"/>
                </a:solidFill>
                <a:latin typeface="Calibri" pitchFamily="34" charset="0"/>
              </a:rPr>
              <a:t>protein,</a:t>
            </a:r>
            <a:endParaRPr lang="el-GR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5" name="TextBox 3"/>
          <p:cNvSpPr txBox="1">
            <a:spLocks noChangeArrowheads="1"/>
          </p:cNvSpPr>
          <p:nvPr/>
        </p:nvSpPr>
        <p:spPr bwMode="auto">
          <a:xfrm>
            <a:off x="7134225" y="4786313"/>
            <a:ext cx="20097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1100" b="0" i="1">
                <a:solidFill>
                  <a:srgbClr val="000000"/>
                </a:solidFill>
                <a:latin typeface="Calibri" pitchFamily="34" charset="0"/>
              </a:rPr>
              <a:t>Από το Βιβλίο «Παθοφυσιολογία Μουτσόπουλου» Βλαχογιαννόπουλος, Τζιούφας (εκδότες), Υπό έκδοση από τις εκδόσεις Πασχαλιδη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Tumor necrosis factor-</a:t>
            </a:r>
            <a:r>
              <a:rPr lang="el-GR" sz="3600" dirty="0" smtClean="0"/>
              <a:t>α</a:t>
            </a:r>
            <a:r>
              <a:rPr lang="en-US" sz="3600" dirty="0" smtClean="0"/>
              <a:t> (TNF</a:t>
            </a:r>
            <a:r>
              <a:rPr lang="el-GR" sz="3600" dirty="0" smtClean="0"/>
              <a:t>α)</a:t>
            </a:r>
            <a:endParaRPr lang="en-US" sz="36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8625" y="981075"/>
          <a:ext cx="8329640" cy="5394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95132"/>
                <a:gridCol w="1512168"/>
                <a:gridCol w="1790484"/>
                <a:gridCol w="1665928"/>
                <a:gridCol w="166592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Μοριακά </a:t>
                      </a:r>
                      <a:r>
                        <a:rPr lang="el-GR" sz="1800" kern="1200" dirty="0" err="1" smtClean="0"/>
                        <a:t>χαρακτηρ</a:t>
                      </a:r>
                      <a:r>
                        <a:rPr lang="el-GR" sz="1800" kern="1200" dirty="0" smtClean="0"/>
                        <a:t>/</a:t>
                      </a:r>
                      <a:r>
                        <a:rPr lang="el-GR" sz="1800" kern="1200" dirty="0" err="1" smtClean="0"/>
                        <a:t>κά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Σήμα διεγέρσεως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Παράγεται από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Κύτταρα στόχοι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Δράσεις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kern="1200" dirty="0" err="1" smtClean="0"/>
                        <a:t>ομοτριμερές</a:t>
                      </a:r>
                      <a:r>
                        <a:rPr lang="el-GR" sz="1800" kern="1200" dirty="0" smtClean="0"/>
                        <a:t> </a:t>
                      </a:r>
                    </a:p>
                    <a:p>
                      <a:r>
                        <a:rPr lang="el-GR" sz="1800" kern="1200" dirty="0" smtClean="0"/>
                        <a:t>(51 ΚD)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err="1" smtClean="0"/>
                        <a:t>Λιποπολυσακ</a:t>
                      </a:r>
                      <a:r>
                        <a:rPr lang="en-US" sz="1800" kern="1200" dirty="0" smtClean="0"/>
                        <a:t>-</a:t>
                      </a:r>
                      <a:r>
                        <a:rPr lang="el-GR" sz="1800" kern="1200" dirty="0" err="1" smtClean="0"/>
                        <a:t>χαρίδη</a:t>
                      </a:r>
                      <a:r>
                        <a:rPr lang="el-GR" sz="1800" kern="1200" dirty="0" smtClean="0"/>
                        <a:t> (LPS), </a:t>
                      </a:r>
                      <a:r>
                        <a:rPr lang="el-GR" sz="1800" kern="1200" dirty="0" err="1" smtClean="0"/>
                        <a:t>Ιντερφερόνη</a:t>
                      </a:r>
                      <a:r>
                        <a:rPr lang="el-GR" sz="1800" kern="1200" dirty="0" smtClean="0"/>
                        <a:t>-γ</a:t>
                      </a:r>
                      <a:r>
                        <a:rPr lang="el-GR" sz="1800" kern="1200" baseline="0" dirty="0" smtClean="0"/>
                        <a:t> (</a:t>
                      </a:r>
                      <a:r>
                        <a:rPr lang="el-GR" sz="1800" kern="1200" dirty="0" smtClean="0"/>
                        <a:t>IFN-γ)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err="1" smtClean="0"/>
                        <a:t>Μακροφάγα</a:t>
                      </a:r>
                      <a:endParaRPr lang="en-US" sz="1800" kern="1200" dirty="0" smtClean="0"/>
                    </a:p>
                    <a:p>
                      <a:r>
                        <a:rPr lang="el-GR" sz="1800" kern="1200" dirty="0" smtClean="0"/>
                        <a:t>Τ-λεμφοκύτταρα</a:t>
                      </a:r>
                      <a:endParaRPr lang="en-US" sz="1800" kern="1200" dirty="0" smtClean="0"/>
                    </a:p>
                    <a:p>
                      <a:r>
                        <a:rPr lang="el-GR" sz="1800" kern="1200" dirty="0" err="1" smtClean="0"/>
                        <a:t>Μαστοκύτταρα,Κύτταρα</a:t>
                      </a:r>
                      <a:r>
                        <a:rPr lang="el-GR" sz="1800" kern="1200" dirty="0" smtClean="0"/>
                        <a:t> ΝΚ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ενδοθηλιακά κύτταρα,</a:t>
                      </a:r>
                      <a:endParaRPr lang="en-US" sz="1800" kern="1200" dirty="0" smtClean="0"/>
                    </a:p>
                    <a:p>
                      <a:r>
                        <a:rPr lang="el-GR" sz="1800" kern="1200" dirty="0" smtClean="0"/>
                        <a:t> </a:t>
                      </a:r>
                      <a:endParaRPr lang="en-US" sz="1800" kern="1200" dirty="0" smtClean="0"/>
                    </a:p>
                    <a:p>
                      <a:r>
                        <a:rPr lang="el-GR" sz="1800" kern="1200" dirty="0" smtClean="0"/>
                        <a:t> </a:t>
                      </a:r>
                      <a:endParaRPr lang="en-US" sz="1800" kern="1200" dirty="0" smtClean="0"/>
                    </a:p>
                    <a:p>
                      <a:endParaRPr lang="el-GR" sz="1800" kern="1200" dirty="0" smtClean="0"/>
                    </a:p>
                    <a:p>
                      <a:r>
                        <a:rPr lang="el-GR" sz="1800" kern="1200" dirty="0" smtClean="0"/>
                        <a:t>ουδετερόφιλα,</a:t>
                      </a:r>
                      <a:endParaRPr lang="en-US" sz="1800" kern="1200" dirty="0" smtClean="0"/>
                    </a:p>
                    <a:p>
                      <a:r>
                        <a:rPr lang="el-GR" sz="1800" kern="1200" dirty="0" smtClean="0"/>
                        <a:t> </a:t>
                      </a:r>
                      <a:endParaRPr lang="en-US" sz="1800" kern="1200" dirty="0" smtClean="0"/>
                    </a:p>
                    <a:p>
                      <a:endParaRPr lang="el-GR" sz="1800" kern="1200" dirty="0" smtClean="0"/>
                    </a:p>
                    <a:p>
                      <a:endParaRPr lang="el-GR" sz="1800" kern="1200" dirty="0" smtClean="0"/>
                    </a:p>
                    <a:p>
                      <a:r>
                        <a:rPr lang="el-GR" sz="1800" kern="1200" dirty="0" smtClean="0"/>
                        <a:t>υποθάλαμος</a:t>
                      </a:r>
                      <a:endParaRPr lang="en-US" sz="1800" kern="1200" dirty="0" smtClean="0"/>
                    </a:p>
                    <a:p>
                      <a:r>
                        <a:rPr lang="el-GR" sz="1800" kern="1200" dirty="0" err="1" smtClean="0"/>
                        <a:t>ηπατοκύτταρα</a:t>
                      </a:r>
                      <a:endParaRPr lang="en-US" sz="1800" kern="1200" dirty="0" smtClean="0"/>
                    </a:p>
                    <a:p>
                      <a:r>
                        <a:rPr lang="el-GR" sz="1800" kern="1200" dirty="0" smtClean="0"/>
                        <a:t> </a:t>
                      </a:r>
                      <a:endParaRPr lang="en-US" sz="1800" kern="1200" dirty="0" smtClean="0"/>
                    </a:p>
                    <a:p>
                      <a:r>
                        <a:rPr lang="el-GR" sz="1800" kern="1200" dirty="0" smtClean="0"/>
                        <a:t>μύες-λίπος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/>
                        <a:t>↑ μορίων προσκόλλησης</a:t>
                      </a:r>
                      <a:endParaRPr lang="en-US" sz="1800" kern="1200" dirty="0" smtClean="0"/>
                    </a:p>
                    <a:p>
                      <a:r>
                        <a:rPr lang="el-GR" sz="1800" kern="1200" dirty="0" smtClean="0"/>
                        <a:t>Έκκριση </a:t>
                      </a:r>
                      <a:r>
                        <a:rPr lang="el-GR" sz="1800" kern="1200" dirty="0" err="1" smtClean="0"/>
                        <a:t>χημειοκινών</a:t>
                      </a:r>
                      <a:endParaRPr lang="en-US" sz="1800" kern="1200" dirty="0" smtClean="0"/>
                    </a:p>
                    <a:p>
                      <a:endParaRPr lang="el-GR" sz="1800" kern="1200" dirty="0" smtClean="0"/>
                    </a:p>
                    <a:p>
                      <a:r>
                        <a:rPr lang="el-GR" sz="1800" kern="1200" dirty="0" smtClean="0"/>
                        <a:t>IL-1, ΙL-6, ενεργοποίηση </a:t>
                      </a:r>
                      <a:r>
                        <a:rPr lang="el-GR" sz="1800" kern="1200" dirty="0" err="1" smtClean="0"/>
                        <a:t>ουδετεροφίλων</a:t>
                      </a:r>
                      <a:endParaRPr lang="el-GR" sz="1800" kern="1200" dirty="0" smtClean="0"/>
                    </a:p>
                    <a:p>
                      <a:endParaRPr lang="el-GR" sz="1800" kern="1200" dirty="0" smtClean="0"/>
                    </a:p>
                    <a:p>
                      <a:r>
                        <a:rPr lang="el-GR" sz="1800" kern="1200" dirty="0" smtClean="0"/>
                        <a:t>πυρετογόνο</a:t>
                      </a:r>
                    </a:p>
                    <a:p>
                      <a:r>
                        <a:rPr lang="el-GR" sz="1800" kern="1200" dirty="0" smtClean="0"/>
                        <a:t>αντίδραση οξείας φάσης</a:t>
                      </a:r>
                    </a:p>
                    <a:p>
                      <a:r>
                        <a:rPr lang="el-GR" sz="1800" kern="1200" dirty="0" smtClean="0"/>
                        <a:t>καχεξία, καταπληξία,</a:t>
                      </a:r>
                    </a:p>
                    <a:p>
                      <a:r>
                        <a:rPr lang="el-GR" sz="1800" kern="1200" dirty="0" smtClean="0"/>
                        <a:t>θρόμβωση, υπογλυκαιμία</a:t>
                      </a:r>
                      <a:endParaRPr lang="en-US" sz="1800" kern="12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8153" name="Group 60"/>
          <p:cNvGrpSpPr>
            <a:grpSpLocks noChangeAspect="1"/>
          </p:cNvGrpSpPr>
          <p:nvPr/>
        </p:nvGrpSpPr>
        <p:grpSpPr bwMode="auto">
          <a:xfrm>
            <a:off x="785813" y="4786313"/>
            <a:ext cx="1371600" cy="1290637"/>
            <a:chOff x="1344" y="768"/>
            <a:chExt cx="3063" cy="2881"/>
          </a:xfrm>
        </p:grpSpPr>
        <p:sp>
          <p:nvSpPr>
            <p:cNvPr id="48165" name="Freeform 6"/>
            <p:cNvSpPr>
              <a:spLocks noChangeAspect="1"/>
            </p:cNvSpPr>
            <p:nvPr/>
          </p:nvSpPr>
          <p:spPr bwMode="auto">
            <a:xfrm>
              <a:off x="1344" y="768"/>
              <a:ext cx="3063" cy="2881"/>
            </a:xfrm>
            <a:custGeom>
              <a:avLst/>
              <a:gdLst>
                <a:gd name="T0" fmla="*/ 3063 w 12009"/>
                <a:gd name="T1" fmla="*/ 1441 h 11300"/>
                <a:gd name="T2" fmla="*/ 2807 w 12009"/>
                <a:gd name="T3" fmla="*/ 1771 h 11300"/>
                <a:gd name="T4" fmla="*/ 2853 w 12009"/>
                <a:gd name="T5" fmla="*/ 2167 h 11300"/>
                <a:gd name="T6" fmla="*/ 2466 w 12009"/>
                <a:gd name="T7" fmla="*/ 2320 h 11300"/>
                <a:gd name="T8" fmla="*/ 2305 w 12009"/>
                <a:gd name="T9" fmla="*/ 2684 h 11300"/>
                <a:gd name="T10" fmla="*/ 1882 w 12009"/>
                <a:gd name="T11" fmla="*/ 2639 h 11300"/>
                <a:gd name="T12" fmla="*/ 1532 w 12009"/>
                <a:gd name="T13" fmla="*/ 2881 h 11300"/>
                <a:gd name="T14" fmla="*/ 1181 w 12009"/>
                <a:gd name="T15" fmla="*/ 2639 h 11300"/>
                <a:gd name="T16" fmla="*/ 758 w 12009"/>
                <a:gd name="T17" fmla="*/ 2684 h 11300"/>
                <a:gd name="T18" fmla="*/ 597 w 12009"/>
                <a:gd name="T19" fmla="*/ 2320 h 11300"/>
                <a:gd name="T20" fmla="*/ 210 w 12009"/>
                <a:gd name="T21" fmla="*/ 2167 h 11300"/>
                <a:gd name="T22" fmla="*/ 256 w 12009"/>
                <a:gd name="T23" fmla="*/ 1771 h 11300"/>
                <a:gd name="T24" fmla="*/ 0 w 12009"/>
                <a:gd name="T25" fmla="*/ 1441 h 11300"/>
                <a:gd name="T26" fmla="*/ 256 w 12009"/>
                <a:gd name="T27" fmla="*/ 1110 h 11300"/>
                <a:gd name="T28" fmla="*/ 210 w 12009"/>
                <a:gd name="T29" fmla="*/ 715 h 11300"/>
                <a:gd name="T30" fmla="*/ 597 w 12009"/>
                <a:gd name="T31" fmla="*/ 561 h 11300"/>
                <a:gd name="T32" fmla="*/ 758 w 12009"/>
                <a:gd name="T33" fmla="*/ 197 h 11300"/>
                <a:gd name="T34" fmla="*/ 1181 w 12009"/>
                <a:gd name="T35" fmla="*/ 242 h 11300"/>
                <a:gd name="T36" fmla="*/ 1532 w 12009"/>
                <a:gd name="T37" fmla="*/ 0 h 11300"/>
                <a:gd name="T38" fmla="*/ 1882 w 12009"/>
                <a:gd name="T39" fmla="*/ 242 h 11300"/>
                <a:gd name="T40" fmla="*/ 2305 w 12009"/>
                <a:gd name="T41" fmla="*/ 197 h 11300"/>
                <a:gd name="T42" fmla="*/ 2466 w 12009"/>
                <a:gd name="T43" fmla="*/ 561 h 11300"/>
                <a:gd name="T44" fmla="*/ 2853 w 12009"/>
                <a:gd name="T45" fmla="*/ 715 h 11300"/>
                <a:gd name="T46" fmla="*/ 2807 w 12009"/>
                <a:gd name="T47" fmla="*/ 1110 h 11300"/>
                <a:gd name="T48" fmla="*/ 3063 w 12009"/>
                <a:gd name="T49" fmla="*/ 1441 h 113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9"/>
                <a:gd name="T76" fmla="*/ 0 h 11300"/>
                <a:gd name="T77" fmla="*/ 12009 w 12009"/>
                <a:gd name="T78" fmla="*/ 11300 h 113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9" h="11300">
                  <a:moveTo>
                    <a:pt x="12009" y="5650"/>
                  </a:moveTo>
                  <a:cubicBezTo>
                    <a:pt x="11468" y="6511"/>
                    <a:pt x="11140" y="6502"/>
                    <a:pt x="11007" y="6945"/>
                  </a:cubicBezTo>
                  <a:cubicBezTo>
                    <a:pt x="10874" y="7620"/>
                    <a:pt x="10936" y="7238"/>
                    <a:pt x="11184" y="8498"/>
                  </a:cubicBezTo>
                  <a:cubicBezTo>
                    <a:pt x="10510" y="8799"/>
                    <a:pt x="10013" y="9651"/>
                    <a:pt x="9667" y="9101"/>
                  </a:cubicBezTo>
                  <a:cubicBezTo>
                    <a:pt x="9322" y="9695"/>
                    <a:pt x="9126" y="9855"/>
                    <a:pt x="9038" y="10529"/>
                  </a:cubicBezTo>
                  <a:cubicBezTo>
                    <a:pt x="8399" y="10227"/>
                    <a:pt x="7867" y="10156"/>
                    <a:pt x="7379" y="10351"/>
                  </a:cubicBezTo>
                  <a:cubicBezTo>
                    <a:pt x="6900" y="10351"/>
                    <a:pt x="6457" y="10547"/>
                    <a:pt x="6005" y="11300"/>
                  </a:cubicBezTo>
                  <a:cubicBezTo>
                    <a:pt x="5552" y="10076"/>
                    <a:pt x="5109" y="9926"/>
                    <a:pt x="4630" y="10351"/>
                  </a:cubicBezTo>
                  <a:cubicBezTo>
                    <a:pt x="4142" y="10449"/>
                    <a:pt x="3610" y="10147"/>
                    <a:pt x="2972" y="10529"/>
                  </a:cubicBezTo>
                  <a:cubicBezTo>
                    <a:pt x="2883" y="11283"/>
                    <a:pt x="2688" y="10405"/>
                    <a:pt x="2342" y="9101"/>
                  </a:cubicBezTo>
                  <a:cubicBezTo>
                    <a:pt x="1996" y="8870"/>
                    <a:pt x="1499" y="8781"/>
                    <a:pt x="825" y="8498"/>
                  </a:cubicBezTo>
                  <a:cubicBezTo>
                    <a:pt x="1074" y="8249"/>
                    <a:pt x="1136" y="7460"/>
                    <a:pt x="1003" y="6945"/>
                  </a:cubicBezTo>
                  <a:cubicBezTo>
                    <a:pt x="870" y="6733"/>
                    <a:pt x="541" y="6307"/>
                    <a:pt x="0" y="5650"/>
                  </a:cubicBezTo>
                  <a:cubicBezTo>
                    <a:pt x="541" y="4320"/>
                    <a:pt x="870" y="4657"/>
                    <a:pt x="1003" y="4355"/>
                  </a:cubicBezTo>
                  <a:cubicBezTo>
                    <a:pt x="1136" y="3664"/>
                    <a:pt x="1074" y="2697"/>
                    <a:pt x="825" y="2803"/>
                  </a:cubicBezTo>
                  <a:cubicBezTo>
                    <a:pt x="1499" y="2741"/>
                    <a:pt x="1996" y="2883"/>
                    <a:pt x="2342" y="2200"/>
                  </a:cubicBezTo>
                  <a:cubicBezTo>
                    <a:pt x="2688" y="2067"/>
                    <a:pt x="2883" y="1437"/>
                    <a:pt x="2972" y="772"/>
                  </a:cubicBezTo>
                  <a:cubicBezTo>
                    <a:pt x="3610" y="267"/>
                    <a:pt x="4142" y="1091"/>
                    <a:pt x="4630" y="950"/>
                  </a:cubicBezTo>
                  <a:cubicBezTo>
                    <a:pt x="5109" y="648"/>
                    <a:pt x="5552" y="151"/>
                    <a:pt x="6005" y="0"/>
                  </a:cubicBezTo>
                  <a:cubicBezTo>
                    <a:pt x="6457" y="346"/>
                    <a:pt x="6900" y="302"/>
                    <a:pt x="7379" y="950"/>
                  </a:cubicBezTo>
                  <a:cubicBezTo>
                    <a:pt x="7867" y="1411"/>
                    <a:pt x="8399" y="1020"/>
                    <a:pt x="9038" y="772"/>
                  </a:cubicBezTo>
                  <a:cubicBezTo>
                    <a:pt x="9126" y="1881"/>
                    <a:pt x="9322" y="816"/>
                    <a:pt x="9667" y="2200"/>
                  </a:cubicBezTo>
                  <a:cubicBezTo>
                    <a:pt x="10013" y="2200"/>
                    <a:pt x="10510" y="3052"/>
                    <a:pt x="11184" y="2803"/>
                  </a:cubicBezTo>
                  <a:cubicBezTo>
                    <a:pt x="10936" y="3770"/>
                    <a:pt x="10874" y="3247"/>
                    <a:pt x="11007" y="4355"/>
                  </a:cubicBezTo>
                  <a:cubicBezTo>
                    <a:pt x="11140" y="4418"/>
                    <a:pt x="11468" y="4923"/>
                    <a:pt x="12009" y="5650"/>
                  </a:cubicBezTo>
                </a:path>
              </a:pathLst>
            </a:custGeom>
            <a:solidFill>
              <a:srgbClr val="CCCCFF"/>
            </a:solidFill>
            <a:ln w="6350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66" name="Freeform 6"/>
            <p:cNvSpPr>
              <a:spLocks noChangeAspect="1"/>
            </p:cNvSpPr>
            <p:nvPr/>
          </p:nvSpPr>
          <p:spPr bwMode="auto">
            <a:xfrm>
              <a:off x="2947" y="2022"/>
              <a:ext cx="1066" cy="983"/>
            </a:xfrm>
            <a:custGeom>
              <a:avLst/>
              <a:gdLst>
                <a:gd name="T0" fmla="*/ 251 w 140"/>
                <a:gd name="T1" fmla="*/ 906 h 128"/>
                <a:gd name="T2" fmla="*/ 609 w 140"/>
                <a:gd name="T3" fmla="*/ 937 h 128"/>
                <a:gd name="T4" fmla="*/ 921 w 140"/>
                <a:gd name="T5" fmla="*/ 338 h 128"/>
                <a:gd name="T6" fmla="*/ 297 w 140"/>
                <a:gd name="T7" fmla="*/ 77 h 128"/>
                <a:gd name="T8" fmla="*/ 15 w 140"/>
                <a:gd name="T9" fmla="*/ 453 h 128"/>
                <a:gd name="T10" fmla="*/ 251 w 140"/>
                <a:gd name="T11" fmla="*/ 906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"/>
                <a:gd name="T19" fmla="*/ 0 h 128"/>
                <a:gd name="T20" fmla="*/ 140 w 140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" h="128">
                  <a:moveTo>
                    <a:pt x="33" y="118"/>
                  </a:moveTo>
                  <a:cubicBezTo>
                    <a:pt x="49" y="128"/>
                    <a:pt x="67" y="127"/>
                    <a:pt x="80" y="122"/>
                  </a:cubicBezTo>
                  <a:cubicBezTo>
                    <a:pt x="98" y="116"/>
                    <a:pt x="140" y="88"/>
                    <a:pt x="121" y="44"/>
                  </a:cubicBezTo>
                  <a:cubicBezTo>
                    <a:pt x="99" y="0"/>
                    <a:pt x="57" y="2"/>
                    <a:pt x="39" y="10"/>
                  </a:cubicBezTo>
                  <a:cubicBezTo>
                    <a:pt x="19" y="20"/>
                    <a:pt x="4" y="38"/>
                    <a:pt x="2" y="59"/>
                  </a:cubicBezTo>
                  <a:cubicBezTo>
                    <a:pt x="0" y="79"/>
                    <a:pt x="3" y="100"/>
                    <a:pt x="33" y="118"/>
                  </a:cubicBezTo>
                </a:path>
              </a:pathLst>
            </a:custGeom>
            <a:solidFill>
              <a:srgbClr val="3D09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167" name="Oval 8"/>
            <p:cNvSpPr>
              <a:spLocks noChangeAspect="1" noChangeArrowheads="1"/>
            </p:cNvSpPr>
            <p:nvPr/>
          </p:nvSpPr>
          <p:spPr bwMode="auto">
            <a:xfrm>
              <a:off x="2811" y="2725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68" name="Oval 9"/>
            <p:cNvSpPr>
              <a:spLocks noChangeAspect="1" noChangeArrowheads="1"/>
            </p:cNvSpPr>
            <p:nvPr/>
          </p:nvSpPr>
          <p:spPr bwMode="auto">
            <a:xfrm>
              <a:off x="2254" y="2725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69" name="Oval 10"/>
            <p:cNvSpPr>
              <a:spLocks noChangeAspect="1" noChangeArrowheads="1"/>
            </p:cNvSpPr>
            <p:nvPr/>
          </p:nvSpPr>
          <p:spPr bwMode="auto">
            <a:xfrm>
              <a:off x="2534" y="2725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70" name="Oval 11"/>
            <p:cNvSpPr>
              <a:spLocks noChangeAspect="1" noChangeArrowheads="1"/>
            </p:cNvSpPr>
            <p:nvPr/>
          </p:nvSpPr>
          <p:spPr bwMode="auto">
            <a:xfrm>
              <a:off x="2122" y="2314"/>
              <a:ext cx="132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71" name="Oval 12"/>
            <p:cNvSpPr>
              <a:spLocks noChangeAspect="1" noChangeArrowheads="1"/>
            </p:cNvSpPr>
            <p:nvPr/>
          </p:nvSpPr>
          <p:spPr bwMode="auto">
            <a:xfrm>
              <a:off x="1843" y="2591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72" name="Oval 13"/>
            <p:cNvSpPr>
              <a:spLocks noChangeAspect="1" noChangeArrowheads="1"/>
            </p:cNvSpPr>
            <p:nvPr/>
          </p:nvSpPr>
          <p:spPr bwMode="auto">
            <a:xfrm>
              <a:off x="1564" y="2314"/>
              <a:ext cx="134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73" name="Oval 14"/>
            <p:cNvSpPr>
              <a:spLocks noChangeAspect="1" noChangeArrowheads="1"/>
            </p:cNvSpPr>
            <p:nvPr/>
          </p:nvSpPr>
          <p:spPr bwMode="auto">
            <a:xfrm>
              <a:off x="1843" y="2314"/>
              <a:ext cx="134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74" name="Oval 15"/>
            <p:cNvSpPr>
              <a:spLocks noChangeAspect="1" noChangeArrowheads="1"/>
            </p:cNvSpPr>
            <p:nvPr/>
          </p:nvSpPr>
          <p:spPr bwMode="auto">
            <a:xfrm>
              <a:off x="2109" y="1320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75" name="Oval 16"/>
            <p:cNvSpPr>
              <a:spLocks noChangeAspect="1" noChangeArrowheads="1"/>
            </p:cNvSpPr>
            <p:nvPr/>
          </p:nvSpPr>
          <p:spPr bwMode="auto">
            <a:xfrm>
              <a:off x="2534" y="2446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76" name="Oval 17"/>
            <p:cNvSpPr>
              <a:spLocks noChangeAspect="1" noChangeArrowheads="1"/>
            </p:cNvSpPr>
            <p:nvPr/>
          </p:nvSpPr>
          <p:spPr bwMode="auto">
            <a:xfrm>
              <a:off x="2254" y="2169"/>
              <a:ext cx="134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77" name="Oval 18"/>
            <p:cNvSpPr>
              <a:spLocks noChangeAspect="1" noChangeArrowheads="1"/>
            </p:cNvSpPr>
            <p:nvPr/>
          </p:nvSpPr>
          <p:spPr bwMode="auto">
            <a:xfrm>
              <a:off x="2534" y="2169"/>
              <a:ext cx="134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78" name="Oval 19"/>
            <p:cNvSpPr>
              <a:spLocks noChangeAspect="1" noChangeArrowheads="1"/>
            </p:cNvSpPr>
            <p:nvPr/>
          </p:nvSpPr>
          <p:spPr bwMode="auto">
            <a:xfrm>
              <a:off x="2679" y="1610"/>
              <a:ext cx="132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79" name="Oval 20"/>
            <p:cNvSpPr>
              <a:spLocks noChangeAspect="1" noChangeArrowheads="1"/>
            </p:cNvSpPr>
            <p:nvPr/>
          </p:nvSpPr>
          <p:spPr bwMode="auto">
            <a:xfrm>
              <a:off x="2399" y="1890"/>
              <a:ext cx="135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80" name="Oval 21"/>
            <p:cNvSpPr>
              <a:spLocks noChangeAspect="1" noChangeArrowheads="1"/>
            </p:cNvSpPr>
            <p:nvPr/>
          </p:nvSpPr>
          <p:spPr bwMode="auto">
            <a:xfrm>
              <a:off x="2122" y="1610"/>
              <a:ext cx="132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81" name="Oval 22"/>
            <p:cNvSpPr>
              <a:spLocks noChangeAspect="1" noChangeArrowheads="1"/>
            </p:cNvSpPr>
            <p:nvPr/>
          </p:nvSpPr>
          <p:spPr bwMode="auto">
            <a:xfrm>
              <a:off x="2399" y="1610"/>
              <a:ext cx="135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82" name="Oval 23"/>
            <p:cNvSpPr>
              <a:spLocks noChangeAspect="1" noChangeArrowheads="1"/>
            </p:cNvSpPr>
            <p:nvPr/>
          </p:nvSpPr>
          <p:spPr bwMode="auto">
            <a:xfrm>
              <a:off x="2592" y="1392"/>
              <a:ext cx="134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83" name="Oval 24"/>
            <p:cNvSpPr>
              <a:spLocks noChangeAspect="1" noChangeArrowheads="1"/>
            </p:cNvSpPr>
            <p:nvPr/>
          </p:nvSpPr>
          <p:spPr bwMode="auto">
            <a:xfrm>
              <a:off x="2696" y="2329"/>
              <a:ext cx="132" cy="135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84" name="Oval 25"/>
            <p:cNvSpPr>
              <a:spLocks noChangeAspect="1" noChangeArrowheads="1"/>
            </p:cNvSpPr>
            <p:nvPr/>
          </p:nvSpPr>
          <p:spPr bwMode="auto">
            <a:xfrm>
              <a:off x="2254" y="1890"/>
              <a:ext cx="134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85" name="Oval 26"/>
            <p:cNvSpPr>
              <a:spLocks noChangeAspect="1" noChangeArrowheads="1"/>
            </p:cNvSpPr>
            <p:nvPr/>
          </p:nvSpPr>
          <p:spPr bwMode="auto">
            <a:xfrm>
              <a:off x="2696" y="2052"/>
              <a:ext cx="132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86" name="Oval 27"/>
            <p:cNvSpPr>
              <a:spLocks noChangeAspect="1" noChangeArrowheads="1"/>
            </p:cNvSpPr>
            <p:nvPr/>
          </p:nvSpPr>
          <p:spPr bwMode="auto">
            <a:xfrm>
              <a:off x="1832" y="2778"/>
              <a:ext cx="132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87" name="Oval 28"/>
            <p:cNvSpPr>
              <a:spLocks noChangeAspect="1" noChangeArrowheads="1"/>
            </p:cNvSpPr>
            <p:nvPr/>
          </p:nvSpPr>
          <p:spPr bwMode="auto">
            <a:xfrm>
              <a:off x="2406" y="2941"/>
              <a:ext cx="132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88" name="Oval 29"/>
            <p:cNvSpPr>
              <a:spLocks noChangeAspect="1" noChangeArrowheads="1"/>
            </p:cNvSpPr>
            <p:nvPr/>
          </p:nvSpPr>
          <p:spPr bwMode="auto">
            <a:xfrm>
              <a:off x="2534" y="3005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89" name="Oval 30"/>
            <p:cNvSpPr>
              <a:spLocks noChangeAspect="1" noChangeArrowheads="1"/>
            </p:cNvSpPr>
            <p:nvPr/>
          </p:nvSpPr>
          <p:spPr bwMode="auto">
            <a:xfrm>
              <a:off x="2127" y="2941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90" name="Oval 31"/>
            <p:cNvSpPr>
              <a:spLocks noChangeAspect="1" noChangeArrowheads="1"/>
            </p:cNvSpPr>
            <p:nvPr/>
          </p:nvSpPr>
          <p:spPr bwMode="auto">
            <a:xfrm>
              <a:off x="2811" y="2987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91" name="Oval 32"/>
            <p:cNvSpPr>
              <a:spLocks noChangeAspect="1" noChangeArrowheads="1"/>
            </p:cNvSpPr>
            <p:nvPr/>
          </p:nvSpPr>
          <p:spPr bwMode="auto">
            <a:xfrm>
              <a:off x="1865" y="1890"/>
              <a:ext cx="134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92" name="Oval 33"/>
            <p:cNvSpPr>
              <a:spLocks noChangeAspect="1" noChangeArrowheads="1"/>
            </p:cNvSpPr>
            <p:nvPr/>
          </p:nvSpPr>
          <p:spPr bwMode="auto">
            <a:xfrm>
              <a:off x="3822" y="2156"/>
              <a:ext cx="132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93" name="Oval 34"/>
            <p:cNvSpPr>
              <a:spLocks noChangeAspect="1" noChangeArrowheads="1"/>
            </p:cNvSpPr>
            <p:nvPr/>
          </p:nvSpPr>
          <p:spPr bwMode="auto">
            <a:xfrm>
              <a:off x="1553" y="2022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94" name="Oval 35"/>
            <p:cNvSpPr>
              <a:spLocks noChangeAspect="1" noChangeArrowheads="1"/>
            </p:cNvSpPr>
            <p:nvPr/>
          </p:nvSpPr>
          <p:spPr bwMode="auto">
            <a:xfrm>
              <a:off x="1832" y="1744"/>
              <a:ext cx="132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95" name="Oval 36"/>
            <p:cNvSpPr>
              <a:spLocks noChangeAspect="1" noChangeArrowheads="1"/>
            </p:cNvSpPr>
            <p:nvPr/>
          </p:nvSpPr>
          <p:spPr bwMode="auto">
            <a:xfrm>
              <a:off x="3132" y="1744"/>
              <a:ext cx="132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96" name="Oval 37"/>
            <p:cNvSpPr>
              <a:spLocks noChangeAspect="1" noChangeArrowheads="1"/>
            </p:cNvSpPr>
            <p:nvPr/>
          </p:nvSpPr>
          <p:spPr bwMode="auto">
            <a:xfrm>
              <a:off x="2852" y="2022"/>
              <a:ext cx="135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97" name="Oval 38"/>
            <p:cNvSpPr>
              <a:spLocks noChangeAspect="1" noChangeArrowheads="1"/>
            </p:cNvSpPr>
            <p:nvPr/>
          </p:nvSpPr>
          <p:spPr bwMode="auto">
            <a:xfrm>
              <a:off x="2573" y="1744"/>
              <a:ext cx="134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98" name="Oval 39"/>
            <p:cNvSpPr>
              <a:spLocks noChangeAspect="1" noChangeArrowheads="1"/>
            </p:cNvSpPr>
            <p:nvPr/>
          </p:nvSpPr>
          <p:spPr bwMode="auto">
            <a:xfrm>
              <a:off x="2852" y="1744"/>
              <a:ext cx="135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199" name="Oval 40"/>
            <p:cNvSpPr>
              <a:spLocks noChangeAspect="1" noChangeArrowheads="1"/>
            </p:cNvSpPr>
            <p:nvPr/>
          </p:nvSpPr>
          <p:spPr bwMode="auto">
            <a:xfrm>
              <a:off x="3780" y="1975"/>
              <a:ext cx="134" cy="135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00" name="Oval 41"/>
            <p:cNvSpPr>
              <a:spLocks noChangeAspect="1" noChangeArrowheads="1"/>
            </p:cNvSpPr>
            <p:nvPr/>
          </p:nvSpPr>
          <p:spPr bwMode="auto">
            <a:xfrm>
              <a:off x="3543" y="1876"/>
              <a:ext cx="134" cy="135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01" name="Oval 42"/>
            <p:cNvSpPr>
              <a:spLocks noChangeAspect="1" noChangeArrowheads="1"/>
            </p:cNvSpPr>
            <p:nvPr/>
          </p:nvSpPr>
          <p:spPr bwMode="auto">
            <a:xfrm>
              <a:off x="3264" y="1599"/>
              <a:ext cx="134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02" name="Oval 43"/>
            <p:cNvSpPr>
              <a:spLocks noChangeAspect="1" noChangeArrowheads="1"/>
            </p:cNvSpPr>
            <p:nvPr/>
          </p:nvSpPr>
          <p:spPr bwMode="auto">
            <a:xfrm>
              <a:off x="3543" y="1599"/>
              <a:ext cx="134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03" name="Oval 44"/>
            <p:cNvSpPr>
              <a:spLocks noChangeAspect="1" noChangeArrowheads="1"/>
            </p:cNvSpPr>
            <p:nvPr/>
          </p:nvSpPr>
          <p:spPr bwMode="auto">
            <a:xfrm>
              <a:off x="2813" y="1008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04" name="Oval 45"/>
            <p:cNvSpPr>
              <a:spLocks noChangeAspect="1" noChangeArrowheads="1"/>
            </p:cNvSpPr>
            <p:nvPr/>
          </p:nvSpPr>
          <p:spPr bwMode="auto">
            <a:xfrm>
              <a:off x="3409" y="1320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05" name="Oval 46"/>
            <p:cNvSpPr>
              <a:spLocks noChangeAspect="1" noChangeArrowheads="1"/>
            </p:cNvSpPr>
            <p:nvPr/>
          </p:nvSpPr>
          <p:spPr bwMode="auto">
            <a:xfrm>
              <a:off x="3132" y="1041"/>
              <a:ext cx="132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06" name="Oval 47"/>
            <p:cNvSpPr>
              <a:spLocks noChangeAspect="1" noChangeArrowheads="1"/>
            </p:cNvSpPr>
            <p:nvPr/>
          </p:nvSpPr>
          <p:spPr bwMode="auto">
            <a:xfrm>
              <a:off x="3504" y="1152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07" name="Oval 48"/>
            <p:cNvSpPr>
              <a:spLocks noChangeAspect="1" noChangeArrowheads="1"/>
            </p:cNvSpPr>
            <p:nvPr/>
          </p:nvSpPr>
          <p:spPr bwMode="auto">
            <a:xfrm>
              <a:off x="2388" y="1186"/>
              <a:ext cx="135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08" name="Oval 49"/>
            <p:cNvSpPr>
              <a:spLocks noChangeAspect="1" noChangeArrowheads="1"/>
            </p:cNvSpPr>
            <p:nvPr/>
          </p:nvSpPr>
          <p:spPr bwMode="auto">
            <a:xfrm>
              <a:off x="3706" y="1762"/>
              <a:ext cx="131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09" name="Oval 50"/>
            <p:cNvSpPr>
              <a:spLocks noChangeAspect="1" noChangeArrowheads="1"/>
            </p:cNvSpPr>
            <p:nvPr/>
          </p:nvSpPr>
          <p:spPr bwMode="auto">
            <a:xfrm>
              <a:off x="3264" y="1320"/>
              <a:ext cx="134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10" name="Oval 51"/>
            <p:cNvSpPr>
              <a:spLocks noChangeAspect="1" noChangeArrowheads="1"/>
            </p:cNvSpPr>
            <p:nvPr/>
          </p:nvSpPr>
          <p:spPr bwMode="auto">
            <a:xfrm>
              <a:off x="3706" y="1483"/>
              <a:ext cx="131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11" name="Oval 52"/>
            <p:cNvSpPr>
              <a:spLocks noChangeAspect="1" noChangeArrowheads="1"/>
            </p:cNvSpPr>
            <p:nvPr/>
          </p:nvSpPr>
          <p:spPr bwMode="auto">
            <a:xfrm>
              <a:off x="2841" y="2209"/>
              <a:ext cx="132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12" name="Oval 53"/>
            <p:cNvSpPr>
              <a:spLocks noChangeAspect="1" noChangeArrowheads="1"/>
            </p:cNvSpPr>
            <p:nvPr/>
          </p:nvSpPr>
          <p:spPr bwMode="auto">
            <a:xfrm>
              <a:off x="2945" y="3139"/>
              <a:ext cx="134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13" name="Oval 54"/>
            <p:cNvSpPr>
              <a:spLocks noChangeAspect="1" noChangeArrowheads="1"/>
            </p:cNvSpPr>
            <p:nvPr/>
          </p:nvSpPr>
          <p:spPr bwMode="auto">
            <a:xfrm>
              <a:off x="3501" y="3139"/>
              <a:ext cx="134" cy="132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14" name="Oval 55"/>
            <p:cNvSpPr>
              <a:spLocks noChangeAspect="1" noChangeArrowheads="1"/>
            </p:cNvSpPr>
            <p:nvPr/>
          </p:nvSpPr>
          <p:spPr bwMode="auto">
            <a:xfrm>
              <a:off x="2388" y="2580"/>
              <a:ext cx="135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15" name="Oval 56"/>
            <p:cNvSpPr>
              <a:spLocks noChangeAspect="1" noChangeArrowheads="1"/>
            </p:cNvSpPr>
            <p:nvPr/>
          </p:nvSpPr>
          <p:spPr bwMode="auto">
            <a:xfrm>
              <a:off x="3965" y="2417"/>
              <a:ext cx="134" cy="135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216" name="Oval 57"/>
            <p:cNvSpPr>
              <a:spLocks noChangeAspect="1" noChangeArrowheads="1"/>
            </p:cNvSpPr>
            <p:nvPr/>
          </p:nvSpPr>
          <p:spPr bwMode="auto">
            <a:xfrm>
              <a:off x="2877" y="1320"/>
              <a:ext cx="132" cy="134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62" name="61 - Ευθύγραμμο βέλος σύνδεσης"/>
          <p:cNvCxnSpPr/>
          <p:nvPr/>
        </p:nvCxnSpPr>
        <p:spPr>
          <a:xfrm>
            <a:off x="2071688" y="5499100"/>
            <a:ext cx="714375" cy="1588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5" name="62 - TextBox"/>
          <p:cNvSpPr txBox="1">
            <a:spLocks noChangeArrowheads="1"/>
          </p:cNvSpPr>
          <p:nvPr/>
        </p:nvSpPr>
        <p:spPr bwMode="auto">
          <a:xfrm>
            <a:off x="2857500" y="534511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Calibri" pitchFamily="34" charset="0"/>
              </a:rPr>
              <a:t>TNF</a:t>
            </a:r>
          </a:p>
        </p:txBody>
      </p:sp>
      <p:sp>
        <p:nvSpPr>
          <p:cNvPr id="64" name="63 - Έλλειψη"/>
          <p:cNvSpPr/>
          <p:nvPr/>
        </p:nvSpPr>
        <p:spPr>
          <a:xfrm rot="19946149">
            <a:off x="1597025" y="4714875"/>
            <a:ext cx="357188" cy="200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8157" name="64 - TextBox"/>
          <p:cNvSpPr txBox="1">
            <a:spLocks noChangeArrowheads="1"/>
          </p:cNvSpPr>
          <p:nvPr/>
        </p:nvSpPr>
        <p:spPr bwMode="auto">
          <a:xfrm>
            <a:off x="500063" y="6072188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b="0">
                <a:solidFill>
                  <a:srgbClr val="000000"/>
                </a:solidFill>
                <a:latin typeface="Calibri" pitchFamily="34" charset="0"/>
              </a:rPr>
              <a:t>Μακροφάγο</a:t>
            </a:r>
            <a:endParaRPr lang="en-US" sz="18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158" name="65 - TextBox"/>
          <p:cNvSpPr txBox="1">
            <a:spLocks noChangeArrowheads="1"/>
          </p:cNvSpPr>
          <p:nvPr/>
        </p:nvSpPr>
        <p:spPr bwMode="auto">
          <a:xfrm>
            <a:off x="642938" y="442912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b="0">
                <a:solidFill>
                  <a:srgbClr val="000000"/>
                </a:solidFill>
                <a:latin typeface="Calibri" pitchFamily="34" charset="0"/>
              </a:rPr>
              <a:t>Βακτήριο</a:t>
            </a:r>
            <a:endParaRPr lang="en-US" sz="18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28825" y="5019675"/>
            <a:ext cx="1185863" cy="295275"/>
          </a:xfrm>
          <a:custGeom>
            <a:avLst/>
            <a:gdLst>
              <a:gd name="connsiteX0" fmla="*/ 1095375 w 1186313"/>
              <a:gd name="connsiteY0" fmla="*/ 295456 h 295456"/>
              <a:gd name="connsiteX1" fmla="*/ 1076325 w 1186313"/>
              <a:gd name="connsiteY1" fmla="*/ 181 h 295456"/>
              <a:gd name="connsiteX2" fmla="*/ 0 w 1186313"/>
              <a:gd name="connsiteY2" fmla="*/ 247831 h 295456"/>
              <a:gd name="connsiteX3" fmla="*/ 0 w 1186313"/>
              <a:gd name="connsiteY3" fmla="*/ 247831 h 29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313" h="295456">
                <a:moveTo>
                  <a:pt x="1095375" y="295456"/>
                </a:moveTo>
                <a:cubicBezTo>
                  <a:pt x="1177131" y="151787"/>
                  <a:pt x="1258887" y="8118"/>
                  <a:pt x="1076325" y="181"/>
                </a:cubicBezTo>
                <a:cubicBezTo>
                  <a:pt x="893763" y="-7756"/>
                  <a:pt x="0" y="247831"/>
                  <a:pt x="0" y="247831"/>
                </a:cubicBezTo>
                <a:lnTo>
                  <a:pt x="0" y="24783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 b="0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15212140">
            <a:off x="2070894" y="5098257"/>
            <a:ext cx="173037" cy="279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 b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62100" y="5305425"/>
            <a:ext cx="1457325" cy="709613"/>
          </a:xfrm>
          <a:custGeom>
            <a:avLst/>
            <a:gdLst>
              <a:gd name="connsiteX0" fmla="*/ 238144 w 1457344"/>
              <a:gd name="connsiteY0" fmla="*/ 0 h 709753"/>
              <a:gd name="connsiteX1" fmla="*/ 19 w 1457344"/>
              <a:gd name="connsiteY1" fmla="*/ 238125 h 709753"/>
              <a:gd name="connsiteX2" fmla="*/ 228619 w 1457344"/>
              <a:gd name="connsiteY2" fmla="*/ 409575 h 709753"/>
              <a:gd name="connsiteX3" fmla="*/ 800119 w 1457344"/>
              <a:gd name="connsiteY3" fmla="*/ 685800 h 709753"/>
              <a:gd name="connsiteX4" fmla="*/ 1457344 w 1457344"/>
              <a:gd name="connsiteY4" fmla="*/ 695325 h 709753"/>
              <a:gd name="connsiteX5" fmla="*/ 1457344 w 1457344"/>
              <a:gd name="connsiteY5" fmla="*/ 695325 h 70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344" h="709753">
                <a:moveTo>
                  <a:pt x="238144" y="0"/>
                </a:moveTo>
                <a:cubicBezTo>
                  <a:pt x="119875" y="84931"/>
                  <a:pt x="1606" y="169863"/>
                  <a:pt x="19" y="238125"/>
                </a:cubicBezTo>
                <a:cubicBezTo>
                  <a:pt x="-1568" y="306387"/>
                  <a:pt x="95269" y="334963"/>
                  <a:pt x="228619" y="409575"/>
                </a:cubicBezTo>
                <a:cubicBezTo>
                  <a:pt x="361969" y="484188"/>
                  <a:pt x="595332" y="638175"/>
                  <a:pt x="800119" y="685800"/>
                </a:cubicBezTo>
                <a:cubicBezTo>
                  <a:pt x="1004907" y="733425"/>
                  <a:pt x="1457344" y="695325"/>
                  <a:pt x="1457344" y="695325"/>
                </a:cubicBezTo>
                <a:lnTo>
                  <a:pt x="1457344" y="6953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 b="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3139281" y="5815807"/>
            <a:ext cx="138113" cy="4000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 b="0">
              <a:solidFill>
                <a:prstClr val="white"/>
              </a:solidFill>
            </a:endParaRPr>
          </a:p>
        </p:txBody>
      </p:sp>
      <p:sp>
        <p:nvSpPr>
          <p:cNvPr id="48163" name="TextBox 60"/>
          <p:cNvSpPr txBox="1">
            <a:spLocks noChangeArrowheads="1"/>
          </p:cNvSpPr>
          <p:nvPr/>
        </p:nvSpPr>
        <p:spPr bwMode="auto">
          <a:xfrm>
            <a:off x="3492500" y="5746750"/>
            <a:ext cx="935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Calibri" pitchFamily="34" charset="0"/>
              </a:rPr>
              <a:t>IL-1</a:t>
            </a:r>
            <a:r>
              <a:rPr lang="el-GR" sz="1800" b="0">
                <a:solidFill>
                  <a:srgbClr val="000000"/>
                </a:solidFill>
                <a:latin typeface="Calibri" pitchFamily="34" charset="0"/>
              </a:rPr>
              <a:t>β</a:t>
            </a:r>
          </a:p>
        </p:txBody>
      </p:sp>
      <p:sp>
        <p:nvSpPr>
          <p:cNvPr id="68" name="Freeform 67"/>
          <p:cNvSpPr/>
          <p:nvPr/>
        </p:nvSpPr>
        <p:spPr>
          <a:xfrm>
            <a:off x="1490663" y="4933950"/>
            <a:ext cx="566737" cy="544513"/>
          </a:xfrm>
          <a:custGeom>
            <a:avLst/>
            <a:gdLst>
              <a:gd name="connsiteX0" fmla="*/ 124477 w 591202"/>
              <a:gd name="connsiteY0" fmla="*/ 0 h 600075"/>
              <a:gd name="connsiteX1" fmla="*/ 652 w 591202"/>
              <a:gd name="connsiteY1" fmla="*/ 219075 h 600075"/>
              <a:gd name="connsiteX2" fmla="*/ 172102 w 591202"/>
              <a:gd name="connsiteY2" fmla="*/ 514350 h 600075"/>
              <a:gd name="connsiteX3" fmla="*/ 591202 w 591202"/>
              <a:gd name="connsiteY3" fmla="*/ 600075 h 600075"/>
              <a:gd name="connsiteX4" fmla="*/ 591202 w 591202"/>
              <a:gd name="connsiteY4" fmla="*/ 6000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202" h="600075">
                <a:moveTo>
                  <a:pt x="124477" y="0"/>
                </a:moveTo>
                <a:cubicBezTo>
                  <a:pt x="58596" y="66675"/>
                  <a:pt x="-7285" y="133350"/>
                  <a:pt x="652" y="219075"/>
                </a:cubicBezTo>
                <a:cubicBezTo>
                  <a:pt x="8589" y="304800"/>
                  <a:pt x="73677" y="450850"/>
                  <a:pt x="172102" y="514350"/>
                </a:cubicBezTo>
                <a:cubicBezTo>
                  <a:pt x="270527" y="577850"/>
                  <a:pt x="591202" y="600075"/>
                  <a:pt x="591202" y="600075"/>
                </a:cubicBezTo>
                <a:lnTo>
                  <a:pt x="591202" y="6000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800" b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3178</Words>
  <Application>Microsoft Office PowerPoint</Application>
  <PresentationFormat>Προβολή στην οθόνη (4:3)</PresentationFormat>
  <Paragraphs>643</Paragraphs>
  <Slides>43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43</vt:i4>
      </vt:variant>
    </vt:vector>
  </HeadingPairs>
  <TitlesOfParts>
    <vt:vector size="58" baseType="lpstr">
      <vt:lpstr>Times New Roman</vt:lpstr>
      <vt:lpstr>Arial</vt:lpstr>
      <vt:lpstr>Calibri</vt:lpstr>
      <vt:lpstr>Wingdings</vt:lpstr>
      <vt:lpstr>Calibri (Κυρίως κείμενο)</vt:lpstr>
      <vt:lpstr>Symbol</vt:lpstr>
      <vt:lpstr>UB-HelveticaCond</vt:lpstr>
      <vt:lpstr>JansonText-Roman</vt:lpstr>
      <vt:lpstr>MS PGothic</vt:lpstr>
      <vt:lpstr>Times</vt:lpstr>
      <vt:lpstr>+mj-lt</vt:lpstr>
      <vt:lpstr>Default Design</vt:lpstr>
      <vt:lpstr>Office Theme</vt:lpstr>
      <vt:lpstr>Θέμα του Office</vt:lpstr>
      <vt:lpstr>2_Θέμα του Office</vt:lpstr>
      <vt:lpstr>ΦΛΕΓΜΟΝΗ ΕΠΑΓΟΜΕΝΗ ΑΠΟ ΤΗΝ ΚΙΝΗΤΟΠΟΙΗΣΗ ΤΗΣ ΦΥΣΙΚΗΣ ΑΝΟΣΙΑΣ – Μέρος-ΙΙ</vt:lpstr>
      <vt:lpstr>Διαφάνεια 2</vt:lpstr>
      <vt:lpstr>Διαφάνεια 3</vt:lpstr>
      <vt:lpstr>Διαφάνεια 4</vt:lpstr>
      <vt:lpstr>Διαφάνεια 5</vt:lpstr>
      <vt:lpstr>Διαφάνεια 6</vt:lpstr>
      <vt:lpstr>Η διέγερση των υποδοχέων TLR καταλήγει στην ενεργοποίηση των μεταγραφικών παραγόντων NFκB και IRFs  παραγωγή κυτταροκινών</vt:lpstr>
      <vt:lpstr>Διαφάνεια 8</vt:lpstr>
      <vt:lpstr>Tumor necrosis factor-α (TNFα)</vt:lpstr>
      <vt:lpstr>Ιντερλευκίνη-1 (IL-1)</vt:lpstr>
      <vt:lpstr>Η IL-1β ενεργοποιεί τον NF-κΒ, τις MAP κινάσες και κατ΄ακολουθία τον παράγοντα c-Jun</vt:lpstr>
      <vt:lpstr>Ιντερλευκίνη-6 (IL-6)</vt:lpstr>
      <vt:lpstr>Διαφάνεια 13</vt:lpstr>
      <vt:lpstr>Η IL-6 επάγει την παραγωγή πρωτεϊνών οξείας φάσεως: υποστήριξη των φλεγμονωδών διεργασιών </vt:lpstr>
      <vt:lpstr>Διαφάνεια 15</vt:lpstr>
      <vt:lpstr>Διαφάνεια 16</vt:lpstr>
      <vt:lpstr>Διαφάνεια 17</vt:lpstr>
      <vt:lpstr>Διαφάνεια 18</vt:lpstr>
      <vt:lpstr>Διαφάνεια 19</vt:lpstr>
      <vt:lpstr>Λύση οξείας φλεγμονής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Ο σχηματισμός του φλεγμονοσώματος προϋποθέτει τον πολυμερισμό της πρωτεΐνης ASC και τον σχηματισμό ινιδίων κασπάσης</vt:lpstr>
      <vt:lpstr>Διαφάνεια 28</vt:lpstr>
      <vt:lpstr>Διαφάνεια 29</vt:lpstr>
      <vt:lpstr>Παραγωγή IL-1β μετά την ενεργοποίηση του φλεγμονοσώματος</vt:lpstr>
      <vt:lpstr>Διαφάνεια 31</vt:lpstr>
      <vt:lpstr>Αυτοφλεγμονώδη σύνδρομα με βάση τον κύριο παθογενετικό μηχανισμό</vt:lpstr>
      <vt:lpstr>Innate immunity disorders: inflammasomopathies (IL-1β activation diseases)</vt:lpstr>
      <vt:lpstr>Σύνδρομα αυτοφλεγμονωδών νοσηματων: υπερπαραγωγή IL-1β</vt:lpstr>
      <vt:lpstr> Σύνδρομα με αυξημένη ενεργοποίηση των υποδοχέων PRRs (pattern recognition receptors) </vt:lpstr>
      <vt:lpstr>Κλινικές εικόνες CAPS</vt:lpstr>
      <vt:lpstr>Μηχανισμοί του CAPS</vt:lpstr>
      <vt:lpstr>Οικογενής μεσογειακός πυρετός</vt:lpstr>
      <vt:lpstr>TRAPS</vt:lpstr>
      <vt:lpstr>Το σύνδρομο TRAPS προκαλείται από μεταλλάξεις στο γονίδιο TNFRSF1a, που κωδικοποιεί τον υποδοχέα TNFR1</vt:lpstr>
      <vt:lpstr>Σύνδρομο TRAPS: αυξημένη παραγωγή ROS που ενεργοποιεί το φλεγμονόσωμα οδηγώντας σε υπερ-παραγωγή IL-1β</vt:lpstr>
      <vt:lpstr>Το φάσμα των φλεγμονωδών νοσημάτων με βάση τους παράγοντες που τα προκαλούν</vt:lpstr>
      <vt:lpstr>Μηνύματα</vt:lpstr>
    </vt:vector>
  </TitlesOfParts>
  <Company>IBISS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MNM</cp:lastModifiedBy>
  <cp:revision>179</cp:revision>
  <dcterms:created xsi:type="dcterms:W3CDTF">2003-10-07T08:34:20Z</dcterms:created>
  <dcterms:modified xsi:type="dcterms:W3CDTF">2018-09-28T06:01:25Z</dcterms:modified>
</cp:coreProperties>
</file>